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4"/>
  </p:notesMasterIdLst>
  <p:sldIdLst>
    <p:sldId id="258" r:id="rId3"/>
    <p:sldId id="359" r:id="rId4"/>
    <p:sldId id="355" r:id="rId5"/>
    <p:sldId id="356" r:id="rId6"/>
    <p:sldId id="357" r:id="rId7"/>
    <p:sldId id="358" r:id="rId8"/>
    <p:sldId id="360" r:id="rId9"/>
    <p:sldId id="361" r:id="rId10"/>
    <p:sldId id="365" r:id="rId11"/>
    <p:sldId id="362" r:id="rId12"/>
    <p:sldId id="363" r:id="rId13"/>
    <p:sldId id="364" r:id="rId14"/>
    <p:sldId id="366" r:id="rId15"/>
    <p:sldId id="367" r:id="rId16"/>
    <p:sldId id="368" r:id="rId17"/>
    <p:sldId id="369" r:id="rId18"/>
    <p:sldId id="370" r:id="rId19"/>
    <p:sldId id="371" r:id="rId20"/>
    <p:sldId id="372" r:id="rId21"/>
    <p:sldId id="377" r:id="rId22"/>
    <p:sldId id="373" r:id="rId23"/>
    <p:sldId id="374" r:id="rId24"/>
    <p:sldId id="375" r:id="rId25"/>
    <p:sldId id="376" r:id="rId26"/>
    <p:sldId id="378" r:id="rId27"/>
    <p:sldId id="379" r:id="rId28"/>
    <p:sldId id="380" r:id="rId29"/>
    <p:sldId id="381" r:id="rId30"/>
    <p:sldId id="382" r:id="rId31"/>
    <p:sldId id="383" r:id="rId32"/>
    <p:sldId id="384" r:id="rId3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85" d="100"/>
          <a:sy n="85" d="100"/>
        </p:scale>
        <p:origin x="9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829743-CEA8-492F-9948-8F8090597DE6}" type="datetimeFigureOut">
              <a:rPr lang="pl-PL" smtClean="0"/>
              <a:t>12.11.2024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D6288F-67E9-4A8B-8458-D769D59A138E}" type="slidenum">
              <a:rPr lang="pl-PL" smtClean="0"/>
              <a:t>‹#›</a:t>
            </a:fld>
            <a:endParaRPr lang="pl-PL"/>
          </a:p>
        </p:txBody>
      </p:sp>
    </p:spTree>
    <p:extLst>
      <p:ext uri="{BB962C8B-B14F-4D97-AF65-F5344CB8AC3E}">
        <p14:creationId xmlns:p14="http://schemas.microsoft.com/office/powerpoint/2010/main" val="858075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88C4F-1252-41D0-9139-CCAFEF95706C}"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594023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CEC6F-544D-45D2-BC0D-C7EF0603558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402043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CEC6F-544D-45D2-BC0D-C7EF0603558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287047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CEC6F-544D-45D2-BC0D-C7EF0603558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909429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987250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128636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930896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pPr/>
              <a:t>‹#›</a:t>
            </a:fld>
            <a:endParaRPr lang="pl-PL"/>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061748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199714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675356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7313585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705242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3103331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7424779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25170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1881041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8380211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9951406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641472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1617938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850985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805341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725469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270985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460317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499108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33351239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pPr/>
              <a:t>12.11.2024</a:t>
            </a:fld>
            <a:endParaRPr lang="pl-PL"/>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pPr/>
              <a:t>‹#›</a:t>
            </a:fld>
            <a:endParaRPr lang="pl-PL"/>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6618798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dirty="0"/>
              <a:t>Wykład 5</a:t>
            </a:r>
          </a:p>
          <a:p>
            <a:r>
              <a:rPr lang="pl-PL" dirty="0"/>
              <a:t>EEEKS1-1121, EEEKS1-1122, EEEKS1-1123 </a:t>
            </a:r>
          </a:p>
        </p:txBody>
      </p:sp>
      <p:sp>
        <p:nvSpPr>
          <p:cNvPr id="2" name="Tytuł 1"/>
          <p:cNvSpPr>
            <a:spLocks noGrp="1"/>
          </p:cNvSpPr>
          <p:nvPr>
            <p:ph type="ctrTitle"/>
          </p:nvPr>
        </p:nvSpPr>
        <p:spPr/>
        <p:txBody>
          <a:bodyPr/>
          <a:lstStyle/>
          <a:p>
            <a:r>
              <a:rPr lang="pl-PL"/>
              <a:t>Encyklopedia </a:t>
            </a:r>
            <a:r>
              <a:rPr lang="pl-PL" dirty="0"/>
              <a:t>prawa</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a:t>
            </a:r>
          </a:p>
        </p:txBody>
      </p:sp>
      <p:sp>
        <p:nvSpPr>
          <p:cNvPr id="3" name="Symbol zastępczy zawartości 2"/>
          <p:cNvSpPr>
            <a:spLocks noGrp="1"/>
          </p:cNvSpPr>
          <p:nvPr>
            <p:ph idx="1"/>
          </p:nvPr>
        </p:nvSpPr>
        <p:spPr>
          <a:xfrm>
            <a:off x="659476" y="1700808"/>
            <a:ext cx="10645833" cy="5040560"/>
          </a:xfrm>
        </p:spPr>
        <p:txBody>
          <a:bodyPr>
            <a:normAutofit/>
          </a:bodyPr>
          <a:lstStyle/>
          <a:p>
            <a:pPr marL="114300" indent="0">
              <a:buNone/>
            </a:pPr>
            <a:r>
              <a:rPr lang="pl-PL" sz="1600" b="1" dirty="0"/>
              <a:t>Odpowiedzialność przed TS</a:t>
            </a:r>
          </a:p>
          <a:p>
            <a:pPr algn="just">
              <a:buFont typeface="Wingdings" pitchFamily="2" charset="2"/>
              <a:buChar char="Ø"/>
            </a:pPr>
            <a:r>
              <a:rPr lang="pl-PL" sz="1600" b="1" dirty="0"/>
              <a:t>Prezydent</a:t>
            </a:r>
            <a:r>
              <a:rPr lang="pl-PL" sz="1600" dirty="0"/>
              <a:t> – za przestępstwa karne i karne skarbowe oraz za naruszenie Konstytucji lub ustawy; postawienie w stan oskarżenia: wniosek – grupa co najmniej 140 członków Zgromadzenia Narodowego; uchwała w sprawie postawienia w stan oskarżenia podejmowana jest przez Zgromadzenie Narodowe większością 2/3 głosów ustawowej liczby członków Zgromadzenia Narodowego</a:t>
            </a:r>
          </a:p>
          <a:p>
            <a:pPr algn="just">
              <a:buFont typeface="Wingdings" pitchFamily="2" charset="2"/>
              <a:buChar char="Ø"/>
            </a:pPr>
            <a:r>
              <a:rPr lang="pl-PL" sz="1600" b="1" dirty="0"/>
              <a:t>Prezes RM i ministrowie </a:t>
            </a:r>
            <a:r>
              <a:rPr lang="pl-PL" sz="1600" dirty="0"/>
              <a:t>– za przestępstwa karne i karne skarbowe popełnione w związku z zajmowanym urzędem oraz za naruszenie Konstytucji lub ustawy; postawienie w stan oskarżenia: wniosek – Prezydent RP lub grupa co najmniej 115 posłów; uchwała w sprawie postawienia w stan oskarżenia podejmowana jest przez Sejm większością 3/5 głosów ustawowej liczby posłów</a:t>
            </a:r>
          </a:p>
          <a:p>
            <a:pPr algn="just">
              <a:buFont typeface="Wingdings" pitchFamily="2" charset="2"/>
              <a:buChar char="Ø"/>
            </a:pPr>
            <a:r>
              <a:rPr lang="pl-PL" sz="1600" b="1" dirty="0"/>
              <a:t>Prezes Narodowego Banku Polskiego, Prezes Najwyższej Izby Kontroli, członkowie Krajowej Rady Radiofonii i Telewizji, osoby, którym Prezes RM powierzył kierowanie ministerstwem, Naczelny Dowódca Sił Zbrojnych </a:t>
            </a:r>
            <a:r>
              <a:rPr lang="pl-PL" sz="1600" dirty="0"/>
              <a:t>– </a:t>
            </a:r>
            <a:r>
              <a:rPr lang="pl-PL" sz="1600" i="1" dirty="0"/>
              <a:t>za naruszenie Konstytucji lub ustawy; postawienie w stan oskarżenia: wniosek – Prezydent RP, grupa co najmniej 115 posłów lub komisja śledcza; uchwała w sprawie postawienia w stan oskarżenia podejmowana jest przez Sejm bezwzględną większością głosów w obecności co najmniej połowy ustawowej liczby posłów – </a:t>
            </a:r>
            <a:r>
              <a:rPr lang="pl-PL" sz="1600" dirty="0"/>
              <a:t>sprawa K 28/23 i K 8/24</a:t>
            </a:r>
          </a:p>
          <a:p>
            <a:pPr marL="114300" indent="0" algn="just">
              <a:buNone/>
            </a:pPr>
            <a:r>
              <a:rPr lang="pl-PL" sz="1600" dirty="0"/>
              <a:t>*sprawa K 8/24 – TK uznał za niezgodne z Konstytucją przepisy ustawy o Trybunale Stanu dotyczące kwestii proceduralnych </a:t>
            </a:r>
            <a:r>
              <a:rPr lang="pl-PL" sz="1600" i="1" dirty="0"/>
              <a:t> </a:t>
            </a:r>
            <a:endParaRPr lang="pl-PL" sz="1600" b="1" i="1" dirty="0"/>
          </a:p>
          <a:p>
            <a:pPr algn="just">
              <a:buFont typeface="Wingdings" pitchFamily="2" charset="2"/>
              <a:buChar char="Ø"/>
            </a:pPr>
            <a:endParaRPr lang="pl-PL" sz="1600" b="1" dirty="0"/>
          </a:p>
        </p:txBody>
      </p:sp>
    </p:spTree>
    <p:extLst>
      <p:ext uri="{BB962C8B-B14F-4D97-AF65-F5344CB8AC3E}">
        <p14:creationId xmlns:p14="http://schemas.microsoft.com/office/powerpoint/2010/main" val="2877018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 </a:t>
            </a:r>
          </a:p>
        </p:txBody>
      </p:sp>
      <p:sp>
        <p:nvSpPr>
          <p:cNvPr id="3" name="Symbol zastępczy zawartości 2"/>
          <p:cNvSpPr>
            <a:spLocks noGrp="1"/>
          </p:cNvSpPr>
          <p:nvPr>
            <p:ph idx="1"/>
          </p:nvPr>
        </p:nvSpPr>
        <p:spPr/>
        <p:txBody>
          <a:bodyPr>
            <a:normAutofit/>
          </a:bodyPr>
          <a:lstStyle/>
          <a:p>
            <a:pPr marL="114300" indent="0">
              <a:buNone/>
            </a:pPr>
            <a:r>
              <a:rPr lang="pl-PL" sz="1600" b="1" dirty="0"/>
              <a:t>Odpowiedzialność przed TS c.d.</a:t>
            </a:r>
          </a:p>
          <a:p>
            <a:pPr algn="just">
              <a:buFont typeface="Wingdings" pitchFamily="2" charset="2"/>
              <a:buChar char="Ø"/>
            </a:pPr>
            <a:r>
              <a:rPr lang="pl-PL" sz="1600" b="1" dirty="0"/>
              <a:t>posłowie </a:t>
            </a:r>
            <a:r>
              <a:rPr lang="pl-PL" sz="1600" dirty="0"/>
              <a:t>– za naruszenie zakazu prowadzenia działalności gospodarczej z czerpaniem korzyści z majątku Skarbu Państwa lub mienia komunalnego; postawienie w stan oskarżenia: wniosek – Marszałek Sejmu; uchwała w sprawie postawienia w stan oskarżenia podejmowana jest przez Sejm bezwzględną większością głosów w obecności co najmniej połowy ustawowej liczby posłów</a:t>
            </a:r>
          </a:p>
          <a:p>
            <a:pPr algn="just">
              <a:buFont typeface="Wingdings" pitchFamily="2" charset="2"/>
              <a:buChar char="Ø"/>
            </a:pPr>
            <a:r>
              <a:rPr lang="pl-PL" sz="1600" b="1" dirty="0"/>
              <a:t>senatorowie </a:t>
            </a:r>
            <a:r>
              <a:rPr lang="pl-PL" sz="1600" dirty="0"/>
              <a:t>- za naruszenie zakazu prowadzenia działalności gospodarczej z czerpaniem korzyści z majątku Skarbu Państwa lub mienia komunalnego; postawienie w stan oskarżenia: wniosek – Marszałek Senatu; uchwała w sprawie postawienia w stan oskarżenia podejmowana jest przez Senat bezwzględną większością głosów w obecności co najmniej połowy ustawowej liczby senatorów</a:t>
            </a:r>
            <a:endParaRPr lang="pl-PL" sz="1600" b="1" dirty="0"/>
          </a:p>
          <a:p>
            <a:pPr marL="114300" indent="0">
              <a:buNone/>
            </a:pPr>
            <a:endParaRPr lang="pl-PL" sz="1600" dirty="0"/>
          </a:p>
        </p:txBody>
      </p:sp>
    </p:spTree>
    <p:extLst>
      <p:ext uri="{BB962C8B-B14F-4D97-AF65-F5344CB8AC3E}">
        <p14:creationId xmlns:p14="http://schemas.microsoft.com/office/powerpoint/2010/main" val="1231472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buFont typeface="Wingdings" pitchFamily="2" charset="2"/>
              <a:buChar char="Ø"/>
            </a:pPr>
            <a:r>
              <a:rPr lang="pl-PL" sz="1600" dirty="0"/>
              <a:t>15 sędziów wybieranych indywidualnie na 9 lat przez Sejm </a:t>
            </a:r>
          </a:p>
          <a:p>
            <a:pPr>
              <a:buFont typeface="Wingdings" pitchFamily="2" charset="2"/>
              <a:buChar char="Ø"/>
            </a:pPr>
            <a:endParaRPr lang="pl-PL" sz="1600" dirty="0"/>
          </a:p>
          <a:p>
            <a:pPr marL="114300" indent="0">
              <a:buNone/>
            </a:pPr>
            <a:r>
              <a:rPr lang="pl-PL" sz="1600" dirty="0"/>
              <a:t>Organy Trybunału Konstytucyjnego:</a:t>
            </a:r>
          </a:p>
          <a:p>
            <a:pPr>
              <a:buFont typeface="Wingdings" pitchFamily="2" charset="2"/>
              <a:buChar char="Ø"/>
            </a:pPr>
            <a:r>
              <a:rPr lang="pl-PL" sz="1600" dirty="0"/>
              <a:t>Prezes Trybunału Konstytucyjnego</a:t>
            </a:r>
          </a:p>
          <a:p>
            <a:pPr>
              <a:buFont typeface="Wingdings" pitchFamily="2" charset="2"/>
              <a:buChar char="Ø"/>
            </a:pPr>
            <a:r>
              <a:rPr lang="pl-PL" sz="1600" dirty="0"/>
              <a:t>Zgromadzenie Ogólne Sędziów Trybunału Konstytucyjnego</a:t>
            </a:r>
          </a:p>
          <a:p>
            <a:pPr marL="114300" indent="0">
              <a:buNone/>
            </a:pPr>
            <a:endParaRPr lang="pl-PL" sz="1600" dirty="0"/>
          </a:p>
          <a:p>
            <a:pPr marL="114300" indent="0">
              <a:buNone/>
            </a:pPr>
            <a:endParaRPr lang="pl-PL" sz="1600" dirty="0"/>
          </a:p>
          <a:p>
            <a:pPr marL="114300" indent="0" algn="just">
              <a:buNone/>
            </a:pPr>
            <a:r>
              <a:rPr lang="pl-PL" sz="1600" dirty="0"/>
              <a:t>Sędziowie TK posiadają immunitet – bez zgody TK nie mogą zostać pociągnięci do odpowiedzialności karnej</a:t>
            </a:r>
          </a:p>
        </p:txBody>
      </p:sp>
    </p:spTree>
    <p:extLst>
      <p:ext uri="{BB962C8B-B14F-4D97-AF65-F5344CB8AC3E}">
        <p14:creationId xmlns:p14="http://schemas.microsoft.com/office/powerpoint/2010/main" val="3216085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 </a:t>
            </a:r>
          </a:p>
        </p:txBody>
      </p:sp>
      <p:sp>
        <p:nvSpPr>
          <p:cNvPr id="3" name="Symbol zastępczy zawartości 2"/>
          <p:cNvSpPr>
            <a:spLocks noGrp="1"/>
          </p:cNvSpPr>
          <p:nvPr>
            <p:ph idx="1"/>
          </p:nvPr>
        </p:nvSpPr>
        <p:spPr>
          <a:xfrm>
            <a:off x="670559" y="1752600"/>
            <a:ext cx="11072553" cy="4916760"/>
          </a:xfrm>
        </p:spPr>
        <p:txBody>
          <a:bodyPr>
            <a:normAutofit/>
          </a:bodyPr>
          <a:lstStyle/>
          <a:p>
            <a:pPr marL="114300" indent="0">
              <a:buNone/>
            </a:pPr>
            <a:r>
              <a:rPr lang="pl-PL" sz="1600" b="1" dirty="0"/>
              <a:t>Zakres kognicji Trybunału Konstytucyjnego </a:t>
            </a:r>
            <a:r>
              <a:rPr lang="pl-PL" sz="1600" dirty="0"/>
              <a:t>(sprawy, w których orzeka):</a:t>
            </a:r>
          </a:p>
          <a:p>
            <a:pPr algn="just">
              <a:buFont typeface="Wingdings" pitchFamily="2" charset="2"/>
              <a:buChar char="Ø"/>
            </a:pPr>
            <a:r>
              <a:rPr lang="pl-PL" sz="1600" dirty="0"/>
              <a:t>badanie zgodności z Konstytucją umów międzynarodowych ratyfikowanych za uprzednią zgodą wyrażoną w ustawie</a:t>
            </a:r>
          </a:p>
          <a:p>
            <a:pPr algn="just">
              <a:buFont typeface="Wingdings" pitchFamily="2" charset="2"/>
              <a:buChar char="Ø"/>
            </a:pPr>
            <a:r>
              <a:rPr lang="pl-PL" sz="1600" dirty="0"/>
              <a:t>badanie zgodności ustaw z Konstytucją i umowami międzynarodowymi ratyfikowanymi za uprzednią zgodą wyrażoną w ustawie</a:t>
            </a:r>
          </a:p>
          <a:p>
            <a:pPr algn="just">
              <a:buFont typeface="Wingdings" pitchFamily="2" charset="2"/>
              <a:buChar char="Ø"/>
            </a:pPr>
            <a:r>
              <a:rPr lang="pl-PL" sz="1600" dirty="0"/>
              <a:t>badanie zgodności umów międzynarodowych ratyfikowanych bez zgody ustawy z Konstytucją i ustawami</a:t>
            </a:r>
          </a:p>
          <a:p>
            <a:pPr algn="just">
              <a:buFont typeface="Wingdings" pitchFamily="2" charset="2"/>
              <a:buChar char="Ø"/>
            </a:pPr>
            <a:r>
              <a:rPr lang="pl-PL" sz="1600" dirty="0"/>
              <a:t>badanie zgodności przepisów prawa, wydanych przez centralne organy państwowe, z Konstytucją, umowami międzynarodowymi ratyfikowanymi         i ustawami </a:t>
            </a:r>
          </a:p>
          <a:p>
            <a:pPr algn="just">
              <a:buFont typeface="Wingdings" pitchFamily="2" charset="2"/>
              <a:buChar char="Ø"/>
            </a:pPr>
            <a:r>
              <a:rPr lang="pl-PL" sz="1600" dirty="0"/>
              <a:t>badanie zgodności z Konstytucją celów lub działalności partii politycznych</a:t>
            </a:r>
          </a:p>
          <a:p>
            <a:pPr algn="just">
              <a:buFont typeface="Wingdings" pitchFamily="2" charset="2"/>
              <a:buChar char="Ø"/>
            </a:pPr>
            <a:r>
              <a:rPr lang="pl-PL" sz="1600" dirty="0"/>
              <a:t>rozstrzyganie sporów kompetencyjnych pomiędzy centralnymi konstytucyjnymi organami państwa</a:t>
            </a:r>
          </a:p>
          <a:p>
            <a:pPr algn="just">
              <a:buFont typeface="Wingdings" pitchFamily="2" charset="2"/>
              <a:buChar char="Ø"/>
            </a:pPr>
            <a:r>
              <a:rPr lang="pl-PL" sz="1600" dirty="0"/>
              <a:t>stwierdzanie czasowej niezdolności Prezydenta do pełnienia urzędu na wniosek Marszałka Sejmu i powierzanie Marszałkowi Sejmu czasowego pełnienia obowiązków Prezydenta RP</a:t>
            </a:r>
          </a:p>
          <a:p>
            <a:pPr algn="just">
              <a:buFont typeface="Wingdings" pitchFamily="2" charset="2"/>
              <a:buChar char="Ø"/>
            </a:pPr>
            <a:r>
              <a:rPr lang="pl-PL" sz="1600" dirty="0"/>
              <a:t>orzekanie w sprawach skarg konstytucyjnych</a:t>
            </a:r>
          </a:p>
        </p:txBody>
      </p:sp>
    </p:spTree>
    <p:extLst>
      <p:ext uri="{BB962C8B-B14F-4D97-AF65-F5344CB8AC3E}">
        <p14:creationId xmlns:p14="http://schemas.microsoft.com/office/powerpoint/2010/main" val="2264818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r>
              <a:rPr lang="pl-PL" sz="1600" dirty="0"/>
              <a:t>Podmioty legitymowane (upoważnione) do występowania z wnioskami do TK:</a:t>
            </a:r>
          </a:p>
          <a:p>
            <a:pPr algn="just">
              <a:buFont typeface="Wingdings" pitchFamily="2" charset="2"/>
              <a:buChar char="Ø"/>
            </a:pPr>
            <a:r>
              <a:rPr lang="pl-PL" sz="1600" b="1" dirty="0"/>
              <a:t>podmioty legitymowane generalnie – </a:t>
            </a:r>
            <a:r>
              <a:rPr lang="pl-PL" sz="1600" dirty="0"/>
              <a:t>Prezydent RP, Prezes RM, Marszałek Sejmu, Marszałek Senatu, grupa 50 posłów, grupa 30 senatorów, Pierwszy Prezes Sądu Najwyższego, Prezes Naczelnego Sądu Administracyjnego, Prokurator Generalny, Prezes Najwyższej Izby Kontroli, Rzecznik Praw Obywatelskich  </a:t>
            </a:r>
          </a:p>
          <a:p>
            <a:pPr algn="just">
              <a:buFont typeface="Wingdings" pitchFamily="2" charset="2"/>
              <a:buChar char="Ø"/>
            </a:pPr>
            <a:r>
              <a:rPr lang="pl-PL" sz="1600" b="1" dirty="0"/>
              <a:t>podmioty legitymowane szczegółowo – </a:t>
            </a:r>
            <a:r>
              <a:rPr lang="pl-PL" sz="1600" dirty="0"/>
              <a:t>Krajowa Rada Sądownictwa, organy stanowiące jednostek samorządu terytorialnego, ogólnokrajowe organy związków zawodowych, ogólnokrajowe władze organizacji pracodawców i organizacji zawodowych, kościoły i inne związki wyznaniowe</a:t>
            </a:r>
          </a:p>
          <a:p>
            <a:pPr algn="just">
              <a:buFont typeface="Wingdings" pitchFamily="2" charset="2"/>
              <a:buChar char="Ø"/>
            </a:pPr>
            <a:r>
              <a:rPr lang="pl-PL" sz="1600" b="1" dirty="0"/>
              <a:t>podmioty upoważnione do wniesienia wniosku o rozstrzygnięcie sporu kompetencyjnego – </a:t>
            </a:r>
            <a:r>
              <a:rPr lang="pl-PL" sz="1600" dirty="0"/>
              <a:t>Prezydent RP, Prezes RM, Marszałek Sejmu, Marszałek Senatu, Pierwszy Prezes Sądu Najwyższego, Prezes Naczelnego Sądu Administracyjnego, Prezes Najwyższej Izby Kontroli</a:t>
            </a:r>
            <a:endParaRPr lang="pl-PL" sz="1600" b="1" dirty="0"/>
          </a:p>
        </p:txBody>
      </p:sp>
    </p:spTree>
    <p:extLst>
      <p:ext uri="{BB962C8B-B14F-4D97-AF65-F5344CB8AC3E}">
        <p14:creationId xmlns:p14="http://schemas.microsoft.com/office/powerpoint/2010/main" val="2664030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r>
              <a:rPr lang="pl-PL" sz="1600" dirty="0"/>
              <a:t>Środek uruchamiający kontrolę abstrakcyjną:</a:t>
            </a:r>
          </a:p>
          <a:p>
            <a:pPr>
              <a:buFont typeface="Wingdings" pitchFamily="2" charset="2"/>
              <a:buChar char="Ø"/>
            </a:pPr>
            <a:r>
              <a:rPr lang="pl-PL" sz="1600" b="1" dirty="0"/>
              <a:t>wniosek</a:t>
            </a:r>
          </a:p>
          <a:p>
            <a:pPr marL="114300" indent="0">
              <a:buNone/>
            </a:pPr>
            <a:endParaRPr lang="pl-PL" sz="1600" dirty="0"/>
          </a:p>
          <a:p>
            <a:pPr marL="114300" indent="0">
              <a:buNone/>
            </a:pPr>
            <a:r>
              <a:rPr lang="pl-PL" sz="1600" dirty="0"/>
              <a:t>Środki uruchamiające kontrolę konkretną konstytucyjności prawa:</a:t>
            </a:r>
          </a:p>
          <a:p>
            <a:pPr algn="just">
              <a:buFont typeface="Wingdings" pitchFamily="2" charset="2"/>
              <a:buChar char="Ø"/>
            </a:pPr>
            <a:r>
              <a:rPr lang="pl-PL" sz="1600" b="1" dirty="0"/>
              <a:t>skarga konstytucyjna – </a:t>
            </a:r>
            <a:r>
              <a:rPr lang="pl-PL" sz="1600" dirty="0"/>
              <a:t>może z nią wystąpić każdy, kogo konstytucyjne wolności lub prawa zostały naruszone; w drodze skargi konstytucyjnej można zakwestionować akt normatywny, który był podstawą wydania przez sąd lub organ administracji publicznej ostatecznego rozstrzygnięcia o wolnościach lub prawach albo o obowiązkach określonych w Konstytucji</a:t>
            </a:r>
          </a:p>
          <a:p>
            <a:pPr algn="just">
              <a:buFont typeface="Wingdings" pitchFamily="2" charset="2"/>
              <a:buChar char="Ø"/>
            </a:pPr>
            <a:r>
              <a:rPr lang="pl-PL" sz="1600" b="1" dirty="0"/>
              <a:t>pytanie prawne – </a:t>
            </a:r>
            <a:r>
              <a:rPr lang="pl-PL" sz="1600" dirty="0"/>
              <a:t>może je przedstawić każdy sąd, jeżeli ma wątpliwości co do zgodności z Konstytucją, umowami międzynarodowymi lub ustawami aktu normatywnego, który ma być podstawą rozstrzygnięcia, a od odpowiedzi na pytanie zależy rozstrzygnięcie sprawy toczącej się przed sądem</a:t>
            </a:r>
            <a:endParaRPr lang="pl-PL" sz="1600" b="1" dirty="0"/>
          </a:p>
        </p:txBody>
      </p:sp>
    </p:spTree>
    <p:extLst>
      <p:ext uri="{BB962C8B-B14F-4D97-AF65-F5344CB8AC3E}">
        <p14:creationId xmlns:p14="http://schemas.microsoft.com/office/powerpoint/2010/main" val="424637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a:xfrm>
            <a:off x="886691" y="1752600"/>
            <a:ext cx="10468494" cy="4916760"/>
          </a:xfrm>
        </p:spPr>
        <p:txBody>
          <a:bodyPr>
            <a:normAutofit/>
          </a:bodyPr>
          <a:lstStyle/>
          <a:p>
            <a:pPr marL="114300" indent="0">
              <a:buNone/>
            </a:pPr>
            <a:r>
              <a:rPr lang="pl-PL" sz="1600" dirty="0"/>
              <a:t>Składy orzekające Trybunału Konstytucyjnego</a:t>
            </a:r>
          </a:p>
          <a:p>
            <a:pPr>
              <a:buFont typeface="Wingdings" pitchFamily="2" charset="2"/>
              <a:buChar char="Ø"/>
            </a:pPr>
            <a:r>
              <a:rPr lang="pl-PL" sz="1600" dirty="0"/>
              <a:t>pełny skład – przynajmniej 11 sędziów</a:t>
            </a:r>
          </a:p>
          <a:p>
            <a:pPr>
              <a:buFont typeface="Wingdings" pitchFamily="2" charset="2"/>
              <a:buChar char="Ø"/>
            </a:pPr>
            <a:r>
              <a:rPr lang="pl-PL" sz="1600" dirty="0"/>
              <a:t>skład 5 sędziów</a:t>
            </a:r>
          </a:p>
          <a:p>
            <a:pPr>
              <a:buFont typeface="Wingdings" pitchFamily="2" charset="2"/>
              <a:buChar char="Ø"/>
            </a:pPr>
            <a:r>
              <a:rPr lang="pl-PL" sz="1600" dirty="0"/>
              <a:t>skład 3 sędziów</a:t>
            </a:r>
          </a:p>
          <a:p>
            <a:pPr>
              <a:buFont typeface="Wingdings" pitchFamily="2" charset="2"/>
              <a:buChar char="Ø"/>
            </a:pPr>
            <a:r>
              <a:rPr lang="pl-PL" sz="1600" dirty="0"/>
              <a:t>1 sędzia</a:t>
            </a:r>
          </a:p>
          <a:p>
            <a:pPr marL="114300" indent="0">
              <a:buNone/>
            </a:pPr>
            <a:endParaRPr lang="pl-PL" sz="1600" dirty="0"/>
          </a:p>
          <a:p>
            <a:pPr marL="114300" indent="0">
              <a:buNone/>
            </a:pPr>
            <a:r>
              <a:rPr lang="pl-PL" sz="1600" dirty="0"/>
              <a:t>Rodzaje orzeczeń Trybunału Konstytucyjnego</a:t>
            </a:r>
          </a:p>
          <a:p>
            <a:pPr algn="just">
              <a:buFont typeface="Wingdings" pitchFamily="2" charset="2"/>
              <a:buChar char="Ø"/>
            </a:pPr>
            <a:r>
              <a:rPr lang="pl-PL" sz="1600" b="1" dirty="0"/>
              <a:t>wyroki</a:t>
            </a:r>
            <a:r>
              <a:rPr lang="pl-PL" sz="1600" dirty="0"/>
              <a:t> – wydawane zawsze, gdy TK bada hierarchiczną zgodność aktów normatywnych, gdy orzeka o zgodności z Konstytucją celów lub działalności partii politycznych</a:t>
            </a:r>
          </a:p>
          <a:p>
            <a:pPr>
              <a:buFont typeface="Wingdings" pitchFamily="2" charset="2"/>
              <a:buChar char="Ø"/>
            </a:pPr>
            <a:r>
              <a:rPr lang="pl-PL" sz="1600" b="1" dirty="0"/>
              <a:t>postanowienia</a:t>
            </a:r>
            <a:r>
              <a:rPr lang="pl-PL" sz="1600" dirty="0"/>
              <a:t> – pozostałe sprawy</a:t>
            </a:r>
          </a:p>
          <a:p>
            <a:pPr marL="114300" indent="0">
              <a:buNone/>
            </a:pPr>
            <a:endParaRPr lang="pl-PL" sz="1600" dirty="0"/>
          </a:p>
          <a:p>
            <a:pPr marL="114300" indent="0">
              <a:buNone/>
            </a:pPr>
            <a:r>
              <a:rPr lang="pl-PL" sz="1600" dirty="0"/>
              <a:t>Cechy orzeczeń Trybunału Konstytucyjnego</a:t>
            </a:r>
          </a:p>
          <a:p>
            <a:pPr algn="just">
              <a:buFont typeface="Wingdings" pitchFamily="2" charset="2"/>
              <a:buChar char="Ø"/>
            </a:pPr>
            <a:r>
              <a:rPr lang="pl-PL" sz="1600" b="1" dirty="0"/>
              <a:t>ostateczne </a:t>
            </a:r>
          </a:p>
          <a:p>
            <a:pPr algn="just">
              <a:buFont typeface="Wingdings" pitchFamily="2" charset="2"/>
              <a:buChar char="Ø"/>
            </a:pPr>
            <a:r>
              <a:rPr lang="pl-PL" sz="1600" b="1" dirty="0"/>
              <a:t>powszechnie obowiązujące</a:t>
            </a:r>
          </a:p>
        </p:txBody>
      </p:sp>
    </p:spTree>
    <p:extLst>
      <p:ext uri="{BB962C8B-B14F-4D97-AF65-F5344CB8AC3E}">
        <p14:creationId xmlns:p14="http://schemas.microsoft.com/office/powerpoint/2010/main" val="393082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Krajowa Rada Sądownictwa</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lgn="just">
              <a:buFont typeface="Wingdings" pitchFamily="2" charset="2"/>
              <a:buChar char="Ø"/>
            </a:pPr>
            <a:r>
              <a:rPr lang="pl-PL" sz="1600" dirty="0"/>
              <a:t>Pierwszy Prezes Sądu Najwyższego, Prezes Naczelnego Sądu Administracyjnego, Minister Sprawiedliwości, przedstawiciel Prezydenta RP</a:t>
            </a:r>
          </a:p>
          <a:p>
            <a:pPr algn="just">
              <a:buFont typeface="Wingdings" pitchFamily="2" charset="2"/>
              <a:buChar char="Ø"/>
            </a:pPr>
            <a:r>
              <a:rPr lang="pl-PL" sz="1600" dirty="0"/>
              <a:t>15 sędziów – przedstawicieli Sądu Najwyższego, sądów administracyjnych, sądów powszechnych i sądów wojskowych</a:t>
            </a:r>
          </a:p>
          <a:p>
            <a:pPr algn="just">
              <a:buFont typeface="Wingdings" pitchFamily="2" charset="2"/>
              <a:buChar char="Ø"/>
            </a:pPr>
            <a:r>
              <a:rPr lang="pl-PL" sz="1600" dirty="0"/>
              <a:t>4 posłów</a:t>
            </a:r>
          </a:p>
          <a:p>
            <a:pPr algn="just">
              <a:buFont typeface="Wingdings" pitchFamily="2" charset="2"/>
              <a:buChar char="Ø"/>
            </a:pPr>
            <a:r>
              <a:rPr lang="pl-PL" sz="1600" dirty="0"/>
              <a:t>2 senatorów</a:t>
            </a:r>
          </a:p>
          <a:p>
            <a:pPr marL="114300" indent="0" algn="just">
              <a:buNone/>
            </a:pPr>
            <a:endParaRPr lang="pl-PL" sz="1600" dirty="0"/>
          </a:p>
          <a:p>
            <a:pPr marL="114300" indent="0" algn="just">
              <a:buNone/>
            </a:pPr>
            <a:r>
              <a:rPr lang="pl-PL" sz="1600" dirty="0"/>
              <a:t>Prezydium KRS:</a:t>
            </a:r>
          </a:p>
          <a:p>
            <a:pPr algn="just">
              <a:buFont typeface="Wingdings" pitchFamily="2" charset="2"/>
              <a:buChar char="Ø"/>
            </a:pPr>
            <a:r>
              <a:rPr lang="pl-PL" sz="1600" dirty="0"/>
              <a:t>przewodniczący</a:t>
            </a:r>
          </a:p>
          <a:p>
            <a:pPr algn="just">
              <a:buFont typeface="Wingdings" pitchFamily="2" charset="2"/>
              <a:buChar char="Ø"/>
            </a:pPr>
            <a:r>
              <a:rPr lang="pl-PL" sz="1600" dirty="0"/>
              <a:t>2 wiceprzewodniczących</a:t>
            </a:r>
          </a:p>
          <a:p>
            <a:pPr algn="just">
              <a:buFont typeface="Wingdings" pitchFamily="2" charset="2"/>
              <a:buChar char="Ø"/>
            </a:pPr>
            <a:r>
              <a:rPr lang="pl-PL" sz="1600" dirty="0"/>
              <a:t>3 członków</a:t>
            </a:r>
          </a:p>
        </p:txBody>
      </p:sp>
    </p:spTree>
    <p:extLst>
      <p:ext uri="{BB962C8B-B14F-4D97-AF65-F5344CB8AC3E}">
        <p14:creationId xmlns:p14="http://schemas.microsoft.com/office/powerpoint/2010/main" val="3056291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Krajowa Rada Sądownictwa</a:t>
            </a:r>
          </a:p>
        </p:txBody>
      </p:sp>
      <p:sp>
        <p:nvSpPr>
          <p:cNvPr id="3" name="Symbol zastępczy zawartości 2"/>
          <p:cNvSpPr>
            <a:spLocks noGrp="1"/>
          </p:cNvSpPr>
          <p:nvPr>
            <p:ph idx="1"/>
          </p:nvPr>
        </p:nvSpPr>
        <p:spPr>
          <a:xfrm>
            <a:off x="476596" y="1562334"/>
            <a:ext cx="11355186" cy="5112568"/>
          </a:xfrm>
        </p:spPr>
        <p:txBody>
          <a:bodyPr>
            <a:normAutofit/>
          </a:bodyPr>
          <a:lstStyle/>
          <a:p>
            <a:pPr marL="114300" indent="0" algn="just">
              <a:buNone/>
            </a:pPr>
            <a:r>
              <a:rPr lang="pl-PL" sz="1600" dirty="0"/>
              <a:t>Kompetencje:</a:t>
            </a:r>
          </a:p>
          <a:p>
            <a:pPr algn="just">
              <a:buFont typeface="Wingdings" pitchFamily="2" charset="2"/>
              <a:buChar char="Ø"/>
            </a:pPr>
            <a:r>
              <a:rPr lang="pl-PL" sz="1600" dirty="0"/>
              <a:t>rozpatrywanie i ocena kandydatów do pełnienia urzędu sędziego oraz asesora w wojewódzkim sądzie administracyjnym </a:t>
            </a:r>
          </a:p>
          <a:p>
            <a:pPr algn="just">
              <a:buFont typeface="Wingdings" pitchFamily="2" charset="2"/>
              <a:buChar char="Ø"/>
            </a:pPr>
            <a:r>
              <a:rPr lang="pl-PL" sz="1600" dirty="0"/>
              <a:t>występowanie do Prezydenta RP z wnioskami o powołanie sędziów oraz asesorów w wojewódzkich sądach administracyjnych</a:t>
            </a:r>
          </a:p>
          <a:p>
            <a:pPr algn="just">
              <a:buFont typeface="Wingdings" pitchFamily="2" charset="2"/>
              <a:buChar char="Ø"/>
            </a:pPr>
            <a:r>
              <a:rPr lang="pl-PL" sz="1600" dirty="0"/>
              <a:t>występowanie do Prezydenta z wnioskami o mianowanie asesorów w sądach powszechnych</a:t>
            </a:r>
          </a:p>
          <a:p>
            <a:pPr algn="just">
              <a:buFont typeface="Wingdings" pitchFamily="2" charset="2"/>
              <a:buChar char="Ø"/>
            </a:pPr>
            <a:r>
              <a:rPr lang="pl-PL" sz="1600" dirty="0"/>
              <a:t>uchwalanie zbioru zasad etyki sędziów i asesorów sądowych</a:t>
            </a:r>
          </a:p>
          <a:p>
            <a:pPr algn="just">
              <a:buFont typeface="Wingdings" pitchFamily="2" charset="2"/>
              <a:buChar char="Ø"/>
            </a:pPr>
            <a:r>
              <a:rPr lang="pl-PL" sz="1600" dirty="0"/>
              <a:t>wypowiadanie się o stanie kadry sędziowskiej</a:t>
            </a:r>
          </a:p>
          <a:p>
            <a:pPr algn="just">
              <a:buFont typeface="Wingdings" pitchFamily="2" charset="2"/>
              <a:buChar char="Ø"/>
            </a:pPr>
            <a:r>
              <a:rPr lang="pl-PL" sz="1600" dirty="0"/>
              <a:t>opiniowanie aktów normatywnych dotyczących sądownictwa</a:t>
            </a:r>
          </a:p>
          <a:p>
            <a:pPr algn="just">
              <a:buFont typeface="Wingdings" pitchFamily="2" charset="2"/>
              <a:buChar char="Ø"/>
            </a:pPr>
            <a:r>
              <a:rPr lang="pl-PL" sz="1600" dirty="0"/>
              <a:t>opiniowanie programów szkolenia w ramach aplikacji sędziowskiej</a:t>
            </a:r>
          </a:p>
          <a:p>
            <a:pPr algn="just">
              <a:buFont typeface="Wingdings" pitchFamily="2" charset="2"/>
              <a:buChar char="Ø"/>
            </a:pPr>
            <a:r>
              <a:rPr lang="pl-PL" sz="1600" dirty="0"/>
              <a:t>rozpatrywanie wniosków o przeniesienie sędziego w stan spoczynku</a:t>
            </a:r>
          </a:p>
          <a:p>
            <a:pPr algn="just">
              <a:buFont typeface="Wingdings" pitchFamily="2" charset="2"/>
              <a:buChar char="Ø"/>
            </a:pPr>
            <a:r>
              <a:rPr lang="pl-PL" sz="1600" dirty="0"/>
              <a:t>wybieranie rzecznika dyscyplinarnego sędziów sądów powszechnych i asesorów sądowych oraz rzecznika dyscyplinarnego sędziów sądów wojskowych</a:t>
            </a:r>
          </a:p>
          <a:p>
            <a:pPr algn="just">
              <a:buFont typeface="Wingdings" pitchFamily="2" charset="2"/>
              <a:buChar char="Ø"/>
            </a:pPr>
            <a:r>
              <a:rPr lang="pl-PL" sz="1600" dirty="0"/>
              <a:t>wyrażanie opinii w sprawie odwołania prezesa lub wiceprezesa sądu powszechnego lub sądu wojskowego</a:t>
            </a:r>
          </a:p>
          <a:p>
            <a:pPr algn="just">
              <a:buFont typeface="Wingdings" pitchFamily="2" charset="2"/>
              <a:buChar char="Ø"/>
            </a:pPr>
            <a:r>
              <a:rPr lang="pl-PL" sz="1600" dirty="0"/>
              <a:t>wskazywanie członka Rady Programowej Krajowej Szkoły Sądownictwa i Prokuratury (</a:t>
            </a:r>
            <a:r>
              <a:rPr lang="pl-PL" sz="1600" dirty="0" err="1"/>
              <a:t>KSSiP</a:t>
            </a:r>
            <a:r>
              <a:rPr lang="pl-PL" sz="1600" dirty="0"/>
              <a:t>)</a:t>
            </a:r>
          </a:p>
          <a:p>
            <a:pPr algn="just">
              <a:buFont typeface="Wingdings" pitchFamily="2" charset="2"/>
              <a:buChar char="Ø"/>
            </a:pPr>
            <a:r>
              <a:rPr lang="pl-PL" sz="1600" dirty="0"/>
              <a:t>wyrażanie opinii w sprawie powołania lub odwołania Dyrektora </a:t>
            </a:r>
            <a:r>
              <a:rPr lang="pl-PL" sz="1600" dirty="0" err="1"/>
              <a:t>KSSiP</a:t>
            </a:r>
            <a:endParaRPr lang="pl-PL" sz="1600" dirty="0"/>
          </a:p>
          <a:p>
            <a:pPr algn="just">
              <a:buFont typeface="Wingdings" pitchFamily="2" charset="2"/>
              <a:buChar char="Ø"/>
            </a:pPr>
            <a:r>
              <a:rPr lang="pl-PL" sz="1600" dirty="0"/>
              <a:t>możliwość zarządzenia przeprowadzenia wizytacji lub lustracji w sądzie</a:t>
            </a:r>
          </a:p>
        </p:txBody>
      </p:sp>
    </p:spTree>
    <p:extLst>
      <p:ext uri="{BB962C8B-B14F-4D97-AF65-F5344CB8AC3E}">
        <p14:creationId xmlns:p14="http://schemas.microsoft.com/office/powerpoint/2010/main" val="3864883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lgn="just">
              <a:buNone/>
            </a:pPr>
            <a:r>
              <a:rPr lang="pl-PL" sz="1600" dirty="0"/>
              <a:t>Naczelny organ kontroli państwowej podlegający Sejmowi.</a:t>
            </a:r>
          </a:p>
          <a:p>
            <a:pPr marL="114300" indent="0" algn="just">
              <a:buNone/>
            </a:pPr>
            <a:endParaRPr lang="pl-PL" sz="1600" dirty="0"/>
          </a:p>
          <a:p>
            <a:pPr marL="114300" indent="0" algn="just">
              <a:buNone/>
            </a:pPr>
            <a:endParaRPr lang="pl-PL" sz="1600" dirty="0"/>
          </a:p>
          <a:p>
            <a:pPr marL="114300" indent="0" algn="just">
              <a:buNone/>
            </a:pPr>
            <a:r>
              <a:rPr lang="pl-PL" sz="1600" dirty="0"/>
              <a:t>Kryteria kontroli sprawowanej przez NIK:</a:t>
            </a:r>
          </a:p>
          <a:p>
            <a:pPr algn="just">
              <a:buFont typeface="Wingdings" pitchFamily="2" charset="2"/>
              <a:buChar char="Ø"/>
            </a:pPr>
            <a:r>
              <a:rPr lang="pl-PL" sz="1600" b="1" dirty="0"/>
              <a:t>legalność</a:t>
            </a:r>
          </a:p>
          <a:p>
            <a:pPr algn="just">
              <a:buFont typeface="Wingdings" pitchFamily="2" charset="2"/>
              <a:buChar char="Ø"/>
            </a:pPr>
            <a:r>
              <a:rPr lang="pl-PL" sz="1600" b="1" dirty="0"/>
              <a:t>gospodarność</a:t>
            </a:r>
          </a:p>
          <a:p>
            <a:pPr algn="just">
              <a:buFont typeface="Wingdings" pitchFamily="2" charset="2"/>
              <a:buChar char="Ø"/>
            </a:pPr>
            <a:r>
              <a:rPr lang="pl-PL" sz="1600" b="1" dirty="0"/>
              <a:t>rzetelność</a:t>
            </a:r>
          </a:p>
          <a:p>
            <a:pPr algn="just">
              <a:buFont typeface="Wingdings" pitchFamily="2" charset="2"/>
              <a:buChar char="Ø"/>
            </a:pPr>
            <a:r>
              <a:rPr lang="pl-PL" sz="1600" b="1" dirty="0"/>
              <a:t>celowość</a:t>
            </a:r>
          </a:p>
        </p:txBody>
      </p:sp>
    </p:spTree>
    <p:extLst>
      <p:ext uri="{BB962C8B-B14F-4D97-AF65-F5344CB8AC3E}">
        <p14:creationId xmlns:p14="http://schemas.microsoft.com/office/powerpoint/2010/main" val="77896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r>
              <a:rPr lang="pl-PL" sz="1600" b="1" dirty="0"/>
              <a:t>Zmiana Rady Ministrów</a:t>
            </a:r>
          </a:p>
          <a:p>
            <a:pPr>
              <a:buFont typeface="Wingdings" pitchFamily="2" charset="2"/>
              <a:buChar char="Ø"/>
            </a:pPr>
            <a:r>
              <a:rPr lang="pl-PL" sz="1600" dirty="0"/>
              <a:t>złożenie dymisji na pierwszym posiedzeniu Sejmu</a:t>
            </a:r>
          </a:p>
          <a:p>
            <a:pPr>
              <a:buFont typeface="Wingdings" pitchFamily="2" charset="2"/>
              <a:buChar char="Ø"/>
            </a:pPr>
            <a:r>
              <a:rPr lang="pl-PL" sz="1600" dirty="0"/>
              <a:t>dymisja na skutek uchwalenia wotum nieufności przez Sejm</a:t>
            </a:r>
          </a:p>
          <a:p>
            <a:pPr>
              <a:buFont typeface="Wingdings" pitchFamily="2" charset="2"/>
              <a:buChar char="Ø"/>
            </a:pPr>
            <a:r>
              <a:rPr lang="pl-PL" sz="1600" dirty="0"/>
              <a:t>dymisja na skutek rezygnacji Prezesa RM – Prezydent w takiej sytuacji może odmówić przyjęcia dymisji</a:t>
            </a:r>
          </a:p>
          <a:p>
            <a:pPr algn="just">
              <a:buFont typeface="Wingdings" pitchFamily="2" charset="2"/>
              <a:buChar char="Ø"/>
            </a:pPr>
            <a:r>
              <a:rPr lang="pl-PL" sz="1600" dirty="0"/>
              <a:t>dymisja na skutek nieuchwalenia wotum zaufania z inicjatywy Prezesa RM poza procedurą powołania RM </a:t>
            </a:r>
          </a:p>
          <a:p>
            <a:pPr>
              <a:buFont typeface="Wingdings" pitchFamily="2" charset="2"/>
              <a:buChar char="Ø"/>
            </a:pPr>
            <a:r>
              <a:rPr lang="pl-PL" sz="1600" dirty="0"/>
              <a:t>złożenie Prezesa RM z urzędu wyrokiem Trybunału Stanu</a:t>
            </a:r>
          </a:p>
          <a:p>
            <a:pPr>
              <a:buFont typeface="Wingdings" pitchFamily="2" charset="2"/>
              <a:buChar char="Ø"/>
            </a:pPr>
            <a:r>
              <a:rPr lang="pl-PL" sz="1600" dirty="0"/>
              <a:t>śmierć Prezesa RM</a:t>
            </a:r>
          </a:p>
          <a:p>
            <a:pPr marL="114300" indent="0">
              <a:buNone/>
            </a:pPr>
            <a:endParaRPr lang="pl-PL" sz="1600" dirty="0"/>
          </a:p>
          <a:p>
            <a:pPr marL="114300" indent="0">
              <a:buNone/>
            </a:pPr>
            <a:r>
              <a:rPr lang="pl-PL" sz="1600" b="1" dirty="0"/>
              <a:t>Zmiana w składzie Rady Ministrów, ale nie na stanowisku Prezesa RM</a:t>
            </a:r>
          </a:p>
          <a:p>
            <a:pPr>
              <a:buFont typeface="Wingdings" pitchFamily="2" charset="2"/>
              <a:buChar char="Ø"/>
            </a:pPr>
            <a:r>
              <a:rPr lang="pl-PL" sz="1600" dirty="0"/>
              <a:t>na wniosek Prezesa RM</a:t>
            </a:r>
          </a:p>
          <a:p>
            <a:pPr>
              <a:buFont typeface="Wingdings" pitchFamily="2" charset="2"/>
              <a:buChar char="Ø"/>
            </a:pPr>
            <a:r>
              <a:rPr lang="pl-PL" sz="1600" dirty="0"/>
              <a:t>uchwalenie wotum nieufności dla ministra</a:t>
            </a:r>
          </a:p>
          <a:p>
            <a:pPr>
              <a:buFont typeface="Wingdings" pitchFamily="2" charset="2"/>
              <a:buChar char="Ø"/>
            </a:pPr>
            <a:r>
              <a:rPr lang="pl-PL" sz="1600" dirty="0"/>
              <a:t>złożenie ministra z urzędu wyrokiem Trybunału Stanu</a:t>
            </a:r>
          </a:p>
          <a:p>
            <a:pPr>
              <a:buFont typeface="Wingdings" pitchFamily="2" charset="2"/>
              <a:buChar char="Ø"/>
            </a:pPr>
            <a:r>
              <a:rPr lang="pl-PL" sz="1600" dirty="0"/>
              <a:t>śmierć ministra</a:t>
            </a:r>
          </a:p>
          <a:p>
            <a:pPr marL="114300" indent="0">
              <a:buNone/>
            </a:pPr>
            <a:endParaRPr lang="pl-PL" sz="1600" dirty="0"/>
          </a:p>
        </p:txBody>
      </p:sp>
    </p:spTree>
    <p:extLst>
      <p:ext uri="{BB962C8B-B14F-4D97-AF65-F5344CB8AC3E}">
        <p14:creationId xmlns:p14="http://schemas.microsoft.com/office/powerpoint/2010/main" val="175854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r>
              <a:rPr lang="pl-PL" sz="1600" dirty="0"/>
              <a:t>Zasady, w oparciu o które działa NIK:</a:t>
            </a:r>
          </a:p>
          <a:p>
            <a:pPr>
              <a:buFont typeface="Wingdings" pitchFamily="2" charset="2"/>
              <a:buChar char="Ø"/>
            </a:pPr>
            <a:r>
              <a:rPr lang="pl-PL" sz="1600" dirty="0"/>
              <a:t>kolegialności </a:t>
            </a:r>
          </a:p>
          <a:p>
            <a:pPr>
              <a:buFont typeface="Wingdings" pitchFamily="2" charset="2"/>
              <a:buChar char="Ø"/>
            </a:pPr>
            <a:r>
              <a:rPr lang="pl-PL" sz="1600" dirty="0"/>
              <a:t>podległości Sejmowi</a:t>
            </a:r>
          </a:p>
          <a:p>
            <a:pPr>
              <a:buFont typeface="Wingdings" pitchFamily="2" charset="2"/>
              <a:buChar char="Ø"/>
            </a:pPr>
            <a:r>
              <a:rPr lang="pl-PL" sz="1600" dirty="0"/>
              <a:t>legalności</a:t>
            </a:r>
          </a:p>
          <a:p>
            <a:pPr>
              <a:buFont typeface="Wingdings" pitchFamily="2" charset="2"/>
              <a:buChar char="Ø"/>
            </a:pPr>
            <a:r>
              <a:rPr lang="pl-PL" sz="1600" dirty="0"/>
              <a:t>obiektywizmu</a:t>
            </a:r>
          </a:p>
          <a:p>
            <a:pPr>
              <a:buFont typeface="Wingdings" pitchFamily="2" charset="2"/>
              <a:buChar char="Ø"/>
            </a:pPr>
            <a:r>
              <a:rPr lang="pl-PL" sz="1600" dirty="0"/>
              <a:t>prawdy materialnej</a:t>
            </a:r>
          </a:p>
          <a:p>
            <a:pPr>
              <a:buFont typeface="Wingdings" pitchFamily="2" charset="2"/>
              <a:buChar char="Ø"/>
            </a:pPr>
            <a:r>
              <a:rPr lang="pl-PL" sz="1600" dirty="0"/>
              <a:t>kontradyktoryjności</a:t>
            </a:r>
          </a:p>
          <a:p>
            <a:pPr>
              <a:buFont typeface="Wingdings" pitchFamily="2" charset="2"/>
              <a:buChar char="Ø"/>
            </a:pPr>
            <a:r>
              <a:rPr lang="pl-PL" sz="1600" dirty="0"/>
              <a:t>pisemności</a:t>
            </a:r>
          </a:p>
          <a:p>
            <a:pPr>
              <a:buFont typeface="Wingdings" pitchFamily="2" charset="2"/>
              <a:buChar char="Ø"/>
            </a:pPr>
            <a:r>
              <a:rPr lang="pl-PL" sz="1600" dirty="0"/>
              <a:t>sprawności</a:t>
            </a:r>
          </a:p>
        </p:txBody>
      </p:sp>
    </p:spTree>
    <p:extLst>
      <p:ext uri="{BB962C8B-B14F-4D97-AF65-F5344CB8AC3E}">
        <p14:creationId xmlns:p14="http://schemas.microsoft.com/office/powerpoint/2010/main" val="2693258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a:xfrm>
            <a:off x="725977" y="1752600"/>
            <a:ext cx="10712335" cy="4844752"/>
          </a:xfrm>
        </p:spPr>
        <p:txBody>
          <a:bodyPr>
            <a:normAutofit/>
          </a:bodyPr>
          <a:lstStyle/>
          <a:p>
            <a:pPr marL="114300" indent="0">
              <a:buNone/>
            </a:pPr>
            <a:endParaRPr lang="pl-PL" sz="1600" dirty="0"/>
          </a:p>
          <a:p>
            <a:pPr marL="114300" indent="0">
              <a:buNone/>
            </a:pPr>
            <a:r>
              <a:rPr lang="pl-PL" sz="1600" dirty="0"/>
              <a:t>Organy kontrolowane przez NIK:</a:t>
            </a:r>
          </a:p>
          <a:p>
            <a:pPr algn="just">
              <a:buFont typeface="Wingdings" pitchFamily="2" charset="2"/>
              <a:buChar char="Ø"/>
            </a:pPr>
            <a:r>
              <a:rPr lang="pl-PL" sz="1600" b="1" dirty="0"/>
              <a:t>legalność, gospodarność, rzetelność, celowość </a:t>
            </a:r>
            <a:r>
              <a:rPr lang="pl-PL" sz="1600" dirty="0"/>
              <a:t>– organy administracji rządowej, Narodowy Bank Polski, państwowe osoby prawne i inne państwowe jednostki organizacyjne; w zakresie gospodarki finansowej i majątkowej – m.in. Kancelaria Prezydenta RP, Kancelaria Sejmu, Kancelaria Senatu, Trybunał Konstytucyjny, Rzecznik Praw Obywatelskich, Krajowa Rada Radiofonii i Telewizji, Instytut Pamięci Narodowej, Krajowe Biuro Wyborcze </a:t>
            </a:r>
          </a:p>
          <a:p>
            <a:pPr algn="just">
              <a:buFont typeface="Wingdings" pitchFamily="2" charset="2"/>
              <a:buChar char="Ø"/>
            </a:pPr>
            <a:r>
              <a:rPr lang="pl-PL" sz="1600" b="1" dirty="0"/>
              <a:t>legalność, gospodarność, rzetelność</a:t>
            </a:r>
            <a:r>
              <a:rPr lang="pl-PL" sz="1600" dirty="0"/>
              <a:t> – organy samorządu terytorialnego, samorządowe osoby prawne i inne samorządowe jednostki organizacyjne</a:t>
            </a:r>
          </a:p>
          <a:p>
            <a:pPr algn="just">
              <a:buFont typeface="Wingdings" pitchFamily="2" charset="2"/>
              <a:buChar char="Ø"/>
            </a:pPr>
            <a:r>
              <a:rPr lang="pl-PL" sz="1600" b="1" dirty="0"/>
              <a:t> legalność, gospodarność </a:t>
            </a:r>
            <a:r>
              <a:rPr lang="pl-PL" sz="1600" dirty="0"/>
              <a:t>– inne jednostki organizacyjne i podmioty gospodarcze w zakresie, w jakim wykorzystują one majątek lub środki państwowe lub komunalne oraz wywiązują się ze zobowiązań finansowych na rzecz państwa, wykonują zadania zlecone lub powierzone, zamówienia publiczne</a:t>
            </a:r>
          </a:p>
        </p:txBody>
      </p:sp>
    </p:spTree>
    <p:extLst>
      <p:ext uri="{BB962C8B-B14F-4D97-AF65-F5344CB8AC3E}">
        <p14:creationId xmlns:p14="http://schemas.microsoft.com/office/powerpoint/2010/main" val="134432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a:xfrm>
            <a:off x="681644" y="1752600"/>
            <a:ext cx="10967258" cy="4988768"/>
          </a:xfrm>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Najwyższa Izba Kontroli przeprowadza kontrole:</a:t>
            </a:r>
          </a:p>
          <a:p>
            <a:pPr>
              <a:buFont typeface="Wingdings" pitchFamily="2" charset="2"/>
              <a:buChar char="Ø"/>
            </a:pPr>
            <a:r>
              <a:rPr lang="pl-PL" sz="1600" dirty="0"/>
              <a:t>z własnej inicjatywy</a:t>
            </a:r>
          </a:p>
          <a:p>
            <a:pPr>
              <a:buFont typeface="Wingdings" pitchFamily="2" charset="2"/>
              <a:buChar char="Ø"/>
            </a:pPr>
            <a:r>
              <a:rPr lang="pl-PL" sz="1600" dirty="0"/>
              <a:t>na zlecenie Sejmu, Marszałka Sejmu, Prezydium Sejmu, komisji sejmowych</a:t>
            </a:r>
          </a:p>
          <a:p>
            <a:pPr>
              <a:buFont typeface="Wingdings" pitchFamily="2" charset="2"/>
              <a:buChar char="Ø"/>
            </a:pPr>
            <a:r>
              <a:rPr lang="pl-PL" sz="1600" dirty="0"/>
              <a:t>na zlecenie Prezydenta RP</a:t>
            </a:r>
          </a:p>
          <a:p>
            <a:pPr>
              <a:buFont typeface="Wingdings" pitchFamily="2" charset="2"/>
              <a:buChar char="Ø"/>
            </a:pPr>
            <a:r>
              <a:rPr lang="pl-PL" sz="1600" dirty="0"/>
              <a:t>na zlecenie Prezesa RM</a:t>
            </a:r>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2872051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a:xfrm>
            <a:off x="748145" y="1752600"/>
            <a:ext cx="10906299" cy="4916760"/>
          </a:xfrm>
        </p:spPr>
        <p:txBody>
          <a:bodyPr>
            <a:normAutofit/>
          </a:bodyPr>
          <a:lstStyle/>
          <a:p>
            <a:pPr marL="114300" indent="0">
              <a:buNone/>
            </a:pPr>
            <a:r>
              <a:rPr lang="pl-PL" sz="1600" dirty="0"/>
              <a:t>Organizacja NIK:</a:t>
            </a:r>
          </a:p>
          <a:p>
            <a:pPr algn="just">
              <a:buFont typeface="Wingdings" pitchFamily="2" charset="2"/>
              <a:buChar char="Ø"/>
            </a:pPr>
            <a:r>
              <a:rPr lang="pl-PL" sz="1600" b="1" dirty="0"/>
              <a:t>Prezes NIK </a:t>
            </a:r>
            <a:r>
              <a:rPr lang="pl-PL" sz="1600" dirty="0"/>
              <a:t>– wybierany przez Sejm za zgodą Senatu; kadencja 6 lat; posiada immunitet; obowiązuje go zakaz przynależności do partii politycznych i zajmowania innych stanowisk; kieruje pracami NIK, przedstawia informacje o kontrolach przeprowadzonych przez NIK, może składać wnioski do TK, przedkłada Sejmowi uwagi NIK do sprawozdania RM z wykonania budżetu państwa </a:t>
            </a:r>
          </a:p>
          <a:p>
            <a:pPr algn="just">
              <a:buFont typeface="Wingdings" pitchFamily="2" charset="2"/>
              <a:buChar char="Ø"/>
            </a:pPr>
            <a:r>
              <a:rPr lang="pl-PL" sz="1600" dirty="0"/>
              <a:t> </a:t>
            </a:r>
            <a:r>
              <a:rPr lang="pl-PL" sz="1600" b="1" dirty="0"/>
              <a:t>wiceprezesi NIK </a:t>
            </a:r>
            <a:r>
              <a:rPr lang="pl-PL" sz="1600" dirty="0"/>
              <a:t>(w liczbie 3) – powoływani przez Marszałka Sejmu na wniosek Prezesa NIK; obowiązuje ich zakaz przynależności do partii politycznych, zajmowania innych stanowisk; zastępują Prezesa NIK</a:t>
            </a:r>
          </a:p>
          <a:p>
            <a:pPr algn="just">
              <a:buFont typeface="Wingdings" pitchFamily="2" charset="2"/>
              <a:buChar char="Ø"/>
            </a:pPr>
            <a:r>
              <a:rPr lang="pl-PL" sz="1600" b="1" dirty="0"/>
              <a:t>dyrektor generalny NIK </a:t>
            </a:r>
            <a:r>
              <a:rPr lang="pl-PL" sz="1600" dirty="0"/>
              <a:t>– powoływany i odwoływany przez Prezesa NIK; obowiązuje go zakaz przynależności do partii politycznych, zajmowania innych stanowisk</a:t>
            </a:r>
          </a:p>
          <a:p>
            <a:pPr algn="just">
              <a:buFont typeface="Wingdings" pitchFamily="2" charset="2"/>
              <a:buChar char="Ø"/>
            </a:pPr>
            <a:r>
              <a:rPr lang="pl-PL" sz="1600" b="1" dirty="0"/>
              <a:t>Kolegium NIK</a:t>
            </a:r>
            <a:r>
              <a:rPr lang="pl-PL" sz="1600" dirty="0"/>
              <a:t> – skład: Prezes NIK, wiceprezesi NIK, dyrektor generalny NIK, 14 członków (powołanych przez Marszałka Sejmu – 7 przedstawicieli nauk ekonomicznych lub prawnych, 7 dyrektorów kontrolnych jednostek organizacyjnych NIK lub radców Prezesa NIK); Kolegium NIK zatwierdza analizę wykonania budżetu państwa i założeń polityki pieniężnej, sprawozdanie z działalności NIK, uchwala opinię w sprawie absolutorium dla RM,  wnioski o rozpatrzenie określonych problemów przez Sejm, projekt budżetu NIK, roczny plan pracy NIK</a:t>
            </a:r>
            <a:endParaRPr lang="pl-PL" sz="1600" b="1" dirty="0"/>
          </a:p>
          <a:p>
            <a:pPr marL="114300" indent="0">
              <a:buNone/>
            </a:pPr>
            <a:endParaRPr lang="pl-PL" sz="1600" dirty="0"/>
          </a:p>
        </p:txBody>
      </p:sp>
    </p:spTree>
    <p:extLst>
      <p:ext uri="{BB962C8B-B14F-4D97-AF65-F5344CB8AC3E}">
        <p14:creationId xmlns:p14="http://schemas.microsoft.com/office/powerpoint/2010/main" val="274334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endParaRPr lang="pl-PL" sz="2000" b="1" dirty="0"/>
          </a:p>
        </p:txBody>
      </p:sp>
      <p:sp>
        <p:nvSpPr>
          <p:cNvPr id="3" name="Symbol zastępczy zawartości 2"/>
          <p:cNvSpPr>
            <a:spLocks noGrp="1"/>
          </p:cNvSpPr>
          <p:nvPr>
            <p:ph idx="1"/>
          </p:nvPr>
        </p:nvSpPr>
        <p:spPr/>
        <p:txBody>
          <a:bodyPr>
            <a:normAutofit/>
          </a:bodyPr>
          <a:lstStyle/>
          <a:p>
            <a:pPr marL="114300" indent="0">
              <a:buNone/>
            </a:pPr>
            <a:r>
              <a:rPr lang="pl-PL" sz="1600" dirty="0"/>
              <a:t>Jednostki organizacyjne NIK: </a:t>
            </a:r>
            <a:r>
              <a:rPr lang="pl-PL" sz="1600" b="1" dirty="0"/>
              <a:t>departamenty i delegatury</a:t>
            </a:r>
          </a:p>
          <a:p>
            <a:pPr marL="114300" indent="0">
              <a:buNone/>
            </a:pPr>
            <a:endParaRPr lang="pl-PL" sz="1600" dirty="0"/>
          </a:p>
          <a:p>
            <a:pPr marL="114300" indent="0">
              <a:buNone/>
            </a:pPr>
            <a:r>
              <a:rPr lang="pl-PL" sz="1600" dirty="0"/>
              <a:t>Postępowanie kontrolne NIK:</a:t>
            </a:r>
          </a:p>
          <a:p>
            <a:pPr>
              <a:buFont typeface="Wingdings" pitchFamily="2" charset="2"/>
              <a:buChar char="Ø"/>
            </a:pPr>
            <a:r>
              <a:rPr lang="pl-PL" sz="1600" dirty="0"/>
              <a:t>obowiązek wpuszczenia kontrolera NIK</a:t>
            </a:r>
          </a:p>
          <a:p>
            <a:pPr algn="just">
              <a:buFont typeface="Wingdings" pitchFamily="2" charset="2"/>
              <a:buChar char="Ø"/>
            </a:pPr>
            <a:r>
              <a:rPr lang="pl-PL" sz="1600" dirty="0"/>
              <a:t>kontrolerzy mają prawo wstępu do pomieszczeń jednostki kontrolowanej, przeglądania dokumentów, przeprowadzania oględzin, wzywania i przesłuchiwania świadków, żądania wyjaśnień od pracowników jednostek kontrolowanych</a:t>
            </a:r>
          </a:p>
          <a:p>
            <a:pPr algn="just">
              <a:buFont typeface="Wingdings" pitchFamily="2" charset="2"/>
              <a:buChar char="Ø"/>
            </a:pPr>
            <a:r>
              <a:rPr lang="pl-PL" sz="1600" dirty="0"/>
              <a:t>z przeprowadzonej kontroli sporządzany jest protokół</a:t>
            </a:r>
          </a:p>
          <a:p>
            <a:pPr algn="just">
              <a:buFont typeface="Wingdings" pitchFamily="2" charset="2"/>
              <a:buChar char="Ø"/>
            </a:pPr>
            <a:r>
              <a:rPr lang="pl-PL" sz="1600" dirty="0"/>
              <a:t>dyrektor jednostki kontrolowanej może zgłosić zastrzeżenia do protokołu</a:t>
            </a:r>
          </a:p>
          <a:p>
            <a:pPr algn="just">
              <a:buFont typeface="Wingdings" pitchFamily="2" charset="2"/>
              <a:buChar char="Ø"/>
            </a:pPr>
            <a:r>
              <a:rPr lang="pl-PL" sz="1600" dirty="0"/>
              <a:t>pracownicy NIK przeprowadzający kontrolę korzystają z ochrony immunitetowej </a:t>
            </a:r>
          </a:p>
        </p:txBody>
      </p:sp>
    </p:spTree>
    <p:extLst>
      <p:ext uri="{BB962C8B-B14F-4D97-AF65-F5344CB8AC3E}">
        <p14:creationId xmlns:p14="http://schemas.microsoft.com/office/powerpoint/2010/main" val="2703480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Obywatelskich</a:t>
            </a:r>
          </a:p>
        </p:txBody>
      </p:sp>
      <p:sp>
        <p:nvSpPr>
          <p:cNvPr id="3" name="Symbol zastępczy zawartości 2"/>
          <p:cNvSpPr>
            <a:spLocks noGrp="1"/>
          </p:cNvSpPr>
          <p:nvPr>
            <p:ph idx="1"/>
          </p:nvPr>
        </p:nvSpPr>
        <p:spPr/>
        <p:txBody>
          <a:bodyPr>
            <a:normAutofit/>
          </a:bodyPr>
          <a:lstStyle/>
          <a:p>
            <a:pPr marL="114300" indent="0" algn="just">
              <a:buNone/>
            </a:pPr>
            <a:r>
              <a:rPr lang="pl-PL" sz="1600" dirty="0"/>
              <a:t>Stoi na straży wolności i praw człowieka i obywatela określonych w Konstytucji i innych aktach normatywnych.</a:t>
            </a:r>
          </a:p>
          <a:p>
            <a:pPr marL="114300" indent="0" algn="just">
              <a:buNone/>
            </a:pPr>
            <a:endParaRPr lang="pl-PL" sz="1600" dirty="0"/>
          </a:p>
          <a:p>
            <a:pPr marL="114300" indent="0" algn="just">
              <a:buNone/>
            </a:pPr>
            <a:r>
              <a:rPr lang="pl-PL" sz="1600" dirty="0"/>
              <a:t>Bada, czy na skutek działania lub zaniechania organów, organizacji i instytucji zobowiązanych do przestrzegania wolności i praw człowieka i obywatela nie nastąpiło naruszenie prawa, zasad współżycia społecznego i sprawiedliwości społecznej.</a:t>
            </a:r>
          </a:p>
          <a:p>
            <a:pPr marL="114300" indent="0" algn="just">
              <a:buNone/>
            </a:pPr>
            <a:endParaRPr lang="pl-PL" sz="1600" dirty="0"/>
          </a:p>
          <a:p>
            <a:pPr marL="114300" indent="0" algn="just">
              <a:buNone/>
            </a:pPr>
            <a:r>
              <a:rPr lang="pl-PL" sz="1600" dirty="0"/>
              <a:t>Rzecznika Praw Obywatelskich wybiera Sejm za zgodą Senatu. </a:t>
            </a:r>
          </a:p>
          <a:p>
            <a:pPr marL="114300" indent="0" algn="just">
              <a:buNone/>
            </a:pPr>
            <a:endParaRPr lang="pl-PL" sz="1600" dirty="0"/>
          </a:p>
          <a:p>
            <a:pPr marL="114300" indent="0" algn="just">
              <a:buNone/>
            </a:pPr>
            <a:r>
              <a:rPr lang="pl-PL" sz="1600" dirty="0"/>
              <a:t>Kadencja RPO – 5 lat</a:t>
            </a:r>
          </a:p>
        </p:txBody>
      </p:sp>
    </p:spTree>
    <p:extLst>
      <p:ext uri="{BB962C8B-B14F-4D97-AF65-F5344CB8AC3E}">
        <p14:creationId xmlns:p14="http://schemas.microsoft.com/office/powerpoint/2010/main" val="57901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Obywatelskich</a:t>
            </a:r>
          </a:p>
        </p:txBody>
      </p:sp>
      <p:sp>
        <p:nvSpPr>
          <p:cNvPr id="3" name="Symbol zastępczy zawartości 2"/>
          <p:cNvSpPr>
            <a:spLocks noGrp="1"/>
          </p:cNvSpPr>
          <p:nvPr>
            <p:ph idx="1"/>
          </p:nvPr>
        </p:nvSpPr>
        <p:spPr>
          <a:xfrm>
            <a:off x="681644" y="1752600"/>
            <a:ext cx="10828712" cy="4916760"/>
          </a:xfrm>
        </p:spPr>
        <p:txBody>
          <a:bodyPr>
            <a:normAutofit/>
          </a:bodyPr>
          <a:lstStyle/>
          <a:p>
            <a:pPr marL="114300" indent="0">
              <a:buNone/>
            </a:pPr>
            <a:endParaRPr lang="pl-PL" sz="1600" dirty="0"/>
          </a:p>
          <a:p>
            <a:pPr marL="114300" indent="0">
              <a:buNone/>
            </a:pPr>
            <a:endParaRPr lang="pl-PL" sz="1600" dirty="0"/>
          </a:p>
          <a:p>
            <a:pPr marL="114300" indent="0">
              <a:buNone/>
            </a:pPr>
            <a:r>
              <a:rPr lang="pl-PL" sz="1600" b="1" dirty="0"/>
              <a:t>Każdy</a:t>
            </a:r>
            <a:r>
              <a:rPr lang="pl-PL" sz="1600" dirty="0"/>
              <a:t> ma prawo zwrócić się do RPO z wnioskiem o pomoc w ochronie wolności lub praw naruszonych przez organy władzy publicznej.</a:t>
            </a:r>
          </a:p>
          <a:p>
            <a:pPr marL="114300" indent="0">
              <a:buNone/>
            </a:pPr>
            <a:endParaRPr lang="pl-PL" sz="1600" dirty="0"/>
          </a:p>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Wniosek do RPO o ochronę </a:t>
            </a:r>
            <a:r>
              <a:rPr lang="pl-PL" sz="1600" b="1" dirty="0"/>
              <a:t>nie wymaga szczególnej formy i jest wolny od opłat</a:t>
            </a:r>
            <a:r>
              <a:rPr lang="pl-PL" sz="1600" dirty="0"/>
              <a:t>.</a:t>
            </a:r>
          </a:p>
          <a:p>
            <a:pPr marL="114300" indent="0">
              <a:buNone/>
            </a:pPr>
            <a:endParaRPr lang="pl-PL" sz="1600" dirty="0"/>
          </a:p>
        </p:txBody>
      </p:sp>
    </p:spTree>
    <p:extLst>
      <p:ext uri="{BB962C8B-B14F-4D97-AF65-F5344CB8AC3E}">
        <p14:creationId xmlns:p14="http://schemas.microsoft.com/office/powerpoint/2010/main" val="886675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Obywatelskich</a:t>
            </a:r>
          </a:p>
        </p:txBody>
      </p:sp>
      <p:sp>
        <p:nvSpPr>
          <p:cNvPr id="3" name="Symbol zastępczy zawartości 2"/>
          <p:cNvSpPr>
            <a:spLocks noGrp="1"/>
          </p:cNvSpPr>
          <p:nvPr>
            <p:ph idx="1"/>
          </p:nvPr>
        </p:nvSpPr>
        <p:spPr>
          <a:xfrm>
            <a:off x="568171" y="1752600"/>
            <a:ext cx="11213734" cy="4916760"/>
          </a:xfrm>
        </p:spPr>
        <p:txBody>
          <a:bodyPr>
            <a:normAutofit/>
          </a:bodyPr>
          <a:lstStyle/>
          <a:p>
            <a:pPr marL="114300" indent="0">
              <a:buNone/>
            </a:pPr>
            <a:r>
              <a:rPr lang="pl-PL" sz="1600" dirty="0"/>
              <a:t>Uprawnienia RPO:</a:t>
            </a:r>
          </a:p>
          <a:p>
            <a:pPr>
              <a:buFont typeface="Wingdings" pitchFamily="2" charset="2"/>
              <a:buChar char="Ø"/>
            </a:pPr>
            <a:r>
              <a:rPr lang="pl-PL" sz="1600" dirty="0"/>
              <a:t>może zbadać każdą sprawę na miejscu</a:t>
            </a:r>
          </a:p>
          <a:p>
            <a:pPr algn="just">
              <a:buFont typeface="Wingdings" pitchFamily="2" charset="2"/>
              <a:buChar char="Ø"/>
            </a:pPr>
            <a:r>
              <a:rPr lang="pl-PL" sz="1600" dirty="0"/>
              <a:t>może żądać przedstawienia informacji o stanie sprawy prowadzonej przez prokuraturę i organy administracji państwowej</a:t>
            </a:r>
          </a:p>
          <a:p>
            <a:pPr algn="just">
              <a:buFont typeface="Wingdings" pitchFamily="2" charset="2"/>
              <a:buChar char="Ø"/>
            </a:pPr>
            <a:r>
              <a:rPr lang="pl-PL" sz="1600" dirty="0"/>
              <a:t>może żądać akt sprawy prowadzonej przez organy administracji państwowej</a:t>
            </a:r>
          </a:p>
          <a:p>
            <a:pPr algn="just">
              <a:buFont typeface="Wingdings" pitchFamily="2" charset="2"/>
              <a:buChar char="Ø"/>
            </a:pPr>
            <a:r>
              <a:rPr lang="pl-PL" sz="1600" dirty="0"/>
              <a:t>może żądać wglądu do akt sądowych i prokuratorskich, akt innych organów ścigania</a:t>
            </a:r>
          </a:p>
          <a:p>
            <a:pPr algn="just">
              <a:buFont typeface="Wingdings" pitchFamily="2" charset="2"/>
              <a:buChar char="Ø"/>
            </a:pPr>
            <a:r>
              <a:rPr lang="pl-PL" sz="1600" dirty="0"/>
              <a:t>może skierować wystąpienie do organu, w którego działalności stwierdził nieprawidłowości</a:t>
            </a:r>
          </a:p>
          <a:p>
            <a:pPr algn="just">
              <a:buFont typeface="Wingdings" pitchFamily="2" charset="2"/>
              <a:buChar char="Ø"/>
            </a:pPr>
            <a:r>
              <a:rPr lang="pl-PL" sz="1600" dirty="0"/>
              <a:t>może żądać wszczęcia postępowania w sprawach cywilnych, administracyjnych, postępowania przygotowawczego w sprawach karnych</a:t>
            </a:r>
          </a:p>
          <a:p>
            <a:pPr algn="just">
              <a:buFont typeface="Wingdings" pitchFamily="2" charset="2"/>
              <a:buChar char="Ø"/>
            </a:pPr>
            <a:r>
              <a:rPr lang="pl-PL" sz="1600" dirty="0"/>
              <a:t>może przystępować do toczącego się postępowania cywilnego, administracyjnego, </a:t>
            </a:r>
            <a:r>
              <a:rPr lang="pl-PL" sz="1600" dirty="0" err="1"/>
              <a:t>sądowoadministracyjnego</a:t>
            </a:r>
            <a:r>
              <a:rPr lang="pl-PL" sz="1600" dirty="0"/>
              <a:t> na prawach przysługujących prokuratorowi </a:t>
            </a:r>
          </a:p>
          <a:p>
            <a:pPr algn="just">
              <a:buFont typeface="Wingdings" pitchFamily="2" charset="2"/>
              <a:buChar char="Ø"/>
            </a:pPr>
            <a:r>
              <a:rPr lang="pl-PL" sz="1600" dirty="0"/>
              <a:t>może występować z wnioskami do TK</a:t>
            </a:r>
          </a:p>
          <a:p>
            <a:pPr algn="just">
              <a:buFont typeface="Wingdings" pitchFamily="2" charset="2"/>
              <a:buChar char="Ø"/>
            </a:pPr>
            <a:r>
              <a:rPr lang="pl-PL" sz="1600" dirty="0"/>
              <a:t>może występować do Sądu Najwyższego i do Naczelnego Sądu Administracyjnego o podjęcie uchwały wyjaśniającej</a:t>
            </a:r>
          </a:p>
          <a:p>
            <a:pPr marL="114300" indent="0">
              <a:buNone/>
            </a:pPr>
            <a:endParaRPr lang="pl-PL" sz="1600" dirty="0"/>
          </a:p>
        </p:txBody>
      </p:sp>
    </p:spTree>
    <p:extLst>
      <p:ext uri="{BB962C8B-B14F-4D97-AF65-F5344CB8AC3E}">
        <p14:creationId xmlns:p14="http://schemas.microsoft.com/office/powerpoint/2010/main" val="28388838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dziecka</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Stoi na straży praw dziecka określonych w Konstytucji, Konwencji o prawach dziecka i innych przepisach prawa, z poszanowaniem odpowiedzialności, praw i obowiązków rodziców.</a:t>
            </a:r>
          </a:p>
          <a:p>
            <a:pPr marL="114300" indent="0" algn="just">
              <a:buNone/>
            </a:pPr>
            <a:endParaRPr lang="pl-PL" sz="1600" dirty="0"/>
          </a:p>
          <a:p>
            <a:pPr marL="114300" indent="0" algn="just">
              <a:buNone/>
            </a:pPr>
            <a:r>
              <a:rPr lang="pl-PL" sz="1600" dirty="0"/>
              <a:t>Rzecznika Praw Dziecka wybiera Sejm za zgodą Senatu.</a:t>
            </a:r>
          </a:p>
          <a:p>
            <a:pPr marL="114300" indent="0" algn="just">
              <a:buNone/>
            </a:pPr>
            <a:endParaRPr lang="pl-PL" sz="1600" dirty="0"/>
          </a:p>
          <a:p>
            <a:pPr marL="114300" indent="0" algn="just">
              <a:buNone/>
            </a:pPr>
            <a:r>
              <a:rPr lang="pl-PL" sz="1600" dirty="0"/>
              <a:t>Kadencja RPD trwa 5 lat.</a:t>
            </a:r>
          </a:p>
          <a:p>
            <a:pPr marL="114300" indent="0" algn="just">
              <a:buNone/>
            </a:pPr>
            <a:r>
              <a:rPr lang="pl-PL" sz="1600" dirty="0"/>
              <a:t> </a:t>
            </a:r>
          </a:p>
        </p:txBody>
      </p:sp>
    </p:spTree>
    <p:extLst>
      <p:ext uri="{BB962C8B-B14F-4D97-AF65-F5344CB8AC3E}">
        <p14:creationId xmlns:p14="http://schemas.microsoft.com/office/powerpoint/2010/main" val="546180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Dziecka</a:t>
            </a:r>
          </a:p>
        </p:txBody>
      </p:sp>
      <p:sp>
        <p:nvSpPr>
          <p:cNvPr id="3" name="Symbol zastępczy zawartości 2"/>
          <p:cNvSpPr>
            <a:spLocks noGrp="1"/>
          </p:cNvSpPr>
          <p:nvPr>
            <p:ph idx="1"/>
          </p:nvPr>
        </p:nvSpPr>
        <p:spPr>
          <a:xfrm>
            <a:off x="568171" y="1752600"/>
            <a:ext cx="11014229" cy="4844752"/>
          </a:xfrm>
        </p:spPr>
        <p:txBody>
          <a:bodyPr>
            <a:normAutofit/>
          </a:bodyPr>
          <a:lstStyle/>
          <a:p>
            <a:pPr marL="114300" indent="0" algn="just">
              <a:buNone/>
            </a:pPr>
            <a:r>
              <a:rPr lang="pl-PL" sz="1600" dirty="0"/>
              <a:t>Uprawnienia:</a:t>
            </a:r>
          </a:p>
          <a:p>
            <a:pPr algn="just">
              <a:buFont typeface="Wingdings" pitchFamily="2" charset="2"/>
              <a:buChar char="Ø"/>
            </a:pPr>
            <a:r>
              <a:rPr lang="pl-PL" sz="1600" dirty="0"/>
              <a:t>może zwrócić się do organów władzy publicznej, organizacji lub instytucji o złożenie wyjaśnień i udzielenie niezbędnych informacji</a:t>
            </a:r>
          </a:p>
          <a:p>
            <a:pPr algn="just">
              <a:buFont typeface="Wingdings" pitchFamily="2" charset="2"/>
              <a:buChar char="Ø"/>
            </a:pPr>
            <a:r>
              <a:rPr lang="pl-PL" sz="1600" dirty="0"/>
              <a:t>może zwrócić się do właściwych organów, organizacji i instytucji o podjęcie działań na rzecz dziecka</a:t>
            </a:r>
          </a:p>
          <a:p>
            <a:pPr algn="just">
              <a:buFont typeface="Wingdings" pitchFamily="2" charset="2"/>
              <a:buChar char="Ø"/>
            </a:pPr>
            <a:r>
              <a:rPr lang="pl-PL" sz="1600" dirty="0"/>
              <a:t>może żądać wszczęcia postępowania w sprawach cywilnych i administracyjnych, jeżeli wymaga tego dobro małoletniego</a:t>
            </a:r>
          </a:p>
          <a:p>
            <a:pPr algn="just">
              <a:buFont typeface="Wingdings" pitchFamily="2" charset="2"/>
              <a:buChar char="Ø"/>
            </a:pPr>
            <a:r>
              <a:rPr lang="pl-PL" sz="1600" dirty="0"/>
              <a:t>może przystępować do toczącego się postępowania cywilnego, administracyjnego i </a:t>
            </a:r>
            <a:r>
              <a:rPr lang="pl-PL" sz="1600" dirty="0" err="1"/>
              <a:t>sądowoadministracyjnego</a:t>
            </a:r>
            <a:r>
              <a:rPr lang="pl-PL" sz="1600" dirty="0"/>
              <a:t> na prawach przysługujących prokuratorowi</a:t>
            </a:r>
          </a:p>
          <a:p>
            <a:pPr algn="just">
              <a:buFont typeface="Wingdings" pitchFamily="2" charset="2"/>
              <a:buChar char="Ø"/>
            </a:pPr>
            <a:r>
              <a:rPr lang="pl-PL" sz="1600" dirty="0"/>
              <a:t>może przystępować do postępowania przed TK wszczętego w drodze skargi konstytucyjnej lub wniosku RPO</a:t>
            </a:r>
          </a:p>
          <a:p>
            <a:pPr algn="just">
              <a:buFont typeface="Wingdings" pitchFamily="2" charset="2"/>
              <a:buChar char="Ø"/>
            </a:pPr>
            <a:r>
              <a:rPr lang="pl-PL" sz="1600" dirty="0"/>
              <a:t>może żądać wszczęcia postępowania przygotowawczego w sprawach karnych</a:t>
            </a:r>
          </a:p>
          <a:p>
            <a:pPr algn="just">
              <a:buFont typeface="Wingdings" pitchFamily="2" charset="2"/>
              <a:buChar char="Ø"/>
            </a:pPr>
            <a:r>
              <a:rPr lang="pl-PL" sz="1600" dirty="0"/>
              <a:t>przedstawia organom, organizacjom i instytucjom wnioski służące zapewnieniu skutecznej ochrony praw dziecka  </a:t>
            </a:r>
          </a:p>
        </p:txBody>
      </p:sp>
    </p:spTree>
    <p:extLst>
      <p:ext uri="{BB962C8B-B14F-4D97-AF65-F5344CB8AC3E}">
        <p14:creationId xmlns:p14="http://schemas.microsoft.com/office/powerpoint/2010/main" val="4136595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bwMode="auto"/>
        <p:txBody>
          <a:bodyPr>
            <a:normAutofit/>
          </a:bodyPr>
          <a:lstStyle/>
          <a:p>
            <a:pPr marL="114300" indent="0">
              <a:buNone/>
            </a:pPr>
            <a:r>
              <a:rPr lang="pl-PL" sz="1600" b="1" dirty="0"/>
              <a:t>Skład Rady Ministrów</a:t>
            </a:r>
          </a:p>
          <a:p>
            <a:pPr marL="114300" indent="0">
              <a:buNone/>
            </a:pPr>
            <a:endParaRPr lang="pl-PL" sz="1600" b="1" dirty="0"/>
          </a:p>
          <a:p>
            <a:pPr marL="114300" indent="0">
              <a:buNone/>
            </a:pPr>
            <a:r>
              <a:rPr lang="pl-PL" sz="1600" b="1" dirty="0"/>
              <a:t>Obligatoryjni członkowie RM</a:t>
            </a:r>
          </a:p>
          <a:p>
            <a:pPr>
              <a:buFont typeface="Wingdings" pitchFamily="2" charset="2"/>
              <a:buChar char="Ø"/>
            </a:pPr>
            <a:r>
              <a:rPr lang="pl-PL" sz="1600" dirty="0"/>
              <a:t>Prezes RM</a:t>
            </a:r>
          </a:p>
          <a:p>
            <a:pPr>
              <a:buFont typeface="Wingdings" pitchFamily="2" charset="2"/>
              <a:buChar char="Ø"/>
            </a:pPr>
            <a:r>
              <a:rPr lang="pl-PL" sz="1600" dirty="0"/>
              <a:t>ministrowie resortowi (kierujący działem administracji rządowej)</a:t>
            </a:r>
          </a:p>
          <a:p>
            <a:pPr>
              <a:buFont typeface="Wingdings" pitchFamily="2" charset="2"/>
              <a:buChar char="Ø"/>
            </a:pPr>
            <a:endParaRPr lang="pl-PL" sz="1600" dirty="0"/>
          </a:p>
          <a:p>
            <a:pPr>
              <a:buFont typeface="Wingdings" pitchFamily="2" charset="2"/>
              <a:buChar char="Ø"/>
            </a:pPr>
            <a:endParaRPr lang="pl-PL" sz="1600" dirty="0"/>
          </a:p>
          <a:p>
            <a:pPr marL="114300" indent="0">
              <a:buNone/>
            </a:pPr>
            <a:r>
              <a:rPr lang="pl-PL" sz="1600" b="1" dirty="0"/>
              <a:t>Fakultatywni członkowie RM</a:t>
            </a:r>
          </a:p>
          <a:p>
            <a:pPr>
              <a:buFont typeface="Wingdings" pitchFamily="2" charset="2"/>
              <a:buChar char="Ø"/>
            </a:pPr>
            <a:r>
              <a:rPr lang="pl-PL" sz="1600" dirty="0"/>
              <a:t>wiceprezesi RM</a:t>
            </a:r>
          </a:p>
          <a:p>
            <a:pPr>
              <a:buFont typeface="Wingdings" pitchFamily="2" charset="2"/>
              <a:buChar char="Ø"/>
            </a:pPr>
            <a:r>
              <a:rPr lang="pl-PL" sz="1600" dirty="0"/>
              <a:t>ministrowie </a:t>
            </a:r>
            <a:r>
              <a:rPr lang="pl-PL" sz="1600" dirty="0" err="1"/>
              <a:t>pozaresortowi</a:t>
            </a:r>
            <a:endParaRPr lang="pl-PL" sz="1600" dirty="0"/>
          </a:p>
          <a:p>
            <a:pPr>
              <a:buFont typeface="Wingdings" pitchFamily="2" charset="2"/>
              <a:buChar char="Ø"/>
            </a:pPr>
            <a:r>
              <a:rPr lang="pl-PL" sz="1600" dirty="0"/>
              <a:t>przewodniczący określonych w ustawach komitetów</a:t>
            </a:r>
          </a:p>
          <a:p>
            <a:pPr>
              <a:buFont typeface="Wingdings" pitchFamily="2" charset="2"/>
              <a:buChar char="Ø"/>
            </a:pPr>
            <a:endParaRPr lang="pl-PL" sz="1600" dirty="0"/>
          </a:p>
        </p:txBody>
      </p:sp>
    </p:spTree>
    <p:extLst>
      <p:ext uri="{BB962C8B-B14F-4D97-AF65-F5344CB8AC3E}">
        <p14:creationId xmlns:p14="http://schemas.microsoft.com/office/powerpoint/2010/main" val="164027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Krajowa Rada Radiofonii i Telewizji</a:t>
            </a:r>
          </a:p>
        </p:txBody>
      </p:sp>
      <p:sp>
        <p:nvSpPr>
          <p:cNvPr id="3" name="Symbol zastępczy zawartości 2"/>
          <p:cNvSpPr>
            <a:spLocks noGrp="1"/>
          </p:cNvSpPr>
          <p:nvPr>
            <p:ph idx="1"/>
          </p:nvPr>
        </p:nvSpPr>
        <p:spPr>
          <a:xfrm>
            <a:off x="742603" y="1752600"/>
            <a:ext cx="10573789" cy="4916760"/>
          </a:xfrm>
        </p:spPr>
        <p:txBody>
          <a:bodyPr>
            <a:normAutofit/>
          </a:bodyPr>
          <a:lstStyle/>
          <a:p>
            <a:pPr marL="114300" indent="0">
              <a:buNone/>
            </a:pPr>
            <a:r>
              <a:rPr lang="pl-PL" sz="1600" dirty="0"/>
              <a:t>Stoi na straży wolności słowa, prawa do informacji oraz interesu publicznego w radiofonii i telewizji. </a:t>
            </a:r>
          </a:p>
          <a:p>
            <a:pPr marL="114300" indent="0">
              <a:buNone/>
            </a:pPr>
            <a:endParaRPr lang="pl-PL" sz="1600" dirty="0"/>
          </a:p>
          <a:p>
            <a:pPr marL="114300" indent="0">
              <a:buNone/>
            </a:pPr>
            <a:r>
              <a:rPr lang="pl-PL" sz="1600" dirty="0"/>
              <a:t>Jest organem właściwym w sprawach radiofonii i telewizji.</a:t>
            </a:r>
          </a:p>
          <a:p>
            <a:pPr marL="114300" indent="0">
              <a:buNone/>
            </a:pPr>
            <a:endParaRPr lang="pl-PL" sz="1600" dirty="0"/>
          </a:p>
          <a:p>
            <a:pPr marL="114300" indent="0" algn="just">
              <a:buNone/>
            </a:pPr>
            <a:r>
              <a:rPr lang="pl-PL" sz="1600" dirty="0"/>
              <a:t>Przewodniczący </a:t>
            </a:r>
            <a:r>
              <a:rPr lang="pl-PL" sz="1600" dirty="0" err="1"/>
              <a:t>KRRiTv</a:t>
            </a:r>
            <a:r>
              <a:rPr lang="pl-PL" sz="1600" dirty="0"/>
              <a:t> na podstawie uchwały Rady wydaje koncesje na prowadzenie działalności nadawczej.</a:t>
            </a:r>
          </a:p>
          <a:p>
            <a:pPr marL="114300" indent="0">
              <a:buNone/>
            </a:pPr>
            <a:endParaRPr lang="pl-PL" sz="1600" dirty="0"/>
          </a:p>
          <a:p>
            <a:pPr marL="114300" indent="0">
              <a:buNone/>
            </a:pPr>
            <a:r>
              <a:rPr lang="pl-PL" sz="1600" dirty="0"/>
              <a:t>Skład </a:t>
            </a:r>
            <a:r>
              <a:rPr lang="pl-PL" sz="1600" dirty="0" err="1"/>
              <a:t>KRRiTv</a:t>
            </a:r>
            <a:r>
              <a:rPr lang="pl-PL" sz="1600" dirty="0"/>
              <a:t>:</a:t>
            </a:r>
          </a:p>
          <a:p>
            <a:pPr>
              <a:buFont typeface="Wingdings" pitchFamily="2" charset="2"/>
              <a:buChar char="Ø"/>
            </a:pPr>
            <a:r>
              <a:rPr lang="pl-PL" sz="1600" dirty="0"/>
              <a:t>2 członków powoływanych przez Prezydenta RP</a:t>
            </a:r>
          </a:p>
          <a:p>
            <a:pPr>
              <a:buFont typeface="Wingdings" pitchFamily="2" charset="2"/>
              <a:buChar char="Ø"/>
            </a:pPr>
            <a:r>
              <a:rPr lang="pl-PL" sz="1600" dirty="0"/>
              <a:t>2 członków wybieranych przez Sejm</a:t>
            </a:r>
          </a:p>
          <a:p>
            <a:pPr>
              <a:buFont typeface="Wingdings" pitchFamily="2" charset="2"/>
              <a:buChar char="Ø"/>
            </a:pPr>
            <a:r>
              <a:rPr lang="pl-PL" sz="1600" dirty="0"/>
              <a:t>1 członek wybierany przez Senat.</a:t>
            </a:r>
          </a:p>
          <a:p>
            <a:pPr marL="114300" indent="0">
              <a:buNone/>
            </a:pPr>
            <a:endParaRPr lang="pl-PL" sz="1600" dirty="0"/>
          </a:p>
          <a:p>
            <a:pPr marL="114300" indent="0">
              <a:buNone/>
            </a:pPr>
            <a:r>
              <a:rPr lang="pl-PL" sz="1600" dirty="0"/>
              <a:t>Kadencja członków </a:t>
            </a:r>
            <a:r>
              <a:rPr lang="pl-PL" sz="1600" dirty="0" err="1"/>
              <a:t>KRRiTv</a:t>
            </a:r>
            <a:r>
              <a:rPr lang="pl-PL" sz="1600" dirty="0"/>
              <a:t> – 6 lat.</a:t>
            </a:r>
          </a:p>
          <a:p>
            <a:pPr marL="114300" indent="0">
              <a:buNone/>
            </a:pPr>
            <a:endParaRPr lang="pl-PL" sz="1600" dirty="0"/>
          </a:p>
          <a:p>
            <a:pPr marL="114300" indent="0">
              <a:buNone/>
            </a:pPr>
            <a:r>
              <a:rPr lang="pl-PL" sz="1600" dirty="0" err="1"/>
              <a:t>KRRiTv</a:t>
            </a:r>
            <a:r>
              <a:rPr lang="pl-PL" sz="1600" dirty="0"/>
              <a:t> ze swego grona wybiera przewodniczącego.</a:t>
            </a:r>
          </a:p>
        </p:txBody>
      </p:sp>
    </p:spTree>
    <p:extLst>
      <p:ext uri="{BB962C8B-B14F-4D97-AF65-F5344CB8AC3E}">
        <p14:creationId xmlns:p14="http://schemas.microsoft.com/office/powerpoint/2010/main" val="2164325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Krajowa Rada Radiofonii i Telewizji</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r>
              <a:rPr lang="pl-PL" sz="1600" dirty="0"/>
              <a:t>Uprawnienia:</a:t>
            </a:r>
          </a:p>
          <a:p>
            <a:pPr>
              <a:buFont typeface="Wingdings" pitchFamily="2" charset="2"/>
              <a:buChar char="Ø"/>
            </a:pPr>
            <a:r>
              <a:rPr lang="pl-PL" sz="1600" dirty="0"/>
              <a:t>określanie warunków prowadzenia działalności przez nadawców</a:t>
            </a:r>
          </a:p>
          <a:p>
            <a:pPr algn="just">
              <a:buFont typeface="Wingdings" pitchFamily="2" charset="2"/>
              <a:buChar char="Ø"/>
            </a:pPr>
            <a:r>
              <a:rPr lang="pl-PL" sz="1600" dirty="0"/>
              <a:t>podejmowanie rozstrzygnięć w sprawach koncesji na rozpowszechnianie i rozprowadzanie programów</a:t>
            </a:r>
          </a:p>
          <a:p>
            <a:pPr algn="just">
              <a:buFont typeface="Wingdings" pitchFamily="2" charset="2"/>
              <a:buChar char="Ø"/>
            </a:pPr>
            <a:r>
              <a:rPr lang="pl-PL" sz="1600" dirty="0"/>
              <a:t>ustalanie opłat abonamentowych</a:t>
            </a:r>
          </a:p>
          <a:p>
            <a:pPr algn="just">
              <a:buFont typeface="Wingdings" pitchFamily="2" charset="2"/>
              <a:buChar char="Ø"/>
            </a:pPr>
            <a:r>
              <a:rPr lang="pl-PL" sz="1600" dirty="0"/>
              <a:t>sprawowanie kontroli nad działalnością nadawców </a:t>
            </a:r>
          </a:p>
        </p:txBody>
      </p:sp>
    </p:spTree>
    <p:extLst>
      <p:ext uri="{BB962C8B-B14F-4D97-AF65-F5344CB8AC3E}">
        <p14:creationId xmlns:p14="http://schemas.microsoft.com/office/powerpoint/2010/main" val="3424520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a:xfrm>
            <a:off x="648392" y="1752600"/>
            <a:ext cx="10673543" cy="4988768"/>
          </a:xfrm>
        </p:spPr>
        <p:txBody>
          <a:bodyPr>
            <a:normAutofit/>
          </a:bodyPr>
          <a:lstStyle/>
          <a:p>
            <a:pPr marL="114300" indent="0">
              <a:buNone/>
            </a:pPr>
            <a:r>
              <a:rPr lang="pl-PL" sz="1600" b="1" dirty="0"/>
              <a:t>Kompetencje RM</a:t>
            </a:r>
          </a:p>
          <a:p>
            <a:pPr>
              <a:buFont typeface="Wingdings" pitchFamily="2" charset="2"/>
              <a:buChar char="Ø"/>
            </a:pPr>
            <a:r>
              <a:rPr lang="pl-PL" sz="1600" b="1" dirty="0"/>
              <a:t>prowadzenie polityki wewnętrznej i zagranicznej</a:t>
            </a:r>
            <a:r>
              <a:rPr lang="pl-PL" sz="1600" dirty="0"/>
              <a:t> (Konstytucja zastrzega w tym zakresie domniemanie kompetencji na rzecz RM)</a:t>
            </a:r>
          </a:p>
          <a:p>
            <a:pPr>
              <a:buFont typeface="Wingdings" pitchFamily="2" charset="2"/>
              <a:buChar char="Ø"/>
            </a:pPr>
            <a:r>
              <a:rPr lang="pl-PL" sz="1600" dirty="0"/>
              <a:t>zapewnienie wykonania ustaw</a:t>
            </a:r>
          </a:p>
          <a:p>
            <a:pPr>
              <a:buFont typeface="Wingdings" pitchFamily="2" charset="2"/>
              <a:buChar char="Ø"/>
            </a:pPr>
            <a:r>
              <a:rPr lang="pl-PL" sz="1600" dirty="0"/>
              <a:t>koordynowanie i kontrolowanie organów administracji rządowej</a:t>
            </a:r>
          </a:p>
          <a:p>
            <a:pPr>
              <a:buFont typeface="Wingdings" pitchFamily="2" charset="2"/>
              <a:buChar char="Ø"/>
            </a:pPr>
            <a:r>
              <a:rPr lang="pl-PL" sz="1600" dirty="0"/>
              <a:t>ochrona interesów Skarbu Państwa</a:t>
            </a:r>
          </a:p>
          <a:p>
            <a:pPr>
              <a:buFont typeface="Wingdings" pitchFamily="2" charset="2"/>
              <a:buChar char="Ø"/>
            </a:pPr>
            <a:r>
              <a:rPr lang="pl-PL" sz="1600" dirty="0"/>
              <a:t>przygotowywanie projektu budżetu państwa</a:t>
            </a:r>
          </a:p>
          <a:p>
            <a:pPr algn="just">
              <a:buFont typeface="Wingdings" pitchFamily="2" charset="2"/>
              <a:buChar char="Ø"/>
            </a:pPr>
            <a:r>
              <a:rPr lang="pl-PL" sz="1600" dirty="0"/>
              <a:t>kierowanie wykonaniem budżetu państwa oraz uchwalanie zamknięcia rachunków państwowych</a:t>
            </a:r>
          </a:p>
          <a:p>
            <a:pPr algn="just">
              <a:buFont typeface="Wingdings" pitchFamily="2" charset="2"/>
              <a:buChar char="Ø"/>
            </a:pPr>
            <a:r>
              <a:rPr lang="pl-PL" sz="1600" dirty="0"/>
              <a:t>zapewnienie bezpieczeństwa wewnętrznego państwa oraz porządku publicznego</a:t>
            </a:r>
          </a:p>
          <a:p>
            <a:pPr>
              <a:buFont typeface="Wingdings" pitchFamily="2" charset="2"/>
              <a:buChar char="Ø"/>
            </a:pPr>
            <a:r>
              <a:rPr lang="pl-PL" sz="1600" dirty="0"/>
              <a:t>zapewnienie bezpieczeństwa zewnętrznego państwa</a:t>
            </a:r>
          </a:p>
          <a:p>
            <a:pPr algn="just">
              <a:buFont typeface="Wingdings" pitchFamily="2" charset="2"/>
              <a:buChar char="Ø"/>
            </a:pPr>
            <a:r>
              <a:rPr lang="pl-PL" sz="1600" dirty="0"/>
              <a:t>zawieranie umów międzynarodowych wymagających ratyfikacji oraz zatwierdzanie i wypowiadanie umów międzynarodowych, które nie wymagają ratyfikacji</a:t>
            </a:r>
          </a:p>
          <a:p>
            <a:pPr algn="just">
              <a:buFont typeface="Wingdings" pitchFamily="2" charset="2"/>
              <a:buChar char="Ø"/>
            </a:pPr>
            <a:r>
              <a:rPr lang="pl-PL" sz="1600" dirty="0"/>
              <a:t>wydawanie rozporządzeń</a:t>
            </a:r>
          </a:p>
          <a:p>
            <a:pPr algn="just">
              <a:buFont typeface="Wingdings" pitchFamily="2" charset="2"/>
              <a:buChar char="Ø"/>
            </a:pPr>
            <a:r>
              <a:rPr lang="pl-PL" sz="1600" dirty="0"/>
              <a:t>sprawowanie ogólnego kierownictwa w dziedzinie obronności kraju</a:t>
            </a:r>
          </a:p>
          <a:p>
            <a:pPr algn="just">
              <a:buFont typeface="Wingdings" pitchFamily="2" charset="2"/>
              <a:buChar char="Ø"/>
            </a:pPr>
            <a:endParaRPr lang="pl-PL" sz="1600" dirty="0"/>
          </a:p>
        </p:txBody>
      </p:sp>
    </p:spTree>
    <p:extLst>
      <p:ext uri="{BB962C8B-B14F-4D97-AF65-F5344CB8AC3E}">
        <p14:creationId xmlns:p14="http://schemas.microsoft.com/office/powerpoint/2010/main" val="290616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Kompetencje Prezesa RM</a:t>
            </a:r>
          </a:p>
          <a:p>
            <a:pPr>
              <a:buFont typeface="Wingdings" pitchFamily="2" charset="2"/>
              <a:buChar char="Ø"/>
            </a:pPr>
            <a:r>
              <a:rPr lang="pl-PL" sz="1600" dirty="0"/>
              <a:t>kierowanie pracami RM</a:t>
            </a:r>
          </a:p>
          <a:p>
            <a:pPr>
              <a:buFont typeface="Wingdings" pitchFamily="2" charset="2"/>
              <a:buChar char="Ø"/>
            </a:pPr>
            <a:r>
              <a:rPr lang="pl-PL" sz="1600" dirty="0"/>
              <a:t>reprezentowanie RM na zewnątrz</a:t>
            </a:r>
          </a:p>
          <a:p>
            <a:pPr>
              <a:buFont typeface="Wingdings" pitchFamily="2" charset="2"/>
              <a:buChar char="Ø"/>
            </a:pPr>
            <a:r>
              <a:rPr lang="pl-PL" sz="1600" dirty="0"/>
              <a:t>zapewnienie wykonania polityki RM i określanie sposobów jej wykonania</a:t>
            </a:r>
          </a:p>
          <a:p>
            <a:pPr algn="just">
              <a:buFont typeface="Wingdings" pitchFamily="2" charset="2"/>
              <a:buChar char="Ø"/>
            </a:pPr>
            <a:r>
              <a:rPr lang="pl-PL" sz="1600" dirty="0"/>
              <a:t>wskazywanie działu administracji rządowej lub innych spraw, które będą należały do właściwości ministra</a:t>
            </a:r>
          </a:p>
          <a:p>
            <a:pPr algn="just">
              <a:buFont typeface="Wingdings" pitchFamily="2" charset="2"/>
              <a:buChar char="Ø"/>
            </a:pPr>
            <a:r>
              <a:rPr lang="pl-PL" sz="1600" dirty="0"/>
              <a:t>koordynowanie i kontrolowanie pracy członków RM</a:t>
            </a:r>
          </a:p>
          <a:p>
            <a:pPr algn="just">
              <a:buFont typeface="Wingdings" pitchFamily="2" charset="2"/>
              <a:buChar char="Ø"/>
            </a:pPr>
            <a:r>
              <a:rPr lang="pl-PL" sz="1600" dirty="0"/>
              <a:t>sprawowanie nadzoru nad samorządem terytorialnym w granicach i formach określonych w Konstytucji i ustawach</a:t>
            </a:r>
          </a:p>
          <a:p>
            <a:pPr algn="just">
              <a:buFont typeface="Wingdings" pitchFamily="2" charset="2"/>
              <a:buChar char="Ø"/>
            </a:pPr>
            <a:r>
              <a:rPr lang="pl-PL" sz="1600" dirty="0"/>
              <a:t>wydawanie rozporządzeń</a:t>
            </a:r>
          </a:p>
          <a:p>
            <a:pPr algn="just">
              <a:buFont typeface="Wingdings" pitchFamily="2" charset="2"/>
              <a:buChar char="Ø"/>
            </a:pPr>
            <a:r>
              <a:rPr lang="pl-PL" sz="1600" dirty="0"/>
              <a:t>zwierzchnictwo służbowe nad pracownikami administracji rządowej</a:t>
            </a:r>
          </a:p>
        </p:txBody>
      </p:sp>
    </p:spTree>
    <p:extLst>
      <p:ext uri="{BB962C8B-B14F-4D97-AF65-F5344CB8AC3E}">
        <p14:creationId xmlns:p14="http://schemas.microsoft.com/office/powerpoint/2010/main" val="1130180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r>
              <a:rPr lang="pl-PL" sz="1600" b="1" dirty="0"/>
              <a:t>Kompetencje ministrów</a:t>
            </a:r>
          </a:p>
          <a:p>
            <a:pPr>
              <a:buFont typeface="Wingdings" pitchFamily="2" charset="2"/>
              <a:buChar char="Ø"/>
            </a:pPr>
            <a:r>
              <a:rPr lang="pl-PL" sz="1600" dirty="0"/>
              <a:t>realizowanie polityki RM</a:t>
            </a:r>
          </a:p>
          <a:p>
            <a:pPr algn="just">
              <a:buFont typeface="Wingdings" pitchFamily="2" charset="2"/>
              <a:buChar char="Ø"/>
            </a:pPr>
            <a:r>
              <a:rPr lang="pl-PL" sz="1600" dirty="0"/>
              <a:t>kierowanie, nadzorowanie i kontrolowanie działalności podporządkowanych organów, urzędów i jednostek</a:t>
            </a:r>
          </a:p>
          <a:p>
            <a:pPr algn="just">
              <a:buFont typeface="Wingdings" pitchFamily="2" charset="2"/>
              <a:buChar char="Ø"/>
            </a:pPr>
            <a:r>
              <a:rPr lang="pl-PL" sz="1600" dirty="0"/>
              <a:t>wydawanie rozporządzeń – tylko ministrowie resortowi i przewodniczący określonych w ustawie komitetów</a:t>
            </a:r>
          </a:p>
          <a:p>
            <a:pPr>
              <a:buFont typeface="Wingdings" pitchFamily="2" charset="2"/>
              <a:buChar char="Ø"/>
            </a:pPr>
            <a:r>
              <a:rPr lang="pl-PL" sz="1600" dirty="0"/>
              <a:t>wydawanie zarządzeń</a:t>
            </a:r>
          </a:p>
          <a:p>
            <a:pPr marL="114300" indent="0">
              <a:buNone/>
            </a:pPr>
            <a:endParaRPr lang="pl-PL" sz="1600" dirty="0"/>
          </a:p>
          <a:p>
            <a:pPr marL="114300" indent="0">
              <a:buNone/>
            </a:pPr>
            <a:r>
              <a:rPr lang="pl-PL" sz="1600" dirty="0"/>
              <a:t>Ministra obsługuje ministerstwo lub inny urząd centralny wskazany przez Prezesa RM.</a:t>
            </a:r>
          </a:p>
          <a:p>
            <a:pPr marL="114300" indent="0">
              <a:buNone/>
            </a:pPr>
            <a:endParaRPr lang="pl-PL" sz="1600" dirty="0"/>
          </a:p>
          <a:p>
            <a:pPr marL="114300" indent="0">
              <a:buNone/>
            </a:pPr>
            <a:r>
              <a:rPr lang="pl-PL" sz="1600" dirty="0"/>
              <a:t>Minister wykonuje swoje zadania przy pomocy: sekretarzy i podsekretarzy stanu oraz gabinetu politycznego ministra.</a:t>
            </a:r>
          </a:p>
          <a:p>
            <a:pPr marL="114300" indent="0">
              <a:buNone/>
            </a:pPr>
            <a:endParaRPr lang="pl-PL" sz="1600" dirty="0"/>
          </a:p>
        </p:txBody>
      </p:sp>
    </p:spTree>
    <p:extLst>
      <p:ext uri="{BB962C8B-B14F-4D97-AF65-F5344CB8AC3E}">
        <p14:creationId xmlns:p14="http://schemas.microsoft.com/office/powerpoint/2010/main" val="1455610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sądownicza</a:t>
            </a:r>
          </a:p>
        </p:txBody>
      </p:sp>
      <p:sp>
        <p:nvSpPr>
          <p:cNvPr id="3" name="Symbol zastępczy zawartości 2"/>
          <p:cNvSpPr>
            <a:spLocks noGrp="1"/>
          </p:cNvSpPr>
          <p:nvPr>
            <p:ph idx="1"/>
          </p:nvPr>
        </p:nvSpPr>
        <p:spPr>
          <a:xfrm>
            <a:off x="659476" y="1752600"/>
            <a:ext cx="11014229" cy="4988768"/>
          </a:xfrm>
        </p:spPr>
        <p:txBody>
          <a:bodyPr>
            <a:normAutofit/>
          </a:bodyPr>
          <a:lstStyle/>
          <a:p>
            <a:pPr marL="114300" indent="0">
              <a:buNone/>
            </a:pPr>
            <a:r>
              <a:rPr lang="pl-PL" sz="1600" b="1" dirty="0"/>
              <a:t>Konstytucyjne zasady funkcjonowania władzy sądowniczej</a:t>
            </a:r>
          </a:p>
          <a:p>
            <a:pPr algn="just">
              <a:buFont typeface="Wingdings" pitchFamily="2" charset="2"/>
              <a:buChar char="Ø"/>
            </a:pPr>
            <a:r>
              <a:rPr lang="pl-PL" sz="1600" b="1" dirty="0"/>
              <a:t>zasada niezawisłości sędziowskiej</a:t>
            </a:r>
            <a:r>
              <a:rPr lang="pl-PL" sz="1600" dirty="0"/>
              <a:t> – zakaz wywierania na sędziego nacisku w celu uzyskania jakiegoś konkretnego rozstrzygnięcia, bezstronność w stosunku do uczestników postępowania. Gwarancje, np. immunitet sędziowski, instytucja wyłączenia sędziego, gwarancje materialne, zakaz przynależności do partii politycznych i związków zawodowych, zakaz podejmowania dodatkowych zajęć (poza pracą dydaktyczną i naukową)</a:t>
            </a:r>
          </a:p>
          <a:p>
            <a:pPr algn="just">
              <a:buFont typeface="Wingdings" pitchFamily="2" charset="2"/>
              <a:buChar char="Ø"/>
            </a:pPr>
            <a:r>
              <a:rPr lang="pl-PL" sz="1600" b="1" dirty="0"/>
              <a:t>zasada niezależności sądów</a:t>
            </a:r>
            <a:r>
              <a:rPr lang="pl-PL" sz="1600" dirty="0"/>
              <a:t> – oddzielenie organizacyjne organów władzy sądowniczej od organów innych władz, zakaz zmiany orzeczeń sądowych przez organy innych władz – tylko dwa wyjątki: prawo łaski i amnestia</a:t>
            </a:r>
          </a:p>
          <a:p>
            <a:pPr algn="just">
              <a:buFont typeface="Wingdings" pitchFamily="2" charset="2"/>
              <a:buChar char="Ø"/>
            </a:pPr>
            <a:r>
              <a:rPr lang="pl-PL" sz="1600" b="1" dirty="0"/>
              <a:t>zasada jednolitości sądów</a:t>
            </a:r>
            <a:r>
              <a:rPr lang="pl-PL" sz="1600" dirty="0"/>
              <a:t> – jednolita podstawa orzekania (Konstytucja i ustawy) oraz wydawanie wszystkich orzeczeń w imieniu Rzeczypospolitej Polskiej</a:t>
            </a:r>
          </a:p>
          <a:p>
            <a:pPr algn="just">
              <a:buFont typeface="Wingdings" pitchFamily="2" charset="2"/>
              <a:buChar char="Ø"/>
            </a:pPr>
            <a:r>
              <a:rPr lang="pl-PL" sz="1600" b="1" dirty="0"/>
              <a:t>zasada dwuinstancyjności postępowania </a:t>
            </a:r>
            <a:r>
              <a:rPr lang="pl-PL" sz="1600" dirty="0"/>
              <a:t>(sądy i Trybunał Stanu)</a:t>
            </a:r>
            <a:endParaRPr lang="pl-PL" sz="1600" b="1" dirty="0"/>
          </a:p>
          <a:p>
            <a:pPr algn="just">
              <a:buFont typeface="Wingdings" pitchFamily="2" charset="2"/>
              <a:buChar char="Ø"/>
            </a:pPr>
            <a:r>
              <a:rPr lang="pl-PL" sz="1600" b="1" dirty="0"/>
              <a:t>zasada udziału obywateli w sprawowaniu wymiaru sprawiedliwości</a:t>
            </a:r>
            <a:r>
              <a:rPr lang="pl-PL" sz="1600" dirty="0"/>
              <a:t> – instytucja ławników</a:t>
            </a:r>
          </a:p>
          <a:p>
            <a:pPr algn="just">
              <a:buFont typeface="Wingdings" pitchFamily="2" charset="2"/>
              <a:buChar char="Ø"/>
            </a:pPr>
            <a:r>
              <a:rPr lang="pl-PL" sz="1600" b="1" dirty="0"/>
              <a:t>zasada nadzoru judykacyjnego Sądu Najwyższego</a:t>
            </a:r>
            <a:r>
              <a:rPr lang="pl-PL" sz="1600" dirty="0"/>
              <a:t> – SN czuwa nad jednolitością i poprawnością orzekania przez sądy powszechne i wojskowe</a:t>
            </a:r>
          </a:p>
        </p:txBody>
      </p:sp>
    </p:spTree>
    <p:extLst>
      <p:ext uri="{BB962C8B-B14F-4D97-AF65-F5344CB8AC3E}">
        <p14:creationId xmlns:p14="http://schemas.microsoft.com/office/powerpoint/2010/main" val="223977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sądownicza</a:t>
            </a:r>
            <a:br>
              <a:rPr lang="pl-PL" sz="2000" dirty="0"/>
            </a:br>
            <a:r>
              <a:rPr lang="pl-PL" sz="2000" dirty="0"/>
              <a:t>organy władzy sądowniczej</a:t>
            </a:r>
          </a:p>
        </p:txBody>
      </p:sp>
      <p:sp>
        <p:nvSpPr>
          <p:cNvPr id="3" name="Symbol zastępczy zawartości 2"/>
          <p:cNvSpPr>
            <a:spLocks noGrp="1"/>
          </p:cNvSpPr>
          <p:nvPr>
            <p:ph idx="1"/>
          </p:nvPr>
        </p:nvSpPr>
        <p:spPr/>
        <p:txBody>
          <a:bodyPr>
            <a:normAutofit/>
          </a:bodyPr>
          <a:lstStyle/>
          <a:p>
            <a:pPr marL="114300" indent="0">
              <a:buNone/>
            </a:pPr>
            <a:r>
              <a:rPr lang="pl-PL" sz="1600" b="1" dirty="0"/>
              <a:t>Sądy</a:t>
            </a:r>
          </a:p>
          <a:p>
            <a:pPr>
              <a:buFont typeface="Wingdings" pitchFamily="2" charset="2"/>
              <a:buChar char="Ø"/>
            </a:pPr>
            <a:r>
              <a:rPr lang="pl-PL" sz="1600" b="1" dirty="0"/>
              <a:t>sądy powszechne: </a:t>
            </a:r>
            <a:r>
              <a:rPr lang="pl-PL" sz="1600" dirty="0"/>
              <a:t>sądy rejonowe, sądy okręgowe, sądy apelacyjne</a:t>
            </a:r>
          </a:p>
          <a:p>
            <a:pPr>
              <a:buFont typeface="Wingdings" pitchFamily="2" charset="2"/>
              <a:buChar char="Ø"/>
            </a:pPr>
            <a:r>
              <a:rPr lang="pl-PL" sz="1600" b="1" dirty="0"/>
              <a:t>sądy wojskowe: </a:t>
            </a:r>
            <a:r>
              <a:rPr lang="pl-PL" sz="1600" dirty="0"/>
              <a:t>garnizonowe sądy wojskowe, okręgowe sądy wojskowe</a:t>
            </a:r>
          </a:p>
          <a:p>
            <a:pPr algn="just">
              <a:buFont typeface="Wingdings" pitchFamily="2" charset="2"/>
              <a:buChar char="Ø"/>
            </a:pPr>
            <a:r>
              <a:rPr lang="pl-PL" sz="1600" b="1" dirty="0"/>
              <a:t>sądy administracyjne: </a:t>
            </a:r>
            <a:r>
              <a:rPr lang="pl-PL" sz="1600" dirty="0"/>
              <a:t>wojewódzkie sądy administracyjne, Naczelny Sąd Administracyjny (Izba </a:t>
            </a:r>
            <a:r>
              <a:rPr lang="pl-PL" sz="1600" dirty="0" err="1"/>
              <a:t>Ogólnoadministracyjna</a:t>
            </a:r>
            <a:r>
              <a:rPr lang="pl-PL" sz="1600" dirty="0"/>
              <a:t>, Izba Finansowa, Izba Gospodarcza)</a:t>
            </a:r>
          </a:p>
          <a:p>
            <a:pPr algn="just">
              <a:buFont typeface="Wingdings" pitchFamily="2" charset="2"/>
              <a:buChar char="Ø"/>
            </a:pPr>
            <a:r>
              <a:rPr lang="pl-PL" sz="1600" b="1" dirty="0"/>
              <a:t>Sąd Najwyższy</a:t>
            </a:r>
            <a:r>
              <a:rPr lang="pl-PL" sz="1600" dirty="0"/>
              <a:t>: Izba Cywilna, Izba Karna, Izba Pracy i Ubezpieczeń Społecznych, Izba Kontroli Nadzwyczajnej i Spraw Publicznych, Izba Odpowiedzialności Zawodowej </a:t>
            </a: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Trybunały</a:t>
            </a:r>
          </a:p>
          <a:p>
            <a:pPr algn="just">
              <a:buFont typeface="Wingdings" pitchFamily="2" charset="2"/>
              <a:buChar char="Ø"/>
            </a:pPr>
            <a:r>
              <a:rPr lang="pl-PL" sz="1600" b="1" dirty="0"/>
              <a:t>Trybunał Stanu </a:t>
            </a:r>
          </a:p>
          <a:p>
            <a:pPr algn="just">
              <a:buFont typeface="Wingdings" pitchFamily="2" charset="2"/>
              <a:buChar char="Ø"/>
            </a:pPr>
            <a:r>
              <a:rPr lang="pl-PL" sz="1600" b="1" dirty="0"/>
              <a:t>Trybunał Konstytucyjny</a:t>
            </a:r>
            <a:r>
              <a:rPr lang="pl-PL" sz="1600" dirty="0"/>
              <a:t> </a:t>
            </a:r>
            <a:endParaRPr lang="pl-PL" sz="1600" b="1" dirty="0"/>
          </a:p>
          <a:p>
            <a:pPr>
              <a:buFont typeface="Wingdings" pitchFamily="2" charset="2"/>
              <a:buChar char="Ø"/>
            </a:pPr>
            <a:endParaRPr lang="pl-PL" sz="1600" b="1" dirty="0"/>
          </a:p>
        </p:txBody>
      </p:sp>
    </p:spTree>
    <p:extLst>
      <p:ext uri="{BB962C8B-B14F-4D97-AF65-F5344CB8AC3E}">
        <p14:creationId xmlns:p14="http://schemas.microsoft.com/office/powerpoint/2010/main" val="403071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buFont typeface="Wingdings" pitchFamily="2" charset="2"/>
              <a:buChar char="Ø"/>
            </a:pPr>
            <a:r>
              <a:rPr lang="pl-PL" sz="1600" dirty="0"/>
              <a:t>Pierwszy Prezes Sądu Najwyższego – jako przewodniczący</a:t>
            </a:r>
          </a:p>
          <a:p>
            <a:pPr>
              <a:buFont typeface="Wingdings" pitchFamily="2" charset="2"/>
              <a:buChar char="Ø"/>
            </a:pPr>
            <a:r>
              <a:rPr lang="pl-PL" sz="1600" dirty="0"/>
              <a:t>2 wiceprzewodniczących – wybieranych przez Sejm na czas kadencji Sejmu</a:t>
            </a:r>
          </a:p>
          <a:p>
            <a:pPr algn="just">
              <a:buFont typeface="Wingdings" pitchFamily="2" charset="2"/>
              <a:buChar char="Ø"/>
            </a:pPr>
            <a:r>
              <a:rPr lang="pl-PL" sz="1600" dirty="0"/>
              <a:t>16 członków – wybieranych przez Sejm na czas kadencji Sejmu; przynajmniej połowa członków musi mieć kwalifikacje wymagane do zajmowania stanowiska sędziego</a:t>
            </a:r>
          </a:p>
          <a:p>
            <a:pPr marL="114300" indent="0" algn="just">
              <a:buNone/>
            </a:pPr>
            <a:endParaRPr lang="pl-PL" sz="1600" dirty="0"/>
          </a:p>
          <a:p>
            <a:pPr marL="114300" indent="0" algn="just">
              <a:buNone/>
            </a:pPr>
            <a:endParaRPr lang="pl-PL" sz="1600" dirty="0"/>
          </a:p>
          <a:p>
            <a:pPr marL="114300" indent="0" algn="just">
              <a:buNone/>
            </a:pPr>
            <a:r>
              <a:rPr lang="pl-PL" sz="1600" dirty="0"/>
              <a:t>Członkowie TS posiadają immunitet – nie mogą być pociągnięci do odpowiedzialności karnej bez zgody TS</a:t>
            </a:r>
          </a:p>
        </p:txBody>
      </p:sp>
    </p:spTree>
    <p:extLst>
      <p:ext uri="{BB962C8B-B14F-4D97-AF65-F5344CB8AC3E}">
        <p14:creationId xmlns:p14="http://schemas.microsoft.com/office/powerpoint/2010/main" val="20341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2661</Words>
  <Application>Microsoft Office PowerPoint</Application>
  <PresentationFormat>Panoramiczny</PresentationFormat>
  <Paragraphs>298</Paragraphs>
  <Slides>31</Slides>
  <Notes>4</Notes>
  <HiddenSlides>0</HiddenSlides>
  <MMClips>0</MMClips>
  <ScaleCrop>false</ScaleCrop>
  <HeadingPairs>
    <vt:vector size="6" baseType="variant">
      <vt:variant>
        <vt:lpstr>Używane czcionki</vt:lpstr>
      </vt:variant>
      <vt:variant>
        <vt:i4>5</vt:i4>
      </vt:variant>
      <vt:variant>
        <vt:lpstr>Motyw</vt:lpstr>
      </vt:variant>
      <vt:variant>
        <vt:i4>2</vt:i4>
      </vt:variant>
      <vt:variant>
        <vt:lpstr>Tytuły slajdów</vt:lpstr>
      </vt:variant>
      <vt:variant>
        <vt:i4>31</vt:i4>
      </vt:variant>
    </vt:vector>
  </HeadingPairs>
  <TitlesOfParts>
    <vt:vector size="38" baseType="lpstr">
      <vt:lpstr>Aptos</vt:lpstr>
      <vt:lpstr>Arial</vt:lpstr>
      <vt:lpstr>Book Antiqua</vt:lpstr>
      <vt:lpstr>Century Gothic</vt:lpstr>
      <vt:lpstr>Wingdings</vt:lpstr>
      <vt:lpstr>Apteka</vt:lpstr>
      <vt:lpstr>1_Apteka</vt:lpstr>
      <vt:lpstr>Encyklopedia prawa</vt:lpstr>
      <vt:lpstr>Władza wykonawcza Rada ministrów c.d.</vt:lpstr>
      <vt:lpstr>Władza wykonawcza Rada ministrów c.d.</vt:lpstr>
      <vt:lpstr>Władza wykonawcza Rada ministrów c.d.</vt:lpstr>
      <vt:lpstr>Władza wykonawcza Rada ministrów c.d.</vt:lpstr>
      <vt:lpstr>Władza wykonawcza Rada ministrów c.d.</vt:lpstr>
      <vt:lpstr>Władza sądownicza</vt:lpstr>
      <vt:lpstr>Władza sądownicza organy władzy sądowniczej</vt:lpstr>
      <vt:lpstr>Trybunał  Stanu</vt:lpstr>
      <vt:lpstr>Trybunał Stanu</vt:lpstr>
      <vt:lpstr>Trybunał Stanu </vt:lpstr>
      <vt:lpstr>Trybunał  konstytucyjny</vt:lpstr>
      <vt:lpstr>Trybunał  Konstytucyjny </vt:lpstr>
      <vt:lpstr>Trybunał Konstytucyjny</vt:lpstr>
      <vt:lpstr>Trybunał Konstytucyjny</vt:lpstr>
      <vt:lpstr>Trybunał Konstytucyjny</vt:lpstr>
      <vt:lpstr>Krajowa Rada Sądownictwa</vt:lpstr>
      <vt:lpstr>Krajowa Rada Sądownictwa</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Rzecznik Praw Obywatelskich</vt:lpstr>
      <vt:lpstr>Organy Kontroli Państwowej i ochrony prawa Rzecznik Praw Obywatelskich</vt:lpstr>
      <vt:lpstr>Organy Kontroli Państwowej i ochrony prawa Rzecznik Praw Obywatelskich</vt:lpstr>
      <vt:lpstr>Organy Kontroli Państwowej i ochrony prawa Rzecznik Praw dziecka</vt:lpstr>
      <vt:lpstr>Organy Kontroli Państwowej i ochrony prawa Rzecznik Praw Dziecka</vt:lpstr>
      <vt:lpstr>Organy Kontroli Państwowej i ochrony prawa Krajowa Rada Radiofonii i Telewizji</vt:lpstr>
      <vt:lpstr>Organy Kontroli Państwowej i ochrony prawa Krajowa Rada Radiofonii i Telewizji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2024-11-12T17:03:29Z</dcterms:created>
  <dcterms:modified xsi:type="dcterms:W3CDTF">2024-11-12T17:04:23Z</dcterms:modified>
</cp:coreProperties>
</file>