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3" r:id="rId4"/>
    <p:sldId id="261" r:id="rId5"/>
    <p:sldId id="265" r:id="rId6"/>
    <p:sldId id="258" r:id="rId7"/>
    <p:sldId id="260" r:id="rId8"/>
    <p:sldId id="259" r:id="rId9"/>
    <p:sldId id="267" r:id="rId10"/>
    <p:sldId id="268" r:id="rId11"/>
    <p:sldId id="304" r:id="rId12"/>
    <p:sldId id="262" r:id="rId13"/>
    <p:sldId id="266" r:id="rId14"/>
    <p:sldId id="263" r:id="rId15"/>
    <p:sldId id="305" r:id="rId16"/>
    <p:sldId id="264" r:id="rId17"/>
    <p:sldId id="270" r:id="rId18"/>
    <p:sldId id="269" r:id="rId19"/>
    <p:sldId id="271" r:id="rId20"/>
    <p:sldId id="272" r:id="rId21"/>
    <p:sldId id="274" r:id="rId22"/>
    <p:sldId id="300" r:id="rId23"/>
    <p:sldId id="273" r:id="rId24"/>
    <p:sldId id="276" r:id="rId25"/>
    <p:sldId id="277" r:id="rId26"/>
    <p:sldId id="279" r:id="rId27"/>
    <p:sldId id="280" r:id="rId28"/>
    <p:sldId id="278" r:id="rId29"/>
    <p:sldId id="302" r:id="rId30"/>
    <p:sldId id="281" r:id="rId31"/>
    <p:sldId id="297" r:id="rId32"/>
    <p:sldId id="282" r:id="rId33"/>
    <p:sldId id="283" r:id="rId34"/>
    <p:sldId id="284" r:id="rId35"/>
    <p:sldId id="285" r:id="rId36"/>
    <p:sldId id="298" r:id="rId37"/>
    <p:sldId id="307" r:id="rId38"/>
    <p:sldId id="286" r:id="rId39"/>
    <p:sldId id="287" r:id="rId40"/>
    <p:sldId id="288" r:id="rId41"/>
    <p:sldId id="289" r:id="rId42"/>
    <p:sldId id="290" r:id="rId43"/>
    <p:sldId id="301" r:id="rId44"/>
    <p:sldId id="291" r:id="rId45"/>
    <p:sldId id="292" r:id="rId46"/>
    <p:sldId id="293" r:id="rId47"/>
    <p:sldId id="299" r:id="rId48"/>
    <p:sldId id="294" r:id="rId49"/>
    <p:sldId id="295" r:id="rId50"/>
    <p:sldId id="306" r:id="rId51"/>
    <p:sldId id="296" r:id="rId5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2"/>
  </p:normalViewPr>
  <p:slideViewPr>
    <p:cSldViewPr snapToGrid="0">
      <p:cViewPr varScale="1">
        <p:scale>
          <a:sx n="61" d="100"/>
          <a:sy n="61" d="100"/>
        </p:scale>
        <p:origin x="21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A6FC1B-3C9E-E403-AD27-CF38FA24B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E3C84EE-EA1D-C32C-8FC3-47D1BF0F0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14F362-13C3-DBCB-D6BA-D72D078D7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B5D099-A2B4-DEAD-10EE-011FE8BE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876D85-1556-4C35-0458-3F16565B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07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B09E1D-A7BC-B9E6-AB37-2EB23B2A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94FD663-D0C0-ED9A-B905-DE44258A8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47593A-65B5-DBF0-E2D8-EB5283CD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5304C9-742D-2E83-A192-B836D7FD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4DB310-CA5D-DF16-41CC-42D1E8CE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91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0DB4B40-CB51-20BE-2502-E82CA871D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3186CDD-253F-0E8B-C1CE-EAEE87048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B2D0E1-FD39-B790-D869-8A9F99B81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25F05D-845B-4542-6853-2E1A6AE9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931DD0-746D-6AC1-B225-1E7605D3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1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9AB37F-5FEC-221D-1212-67576C52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871F46-8A04-D608-B28A-9D158D4EE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E101D8-95AC-92FA-2980-D1BD1A5E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91085F-D803-A6C9-CE98-7EF38BFE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799E48-5CB0-F8DF-9DCA-15F2D496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73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88185B-C9E5-528F-C8A9-002673A2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E0AEEB7-1698-3F80-656C-ADD7A1AA8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9B6AC0-21AE-8123-6AB1-C52668D7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9D0E0C-CFFB-61BF-6E21-34BC21E2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D4F745-BFA9-A72F-8E67-41F0210A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52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3B45CB-082D-7B2C-F74B-33C215EF2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FB8BD-50CA-CA12-41F9-79A4A557D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B12CD56-719A-0B57-47A1-FABDBF641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1517E7A-AA2A-CBF6-B914-249CCCC0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49B254-ECE8-A9E7-646C-C1297032C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E449FF8-9055-C3BF-D334-FD84B163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14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5AE62D-8361-7F4B-6A99-61BA2741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D8BC72E-261D-75A4-3709-F91743FFE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994F78-EC3A-AC1A-85E0-B77845398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65FF6D2-3BBA-AF12-29D0-EC1240A01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763598D-E58A-34C3-ECE3-3F7C96777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1DE902A-C0E6-EA13-98FF-1F930A24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6221C8A-7252-37E7-0A49-5686E101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9B8801E-9C8D-3E4C-F4AB-5852422B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2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F979E2-F865-FB65-F967-EB5046F5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25C7C26-BD74-84EA-D174-604791AB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275DFBA-C64E-AC4A-3245-EE5E3A85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74EC533-EDD6-9B92-5660-85590994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29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81A2E73-11B5-C277-5585-29265C86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AB555CA-C882-95E2-EE64-7B0051D7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19A25F-C3FF-F775-7002-F9026725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74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21AB61-907A-AC0B-CCD1-89149588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AA2F74-640C-BB78-3C33-ED85359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CA4128-82DD-DA5C-6A68-8D373F5A1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1E50274-82EF-3ABD-C862-8D8B413F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233EF4-B820-6CC4-B6E1-75FAAF0A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DB2DB0-385F-B393-A8D2-033D0022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99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20519-C4EA-4C68-DF38-8983162C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4413343-A4FC-BFD7-4541-0A15BAC3E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5356EE-7140-8C43-230A-8540A4D73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5D2CA75-EEBE-604A-E9A1-7C9A32A7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E28B00B-159F-5D9F-A100-AEE6157AB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BA629D-D854-9948-1C30-0EA134B5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7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F735F54-7790-A429-1725-DE2F9DAE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B72B3C-D1F6-8A6E-930E-6C8A48D7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7BF640-C74F-A9F7-82C3-2B92D198F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B6AC63-F521-3E4C-823F-CE4040E58025}" type="datetimeFigureOut">
              <a:rPr lang="pl-PL" smtClean="0"/>
              <a:t>7.11.2024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11DB1D-92BA-3FC0-331F-B1D57291E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60B26E-C0B7-4F9B-0DD1-0AB0BDA50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F196D2-3992-8644-82A2-37416041E1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570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CBF9A7-77F3-D333-DD0A-5277EB5DD0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Analiza inwestycji samorządowej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4879A4-AC56-EE02-F5B3-91313E9125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Projekt zaliczeniowy</a:t>
            </a:r>
          </a:p>
        </p:txBody>
      </p:sp>
    </p:spTree>
    <p:extLst>
      <p:ext uri="{BB962C8B-B14F-4D97-AF65-F5344CB8AC3E}">
        <p14:creationId xmlns:p14="http://schemas.microsoft.com/office/powerpoint/2010/main" val="78116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132C35-54AB-DA1A-7F45-784B6FF43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Poppins" pitchFamily="2" charset="0"/>
              </a:rPr>
              <a:t>Podstawową różnicą pomiędzy misją a wizją miasta jest zmienność strategii. </a:t>
            </a:r>
            <a:r>
              <a:rPr lang="pl-PL" dirty="0">
                <a:solidFill>
                  <a:srgbClr val="000000"/>
                </a:solidFill>
                <a:latin typeface="Poppins" pitchFamily="2" charset="0"/>
              </a:rPr>
              <a:t>M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Poppins" pitchFamily="2" charset="0"/>
              </a:rPr>
              <a:t>isja nie zmienia się nigdy i jest ustalana jednorazowo. Wizja miasta może się zmieniać, zależnie od tego, jak kształtują się okoliczności funkcjonowania miasta i potrzeby mieszkańców.</a:t>
            </a:r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0181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fikcja, projekt graficzny, zrzut ekranu&#10;&#10;Opis wygenerowany automatycznie">
            <a:extLst>
              <a:ext uri="{FF2B5EF4-FFF2-40B4-BE49-F238E27FC236}">
                <a16:creationId xmlns:a16="http://schemas.microsoft.com/office/drawing/2014/main" id="{5BAF4FE4-3D43-AAE8-FFE3-50AFD1F7D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1" r="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EDDDD1-9E7B-645B-F0B5-2B9C7372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Wizja Miasta Krakowa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363455-C7A2-6265-B3C9-5A389123D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200" noProof="0" dirty="0"/>
              <a:t>Kraków przyszłości to silna europejska metropolia; </a:t>
            </a:r>
          </a:p>
          <a:p>
            <a:r>
              <a:rPr lang="pl-PL" sz="2200" noProof="0" dirty="0"/>
              <a:t>To miasto inteligentne:</a:t>
            </a:r>
          </a:p>
          <a:p>
            <a:pPr marL="0" indent="0">
              <a:buNone/>
            </a:pPr>
            <a:r>
              <a:rPr lang="pl-PL" sz="2200" noProof="0" dirty="0"/>
              <a:t>- otwarte na potrzeby mieszkańców, </a:t>
            </a:r>
          </a:p>
          <a:p>
            <a:pPr marL="0" indent="0">
              <a:buNone/>
            </a:pPr>
            <a:r>
              <a:rPr lang="pl-PL" sz="2200" dirty="0"/>
              <a:t>- </a:t>
            </a:r>
            <a:r>
              <a:rPr lang="pl-PL" sz="2200" noProof="0" dirty="0"/>
              <a:t>kreujące wspólną przestrzeń, w której każdy może znaleźć inspiracje do działania i wszechstronnego rozwoju.</a:t>
            </a:r>
          </a:p>
        </p:txBody>
      </p:sp>
      <p:pic>
        <p:nvPicPr>
          <p:cNvPr id="5" name="Symbol zastępczy zawartości 4" descr="Obraz zawierający szkic, rysowanie, Grafika liniowa, ilustracja&#10;&#10;Opis wygenerowany automatycznie">
            <a:extLst>
              <a:ext uri="{FF2B5EF4-FFF2-40B4-BE49-F238E27FC236}">
                <a16:creationId xmlns:a16="http://schemas.microsoft.com/office/drawing/2014/main" id="{FDB669B5-4174-1E59-D285-E65D2B9841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560" r="1368" b="-1"/>
          <a:stretch/>
        </p:blipFill>
        <p:spPr>
          <a:xfrm>
            <a:off x="6810977" y="1760989"/>
            <a:ext cx="4446012" cy="443257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244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FA21EBC-0FF6-D2D9-567D-D08B7AD5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Wizja rozwoju Krakowa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95ACA00-5634-64E4-4E2E-B640CF2DA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lider </a:t>
            </a:r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w zakresie przedsiębiorczości opartej na kreatywności;</a:t>
            </a:r>
          </a:p>
          <a:p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lider w obszarze usług dla biznesu poszukującego wysoko wykwalifikowanych kadr</a:t>
            </a:r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;</a:t>
            </a:r>
          </a:p>
          <a:p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lider w kreowaniu współczesnej kultury artystycznej;</a:t>
            </a:r>
          </a:p>
          <a:p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lider w obszarze jakości życia (w tym w ofercie spędzania czasu wolnego);</a:t>
            </a:r>
          </a:p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najważniejsze miasto Polski obok Warszawy;</a:t>
            </a:r>
          </a:p>
          <a:p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silna europejska metropolia;</a:t>
            </a:r>
          </a:p>
          <a:p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miasto inteligentne i przyjazne do życia.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253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DD5ACB-0854-0B3C-6EF7-767D4EC3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3703975"/>
            <a:ext cx="4337858" cy="2398713"/>
          </a:xfrm>
        </p:spPr>
        <p:txBody>
          <a:bodyPr>
            <a:noAutofit/>
          </a:bodyPr>
          <a:lstStyle/>
          <a:p>
            <a:pPr algn="ctr"/>
            <a:r>
              <a:rPr lang="pl-PL" sz="2800" b="1" i="1" u="none" strike="noStrike" dirty="0">
                <a:solidFill>
                  <a:srgbClr val="071F32"/>
                </a:solidFill>
                <a:effectLst/>
                <a:latin typeface="Lato Bold"/>
              </a:rPr>
              <a:t>Podkreślamy atuty, wykorzystujemy szanse. Walczymy ze słabościami, minimalizujemy zagrożenia.</a:t>
            </a:r>
            <a:endParaRPr lang="pl-PL" sz="2800" dirty="0"/>
          </a:p>
        </p:txBody>
      </p:sp>
      <p:pic>
        <p:nvPicPr>
          <p:cNvPr id="4" name="Symbol zastępczy zawartości 3" descr="Obraz zawierający szkic, rysowanie, Grafika liniowa, rysunek kreskowy&#10;&#10;Opis wygenerowany automatycznie">
            <a:extLst>
              <a:ext uri="{FF2B5EF4-FFF2-40B4-BE49-F238E27FC236}">
                <a16:creationId xmlns:a16="http://schemas.microsoft.com/office/drawing/2014/main" id="{AF15A7E0-03D1-3274-416A-91C673C9FA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82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702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72209-3CB6-D86F-AF68-7E078BC6A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412" y="2979336"/>
            <a:ext cx="5709721" cy="24308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3600" dirty="0">
                <a:solidFill>
                  <a:schemeClr val="tx2"/>
                </a:solidFill>
              </a:rPr>
              <a:t>Najważniejsze wyzwania przyszłości w Krakowie?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741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4BFE6F-AC1C-3C54-ABE3-482708C4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Najważniejsze wyzwania przyszłości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AD37CC-8D31-26F1-0E97-3AB95273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poprawa jakości powietrza;</a:t>
            </a:r>
          </a:p>
          <a:p>
            <a:r>
              <a:rPr lang="pl-PL" dirty="0"/>
              <a:t>poprawa ładu przestrzennego; </a:t>
            </a:r>
          </a:p>
          <a:p>
            <a:r>
              <a:rPr lang="pl-PL" dirty="0"/>
              <a:t>starzenie się społeczeństwa; </a:t>
            </a:r>
          </a:p>
          <a:p>
            <a:r>
              <a:rPr lang="pl-PL" dirty="0"/>
              <a:t>zdolność przyciągania wyspecjalizowanych kadr; </a:t>
            </a:r>
          </a:p>
          <a:p>
            <a:r>
              <a:rPr lang="pl-PL" dirty="0"/>
              <a:t>oczekiwania młodych ludzi związane z nowym miejskim stylem życia;</a:t>
            </a:r>
          </a:p>
          <a:p>
            <a:r>
              <a:rPr lang="pl-PL" dirty="0"/>
              <a:t>niechęć części społeczeństwa do tworzenia wspólnoty;</a:t>
            </a:r>
          </a:p>
          <a:p>
            <a:r>
              <a:rPr lang="pl-PL" dirty="0"/>
              <a:t>niepewność krakowian wynikająca z procesów ekonomicznych.</a:t>
            </a:r>
          </a:p>
        </p:txBody>
      </p:sp>
    </p:spTree>
    <p:extLst>
      <p:ext uri="{BB962C8B-B14F-4D97-AF65-F5344CB8AC3E}">
        <p14:creationId xmlns:p14="http://schemas.microsoft.com/office/powerpoint/2010/main" val="243297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idok metra z rozmytym ruchem">
            <a:extLst>
              <a:ext uri="{FF2B5EF4-FFF2-40B4-BE49-F238E27FC236}">
                <a16:creationId xmlns:a16="http://schemas.microsoft.com/office/drawing/2014/main" id="{1C2A21A4-CDF6-4082-0251-C0934356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77F737-DEAD-23BE-7121-55FD90F1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Metro - misja</a:t>
            </a:r>
          </a:p>
        </p:txBody>
      </p:sp>
    </p:spTree>
    <p:extLst>
      <p:ext uri="{BB962C8B-B14F-4D97-AF65-F5344CB8AC3E}">
        <p14:creationId xmlns:p14="http://schemas.microsoft.com/office/powerpoint/2010/main" val="4052851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3DB906-7D24-7187-E91D-35BEA634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Metro – misja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42EDAB-7499-04FC-7820-9A7122A98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podwyższanie jakości życia mieszkańców Miasta Krakowa.</a:t>
            </a:r>
          </a:p>
        </p:txBody>
      </p:sp>
    </p:spTree>
    <p:extLst>
      <p:ext uri="{BB962C8B-B14F-4D97-AF65-F5344CB8AC3E}">
        <p14:creationId xmlns:p14="http://schemas.microsoft.com/office/powerpoint/2010/main" val="2666934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idok metra z rozmytym ruchem">
            <a:extLst>
              <a:ext uri="{FF2B5EF4-FFF2-40B4-BE49-F238E27FC236}">
                <a16:creationId xmlns:a16="http://schemas.microsoft.com/office/drawing/2014/main" id="{D37A4E6D-75CC-76E3-6C48-09A4AE77A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69" r="425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FF586D-965F-93A6-CE43-CE3599A2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Metro - wizja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F660EA-7782-B13F-E9F1-22F5C81A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Wymagania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03DC50-5716-B909-2104-9A5B16289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nazwa, misja i wizja;</a:t>
            </a:r>
          </a:p>
          <a:p>
            <a:r>
              <a:rPr lang="pl-PL" dirty="0"/>
              <a:t>cel główny i cele szczegółowe projektu;</a:t>
            </a:r>
          </a:p>
          <a:p>
            <a:r>
              <a:rPr lang="pl-PL" dirty="0"/>
              <a:t>dywersyfikacja źródeł finansowania (wskazania);</a:t>
            </a:r>
          </a:p>
          <a:p>
            <a:r>
              <a:rPr lang="pl-PL" dirty="0"/>
              <a:t>procedura przyznania środków, ich wydatkowania i rozliczania;</a:t>
            </a:r>
          </a:p>
          <a:p>
            <a:r>
              <a:rPr lang="pl-PL" dirty="0"/>
              <a:t>etapy inwestycji;</a:t>
            </a:r>
          </a:p>
          <a:p>
            <a:r>
              <a:rPr lang="pl-PL" dirty="0"/>
              <a:t>rezultaty projektu.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9852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05D0DB-D650-E899-AC1E-99980C91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Metro - wizja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4B9A64-F93A-E1AC-247D-AA8A975EB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metro bez kompromisów;</a:t>
            </a:r>
          </a:p>
          <a:p>
            <a:r>
              <a:rPr lang="pl-PL" dirty="0"/>
              <a:t>tylko metro jest rozwiązaniem dla wielu problemów Krakowa.</a:t>
            </a:r>
          </a:p>
        </p:txBody>
      </p:sp>
    </p:spTree>
    <p:extLst>
      <p:ext uri="{BB962C8B-B14F-4D97-AF65-F5344CB8AC3E}">
        <p14:creationId xmlns:p14="http://schemas.microsoft.com/office/powerpoint/2010/main" val="1044687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093A00F3-92B8-E55B-0ED7-A20EAC23C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idok metra z rozmytym ruchem">
            <a:extLst>
              <a:ext uri="{FF2B5EF4-FFF2-40B4-BE49-F238E27FC236}">
                <a16:creationId xmlns:a16="http://schemas.microsoft.com/office/drawing/2014/main" id="{F687302D-4F29-5BF3-BD98-65CFC29FF5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D5646ED-ADE4-6041-9CBD-DE3E4A64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noProof="0" dirty="0">
                <a:solidFill>
                  <a:srgbClr val="FFFFFF"/>
                </a:solidFill>
              </a:rPr>
              <a:t>Metro – cele szczegółowe</a:t>
            </a:r>
          </a:p>
        </p:txBody>
      </p:sp>
    </p:spTree>
    <p:extLst>
      <p:ext uri="{BB962C8B-B14F-4D97-AF65-F5344CB8AC3E}">
        <p14:creationId xmlns:p14="http://schemas.microsoft.com/office/powerpoint/2010/main" val="4168321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76ED5C3-F25D-9949-E0BA-5E8495FA1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99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na wolnym powietrzu, pojazd, Pojazd lądowy, tekst&#10;&#10;Opis wygenerowany automatycznie">
            <a:extLst>
              <a:ext uri="{FF2B5EF4-FFF2-40B4-BE49-F238E27FC236}">
                <a16:creationId xmlns:a16="http://schemas.microsoft.com/office/drawing/2014/main" id="{FFDEDFB2-3D57-C816-C86F-1ED2044B2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35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F0837984-CA79-D44C-63B2-0B9543369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34" r="54" b="-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261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Jaskrawoniebieski, Czcionka&#10;&#10;Opis wygenerowany automatycznie">
            <a:extLst>
              <a:ext uri="{FF2B5EF4-FFF2-40B4-BE49-F238E27FC236}">
                <a16:creationId xmlns:a16="http://schemas.microsoft.com/office/drawing/2014/main" id="{0B0255A6-A75C-BA8E-3A48-473BF5828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87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, Jaskrawoniebieski&#10;&#10;Opis wygenerowany automatycznie">
            <a:extLst>
              <a:ext uri="{FF2B5EF4-FFF2-40B4-BE49-F238E27FC236}">
                <a16:creationId xmlns:a16="http://schemas.microsoft.com/office/drawing/2014/main" id="{B69AE6DD-4B63-E67E-9FA0-47F8C26CA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72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, Jaskrawoniebieski&#10;&#10;Opis wygenerowany automatycznie">
            <a:extLst>
              <a:ext uri="{FF2B5EF4-FFF2-40B4-BE49-F238E27FC236}">
                <a16:creationId xmlns:a16="http://schemas.microsoft.com/office/drawing/2014/main" id="{8C70FDCA-593F-3A7F-3ACD-2E871B106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1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dący pociąg ujęty z długą ekspozycją">
            <a:extLst>
              <a:ext uri="{FF2B5EF4-FFF2-40B4-BE49-F238E27FC236}">
                <a16:creationId xmlns:a16="http://schemas.microsoft.com/office/drawing/2014/main" id="{1980570A-9F35-25A6-3D02-32A1DDDA6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09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D4CE182-9743-3828-AB64-87895532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Metro – finansowanie</a:t>
            </a:r>
          </a:p>
        </p:txBody>
      </p:sp>
    </p:spTree>
    <p:extLst>
      <p:ext uri="{BB962C8B-B14F-4D97-AF65-F5344CB8AC3E}">
        <p14:creationId xmlns:p14="http://schemas.microsoft.com/office/powerpoint/2010/main" val="4139548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257E06B-73BC-E287-ED64-6487F91C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862" y="2794881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4000" kern="120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Czym jest strategia rozwoju miasta?</a:t>
            </a:r>
          </a:p>
        </p:txBody>
      </p:sp>
      <p:pic>
        <p:nvPicPr>
          <p:cNvPr id="6" name="Graphic 5" descr="Ulica">
            <a:extLst>
              <a:ext uri="{FF2B5EF4-FFF2-40B4-BE49-F238E27FC236}">
                <a16:creationId xmlns:a16="http://schemas.microsoft.com/office/drawing/2014/main" id="{68EF7935-F4BE-9AF3-DF76-A9E6AB51E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8390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8350108A-815F-8311-5A5D-F6449C392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81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zrzut ekranu, tekst, Prostokąt, wzór&#10;&#10;Opis wygenerowany automatycznie">
            <a:extLst>
              <a:ext uri="{FF2B5EF4-FFF2-40B4-BE49-F238E27FC236}">
                <a16:creationId xmlns:a16="http://schemas.microsoft.com/office/drawing/2014/main" id="{0D9BDEB9-7366-2774-817B-561469C98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4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, Jaskrawoniebieski&#10;&#10;Opis wygenerowany automatycznie">
            <a:extLst>
              <a:ext uri="{FF2B5EF4-FFF2-40B4-BE49-F238E27FC236}">
                <a16:creationId xmlns:a16="http://schemas.microsoft.com/office/drawing/2014/main" id="{35FFDFA4-AF1B-FE3A-FED2-5A9FEB81C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27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logo, Czcionka&#10;&#10;Opis wygenerowany automatycznie">
            <a:extLst>
              <a:ext uri="{FF2B5EF4-FFF2-40B4-BE49-F238E27FC236}">
                <a16:creationId xmlns:a16="http://schemas.microsoft.com/office/drawing/2014/main" id="{85A4A731-2616-7E30-00B9-E06A52313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20613"/>
            <a:ext cx="10905066" cy="3816773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2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5D5CE499-0EA3-71B1-8E56-57B3DC938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5546" y="228600"/>
            <a:ext cx="896470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33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ED7EDFD-526D-84E0-F120-55AD38167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901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530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krąg&#10;&#10;Opis wygenerowany automatycznie">
            <a:extLst>
              <a:ext uri="{FF2B5EF4-FFF2-40B4-BE49-F238E27FC236}">
                <a16:creationId xmlns:a16="http://schemas.microsoft.com/office/drawing/2014/main" id="{874C779D-87D9-8657-4190-FDDE16716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293" y="643466"/>
            <a:ext cx="740341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67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13A7FB-5D55-7213-AA89-138A83DF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Najprawdopodobniejszy scenariusz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372CA0-319E-CE15-F5E7-8CBBECB9E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Pierwsze 6 km linii powstanie przy wsparciu środków unijnych w ramach instrumentu Łącząc Europę. </a:t>
            </a:r>
          </a:p>
          <a:p>
            <a:r>
              <a:rPr lang="pl-PL" dirty="0"/>
              <a:t>Etapy II i III mają zostać zrealizowane w formule partnerstwa publiczno-prywatnego, a środki na inwestycję będą pochodzić z budżetu państwa, środków unijnych, środków inwestora prywatnego i Gminy Miejskiej Kraków. </a:t>
            </a:r>
          </a:p>
          <a:p>
            <a:r>
              <a:rPr lang="pl-PL" dirty="0"/>
              <a:t>Miasto zamierza konsultować plany związane z inwestycją z mieszkańcami w ramach pozyskiwania decyzji lokalizacyjnych. </a:t>
            </a:r>
          </a:p>
        </p:txBody>
      </p:sp>
    </p:spTree>
    <p:extLst>
      <p:ext uri="{BB962C8B-B14F-4D97-AF65-F5344CB8AC3E}">
        <p14:creationId xmlns:p14="http://schemas.microsoft.com/office/powerpoint/2010/main" val="183005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numer, Czcionka&#10;&#10;Opis wygenerowany automatycznie">
            <a:extLst>
              <a:ext uri="{FF2B5EF4-FFF2-40B4-BE49-F238E27FC236}">
                <a16:creationId xmlns:a16="http://schemas.microsoft.com/office/drawing/2014/main" id="{84C286E8-5E4D-917C-D760-C15033103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7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Prostokąt&#10;&#10;Opis wygenerowany automatycznie">
            <a:extLst>
              <a:ext uri="{FF2B5EF4-FFF2-40B4-BE49-F238E27FC236}">
                <a16:creationId xmlns:a16="http://schemas.microsoft.com/office/drawing/2014/main" id="{EDE5BC37-2B19-DD1D-DE2B-68F0FEF95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438" y="1995876"/>
            <a:ext cx="10977124" cy="353305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C8C8A37-9863-F9F8-082F-F1C923B2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867" y="1607880"/>
            <a:ext cx="5207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10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D7041B-4287-AA17-D5DE-EC84EF7B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Strategia rozwoju miasta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A1A440-141B-3A74-BC1C-1BB849173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podstawowy i najważniejszy dokument w procesie planowania przyszłości naszego miasta;</a:t>
            </a:r>
          </a:p>
          <a:p>
            <a:r>
              <a:rPr lang="pl-PL" dirty="0"/>
              <a:t>jej przyjęcie przez Radę Miasta Krakowa stanowi zobowiązanie władz lokalnych wobec mieszkańców do prowadzenia zadeklarowanej i – co ważne – wspólnie wypracowanej polityki;</a:t>
            </a:r>
          </a:p>
          <a:p>
            <a:r>
              <a:rPr lang="pl-PL" dirty="0"/>
              <a:t>treść Strategii wynika ze skonkretyzowanych potrzeb miasta i jego otoczenia;</a:t>
            </a:r>
          </a:p>
          <a:p>
            <a:r>
              <a:rPr lang="pl-PL" dirty="0"/>
              <a:t>precyzuje konkretne działania podejmowane w celu osiągnięcia założonego stanu;</a:t>
            </a:r>
          </a:p>
          <a:p>
            <a:r>
              <a:rPr lang="pl-PL" dirty="0"/>
              <a:t>poza misją i wizją, zawiera cele strategicznych; oraz z odpowiedzi na pytania „kto?, jak?, i co?”, czyli szczegółowych planów działania.</a:t>
            </a:r>
          </a:p>
        </p:txBody>
      </p:sp>
    </p:spTree>
    <p:extLst>
      <p:ext uri="{BB962C8B-B14F-4D97-AF65-F5344CB8AC3E}">
        <p14:creationId xmlns:p14="http://schemas.microsoft.com/office/powerpoint/2010/main" val="934739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na wolnym powietrzu, niebo, budynek, drzewo&#10;&#10;Opis wygenerowany automatycznie">
            <a:extLst>
              <a:ext uri="{FF2B5EF4-FFF2-40B4-BE49-F238E27FC236}">
                <a16:creationId xmlns:a16="http://schemas.microsoft.com/office/drawing/2014/main" id="{C640342A-CDBD-4D02-F691-466D2587B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80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na wolnym powietrzu, drzewo, niebo, budynek&#10;&#10;Opis wygenerowany automatycznie">
            <a:extLst>
              <a:ext uri="{FF2B5EF4-FFF2-40B4-BE49-F238E27FC236}">
                <a16:creationId xmlns:a16="http://schemas.microsoft.com/office/drawing/2014/main" id="{659181F1-C55C-B860-56BE-72B6C1D32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24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F91C4966-8E33-3FEB-F662-AF68881A2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4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CB76E7-3442-0EA6-D739-F1770605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5400" noProof="0" dirty="0"/>
              <a:t>Metro - rezultaty</a:t>
            </a:r>
          </a:p>
        </p:txBody>
      </p:sp>
      <p:pic>
        <p:nvPicPr>
          <p:cNvPr id="4" name="Picture 3" descr="Widok metra z rozmytym ruchem">
            <a:extLst>
              <a:ext uri="{FF2B5EF4-FFF2-40B4-BE49-F238E27FC236}">
                <a16:creationId xmlns:a16="http://schemas.microsoft.com/office/drawing/2014/main" id="{AF58B91B-5AFA-BFFC-AE39-9B14C348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98" r="1117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00156716-92A1-431C-0B7F-F805CAD49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29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92CF452-63CE-B509-0106-E981E7DC4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0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, oprogramowanie&#10;&#10;Opis wygenerowany automatycznie">
            <a:extLst>
              <a:ext uri="{FF2B5EF4-FFF2-40B4-BE49-F238E27FC236}">
                <a16:creationId xmlns:a16="http://schemas.microsoft.com/office/drawing/2014/main" id="{E6EB5999-C83F-AA6B-8451-9C91A81F5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20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tro pomarańczowy">
            <a:extLst>
              <a:ext uri="{FF2B5EF4-FFF2-40B4-BE49-F238E27FC236}">
                <a16:creationId xmlns:a16="http://schemas.microsoft.com/office/drawing/2014/main" id="{9EC0E6E6-2FBA-1584-F051-D126AEB2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554" b="148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A453BA7-019B-1872-F9E5-CFC50F4A8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Metro – cel główny </a:t>
            </a:r>
          </a:p>
        </p:txBody>
      </p:sp>
    </p:spTree>
    <p:extLst>
      <p:ext uri="{BB962C8B-B14F-4D97-AF65-F5344CB8AC3E}">
        <p14:creationId xmlns:p14="http://schemas.microsoft.com/office/powerpoint/2010/main" val="494964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5C80C818-528E-E38E-DF79-DC52F91C3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69A5E065-87FB-F967-D0BE-6C40D29F7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6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C2C66A-DB31-F578-DDA6-C559D1F7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Strategia rozwoju miasta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1B9E51-75A9-8BA6-15F5-99A271284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l-PL" sz="2600" dirty="0"/>
              <a:t>przewiduje i definiuje atuty miasta, szanse, zagrożenia i problemy,</a:t>
            </a:r>
          </a:p>
          <a:p>
            <a:pPr>
              <a:lnSpc>
                <a:spcPct val="80000"/>
              </a:lnSpc>
            </a:pPr>
            <a:r>
              <a:rPr lang="pl-PL" sz="2600" dirty="0"/>
              <a:t>proponuje rozwiązania, </a:t>
            </a:r>
          </a:p>
          <a:p>
            <a:pPr>
              <a:lnSpc>
                <a:spcPct val="80000"/>
              </a:lnSpc>
            </a:pPr>
            <a:r>
              <a:rPr lang="pl-PL" sz="2600" dirty="0"/>
              <a:t>mobilizuje do działania, </a:t>
            </a:r>
          </a:p>
          <a:p>
            <a:pPr>
              <a:lnSpc>
                <a:spcPct val="80000"/>
              </a:lnSpc>
            </a:pPr>
            <a:r>
              <a:rPr lang="pl-PL" sz="2600" dirty="0"/>
              <a:t>przygotowuje miasto i mieszkańców do wymogów zmieniającego się otoczenia, </a:t>
            </a:r>
          </a:p>
          <a:p>
            <a:pPr>
              <a:lnSpc>
                <a:spcPct val="80000"/>
              </a:lnSpc>
            </a:pPr>
            <a:r>
              <a:rPr lang="pl-PL" sz="2600" dirty="0"/>
              <a:t>inicjuje i prowadzi dialog dotyczący spraw miasta,</a:t>
            </a:r>
          </a:p>
          <a:p>
            <a:pPr>
              <a:lnSpc>
                <a:spcPct val="80000"/>
              </a:lnSpc>
            </a:pPr>
            <a:r>
              <a:rPr lang="pl-PL" sz="2600" dirty="0"/>
              <a:t> wychodzi naprzeciw i wzmacnia aspiracje mieszkańców.</a:t>
            </a:r>
          </a:p>
        </p:txBody>
      </p:sp>
    </p:spTree>
    <p:extLst>
      <p:ext uri="{BB962C8B-B14F-4D97-AF65-F5344CB8AC3E}">
        <p14:creationId xmlns:p14="http://schemas.microsoft.com/office/powerpoint/2010/main" val="4057195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9F468B-D45A-A23C-6C5F-CF2932D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Etapy inwestycji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68D26A-C16F-A1D6-AEE7-184602FBD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160"/>
            <a:ext cx="10515600" cy="4351338"/>
          </a:xfrm>
        </p:spPr>
        <p:txBody>
          <a:bodyPr>
            <a:noAutofit/>
          </a:bodyPr>
          <a:lstStyle/>
          <a:p>
            <a:r>
              <a:rPr lang="pl-PL" sz="2400" dirty="0"/>
              <a:t>Obecnie trwają prace nad przygotowaniem raportu dotyczącego oceny oddziaływania inwestycji na środowisko. </a:t>
            </a:r>
          </a:p>
          <a:p>
            <a:r>
              <a:rPr lang="pl-PL" sz="2400" dirty="0"/>
              <a:t>Analizowany jest także potok ruchu pasażerskiego oraz aspekty ekonomiczne..</a:t>
            </a:r>
          </a:p>
          <a:p>
            <a:r>
              <a:rPr lang="pl-PL" sz="2400" dirty="0"/>
              <a:t>W IV kwartale tego roku zostanie również powołany zespół i rada budowy metra.  </a:t>
            </a:r>
          </a:p>
          <a:p>
            <a:r>
              <a:rPr lang="pl-PL" sz="2400" dirty="0"/>
              <a:t>Do połowy 2025 roku miasto ma uzyskać decyzję środowiskową dla pierwszego etapu budowy. </a:t>
            </a:r>
          </a:p>
          <a:p>
            <a:r>
              <a:rPr lang="pl-PL" sz="2400" dirty="0"/>
              <a:t>Następnie zostanie ogłoszony przetarg na opracowanie dokumentacji projektowej. </a:t>
            </a:r>
          </a:p>
          <a:p>
            <a:r>
              <a:rPr lang="pl-PL" sz="2400" dirty="0"/>
              <a:t>Kolejnym krokiem będzie uzyskanie decyzji ZRID (zezwolenia na realizację inwestycji drogowej), </a:t>
            </a:r>
          </a:p>
          <a:p>
            <a:r>
              <a:rPr lang="pl-PL" sz="2400" dirty="0"/>
              <a:t>Następnie wybór wykonawcy i zawarcie z nim umowy na opracowanie dokumentacji projektowej. </a:t>
            </a:r>
          </a:p>
          <a:p>
            <a:r>
              <a:rPr lang="pl-PL" sz="2400" dirty="0"/>
              <a:t>W dalszej kolejności zostanie ogłoszone zamówienie publiczne na wyłonienie wykonawcy robot budowlanych.</a:t>
            </a:r>
          </a:p>
          <a:p>
            <a:r>
              <a:rPr lang="pl-PL" sz="2400" dirty="0"/>
              <a:t>Po wyborze wykonawcy zostanie z nim zawarta umowa.</a:t>
            </a:r>
          </a:p>
        </p:txBody>
      </p:sp>
    </p:spTree>
    <p:extLst>
      <p:ext uri="{BB962C8B-B14F-4D97-AF65-F5344CB8AC3E}">
        <p14:creationId xmlns:p14="http://schemas.microsoft.com/office/powerpoint/2010/main" val="2830990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89E8F417-9985-432E-16F4-8EFA506F8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9750" y="3410744"/>
            <a:ext cx="3492500" cy="1181100"/>
          </a:xfrm>
        </p:spPr>
      </p:pic>
    </p:spTree>
    <p:extLst>
      <p:ext uri="{BB962C8B-B14F-4D97-AF65-F5344CB8AC3E}">
        <p14:creationId xmlns:p14="http://schemas.microsoft.com/office/powerpoint/2010/main" val="23107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52F3E8-C015-CCC3-4634-EF978442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l-PL" sz="5400"/>
              <a:t>Metro w Krakowie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mapa, tekst, zrzut ekranu, atlas&#10;&#10;Opis wygenerowany automatycznie">
            <a:extLst>
              <a:ext uri="{FF2B5EF4-FFF2-40B4-BE49-F238E27FC236}">
                <a16:creationId xmlns:a16="http://schemas.microsoft.com/office/drawing/2014/main" id="{C09810E0-4295-4B6A-7979-9366A97E2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59402"/>
            <a:ext cx="6903720" cy="45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85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6A56E9-C1CE-AA09-3543-2C8B5043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Misja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C64AF8-8EE4-06FF-20D2-12062C37A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ogólny kierunek działań; </a:t>
            </a:r>
          </a:p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c</a:t>
            </a:r>
            <a:r>
              <a:rPr lang="pl-PL" b="0" i="0" u="none" strike="noStrike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ele strategiczne;</a:t>
            </a:r>
          </a:p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wartość, która jest istotna w odniesieniu do rozwoju;</a:t>
            </a:r>
          </a:p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po co jest miasto, jak chcemy zaspakajać potrzeby jego mieszkańców, jakie podejście do tego zastosujemy?</a:t>
            </a:r>
          </a:p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cele i powody istnienia miasta.</a:t>
            </a:r>
          </a:p>
          <a:p>
            <a:pPr marL="0" indent="0">
              <a:buNone/>
            </a:pPr>
            <a:endParaRPr lang="pl-PL" dirty="0">
              <a:solidFill>
                <a:srgbClr val="071F32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Po co jesteśmy?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148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EFB164-A36C-0853-434C-F735C3E31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Wizja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4B753C-A2CF-06C3-C96D-4D02DA5FF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pożądany obraz miasta;</a:t>
            </a:r>
          </a:p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odniesienie do funkcjonującego kontekstu; </a:t>
            </a:r>
          </a:p>
          <a:p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działania operacyjne.</a:t>
            </a:r>
          </a:p>
          <a:p>
            <a:pPr marL="0" indent="0">
              <a:buNone/>
            </a:pPr>
            <a:endParaRPr lang="pl-PL" dirty="0">
              <a:solidFill>
                <a:srgbClr val="071F32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pl-PL" dirty="0">
              <a:solidFill>
                <a:srgbClr val="071F32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pl-PL" dirty="0">
              <a:solidFill>
                <a:srgbClr val="071F32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pl-PL" dirty="0">
                <a:solidFill>
                  <a:srgbClr val="071F32"/>
                </a:solidFill>
                <a:latin typeface="Lato" panose="020F0502020204030203" pitchFamily="34" charset="0"/>
              </a:rPr>
              <a:t>Czyli jak będzie wyglądał…?</a:t>
            </a:r>
          </a:p>
          <a:p>
            <a:endParaRPr lang="pl-PL" dirty="0">
              <a:solidFill>
                <a:srgbClr val="071F32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6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D33720-64F2-7D3A-8659-262F9922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412" y="2979336"/>
            <a:ext cx="5709721" cy="24308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4000" dirty="0">
                <a:solidFill>
                  <a:schemeClr val="tx2"/>
                </a:solidFill>
              </a:rPr>
              <a:t>Różnica między misją </a:t>
            </a:r>
          </a:p>
          <a:p>
            <a:pPr marL="0" indent="0">
              <a:buNone/>
            </a:pPr>
            <a:r>
              <a:rPr lang="pl-PL" sz="4000" dirty="0">
                <a:solidFill>
                  <a:schemeClr val="tx2"/>
                </a:solidFill>
              </a:rPr>
              <a:t>a wizją miasta?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506876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678</Words>
  <Application>Microsoft Macintosh PowerPoint</Application>
  <PresentationFormat>Panoramiczny</PresentationFormat>
  <Paragraphs>92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Lato</vt:lpstr>
      <vt:lpstr>Lato Bold</vt:lpstr>
      <vt:lpstr>Poppins</vt:lpstr>
      <vt:lpstr>Motyw pakietu Office</vt:lpstr>
      <vt:lpstr>Analiza inwestycji samorządowej</vt:lpstr>
      <vt:lpstr>Wymagania projektu</vt:lpstr>
      <vt:lpstr>Czym jest strategia rozwoju miasta?</vt:lpstr>
      <vt:lpstr>Strategia rozwoju miasta </vt:lpstr>
      <vt:lpstr>Strategia rozwoju miasta</vt:lpstr>
      <vt:lpstr>Metro w Krakowie</vt:lpstr>
      <vt:lpstr>Misja</vt:lpstr>
      <vt:lpstr>Wizja</vt:lpstr>
      <vt:lpstr>Prezentacja programu PowerPoint</vt:lpstr>
      <vt:lpstr>Prezentacja programu PowerPoint</vt:lpstr>
      <vt:lpstr>Prezentacja programu PowerPoint</vt:lpstr>
      <vt:lpstr>Wizja Miasta Krakowa</vt:lpstr>
      <vt:lpstr>Wizja rozwoju Krakowa</vt:lpstr>
      <vt:lpstr>Podkreślamy atuty, wykorzystujemy szanse. Walczymy ze słabościami, minimalizujemy zagrożenia.</vt:lpstr>
      <vt:lpstr>Prezentacja programu PowerPoint</vt:lpstr>
      <vt:lpstr>Najważniejsze wyzwania przyszłości</vt:lpstr>
      <vt:lpstr>Metro - misja</vt:lpstr>
      <vt:lpstr>Metro – misja </vt:lpstr>
      <vt:lpstr>Metro - wizja</vt:lpstr>
      <vt:lpstr>Metro - wizja</vt:lpstr>
      <vt:lpstr>Prezentacja programu PowerPoint</vt:lpstr>
      <vt:lpstr>Metro – cele szczegółowe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Metro – finansowanie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Najprawdopodobniejszy scenariusz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Metro - rezultaty</vt:lpstr>
      <vt:lpstr>Prezentacja programu PowerPoint</vt:lpstr>
      <vt:lpstr>Prezentacja programu PowerPoint</vt:lpstr>
      <vt:lpstr>Prezentacja programu PowerPoint</vt:lpstr>
      <vt:lpstr>Metro – cel główny </vt:lpstr>
      <vt:lpstr>Prezentacja programu PowerPoint</vt:lpstr>
      <vt:lpstr>Prezentacja programu PowerPoint</vt:lpstr>
      <vt:lpstr>Etapy inwestycji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Katarzyna Baran</dc:creator>
  <cp:lastModifiedBy>Katarzyna Baran</cp:lastModifiedBy>
  <cp:revision>9</cp:revision>
  <dcterms:created xsi:type="dcterms:W3CDTF">2024-11-06T10:54:04Z</dcterms:created>
  <dcterms:modified xsi:type="dcterms:W3CDTF">2024-11-07T08:38:11Z</dcterms:modified>
</cp:coreProperties>
</file>