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0"/>
  </p:notesMasterIdLst>
  <p:sldIdLst>
    <p:sldId id="256" r:id="rId2"/>
    <p:sldId id="276" r:id="rId3"/>
    <p:sldId id="257" r:id="rId4"/>
    <p:sldId id="258" r:id="rId5"/>
    <p:sldId id="268" r:id="rId6"/>
    <p:sldId id="267" r:id="rId7"/>
    <p:sldId id="259" r:id="rId8"/>
    <p:sldId id="270" r:id="rId9"/>
    <p:sldId id="260" r:id="rId10"/>
    <p:sldId id="261" r:id="rId11"/>
    <p:sldId id="271" r:id="rId12"/>
    <p:sldId id="272" r:id="rId13"/>
    <p:sldId id="273" r:id="rId14"/>
    <p:sldId id="262" r:id="rId15"/>
    <p:sldId id="263" r:id="rId16"/>
    <p:sldId id="265" r:id="rId17"/>
    <p:sldId id="274" r:id="rId18"/>
    <p:sldId id="275" r:id="rId19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765"/>
    <p:restoredTop sz="95055"/>
  </p:normalViewPr>
  <p:slideViewPr>
    <p:cSldViewPr snapToGrid="0">
      <p:cViewPr varScale="1">
        <p:scale>
          <a:sx n="54" d="100"/>
          <a:sy n="54" d="100"/>
        </p:scale>
        <p:origin x="232" y="9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5FB0BB4-BEF2-4F43-B8BF-B6FF418A5A5B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941B7B3E-F11A-4200-BDA6-93B0AC94BE7C}">
      <dgm:prSet/>
      <dgm:spPr/>
      <dgm:t>
        <a:bodyPr/>
        <a:lstStyle/>
        <a:p>
          <a:r>
            <a:rPr lang="pl-PL" dirty="0"/>
            <a:t>Podatki</a:t>
          </a:r>
          <a:endParaRPr lang="en-US" dirty="0"/>
        </a:p>
      </dgm:t>
    </dgm:pt>
    <dgm:pt modelId="{7003A50B-376D-47D3-8E50-5B2356F6A874}" type="parTrans" cxnId="{C071EEBB-BB52-42E2-8702-2BE24279A4CE}">
      <dgm:prSet/>
      <dgm:spPr/>
      <dgm:t>
        <a:bodyPr/>
        <a:lstStyle/>
        <a:p>
          <a:endParaRPr lang="en-US"/>
        </a:p>
      </dgm:t>
    </dgm:pt>
    <dgm:pt modelId="{DBCC7B04-75ED-4694-A0B9-36334EDB6082}" type="sibTrans" cxnId="{C071EEBB-BB52-42E2-8702-2BE24279A4CE}">
      <dgm:prSet/>
      <dgm:spPr/>
      <dgm:t>
        <a:bodyPr/>
        <a:lstStyle/>
        <a:p>
          <a:endParaRPr lang="en-US"/>
        </a:p>
      </dgm:t>
    </dgm:pt>
    <dgm:pt modelId="{7FA56B00-6B6C-4073-8162-03BD0DCFEB4D}">
      <dgm:prSet/>
      <dgm:spPr/>
      <dgm:t>
        <a:bodyPr/>
        <a:lstStyle/>
        <a:p>
          <a:r>
            <a:rPr lang="pl-PL" dirty="0"/>
            <a:t>Ubezpieczenia emerytalne </a:t>
          </a:r>
          <a:endParaRPr lang="en-US" dirty="0"/>
        </a:p>
      </dgm:t>
    </dgm:pt>
    <dgm:pt modelId="{0E808523-30F5-4618-A653-4DC0F67C3396}" type="parTrans" cxnId="{8DB79C04-FB79-4F72-8713-01E490765B1F}">
      <dgm:prSet/>
      <dgm:spPr/>
      <dgm:t>
        <a:bodyPr/>
        <a:lstStyle/>
        <a:p>
          <a:endParaRPr lang="en-US"/>
        </a:p>
      </dgm:t>
    </dgm:pt>
    <dgm:pt modelId="{8261CD99-71CF-461D-A337-DB9A94AEB660}" type="sibTrans" cxnId="{8DB79C04-FB79-4F72-8713-01E490765B1F}">
      <dgm:prSet/>
      <dgm:spPr/>
      <dgm:t>
        <a:bodyPr/>
        <a:lstStyle/>
        <a:p>
          <a:endParaRPr lang="en-US"/>
        </a:p>
      </dgm:t>
    </dgm:pt>
    <dgm:pt modelId="{4C92DF91-9402-40CE-954F-3EA49AEA0E39}">
      <dgm:prSet/>
      <dgm:spPr/>
      <dgm:t>
        <a:bodyPr/>
        <a:lstStyle/>
        <a:p>
          <a:r>
            <a:rPr lang="pl-PL" dirty="0"/>
            <a:t>Ochrona zdrowia </a:t>
          </a:r>
          <a:endParaRPr lang="en-US" dirty="0"/>
        </a:p>
      </dgm:t>
    </dgm:pt>
    <dgm:pt modelId="{D3B37275-6BA2-4261-9FA5-C180A76E4CE7}" type="parTrans" cxnId="{FFD8E673-862B-4C2A-B5BC-86BFE5D9EDBC}">
      <dgm:prSet/>
      <dgm:spPr/>
      <dgm:t>
        <a:bodyPr/>
        <a:lstStyle/>
        <a:p>
          <a:endParaRPr lang="en-US"/>
        </a:p>
      </dgm:t>
    </dgm:pt>
    <dgm:pt modelId="{3BFCB024-D2E7-4A4F-82A5-F4347805B7AC}" type="sibTrans" cxnId="{FFD8E673-862B-4C2A-B5BC-86BFE5D9EDBC}">
      <dgm:prSet/>
      <dgm:spPr/>
      <dgm:t>
        <a:bodyPr/>
        <a:lstStyle/>
        <a:p>
          <a:endParaRPr lang="en-US"/>
        </a:p>
      </dgm:t>
    </dgm:pt>
    <dgm:pt modelId="{B03937BE-67DC-4BF3-8660-96BB1B69F38B}">
      <dgm:prSet/>
      <dgm:spPr/>
      <dgm:t>
        <a:bodyPr/>
        <a:lstStyle/>
        <a:p>
          <a:r>
            <a:rPr lang="pl-PL" dirty="0"/>
            <a:t>Edukacja </a:t>
          </a:r>
          <a:endParaRPr lang="en-US" dirty="0"/>
        </a:p>
      </dgm:t>
    </dgm:pt>
    <dgm:pt modelId="{1773EECC-AAD7-47D2-815F-F4BD423E5084}" type="parTrans" cxnId="{9DC5BC88-2954-4D4F-9F22-D6CB931C8739}">
      <dgm:prSet/>
      <dgm:spPr/>
      <dgm:t>
        <a:bodyPr/>
        <a:lstStyle/>
        <a:p>
          <a:endParaRPr lang="en-US"/>
        </a:p>
      </dgm:t>
    </dgm:pt>
    <dgm:pt modelId="{EADDA21E-DB35-40F5-B0F7-47F9B3BDF3D6}" type="sibTrans" cxnId="{9DC5BC88-2954-4D4F-9F22-D6CB931C8739}">
      <dgm:prSet/>
      <dgm:spPr/>
      <dgm:t>
        <a:bodyPr/>
        <a:lstStyle/>
        <a:p>
          <a:endParaRPr lang="en-US"/>
        </a:p>
      </dgm:t>
    </dgm:pt>
    <dgm:pt modelId="{F991B2B9-676A-CF41-B3E8-AA413F9FBD36}" type="pres">
      <dgm:prSet presAssocID="{E5FB0BB4-BEF2-4F43-B8BF-B6FF418A5A5B}" presName="linear" presStyleCnt="0">
        <dgm:presLayoutVars>
          <dgm:animLvl val="lvl"/>
          <dgm:resizeHandles val="exact"/>
        </dgm:presLayoutVars>
      </dgm:prSet>
      <dgm:spPr/>
    </dgm:pt>
    <dgm:pt modelId="{0447FA37-5FB4-C345-B547-DC3F73EAFD59}" type="pres">
      <dgm:prSet presAssocID="{941B7B3E-F11A-4200-BDA6-93B0AC94BE7C}" presName="parentText" presStyleLbl="node1" presStyleIdx="0" presStyleCnt="4" custLinFactNeighborX="-248">
        <dgm:presLayoutVars>
          <dgm:chMax val="0"/>
          <dgm:bulletEnabled val="1"/>
        </dgm:presLayoutVars>
      </dgm:prSet>
      <dgm:spPr/>
    </dgm:pt>
    <dgm:pt modelId="{D880B99B-3392-CC48-AD5E-84F734384289}" type="pres">
      <dgm:prSet presAssocID="{DBCC7B04-75ED-4694-A0B9-36334EDB6082}" presName="spacer" presStyleCnt="0"/>
      <dgm:spPr/>
    </dgm:pt>
    <dgm:pt modelId="{C06AB26F-539A-764E-8A05-A94C05C7AF8B}" type="pres">
      <dgm:prSet presAssocID="{7FA56B00-6B6C-4073-8162-03BD0DCFEB4D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9406A1E3-2BD8-8946-8DAB-F6EE2FB1ED74}" type="pres">
      <dgm:prSet presAssocID="{8261CD99-71CF-461D-A337-DB9A94AEB660}" presName="spacer" presStyleCnt="0"/>
      <dgm:spPr/>
    </dgm:pt>
    <dgm:pt modelId="{B3FF076E-A251-7A4A-BD02-157DAF085341}" type="pres">
      <dgm:prSet presAssocID="{4C92DF91-9402-40CE-954F-3EA49AEA0E39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432316D3-F709-6D4C-9D4C-815D34FE1D05}" type="pres">
      <dgm:prSet presAssocID="{3BFCB024-D2E7-4A4F-82A5-F4347805B7AC}" presName="spacer" presStyleCnt="0"/>
      <dgm:spPr/>
    </dgm:pt>
    <dgm:pt modelId="{39F567A9-1B38-3341-BFBA-8B6978F5CD13}" type="pres">
      <dgm:prSet presAssocID="{B03937BE-67DC-4BF3-8660-96BB1B69F38B}" presName="parentText" presStyleLbl="node1" presStyleIdx="3" presStyleCnt="4">
        <dgm:presLayoutVars>
          <dgm:chMax val="0"/>
          <dgm:bulletEnabled val="1"/>
        </dgm:presLayoutVars>
      </dgm:prSet>
      <dgm:spPr/>
    </dgm:pt>
  </dgm:ptLst>
  <dgm:cxnLst>
    <dgm:cxn modelId="{8DB79C04-FB79-4F72-8713-01E490765B1F}" srcId="{E5FB0BB4-BEF2-4F43-B8BF-B6FF418A5A5B}" destId="{7FA56B00-6B6C-4073-8162-03BD0DCFEB4D}" srcOrd="1" destOrd="0" parTransId="{0E808523-30F5-4618-A653-4DC0F67C3396}" sibTransId="{8261CD99-71CF-461D-A337-DB9A94AEB660}"/>
    <dgm:cxn modelId="{4E0C790A-7048-7D46-A456-D69872717C38}" type="presOf" srcId="{7FA56B00-6B6C-4073-8162-03BD0DCFEB4D}" destId="{C06AB26F-539A-764E-8A05-A94C05C7AF8B}" srcOrd="0" destOrd="0" presId="urn:microsoft.com/office/officeart/2005/8/layout/vList2"/>
    <dgm:cxn modelId="{BFC87E71-046B-7449-A8AC-5AC045A6CDBA}" type="presOf" srcId="{E5FB0BB4-BEF2-4F43-B8BF-B6FF418A5A5B}" destId="{F991B2B9-676A-CF41-B3E8-AA413F9FBD36}" srcOrd="0" destOrd="0" presId="urn:microsoft.com/office/officeart/2005/8/layout/vList2"/>
    <dgm:cxn modelId="{FFD8E673-862B-4C2A-B5BC-86BFE5D9EDBC}" srcId="{E5FB0BB4-BEF2-4F43-B8BF-B6FF418A5A5B}" destId="{4C92DF91-9402-40CE-954F-3EA49AEA0E39}" srcOrd="2" destOrd="0" parTransId="{D3B37275-6BA2-4261-9FA5-C180A76E4CE7}" sibTransId="{3BFCB024-D2E7-4A4F-82A5-F4347805B7AC}"/>
    <dgm:cxn modelId="{9DC5BC88-2954-4D4F-9F22-D6CB931C8739}" srcId="{E5FB0BB4-BEF2-4F43-B8BF-B6FF418A5A5B}" destId="{B03937BE-67DC-4BF3-8660-96BB1B69F38B}" srcOrd="3" destOrd="0" parTransId="{1773EECC-AAD7-47D2-815F-F4BD423E5084}" sibTransId="{EADDA21E-DB35-40F5-B0F7-47F9B3BDF3D6}"/>
    <dgm:cxn modelId="{95F843A6-8CF2-1C46-917F-7BC092C824B7}" type="presOf" srcId="{B03937BE-67DC-4BF3-8660-96BB1B69F38B}" destId="{39F567A9-1B38-3341-BFBA-8B6978F5CD13}" srcOrd="0" destOrd="0" presId="urn:microsoft.com/office/officeart/2005/8/layout/vList2"/>
    <dgm:cxn modelId="{C071EEBB-BB52-42E2-8702-2BE24279A4CE}" srcId="{E5FB0BB4-BEF2-4F43-B8BF-B6FF418A5A5B}" destId="{941B7B3E-F11A-4200-BDA6-93B0AC94BE7C}" srcOrd="0" destOrd="0" parTransId="{7003A50B-376D-47D3-8E50-5B2356F6A874}" sibTransId="{DBCC7B04-75ED-4694-A0B9-36334EDB6082}"/>
    <dgm:cxn modelId="{C2DE39DF-758A-594A-A3A7-EC9CFFACC026}" type="presOf" srcId="{4C92DF91-9402-40CE-954F-3EA49AEA0E39}" destId="{B3FF076E-A251-7A4A-BD02-157DAF085341}" srcOrd="0" destOrd="0" presId="urn:microsoft.com/office/officeart/2005/8/layout/vList2"/>
    <dgm:cxn modelId="{9C2666F2-A27D-DF40-820D-CBB64E83C9C7}" type="presOf" srcId="{941B7B3E-F11A-4200-BDA6-93B0AC94BE7C}" destId="{0447FA37-5FB4-C345-B547-DC3F73EAFD59}" srcOrd="0" destOrd="0" presId="urn:microsoft.com/office/officeart/2005/8/layout/vList2"/>
    <dgm:cxn modelId="{E8466398-E984-724F-A72F-68AC6C1DF15F}" type="presParOf" srcId="{F991B2B9-676A-CF41-B3E8-AA413F9FBD36}" destId="{0447FA37-5FB4-C345-B547-DC3F73EAFD59}" srcOrd="0" destOrd="0" presId="urn:microsoft.com/office/officeart/2005/8/layout/vList2"/>
    <dgm:cxn modelId="{683F9D2D-C5EB-E44E-889E-129B8497FFA6}" type="presParOf" srcId="{F991B2B9-676A-CF41-B3E8-AA413F9FBD36}" destId="{D880B99B-3392-CC48-AD5E-84F734384289}" srcOrd="1" destOrd="0" presId="urn:microsoft.com/office/officeart/2005/8/layout/vList2"/>
    <dgm:cxn modelId="{A23AB19E-A50E-854D-96DC-1A966B5B6C2C}" type="presParOf" srcId="{F991B2B9-676A-CF41-B3E8-AA413F9FBD36}" destId="{C06AB26F-539A-764E-8A05-A94C05C7AF8B}" srcOrd="2" destOrd="0" presId="urn:microsoft.com/office/officeart/2005/8/layout/vList2"/>
    <dgm:cxn modelId="{01BE92F0-AD56-C046-8298-A8677E8BFAC3}" type="presParOf" srcId="{F991B2B9-676A-CF41-B3E8-AA413F9FBD36}" destId="{9406A1E3-2BD8-8946-8DAB-F6EE2FB1ED74}" srcOrd="3" destOrd="0" presId="urn:microsoft.com/office/officeart/2005/8/layout/vList2"/>
    <dgm:cxn modelId="{FFDDCD6A-EF11-C041-A83D-F02910BFEE30}" type="presParOf" srcId="{F991B2B9-676A-CF41-B3E8-AA413F9FBD36}" destId="{B3FF076E-A251-7A4A-BD02-157DAF085341}" srcOrd="4" destOrd="0" presId="urn:microsoft.com/office/officeart/2005/8/layout/vList2"/>
    <dgm:cxn modelId="{FB7CF804-2022-3344-A077-05215199365D}" type="presParOf" srcId="{F991B2B9-676A-CF41-B3E8-AA413F9FBD36}" destId="{432316D3-F709-6D4C-9D4C-815D34FE1D05}" srcOrd="5" destOrd="0" presId="urn:microsoft.com/office/officeart/2005/8/layout/vList2"/>
    <dgm:cxn modelId="{4A57E8E7-A150-B645-95E1-2DA4ECF0D1E3}" type="presParOf" srcId="{F991B2B9-676A-CF41-B3E8-AA413F9FBD36}" destId="{39F567A9-1B38-3341-BFBA-8B6978F5CD13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447FA37-5FB4-C345-B547-DC3F73EAFD59}">
      <dsp:nvSpPr>
        <dsp:cNvPr id="0" name=""/>
        <dsp:cNvSpPr/>
      </dsp:nvSpPr>
      <dsp:spPr>
        <a:xfrm>
          <a:off x="0" y="268946"/>
          <a:ext cx="6589260" cy="1079325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0" tIns="171450" rIns="171450" bIns="171450" numCol="1" spcCol="1270" anchor="ctr" anchorCtr="0">
          <a:noAutofit/>
        </a:bodyPr>
        <a:lstStyle/>
        <a:p>
          <a:pPr marL="0" lvl="0" indent="0" algn="l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4500" kern="1200" dirty="0"/>
            <a:t>Podatki</a:t>
          </a:r>
          <a:endParaRPr lang="en-US" sz="4500" kern="1200" dirty="0"/>
        </a:p>
      </dsp:txBody>
      <dsp:txXfrm>
        <a:off x="52688" y="321634"/>
        <a:ext cx="6483884" cy="973949"/>
      </dsp:txXfrm>
    </dsp:sp>
    <dsp:sp modelId="{C06AB26F-539A-764E-8A05-A94C05C7AF8B}">
      <dsp:nvSpPr>
        <dsp:cNvPr id="0" name=""/>
        <dsp:cNvSpPr/>
      </dsp:nvSpPr>
      <dsp:spPr>
        <a:xfrm>
          <a:off x="0" y="1477871"/>
          <a:ext cx="6589260" cy="1079325"/>
        </a:xfrm>
        <a:prstGeom prst="roundRect">
          <a:avLst/>
        </a:prstGeom>
        <a:solidFill>
          <a:schemeClr val="accent2">
            <a:hueOff val="-485121"/>
            <a:satOff val="-27976"/>
            <a:lumOff val="287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0" tIns="171450" rIns="171450" bIns="171450" numCol="1" spcCol="1270" anchor="ctr" anchorCtr="0">
          <a:noAutofit/>
        </a:bodyPr>
        <a:lstStyle/>
        <a:p>
          <a:pPr marL="0" lvl="0" indent="0" algn="l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4500" kern="1200" dirty="0"/>
            <a:t>Ubezpieczenia emerytalne </a:t>
          </a:r>
          <a:endParaRPr lang="en-US" sz="4500" kern="1200" dirty="0"/>
        </a:p>
      </dsp:txBody>
      <dsp:txXfrm>
        <a:off x="52688" y="1530559"/>
        <a:ext cx="6483884" cy="973949"/>
      </dsp:txXfrm>
    </dsp:sp>
    <dsp:sp modelId="{B3FF076E-A251-7A4A-BD02-157DAF085341}">
      <dsp:nvSpPr>
        <dsp:cNvPr id="0" name=""/>
        <dsp:cNvSpPr/>
      </dsp:nvSpPr>
      <dsp:spPr>
        <a:xfrm>
          <a:off x="0" y="2686796"/>
          <a:ext cx="6589260" cy="1079325"/>
        </a:xfrm>
        <a:prstGeom prst="roundRect">
          <a:avLst/>
        </a:prstGeom>
        <a:solidFill>
          <a:schemeClr val="accent2">
            <a:hueOff val="-970242"/>
            <a:satOff val="-55952"/>
            <a:lumOff val="575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0" tIns="171450" rIns="171450" bIns="171450" numCol="1" spcCol="1270" anchor="ctr" anchorCtr="0">
          <a:noAutofit/>
        </a:bodyPr>
        <a:lstStyle/>
        <a:p>
          <a:pPr marL="0" lvl="0" indent="0" algn="l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4500" kern="1200" dirty="0"/>
            <a:t>Ochrona zdrowia </a:t>
          </a:r>
          <a:endParaRPr lang="en-US" sz="4500" kern="1200" dirty="0"/>
        </a:p>
      </dsp:txBody>
      <dsp:txXfrm>
        <a:off x="52688" y="2739484"/>
        <a:ext cx="6483884" cy="973949"/>
      </dsp:txXfrm>
    </dsp:sp>
    <dsp:sp modelId="{39F567A9-1B38-3341-BFBA-8B6978F5CD13}">
      <dsp:nvSpPr>
        <dsp:cNvPr id="0" name=""/>
        <dsp:cNvSpPr/>
      </dsp:nvSpPr>
      <dsp:spPr>
        <a:xfrm>
          <a:off x="0" y="3895721"/>
          <a:ext cx="6589260" cy="1079325"/>
        </a:xfrm>
        <a:prstGeom prst="roundRect">
          <a:avLst/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0" tIns="171450" rIns="171450" bIns="171450" numCol="1" spcCol="1270" anchor="ctr" anchorCtr="0">
          <a:noAutofit/>
        </a:bodyPr>
        <a:lstStyle/>
        <a:p>
          <a:pPr marL="0" lvl="0" indent="0" algn="l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4500" kern="1200" dirty="0"/>
            <a:t>Edukacja </a:t>
          </a:r>
          <a:endParaRPr lang="en-US" sz="4500" kern="1200" dirty="0"/>
        </a:p>
      </dsp:txBody>
      <dsp:txXfrm>
        <a:off x="52688" y="3948409"/>
        <a:ext cx="6483884" cy="97394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59950F0-7091-614B-B714-2F9FE903DE9F}" type="datetimeFigureOut">
              <a:rPr lang="pl-PL" smtClean="0"/>
              <a:t>25.04.2023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DF8A3B1-360D-E543-BC38-A739D1329DB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731414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DF8A3B1-360D-E543-BC38-A739D1329DBB}" type="slidenum">
              <a:rPr lang="pl-PL" smtClean="0"/>
              <a:t>8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074803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07F53E8-954F-7576-E187-BAFAE3A5C3C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031741CE-B395-5B39-7CD5-557151D63C3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703E0B51-55BF-1766-B340-1B7DD20ED1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F37CA-DA3E-1541-A26B-24158252EEB9}" type="datetimeFigureOut">
              <a:rPr lang="pl-PL" smtClean="0"/>
              <a:t>25.04.2023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600CB005-948C-1109-31DF-229B65622E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FA43E80F-3214-C5F8-22EE-8F7D01B15F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3DE3B-BF1D-BF46-B255-2BCEEF08019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807226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6549099-481D-4037-64F1-1F1C0F1AFE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5F01E49B-1432-6151-BA14-9EAD5D066EC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ABE77522-5640-3BF0-847F-CAB73F1791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F37CA-DA3E-1541-A26B-24158252EEB9}" type="datetimeFigureOut">
              <a:rPr lang="pl-PL" smtClean="0"/>
              <a:t>25.04.2023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22B44832-6815-1BA8-77BD-2D989BF8DE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4C94026D-C1F3-7757-133C-DBD9710498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3DE3B-BF1D-BF46-B255-2BCEEF08019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76767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:a16="http://schemas.microsoft.com/office/drawing/2014/main" id="{EA0E8BA6-30C2-8A0D-8B5D-25F0F63E190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4E28FDDE-2342-6624-13D9-25C84F94F8D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95E2CF00-F99E-666B-8F32-D76F6546E6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F37CA-DA3E-1541-A26B-24158252EEB9}" type="datetimeFigureOut">
              <a:rPr lang="pl-PL" smtClean="0"/>
              <a:t>25.04.2023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9D9F5546-85CE-3E7F-318D-93BF3E25FB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93D5DD1D-630D-6501-FA05-EFB4441AEC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3DE3B-BF1D-BF46-B255-2BCEEF08019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703178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82383D4-625F-C227-0498-A356A0A8C2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BFB7FD3-5672-8DEF-DB38-36AFFA87BD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7ED5D0EF-EC43-D003-F74B-F2255B0C6A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F37CA-DA3E-1541-A26B-24158252EEB9}" type="datetimeFigureOut">
              <a:rPr lang="pl-PL" smtClean="0"/>
              <a:t>25.04.2023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34871B0B-821A-D4B8-1917-328BBBD855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1990DBF8-3D92-0185-EE68-7FF0298E85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3DE3B-BF1D-BF46-B255-2BCEEF08019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862043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F71579D-2CC7-B7C6-0BEB-6585D3A46E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140601FD-5073-6B2F-AAFB-4FAD48FCBE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B66EB787-1933-2048-581B-670FBFD03F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F37CA-DA3E-1541-A26B-24158252EEB9}" type="datetimeFigureOut">
              <a:rPr lang="pl-PL" smtClean="0"/>
              <a:t>25.04.2023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40670B49-3B7C-3C25-9D83-57CA3E0452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D4CB803B-2D44-891C-979E-7A1990AC3A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3DE3B-BF1D-BF46-B255-2BCEEF08019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904659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1907460-C01B-6D93-1ADE-E027D26E88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743F6C6-C6B3-32C0-E6A0-A5319E78AC6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66C3D6C9-D8E6-0A8B-43D8-BDFBD8B19E2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7B6BC98E-2F58-EAC8-6408-8E2E4C8138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F37CA-DA3E-1541-A26B-24158252EEB9}" type="datetimeFigureOut">
              <a:rPr lang="pl-PL" smtClean="0"/>
              <a:t>25.04.2023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1CB10472-24EB-CA4E-7C6F-D4CC0E75BE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015077AA-90C2-81CE-4608-6D3156DB3D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3DE3B-BF1D-BF46-B255-2BCEEF08019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837179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8071A18-0A78-A096-0CF8-F60E126A27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1FF40D02-116B-DB5F-5C26-73ACEC28F3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060FFEEB-2CAF-B63D-AC7A-4DBD43A888C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A40285B9-C3D2-5DA7-2162-A80A5AE3BB7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D2BA9915-08AC-50B1-98E6-9FA0309522E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>
            <a:extLst>
              <a:ext uri="{FF2B5EF4-FFF2-40B4-BE49-F238E27FC236}">
                <a16:creationId xmlns:a16="http://schemas.microsoft.com/office/drawing/2014/main" id="{70989D31-4E25-9767-847D-D5084254EE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F37CA-DA3E-1541-A26B-24158252EEB9}" type="datetimeFigureOut">
              <a:rPr lang="pl-PL" smtClean="0"/>
              <a:t>25.04.2023</a:t>
            </a:fld>
            <a:endParaRPr lang="pl-PL"/>
          </a:p>
        </p:txBody>
      </p:sp>
      <p:sp>
        <p:nvSpPr>
          <p:cNvPr id="8" name="Symbol zastępczy stopki 7">
            <a:extLst>
              <a:ext uri="{FF2B5EF4-FFF2-40B4-BE49-F238E27FC236}">
                <a16:creationId xmlns:a16="http://schemas.microsoft.com/office/drawing/2014/main" id="{9BE07E48-27BB-FAE5-F44C-EBA52BDDD8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>
            <a:extLst>
              <a:ext uri="{FF2B5EF4-FFF2-40B4-BE49-F238E27FC236}">
                <a16:creationId xmlns:a16="http://schemas.microsoft.com/office/drawing/2014/main" id="{8FB6E856-BFCA-392C-A949-589F22A97C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3DE3B-BF1D-BF46-B255-2BCEEF08019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992867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B58B893-BB17-70A9-0380-EF58D166A9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70CB0BF2-967F-7328-82D6-49044CE8E6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F37CA-DA3E-1541-A26B-24158252EEB9}" type="datetimeFigureOut">
              <a:rPr lang="pl-PL" smtClean="0"/>
              <a:t>25.04.2023</a:t>
            </a:fld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80FCE87C-3938-5AD2-6104-86EBA130E2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FA58926C-C472-6E4A-F2B0-DC3A45D45D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3DE3B-BF1D-BF46-B255-2BCEEF08019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538889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>
            <a:extLst>
              <a:ext uri="{FF2B5EF4-FFF2-40B4-BE49-F238E27FC236}">
                <a16:creationId xmlns:a16="http://schemas.microsoft.com/office/drawing/2014/main" id="{411D4E0E-A024-090F-AEE6-C75F73A65E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F37CA-DA3E-1541-A26B-24158252EEB9}" type="datetimeFigureOut">
              <a:rPr lang="pl-PL" smtClean="0"/>
              <a:t>25.04.2023</a:t>
            </a:fld>
            <a:endParaRPr lang="pl-PL"/>
          </a:p>
        </p:txBody>
      </p:sp>
      <p:sp>
        <p:nvSpPr>
          <p:cNvPr id="3" name="Symbol zastępczy stopki 2">
            <a:extLst>
              <a:ext uri="{FF2B5EF4-FFF2-40B4-BE49-F238E27FC236}">
                <a16:creationId xmlns:a16="http://schemas.microsoft.com/office/drawing/2014/main" id="{74F6F4B9-DD3E-27C0-1017-1D81611C19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5DFC10AD-BE3E-4A51-8756-4823781AE1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3DE3B-BF1D-BF46-B255-2BCEEF08019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294050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73F74B8-0E39-145D-6B9E-0C7E31D4B5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C79BCDA-FA14-E203-011C-D2E57EB44F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AA8DAAC8-8843-3BBA-DE41-BC2D830A4BB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4483A4EA-4AC4-03B6-45AA-A460A030D9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F37CA-DA3E-1541-A26B-24158252EEB9}" type="datetimeFigureOut">
              <a:rPr lang="pl-PL" smtClean="0"/>
              <a:t>25.04.2023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FA7A5A63-F17A-1639-912B-FBFFA9EF7E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2E4C8289-05B7-8686-873C-8DEECC1D8C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3DE3B-BF1D-BF46-B255-2BCEEF08019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452787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EB9AA50-31D2-C851-8AEF-6EF115D218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>
            <a:extLst>
              <a:ext uri="{FF2B5EF4-FFF2-40B4-BE49-F238E27FC236}">
                <a16:creationId xmlns:a16="http://schemas.microsoft.com/office/drawing/2014/main" id="{9AEED3CD-1A2A-75C1-9302-F9DD0F69C35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366A117B-04BC-25F4-9E33-00314370E59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2607A54F-AD2D-72E8-1B2B-FF34A3E4AB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F37CA-DA3E-1541-A26B-24158252EEB9}" type="datetimeFigureOut">
              <a:rPr lang="pl-PL" smtClean="0"/>
              <a:t>25.04.2023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F9107CC0-4F0B-E454-7ADF-465FD7B080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78DFFC1E-FF36-3EFA-EE23-105C2AD13B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3DE3B-BF1D-BF46-B255-2BCEEF08019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10983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>
            <a:extLst>
              <a:ext uri="{FF2B5EF4-FFF2-40B4-BE49-F238E27FC236}">
                <a16:creationId xmlns:a16="http://schemas.microsoft.com/office/drawing/2014/main" id="{D3262E2C-B8AC-B53F-0FD6-F7A02D0427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6F2DA4C9-2D81-4D7E-1BFC-720FE6AFEC2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6BE35204-BD93-B180-B252-783F5BBDF35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BF37CA-DA3E-1541-A26B-24158252EEB9}" type="datetimeFigureOut">
              <a:rPr lang="pl-PL" smtClean="0"/>
              <a:t>25.04.2023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7368E71F-B3C4-E222-987F-D799C7DA482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DD0DA7B0-CD84-138A-E4BC-CB637FC7DA1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03DE3B-BF1D-BF46-B255-2BCEEF08019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090106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encyklopedia.pwn.pl/haslo/panstwo-dobrobytu;3953947.html" TargetMode="External"/><Relationship Id="rId2" Type="http://schemas.openxmlformats.org/officeDocument/2006/relationships/hyperlink" Target="https://encyklopedia.pwn.pl/haslo/kapitalizm;3920039.html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encyklopedia.pwn.pl/haslo/socjalizm;3977113.html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encyklopedia.pwn.pl/haslo/etatyzm;3898837.html" TargetMode="External"/><Relationship Id="rId2" Type="http://schemas.openxmlformats.org/officeDocument/2006/relationships/hyperlink" Target="https://encyklopedia.pwn.pl/haslo/interwencjonizm;3915184.html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s://krytykapolityczna.pl/kraj/panstwo-dobrobytu-klub-jagiellonski-spiecie/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encyklopedia.pwn.pl/haslo/kapitalizm;3920039.html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encyklopedia.pwn.pl/haslo/keynesizm;3921895.html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3.jp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E91DC736-0EF8-4F87-9146-EBF1D2EE4D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E17CEA9-28A6-45AE-A36E-1E61062FCA4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6819" t="8118" r="26690" b="-1"/>
          <a:stretch/>
        </p:blipFill>
        <p:spPr>
          <a:xfrm>
            <a:off x="3523488" y="10"/>
            <a:ext cx="8668512" cy="6857990"/>
          </a:xfrm>
          <a:prstGeom prst="rect">
            <a:avLst/>
          </a:prstGeom>
        </p:spPr>
      </p:pic>
      <p:sp>
        <p:nvSpPr>
          <p:cNvPr id="18" name="Rectangle 17">
            <a:extLst>
              <a:ext uri="{FF2B5EF4-FFF2-40B4-BE49-F238E27FC236}">
                <a16:creationId xmlns:a16="http://schemas.microsoft.com/office/drawing/2014/main" id="{097CD68E-23E3-4007-8847-CD0944C4F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756601" cy="6858000"/>
          </a:xfrm>
          <a:prstGeom prst="rect">
            <a:avLst/>
          </a:prstGeom>
          <a:gradFill>
            <a:gsLst>
              <a:gs pos="58000">
                <a:schemeClr val="bg1"/>
              </a:gs>
              <a:gs pos="35000">
                <a:schemeClr val="bg1">
                  <a:alpha val="79000"/>
                </a:schemeClr>
              </a:gs>
              <a:gs pos="19000">
                <a:schemeClr val="bg1">
                  <a:alpha val="38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27E574A4-B2B7-539C-AE61-8D5362C7B47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77981" y="1122363"/>
            <a:ext cx="4023360" cy="3204134"/>
          </a:xfrm>
        </p:spPr>
        <p:txBody>
          <a:bodyPr anchor="b">
            <a:normAutofit/>
          </a:bodyPr>
          <a:lstStyle/>
          <a:p>
            <a:pPr algn="l"/>
            <a:r>
              <a:rPr lang="pl-PL" sz="4800"/>
              <a:t>Gospodarka i Administracja Publiczna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99CF9AEA-B09C-924E-A44F-5B2F04569C5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77980" y="4872922"/>
            <a:ext cx="4023359" cy="1208141"/>
          </a:xfrm>
        </p:spPr>
        <p:txBody>
          <a:bodyPr>
            <a:normAutofit/>
          </a:bodyPr>
          <a:lstStyle/>
          <a:p>
            <a:pPr algn="l"/>
            <a:r>
              <a:rPr lang="pl-PL" sz="2000" b="0" i="0" u="none" strike="noStrike">
                <a:effectLst/>
                <a:latin typeface="Arial" panose="020B0604020202020204" pitchFamily="34" charset="0"/>
              </a:rPr>
              <a:t>EEEKS1-3611SB</a:t>
            </a:r>
          </a:p>
          <a:p>
            <a:pPr algn="l"/>
            <a:r>
              <a:rPr lang="pl-PL" sz="2000">
                <a:latin typeface="Arial" panose="020B0604020202020204" pitchFamily="34" charset="0"/>
              </a:rPr>
              <a:t>Katarzyna Baran </a:t>
            </a:r>
            <a:endParaRPr lang="pl-PL" sz="200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AF2F604E-43BE-4DC3-B983-E071523364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759921" y="346791"/>
            <a:ext cx="146304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08C9B587-E65E-4B52-B37C-ABEBB6E879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1029" y="4546920"/>
            <a:ext cx="3977640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649945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CF47A3A-8FCB-B214-AEDD-C5F01C9492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/>
              <a:t>Doktryna neoliberalna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313DAD8-43AE-7803-C9C0-68E7631682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pl-PL" dirty="0"/>
              <a:t>Margaret Thatcher w Wielkiej Brytanii.</a:t>
            </a:r>
          </a:p>
          <a:p>
            <a:pPr marL="514350" indent="-514350">
              <a:buAutoNum type="arabicPeriod"/>
            </a:pPr>
            <a:r>
              <a:rPr lang="pl-PL" dirty="0"/>
              <a:t>Ronald Reagan w Stanach Zjednoczonych.</a:t>
            </a:r>
          </a:p>
          <a:p>
            <a:pPr marL="514350" indent="-514350">
              <a:buAutoNum type="arabicPeriod"/>
            </a:pPr>
            <a:r>
              <a:rPr lang="pl-PL" dirty="0"/>
              <a:t>Gerhard Schroeder w Niemczech.</a:t>
            </a:r>
          </a:p>
          <a:p>
            <a:pPr marL="514350" indent="-514350">
              <a:buAutoNum type="arabicPeriod"/>
            </a:pPr>
            <a:r>
              <a:rPr lang="pl-PL" dirty="0"/>
              <a:t>Tony Blair w Wielkiej Brytanii.</a:t>
            </a:r>
          </a:p>
          <a:p>
            <a:pPr marL="514350" indent="-514350">
              <a:buAutoNum type="arabicPeriod"/>
            </a:pPr>
            <a:r>
              <a:rPr lang="pl-PL" dirty="0"/>
              <a:t>Polska.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0105024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D334730-2994-80F4-1F53-D8AC4DF52D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/>
              <a:t>Polska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F94AC09-1EEC-1425-E3F1-01745A65D5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Idea socjalizmu.</a:t>
            </a:r>
          </a:p>
          <a:p>
            <a:r>
              <a:rPr lang="pl-PL" dirty="0"/>
              <a:t>Idea etatyzmu.</a:t>
            </a:r>
          </a:p>
        </p:txBody>
      </p:sp>
    </p:spTree>
    <p:extLst>
      <p:ext uri="{BB962C8B-B14F-4D97-AF65-F5344CB8AC3E}">
        <p14:creationId xmlns:p14="http://schemas.microsoft.com/office/powerpoint/2010/main" val="312500454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85F0C61-3B78-5F44-2062-903444DE24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/>
              <a:t>Socjalizm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BB11155-1027-1368-63CB-09A7467078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indent="-514350" algn="just">
              <a:buAutoNum type="arabicPeriod"/>
            </a:pPr>
            <a:r>
              <a:rPr lang="pl-PL" b="1" dirty="0">
                <a:solidFill>
                  <a:srgbClr val="000000"/>
                </a:solidFill>
                <a:latin typeface="Open Sans" panose="020B0606030504020204" pitchFamily="34" charset="0"/>
              </a:rPr>
              <a:t>S</a:t>
            </a:r>
            <a:r>
              <a:rPr lang="pl-PL" b="1" i="0" u="none" strike="noStrike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ocjalizm </a:t>
            </a:r>
            <a:r>
              <a:rPr lang="pl-PL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[łac. </a:t>
            </a:r>
            <a:r>
              <a:rPr lang="pl-PL" b="0" i="1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socialis</a:t>
            </a:r>
            <a:r>
              <a:rPr lang="pl-PL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‘społeczny’], </a:t>
            </a:r>
            <a:r>
              <a:rPr lang="pl-PL" b="0" i="1" u="none" strike="noStrike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ideologie i ruchy społeczne powstałe w XIX w., dążące do ładu społecznego opartego na zasadach wspólnoty</a:t>
            </a:r>
            <a:r>
              <a:rPr lang="pl-PL" i="1" dirty="0">
                <a:solidFill>
                  <a:srgbClr val="000000"/>
                </a:solidFill>
                <a:latin typeface="Open Sans" panose="020B0606030504020204" pitchFamily="34" charset="0"/>
              </a:rPr>
              <a:t>, równości i racjonalnego zarządzania gospodarką; w myśli marksistowskiej faza rozwoju społecznego, następująca po </a:t>
            </a:r>
            <a:r>
              <a:rPr lang="pl-PL" i="1" dirty="0">
                <a:solidFill>
                  <a:srgbClr val="000000"/>
                </a:solidFill>
                <a:latin typeface="Open Sans" panose="020B0606030504020204" pitchFamily="34" charset="0"/>
                <a:hlinkClick r:id="rId2" tooltip="kapitalizm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kapitalizmie</a:t>
            </a:r>
            <a:r>
              <a:rPr lang="pl-PL" i="1" dirty="0">
                <a:solidFill>
                  <a:srgbClr val="000000"/>
                </a:solidFill>
                <a:latin typeface="Open Sans" panose="020B0606030504020204" pitchFamily="34" charset="0"/>
              </a:rPr>
              <a:t>; określenie stosowane niekiedy w charakterystyce ustroju społecznego tych krajów wysoko rozwiniętych (zwłaszcza europejskich), w których gospodarce rynkowej towarzyszy daleko posunięta redystrybucja dochodu narodowego i realizacja koncepcji </a:t>
            </a:r>
            <a:r>
              <a:rPr lang="pl-PL" i="1" dirty="0">
                <a:solidFill>
                  <a:srgbClr val="000000"/>
                </a:solidFill>
                <a:latin typeface="Open Sans" panose="020B0606030504020204" pitchFamily="34" charset="0"/>
                <a:hlinkClick r:id="rId3" tooltip="państwo dobrobytu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państwa dobrobytu</a:t>
            </a:r>
            <a:r>
              <a:rPr lang="pl-PL" i="1" dirty="0">
                <a:solidFill>
                  <a:srgbClr val="000000"/>
                </a:solidFill>
                <a:latin typeface="Open Sans" panose="020B0606030504020204" pitchFamily="34" charset="0"/>
              </a:rPr>
              <a:t>.</a:t>
            </a:r>
          </a:p>
          <a:p>
            <a:pPr marL="0" indent="0" algn="just">
              <a:buNone/>
            </a:pPr>
            <a:br>
              <a:rPr lang="pl-PL" dirty="0"/>
            </a:br>
            <a:r>
              <a:rPr lang="pl-PL" dirty="0"/>
              <a:t>Źródło: </a:t>
            </a:r>
            <a:r>
              <a:rPr lang="pl-PL" dirty="0">
                <a:hlinkClick r:id="rId4"/>
              </a:rPr>
              <a:t>https://encyklopedia.pwn.pl/haslo/socjalizm;3977113.html</a:t>
            </a:r>
            <a:endParaRPr lang="pl-PL" dirty="0"/>
          </a:p>
          <a:p>
            <a:pPr marL="0" indent="0" algn="just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24264941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26D0413-EB33-C08D-1327-1920954882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/>
              <a:t>Etatyzm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4AE0C54-1534-DAAA-DA7B-D90E947503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indent="-514350" algn="just">
              <a:buAutoNum type="arabicPeriod"/>
            </a:pPr>
            <a:r>
              <a:rPr lang="pl-PL" b="1" dirty="0">
                <a:solidFill>
                  <a:srgbClr val="000000"/>
                </a:solidFill>
                <a:latin typeface="Open Sans" panose="020B0606030504020204" pitchFamily="34" charset="0"/>
              </a:rPr>
              <a:t>E</a:t>
            </a:r>
            <a:r>
              <a:rPr lang="pl-PL" b="1" i="0" u="none" strike="noStrike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tatyzm </a:t>
            </a:r>
            <a:r>
              <a:rPr lang="pl-PL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[fr. </a:t>
            </a:r>
            <a:r>
              <a:rPr lang="pl-PL" b="0" i="1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étatisme</a:t>
            </a:r>
            <a:r>
              <a:rPr lang="pl-PL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&lt; </a:t>
            </a:r>
            <a:r>
              <a:rPr lang="pl-PL" b="0" i="1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état</a:t>
            </a:r>
            <a:r>
              <a:rPr lang="pl-PL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‘państwo’], </a:t>
            </a:r>
            <a:r>
              <a:rPr lang="pl-PL" b="0" i="1" u="none" strike="noStrike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ekon. w ogólnym znaczeniu — koncepcja zakładająca podporządkowanie jednostkowych i grupowych interesów społeczeństwa </a:t>
            </a:r>
            <a:r>
              <a:rPr lang="pl-PL" i="1" dirty="0">
                <a:solidFill>
                  <a:srgbClr val="000000"/>
                </a:solidFill>
                <a:latin typeface="Open Sans" panose="020B0606030504020204" pitchFamily="34" charset="0"/>
              </a:rPr>
              <a:t>interesowi państwa. Etatyzm oznacza ingerencję państwa w różne dziedziny życia gospodarczego, społecznego, kulturalnego, w życie samorządów, stowarzyszeń, małych grup i jednostek i przejęcie odpowiedzialności za wiele sfer aktywności społecznej; w znaczeniu gospodarczym etatyzm jest odmianą </a:t>
            </a:r>
            <a:r>
              <a:rPr lang="pl-PL" i="1" dirty="0">
                <a:solidFill>
                  <a:srgbClr val="000000"/>
                </a:solidFill>
                <a:latin typeface="Open Sans" panose="020B0606030504020204" pitchFamily="34" charset="0"/>
                <a:hlinkClick r:id="rId2" tooltip="interwencjonizm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interwencjonizmu</a:t>
            </a:r>
            <a:r>
              <a:rPr lang="pl-PL" i="1" dirty="0">
                <a:solidFill>
                  <a:srgbClr val="000000"/>
                </a:solidFill>
                <a:latin typeface="Open Sans" panose="020B0606030504020204" pitchFamily="34" charset="0"/>
              </a:rPr>
              <a:t> państwowego.</a:t>
            </a:r>
          </a:p>
          <a:p>
            <a:pPr marL="514350" indent="-514350" algn="just">
              <a:buAutoNum type="arabicPeriod"/>
            </a:pPr>
            <a:endParaRPr lang="pl-PL" i="1" dirty="0">
              <a:solidFill>
                <a:srgbClr val="000000"/>
              </a:solidFill>
              <a:latin typeface="Open Sans" panose="020B0606030504020204" pitchFamily="34" charset="0"/>
            </a:endParaRPr>
          </a:p>
          <a:p>
            <a:pPr marL="0" indent="0" algn="just">
              <a:buNone/>
            </a:pPr>
            <a:r>
              <a:rPr lang="pl-PL" i="1" dirty="0">
                <a:solidFill>
                  <a:srgbClr val="000000"/>
                </a:solidFill>
                <a:latin typeface="Open Sans" panose="020B0606030504020204" pitchFamily="34" charset="0"/>
              </a:rPr>
              <a:t>Źródło: </a:t>
            </a:r>
            <a:r>
              <a:rPr lang="pl-PL" i="1" dirty="0">
                <a:solidFill>
                  <a:srgbClr val="000000"/>
                </a:solidFill>
                <a:latin typeface="Open Sans" panose="020B0606030504020204" pitchFamily="34" charset="0"/>
                <a:hlinkClick r:id="rId3"/>
              </a:rPr>
              <a:t>https://encyklopedia.pwn.pl/haslo/etatyzm;3898837.html</a:t>
            </a:r>
            <a:endParaRPr lang="pl-PL" i="1" dirty="0">
              <a:solidFill>
                <a:srgbClr val="000000"/>
              </a:solidFill>
              <a:latin typeface="Open Sans" panose="020B0606030504020204" pitchFamily="34" charset="0"/>
            </a:endParaRPr>
          </a:p>
          <a:p>
            <a:pPr marL="0" indent="0" algn="just">
              <a:buNone/>
            </a:pPr>
            <a:endParaRPr lang="pl-PL" i="1" dirty="0">
              <a:solidFill>
                <a:srgbClr val="000000"/>
              </a:solidFill>
              <a:latin typeface="Open Sans" panose="020B0606030504020204" pitchFamily="34" charset="0"/>
            </a:endParaRPr>
          </a:p>
          <a:p>
            <a:pPr marL="514350" indent="-514350" algn="just">
              <a:buAutoNum type="arabicPeriod"/>
            </a:pPr>
            <a:endParaRPr lang="pl-PL" i="1" dirty="0">
              <a:solidFill>
                <a:srgbClr val="000000"/>
              </a:solidFill>
              <a:latin typeface="Open Sans" panose="020B0606030504020204" pitchFamily="34" charset="0"/>
            </a:endParaRPr>
          </a:p>
          <a:p>
            <a:pPr marL="514350" indent="-514350" algn="just">
              <a:buAutoNum type="arabicPeriod"/>
            </a:pPr>
            <a:endParaRPr lang="pl-PL" i="1" dirty="0">
              <a:solidFill>
                <a:srgbClr val="000000"/>
              </a:solidFill>
              <a:latin typeface="Open Sans" panose="020B0606030504020204" pitchFamily="34" charset="0"/>
            </a:endParaRPr>
          </a:p>
          <a:p>
            <a:pPr marL="0" indent="0" algn="just">
              <a:buNone/>
            </a:pPr>
            <a:endParaRPr lang="pl-PL" b="0" i="0" u="none" strike="noStrike" dirty="0">
              <a:solidFill>
                <a:srgbClr val="000000"/>
              </a:solidFill>
              <a:effectLst/>
              <a:latin typeface="Open Sans" panose="020B0606030504020204" pitchFamily="34" charset="0"/>
            </a:endParaRP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70237605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F13C74B1-5B17-4795-BED0-7140497B44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ytuł 3">
            <a:extLst>
              <a:ext uri="{FF2B5EF4-FFF2-40B4-BE49-F238E27FC236}">
                <a16:creationId xmlns:a16="http://schemas.microsoft.com/office/drawing/2014/main" id="{54E58423-F3EB-E8B9-015A-FB14C6631C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325369"/>
            <a:ext cx="4368602" cy="1956841"/>
          </a:xfrm>
        </p:spPr>
        <p:txBody>
          <a:bodyPr anchor="b">
            <a:normAutofit/>
          </a:bodyPr>
          <a:lstStyle/>
          <a:p>
            <a:pPr algn="ctr"/>
            <a:r>
              <a:rPr lang="pl-PL" sz="5400" dirty="0"/>
              <a:t>Państwo opiekuńcze</a:t>
            </a:r>
          </a:p>
        </p:txBody>
      </p:sp>
      <p:sp>
        <p:nvSpPr>
          <p:cNvPr id="13" name="sketchy line">
            <a:extLst>
              <a:ext uri="{FF2B5EF4-FFF2-40B4-BE49-F238E27FC236}">
                <a16:creationId xmlns:a16="http://schemas.microsoft.com/office/drawing/2014/main" id="{D4974D33-8DC5-464E-8C6D-BE58F0669C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0080" y="2586994"/>
            <a:ext cx="3474720" cy="18288"/>
          </a:xfrm>
          <a:custGeom>
            <a:avLst/>
            <a:gdLst>
              <a:gd name="connsiteX0" fmla="*/ 0 w 3474720"/>
              <a:gd name="connsiteY0" fmla="*/ 0 h 18288"/>
              <a:gd name="connsiteX1" fmla="*/ 694944 w 3474720"/>
              <a:gd name="connsiteY1" fmla="*/ 0 h 18288"/>
              <a:gd name="connsiteX2" fmla="*/ 1355141 w 3474720"/>
              <a:gd name="connsiteY2" fmla="*/ 0 h 18288"/>
              <a:gd name="connsiteX3" fmla="*/ 2015338 w 3474720"/>
              <a:gd name="connsiteY3" fmla="*/ 0 h 18288"/>
              <a:gd name="connsiteX4" fmla="*/ 2779776 w 3474720"/>
              <a:gd name="connsiteY4" fmla="*/ 0 h 18288"/>
              <a:gd name="connsiteX5" fmla="*/ 3474720 w 3474720"/>
              <a:gd name="connsiteY5" fmla="*/ 0 h 18288"/>
              <a:gd name="connsiteX6" fmla="*/ 3474720 w 3474720"/>
              <a:gd name="connsiteY6" fmla="*/ 18288 h 18288"/>
              <a:gd name="connsiteX7" fmla="*/ 2779776 w 3474720"/>
              <a:gd name="connsiteY7" fmla="*/ 18288 h 18288"/>
              <a:gd name="connsiteX8" fmla="*/ 2189074 w 3474720"/>
              <a:gd name="connsiteY8" fmla="*/ 18288 h 18288"/>
              <a:gd name="connsiteX9" fmla="*/ 1528877 w 3474720"/>
              <a:gd name="connsiteY9" fmla="*/ 18288 h 18288"/>
              <a:gd name="connsiteX10" fmla="*/ 868680 w 3474720"/>
              <a:gd name="connsiteY10" fmla="*/ 18288 h 18288"/>
              <a:gd name="connsiteX11" fmla="*/ 0 w 3474720"/>
              <a:gd name="connsiteY11" fmla="*/ 18288 h 18288"/>
              <a:gd name="connsiteX12" fmla="*/ 0 w 3474720"/>
              <a:gd name="connsiteY12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474720" h="18288" fill="none" extrusionOk="0">
                <a:moveTo>
                  <a:pt x="0" y="0"/>
                </a:moveTo>
                <a:cubicBezTo>
                  <a:pt x="224454" y="-14544"/>
                  <a:pt x="495407" y="26540"/>
                  <a:pt x="694944" y="0"/>
                </a:cubicBezTo>
                <a:cubicBezTo>
                  <a:pt x="894481" y="-26540"/>
                  <a:pt x="1130063" y="24713"/>
                  <a:pt x="1355141" y="0"/>
                </a:cubicBezTo>
                <a:cubicBezTo>
                  <a:pt x="1580219" y="-24713"/>
                  <a:pt x="1820099" y="26695"/>
                  <a:pt x="2015338" y="0"/>
                </a:cubicBezTo>
                <a:cubicBezTo>
                  <a:pt x="2210577" y="-26695"/>
                  <a:pt x="2402045" y="165"/>
                  <a:pt x="2779776" y="0"/>
                </a:cubicBezTo>
                <a:cubicBezTo>
                  <a:pt x="3157507" y="-165"/>
                  <a:pt x="3286859" y="-15571"/>
                  <a:pt x="3474720" y="0"/>
                </a:cubicBezTo>
                <a:cubicBezTo>
                  <a:pt x="3474286" y="7551"/>
                  <a:pt x="3474253" y="9822"/>
                  <a:pt x="3474720" y="18288"/>
                </a:cubicBezTo>
                <a:cubicBezTo>
                  <a:pt x="3233904" y="29845"/>
                  <a:pt x="2945134" y="-5256"/>
                  <a:pt x="2779776" y="18288"/>
                </a:cubicBezTo>
                <a:cubicBezTo>
                  <a:pt x="2614418" y="41832"/>
                  <a:pt x="2339768" y="22709"/>
                  <a:pt x="2189074" y="18288"/>
                </a:cubicBezTo>
                <a:cubicBezTo>
                  <a:pt x="2038380" y="13867"/>
                  <a:pt x="1817434" y="-4947"/>
                  <a:pt x="1528877" y="18288"/>
                </a:cubicBezTo>
                <a:cubicBezTo>
                  <a:pt x="1240320" y="41523"/>
                  <a:pt x="1042447" y="37198"/>
                  <a:pt x="868680" y="18288"/>
                </a:cubicBezTo>
                <a:cubicBezTo>
                  <a:pt x="694913" y="-622"/>
                  <a:pt x="233232" y="44909"/>
                  <a:pt x="0" y="18288"/>
                </a:cubicBezTo>
                <a:cubicBezTo>
                  <a:pt x="60" y="11696"/>
                  <a:pt x="66" y="3758"/>
                  <a:pt x="0" y="0"/>
                </a:cubicBezTo>
                <a:close/>
              </a:path>
              <a:path w="3474720" h="18288" stroke="0" extrusionOk="0">
                <a:moveTo>
                  <a:pt x="0" y="0"/>
                </a:moveTo>
                <a:cubicBezTo>
                  <a:pt x="202328" y="-14716"/>
                  <a:pt x="332722" y="-11499"/>
                  <a:pt x="625450" y="0"/>
                </a:cubicBezTo>
                <a:cubicBezTo>
                  <a:pt x="918178" y="11499"/>
                  <a:pt x="1096688" y="5123"/>
                  <a:pt x="1389888" y="0"/>
                </a:cubicBezTo>
                <a:cubicBezTo>
                  <a:pt x="1683088" y="-5123"/>
                  <a:pt x="1835981" y="-14038"/>
                  <a:pt x="1980590" y="0"/>
                </a:cubicBezTo>
                <a:cubicBezTo>
                  <a:pt x="2125199" y="14038"/>
                  <a:pt x="2396099" y="-7203"/>
                  <a:pt x="2571293" y="0"/>
                </a:cubicBezTo>
                <a:cubicBezTo>
                  <a:pt x="2746487" y="7203"/>
                  <a:pt x="3041609" y="-12036"/>
                  <a:pt x="3474720" y="0"/>
                </a:cubicBezTo>
                <a:cubicBezTo>
                  <a:pt x="3474638" y="4406"/>
                  <a:pt x="3474631" y="9982"/>
                  <a:pt x="3474720" y="18288"/>
                </a:cubicBezTo>
                <a:cubicBezTo>
                  <a:pt x="3324873" y="21876"/>
                  <a:pt x="3136771" y="12587"/>
                  <a:pt x="2814523" y="18288"/>
                </a:cubicBezTo>
                <a:cubicBezTo>
                  <a:pt x="2492275" y="23989"/>
                  <a:pt x="2294402" y="47111"/>
                  <a:pt x="2154326" y="18288"/>
                </a:cubicBezTo>
                <a:cubicBezTo>
                  <a:pt x="2014250" y="-10535"/>
                  <a:pt x="1820317" y="33903"/>
                  <a:pt x="1494130" y="18288"/>
                </a:cubicBezTo>
                <a:cubicBezTo>
                  <a:pt x="1167943" y="2673"/>
                  <a:pt x="948432" y="14868"/>
                  <a:pt x="729691" y="18288"/>
                </a:cubicBezTo>
                <a:cubicBezTo>
                  <a:pt x="510950" y="21708"/>
                  <a:pt x="264032" y="24354"/>
                  <a:pt x="0" y="18288"/>
                </a:cubicBezTo>
                <a:cubicBezTo>
                  <a:pt x="189" y="14288"/>
                  <a:pt x="-703" y="3747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445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2863741219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Symbol zastępczy zawartości 4">
            <a:extLst>
              <a:ext uri="{FF2B5EF4-FFF2-40B4-BE49-F238E27FC236}">
                <a16:creationId xmlns:a16="http://schemas.microsoft.com/office/drawing/2014/main" id="{E09D334B-9708-3E13-F990-8C4FAAA054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0080" y="2872899"/>
            <a:ext cx="4243589" cy="3320668"/>
          </a:xfrm>
        </p:spPr>
        <p:txBody>
          <a:bodyPr>
            <a:normAutofit lnSpcReduction="10000"/>
          </a:bodyPr>
          <a:lstStyle/>
          <a:p>
            <a:pPr marL="514350" indent="-514350">
              <a:buAutoNum type="arabicPeriod"/>
            </a:pPr>
            <a:r>
              <a:rPr lang="pl-PL" sz="2200" dirty="0"/>
              <a:t>Plan Balcerowicza</a:t>
            </a:r>
          </a:p>
          <a:p>
            <a:pPr marL="514350" indent="-514350">
              <a:buAutoNum type="arabicPeriod"/>
            </a:pPr>
            <a:r>
              <a:rPr lang="pl-PL" sz="2200" dirty="0"/>
              <a:t>Ochrona socjalna.</a:t>
            </a:r>
          </a:p>
          <a:p>
            <a:pPr marL="514350" indent="-514350">
              <a:buAutoNum type="arabicPeriod"/>
            </a:pPr>
            <a:r>
              <a:rPr lang="pl-PL" sz="2200" dirty="0"/>
              <a:t>Ograniczone wydatki społeczne.</a:t>
            </a:r>
          </a:p>
          <a:p>
            <a:pPr marL="514350" indent="-514350">
              <a:buAutoNum type="arabicPeriod"/>
            </a:pPr>
            <a:r>
              <a:rPr lang="pl-PL" sz="2200" dirty="0"/>
              <a:t>Wysoki poziom wydatków publicznych.</a:t>
            </a:r>
          </a:p>
          <a:p>
            <a:pPr marL="514350" indent="-514350">
              <a:buAutoNum type="arabicPeriod"/>
            </a:pPr>
            <a:r>
              <a:rPr lang="pl-PL" sz="2200" dirty="0"/>
              <a:t>Słabnące znaczenie realnego państwa opiekuńczego.</a:t>
            </a:r>
          </a:p>
          <a:p>
            <a:pPr marL="514350" indent="-514350">
              <a:buAutoNum type="arabicPeriod"/>
            </a:pPr>
            <a:r>
              <a:rPr lang="pl-PL" sz="2200" dirty="0"/>
              <a:t>Nierówności społeczne.</a:t>
            </a:r>
          </a:p>
        </p:txBody>
      </p:sp>
      <p:pic>
        <p:nvPicPr>
          <p:cNvPr id="7" name="Picture 6" descr="Jedyny w tłumie">
            <a:extLst>
              <a:ext uri="{FF2B5EF4-FFF2-40B4-BE49-F238E27FC236}">
                <a16:creationId xmlns:a16="http://schemas.microsoft.com/office/drawing/2014/main" id="{65E1CDD5-DB18-3F9B-9BE3-06FAEE89A83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6482" r="8291"/>
          <a:stretch/>
        </p:blipFill>
        <p:spPr>
          <a:xfrm>
            <a:off x="5311702" y="10"/>
            <a:ext cx="6878775" cy="6857990"/>
          </a:xfrm>
          <a:custGeom>
            <a:avLst/>
            <a:gdLst/>
            <a:ahLst/>
            <a:cxnLst/>
            <a:rect l="l" t="t" r="r" b="b"/>
            <a:pathLst>
              <a:path w="6878775" h="6858000">
                <a:moveTo>
                  <a:pt x="1102973" y="0"/>
                </a:moveTo>
                <a:lnTo>
                  <a:pt x="1160688" y="0"/>
                </a:lnTo>
                <a:lnTo>
                  <a:pt x="983189" y="331786"/>
                </a:lnTo>
                <a:cubicBezTo>
                  <a:pt x="914866" y="469145"/>
                  <a:pt x="850355" y="608712"/>
                  <a:pt x="789261" y="750263"/>
                </a:cubicBezTo>
                <a:cubicBezTo>
                  <a:pt x="774307" y="784928"/>
                  <a:pt x="759992" y="819849"/>
                  <a:pt x="745295" y="854514"/>
                </a:cubicBezTo>
                <a:cubicBezTo>
                  <a:pt x="756682" y="845393"/>
                  <a:pt x="765489" y="833492"/>
                  <a:pt x="770857" y="819975"/>
                </a:cubicBezTo>
                <a:cubicBezTo>
                  <a:pt x="879943" y="589569"/>
                  <a:pt x="999605" y="365513"/>
                  <a:pt x="1131329" y="148742"/>
                </a:cubicBezTo>
                <a:lnTo>
                  <a:pt x="1227589" y="0"/>
                </a:lnTo>
                <a:lnTo>
                  <a:pt x="6878775" y="0"/>
                </a:lnTo>
                <a:lnTo>
                  <a:pt x="6878775" y="6858000"/>
                </a:lnTo>
                <a:lnTo>
                  <a:pt x="713521" y="6858000"/>
                </a:lnTo>
                <a:lnTo>
                  <a:pt x="625642" y="6670527"/>
                </a:lnTo>
                <a:cubicBezTo>
                  <a:pt x="507232" y="6398531"/>
                  <a:pt x="403083" y="6118381"/>
                  <a:pt x="312785" y="5830359"/>
                </a:cubicBezTo>
                <a:cubicBezTo>
                  <a:pt x="278149" y="5719759"/>
                  <a:pt x="248879" y="5607635"/>
                  <a:pt x="212198" y="5480401"/>
                </a:cubicBezTo>
                <a:cubicBezTo>
                  <a:pt x="212208" y="5491601"/>
                  <a:pt x="212803" y="5502788"/>
                  <a:pt x="213988" y="5513923"/>
                </a:cubicBezTo>
                <a:cubicBezTo>
                  <a:pt x="264089" y="5723695"/>
                  <a:pt x="307290" y="5935370"/>
                  <a:pt x="365826" y="6142729"/>
                </a:cubicBezTo>
                <a:cubicBezTo>
                  <a:pt x="433152" y="6380817"/>
                  <a:pt x="510068" y="6614016"/>
                  <a:pt x="597975" y="6841549"/>
                </a:cubicBezTo>
                <a:lnTo>
                  <a:pt x="604824" y="6858000"/>
                </a:lnTo>
                <a:lnTo>
                  <a:pt x="552056" y="6858000"/>
                </a:lnTo>
                <a:lnTo>
                  <a:pt x="539576" y="6828295"/>
                </a:lnTo>
                <a:cubicBezTo>
                  <a:pt x="380597" y="6414594"/>
                  <a:pt x="260223" y="5988893"/>
                  <a:pt x="171555" y="5552906"/>
                </a:cubicBezTo>
                <a:cubicBezTo>
                  <a:pt x="91163" y="5157998"/>
                  <a:pt x="43746" y="4758899"/>
                  <a:pt x="12305" y="4357388"/>
                </a:cubicBezTo>
                <a:cubicBezTo>
                  <a:pt x="-14281" y="4013908"/>
                  <a:pt x="4507" y="3672965"/>
                  <a:pt x="46684" y="3331516"/>
                </a:cubicBezTo>
                <a:cubicBezTo>
                  <a:pt x="127203" y="2664286"/>
                  <a:pt x="277819" y="2007265"/>
                  <a:pt x="496065" y="1371196"/>
                </a:cubicBezTo>
                <a:cubicBezTo>
                  <a:pt x="636273" y="966066"/>
                  <a:pt x="800445" y="573253"/>
                  <a:pt x="995723" y="196614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192039229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10CB6E4-4678-527A-16CA-116EF6696D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/>
              <a:t>Polityka socjalna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B099AE1-0F43-CA68-1189-D7E0C44922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pl-PL" dirty="0"/>
              <a:t>ograniczenie wydatków socjalnych;</a:t>
            </a:r>
          </a:p>
          <a:p>
            <a:r>
              <a:rPr lang="pl-PL" dirty="0"/>
              <a:t>wzrost nierówności dochodowych;</a:t>
            </a:r>
          </a:p>
          <a:p>
            <a:r>
              <a:rPr lang="pl-PL" dirty="0"/>
              <a:t>nowy system podatkowy;</a:t>
            </a:r>
          </a:p>
          <a:p>
            <a:r>
              <a:rPr lang="pl-PL" dirty="0"/>
              <a:t>reforma ubezpieczeń społecznych;</a:t>
            </a:r>
          </a:p>
          <a:p>
            <a:r>
              <a:rPr lang="pl-PL" dirty="0"/>
              <a:t>umowy śmieciowe;</a:t>
            </a:r>
          </a:p>
          <a:p>
            <a:r>
              <a:rPr lang="pl-PL" dirty="0"/>
              <a:t>wysokość wydatków publicznych;</a:t>
            </a:r>
          </a:p>
          <a:p>
            <a:r>
              <a:rPr lang="pl-PL" dirty="0"/>
              <a:t>środki z Unii Europejskiej;</a:t>
            </a:r>
          </a:p>
          <a:p>
            <a:r>
              <a:rPr lang="pl-PL" dirty="0"/>
              <a:t>niezadowolenie „klasy ludowej”;</a:t>
            </a:r>
          </a:p>
          <a:p>
            <a:r>
              <a:rPr lang="pl-PL" dirty="0"/>
              <a:t>500+ i dodatkowe emerytury;</a:t>
            </a:r>
          </a:p>
          <a:p>
            <a:r>
              <a:rPr lang="pl-PL" dirty="0"/>
              <a:t>skrócenie wieku emerytalnego;</a:t>
            </a:r>
          </a:p>
          <a:p>
            <a:r>
              <a:rPr lang="pl-PL" dirty="0"/>
              <a:t>kryteria „optymalizacji” ładu ustrojowego.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72004426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alpha val="3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C5278130-DFE0-457B-8698-88DF69019D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4" y="0"/>
            <a:ext cx="12188952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F99531B-1681-4D6E-BECB-18325B33A6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4" y="0"/>
            <a:ext cx="12188952" cy="6858000"/>
          </a:xfrm>
          <a:prstGeom prst="rect">
            <a:avLst/>
          </a:prstGeom>
          <a:solidFill>
            <a:schemeClr val="bg2">
              <a:alpha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20344094-430A-400B-804B-910E696A1A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478324" y="709375"/>
            <a:ext cx="10713676" cy="543331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453C67DF-7782-4E57-AB9B-F1B4811AD8F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-543451" y="1248213"/>
            <a:ext cx="5413238" cy="4326335"/>
          </a:xfrm>
          <a:prstGeom prst="rect">
            <a:avLst/>
          </a:prstGeom>
          <a:solidFill>
            <a:schemeClr val="accent1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8F5948A4-0339-3869-A8A6-F256666F08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4967" y="675564"/>
            <a:ext cx="3609833" cy="5204085"/>
          </a:xfrm>
        </p:spPr>
        <p:txBody>
          <a:bodyPr>
            <a:normAutofit/>
          </a:bodyPr>
          <a:lstStyle/>
          <a:p>
            <a:r>
              <a:rPr lang="pl-PL" dirty="0"/>
              <a:t>Polityka społeczna</a:t>
            </a:r>
            <a:endParaRPr lang="pl-PL"/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B03A5AE3-BD30-455C-842B-7626C8BEF0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11365990" y="5610"/>
            <a:ext cx="0" cy="6858000"/>
          </a:xfrm>
          <a:prstGeom prst="line">
            <a:avLst/>
          </a:prstGeom>
          <a:ln w="9525" cap="rnd">
            <a:solidFill>
              <a:schemeClr val="accent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2DBECAA5-1F2D-470D-875C-8F2C2CA3E5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18001"/>
            <a:ext cx="12192000" cy="0"/>
          </a:xfrm>
          <a:prstGeom prst="line">
            <a:avLst/>
          </a:prstGeom>
          <a:ln w="9525" cap="rnd">
            <a:solidFill>
              <a:schemeClr val="accent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" name="Symbol zastępczy zawartości 2">
            <a:extLst>
              <a:ext uri="{FF2B5EF4-FFF2-40B4-BE49-F238E27FC236}">
                <a16:creationId xmlns:a16="http://schemas.microsoft.com/office/drawing/2014/main" id="{B8A6270A-0A5E-C636-490F-D8C0C43BAB6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78100570"/>
              </p:ext>
            </p:extLst>
          </p:nvPr>
        </p:nvGraphicFramePr>
        <p:xfrm>
          <a:off x="4776730" y="819369"/>
          <a:ext cx="6589260" cy="524399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37684415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A8BADCF-EA75-BC86-D093-4A63C6CB14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/>
              <a:t>Państwo dobrobytu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BB8D429-461D-7FCC-4A1A-49F90968B3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pl-PL" dirty="0">
                <a:solidFill>
                  <a:srgbClr val="333333"/>
                </a:solidFill>
                <a:latin typeface="Chronicle Text G4 A"/>
              </a:rPr>
              <a:t> </a:t>
            </a:r>
            <a:r>
              <a:rPr lang="pl-PL" dirty="0">
                <a:solidFill>
                  <a:srgbClr val="333333"/>
                </a:solidFill>
                <a:latin typeface="Chronicle Text G4 A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Piotr Kaszczyszyn z Klubu Jagiellońskiego trafnie definiuje</a:t>
            </a:r>
            <a:r>
              <a:rPr lang="pl-PL" dirty="0">
                <a:solidFill>
                  <a:srgbClr val="333333"/>
                </a:solidFill>
                <a:latin typeface="Chronicle Text G4 A"/>
              </a:rPr>
              <a:t> jako „modernistyczny w swojej istocie projekt racjonalizacji kapitalizmu przemysłowego, uporządkowania świata oraz nadania mu stabilnej i przewidywalnej postaci”.</a:t>
            </a:r>
          </a:p>
          <a:p>
            <a:pPr marL="0" indent="0">
              <a:buNone/>
            </a:pPr>
            <a:endParaRPr lang="pl-PL" dirty="0">
              <a:solidFill>
                <a:srgbClr val="333333"/>
              </a:solidFill>
              <a:latin typeface="Chronicle Text G4 A"/>
            </a:endParaRPr>
          </a:p>
        </p:txBody>
      </p:sp>
    </p:spTree>
    <p:extLst>
      <p:ext uri="{BB962C8B-B14F-4D97-AF65-F5344CB8AC3E}">
        <p14:creationId xmlns:p14="http://schemas.microsoft.com/office/powerpoint/2010/main" val="144088749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AAD2042-B212-B84C-6B67-F0E605638D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/>
              <a:t>Państwo dobrobytu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16A60B0-7F45-E4C2-A265-65D19BB510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klasyczne relacje: państwo-pracodawca-związki zawodowe;</a:t>
            </a:r>
          </a:p>
          <a:p>
            <a:r>
              <a:rPr lang="pl-PL" dirty="0"/>
              <a:t>rzeczywistość po PRL;</a:t>
            </a:r>
          </a:p>
          <a:p>
            <a:r>
              <a:rPr lang="pl-PL" dirty="0"/>
              <a:t>gonienie Zachodu;</a:t>
            </a:r>
          </a:p>
          <a:p>
            <a:r>
              <a:rPr lang="pl-PL" dirty="0"/>
              <a:t>obecne podejście.</a:t>
            </a:r>
          </a:p>
        </p:txBody>
      </p:sp>
    </p:spTree>
    <p:extLst>
      <p:ext uri="{BB962C8B-B14F-4D97-AF65-F5344CB8AC3E}">
        <p14:creationId xmlns:p14="http://schemas.microsoft.com/office/powerpoint/2010/main" val="5943905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40E9AB5-ABDA-88DC-F471-D405335AA9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/>
              <a:t>Plan zajęć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DCF2B83-A7C0-7057-DCAD-1C76A8E61F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Czym jest państwo opiekuńcze?</a:t>
            </a:r>
          </a:p>
          <a:p>
            <a:r>
              <a:rPr lang="pl-PL" dirty="0"/>
              <a:t>Rozwój idei państwa opiekuńczego.</a:t>
            </a:r>
          </a:p>
          <a:p>
            <a:r>
              <a:rPr lang="pl-PL" dirty="0"/>
              <a:t>Socjalny zwrot.</a:t>
            </a:r>
          </a:p>
          <a:p>
            <a:r>
              <a:rPr lang="pl-PL" dirty="0"/>
              <a:t>Polskie realia. 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1129864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4772F1B-0A31-3606-7A5F-D21430627E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/>
              <a:t>Państwo opiekuńcze po 1998 roku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152564E-708B-FF6D-6A5D-47DFF8B940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pl-PL" dirty="0"/>
              <a:t>Dominacja neoliberalnej ideologii.</a:t>
            </a:r>
          </a:p>
          <a:p>
            <a:pPr marL="514350" indent="-514350">
              <a:buAutoNum type="arabicPeriod"/>
            </a:pPr>
            <a:r>
              <a:rPr lang="pl-PL" dirty="0"/>
              <a:t>Presja zachodnich sojuszników. </a:t>
            </a:r>
          </a:p>
          <a:p>
            <a:pPr marL="514350" indent="-514350">
              <a:buAutoNum type="arabicPeriod"/>
            </a:pPr>
            <a:r>
              <a:rPr lang="pl-PL" dirty="0"/>
              <a:t>Konsekwencje?</a:t>
            </a:r>
          </a:p>
        </p:txBody>
      </p:sp>
    </p:spTree>
    <p:extLst>
      <p:ext uri="{BB962C8B-B14F-4D97-AF65-F5344CB8AC3E}">
        <p14:creationId xmlns:p14="http://schemas.microsoft.com/office/powerpoint/2010/main" val="10034541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B67CDA6-7611-48CA-9448-4D4D41ADB2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/>
              <a:t>Koncepcja państwa opiekuńczego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5DB609C-CCCC-82D2-B611-CB30994EFC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pl-PL" dirty="0"/>
              <a:t>Element ładu kapitalizmu.</a:t>
            </a:r>
          </a:p>
          <a:p>
            <a:pPr marL="514350" indent="-514350">
              <a:buAutoNum type="arabicPeriod"/>
            </a:pPr>
            <a:r>
              <a:rPr lang="pl-PL" dirty="0"/>
              <a:t>XIX i XX wiek w bismarckowskich Niemczech.</a:t>
            </a:r>
          </a:p>
          <a:p>
            <a:pPr marL="514350" indent="-514350">
              <a:buAutoNum type="arabicPeriod"/>
            </a:pPr>
            <a:r>
              <a:rPr lang="pl-PL" dirty="0"/>
              <a:t>Rozwój po II WŚ. </a:t>
            </a:r>
          </a:p>
        </p:txBody>
      </p:sp>
    </p:spTree>
    <p:extLst>
      <p:ext uri="{BB962C8B-B14F-4D97-AF65-F5344CB8AC3E}">
        <p14:creationId xmlns:p14="http://schemas.microsoft.com/office/powerpoint/2010/main" val="1302794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201CC55D-ED54-4C5C-95E6-10947BD110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ytuł 3">
            <a:extLst>
              <a:ext uri="{FF2B5EF4-FFF2-40B4-BE49-F238E27FC236}">
                <a16:creationId xmlns:a16="http://schemas.microsoft.com/office/drawing/2014/main" id="{9161DDD7-EC9D-6AC4-3B14-C0616604C9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9560" y="856180"/>
            <a:ext cx="4560584" cy="1128068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4000" dirty="0"/>
              <a:t>Otto von Bismarck</a:t>
            </a: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1DE889C7-FAD6-4397-98E2-05D5034844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1083484"/>
            <a:ext cx="355196" cy="673460"/>
            <a:chOff x="0" y="823811"/>
            <a:chExt cx="355196" cy="673460"/>
          </a:xfrm>
        </p:grpSpPr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F399A70F-F8CD-4992-9EF5-6CF15472E73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823811"/>
              <a:ext cx="87363" cy="67346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48F4FEDC-6D80-458C-A665-075D9B9500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59341" y="823811"/>
              <a:ext cx="195855" cy="67346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8" name="Rectangle 17">
            <a:extLst>
              <a:ext uri="{FF2B5EF4-FFF2-40B4-BE49-F238E27FC236}">
                <a16:creationId xmlns:a16="http://schemas.microsoft.com/office/drawing/2014/main" id="{3873B707-463F-40B0-8227-E8CC6C67EB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65085" y="2090569"/>
            <a:ext cx="4297680" cy="2743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ymbol zastępczy tekstu 5">
            <a:extLst>
              <a:ext uri="{FF2B5EF4-FFF2-40B4-BE49-F238E27FC236}">
                <a16:creationId xmlns:a16="http://schemas.microsoft.com/office/drawing/2014/main" id="{F62A1BDF-33D8-355D-4D04-847F53D5772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90719" y="2330505"/>
            <a:ext cx="4559425" cy="3979585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z="2400" i="1" dirty="0">
                <a:solidFill>
                  <a:srgbClr val="424851"/>
                </a:solidFill>
                <a:latin typeface="Muli"/>
              </a:rPr>
              <a:t>”</a:t>
            </a:r>
            <a:r>
              <a:rPr lang="pl-PL" sz="2400" b="0" i="1" u="none" strike="noStrike" dirty="0">
                <a:solidFill>
                  <a:srgbClr val="424851"/>
                </a:solidFill>
                <a:effectLst/>
                <a:latin typeface="Muli"/>
              </a:rPr>
              <a:t>Ten władający wieloma językami energiczny światowiec powiedział kiedyś, że każdy mężczyzna powinien przed śmiercią wypić 5 tysięcy butelek szampana i wypalić 100 tysięcy cygar.</a:t>
            </a:r>
            <a:endParaRPr lang="en-US" sz="2000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C13237C8-E62C-4F0D-A318-BD6FB6C2D1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0697670" y="0"/>
            <a:ext cx="149433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19C9EAEA-39D0-4B0E-A0EB-51E7B26740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85810" y="513853"/>
            <a:ext cx="6009366" cy="5834577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Symbol zastępczy zawartości 6">
            <a:extLst>
              <a:ext uri="{FF2B5EF4-FFF2-40B4-BE49-F238E27FC236}">
                <a16:creationId xmlns:a16="http://schemas.microsoft.com/office/drawing/2014/main" id="{71273AF0-F7FE-021A-6538-8010E38331C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b="31416"/>
          <a:stretch/>
        </p:blipFill>
        <p:spPr>
          <a:xfrm>
            <a:off x="5977788" y="799352"/>
            <a:ext cx="5425410" cy="52592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37057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031BF55-8A1C-9D75-3CF6-B6C5844149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/>
              <a:t>Koncepcja państwa opiekuńczego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0CB6428-9737-3EAF-341E-66A2AC5C48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pl-PL" dirty="0">
                <a:solidFill>
                  <a:srgbClr val="000000"/>
                </a:solidFill>
                <a:latin typeface="Open Sans" panose="020B0606030504020204" pitchFamily="34" charset="0"/>
              </a:rPr>
              <a:t>1. </a:t>
            </a:r>
            <a:r>
              <a:rPr lang="pl-PL" b="1" i="0" u="none" strike="noStrike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kapitalizm </a:t>
            </a:r>
            <a:r>
              <a:rPr lang="pl-PL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[łac.], </a:t>
            </a:r>
            <a:r>
              <a:rPr lang="pl-PL" b="0" i="1" u="none" strike="noStrike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system społeczno-gospodarczy oparty na własności prywatnej, wolności osobistej i swobodzie zawierania umów.</a:t>
            </a:r>
            <a:endParaRPr lang="pl-PL" b="0" i="0" u="none" strike="noStrike" dirty="0">
              <a:solidFill>
                <a:srgbClr val="000000"/>
              </a:solidFill>
              <a:effectLst/>
              <a:latin typeface="Open Sans" panose="020B0606030504020204" pitchFamily="34" charset="0"/>
            </a:endParaRP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Źródło: </a:t>
            </a:r>
            <a:r>
              <a:rPr lang="pl-PL" dirty="0">
                <a:hlinkClick r:id="rId2"/>
              </a:rPr>
              <a:t>https://encyklopedia.pwn.pl/haslo/kapitalizm;3920039.html</a:t>
            </a:r>
            <a:endParaRPr lang="pl-PL" dirty="0"/>
          </a:p>
          <a:p>
            <a:pPr marL="0" indent="0">
              <a:buNone/>
            </a:pPr>
            <a:br>
              <a:rPr lang="pl-PL" dirty="0"/>
            </a:b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7492221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B35592D-A9C1-C326-ED97-56294E3917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/>
              <a:t>Socjalny „zwrot” w rozwiniętych krajach kapitalistycznych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94B9109-59D3-9DAF-1C83-FA25AC097E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pl-PL" dirty="0"/>
              <a:t>Uwarunkowania polityczne.</a:t>
            </a:r>
          </a:p>
          <a:p>
            <a:pPr marL="514350" indent="-514350">
              <a:buAutoNum type="arabicPeriod"/>
            </a:pPr>
            <a:r>
              <a:rPr lang="pl-PL" dirty="0"/>
              <a:t>Uwarunkowania gospodarcze.</a:t>
            </a:r>
          </a:p>
          <a:p>
            <a:pPr marL="514350" indent="-514350">
              <a:buAutoNum type="arabicPeriod"/>
            </a:pPr>
            <a:r>
              <a:rPr lang="pl-PL" dirty="0"/>
              <a:t>Uwarunkowania intelektualne. </a:t>
            </a:r>
          </a:p>
        </p:txBody>
      </p:sp>
    </p:spTree>
    <p:extLst>
      <p:ext uri="{BB962C8B-B14F-4D97-AF65-F5344CB8AC3E}">
        <p14:creationId xmlns:p14="http://schemas.microsoft.com/office/powerpoint/2010/main" val="3540095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17">
            <a:extLst>
              <a:ext uri="{FF2B5EF4-FFF2-40B4-BE49-F238E27FC236}">
                <a16:creationId xmlns:a16="http://schemas.microsoft.com/office/drawing/2014/main" id="{F13C74B1-5B17-4795-BED0-7140497B44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A0DE89BF-181D-0CE8-BF07-28C3BAFDF6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325369"/>
            <a:ext cx="4368602" cy="1956841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5400"/>
              <a:t>Keynesizm</a:t>
            </a:r>
          </a:p>
        </p:txBody>
      </p:sp>
      <p:sp>
        <p:nvSpPr>
          <p:cNvPr id="20" name="sketchy line">
            <a:extLst>
              <a:ext uri="{FF2B5EF4-FFF2-40B4-BE49-F238E27FC236}">
                <a16:creationId xmlns:a16="http://schemas.microsoft.com/office/drawing/2014/main" id="{D4974D33-8DC5-464E-8C6D-BE58F0669C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0080" y="2586994"/>
            <a:ext cx="3474720" cy="18288"/>
          </a:xfrm>
          <a:custGeom>
            <a:avLst/>
            <a:gdLst>
              <a:gd name="connsiteX0" fmla="*/ 0 w 3474720"/>
              <a:gd name="connsiteY0" fmla="*/ 0 h 18288"/>
              <a:gd name="connsiteX1" fmla="*/ 694944 w 3474720"/>
              <a:gd name="connsiteY1" fmla="*/ 0 h 18288"/>
              <a:gd name="connsiteX2" fmla="*/ 1355141 w 3474720"/>
              <a:gd name="connsiteY2" fmla="*/ 0 h 18288"/>
              <a:gd name="connsiteX3" fmla="*/ 2015338 w 3474720"/>
              <a:gd name="connsiteY3" fmla="*/ 0 h 18288"/>
              <a:gd name="connsiteX4" fmla="*/ 2779776 w 3474720"/>
              <a:gd name="connsiteY4" fmla="*/ 0 h 18288"/>
              <a:gd name="connsiteX5" fmla="*/ 3474720 w 3474720"/>
              <a:gd name="connsiteY5" fmla="*/ 0 h 18288"/>
              <a:gd name="connsiteX6" fmla="*/ 3474720 w 3474720"/>
              <a:gd name="connsiteY6" fmla="*/ 18288 h 18288"/>
              <a:gd name="connsiteX7" fmla="*/ 2779776 w 3474720"/>
              <a:gd name="connsiteY7" fmla="*/ 18288 h 18288"/>
              <a:gd name="connsiteX8" fmla="*/ 2189074 w 3474720"/>
              <a:gd name="connsiteY8" fmla="*/ 18288 h 18288"/>
              <a:gd name="connsiteX9" fmla="*/ 1528877 w 3474720"/>
              <a:gd name="connsiteY9" fmla="*/ 18288 h 18288"/>
              <a:gd name="connsiteX10" fmla="*/ 868680 w 3474720"/>
              <a:gd name="connsiteY10" fmla="*/ 18288 h 18288"/>
              <a:gd name="connsiteX11" fmla="*/ 0 w 3474720"/>
              <a:gd name="connsiteY11" fmla="*/ 18288 h 18288"/>
              <a:gd name="connsiteX12" fmla="*/ 0 w 3474720"/>
              <a:gd name="connsiteY12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474720" h="18288" fill="none" extrusionOk="0">
                <a:moveTo>
                  <a:pt x="0" y="0"/>
                </a:moveTo>
                <a:cubicBezTo>
                  <a:pt x="224454" y="-14544"/>
                  <a:pt x="495407" y="26540"/>
                  <a:pt x="694944" y="0"/>
                </a:cubicBezTo>
                <a:cubicBezTo>
                  <a:pt x="894481" y="-26540"/>
                  <a:pt x="1130063" y="24713"/>
                  <a:pt x="1355141" y="0"/>
                </a:cubicBezTo>
                <a:cubicBezTo>
                  <a:pt x="1580219" y="-24713"/>
                  <a:pt x="1820099" y="26695"/>
                  <a:pt x="2015338" y="0"/>
                </a:cubicBezTo>
                <a:cubicBezTo>
                  <a:pt x="2210577" y="-26695"/>
                  <a:pt x="2402045" y="165"/>
                  <a:pt x="2779776" y="0"/>
                </a:cubicBezTo>
                <a:cubicBezTo>
                  <a:pt x="3157507" y="-165"/>
                  <a:pt x="3286859" y="-15571"/>
                  <a:pt x="3474720" y="0"/>
                </a:cubicBezTo>
                <a:cubicBezTo>
                  <a:pt x="3474286" y="7551"/>
                  <a:pt x="3474253" y="9822"/>
                  <a:pt x="3474720" y="18288"/>
                </a:cubicBezTo>
                <a:cubicBezTo>
                  <a:pt x="3233904" y="29845"/>
                  <a:pt x="2945134" y="-5256"/>
                  <a:pt x="2779776" y="18288"/>
                </a:cubicBezTo>
                <a:cubicBezTo>
                  <a:pt x="2614418" y="41832"/>
                  <a:pt x="2339768" y="22709"/>
                  <a:pt x="2189074" y="18288"/>
                </a:cubicBezTo>
                <a:cubicBezTo>
                  <a:pt x="2038380" y="13867"/>
                  <a:pt x="1817434" y="-4947"/>
                  <a:pt x="1528877" y="18288"/>
                </a:cubicBezTo>
                <a:cubicBezTo>
                  <a:pt x="1240320" y="41523"/>
                  <a:pt x="1042447" y="37198"/>
                  <a:pt x="868680" y="18288"/>
                </a:cubicBezTo>
                <a:cubicBezTo>
                  <a:pt x="694913" y="-622"/>
                  <a:pt x="233232" y="44909"/>
                  <a:pt x="0" y="18288"/>
                </a:cubicBezTo>
                <a:cubicBezTo>
                  <a:pt x="60" y="11696"/>
                  <a:pt x="66" y="3758"/>
                  <a:pt x="0" y="0"/>
                </a:cubicBezTo>
                <a:close/>
              </a:path>
              <a:path w="3474720" h="18288" stroke="0" extrusionOk="0">
                <a:moveTo>
                  <a:pt x="0" y="0"/>
                </a:moveTo>
                <a:cubicBezTo>
                  <a:pt x="202328" y="-14716"/>
                  <a:pt x="332722" y="-11499"/>
                  <a:pt x="625450" y="0"/>
                </a:cubicBezTo>
                <a:cubicBezTo>
                  <a:pt x="918178" y="11499"/>
                  <a:pt x="1096688" y="5123"/>
                  <a:pt x="1389888" y="0"/>
                </a:cubicBezTo>
                <a:cubicBezTo>
                  <a:pt x="1683088" y="-5123"/>
                  <a:pt x="1835981" y="-14038"/>
                  <a:pt x="1980590" y="0"/>
                </a:cubicBezTo>
                <a:cubicBezTo>
                  <a:pt x="2125199" y="14038"/>
                  <a:pt x="2396099" y="-7203"/>
                  <a:pt x="2571293" y="0"/>
                </a:cubicBezTo>
                <a:cubicBezTo>
                  <a:pt x="2746487" y="7203"/>
                  <a:pt x="3041609" y="-12036"/>
                  <a:pt x="3474720" y="0"/>
                </a:cubicBezTo>
                <a:cubicBezTo>
                  <a:pt x="3474638" y="4406"/>
                  <a:pt x="3474631" y="9982"/>
                  <a:pt x="3474720" y="18288"/>
                </a:cubicBezTo>
                <a:cubicBezTo>
                  <a:pt x="3324873" y="21876"/>
                  <a:pt x="3136771" y="12587"/>
                  <a:pt x="2814523" y="18288"/>
                </a:cubicBezTo>
                <a:cubicBezTo>
                  <a:pt x="2492275" y="23989"/>
                  <a:pt x="2294402" y="47111"/>
                  <a:pt x="2154326" y="18288"/>
                </a:cubicBezTo>
                <a:cubicBezTo>
                  <a:pt x="2014250" y="-10535"/>
                  <a:pt x="1820317" y="33903"/>
                  <a:pt x="1494130" y="18288"/>
                </a:cubicBezTo>
                <a:cubicBezTo>
                  <a:pt x="1167943" y="2673"/>
                  <a:pt x="948432" y="14868"/>
                  <a:pt x="729691" y="18288"/>
                </a:cubicBezTo>
                <a:cubicBezTo>
                  <a:pt x="510950" y="21708"/>
                  <a:pt x="264032" y="24354"/>
                  <a:pt x="0" y="18288"/>
                </a:cubicBezTo>
                <a:cubicBezTo>
                  <a:pt x="189" y="14288"/>
                  <a:pt x="-703" y="3747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445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2863741219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8E34106D-556F-EF60-0AA5-D25BB623D7C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40080" y="2872899"/>
            <a:ext cx="4243589" cy="3320668"/>
          </a:xfrm>
        </p:spPr>
        <p:txBody>
          <a:bodyPr vert="horz" lIns="91440" tIns="45720" rIns="91440" bIns="45720" rtlCol="0">
            <a:normAutofit fontScale="92500" lnSpcReduction="10000"/>
          </a:bodyPr>
          <a:lstStyle/>
          <a:p>
            <a:pPr marL="457200" indent="-457200">
              <a:buAutoNum type="arabicPeriod"/>
            </a:pPr>
            <a:r>
              <a:rPr lang="en-US" sz="2200" b="1" i="1" dirty="0" err="1"/>
              <a:t>Keynesizm</a:t>
            </a:r>
            <a:r>
              <a:rPr lang="en-US" sz="2200" i="1" dirty="0"/>
              <a:t> - </a:t>
            </a:r>
            <a:r>
              <a:rPr lang="en-US" sz="2200" i="1" dirty="0" err="1"/>
              <a:t>ekonomiczna</a:t>
            </a:r>
            <a:r>
              <a:rPr lang="en-US" sz="2200" i="1" dirty="0"/>
              <a:t> </a:t>
            </a:r>
            <a:r>
              <a:rPr lang="en-US" sz="2200" i="1" dirty="0" err="1"/>
              <a:t>popytowa</a:t>
            </a:r>
            <a:r>
              <a:rPr lang="en-US" sz="2200" i="1" dirty="0"/>
              <a:t> </a:t>
            </a:r>
            <a:r>
              <a:rPr lang="en-US" sz="2200" i="1" dirty="0" err="1"/>
              <a:t>teoria</a:t>
            </a:r>
            <a:r>
              <a:rPr lang="en-US" sz="2200" i="1" dirty="0"/>
              <a:t> </a:t>
            </a:r>
            <a:r>
              <a:rPr lang="en-US" sz="2200" i="1" dirty="0" err="1"/>
              <a:t>dochodu</a:t>
            </a:r>
            <a:r>
              <a:rPr lang="en-US" sz="2200" i="1" dirty="0"/>
              <a:t> </a:t>
            </a:r>
            <a:r>
              <a:rPr lang="en-US" sz="2200" i="1" dirty="0" err="1"/>
              <a:t>narodowego</a:t>
            </a:r>
            <a:r>
              <a:rPr lang="en-US" sz="2200" i="1" dirty="0"/>
              <a:t>, w </a:t>
            </a:r>
            <a:r>
              <a:rPr lang="en-US" sz="2200" i="1" dirty="0" err="1"/>
              <a:t>której</a:t>
            </a:r>
            <a:r>
              <a:rPr lang="en-US" sz="2200" i="1" dirty="0"/>
              <a:t> </a:t>
            </a:r>
            <a:r>
              <a:rPr lang="en-US" sz="2200" i="1" dirty="0" err="1"/>
              <a:t>dominującą</a:t>
            </a:r>
            <a:r>
              <a:rPr lang="en-US" sz="2200" i="1" dirty="0"/>
              <a:t> </a:t>
            </a:r>
            <a:r>
              <a:rPr lang="en-US" sz="2200" i="1" dirty="0" err="1"/>
              <a:t>rolę</a:t>
            </a:r>
            <a:r>
              <a:rPr lang="en-US" sz="2200" i="1" dirty="0"/>
              <a:t> </a:t>
            </a:r>
            <a:r>
              <a:rPr lang="en-US" sz="2200" i="1" dirty="0" err="1"/>
              <a:t>odgrywają</a:t>
            </a:r>
            <a:r>
              <a:rPr lang="en-US" sz="2200" i="1" dirty="0"/>
              <a:t> </a:t>
            </a:r>
            <a:r>
              <a:rPr lang="en-US" sz="2200" i="1" dirty="0" err="1"/>
              <a:t>wydatki</a:t>
            </a:r>
            <a:r>
              <a:rPr lang="en-US" sz="2200" i="1" dirty="0"/>
              <a:t> </a:t>
            </a:r>
            <a:r>
              <a:rPr lang="en-US" sz="2200" i="1" dirty="0" err="1"/>
              <a:t>inwestycyjne</a:t>
            </a:r>
            <a:r>
              <a:rPr lang="en-US" sz="2200" i="1" dirty="0"/>
              <a:t>.</a:t>
            </a:r>
          </a:p>
          <a:p>
            <a:pPr marL="457200" indent="-457200">
              <a:buAutoNum type="arabicPeriod"/>
            </a:pPr>
            <a:endParaRPr lang="en-US" sz="2200" i="1" dirty="0"/>
          </a:p>
          <a:p>
            <a:pPr marL="457200" indent="-457200">
              <a:buAutoNum type="arabicPeriod"/>
            </a:pPr>
            <a:endParaRPr lang="en-US" sz="2200" i="1" dirty="0"/>
          </a:p>
          <a:p>
            <a:pPr marL="457200" indent="-457200">
              <a:buAutoNum type="arabicPeriod"/>
            </a:pPr>
            <a:endParaRPr lang="en-US" sz="2200" i="1" dirty="0"/>
          </a:p>
          <a:p>
            <a:r>
              <a:rPr lang="en-US" sz="2200" i="1" dirty="0" err="1"/>
              <a:t>Żródło</a:t>
            </a:r>
            <a:r>
              <a:rPr lang="en-US" sz="2200" i="1" dirty="0"/>
              <a:t>: </a:t>
            </a:r>
            <a:r>
              <a:rPr lang="en-US" sz="2200" i="1" dirty="0">
                <a:hlinkClick r:id="rId3"/>
              </a:rPr>
              <a:t>https://encyklopedia.pwn.pl/haslo/keynesizm;3921895.html</a:t>
            </a:r>
            <a:endParaRPr lang="en-US" sz="2200" i="1" dirty="0"/>
          </a:p>
          <a:p>
            <a:endParaRPr lang="en-US" sz="2200" i="1" dirty="0"/>
          </a:p>
        </p:txBody>
      </p:sp>
      <p:pic>
        <p:nvPicPr>
          <p:cNvPr id="6" name="Symbol zastępczy zawartości 5" descr="Obraz zawierający osoba, ściana, w pomieszczeniu, człowiek&#10;&#10;Opis wygenerowany automatycznie">
            <a:extLst>
              <a:ext uri="{FF2B5EF4-FFF2-40B4-BE49-F238E27FC236}">
                <a16:creationId xmlns:a16="http://schemas.microsoft.com/office/drawing/2014/main" id="{D6AB8645-2237-36F0-C5A2-0A3532ECF77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4"/>
          <a:srcRect b="3958"/>
          <a:stretch/>
        </p:blipFill>
        <p:spPr>
          <a:xfrm>
            <a:off x="5311702" y="10"/>
            <a:ext cx="6878775" cy="6857990"/>
          </a:xfrm>
          <a:custGeom>
            <a:avLst/>
            <a:gdLst/>
            <a:ahLst/>
            <a:cxnLst/>
            <a:rect l="l" t="t" r="r" b="b"/>
            <a:pathLst>
              <a:path w="6878775" h="6858000">
                <a:moveTo>
                  <a:pt x="1102973" y="0"/>
                </a:moveTo>
                <a:lnTo>
                  <a:pt x="1160688" y="0"/>
                </a:lnTo>
                <a:lnTo>
                  <a:pt x="983189" y="331786"/>
                </a:lnTo>
                <a:cubicBezTo>
                  <a:pt x="914866" y="469145"/>
                  <a:pt x="850355" y="608712"/>
                  <a:pt x="789261" y="750263"/>
                </a:cubicBezTo>
                <a:cubicBezTo>
                  <a:pt x="774307" y="784928"/>
                  <a:pt x="759992" y="819849"/>
                  <a:pt x="745295" y="854514"/>
                </a:cubicBezTo>
                <a:cubicBezTo>
                  <a:pt x="756682" y="845393"/>
                  <a:pt x="765489" y="833492"/>
                  <a:pt x="770857" y="819975"/>
                </a:cubicBezTo>
                <a:cubicBezTo>
                  <a:pt x="879943" y="589569"/>
                  <a:pt x="999605" y="365513"/>
                  <a:pt x="1131329" y="148742"/>
                </a:cubicBezTo>
                <a:lnTo>
                  <a:pt x="1227589" y="0"/>
                </a:lnTo>
                <a:lnTo>
                  <a:pt x="6878775" y="0"/>
                </a:lnTo>
                <a:lnTo>
                  <a:pt x="6878775" y="6858000"/>
                </a:lnTo>
                <a:lnTo>
                  <a:pt x="713521" y="6858000"/>
                </a:lnTo>
                <a:lnTo>
                  <a:pt x="625642" y="6670527"/>
                </a:lnTo>
                <a:cubicBezTo>
                  <a:pt x="507232" y="6398531"/>
                  <a:pt x="403083" y="6118381"/>
                  <a:pt x="312785" y="5830359"/>
                </a:cubicBezTo>
                <a:cubicBezTo>
                  <a:pt x="278149" y="5719759"/>
                  <a:pt x="248879" y="5607635"/>
                  <a:pt x="212198" y="5480401"/>
                </a:cubicBezTo>
                <a:cubicBezTo>
                  <a:pt x="212208" y="5491601"/>
                  <a:pt x="212803" y="5502788"/>
                  <a:pt x="213988" y="5513923"/>
                </a:cubicBezTo>
                <a:cubicBezTo>
                  <a:pt x="264089" y="5723695"/>
                  <a:pt x="307290" y="5935370"/>
                  <a:pt x="365826" y="6142729"/>
                </a:cubicBezTo>
                <a:cubicBezTo>
                  <a:pt x="433152" y="6380817"/>
                  <a:pt x="510068" y="6614016"/>
                  <a:pt x="597975" y="6841549"/>
                </a:cubicBezTo>
                <a:lnTo>
                  <a:pt x="604824" y="6858000"/>
                </a:lnTo>
                <a:lnTo>
                  <a:pt x="552056" y="6858000"/>
                </a:lnTo>
                <a:lnTo>
                  <a:pt x="539576" y="6828295"/>
                </a:lnTo>
                <a:cubicBezTo>
                  <a:pt x="380597" y="6414594"/>
                  <a:pt x="260223" y="5988893"/>
                  <a:pt x="171555" y="5552906"/>
                </a:cubicBezTo>
                <a:cubicBezTo>
                  <a:pt x="91163" y="5157998"/>
                  <a:pt x="43746" y="4758899"/>
                  <a:pt x="12305" y="4357388"/>
                </a:cubicBezTo>
                <a:cubicBezTo>
                  <a:pt x="-14281" y="4013908"/>
                  <a:pt x="4507" y="3672965"/>
                  <a:pt x="46684" y="3331516"/>
                </a:cubicBezTo>
                <a:cubicBezTo>
                  <a:pt x="127203" y="2664286"/>
                  <a:pt x="277819" y="2007265"/>
                  <a:pt x="496065" y="1371196"/>
                </a:cubicBezTo>
                <a:cubicBezTo>
                  <a:pt x="636273" y="966066"/>
                  <a:pt x="800445" y="573253"/>
                  <a:pt x="995723" y="196614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3691944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4BC99CB9-DDAD-44A2-8A1C-E3AF4E72DF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64053CBF-3932-45FF-8285-EE5146085F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gradFill flip="none" rotWithShape="1">
            <a:gsLst>
              <a:gs pos="16000">
                <a:schemeClr val="accent6">
                  <a:alpha val="20000"/>
                </a:schemeClr>
              </a:gs>
              <a:gs pos="85000">
                <a:schemeClr val="accent1">
                  <a:alpha val="40000"/>
                </a:schemeClr>
              </a:gs>
            </a:gsLst>
            <a:lin ang="120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2E751C04-BEA6-446B-A678-9C74819EBD4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-18230" y="-8167"/>
            <a:ext cx="4834070" cy="2488150"/>
            <a:chOff x="6867015" y="-1"/>
            <a:chExt cx="5324985" cy="3251912"/>
          </a:xfrm>
          <a:solidFill>
            <a:schemeClr val="bg1">
              <a:alpha val="30000"/>
            </a:schemeClr>
          </a:solidFill>
        </p:grpSpPr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2625A013-D9BE-43C4-AF21-6F2B003EFBE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867015" y="-1"/>
              <a:ext cx="5324985" cy="3251912"/>
            </a:xfrm>
            <a:custGeom>
              <a:avLst/>
              <a:gdLst>
                <a:gd name="connsiteX0" fmla="*/ 0 w 5324985"/>
                <a:gd name="connsiteY0" fmla="*/ 0 h 3251912"/>
                <a:gd name="connsiteX1" fmla="*/ 36826 w 5324985"/>
                <a:gd name="connsiteY1" fmla="*/ 0 h 3251912"/>
                <a:gd name="connsiteX2" fmla="*/ 45003 w 5324985"/>
                <a:gd name="connsiteY2" fmla="*/ 152909 h 3251912"/>
                <a:gd name="connsiteX3" fmla="*/ 68956 w 5324985"/>
                <a:gd name="connsiteY3" fmla="*/ 308600 h 3251912"/>
                <a:gd name="connsiteX4" fmla="*/ 167774 w 5324985"/>
                <a:gd name="connsiteY4" fmla="*/ 607968 h 3251912"/>
                <a:gd name="connsiteX5" fmla="*/ 201857 w 5324985"/>
                <a:gd name="connsiteY5" fmla="*/ 679539 h 3251912"/>
                <a:gd name="connsiteX6" fmla="*/ 239741 w 5324985"/>
                <a:gd name="connsiteY6" fmla="*/ 749488 h 3251912"/>
                <a:gd name="connsiteX7" fmla="*/ 323724 w 5324985"/>
                <a:gd name="connsiteY7" fmla="*/ 885101 h 3251912"/>
                <a:gd name="connsiteX8" fmla="*/ 416412 w 5324985"/>
                <a:gd name="connsiteY8" fmla="*/ 1016081 h 3251912"/>
                <a:gd name="connsiteX9" fmla="*/ 515719 w 5324985"/>
                <a:gd name="connsiteY9" fmla="*/ 1143356 h 3251912"/>
                <a:gd name="connsiteX10" fmla="*/ 722427 w 5324985"/>
                <a:gd name="connsiteY10" fmla="*/ 1395127 h 3251912"/>
                <a:gd name="connsiteX11" fmla="*/ 825780 w 5324985"/>
                <a:gd name="connsiteY11" fmla="*/ 1522749 h 3251912"/>
                <a:gd name="connsiteX12" fmla="*/ 926314 w 5324985"/>
                <a:gd name="connsiteY12" fmla="*/ 1651992 h 3251912"/>
                <a:gd name="connsiteX13" fmla="*/ 1026848 w 5324985"/>
                <a:gd name="connsiteY13" fmla="*/ 1776836 h 3251912"/>
                <a:gd name="connsiteX14" fmla="*/ 1131918 w 5324985"/>
                <a:gd name="connsiteY14" fmla="*/ 1897393 h 3251912"/>
                <a:gd name="connsiteX15" fmla="*/ 1354688 w 5324985"/>
                <a:gd name="connsiteY15" fmla="*/ 2124728 h 3251912"/>
                <a:gd name="connsiteX16" fmla="*/ 1855027 w 5324985"/>
                <a:gd name="connsiteY16" fmla="*/ 2504236 h 3251912"/>
                <a:gd name="connsiteX17" fmla="*/ 2131618 w 5324985"/>
                <a:gd name="connsiteY17" fmla="*/ 2646913 h 3251912"/>
                <a:gd name="connsiteX18" fmla="*/ 2423534 w 5324985"/>
                <a:gd name="connsiteY18" fmla="*/ 2754732 h 3251912"/>
                <a:gd name="connsiteX19" fmla="*/ 2727588 w 5324985"/>
                <a:gd name="connsiteY19" fmla="*/ 2829197 h 3251912"/>
                <a:gd name="connsiteX20" fmla="*/ 3041083 w 5324985"/>
                <a:gd name="connsiteY20" fmla="*/ 2870890 h 3251912"/>
                <a:gd name="connsiteX21" fmla="*/ 3360340 w 5324985"/>
                <a:gd name="connsiteY21" fmla="*/ 2883976 h 3251912"/>
                <a:gd name="connsiteX22" fmla="*/ 3439663 w 5324985"/>
                <a:gd name="connsiteY22" fmla="*/ 2883396 h 3251912"/>
                <a:gd name="connsiteX23" fmla="*/ 3478529 w 5324985"/>
                <a:gd name="connsiteY23" fmla="*/ 2882471 h 3251912"/>
                <a:gd name="connsiteX24" fmla="*/ 3517271 w 5324985"/>
                <a:gd name="connsiteY24" fmla="*/ 2880616 h 3251912"/>
                <a:gd name="connsiteX25" fmla="*/ 3671260 w 5324985"/>
                <a:gd name="connsiteY25" fmla="*/ 2867878 h 3251912"/>
                <a:gd name="connsiteX26" fmla="*/ 4265268 w 5324985"/>
                <a:gd name="connsiteY26" fmla="*/ 2716283 h 3251912"/>
                <a:gd name="connsiteX27" fmla="*/ 4546395 w 5324985"/>
                <a:gd name="connsiteY27" fmla="*/ 2584724 h 3251912"/>
                <a:gd name="connsiteX28" fmla="*/ 4817837 w 5324985"/>
                <a:gd name="connsiteY28" fmla="*/ 2424674 h 3251912"/>
                <a:gd name="connsiteX29" fmla="*/ 5081677 w 5324985"/>
                <a:gd name="connsiteY29" fmla="*/ 2243548 h 3251912"/>
                <a:gd name="connsiteX30" fmla="*/ 5211881 w 5324985"/>
                <a:gd name="connsiteY30" fmla="*/ 2147658 h 3251912"/>
                <a:gd name="connsiteX31" fmla="*/ 5324985 w 5324985"/>
                <a:gd name="connsiteY31" fmla="*/ 2062128 h 3251912"/>
                <a:gd name="connsiteX32" fmla="*/ 5324985 w 5324985"/>
                <a:gd name="connsiteY32" fmla="*/ 2514993 h 3251912"/>
                <a:gd name="connsiteX33" fmla="*/ 5314867 w 5324985"/>
                <a:gd name="connsiteY33" fmla="*/ 2522881 h 3251912"/>
                <a:gd name="connsiteX34" fmla="*/ 5038276 w 5324985"/>
                <a:gd name="connsiteY34" fmla="*/ 2722421 h 3251912"/>
                <a:gd name="connsiteX35" fmla="*/ 4741701 w 5324985"/>
                <a:gd name="connsiteY35" fmla="*/ 2904937 h 3251912"/>
                <a:gd name="connsiteX36" fmla="*/ 4420728 w 5324985"/>
                <a:gd name="connsiteY36" fmla="*/ 3058848 h 3251912"/>
                <a:gd name="connsiteX37" fmla="*/ 3717481 w 5324985"/>
                <a:gd name="connsiteY37" fmla="*/ 3237079 h 3251912"/>
                <a:gd name="connsiteX38" fmla="*/ 3535661 w 5324985"/>
                <a:gd name="connsiteY38" fmla="*/ 3249934 h 3251912"/>
                <a:gd name="connsiteX39" fmla="*/ 3490175 w 5324985"/>
                <a:gd name="connsiteY39" fmla="*/ 3251555 h 3251912"/>
                <a:gd name="connsiteX40" fmla="*/ 3444813 w 5324985"/>
                <a:gd name="connsiteY40" fmla="*/ 3251787 h 3251912"/>
                <a:gd name="connsiteX41" fmla="*/ 3355681 w 5324985"/>
                <a:gd name="connsiteY41" fmla="*/ 3250745 h 3251912"/>
                <a:gd name="connsiteX42" fmla="*/ 3179011 w 5324985"/>
                <a:gd name="connsiteY42" fmla="*/ 3243795 h 3251912"/>
                <a:gd name="connsiteX43" fmla="*/ 3002217 w 5324985"/>
                <a:gd name="connsiteY43" fmla="*/ 3227814 h 3251912"/>
                <a:gd name="connsiteX44" fmla="*/ 2650103 w 5324985"/>
                <a:gd name="connsiteY44" fmla="*/ 3170836 h 3251912"/>
                <a:gd name="connsiteX45" fmla="*/ 2305836 w 5324985"/>
                <a:gd name="connsiteY45" fmla="*/ 3072514 h 3251912"/>
                <a:gd name="connsiteX46" fmla="*/ 1978611 w 5324985"/>
                <a:gd name="connsiteY46" fmla="*/ 2929952 h 3251912"/>
                <a:gd name="connsiteX47" fmla="*/ 1678235 w 5324985"/>
                <a:gd name="connsiteY47" fmla="*/ 2744424 h 3251912"/>
                <a:gd name="connsiteX48" fmla="*/ 1175688 w 5324985"/>
                <a:gd name="connsiteY48" fmla="*/ 2277018 h 3251912"/>
                <a:gd name="connsiteX49" fmla="*/ 971310 w 5324985"/>
                <a:gd name="connsiteY49" fmla="*/ 2012044 h 3251912"/>
                <a:gd name="connsiteX50" fmla="*/ 790717 w 5324985"/>
                <a:gd name="connsiteY50" fmla="*/ 1735723 h 3251912"/>
                <a:gd name="connsiteX51" fmla="*/ 706488 w 5324985"/>
                <a:gd name="connsiteY51" fmla="*/ 1598604 h 3251912"/>
                <a:gd name="connsiteX52" fmla="*/ 618951 w 5324985"/>
                <a:gd name="connsiteY52" fmla="*/ 1463802 h 3251912"/>
                <a:gd name="connsiteX53" fmla="*/ 436273 w 5324985"/>
                <a:gd name="connsiteY53" fmla="*/ 1195355 h 3251912"/>
                <a:gd name="connsiteX54" fmla="*/ 346896 w 5324985"/>
                <a:gd name="connsiteY54" fmla="*/ 1058816 h 3251912"/>
                <a:gd name="connsiteX55" fmla="*/ 261809 w 5324985"/>
                <a:gd name="connsiteY55" fmla="*/ 919264 h 3251912"/>
                <a:gd name="connsiteX56" fmla="*/ 118487 w 5324985"/>
                <a:gd name="connsiteY56" fmla="*/ 626498 h 3251912"/>
                <a:gd name="connsiteX57" fmla="*/ 28130 w 5324985"/>
                <a:gd name="connsiteY57" fmla="*/ 315781 h 3251912"/>
                <a:gd name="connsiteX58" fmla="*/ 6751 w 5324985"/>
                <a:gd name="connsiteY58" fmla="*/ 156195 h 32519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</a:cxnLst>
              <a:rect l="l" t="t" r="r" b="b"/>
              <a:pathLst>
                <a:path w="5324985" h="3251912">
                  <a:moveTo>
                    <a:pt x="0" y="0"/>
                  </a:moveTo>
                  <a:lnTo>
                    <a:pt x="36826" y="0"/>
                  </a:lnTo>
                  <a:lnTo>
                    <a:pt x="45003" y="152909"/>
                  </a:lnTo>
                  <a:cubicBezTo>
                    <a:pt x="50351" y="205154"/>
                    <a:pt x="58290" y="257123"/>
                    <a:pt x="68956" y="308600"/>
                  </a:cubicBezTo>
                  <a:cubicBezTo>
                    <a:pt x="91393" y="411324"/>
                    <a:pt x="123882" y="511847"/>
                    <a:pt x="167774" y="607968"/>
                  </a:cubicBezTo>
                  <a:cubicBezTo>
                    <a:pt x="178195" y="632173"/>
                    <a:pt x="190333" y="655798"/>
                    <a:pt x="201857" y="679539"/>
                  </a:cubicBezTo>
                  <a:cubicBezTo>
                    <a:pt x="214363" y="702933"/>
                    <a:pt x="226255" y="726557"/>
                    <a:pt x="239741" y="749488"/>
                  </a:cubicBezTo>
                  <a:cubicBezTo>
                    <a:pt x="265488" y="795812"/>
                    <a:pt x="294176" y="840746"/>
                    <a:pt x="323724" y="885101"/>
                  </a:cubicBezTo>
                  <a:cubicBezTo>
                    <a:pt x="353149" y="929572"/>
                    <a:pt x="384657" y="972885"/>
                    <a:pt x="416412" y="1016081"/>
                  </a:cubicBezTo>
                  <a:cubicBezTo>
                    <a:pt x="448655" y="1058931"/>
                    <a:pt x="482127" y="1101202"/>
                    <a:pt x="515719" y="1143356"/>
                  </a:cubicBezTo>
                  <a:cubicBezTo>
                    <a:pt x="583027" y="1227782"/>
                    <a:pt x="653402" y="1310470"/>
                    <a:pt x="722427" y="1395127"/>
                  </a:cubicBezTo>
                  <a:cubicBezTo>
                    <a:pt x="757123" y="1437282"/>
                    <a:pt x="791697" y="1479783"/>
                    <a:pt x="825780" y="1522749"/>
                  </a:cubicBezTo>
                  <a:cubicBezTo>
                    <a:pt x="859742" y="1565367"/>
                    <a:pt x="893457" y="1610649"/>
                    <a:pt x="926314" y="1651992"/>
                  </a:cubicBezTo>
                  <a:cubicBezTo>
                    <a:pt x="958927" y="1694379"/>
                    <a:pt x="993132" y="1735492"/>
                    <a:pt x="1026848" y="1776836"/>
                  </a:cubicBezTo>
                  <a:cubicBezTo>
                    <a:pt x="1061545" y="1817485"/>
                    <a:pt x="1095996" y="1858133"/>
                    <a:pt x="1131918" y="1897393"/>
                  </a:cubicBezTo>
                  <a:cubicBezTo>
                    <a:pt x="1203273" y="1976376"/>
                    <a:pt x="1277447" y="2052463"/>
                    <a:pt x="1354688" y="2124728"/>
                  </a:cubicBezTo>
                  <a:cubicBezTo>
                    <a:pt x="1509411" y="2268911"/>
                    <a:pt x="1676396" y="2397575"/>
                    <a:pt x="1855027" y="2504236"/>
                  </a:cubicBezTo>
                  <a:cubicBezTo>
                    <a:pt x="1944528" y="2557277"/>
                    <a:pt x="2036357" y="2605917"/>
                    <a:pt x="2131618" y="2646913"/>
                  </a:cubicBezTo>
                  <a:cubicBezTo>
                    <a:pt x="2226267" y="2689068"/>
                    <a:pt x="2323981" y="2724622"/>
                    <a:pt x="2423534" y="2754732"/>
                  </a:cubicBezTo>
                  <a:cubicBezTo>
                    <a:pt x="2523087" y="2784958"/>
                    <a:pt x="2624602" y="2809394"/>
                    <a:pt x="2727588" y="2829197"/>
                  </a:cubicBezTo>
                  <a:cubicBezTo>
                    <a:pt x="2830698" y="2848653"/>
                    <a:pt x="2935522" y="2861971"/>
                    <a:pt x="3041083" y="2870890"/>
                  </a:cubicBezTo>
                  <a:cubicBezTo>
                    <a:pt x="3146644" y="2879922"/>
                    <a:pt x="3253307" y="2883860"/>
                    <a:pt x="3360340" y="2883976"/>
                  </a:cubicBezTo>
                  <a:cubicBezTo>
                    <a:pt x="3387067" y="2883976"/>
                    <a:pt x="3414162" y="2884439"/>
                    <a:pt x="3439663" y="2883396"/>
                  </a:cubicBezTo>
                  <a:lnTo>
                    <a:pt x="3478529" y="2882471"/>
                  </a:lnTo>
                  <a:lnTo>
                    <a:pt x="3517271" y="2880616"/>
                  </a:lnTo>
                  <a:cubicBezTo>
                    <a:pt x="3568887" y="2878417"/>
                    <a:pt x="3620257" y="2873552"/>
                    <a:pt x="3671260" y="2867878"/>
                  </a:cubicBezTo>
                  <a:cubicBezTo>
                    <a:pt x="3875515" y="2844253"/>
                    <a:pt x="4074253" y="2792486"/>
                    <a:pt x="4265268" y="2716283"/>
                  </a:cubicBezTo>
                  <a:cubicBezTo>
                    <a:pt x="4361020" y="2678529"/>
                    <a:pt x="4454444" y="2633710"/>
                    <a:pt x="4546395" y="2584724"/>
                  </a:cubicBezTo>
                  <a:cubicBezTo>
                    <a:pt x="4638470" y="2535967"/>
                    <a:pt x="4728827" y="2481885"/>
                    <a:pt x="4817837" y="2424674"/>
                  </a:cubicBezTo>
                  <a:cubicBezTo>
                    <a:pt x="4906846" y="2367348"/>
                    <a:pt x="4994385" y="2306317"/>
                    <a:pt x="5081677" y="2243548"/>
                  </a:cubicBezTo>
                  <a:cubicBezTo>
                    <a:pt x="5125201" y="2212164"/>
                    <a:pt x="5168603" y="2179969"/>
                    <a:pt x="5211881" y="2147658"/>
                  </a:cubicBezTo>
                  <a:lnTo>
                    <a:pt x="5324985" y="2062128"/>
                  </a:lnTo>
                  <a:lnTo>
                    <a:pt x="5324985" y="2514993"/>
                  </a:lnTo>
                  <a:lnTo>
                    <a:pt x="5314867" y="2522881"/>
                  </a:lnTo>
                  <a:cubicBezTo>
                    <a:pt x="5225490" y="2591325"/>
                    <a:pt x="5133783" y="2658379"/>
                    <a:pt x="5038276" y="2722421"/>
                  </a:cubicBezTo>
                  <a:cubicBezTo>
                    <a:pt x="4942892" y="2786348"/>
                    <a:pt x="4844810" y="2848422"/>
                    <a:pt x="4741701" y="2904937"/>
                  </a:cubicBezTo>
                  <a:cubicBezTo>
                    <a:pt x="4638592" y="2961337"/>
                    <a:pt x="4531929" y="3013683"/>
                    <a:pt x="4420728" y="3058848"/>
                  </a:cubicBezTo>
                  <a:cubicBezTo>
                    <a:pt x="4199063" y="3150338"/>
                    <a:pt x="3959621" y="3211485"/>
                    <a:pt x="3717481" y="3237079"/>
                  </a:cubicBezTo>
                  <a:cubicBezTo>
                    <a:pt x="3656914" y="3243101"/>
                    <a:pt x="3596227" y="3247966"/>
                    <a:pt x="3535661" y="3249934"/>
                  </a:cubicBezTo>
                  <a:lnTo>
                    <a:pt x="3490175" y="3251555"/>
                  </a:lnTo>
                  <a:lnTo>
                    <a:pt x="3444813" y="3251787"/>
                  </a:lnTo>
                  <a:cubicBezTo>
                    <a:pt x="3414162" y="3252250"/>
                    <a:pt x="3385105" y="3251324"/>
                    <a:pt x="3355681" y="3250745"/>
                  </a:cubicBezTo>
                  <a:cubicBezTo>
                    <a:pt x="3296954" y="3250050"/>
                    <a:pt x="3237860" y="3246692"/>
                    <a:pt x="3179011" y="3243795"/>
                  </a:cubicBezTo>
                  <a:cubicBezTo>
                    <a:pt x="3120039" y="3239164"/>
                    <a:pt x="3061067" y="3234878"/>
                    <a:pt x="3002217" y="3227814"/>
                  </a:cubicBezTo>
                  <a:cubicBezTo>
                    <a:pt x="2884397" y="3214496"/>
                    <a:pt x="2766699" y="3196314"/>
                    <a:pt x="2650103" y="3170836"/>
                  </a:cubicBezTo>
                  <a:cubicBezTo>
                    <a:pt x="2533510" y="3145358"/>
                    <a:pt x="2418263" y="3112583"/>
                    <a:pt x="2305836" y="3072514"/>
                  </a:cubicBezTo>
                  <a:cubicBezTo>
                    <a:pt x="2193410" y="3032328"/>
                    <a:pt x="2083926" y="2984383"/>
                    <a:pt x="1978611" y="2929952"/>
                  </a:cubicBezTo>
                  <a:cubicBezTo>
                    <a:pt x="1873663" y="2874711"/>
                    <a:pt x="1772884" y="2812985"/>
                    <a:pt x="1678235" y="2744424"/>
                  </a:cubicBezTo>
                  <a:cubicBezTo>
                    <a:pt x="1488201" y="2608001"/>
                    <a:pt x="1321708" y="2448068"/>
                    <a:pt x="1175688" y="2277018"/>
                  </a:cubicBezTo>
                  <a:cubicBezTo>
                    <a:pt x="1102985" y="2191086"/>
                    <a:pt x="1035309" y="2102377"/>
                    <a:pt x="971310" y="2012044"/>
                  </a:cubicBezTo>
                  <a:cubicBezTo>
                    <a:pt x="907188" y="1921714"/>
                    <a:pt x="847358" y="1829413"/>
                    <a:pt x="790717" y="1735723"/>
                  </a:cubicBezTo>
                  <a:cubicBezTo>
                    <a:pt x="761782" y="1688357"/>
                    <a:pt x="735300" y="1644002"/>
                    <a:pt x="706488" y="1598604"/>
                  </a:cubicBezTo>
                  <a:cubicBezTo>
                    <a:pt x="677922" y="1553555"/>
                    <a:pt x="648866" y="1508505"/>
                    <a:pt x="618951" y="1463802"/>
                  </a:cubicBezTo>
                  <a:lnTo>
                    <a:pt x="436273" y="1195355"/>
                  </a:lnTo>
                  <a:cubicBezTo>
                    <a:pt x="405990" y="1150189"/>
                    <a:pt x="376075" y="1104792"/>
                    <a:pt x="346896" y="1058816"/>
                  </a:cubicBezTo>
                  <a:cubicBezTo>
                    <a:pt x="317716" y="1012838"/>
                    <a:pt x="288782" y="966747"/>
                    <a:pt x="261809" y="919264"/>
                  </a:cubicBezTo>
                  <a:cubicBezTo>
                    <a:pt x="207742" y="824764"/>
                    <a:pt x="158088" y="727485"/>
                    <a:pt x="118487" y="626498"/>
                  </a:cubicBezTo>
                  <a:cubicBezTo>
                    <a:pt x="78151" y="525859"/>
                    <a:pt x="48237" y="421515"/>
                    <a:pt x="28130" y="315781"/>
                  </a:cubicBezTo>
                  <a:cubicBezTo>
                    <a:pt x="18506" y="262914"/>
                    <a:pt x="11425" y="209642"/>
                    <a:pt x="6751" y="156195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F7875715-EC2E-457F-851D-F6C817685FE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16467" y="-1"/>
              <a:ext cx="5275533" cy="2980757"/>
            </a:xfrm>
            <a:custGeom>
              <a:avLst/>
              <a:gdLst>
                <a:gd name="connsiteX0" fmla="*/ 0 w 5275533"/>
                <a:gd name="connsiteY0" fmla="*/ 0 h 2980757"/>
                <a:gd name="connsiteX1" fmla="*/ 201166 w 5275533"/>
                <a:gd name="connsiteY1" fmla="*/ 0 h 2980757"/>
                <a:gd name="connsiteX2" fmla="*/ 206734 w 5275533"/>
                <a:gd name="connsiteY2" fmla="*/ 89286 h 2980757"/>
                <a:gd name="connsiteX3" fmla="*/ 232051 w 5275533"/>
                <a:gd name="connsiteY3" fmla="*/ 226897 h 2980757"/>
                <a:gd name="connsiteX4" fmla="*/ 332707 w 5275533"/>
                <a:gd name="connsiteY4" fmla="*/ 487120 h 2980757"/>
                <a:gd name="connsiteX5" fmla="*/ 402959 w 5275533"/>
                <a:gd name="connsiteY5" fmla="*/ 609647 h 2980757"/>
                <a:gd name="connsiteX6" fmla="*/ 483631 w 5275533"/>
                <a:gd name="connsiteY6" fmla="*/ 728236 h 2980757"/>
                <a:gd name="connsiteX7" fmla="*/ 669986 w 5275533"/>
                <a:gd name="connsiteY7" fmla="*/ 957424 h 2980757"/>
                <a:gd name="connsiteX8" fmla="*/ 871667 w 5275533"/>
                <a:gd name="connsiteY8" fmla="*/ 1188348 h 2980757"/>
                <a:gd name="connsiteX9" fmla="*/ 971956 w 5275533"/>
                <a:gd name="connsiteY9" fmla="*/ 1308905 h 2980757"/>
                <a:gd name="connsiteX10" fmla="*/ 1020139 w 5275533"/>
                <a:gd name="connsiteY10" fmla="*/ 1368084 h 2980757"/>
                <a:gd name="connsiteX11" fmla="*/ 1067340 w 5275533"/>
                <a:gd name="connsiteY11" fmla="*/ 1424715 h 2980757"/>
                <a:gd name="connsiteX12" fmla="*/ 1472909 w 5275533"/>
                <a:gd name="connsiteY12" fmla="*/ 1843252 h 2980757"/>
                <a:gd name="connsiteX13" fmla="*/ 1688567 w 5275533"/>
                <a:gd name="connsiteY13" fmla="*/ 2031559 h 2980757"/>
                <a:gd name="connsiteX14" fmla="*/ 1914401 w 5275533"/>
                <a:gd name="connsiteY14" fmla="*/ 2205156 h 2980757"/>
                <a:gd name="connsiteX15" fmla="*/ 2418909 w 5275533"/>
                <a:gd name="connsiteY15" fmla="*/ 2479741 h 2980757"/>
                <a:gd name="connsiteX16" fmla="*/ 2701141 w 5275533"/>
                <a:gd name="connsiteY16" fmla="*/ 2557333 h 2980757"/>
                <a:gd name="connsiteX17" fmla="*/ 2773475 w 5275533"/>
                <a:gd name="connsiteY17" fmla="*/ 2570999 h 2980757"/>
                <a:gd name="connsiteX18" fmla="*/ 2846424 w 5275533"/>
                <a:gd name="connsiteY18" fmla="*/ 2582465 h 2980757"/>
                <a:gd name="connsiteX19" fmla="*/ 2993669 w 5275533"/>
                <a:gd name="connsiteY19" fmla="*/ 2598909 h 2980757"/>
                <a:gd name="connsiteX20" fmla="*/ 3067721 w 5275533"/>
                <a:gd name="connsiteY20" fmla="*/ 2604237 h 2980757"/>
                <a:gd name="connsiteX21" fmla="*/ 3142019 w 5275533"/>
                <a:gd name="connsiteY21" fmla="*/ 2607943 h 2980757"/>
                <a:gd name="connsiteX22" fmla="*/ 3216561 w 5275533"/>
                <a:gd name="connsiteY22" fmla="*/ 2609564 h 2980757"/>
                <a:gd name="connsiteX23" fmla="*/ 3291225 w 5275533"/>
                <a:gd name="connsiteY23" fmla="*/ 2609217 h 2980757"/>
                <a:gd name="connsiteX24" fmla="*/ 3328619 w 5275533"/>
                <a:gd name="connsiteY24" fmla="*/ 2608869 h 2980757"/>
                <a:gd name="connsiteX25" fmla="*/ 3364665 w 5275533"/>
                <a:gd name="connsiteY25" fmla="*/ 2607363 h 2980757"/>
                <a:gd name="connsiteX26" fmla="*/ 3400587 w 5275533"/>
                <a:gd name="connsiteY26" fmla="*/ 2605627 h 2980757"/>
                <a:gd name="connsiteX27" fmla="*/ 3436387 w 5275533"/>
                <a:gd name="connsiteY27" fmla="*/ 2602847 h 2980757"/>
                <a:gd name="connsiteX28" fmla="*/ 3578361 w 5275533"/>
                <a:gd name="connsiteY28" fmla="*/ 2586286 h 2980757"/>
                <a:gd name="connsiteX29" fmla="*/ 4119159 w 5275533"/>
                <a:gd name="connsiteY29" fmla="*/ 2418594 h 2980757"/>
                <a:gd name="connsiteX30" fmla="*/ 4618765 w 5275533"/>
                <a:gd name="connsiteY30" fmla="*/ 2124668 h 2980757"/>
                <a:gd name="connsiteX31" fmla="*/ 4739895 w 5275533"/>
                <a:gd name="connsiteY31" fmla="*/ 2038275 h 2980757"/>
                <a:gd name="connsiteX32" fmla="*/ 4861027 w 5275533"/>
                <a:gd name="connsiteY32" fmla="*/ 1948986 h 2980757"/>
                <a:gd name="connsiteX33" fmla="*/ 5106354 w 5275533"/>
                <a:gd name="connsiteY33" fmla="*/ 1763690 h 2980757"/>
                <a:gd name="connsiteX34" fmla="*/ 5275533 w 5275533"/>
                <a:gd name="connsiteY34" fmla="*/ 1641017 h 2980757"/>
                <a:gd name="connsiteX35" fmla="*/ 5275533 w 5275533"/>
                <a:gd name="connsiteY35" fmla="*/ 2257481 h 2980757"/>
                <a:gd name="connsiteX36" fmla="*/ 5168881 w 5275533"/>
                <a:gd name="connsiteY36" fmla="*/ 2332084 h 2980757"/>
                <a:gd name="connsiteX37" fmla="*/ 5036225 w 5275533"/>
                <a:gd name="connsiteY37" fmla="*/ 2421489 h 2980757"/>
                <a:gd name="connsiteX38" fmla="*/ 4899401 w 5275533"/>
                <a:gd name="connsiteY38" fmla="*/ 2508347 h 2980757"/>
                <a:gd name="connsiteX39" fmla="*/ 4612145 w 5275533"/>
                <a:gd name="connsiteY39" fmla="*/ 2671407 h 2980757"/>
                <a:gd name="connsiteX40" fmla="*/ 4303187 w 5275533"/>
                <a:gd name="connsiteY40" fmla="*/ 2810030 h 2980757"/>
                <a:gd name="connsiteX41" fmla="*/ 3630835 w 5275533"/>
                <a:gd name="connsiteY41" fmla="*/ 2969500 h 2980757"/>
                <a:gd name="connsiteX42" fmla="*/ 3457719 w 5275533"/>
                <a:gd name="connsiteY42" fmla="*/ 2979808 h 2980757"/>
                <a:gd name="connsiteX43" fmla="*/ 3414441 w 5275533"/>
                <a:gd name="connsiteY43" fmla="*/ 2980733 h 2980757"/>
                <a:gd name="connsiteX44" fmla="*/ 3371285 w 5275533"/>
                <a:gd name="connsiteY44" fmla="*/ 2980502 h 2980757"/>
                <a:gd name="connsiteX45" fmla="*/ 3328252 w 5275533"/>
                <a:gd name="connsiteY45" fmla="*/ 2980039 h 2980757"/>
                <a:gd name="connsiteX46" fmla="*/ 3286445 w 5275533"/>
                <a:gd name="connsiteY46" fmla="*/ 2978534 h 2980757"/>
                <a:gd name="connsiteX47" fmla="*/ 2952475 w 5275533"/>
                <a:gd name="connsiteY47" fmla="*/ 2953402 h 2980757"/>
                <a:gd name="connsiteX48" fmla="*/ 2620591 w 5275533"/>
                <a:gd name="connsiteY48" fmla="*/ 2898046 h 2980757"/>
                <a:gd name="connsiteX49" fmla="*/ 2294591 w 5275533"/>
                <a:gd name="connsiteY49" fmla="*/ 2811305 h 2980757"/>
                <a:gd name="connsiteX50" fmla="*/ 1670544 w 5275533"/>
                <a:gd name="connsiteY50" fmla="*/ 2550501 h 2980757"/>
                <a:gd name="connsiteX51" fmla="*/ 1144703 w 5275533"/>
                <a:gd name="connsiteY51" fmla="*/ 2144472 h 2980757"/>
                <a:gd name="connsiteX52" fmla="*/ 931497 w 5275533"/>
                <a:gd name="connsiteY52" fmla="*/ 1900114 h 2980757"/>
                <a:gd name="connsiteX53" fmla="*/ 745265 w 5275533"/>
                <a:gd name="connsiteY53" fmla="*/ 1641395 h 2980757"/>
                <a:gd name="connsiteX54" fmla="*/ 701741 w 5275533"/>
                <a:gd name="connsiteY54" fmla="*/ 1575500 h 2980757"/>
                <a:gd name="connsiteX55" fmla="*/ 660178 w 5275533"/>
                <a:gd name="connsiteY55" fmla="*/ 1511573 h 2980757"/>
                <a:gd name="connsiteX56" fmla="*/ 578158 w 5275533"/>
                <a:gd name="connsiteY56" fmla="*/ 1387656 h 2980757"/>
                <a:gd name="connsiteX57" fmla="*/ 408230 w 5275533"/>
                <a:gd name="connsiteY57" fmla="*/ 1134497 h 2980757"/>
                <a:gd name="connsiteX58" fmla="*/ 242349 w 5275533"/>
                <a:gd name="connsiteY58" fmla="*/ 866860 h 2980757"/>
                <a:gd name="connsiteX59" fmla="*/ 167562 w 5275533"/>
                <a:gd name="connsiteY59" fmla="*/ 724994 h 2980757"/>
                <a:gd name="connsiteX60" fmla="*/ 104054 w 5275533"/>
                <a:gd name="connsiteY60" fmla="*/ 576525 h 2980757"/>
                <a:gd name="connsiteX61" fmla="*/ 55381 w 5275533"/>
                <a:gd name="connsiteY61" fmla="*/ 422499 h 2980757"/>
                <a:gd name="connsiteX62" fmla="*/ 37236 w 5275533"/>
                <a:gd name="connsiteY62" fmla="*/ 343980 h 2980757"/>
                <a:gd name="connsiteX63" fmla="*/ 29267 w 5275533"/>
                <a:gd name="connsiteY63" fmla="*/ 304604 h 2980757"/>
                <a:gd name="connsiteX64" fmla="*/ 22646 w 5275533"/>
                <a:gd name="connsiteY64" fmla="*/ 265113 h 2980757"/>
                <a:gd name="connsiteX65" fmla="*/ 3903 w 5275533"/>
                <a:gd name="connsiteY65" fmla="*/ 106787 h 29807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</a:cxnLst>
              <a:rect l="l" t="t" r="r" b="b"/>
              <a:pathLst>
                <a:path w="5275533" h="2980757">
                  <a:moveTo>
                    <a:pt x="0" y="0"/>
                  </a:moveTo>
                  <a:lnTo>
                    <a:pt x="201166" y="0"/>
                  </a:lnTo>
                  <a:lnTo>
                    <a:pt x="206734" y="89286"/>
                  </a:lnTo>
                  <a:cubicBezTo>
                    <a:pt x="212220" y="135755"/>
                    <a:pt x="220465" y="181731"/>
                    <a:pt x="232051" y="226897"/>
                  </a:cubicBezTo>
                  <a:cubicBezTo>
                    <a:pt x="254855" y="317344"/>
                    <a:pt x="290287" y="403854"/>
                    <a:pt x="332707" y="487120"/>
                  </a:cubicBezTo>
                  <a:cubicBezTo>
                    <a:pt x="354163" y="528696"/>
                    <a:pt x="377948" y="569461"/>
                    <a:pt x="402959" y="609647"/>
                  </a:cubicBezTo>
                  <a:cubicBezTo>
                    <a:pt x="428337" y="649717"/>
                    <a:pt x="455433" y="689209"/>
                    <a:pt x="483631" y="728236"/>
                  </a:cubicBezTo>
                  <a:cubicBezTo>
                    <a:pt x="540764" y="806061"/>
                    <a:pt x="604271" y="881569"/>
                    <a:pt x="669986" y="957424"/>
                  </a:cubicBezTo>
                  <a:cubicBezTo>
                    <a:pt x="735701" y="1033395"/>
                    <a:pt x="804359" y="1109366"/>
                    <a:pt x="871667" y="1188348"/>
                  </a:cubicBezTo>
                  <a:cubicBezTo>
                    <a:pt x="905383" y="1227723"/>
                    <a:pt x="938731" y="1268025"/>
                    <a:pt x="971956" y="1308905"/>
                  </a:cubicBezTo>
                  <a:lnTo>
                    <a:pt x="1020139" y="1368084"/>
                  </a:lnTo>
                  <a:cubicBezTo>
                    <a:pt x="1035954" y="1386962"/>
                    <a:pt x="1051035" y="1406302"/>
                    <a:pt x="1067340" y="1424715"/>
                  </a:cubicBezTo>
                  <a:cubicBezTo>
                    <a:pt x="1194602" y="1574573"/>
                    <a:pt x="1332652" y="1712503"/>
                    <a:pt x="1472909" y="1843252"/>
                  </a:cubicBezTo>
                  <a:cubicBezTo>
                    <a:pt x="1543406" y="1908337"/>
                    <a:pt x="1615128" y="1971221"/>
                    <a:pt x="1688567" y="2031559"/>
                  </a:cubicBezTo>
                  <a:cubicBezTo>
                    <a:pt x="1762006" y="2091895"/>
                    <a:pt x="1836793" y="2150263"/>
                    <a:pt x="1914401" y="2205156"/>
                  </a:cubicBezTo>
                  <a:cubicBezTo>
                    <a:pt x="2069003" y="2315176"/>
                    <a:pt x="2235742" y="2413498"/>
                    <a:pt x="2418909" y="2479741"/>
                  </a:cubicBezTo>
                  <a:cubicBezTo>
                    <a:pt x="2510249" y="2512863"/>
                    <a:pt x="2604898" y="2538225"/>
                    <a:pt x="2701141" y="2557333"/>
                  </a:cubicBezTo>
                  <a:cubicBezTo>
                    <a:pt x="2725293" y="2561850"/>
                    <a:pt x="2749201" y="2567062"/>
                    <a:pt x="2773475" y="2570999"/>
                  </a:cubicBezTo>
                  <a:lnTo>
                    <a:pt x="2846424" y="2582465"/>
                  </a:lnTo>
                  <a:cubicBezTo>
                    <a:pt x="2895343" y="2588602"/>
                    <a:pt x="2944261" y="2595088"/>
                    <a:pt x="2993669" y="2598909"/>
                  </a:cubicBezTo>
                  <a:cubicBezTo>
                    <a:pt x="3018313" y="2601110"/>
                    <a:pt x="3042956" y="2603195"/>
                    <a:pt x="3067721" y="2604237"/>
                  </a:cubicBezTo>
                  <a:cubicBezTo>
                    <a:pt x="3092487" y="2605394"/>
                    <a:pt x="3117130" y="2607247"/>
                    <a:pt x="3142019" y="2607943"/>
                  </a:cubicBezTo>
                  <a:lnTo>
                    <a:pt x="3216561" y="2609564"/>
                  </a:lnTo>
                  <a:cubicBezTo>
                    <a:pt x="3241326" y="2610142"/>
                    <a:pt x="3266337" y="2609333"/>
                    <a:pt x="3291225" y="2609217"/>
                  </a:cubicBezTo>
                  <a:lnTo>
                    <a:pt x="3328619" y="2608869"/>
                  </a:lnTo>
                  <a:cubicBezTo>
                    <a:pt x="3340757" y="2608522"/>
                    <a:pt x="3352649" y="2607827"/>
                    <a:pt x="3364665" y="2607363"/>
                  </a:cubicBezTo>
                  <a:cubicBezTo>
                    <a:pt x="3376679" y="2606784"/>
                    <a:pt x="3388695" y="2606438"/>
                    <a:pt x="3400587" y="2605627"/>
                  </a:cubicBezTo>
                  <a:lnTo>
                    <a:pt x="3436387" y="2602847"/>
                  </a:lnTo>
                  <a:cubicBezTo>
                    <a:pt x="3484079" y="2599257"/>
                    <a:pt x="3531404" y="2593235"/>
                    <a:pt x="3578361" y="2586286"/>
                  </a:cubicBezTo>
                  <a:cubicBezTo>
                    <a:pt x="3766310" y="2556871"/>
                    <a:pt x="3947025" y="2499314"/>
                    <a:pt x="4119159" y="2418594"/>
                  </a:cubicBezTo>
                  <a:cubicBezTo>
                    <a:pt x="4291907" y="2338801"/>
                    <a:pt x="4456317" y="2236657"/>
                    <a:pt x="4618765" y="2124668"/>
                  </a:cubicBezTo>
                  <a:cubicBezTo>
                    <a:pt x="4659346" y="2096759"/>
                    <a:pt x="4699682" y="2067575"/>
                    <a:pt x="4739895" y="2038275"/>
                  </a:cubicBezTo>
                  <a:cubicBezTo>
                    <a:pt x="4780355" y="2008976"/>
                    <a:pt x="4820691" y="1979212"/>
                    <a:pt x="4861027" y="1948986"/>
                  </a:cubicBezTo>
                  <a:lnTo>
                    <a:pt x="5106354" y="1763690"/>
                  </a:lnTo>
                  <a:lnTo>
                    <a:pt x="5275533" y="1641017"/>
                  </a:lnTo>
                  <a:lnTo>
                    <a:pt x="5275533" y="2257481"/>
                  </a:lnTo>
                  <a:lnTo>
                    <a:pt x="5168881" y="2332084"/>
                  </a:lnTo>
                  <a:cubicBezTo>
                    <a:pt x="5125235" y="2362079"/>
                    <a:pt x="5081099" y="2391958"/>
                    <a:pt x="5036225" y="2421489"/>
                  </a:cubicBezTo>
                  <a:cubicBezTo>
                    <a:pt x="4991231" y="2450790"/>
                    <a:pt x="4945867" y="2479857"/>
                    <a:pt x="4899401" y="2508347"/>
                  </a:cubicBezTo>
                  <a:cubicBezTo>
                    <a:pt x="4806959" y="2565440"/>
                    <a:pt x="4711574" y="2620798"/>
                    <a:pt x="4612145" y="2671407"/>
                  </a:cubicBezTo>
                  <a:cubicBezTo>
                    <a:pt x="4512836" y="2722247"/>
                    <a:pt x="4410095" y="2769496"/>
                    <a:pt x="4303187" y="2810030"/>
                  </a:cubicBezTo>
                  <a:cubicBezTo>
                    <a:pt x="4090349" y="2892256"/>
                    <a:pt x="3861694" y="2947728"/>
                    <a:pt x="3630835" y="2969500"/>
                  </a:cubicBezTo>
                  <a:cubicBezTo>
                    <a:pt x="3573089" y="2974712"/>
                    <a:pt x="3515343" y="2978649"/>
                    <a:pt x="3457719" y="2979808"/>
                  </a:cubicBezTo>
                  <a:lnTo>
                    <a:pt x="3414441" y="2980733"/>
                  </a:lnTo>
                  <a:cubicBezTo>
                    <a:pt x="3400097" y="2980850"/>
                    <a:pt x="3385630" y="2980502"/>
                    <a:pt x="3371285" y="2980502"/>
                  </a:cubicBezTo>
                  <a:lnTo>
                    <a:pt x="3328252" y="2980039"/>
                  </a:lnTo>
                  <a:lnTo>
                    <a:pt x="3286445" y="2978534"/>
                  </a:lnTo>
                  <a:cubicBezTo>
                    <a:pt x="3175121" y="2975174"/>
                    <a:pt x="3063553" y="2966837"/>
                    <a:pt x="2952475" y="2953402"/>
                  </a:cubicBezTo>
                  <a:cubicBezTo>
                    <a:pt x="2841275" y="2940664"/>
                    <a:pt x="2730319" y="2922365"/>
                    <a:pt x="2620591" y="2898046"/>
                  </a:cubicBezTo>
                  <a:cubicBezTo>
                    <a:pt x="2510984" y="2873494"/>
                    <a:pt x="2402235" y="2844426"/>
                    <a:pt x="2294591" y="2811305"/>
                  </a:cubicBezTo>
                  <a:cubicBezTo>
                    <a:pt x="2079669" y="2744483"/>
                    <a:pt x="1867198" y="2661331"/>
                    <a:pt x="1670544" y="2550501"/>
                  </a:cubicBezTo>
                  <a:cubicBezTo>
                    <a:pt x="1473767" y="2439903"/>
                    <a:pt x="1298079" y="2299657"/>
                    <a:pt x="1144703" y="2144472"/>
                  </a:cubicBezTo>
                  <a:cubicBezTo>
                    <a:pt x="1067586" y="2066996"/>
                    <a:pt x="997458" y="1984539"/>
                    <a:pt x="931497" y="1900114"/>
                  </a:cubicBezTo>
                  <a:cubicBezTo>
                    <a:pt x="865906" y="1815342"/>
                    <a:pt x="803500" y="1729295"/>
                    <a:pt x="745265" y="1641395"/>
                  </a:cubicBezTo>
                  <a:cubicBezTo>
                    <a:pt x="730307" y="1619623"/>
                    <a:pt x="716207" y="1597503"/>
                    <a:pt x="701741" y="1575500"/>
                  </a:cubicBezTo>
                  <a:lnTo>
                    <a:pt x="660178" y="1511573"/>
                  </a:lnTo>
                  <a:cubicBezTo>
                    <a:pt x="633574" y="1470229"/>
                    <a:pt x="605989" y="1429232"/>
                    <a:pt x="578158" y="1387656"/>
                  </a:cubicBezTo>
                  <a:lnTo>
                    <a:pt x="408230" y="1134497"/>
                  </a:lnTo>
                  <a:cubicBezTo>
                    <a:pt x="351220" y="1048219"/>
                    <a:pt x="294945" y="959392"/>
                    <a:pt x="242349" y="866860"/>
                  </a:cubicBezTo>
                  <a:cubicBezTo>
                    <a:pt x="216112" y="820536"/>
                    <a:pt x="190734" y="773402"/>
                    <a:pt x="167562" y="724994"/>
                  </a:cubicBezTo>
                  <a:cubicBezTo>
                    <a:pt x="144513" y="676469"/>
                    <a:pt x="123057" y="627019"/>
                    <a:pt x="104054" y="576525"/>
                  </a:cubicBezTo>
                  <a:cubicBezTo>
                    <a:pt x="85418" y="525917"/>
                    <a:pt x="68867" y="474613"/>
                    <a:pt x="55381" y="422499"/>
                  </a:cubicBezTo>
                  <a:cubicBezTo>
                    <a:pt x="49006" y="396442"/>
                    <a:pt x="42508" y="370269"/>
                    <a:pt x="37236" y="343980"/>
                  </a:cubicBezTo>
                  <a:lnTo>
                    <a:pt x="29267" y="304604"/>
                  </a:lnTo>
                  <a:lnTo>
                    <a:pt x="22646" y="265113"/>
                  </a:lnTo>
                  <a:cubicBezTo>
                    <a:pt x="14003" y="212420"/>
                    <a:pt x="7872" y="159582"/>
                    <a:pt x="3903" y="106787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F7E41CC6-0C83-40EE-80BB-79394D9E9B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613805 w 5270786"/>
                <a:gd name="connsiteY1" fmla="*/ 0 h 2927775"/>
                <a:gd name="connsiteX2" fmla="*/ 618487 w 5270786"/>
                <a:gd name="connsiteY2" fmla="*/ 85404 h 2927775"/>
                <a:gd name="connsiteX3" fmla="*/ 1054084 w 5270786"/>
                <a:gd name="connsiteY3" fmla="*/ 895200 h 2927775"/>
                <a:gd name="connsiteX4" fmla="*/ 1276976 w 5270786"/>
                <a:gd name="connsiteY4" fmla="*/ 1191325 h 2927775"/>
                <a:gd name="connsiteX5" fmla="*/ 3368450 w 5270786"/>
                <a:gd name="connsiteY5" fmla="*/ 2348843 h 2927775"/>
                <a:gd name="connsiteX6" fmla="*/ 4956151 w 5270786"/>
                <a:gd name="connsiteY6" fmla="*/ 1636730 h 2927775"/>
                <a:gd name="connsiteX7" fmla="*/ 5149372 w 5270786"/>
                <a:gd name="connsiteY7" fmla="*/ 1495325 h 2927775"/>
                <a:gd name="connsiteX8" fmla="*/ 5270786 w 5270786"/>
                <a:gd name="connsiteY8" fmla="*/ 1406110 h 2927775"/>
                <a:gd name="connsiteX9" fmla="*/ 5270786 w 5270786"/>
                <a:gd name="connsiteY9" fmla="*/ 2138641 h 2927775"/>
                <a:gd name="connsiteX10" fmla="*/ 5112925 w 5270786"/>
                <a:gd name="connsiteY10" fmla="*/ 2253730 h 2927775"/>
                <a:gd name="connsiteX11" fmla="*/ 3368327 w 5270786"/>
                <a:gd name="connsiteY11" fmla="*/ 2927775 h 2927775"/>
                <a:gd name="connsiteX12" fmla="*/ 769646 w 5270786"/>
                <a:gd name="connsiteY12" fmla="*/ 1516288 h 2927775"/>
                <a:gd name="connsiteX13" fmla="*/ 3149 w 5270786"/>
                <a:gd name="connsiteY13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613805" y="0"/>
                  </a:lnTo>
                  <a:lnTo>
                    <a:pt x="618487" y="85404"/>
                  </a:lnTo>
                  <a:cubicBezTo>
                    <a:pt x="650052" y="360109"/>
                    <a:pt x="792650" y="556543"/>
                    <a:pt x="1054084" y="895200"/>
                  </a:cubicBezTo>
                  <a:cubicBezTo>
                    <a:pt x="1126174" y="988542"/>
                    <a:pt x="1200716" y="1085128"/>
                    <a:pt x="1276976" y="1191325"/>
                  </a:cubicBezTo>
                  <a:cubicBezTo>
                    <a:pt x="1859704" y="2002688"/>
                    <a:pt x="2485223" y="2348843"/>
                    <a:pt x="3368450" y="2348843"/>
                  </a:cubicBezTo>
                  <a:cubicBezTo>
                    <a:pt x="3948114" y="2348843"/>
                    <a:pt x="4373422" y="2066846"/>
                    <a:pt x="4956151" y="1636730"/>
                  </a:cubicBezTo>
                  <a:cubicBezTo>
                    <a:pt x="5021253" y="1588668"/>
                    <a:pt x="5086356" y="1541186"/>
                    <a:pt x="5149372" y="1495325"/>
                  </a:cubicBezTo>
                  <a:lnTo>
                    <a:pt x="5270786" y="1406110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00603498-5DFE-4D26-BFB5-C9269C9BDB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736294 w 5270786"/>
                <a:gd name="connsiteY1" fmla="*/ 0 h 2927775"/>
                <a:gd name="connsiteX2" fmla="*/ 740298 w 5270786"/>
                <a:gd name="connsiteY2" fmla="*/ 72745 h 2927775"/>
                <a:gd name="connsiteX3" fmla="*/ 1153024 w 5270786"/>
                <a:gd name="connsiteY3" fmla="*/ 826989 h 2927775"/>
                <a:gd name="connsiteX4" fmla="*/ 1378368 w 5270786"/>
                <a:gd name="connsiteY4" fmla="*/ 1126356 h 2927775"/>
                <a:gd name="connsiteX5" fmla="*/ 2238056 w 5270786"/>
                <a:gd name="connsiteY5" fmla="*/ 1955322 h 2927775"/>
                <a:gd name="connsiteX6" fmla="*/ 3368327 w 5270786"/>
                <a:gd name="connsiteY6" fmla="*/ 2233033 h 2927775"/>
                <a:gd name="connsiteX7" fmla="*/ 4095360 w 5270786"/>
                <a:gd name="connsiteY7" fmla="*/ 2056192 h 2927775"/>
                <a:gd name="connsiteX8" fmla="*/ 4880506 w 5270786"/>
                <a:gd name="connsiteY8" fmla="*/ 1545587 h 2927775"/>
                <a:gd name="connsiteX9" fmla="*/ 5074340 w 5270786"/>
                <a:gd name="connsiteY9" fmla="*/ 1403721 h 2927775"/>
                <a:gd name="connsiteX10" fmla="*/ 5270786 w 5270786"/>
                <a:gd name="connsiteY10" fmla="*/ 1259367 h 2927775"/>
                <a:gd name="connsiteX11" fmla="*/ 5270786 w 5270786"/>
                <a:gd name="connsiteY11" fmla="*/ 2138641 h 2927775"/>
                <a:gd name="connsiteX12" fmla="*/ 5112925 w 5270786"/>
                <a:gd name="connsiteY12" fmla="*/ 2253730 h 2927775"/>
                <a:gd name="connsiteX13" fmla="*/ 3368327 w 5270786"/>
                <a:gd name="connsiteY13" fmla="*/ 2927775 h 2927775"/>
                <a:gd name="connsiteX14" fmla="*/ 769646 w 5270786"/>
                <a:gd name="connsiteY14" fmla="*/ 1516288 h 2927775"/>
                <a:gd name="connsiteX15" fmla="*/ 3149 w 5270786"/>
                <a:gd name="connsiteY15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736294" y="0"/>
                  </a:lnTo>
                  <a:lnTo>
                    <a:pt x="740298" y="72745"/>
                  </a:lnTo>
                  <a:cubicBezTo>
                    <a:pt x="768839" y="319371"/>
                    <a:pt x="898885" y="497858"/>
                    <a:pt x="1153024" y="826989"/>
                  </a:cubicBezTo>
                  <a:cubicBezTo>
                    <a:pt x="1225727" y="921142"/>
                    <a:pt x="1300882" y="1018537"/>
                    <a:pt x="1378368" y="1126356"/>
                  </a:cubicBezTo>
                  <a:cubicBezTo>
                    <a:pt x="1652384" y="1507833"/>
                    <a:pt x="1933512" y="1779060"/>
                    <a:pt x="2238056" y="1955322"/>
                  </a:cubicBezTo>
                  <a:cubicBezTo>
                    <a:pt x="2560868" y="2142238"/>
                    <a:pt x="2930637" y="2233033"/>
                    <a:pt x="3368327" y="2233033"/>
                  </a:cubicBezTo>
                  <a:cubicBezTo>
                    <a:pt x="3616720" y="2233033"/>
                    <a:pt x="3847703" y="2176866"/>
                    <a:pt x="4095360" y="2056192"/>
                  </a:cubicBezTo>
                  <a:cubicBezTo>
                    <a:pt x="4349636" y="1932276"/>
                    <a:pt x="4601340" y="1751613"/>
                    <a:pt x="4880506" y="1545587"/>
                  </a:cubicBezTo>
                  <a:cubicBezTo>
                    <a:pt x="4945974" y="1497295"/>
                    <a:pt x="5011199" y="1449697"/>
                    <a:pt x="5074340" y="1403721"/>
                  </a:cubicBezTo>
                  <a:lnTo>
                    <a:pt x="5270786" y="1259367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7" name="pole tekstowe 6">
            <a:extLst>
              <a:ext uri="{FF2B5EF4-FFF2-40B4-BE49-F238E27FC236}">
                <a16:creationId xmlns:a16="http://schemas.microsoft.com/office/drawing/2014/main" id="{4FB9AC14-2575-F4F9-83DD-CEE26E37E289}"/>
              </a:ext>
            </a:extLst>
          </p:cNvPr>
          <p:cNvSpPr txBox="1"/>
          <p:nvPr/>
        </p:nvSpPr>
        <p:spPr>
          <a:xfrm>
            <a:off x="3240986" y="2231975"/>
            <a:ext cx="5709721" cy="2430864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pl-PL" sz="2400" b="0" i="1" u="none" strike="noStrike" dirty="0">
                <a:effectLst/>
              </a:rPr>
              <a:t>Wykształciła się doktryna neoliberalna, kwestionująca zasadnicze filary socjalno-etatystycznego modelu powojennego kapitalizmu. Neoliberalizm zyskał dominującą pozycję w środowiskach intelektualnych, a także zdominował wyobraźnię polityków. Stał się kanonem myślenia o gospodarce – </a:t>
            </a:r>
            <a:r>
              <a:rPr lang="pl-PL" sz="2400" b="0" i="1" u="none" strike="noStrike" dirty="0" err="1">
                <a:effectLst/>
              </a:rPr>
              <a:t>There</a:t>
            </a:r>
            <a:r>
              <a:rPr lang="pl-PL" sz="2400" b="0" i="1" u="none" strike="noStrike" dirty="0">
                <a:effectLst/>
              </a:rPr>
              <a:t> </a:t>
            </a:r>
            <a:r>
              <a:rPr lang="pl-PL" sz="2400" b="0" i="1" u="none" strike="noStrike" dirty="0" err="1">
                <a:effectLst/>
              </a:rPr>
              <a:t>is</a:t>
            </a:r>
            <a:r>
              <a:rPr lang="pl-PL" sz="2400" b="0" i="1" u="none" strike="noStrike" dirty="0">
                <a:effectLst/>
              </a:rPr>
              <a:t> no </a:t>
            </a:r>
            <a:r>
              <a:rPr lang="pl-PL" sz="2400" b="0" i="1" u="none" strike="noStrike" dirty="0" err="1">
                <a:effectLst/>
              </a:rPr>
              <a:t>Alternative</a:t>
            </a:r>
            <a:r>
              <a:rPr lang="pl-PL" sz="2400" b="0" i="1" u="none" strike="noStrike" dirty="0">
                <a:effectLst/>
              </a:rPr>
              <a:t> [TINA].</a:t>
            </a:r>
            <a:endParaRPr lang="pl-PL" sz="2400" dirty="0"/>
          </a:p>
        </p:txBody>
      </p:sp>
      <p:grpSp>
        <p:nvGrpSpPr>
          <p:cNvPr id="22" name="Group 21">
            <a:extLst>
              <a:ext uri="{FF2B5EF4-FFF2-40B4-BE49-F238E27FC236}">
                <a16:creationId xmlns:a16="http://schemas.microsoft.com/office/drawing/2014/main" id="{B63ACBA3-DEFD-4C6D-BBA0-64468FA99C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0800000">
            <a:off x="9058275" y="4146310"/>
            <a:ext cx="3142400" cy="2716805"/>
            <a:chOff x="-305" y="-4155"/>
            <a:chExt cx="2514948" cy="2174333"/>
          </a:xfrm>
          <a:solidFill>
            <a:schemeClr val="bg1">
              <a:alpha val="30000"/>
            </a:schemeClr>
          </a:solidFill>
        </p:grpSpPr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62F7819D-2B89-4D80-A1C3-8B318116BAA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14948" cy="2170178"/>
            </a:xfrm>
            <a:custGeom>
              <a:avLst/>
              <a:gdLst>
                <a:gd name="connsiteX0" fmla="*/ 2466091 w 2514948"/>
                <a:gd name="connsiteY0" fmla="*/ 0 h 2170178"/>
                <a:gd name="connsiteX1" fmla="*/ 2514948 w 2514948"/>
                <a:gd name="connsiteY1" fmla="*/ 0 h 2170178"/>
                <a:gd name="connsiteX2" fmla="*/ 2512286 w 2514948"/>
                <a:gd name="connsiteY2" fmla="*/ 12375 h 2170178"/>
                <a:gd name="connsiteX3" fmla="*/ 2394961 w 2514948"/>
                <a:gd name="connsiteY3" fmla="*/ 368660 h 2170178"/>
                <a:gd name="connsiteX4" fmla="*/ 2289734 w 2514948"/>
                <a:gd name="connsiteY4" fmla="*/ 598078 h 2170178"/>
                <a:gd name="connsiteX5" fmla="*/ 2163747 w 2514948"/>
                <a:gd name="connsiteY5" fmla="*/ 819078 h 2170178"/>
                <a:gd name="connsiteX6" fmla="*/ 1852241 w 2514948"/>
                <a:gd name="connsiteY6" fmla="*/ 1228932 h 2170178"/>
                <a:gd name="connsiteX7" fmla="*/ 1668235 w 2514948"/>
                <a:gd name="connsiteY7" fmla="*/ 1413844 h 2170178"/>
                <a:gd name="connsiteX8" fmla="*/ 1619510 w 2514948"/>
                <a:gd name="connsiteY8" fmla="*/ 1457722 h 2170178"/>
                <a:gd name="connsiteX9" fmla="*/ 1569835 w 2514948"/>
                <a:gd name="connsiteY9" fmla="*/ 1500704 h 2170178"/>
                <a:gd name="connsiteX10" fmla="*/ 1467169 w 2514948"/>
                <a:gd name="connsiteY10" fmla="*/ 1583266 h 2170178"/>
                <a:gd name="connsiteX11" fmla="*/ 1018393 w 2514948"/>
                <a:gd name="connsiteY11" fmla="*/ 1867576 h 2170178"/>
                <a:gd name="connsiteX12" fmla="*/ 255857 w 2514948"/>
                <a:gd name="connsiteY12" fmla="*/ 2133049 h 2170178"/>
                <a:gd name="connsiteX13" fmla="*/ 0 w 2514948"/>
                <a:gd name="connsiteY13" fmla="*/ 2170178 h 2170178"/>
                <a:gd name="connsiteX14" fmla="*/ 0 w 2514948"/>
                <a:gd name="connsiteY14" fmla="*/ 1940056 h 2170178"/>
                <a:gd name="connsiteX15" fmla="*/ 201609 w 2514948"/>
                <a:gd name="connsiteY15" fmla="*/ 1902856 h 2170178"/>
                <a:gd name="connsiteX16" fmla="*/ 440974 w 2514948"/>
                <a:gd name="connsiteY16" fmla="*/ 1838472 h 2170178"/>
                <a:gd name="connsiteX17" fmla="*/ 674558 w 2514948"/>
                <a:gd name="connsiteY17" fmla="*/ 1756359 h 2170178"/>
                <a:gd name="connsiteX18" fmla="*/ 901222 w 2514948"/>
                <a:gd name="connsiteY18" fmla="*/ 1657142 h 2170178"/>
                <a:gd name="connsiteX19" fmla="*/ 1330943 w 2514948"/>
                <a:gd name="connsiteY19" fmla="*/ 1413396 h 2170178"/>
                <a:gd name="connsiteX20" fmla="*/ 1432566 w 2514948"/>
                <a:gd name="connsiteY20" fmla="*/ 1343193 h 2170178"/>
                <a:gd name="connsiteX21" fmla="*/ 1482527 w 2514948"/>
                <a:gd name="connsiteY21" fmla="*/ 1306926 h 2170178"/>
                <a:gd name="connsiteX22" fmla="*/ 1531821 w 2514948"/>
                <a:gd name="connsiteY22" fmla="*/ 1269765 h 2170178"/>
                <a:gd name="connsiteX23" fmla="*/ 1721986 w 2514948"/>
                <a:gd name="connsiteY23" fmla="*/ 1112073 h 2170178"/>
                <a:gd name="connsiteX24" fmla="*/ 2061460 w 2514948"/>
                <a:gd name="connsiteY24" fmla="*/ 754336 h 2170178"/>
                <a:gd name="connsiteX25" fmla="*/ 2206218 w 2514948"/>
                <a:gd name="connsiteY25" fmla="*/ 554827 h 2170178"/>
                <a:gd name="connsiteX26" fmla="*/ 2329455 w 2514948"/>
                <a:gd name="connsiteY26" fmla="*/ 341886 h 2170178"/>
                <a:gd name="connsiteX27" fmla="*/ 2356757 w 2514948"/>
                <a:gd name="connsiteY27" fmla="*/ 286815 h 2170178"/>
                <a:gd name="connsiteX28" fmla="*/ 2370030 w 2514948"/>
                <a:gd name="connsiteY28" fmla="*/ 259056 h 2170178"/>
                <a:gd name="connsiteX29" fmla="*/ 2382637 w 2514948"/>
                <a:gd name="connsiteY29" fmla="*/ 231028 h 2170178"/>
                <a:gd name="connsiteX30" fmla="*/ 2406716 w 2514948"/>
                <a:gd name="connsiteY30" fmla="*/ 174525 h 2170178"/>
                <a:gd name="connsiteX31" fmla="*/ 2429278 w 2514948"/>
                <a:gd name="connsiteY31" fmla="*/ 117393 h 2170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2514948" h="2170178">
                  <a:moveTo>
                    <a:pt x="2466091" y="0"/>
                  </a:moveTo>
                  <a:lnTo>
                    <a:pt x="2514948" y="0"/>
                  </a:lnTo>
                  <a:lnTo>
                    <a:pt x="2512286" y="12375"/>
                  </a:lnTo>
                  <a:cubicBezTo>
                    <a:pt x="2481760" y="133161"/>
                    <a:pt x="2442526" y="252239"/>
                    <a:pt x="2394961" y="368660"/>
                  </a:cubicBezTo>
                  <a:cubicBezTo>
                    <a:pt x="2363109" y="446208"/>
                    <a:pt x="2328603" y="523039"/>
                    <a:pt x="2289734" y="598078"/>
                  </a:cubicBezTo>
                  <a:cubicBezTo>
                    <a:pt x="2251436" y="673387"/>
                    <a:pt x="2209251" y="747083"/>
                    <a:pt x="2163747" y="819078"/>
                  </a:cubicBezTo>
                  <a:cubicBezTo>
                    <a:pt x="2072646" y="962979"/>
                    <a:pt x="1968652" y="1100611"/>
                    <a:pt x="1852241" y="1228932"/>
                  </a:cubicBezTo>
                  <a:cubicBezTo>
                    <a:pt x="1793748" y="1292868"/>
                    <a:pt x="1732698" y="1354923"/>
                    <a:pt x="1668235" y="1413844"/>
                  </a:cubicBezTo>
                  <a:cubicBezTo>
                    <a:pt x="1652214" y="1428709"/>
                    <a:pt x="1636100" y="1443395"/>
                    <a:pt x="1619510" y="1457722"/>
                  </a:cubicBezTo>
                  <a:cubicBezTo>
                    <a:pt x="1603015" y="1472140"/>
                    <a:pt x="1586805" y="1486825"/>
                    <a:pt x="1569835" y="1500704"/>
                  </a:cubicBezTo>
                  <a:cubicBezTo>
                    <a:pt x="1536276" y="1528911"/>
                    <a:pt x="1501865" y="1556223"/>
                    <a:pt x="1467169" y="1583266"/>
                  </a:cubicBezTo>
                  <a:cubicBezTo>
                    <a:pt x="1327719" y="1690722"/>
                    <a:pt x="1177085" y="1785910"/>
                    <a:pt x="1018393" y="1867576"/>
                  </a:cubicBezTo>
                  <a:cubicBezTo>
                    <a:pt x="780425" y="1990142"/>
                    <a:pt x="522567" y="2080875"/>
                    <a:pt x="255857" y="2133049"/>
                  </a:cubicBezTo>
                  <a:lnTo>
                    <a:pt x="0" y="2170178"/>
                  </a:lnTo>
                  <a:lnTo>
                    <a:pt x="0" y="1940056"/>
                  </a:lnTo>
                  <a:lnTo>
                    <a:pt x="201609" y="1902856"/>
                  </a:lnTo>
                  <a:cubicBezTo>
                    <a:pt x="282186" y="1884231"/>
                    <a:pt x="362102" y="1863008"/>
                    <a:pt x="440974" y="1838472"/>
                  </a:cubicBezTo>
                  <a:cubicBezTo>
                    <a:pt x="519848" y="1814027"/>
                    <a:pt x="597771" y="1786627"/>
                    <a:pt x="674558" y="1756359"/>
                  </a:cubicBezTo>
                  <a:cubicBezTo>
                    <a:pt x="751250" y="1726003"/>
                    <a:pt x="826900" y="1692870"/>
                    <a:pt x="901222" y="1657142"/>
                  </a:cubicBezTo>
                  <a:cubicBezTo>
                    <a:pt x="1049865" y="1585774"/>
                    <a:pt x="1193581" y="1504376"/>
                    <a:pt x="1330943" y="1413396"/>
                  </a:cubicBezTo>
                  <a:cubicBezTo>
                    <a:pt x="1365165" y="1390563"/>
                    <a:pt x="1399293" y="1367370"/>
                    <a:pt x="1432566" y="1343193"/>
                  </a:cubicBezTo>
                  <a:cubicBezTo>
                    <a:pt x="1449441" y="1331373"/>
                    <a:pt x="1465936" y="1319104"/>
                    <a:pt x="1482527" y="1306926"/>
                  </a:cubicBezTo>
                  <a:cubicBezTo>
                    <a:pt x="1499210" y="1294837"/>
                    <a:pt x="1515611" y="1282391"/>
                    <a:pt x="1531821" y="1269765"/>
                  </a:cubicBezTo>
                  <a:cubicBezTo>
                    <a:pt x="1596947" y="1219350"/>
                    <a:pt x="1660652" y="1167055"/>
                    <a:pt x="1721986" y="1112073"/>
                  </a:cubicBezTo>
                  <a:cubicBezTo>
                    <a:pt x="1844940" y="1002469"/>
                    <a:pt x="1958983" y="882926"/>
                    <a:pt x="2061460" y="754336"/>
                  </a:cubicBezTo>
                  <a:cubicBezTo>
                    <a:pt x="2112652" y="690042"/>
                    <a:pt x="2161094" y="623510"/>
                    <a:pt x="2206218" y="554827"/>
                  </a:cubicBezTo>
                  <a:cubicBezTo>
                    <a:pt x="2250583" y="485787"/>
                    <a:pt x="2292484" y="415046"/>
                    <a:pt x="2329455" y="341886"/>
                  </a:cubicBezTo>
                  <a:cubicBezTo>
                    <a:pt x="2339030" y="323709"/>
                    <a:pt x="2347941" y="305261"/>
                    <a:pt x="2356757" y="286815"/>
                  </a:cubicBezTo>
                  <a:lnTo>
                    <a:pt x="2370030" y="259056"/>
                  </a:lnTo>
                  <a:lnTo>
                    <a:pt x="2382637" y="231028"/>
                  </a:lnTo>
                  <a:cubicBezTo>
                    <a:pt x="2390885" y="212312"/>
                    <a:pt x="2399227" y="193598"/>
                    <a:pt x="2406716" y="174525"/>
                  </a:cubicBezTo>
                  <a:cubicBezTo>
                    <a:pt x="2414206" y="155452"/>
                    <a:pt x="2422453" y="136646"/>
                    <a:pt x="2429278" y="117393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B7065990-2350-41B3-858B-20EF8744F26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-4155"/>
              <a:ext cx="2493062" cy="1947896"/>
            </a:xfrm>
            <a:custGeom>
              <a:avLst/>
              <a:gdLst>
                <a:gd name="connsiteX0" fmla="*/ 1896911 w 2493062"/>
                <a:gd name="connsiteY0" fmla="*/ 0 h 1947896"/>
                <a:gd name="connsiteX1" fmla="*/ 2493062 w 2493062"/>
                <a:gd name="connsiteY1" fmla="*/ 0 h 1947896"/>
                <a:gd name="connsiteX2" fmla="*/ 2435315 w 2493062"/>
                <a:gd name="connsiteY2" fmla="*/ 178165 h 1947896"/>
                <a:gd name="connsiteX3" fmla="*/ 93066 w 2493062"/>
                <a:gd name="connsiteY3" fmla="*/ 1935859 h 1947896"/>
                <a:gd name="connsiteX4" fmla="*/ 0 w 2493062"/>
                <a:gd name="connsiteY4" fmla="*/ 1947896 h 1947896"/>
                <a:gd name="connsiteX5" fmla="*/ 0 w 2493062"/>
                <a:gd name="connsiteY5" fmla="*/ 1404756 h 1947896"/>
                <a:gd name="connsiteX6" fmla="*/ 17392 w 2493062"/>
                <a:gd name="connsiteY6" fmla="*/ 1402364 h 1947896"/>
                <a:gd name="connsiteX7" fmla="*/ 464249 w 2493062"/>
                <a:gd name="connsiteY7" fmla="*/ 1281208 h 1947896"/>
                <a:gd name="connsiteX8" fmla="*/ 1260556 w 2493062"/>
                <a:gd name="connsiteY8" fmla="*/ 833835 h 1947896"/>
                <a:gd name="connsiteX9" fmla="*/ 1807924 w 2493062"/>
                <a:gd name="connsiteY9" fmla="*/ 193222 h 1947896"/>
                <a:gd name="connsiteX10" fmla="*/ 1874357 w 2493062"/>
                <a:gd name="connsiteY10" fmla="*/ 58333 h 19478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3062" h="1947896">
                  <a:moveTo>
                    <a:pt x="1896911" y="0"/>
                  </a:moveTo>
                  <a:lnTo>
                    <a:pt x="2493062" y="0"/>
                  </a:lnTo>
                  <a:lnTo>
                    <a:pt x="2435315" y="178165"/>
                  </a:lnTo>
                  <a:cubicBezTo>
                    <a:pt x="2088122" y="1071812"/>
                    <a:pt x="1129732" y="1758033"/>
                    <a:pt x="93066" y="1935859"/>
                  </a:cubicBezTo>
                  <a:lnTo>
                    <a:pt x="0" y="1947896"/>
                  </a:lnTo>
                  <a:lnTo>
                    <a:pt x="0" y="1404756"/>
                  </a:lnTo>
                  <a:lnTo>
                    <a:pt x="17392" y="1402364"/>
                  </a:lnTo>
                  <a:cubicBezTo>
                    <a:pt x="167719" y="1375030"/>
                    <a:pt x="318070" y="1334398"/>
                    <a:pt x="464249" y="1281208"/>
                  </a:cubicBezTo>
                  <a:cubicBezTo>
                    <a:pt x="753480" y="1176081"/>
                    <a:pt x="1028869" y="1021346"/>
                    <a:pt x="1260556" y="833835"/>
                  </a:cubicBezTo>
                  <a:cubicBezTo>
                    <a:pt x="1491960" y="646594"/>
                    <a:pt x="1681177" y="425056"/>
                    <a:pt x="1807924" y="193222"/>
                  </a:cubicBezTo>
                  <a:cubicBezTo>
                    <a:pt x="1832328" y="148578"/>
                    <a:pt x="1854477" y="103599"/>
                    <a:pt x="1874357" y="58333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58DA7EC7-CAA0-4665-AA29-BFBA806ECAB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01089" cy="1972702"/>
            </a:xfrm>
            <a:custGeom>
              <a:avLst/>
              <a:gdLst>
                <a:gd name="connsiteX0" fmla="*/ 2318728 w 2501089"/>
                <a:gd name="connsiteY0" fmla="*/ 0 h 1972702"/>
                <a:gd name="connsiteX1" fmla="*/ 2501089 w 2501089"/>
                <a:gd name="connsiteY1" fmla="*/ 0 h 1972702"/>
                <a:gd name="connsiteX2" fmla="*/ 2453909 w 2501089"/>
                <a:gd name="connsiteY2" fmla="*/ 167837 h 1972702"/>
                <a:gd name="connsiteX3" fmla="*/ 2361125 w 2501089"/>
                <a:gd name="connsiteY3" fmla="*/ 392084 h 1972702"/>
                <a:gd name="connsiteX4" fmla="*/ 1768255 w 2501089"/>
                <a:gd name="connsiteY4" fmla="*/ 1167644 h 1972702"/>
                <a:gd name="connsiteX5" fmla="*/ 1375125 w 2501089"/>
                <a:gd name="connsiteY5" fmla="*/ 1471474 h 1972702"/>
                <a:gd name="connsiteX6" fmla="*/ 935735 w 2501089"/>
                <a:gd name="connsiteY6" fmla="*/ 1712713 h 1972702"/>
                <a:gd name="connsiteX7" fmla="*/ 212353 w 2501089"/>
                <a:gd name="connsiteY7" fmla="*/ 1940294 h 1972702"/>
                <a:gd name="connsiteX8" fmla="*/ 0 w 2501089"/>
                <a:gd name="connsiteY8" fmla="*/ 1972702 h 1972702"/>
                <a:gd name="connsiteX9" fmla="*/ 0 w 2501089"/>
                <a:gd name="connsiteY9" fmla="*/ 1732181 h 1972702"/>
                <a:gd name="connsiteX10" fmla="*/ 161195 w 2501089"/>
                <a:gd name="connsiteY10" fmla="*/ 1706590 h 1972702"/>
                <a:gd name="connsiteX11" fmla="*/ 388463 w 2501089"/>
                <a:gd name="connsiteY11" fmla="*/ 1652268 h 1972702"/>
                <a:gd name="connsiteX12" fmla="*/ 826716 w 2501089"/>
                <a:gd name="connsiteY12" fmla="*/ 1493950 h 1972702"/>
                <a:gd name="connsiteX13" fmla="*/ 1609847 w 2501089"/>
                <a:gd name="connsiteY13" fmla="*/ 1007535 h 1972702"/>
                <a:gd name="connsiteX14" fmla="*/ 1929982 w 2501089"/>
                <a:gd name="connsiteY14" fmla="*/ 682930 h 1972702"/>
                <a:gd name="connsiteX15" fmla="*/ 2183093 w 2501089"/>
                <a:gd name="connsiteY15" fmla="*/ 310149 h 1972702"/>
                <a:gd name="connsiteX16" fmla="*/ 2280286 w 2501089"/>
                <a:gd name="connsiteY16" fmla="*/ 108435 h 19727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501089" h="1972702">
                  <a:moveTo>
                    <a:pt x="2318728" y="0"/>
                  </a:moveTo>
                  <a:lnTo>
                    <a:pt x="2501089" y="0"/>
                  </a:lnTo>
                  <a:lnTo>
                    <a:pt x="2453909" y="167837"/>
                  </a:lnTo>
                  <a:cubicBezTo>
                    <a:pt x="2427555" y="244153"/>
                    <a:pt x="2396627" y="319103"/>
                    <a:pt x="2361125" y="392084"/>
                  </a:cubicBezTo>
                  <a:cubicBezTo>
                    <a:pt x="2218453" y="684005"/>
                    <a:pt x="2011698" y="945211"/>
                    <a:pt x="1768255" y="1167644"/>
                  </a:cubicBezTo>
                  <a:cubicBezTo>
                    <a:pt x="1646250" y="1278860"/>
                    <a:pt x="1514385" y="1380316"/>
                    <a:pt x="1375125" y="1471474"/>
                  </a:cubicBezTo>
                  <a:cubicBezTo>
                    <a:pt x="1235677" y="1562542"/>
                    <a:pt x="1088928" y="1643672"/>
                    <a:pt x="935735" y="1712713"/>
                  </a:cubicBezTo>
                  <a:cubicBezTo>
                    <a:pt x="705659" y="1815533"/>
                    <a:pt x="462359" y="1892212"/>
                    <a:pt x="212353" y="1940294"/>
                  </a:cubicBezTo>
                  <a:lnTo>
                    <a:pt x="0" y="1972702"/>
                  </a:lnTo>
                  <a:lnTo>
                    <a:pt x="0" y="1732181"/>
                  </a:lnTo>
                  <a:lnTo>
                    <a:pt x="161195" y="1706590"/>
                  </a:lnTo>
                  <a:cubicBezTo>
                    <a:pt x="237638" y="1691378"/>
                    <a:pt x="313477" y="1673222"/>
                    <a:pt x="388463" y="1652268"/>
                  </a:cubicBezTo>
                  <a:cubicBezTo>
                    <a:pt x="538529" y="1610539"/>
                    <a:pt x="684898" y="1556543"/>
                    <a:pt x="826716" y="1493950"/>
                  </a:cubicBezTo>
                  <a:cubicBezTo>
                    <a:pt x="1111207" y="1370107"/>
                    <a:pt x="1376832" y="1205881"/>
                    <a:pt x="1609847" y="1007535"/>
                  </a:cubicBezTo>
                  <a:cubicBezTo>
                    <a:pt x="1725975" y="908049"/>
                    <a:pt x="1833571" y="799519"/>
                    <a:pt x="1929982" y="682930"/>
                  </a:cubicBezTo>
                  <a:cubicBezTo>
                    <a:pt x="2026581" y="566520"/>
                    <a:pt x="2111806" y="441692"/>
                    <a:pt x="2183093" y="310149"/>
                  </a:cubicBezTo>
                  <a:cubicBezTo>
                    <a:pt x="2218738" y="244422"/>
                    <a:pt x="2251396" y="177150"/>
                    <a:pt x="2280286" y="108435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800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B1132A14-489F-4CED-B626-2A1711C987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2491105" cy="1943661"/>
            </a:xfrm>
            <a:custGeom>
              <a:avLst/>
              <a:gdLst>
                <a:gd name="connsiteX0" fmla="*/ 1995408 w 2491105"/>
                <a:gd name="connsiteY0" fmla="*/ 0 h 1943661"/>
                <a:gd name="connsiteX1" fmla="*/ 2491105 w 2491105"/>
                <a:gd name="connsiteY1" fmla="*/ 0 h 1943661"/>
                <a:gd name="connsiteX2" fmla="*/ 2434705 w 2491105"/>
                <a:gd name="connsiteY2" fmla="*/ 174009 h 1943661"/>
                <a:gd name="connsiteX3" fmla="*/ 92457 w 2491105"/>
                <a:gd name="connsiteY3" fmla="*/ 1931703 h 1943661"/>
                <a:gd name="connsiteX4" fmla="*/ 0 w 2491105"/>
                <a:gd name="connsiteY4" fmla="*/ 1943661 h 1943661"/>
                <a:gd name="connsiteX5" fmla="*/ 0 w 2491105"/>
                <a:gd name="connsiteY5" fmla="*/ 1491489 h 1943661"/>
                <a:gd name="connsiteX6" fmla="*/ 34107 w 2491105"/>
                <a:gd name="connsiteY6" fmla="*/ 1486836 h 1943661"/>
                <a:gd name="connsiteX7" fmla="*/ 497577 w 2491105"/>
                <a:gd name="connsiteY7" fmla="*/ 1360598 h 1943661"/>
                <a:gd name="connsiteX8" fmla="*/ 1321566 w 2491105"/>
                <a:gd name="connsiteY8" fmla="*/ 897645 h 1943661"/>
                <a:gd name="connsiteX9" fmla="*/ 1891495 w 2491105"/>
                <a:gd name="connsiteY9" fmla="*/ 230078 h 1943661"/>
                <a:gd name="connsiteX10" fmla="*/ 1961469 w 2491105"/>
                <a:gd name="connsiteY10" fmla="*/ 87885 h 1943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1105" h="1943661">
                  <a:moveTo>
                    <a:pt x="1995408" y="0"/>
                  </a:moveTo>
                  <a:lnTo>
                    <a:pt x="2491105" y="0"/>
                  </a:lnTo>
                  <a:lnTo>
                    <a:pt x="2434705" y="174009"/>
                  </a:lnTo>
                  <a:cubicBezTo>
                    <a:pt x="2087512" y="1067655"/>
                    <a:pt x="1129122" y="1753877"/>
                    <a:pt x="92457" y="1931703"/>
                  </a:cubicBezTo>
                  <a:lnTo>
                    <a:pt x="0" y="1943661"/>
                  </a:lnTo>
                  <a:lnTo>
                    <a:pt x="0" y="1491489"/>
                  </a:lnTo>
                  <a:lnTo>
                    <a:pt x="34107" y="1486836"/>
                  </a:lnTo>
                  <a:cubicBezTo>
                    <a:pt x="189055" y="1458696"/>
                    <a:pt x="343908" y="1416565"/>
                    <a:pt x="497577" y="1360598"/>
                  </a:cubicBezTo>
                  <a:cubicBezTo>
                    <a:pt x="796856" y="1251889"/>
                    <a:pt x="1081725" y="1091781"/>
                    <a:pt x="1321566" y="897645"/>
                  </a:cubicBezTo>
                  <a:cubicBezTo>
                    <a:pt x="1565577" y="700195"/>
                    <a:pt x="1757355" y="475523"/>
                    <a:pt x="1891495" y="230078"/>
                  </a:cubicBezTo>
                  <a:cubicBezTo>
                    <a:pt x="1917197" y="183033"/>
                    <a:pt x="1940526" y="135619"/>
                    <a:pt x="1961469" y="87885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3105542578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3476</TotalTime>
  <Words>572</Words>
  <Application>Microsoft Macintosh PowerPoint</Application>
  <PresentationFormat>Panoramiczny</PresentationFormat>
  <Paragraphs>88</Paragraphs>
  <Slides>18</Slides>
  <Notes>1</Notes>
  <HiddenSlides>0</HiddenSlides>
  <MMClips>0</MMClips>
  <ScaleCrop>false</ScaleCrop>
  <HeadingPairs>
    <vt:vector size="6" baseType="variant">
      <vt:variant>
        <vt:lpstr>Używane czcionki</vt:lpstr>
      </vt:variant>
      <vt:variant>
        <vt:i4>7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18</vt:i4>
      </vt:variant>
    </vt:vector>
  </HeadingPairs>
  <TitlesOfParts>
    <vt:vector size="26" baseType="lpstr">
      <vt:lpstr>Arial</vt:lpstr>
      <vt:lpstr>Arial</vt:lpstr>
      <vt:lpstr>Calibri</vt:lpstr>
      <vt:lpstr>Calibri Light</vt:lpstr>
      <vt:lpstr>Chronicle Text G4 A</vt:lpstr>
      <vt:lpstr>Muli</vt:lpstr>
      <vt:lpstr>Open Sans</vt:lpstr>
      <vt:lpstr>Motyw pakietu Office</vt:lpstr>
      <vt:lpstr>Gospodarka i Administracja Publiczna</vt:lpstr>
      <vt:lpstr>Plan zajęć</vt:lpstr>
      <vt:lpstr>Państwo opiekuńcze po 1998 roku</vt:lpstr>
      <vt:lpstr>Koncepcja państwa opiekuńczego</vt:lpstr>
      <vt:lpstr>Otto von Bismarck</vt:lpstr>
      <vt:lpstr>Koncepcja państwa opiekuńczego</vt:lpstr>
      <vt:lpstr>Socjalny „zwrot” w rozwiniętych krajach kapitalistycznych</vt:lpstr>
      <vt:lpstr>Keynesizm</vt:lpstr>
      <vt:lpstr>Prezentacja programu PowerPoint</vt:lpstr>
      <vt:lpstr>Doktryna neoliberalna</vt:lpstr>
      <vt:lpstr>Polska</vt:lpstr>
      <vt:lpstr>Socjalizm</vt:lpstr>
      <vt:lpstr>Etatyzm</vt:lpstr>
      <vt:lpstr>Państwo opiekuńcze</vt:lpstr>
      <vt:lpstr>Polityka socjalna</vt:lpstr>
      <vt:lpstr>Polityka społeczna</vt:lpstr>
      <vt:lpstr>Państwo dobrobytu</vt:lpstr>
      <vt:lpstr>Państwo dobrobytu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Gospodarka i Administracja Publiczna</dc:title>
  <dc:creator>Katarzyna Baran</dc:creator>
  <cp:lastModifiedBy>Katarzyna Baran</cp:lastModifiedBy>
  <cp:revision>7</cp:revision>
  <dcterms:created xsi:type="dcterms:W3CDTF">2023-02-26T11:51:17Z</dcterms:created>
  <dcterms:modified xsi:type="dcterms:W3CDTF">2023-04-25T08:28:45Z</dcterms:modified>
</cp:coreProperties>
</file>