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30" r:id="rId3"/>
    <p:sldId id="435" r:id="rId4"/>
    <p:sldId id="436" r:id="rId5"/>
    <p:sldId id="437" r:id="rId6"/>
    <p:sldId id="438" r:id="rId7"/>
    <p:sldId id="439" r:id="rId8"/>
    <p:sldId id="440" r:id="rId9"/>
    <p:sldId id="441" r:id="rId10"/>
    <p:sldId id="442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5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0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6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5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49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1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4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25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7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12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19.05.2025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1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/>
              <a:t>Ćwiczenia 11-WPPRSM1211</a:t>
            </a:r>
            <a:r>
              <a:rPr lang="pl-PL" dirty="0"/>
              <a:t>, 1212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ds. Turystyki </a:t>
            </a:r>
            <a:r>
              <a:rPr lang="pl-PL" sz="1500" dirty="0"/>
              <a:t>(United Nations World </a:t>
            </a:r>
            <a:r>
              <a:rPr lang="pl-PL" sz="1500" dirty="0" err="1"/>
              <a:t>Tourism</a:t>
            </a:r>
            <a:r>
              <a:rPr lang="pl-PL" sz="1500" dirty="0"/>
              <a:t> Organization - </a:t>
            </a:r>
            <a:r>
              <a:rPr lang="pl-PL" sz="1500" b="1" dirty="0"/>
              <a:t>UNWTO</a:t>
            </a:r>
            <a:r>
              <a:rPr lang="pl-PL" sz="1500" dirty="0"/>
              <a:t>) jest czołową organizacją międzynarodową zajmującą się kwestiami związanymi z turystyką; UNWTO służy jako forum do omawiania polityki turystycznej oraz jest źródłem praktycznej wiedzy na jej temat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Grupa Banku Światowego</a:t>
            </a:r>
            <a:r>
              <a:rPr lang="pl-PL" sz="1500" dirty="0"/>
              <a:t>: Międzynarodowy Bank Odbudowy i Rozwoju, Międzynarodowa Korporacja Finansowa, Międzynarodowe Stowarzyszenie Rozwoju (International Development </a:t>
            </a:r>
            <a:r>
              <a:rPr lang="pl-PL" sz="1500" dirty="0" err="1"/>
              <a:t>Association</a:t>
            </a:r>
            <a:r>
              <a:rPr lang="pl-PL" sz="1500" dirty="0"/>
              <a:t> - IDA); Agencja Wielostronnych Gwarancji Inwestycji (</a:t>
            </a:r>
            <a:r>
              <a:rPr lang="pl-PL" sz="1500" dirty="0" err="1"/>
              <a:t>Multilateral</a:t>
            </a:r>
            <a:r>
              <a:rPr lang="pl-PL" sz="1500" dirty="0"/>
              <a:t> Investment </a:t>
            </a:r>
            <a:r>
              <a:rPr lang="pl-PL" sz="1500" dirty="0" err="1"/>
              <a:t>Guarantee</a:t>
            </a:r>
            <a:r>
              <a:rPr lang="pl-PL" sz="1500" dirty="0"/>
              <a:t> </a:t>
            </a:r>
            <a:r>
              <a:rPr lang="pl-PL" sz="1500" dirty="0" err="1"/>
              <a:t>Agency</a:t>
            </a:r>
            <a:r>
              <a:rPr lang="pl-PL" sz="1500" dirty="0"/>
              <a:t> - MIGA); Międzynarodowe Centrum Rozstrzygania Sporów Inwestycyjnych (International Centre for </a:t>
            </a:r>
            <a:r>
              <a:rPr lang="pl-PL" sz="1500" dirty="0" err="1"/>
              <a:t>Settlement</a:t>
            </a:r>
            <a:r>
              <a:rPr lang="pl-PL" sz="1500" dirty="0"/>
              <a:t> of Investment </a:t>
            </a:r>
            <a:r>
              <a:rPr lang="pl-PL" sz="1500" dirty="0" err="1"/>
              <a:t>Disputes</a:t>
            </a:r>
            <a:r>
              <a:rPr lang="pl-PL" sz="1500" dirty="0"/>
              <a:t> - ICSID) - nadrzędnym celem Grupy Banku Światowego jest redukcja ubóstwa na świecie poprzez wzmocnienie gospodarek biednych krajów; Bank Światowy udziela pożyczek oraz buduje potencjał opierając się na dwóch filarach rozwoju: tworzenie odpowiedniego klimatu dla inwestowania i zrównoważonego wzrostu oraz wspieranie inwestowania w celu poprawy sytuacji ludzi żyjących w ubóstwie</a:t>
            </a:r>
          </a:p>
          <a:p>
            <a:pPr marL="114300" indent="0" algn="just">
              <a:buNone/>
            </a:pPr>
            <a:endParaRPr lang="pl-PL" sz="1500" dirty="0"/>
          </a:p>
          <a:p>
            <a:pPr algn="just"/>
            <a:endParaRPr lang="pl-PL" sz="1500" dirty="0"/>
          </a:p>
          <a:p>
            <a:pPr marL="114300" indent="0" algn="just">
              <a:buNone/>
            </a:pPr>
            <a:r>
              <a:rPr lang="pl-PL" sz="1600" dirty="0"/>
              <a:t>https://www.unic.un.org.pl/poznaj_onz/unsystem2.php</a:t>
            </a:r>
          </a:p>
        </p:txBody>
      </p:sp>
    </p:spTree>
    <p:extLst>
      <p:ext uri="{BB962C8B-B14F-4D97-AF65-F5344CB8AC3E}">
        <p14:creationId xmlns:p14="http://schemas.microsoft.com/office/powerpoint/2010/main" val="4065214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E8E9AA-E4A1-49FF-8EB4-10315C64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472321-A580-4343-931C-1285592D7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cechy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powszechny charakter </a:t>
            </a:r>
            <a:r>
              <a:rPr lang="pl-PL" sz="1600" dirty="0"/>
              <a:t>– przysługują każdemu człowiekowi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przyrodzony charakter </a:t>
            </a:r>
            <a:r>
              <a:rPr lang="pl-PL" sz="1600" dirty="0"/>
              <a:t>– przysługują każdej jednostce od momentu urodzenia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niezbywalny charakter </a:t>
            </a:r>
            <a:r>
              <a:rPr lang="pl-PL" sz="1600" dirty="0"/>
              <a:t>– nie można się ich zrzec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niepodzielny charakter </a:t>
            </a:r>
            <a:r>
              <a:rPr lang="pl-PL" sz="1600" dirty="0"/>
              <a:t>– wszystkie prawa człowieka stanowią integralną całość i są od siebie współzależne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wynikają z przyrodzonej godności ludzkiej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obowiązują przede wszystkim w relacjach wertykalnych, </a:t>
            </a:r>
            <a:r>
              <a:rPr lang="pl-PL" sz="1600" dirty="0"/>
              <a:t>tj. w relacjach państwo-jednostka</a:t>
            </a:r>
          </a:p>
        </p:txBody>
      </p:sp>
    </p:spTree>
    <p:extLst>
      <p:ext uri="{BB962C8B-B14F-4D97-AF65-F5344CB8AC3E}">
        <p14:creationId xmlns:p14="http://schemas.microsoft.com/office/powerpoint/2010/main" val="13231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E209AF-F36A-4251-A9FF-7B243A3C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207CD0-2F70-4478-B727-DEE417475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pl-PL" sz="16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godność osobowa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traktowana jako kategoria aksjologiczno-ontyczna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godność jest w tym ujęciu wartością przyrodzoną, trwałą, niezbywalną i równocześnie zobowiązującą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godność przysługuje każdemu człowiekowi właśnie z racji bycia człowiekiem i nie wymaga uprzedniego zdobycia, ani też człowiek nie może jej utracić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4411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F23926-04BB-473A-9D5D-933442EA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53B0BD-E1E5-400D-B28E-22FCC4F1E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układy obowiązywania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horyzontalny (poziomy)</a:t>
            </a:r>
          </a:p>
          <a:p>
            <a:pPr marL="114300" indent="0" algn="just">
              <a:buNone/>
            </a:pPr>
            <a:r>
              <a:rPr lang="pl-PL" sz="1600" dirty="0"/>
              <a:t> prawa człowieka znajdują zastosowanie pomiędzy równorzędnymi podmiotami </a:t>
            </a:r>
          </a:p>
          <a:p>
            <a:pPr marL="114300" indent="0" algn="just">
              <a:buNone/>
            </a:pPr>
            <a:r>
              <a:rPr lang="pl-PL" sz="1600" dirty="0"/>
              <a:t>osoba fizyczna - osoba fizyczna          państwo - państwo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wertykalny (pionowy) </a:t>
            </a:r>
          </a:p>
          <a:p>
            <a:pPr marL="114300" indent="0" algn="just">
              <a:buNone/>
            </a:pPr>
            <a:r>
              <a:rPr lang="pl-PL" sz="1600" dirty="0"/>
              <a:t>prawa człowieka znajdują zastosowanie w relacjach nierównorzędnych podmiotów</a:t>
            </a:r>
          </a:p>
          <a:p>
            <a:pPr marL="114300" indent="0" algn="just">
              <a:buNone/>
            </a:pPr>
            <a:r>
              <a:rPr lang="pl-PL" sz="1600" dirty="0"/>
              <a:t>osoba fizyczna – państwo posiadające zwierzchnictwo terytorialne i personalne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zasadniczo</a:t>
            </a:r>
          </a:p>
          <a:p>
            <a:pPr marL="114300" indent="0" algn="just">
              <a:buNone/>
            </a:pPr>
            <a:r>
              <a:rPr lang="pl-PL" sz="1600" dirty="0"/>
              <a:t>prawa człowieka obowiązują w układzie wertykalnym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wyjątkowo</a:t>
            </a:r>
          </a:p>
          <a:p>
            <a:pPr marL="114300" indent="0" algn="just">
              <a:buNone/>
            </a:pPr>
            <a:r>
              <a:rPr lang="pl-PL" sz="1600" dirty="0"/>
              <a:t>niektóre prawa człowieka obowiązują zarówno w układzie wertykalnym, jak i horyzontalnym np. prawo do poszanowania godności </a:t>
            </a:r>
          </a:p>
        </p:txBody>
      </p:sp>
    </p:spTree>
    <p:extLst>
      <p:ext uri="{BB962C8B-B14F-4D97-AF65-F5344CB8AC3E}">
        <p14:creationId xmlns:p14="http://schemas.microsoft.com/office/powerpoint/2010/main" val="51249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E7D963-5895-4F2A-BC8C-A932AE86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707E8E-53C1-40F1-9953-2F891460A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wolności – prawa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wolności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aspekt pozytywny - wolność kształtowania swojego postępowania według własnego uznania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</a:rPr>
              <a:t>aspekt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 negatywny - wolność od zewnętrznej ingerencji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prawa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możliwość 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żądania podjęcia określonego działania na rzecz jednostki ze strony określonej instytucji publicznej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zobowiązują państwo do aktywnego działania na rzecz zapewnienia określonego dobra</a:t>
            </a:r>
          </a:p>
        </p:txBody>
      </p:sp>
    </p:spTree>
    <p:extLst>
      <p:ext uri="{BB962C8B-B14F-4D97-AF65-F5344CB8AC3E}">
        <p14:creationId xmlns:p14="http://schemas.microsoft.com/office/powerpoint/2010/main" val="252476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CE4EA8-3482-413D-BEB0-5AADB249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FFE172-BED6-4421-A5C7-831CCA2CA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prawa materialne – prawa proceduralne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prawa materialne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wyznaczają więzi prawne między jednostką a państwem i innymi podmiotami, zapewniając jej ochronę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prawa proceduralne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umożliwiają uruchomienie procedur zmierzających do wyegzekwowania danego prawa materialnego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89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1DCF94-BC7C-4A9E-B7E0-18A897E5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AFA52A-ECE0-4AEB-8C8D-4DB6FC724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zasadniczo</a:t>
            </a:r>
          </a:p>
          <a:p>
            <a:pPr marL="114300" indent="0">
              <a:buNone/>
            </a:pPr>
            <a:r>
              <a:rPr lang="pl-PL" sz="1600" dirty="0"/>
              <a:t>państwa mogą w zakresie niezbędnym wprowadzać konieczne ograniczenia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wyjątek</a:t>
            </a:r>
          </a:p>
          <a:p>
            <a:pPr marL="114300" indent="0">
              <a:buNone/>
            </a:pPr>
            <a:r>
              <a:rPr lang="pl-PL" sz="1600" dirty="0"/>
              <a:t>prawa absolutne </a:t>
            </a:r>
          </a:p>
          <a:p>
            <a:pPr marL="114300" indent="0">
              <a:buNone/>
            </a:pPr>
            <a:r>
              <a:rPr lang="pl-PL" sz="1600" dirty="0"/>
              <a:t>prawa, które nigdy i w żadnych okolicznościach nie mogą być ograniczone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8379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411A31-C3DB-4E0F-BF1F-20CC6D794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40D6BB-A31E-435C-9981-E88783BEF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sposoby ograniczania praw człowieka przez państwa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derogacja </a:t>
            </a:r>
          </a:p>
          <a:p>
            <a:pPr marL="114300" indent="0" algn="just">
              <a:buNone/>
            </a:pPr>
            <a:r>
              <a:rPr lang="pl-PL" sz="1600" dirty="0"/>
              <a:t>czasowe uchylenie przez państwo wykonywania określonych zobowiązań z zakresu praw człowieka bez wypowiadania całości umowy międzynarodowej, w której dane prawo jest przewidziane</a:t>
            </a:r>
          </a:p>
          <a:p>
            <a:pPr marL="114300" indent="0" algn="just">
              <a:buNone/>
            </a:pPr>
            <a:r>
              <a:rPr lang="pl-PL" sz="1600" b="1" dirty="0"/>
              <a:t>prawa </a:t>
            </a:r>
            <a:r>
              <a:rPr lang="pl-PL" sz="1600" b="1" dirty="0" err="1"/>
              <a:t>niederogowalne</a:t>
            </a:r>
            <a:r>
              <a:rPr lang="pl-PL" sz="1600" b="1" dirty="0"/>
              <a:t> </a:t>
            </a:r>
            <a:r>
              <a:rPr lang="pl-PL" sz="1600" dirty="0"/>
              <a:t>(prawa absolutne)</a:t>
            </a:r>
          </a:p>
          <a:p>
            <a:pPr marL="114300" indent="0" algn="just">
              <a:buNone/>
            </a:pPr>
            <a:r>
              <a:rPr lang="pl-PL" sz="1600" dirty="0"/>
              <a:t>w systemie EKPC np. prawo do życia, zakaz tortur, nieludzkiego lub poniżającego traktowania i karania, zakaz niewolnictwa i poddaństwa, zakaz karania bez podstawy prawnej</a:t>
            </a:r>
          </a:p>
          <a:p>
            <a:pPr marL="114300" indent="0" algn="just">
              <a:buNone/>
            </a:pPr>
            <a:r>
              <a:rPr lang="pl-PL" sz="1600" dirty="0"/>
              <a:t>w systemie </a:t>
            </a:r>
            <a:r>
              <a:rPr lang="pl-PL" sz="1600" dirty="0" err="1"/>
              <a:t>MPPOiP</a:t>
            </a:r>
            <a:r>
              <a:rPr lang="pl-PL" sz="1600" dirty="0"/>
              <a:t> dodatkowo np. zakaz pozbawiania wolności za długi umowne, zakaz uchylania zasady </a:t>
            </a:r>
            <a:r>
              <a:rPr lang="pl-PL" sz="1600" i="1" dirty="0" err="1"/>
              <a:t>nullum</a:t>
            </a:r>
            <a:r>
              <a:rPr lang="pl-PL" sz="1600" i="1" dirty="0"/>
              <a:t> </a:t>
            </a:r>
            <a:r>
              <a:rPr lang="pl-PL" sz="1600" i="1" dirty="0" err="1"/>
              <a:t>crimen</a:t>
            </a:r>
            <a:r>
              <a:rPr lang="pl-PL" sz="1600" i="1" dirty="0"/>
              <a:t> sine lege</a:t>
            </a:r>
            <a:r>
              <a:rPr lang="pl-PL" sz="1600" dirty="0"/>
              <a:t>, prawo do uznania podmiotowości prawnej, prawo do wolności myśli, sumienia i religii</a:t>
            </a:r>
          </a:p>
        </p:txBody>
      </p:sp>
    </p:spTree>
    <p:extLst>
      <p:ext uri="{BB962C8B-B14F-4D97-AF65-F5344CB8AC3E}">
        <p14:creationId xmlns:p14="http://schemas.microsoft.com/office/powerpoint/2010/main" val="72550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6B5E9A-D2F2-4858-B010-E0D9DC7D7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8F1634-E95A-4D26-8A91-0B3F6282D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derogacja zobowiązań jest dopuszczalna (wg EKPC):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stanie wojny lub innego niebezpieczeństwa publicznego zagrażającego życiu narodu</a:t>
            </a:r>
          </a:p>
          <a:p>
            <a:pPr marL="114300" indent="0" algn="just">
              <a:buNone/>
            </a:pPr>
            <a:r>
              <a:rPr lang="pl-PL" sz="1400" dirty="0"/>
              <a:t>stan ten zachodzi, gdy: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niebezpieczeństwo jest aktualne i poważne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skutki niebezpieczeństwa dotyczą całego społeczeństwa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zagrożone jest zorganizowane życie społeczności państwowej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kryzys lub niebezpieczeństwo są wyjątkowe, tzn. normalne środki lub ograniczenia są całkowicie niewystarczające do utrzymania bezpieczeństwa publicznego, porządku i zdrowia ludności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podjęte przez państwo środki uchylające stosowanie zobowiązań muszą ściśle odpowiadać wymogom sytuacji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środki te nie mogą być sprzeczne z innymi zobowiązaniami wynikającymi z prawa międzynarodowego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derogacja nie może dotyczyć praw </a:t>
            </a:r>
            <a:r>
              <a:rPr lang="pl-PL" sz="1600" dirty="0" err="1"/>
              <a:t>niederogowalnych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dokonujące derogacji jest zobowiązane poinformować wyczerpująco Sekretarza Generalnego RE o środkach, jakie podjęło, powodach ich zastosowania, a także kiedy podjęte środki przestaną działać, a derogowane zobowiązania znów będą stosowane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środki uchylające zobowiązania nie mogą pociągać za sobą dyskryminacji wyłącznie z powodu rasy, koloru skóry, płci, języka, religii lub pochodzenia społecznego 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1948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2A373E-8DC7-4F9F-A840-1F502524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FF12EB-5AB6-45D1-9339-90CF1D65C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ograniczania praw człowieka przez państwa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limitacja</a:t>
            </a:r>
          </a:p>
          <a:p>
            <a:pPr marL="114300" indent="0" algn="just">
              <a:buNone/>
            </a:pPr>
            <a:r>
              <a:rPr lang="pl-PL" sz="1600" dirty="0"/>
              <a:t>ograniczenie zakresu stosowania prawa </a:t>
            </a:r>
          </a:p>
          <a:p>
            <a:pPr marL="114300" indent="0" algn="just">
              <a:buNone/>
            </a:pPr>
            <a:r>
              <a:rPr lang="pl-PL" sz="1600" b="1" dirty="0"/>
              <a:t>tzw. klauzule </a:t>
            </a:r>
            <a:r>
              <a:rPr lang="pl-PL" sz="1600" b="1" dirty="0" err="1"/>
              <a:t>limitacyjne</a:t>
            </a:r>
            <a:r>
              <a:rPr lang="pl-PL" sz="1600" b="1" dirty="0"/>
              <a:t> </a:t>
            </a:r>
            <a:r>
              <a:rPr lang="pl-PL" sz="1600" dirty="0"/>
              <a:t>– szczególne przesłanki pozwalające na ograniczenie danego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przesłanki substancjalne 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wartości, których ochrona uzasadnia wprowadzenie ograniczenia</a:t>
            </a:r>
          </a:p>
          <a:p>
            <a:pPr marL="114300" indent="0" algn="just">
              <a:buNone/>
            </a:pPr>
            <a:r>
              <a:rPr lang="pl-PL" sz="1600" dirty="0"/>
              <a:t>np. bezpieczeństwo państwowe, bezpieczeństwo publiczne, dobrobyt gospodarczy kraju, ochrona porządku i zapobieganie przestępstwom, ochrona zdrowia i moralności, ochrona praw i wolności innych osób, konieczność zapobieżenia ujawnieniu informacji niejawnych, zagwarantowanie powagi i bezstronności władzy sądowej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przesłanki proceduralne 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wymogi dotyczące rangi aktu, w którym są wprowadzane ograniczenia, czasu, na jaki ograniczenia są wprowadzane, poddanie ograniczeń kontroli sądowej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zastrzeżenia do umowy międzynarodowej kreującej dane prawo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51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Zgromadzenie Ogólne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Rada Bezpieczeństwa</a:t>
            </a:r>
          </a:p>
        </p:txBody>
      </p:sp>
    </p:spTree>
    <p:extLst>
      <p:ext uri="{BB962C8B-B14F-4D97-AF65-F5344CB8AC3E}">
        <p14:creationId xmlns:p14="http://schemas.microsoft.com/office/powerpoint/2010/main" val="176523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1186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organy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Rada Gospodarcza i Społeczna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główny organ ONZ związany z międzynarodową współpracą gospodarczą i społeczną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ONZ w ramach współpracy w tym zakresie popiera: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podnoszenie stopy życiowej, pełne zatrudnienie oraz warunki postępu i rozwoju gospodarczego i społecznego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rozwiązywanie międzynarodowych zagadnień gospodarczych, społecznych, zdrowia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międzynarodową współpracę kulturalną i wychowawczą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powszechne poszanowanie i przestrzeganie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 – 54 członków wybieranych przez ZO; kadencja wynosi 3 lata, a co roku wybieranych jest 18 członków</a:t>
            </a:r>
          </a:p>
          <a:p>
            <a:pPr marL="114300" indent="0" algn="just">
              <a:buNone/>
            </a:pPr>
            <a:r>
              <a:rPr lang="pl-PL" sz="1600" dirty="0"/>
              <a:t>* zgodnie z reprezentacją geograficzną: Afryka ma 14 członków, Azja – 11, Europa Wschodnia – 6, Ameryka Łacińska i Karaiby – 10, Europa Zachodnia i inne kraje – 13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uchwały zapadają większością głosów obecnych i głosujących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badać zagadnienia gospodarcze, społeczne, kulturalne, wychowawcze, zdrowia i pokrewne, a także opracowywać sprawozdania w tym zakresie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udzielać w zakresie swojej właściwości zaleceń ZO, członkom ONZ lub organizacjom wyspecjalizowanym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przygotowywać projekty konwencji, zwoływać konferencje międzynarodowe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udzielać informacji Radzie Bezpieczeństwa </a:t>
            </a:r>
          </a:p>
        </p:txBody>
      </p:sp>
    </p:spTree>
    <p:extLst>
      <p:ext uri="{BB962C8B-B14F-4D97-AF65-F5344CB8AC3E}">
        <p14:creationId xmlns:p14="http://schemas.microsoft.com/office/powerpoint/2010/main" val="306903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3919"/>
            <a:ext cx="10972800" cy="51778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Rada Powiernicza </a:t>
            </a:r>
            <a:r>
              <a:rPr lang="pl-PL" sz="1600" dirty="0"/>
              <a:t>– sprawowała zwierzchnictwo nad funkcjonowaniem systemu powierniczego; zakończyła działalność w 1994 r. (gdy ostatnie z państw uzyskało niepodległość - Palau) – formalnie 1 listopada 1994 roku Rada Powiernicza zawiesiła swoją działalność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skład: Chiny, Francja, Rosja, Wielka Brytania i Stany Zjednoczone Ameryki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zadania: rozpatrywanie sprawozdań władz administracyjnych dotyczących kwestii politycznych, gospodarczych, społecznych i edukacji terytoriów powierniczych, przyjmowanie i badanie skarg ludności oraz przeprowadzanie okresowych wizytacji w celu dokonania oceny osiągniętego postępu związanego z osiągnięciem samorządności i niepodległości</a:t>
            </a:r>
          </a:p>
          <a:p>
            <a:pPr marL="114300" indent="0" algn="just">
              <a:buNone/>
            </a:pPr>
            <a:r>
              <a:rPr lang="pl-PL" sz="1600" dirty="0"/>
              <a:t>*terytoria powiernicze: Nowa Gwinea Australijska (Australia), Togo Brytyjskie (Wielka Brytania), Togo Francuskie (Francja), Kamerun Francuski (Francja), Kamerun Brytyjski (Wielka Brytania), Tanganika (Wielka Brytania), Ruanda-</a:t>
            </a:r>
            <a:r>
              <a:rPr lang="pl-PL" sz="1600" dirty="0" err="1"/>
              <a:t>Urundi</a:t>
            </a:r>
            <a:r>
              <a:rPr lang="pl-PL" sz="1600" dirty="0"/>
              <a:t> (Belgia), Samoa Zachodnie (Nowa Zelandia), Trypolitania (Wielka Brytania), Cyrenajka (Wielka Brytania), </a:t>
            </a:r>
            <a:r>
              <a:rPr lang="pl-PL" sz="1600" dirty="0" err="1"/>
              <a:t>Fezzan</a:t>
            </a:r>
            <a:r>
              <a:rPr lang="pl-PL" sz="1600" dirty="0"/>
              <a:t> (Francja), Erytrea (Wielka Brytania), Nauru (Australia), Powiernicze Terytorium Somalii (Włochy), Nowa Gwinea Australijska (Australia), Powiernicze Wyspy Pacyfiku (USA)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8537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7090"/>
            <a:ext cx="10972800" cy="5194689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Trybunał Sprawiedliwości </a:t>
            </a:r>
            <a:r>
              <a:rPr lang="pl-PL" sz="1600" dirty="0"/>
              <a:t>- Haga</a:t>
            </a: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zakres właściwości</a:t>
            </a:r>
            <a:r>
              <a:rPr lang="pl-PL" sz="1600" dirty="0"/>
              <a:t>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rozstrzyganie sporów przedłożonych przez państwa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sprawy poddane właściwości Trybunału na mocy umów międzynarodowych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wydawanie opinii doradczych na żądanie Zgromadzenia Ogólnego i Rady Bezpieczeństwa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wydawanie opinii doradczych na wniosek innych organów ONZ, organizacji wyspecjalizowanych, którym ONZ udzieliło upoważnienia, w sprawach, które wynikły w toku ich działalności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skład</a:t>
            </a:r>
            <a:r>
              <a:rPr lang="pl-PL" sz="1600" dirty="0"/>
              <a:t> – 15 niezależnych sędziów wybieranych przez Zgromadzenie Ogólne i Radę Bezpieczeństwa bezwzględną większością głosów (każdy z organów głosuje osobno); kadencja sędziów – 9 lat; co 3 lata następuje wybór 1/3 składu sędziowskiego</a:t>
            </a:r>
          </a:p>
          <a:p>
            <a:pPr marL="114300" indent="0" algn="just">
              <a:buNone/>
            </a:pPr>
            <a:r>
              <a:rPr lang="pl-PL" sz="1600" dirty="0"/>
              <a:t>*kandydatów na sędziów zgłaszają grupy narodowe Stałego Trybunału Arbitrażowego w Hadze spośród osób mogących pełnić najwyższe stanowiska sędziowskie w swych państwach lub uznanych znawców prawa międzynarodowego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pracami Trybunału kieruje prezes wybierany przez członków Trybunału; kadencja – 3 lata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strony postępowania przed MTS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państwa będące członkami ONZ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państwa niebędące członkami ONZ, które są stronami Statutu MTS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państwa niebędące członkami ONZ i stronami statutu MTS na zasadach określonych przez Radę Bezpieczeństwa – wymagana jest zgoda wszystkich stron sporu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państwa mogą przyjąć obowiązkową jurysdykcję MTS w sprawach dotyczących: interpretacji traktatu, jakiegokolwiek zagadnienia prawa międzynarodowego, zaistnienia zdarzenia, które stanowi naruszenie prawa międzynarodowego, charakteru i odszkodowania należnego z tytułu naruszenia zobowiązania międzynarodowego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1040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2456"/>
            <a:ext cx="10972800" cy="5076883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sekretariat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zapewnia obsługę organów, realizację ich zadań i zapewnia ciągłość pracy organizacji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opracowuje analizy, sprawozdania, projekty rezolucji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dokonuje tłumaczeń dokumentów ONZ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rejestruje i ogłasza umowy międzynarodowe w </a:t>
            </a:r>
            <a:r>
              <a:rPr lang="pl-PL" sz="1600" i="1" dirty="0"/>
              <a:t>United Nations </a:t>
            </a:r>
            <a:r>
              <a:rPr lang="pl-PL" sz="1600" i="1" dirty="0" err="1"/>
              <a:t>Treaty</a:t>
            </a:r>
            <a:r>
              <a:rPr lang="pl-PL" sz="1600" i="1" dirty="0"/>
              <a:t> Series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siedziba – Nowy Jork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 – Sekretarz Generalny, 12 podsekretarzy i personel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Sekretarz Generalny 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najwyższy funkcjonariusz administracyjny ONZ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wybierany przez Zgromadzenie Ogólne na zalecenie Rady Bezpieczeństwa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kadencja – 5 lat; możliwość ubiegania się o kolejną kadencję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pełni funkcje zlecone przez ZO, RB i Radę Gospodarczą i Społeczną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składa sprawozdania ze swojej działalności Zgromadzeniu Ogólnemu i przedstawia swoje priorytety na kolejne lata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może zwracać uwagę Rady Bezpieczeństwa na każdą sprawę, która może zagrażać utrzymaniu międzynarodowego pokoju i bezpieczeństwa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jest depozytariuszem traktatów, przyjmuje dokumenty ratyfikacyjne lub przystąpienia, zawiadamia o wejściu umowy w życie, zgłaszanych poprawkach i zastrzeżeniach do traktatów </a:t>
            </a:r>
          </a:p>
        </p:txBody>
      </p:sp>
    </p:spTree>
    <p:extLst>
      <p:ext uri="{BB962C8B-B14F-4D97-AF65-F5344CB8AC3E}">
        <p14:creationId xmlns:p14="http://schemas.microsoft.com/office/powerpoint/2010/main" val="414943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utworzone na podstawie umów międzynarodowych między rządami i posiadające z mocy swych statutów rozległe kompetencje międzynarodowe w dziedzinach: gospodarczej, społecznej, kulturalnej, wychowawczej, zdrowia publicznego i innych dziedzinach pokrewnych (art. 57 Karty NZ), związane z ONZ umową przewidzianą w art. 63 KNZ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warunki, które musi spełniać organizacja: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to być organizacja międzynarodowa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organizacja ta musi mieć charakter powszechny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posiadać szerokie kompetencje choćby w jednej z dziedzin wymienionych w art. 57 KNZ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być związana z ONZ umową przewidzianą w art. 63 KNZ – umowy takie zawiera w imieniu ONZ Rada Gospodarcza i Społeczna, a zatwierdza je Zgromadzenie Ogólne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Rada Gospodarcza i Społeczna odpowiada za współpracę z organizacjami i za koordynację ich działalności</a:t>
            </a:r>
          </a:p>
        </p:txBody>
      </p:sp>
    </p:spTree>
    <p:extLst>
      <p:ext uri="{BB962C8B-B14F-4D97-AF65-F5344CB8AC3E}">
        <p14:creationId xmlns:p14="http://schemas.microsoft.com/office/powerpoint/2010/main" val="264026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1725"/>
            <a:ext cx="10972800" cy="4901603"/>
          </a:xfrm>
        </p:spPr>
        <p:txBody>
          <a:bodyPr>
            <a:normAutofit fontScale="92500"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Organizacja Narodów Zjednoczonych ds. Wyżywienia i Rolnictwa </a:t>
            </a:r>
            <a:r>
              <a:rPr lang="pl-PL" sz="1600" dirty="0"/>
              <a:t>(Food and </a:t>
            </a:r>
            <a:r>
              <a:rPr lang="pl-PL" sz="1600" dirty="0" err="1"/>
              <a:t>Agriculture</a:t>
            </a:r>
            <a:r>
              <a:rPr lang="pl-PL" sz="1600" dirty="0"/>
              <a:t> Organization - </a:t>
            </a:r>
            <a:r>
              <a:rPr lang="pl-PL" sz="1600" b="1" dirty="0"/>
              <a:t>FAO</a:t>
            </a:r>
            <a:r>
              <a:rPr lang="pl-PL" sz="1600" dirty="0"/>
              <a:t>) pracuje na rzecz likwidacji głodu i niedożywienia oraz podniesienia poziomu jakości odżywiania; wspomaga również kraje członkowskie we wdrażaniu zrównoważonego rozwoju rolnictwa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Lotnictwa Cywilnego </a:t>
            </a:r>
            <a:r>
              <a:rPr lang="pl-PL" sz="1600" dirty="0"/>
              <a:t>(International </a:t>
            </a:r>
            <a:r>
              <a:rPr lang="pl-PL" sz="1600" dirty="0" err="1"/>
              <a:t>Civil</a:t>
            </a:r>
            <a:r>
              <a:rPr lang="pl-PL" sz="1600" dirty="0"/>
              <a:t> </a:t>
            </a:r>
            <a:r>
              <a:rPr lang="pl-PL" sz="1600" dirty="0" err="1"/>
              <a:t>Aviation</a:t>
            </a:r>
            <a:r>
              <a:rPr lang="pl-PL" sz="1600" dirty="0"/>
              <a:t> Organization - </a:t>
            </a:r>
            <a:r>
              <a:rPr lang="pl-PL" sz="1600" b="1" dirty="0"/>
              <a:t>ICAO</a:t>
            </a:r>
            <a:r>
              <a:rPr lang="pl-PL" sz="1600" dirty="0"/>
              <a:t>) dba, by przelot z jednego państwa do drugiego był bezpieczny i łatwy; ICAO ustanawia międzynarodowe normy i regulacje dotyczące bezpieczeństwa, sprawności i prawidłowości transportu powietrznego.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Fundusz Rozwoju Rolnictwa</a:t>
            </a:r>
            <a:r>
              <a:rPr lang="pl-PL" sz="1600" dirty="0"/>
              <a:t> (International Fund for </a:t>
            </a:r>
            <a:r>
              <a:rPr lang="pl-PL" sz="1600" dirty="0" err="1"/>
              <a:t>Agricultural</a:t>
            </a:r>
            <a:r>
              <a:rPr lang="pl-PL" sz="1600" dirty="0"/>
              <a:t> Development - </a:t>
            </a:r>
            <a:r>
              <a:rPr lang="pl-PL" sz="1600" b="1" dirty="0"/>
              <a:t>IFAD</a:t>
            </a:r>
            <a:r>
              <a:rPr lang="pl-PL" sz="1600" dirty="0"/>
              <a:t>) ma za zadanie zwalczać głód i biedę na obszarach wiejskich w krajach rozwijających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Pracy </a:t>
            </a:r>
            <a:r>
              <a:rPr lang="pl-PL" sz="1600" dirty="0"/>
              <a:t>(International </a:t>
            </a:r>
            <a:r>
              <a:rPr lang="pl-PL" sz="1600" dirty="0" err="1"/>
              <a:t>Labour</a:t>
            </a:r>
            <a:r>
              <a:rPr lang="pl-PL" sz="1600" dirty="0"/>
              <a:t> Organization – </a:t>
            </a:r>
            <a:r>
              <a:rPr lang="pl-PL" sz="1600" b="1" dirty="0"/>
              <a:t>ILO</a:t>
            </a:r>
            <a:r>
              <a:rPr lang="pl-PL" sz="1600" dirty="0"/>
              <a:t>) formułuje zasady i programy promujące podstawowe prawa człowieka, lepsze warunki pracy i życia oraz zwiększenie poziomu zatrudnienia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Morska </a:t>
            </a:r>
            <a:r>
              <a:rPr lang="pl-PL" sz="1600" dirty="0"/>
              <a:t>(International </a:t>
            </a:r>
            <a:r>
              <a:rPr lang="pl-PL" sz="1600" dirty="0" err="1"/>
              <a:t>Maritime</a:t>
            </a:r>
            <a:r>
              <a:rPr lang="pl-PL" sz="1600" dirty="0"/>
              <a:t> Organization - </a:t>
            </a:r>
            <a:r>
              <a:rPr lang="pl-PL" sz="1600" b="1" dirty="0"/>
              <a:t>IMO</a:t>
            </a:r>
            <a:r>
              <a:rPr lang="pl-PL" sz="1600" dirty="0"/>
              <a:t>) zajmuje się bezpieczeństwem floty handlowej na morzu oraz zapobieganiem zanieczyszczeniu środowiska morskiego przez statki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Fundusz Walutowy </a:t>
            </a:r>
            <a:r>
              <a:rPr lang="pl-PL" sz="1600" dirty="0"/>
              <a:t>(International </a:t>
            </a:r>
            <a:r>
              <a:rPr lang="pl-PL" sz="1600" dirty="0" err="1"/>
              <a:t>Monetary</a:t>
            </a:r>
            <a:r>
              <a:rPr lang="pl-PL" sz="1600" dirty="0"/>
              <a:t> Fund - </a:t>
            </a:r>
            <a:r>
              <a:rPr lang="pl-PL" sz="1600" b="1" dirty="0"/>
              <a:t>IMF</a:t>
            </a:r>
            <a:r>
              <a:rPr lang="pl-PL" sz="1600" dirty="0"/>
              <a:t>) wspiera międzynarodową współpracę i stabilizację kursów wymiany walut; udziela czasowej pomocy finansowej krajom członkowskim, które doświadczają problemów ekonomicznych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Związek Telekomunikacyjny </a:t>
            </a:r>
            <a:r>
              <a:rPr lang="pl-PL" sz="1600" dirty="0"/>
              <a:t>(International </a:t>
            </a:r>
            <a:r>
              <a:rPr lang="pl-PL" sz="1600" dirty="0" err="1"/>
              <a:t>Telecommunication</a:t>
            </a:r>
            <a:r>
              <a:rPr lang="pl-PL" sz="1600" dirty="0"/>
              <a:t> Union – </a:t>
            </a:r>
            <a:r>
              <a:rPr lang="pl-PL" sz="1600" b="1" dirty="0"/>
              <a:t>ITU</a:t>
            </a:r>
            <a:r>
              <a:rPr lang="pl-PL" sz="1600" dirty="0"/>
              <a:t>) jest organizacją, w ramach której rządy państw i sektor biznesu koordynują światową sieć telekomunikacyjną i usługi telekomunikacyjne</a:t>
            </a:r>
          </a:p>
        </p:txBody>
      </p:sp>
    </p:spTree>
    <p:extLst>
      <p:ext uri="{BB962C8B-B14F-4D97-AF65-F5344CB8AC3E}">
        <p14:creationId xmlns:p14="http://schemas.microsoft.com/office/powerpoint/2010/main" val="4014926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Organizacja Narodów Zjednoczonych ds. Oświaty, Nauki i Kultury </a:t>
            </a:r>
            <a:r>
              <a:rPr lang="pl-PL" sz="1500" dirty="0"/>
              <a:t>(United Nations </a:t>
            </a:r>
            <a:r>
              <a:rPr lang="pl-PL" sz="1500" dirty="0" err="1"/>
              <a:t>Educational</a:t>
            </a:r>
            <a:r>
              <a:rPr lang="pl-PL" sz="1500" dirty="0"/>
              <a:t> </a:t>
            </a:r>
            <a:r>
              <a:rPr lang="pl-PL" sz="1500" dirty="0" err="1"/>
              <a:t>Scientific</a:t>
            </a:r>
            <a:r>
              <a:rPr lang="pl-PL" sz="1500" dirty="0"/>
              <a:t> and </a:t>
            </a:r>
            <a:r>
              <a:rPr lang="pl-PL" sz="1500" dirty="0" err="1"/>
              <a:t>Cultural</a:t>
            </a:r>
            <a:r>
              <a:rPr lang="pl-PL" sz="1500" dirty="0"/>
              <a:t> Organization - </a:t>
            </a:r>
            <a:r>
              <a:rPr lang="pl-PL" sz="1500" b="1" dirty="0"/>
              <a:t>UNESCO</a:t>
            </a:r>
            <a:r>
              <a:rPr lang="pl-PL" sz="1500" dirty="0"/>
              <a:t>) pełni rolę organizacji naukowo-badawczej pomagającej zrozumieć wyzwania dzisiejszego świata; UNESCO również pracuje nad wytycznymi dotyczącymi kwestii etycznych w dziedzinie nauki, kultury, edukacji i komunikacji międzyludzkiej. Jest międzynarodowym centrum wymiany informacji i wiedzy w tych dziedzinach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Organizacja Narodów Zjednoczonych ds. Rozwoju Przemysłowego </a:t>
            </a:r>
            <a:r>
              <a:rPr lang="pl-PL" sz="1500" dirty="0"/>
              <a:t>(United Nations </a:t>
            </a:r>
            <a:r>
              <a:rPr lang="pl-PL" sz="1500" dirty="0" err="1"/>
              <a:t>Industrial</a:t>
            </a:r>
            <a:r>
              <a:rPr lang="pl-PL" sz="1500" dirty="0"/>
              <a:t> Development Organization - </a:t>
            </a:r>
            <a:r>
              <a:rPr lang="pl-PL" sz="1500" b="1" dirty="0"/>
              <a:t>UNIDO</a:t>
            </a:r>
            <a:r>
              <a:rPr lang="pl-PL" sz="1500" dirty="0"/>
              <a:t>) – głównym celem tej organizacji jest wspieranie rozwoju przemysłu w współpracy w tej dziedzinie. Dąży do poprawy warunków życia ludzi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Powszechny Związek Pocztowy </a:t>
            </a:r>
            <a:r>
              <a:rPr lang="pl-PL" sz="1500" dirty="0"/>
              <a:t>(Universal </a:t>
            </a:r>
            <a:r>
              <a:rPr lang="pl-PL" sz="1500" dirty="0" err="1"/>
              <a:t>Postal</a:t>
            </a:r>
            <a:r>
              <a:rPr lang="pl-PL" sz="1500" dirty="0"/>
              <a:t> Union – </a:t>
            </a:r>
            <a:r>
              <a:rPr lang="pl-PL" sz="1500" b="1" dirty="0"/>
              <a:t>UPU</a:t>
            </a:r>
            <a:r>
              <a:rPr lang="pl-PL" sz="1500" dirty="0"/>
              <a:t>) jest wyspecjalizowaną instytucją, która zajmuje się regulacją międzynarodowych usług pocztowych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Zdrowia </a:t>
            </a:r>
            <a:r>
              <a:rPr lang="pl-PL" sz="1500" dirty="0"/>
              <a:t>(World </a:t>
            </a:r>
            <a:r>
              <a:rPr lang="pl-PL" sz="1500" dirty="0" err="1"/>
              <a:t>Health</a:t>
            </a:r>
            <a:r>
              <a:rPr lang="pl-PL" sz="1500" dirty="0"/>
              <a:t> Organization - </a:t>
            </a:r>
            <a:r>
              <a:rPr lang="pl-PL" sz="1500" b="1" dirty="0"/>
              <a:t>WHO</a:t>
            </a:r>
            <a:r>
              <a:rPr lang="pl-PL" sz="1500" dirty="0"/>
              <a:t>) wspiera i koordynuje prace w dziedzinie ochrony zdrowia na szczeblu międzynarodowym; WHO kieruje również międzynarodowymi badaniami mającymi na celu zapobieganie wielu chorobom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Własności Intelektualnej </a:t>
            </a:r>
            <a:r>
              <a:rPr lang="pl-PL" sz="1500" dirty="0"/>
              <a:t>(World </a:t>
            </a:r>
            <a:r>
              <a:rPr lang="pl-PL" sz="1500" dirty="0" err="1"/>
              <a:t>Intellectual</a:t>
            </a:r>
            <a:r>
              <a:rPr lang="pl-PL" sz="1500" dirty="0"/>
              <a:t> </a:t>
            </a:r>
            <a:r>
              <a:rPr lang="pl-PL" sz="1500" dirty="0" err="1"/>
              <a:t>Property</a:t>
            </a:r>
            <a:r>
              <a:rPr lang="pl-PL" sz="1500" dirty="0"/>
              <a:t> Organization - </a:t>
            </a:r>
            <a:r>
              <a:rPr lang="pl-PL" sz="1500" b="1" dirty="0"/>
              <a:t>WIPO</a:t>
            </a:r>
            <a:r>
              <a:rPr lang="pl-PL" sz="1500" dirty="0"/>
              <a:t>) zajmuje się ochroną własności intelektualnej i współpracuje z 179 państwami członkowskimi organizacji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Meteorologiczna </a:t>
            </a:r>
            <a:r>
              <a:rPr lang="pl-PL" sz="1500" dirty="0"/>
              <a:t>(World </a:t>
            </a:r>
            <a:r>
              <a:rPr lang="pl-PL" sz="1500" dirty="0" err="1"/>
              <a:t>Meteorological</a:t>
            </a:r>
            <a:r>
              <a:rPr lang="pl-PL" sz="1500" dirty="0"/>
              <a:t> Organization - </a:t>
            </a:r>
            <a:r>
              <a:rPr lang="pl-PL" sz="1500" b="1" dirty="0"/>
              <a:t>WMO</a:t>
            </a:r>
            <a:r>
              <a:rPr lang="pl-PL" sz="1500" dirty="0"/>
              <a:t>) dostarcza miarodajną informację naukową z zakresu warunków atmosferycznych, światowych zasobów słodkiej wody i klimatu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78462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2145</Words>
  <Application>Microsoft Office PowerPoint</Application>
  <PresentationFormat>Panoramiczny</PresentationFormat>
  <Paragraphs>189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Arial</vt:lpstr>
      <vt:lpstr>Book Antiqua</vt:lpstr>
      <vt:lpstr>Century Gothic</vt:lpstr>
      <vt:lpstr>Times New Roman</vt:lpstr>
      <vt:lpstr>Wingdings</vt:lpstr>
      <vt:lpstr>Apteka</vt:lpstr>
      <vt:lpstr>Prawo międzynarodowe publiczne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2025-05-19T19:34:14Z</dcterms:created>
  <dcterms:modified xsi:type="dcterms:W3CDTF">2025-05-19T19:35:17Z</dcterms:modified>
</cp:coreProperties>
</file>