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257" r:id="rId3"/>
    <p:sldId id="258" r:id="rId4"/>
    <p:sldId id="259" r:id="rId5"/>
    <p:sldId id="260" r:id="rId6"/>
    <p:sldId id="278" r:id="rId7"/>
    <p:sldId id="265" r:id="rId8"/>
    <p:sldId id="261" r:id="rId9"/>
    <p:sldId id="262" r:id="rId10"/>
    <p:sldId id="263" r:id="rId11"/>
    <p:sldId id="264" r:id="rId12"/>
    <p:sldId id="266" r:id="rId13"/>
    <p:sldId id="267" r:id="rId14"/>
    <p:sldId id="268" r:id="rId15"/>
    <p:sldId id="269" r:id="rId16"/>
    <p:sldId id="270" r:id="rId17"/>
    <p:sldId id="271" r:id="rId18"/>
    <p:sldId id="272" r:id="rId19"/>
    <p:sldId id="273" r:id="rId20"/>
    <p:sldId id="274" r:id="rId21"/>
    <p:sldId id="275" r:id="rId22"/>
    <p:sldId id="276" r:id="rId23"/>
    <p:sldId id="279" r:id="rId24"/>
    <p:sldId id="277" r:id="rId25"/>
    <p:sldId id="280" r:id="rId26"/>
    <p:sldId id="281" r:id="rId27"/>
    <p:sldId id="282" r:id="rId28"/>
    <p:sldId id="283" r:id="rId29"/>
    <p:sldId id="284" r:id="rId30"/>
    <p:sldId id="287" r:id="rId31"/>
    <p:sldId id="285" r:id="rId32"/>
    <p:sldId id="286" r:id="rId33"/>
    <p:sldId id="288" r:id="rId34"/>
    <p:sldId id="289" r:id="rId35"/>
    <p:sldId id="290" r:id="rId36"/>
    <p:sldId id="291" r:id="rId37"/>
    <p:sldId id="292" r:id="rId38"/>
    <p:sldId id="293" r:id="rId39"/>
    <p:sldId id="294" r:id="rId40"/>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4BA5F9-E54A-4DCA-849A-46E9F5FA3163}" v="118" dt="2019-02-25T17:09:37.429"/>
  </p1510:revLst>
</p1510:revInfo>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2DD21A-7E68-43EC-AA7E-D6672BFE3D36}" type="datetimeFigureOut">
              <a:rPr lang="pl-PL" smtClean="0"/>
              <a:t>25.02.2019</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A177A1-9AC1-4BD6-9DD6-AD6E95A2C617}" type="slidenum">
              <a:rPr lang="pl-PL" smtClean="0"/>
              <a:t>‹#›</a:t>
            </a:fld>
            <a:endParaRPr lang="pl-PL"/>
          </a:p>
        </p:txBody>
      </p:sp>
    </p:spTree>
    <p:extLst>
      <p:ext uri="{BB962C8B-B14F-4D97-AF65-F5344CB8AC3E}">
        <p14:creationId xmlns:p14="http://schemas.microsoft.com/office/powerpoint/2010/main" val="30234704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022578-D2BB-410E-9141-43A10CA1C2AC}"/>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5C53DA2D-0F87-4886-BD7D-74D63CB1BD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7EC744F2-8EEE-463A-B267-960CE7479E05}"/>
              </a:ext>
            </a:extLst>
          </p:cNvPr>
          <p:cNvSpPr>
            <a:spLocks noGrp="1"/>
          </p:cNvSpPr>
          <p:nvPr>
            <p:ph type="dt" sz="half" idx="10"/>
          </p:nvPr>
        </p:nvSpPr>
        <p:spPr/>
        <p:txBody>
          <a:bodyPr/>
          <a:lstStyle/>
          <a:p>
            <a:fld id="{A73D6ABF-8449-4DC9-AA7D-120083A44EFB}" type="datetime1">
              <a:rPr lang="pl-PL" smtClean="0"/>
              <a:t>25.02.2019</a:t>
            </a:fld>
            <a:endParaRPr lang="pl-PL"/>
          </a:p>
        </p:txBody>
      </p:sp>
      <p:sp>
        <p:nvSpPr>
          <p:cNvPr id="5" name="Symbol zastępczy stopki 4">
            <a:extLst>
              <a:ext uri="{FF2B5EF4-FFF2-40B4-BE49-F238E27FC236}">
                <a16:creationId xmlns:a16="http://schemas.microsoft.com/office/drawing/2014/main" id="{46A68AF7-4E25-4CA4-86FD-D03A35E9B37B}"/>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B28FA1DB-2F78-421D-94E1-B028748599F8}"/>
              </a:ext>
            </a:extLst>
          </p:cNvPr>
          <p:cNvSpPr>
            <a:spLocks noGrp="1"/>
          </p:cNvSpPr>
          <p:nvPr>
            <p:ph type="sldNum" sz="quarter" idx="12"/>
          </p:nvPr>
        </p:nvSpPr>
        <p:spPr/>
        <p:txBody>
          <a:bodyPr/>
          <a:lstStyle/>
          <a:p>
            <a:fld id="{56797B23-A282-42D5-9D85-2C33D72DBDCA}" type="slidenum">
              <a:rPr lang="pl-PL" smtClean="0"/>
              <a:t>‹#›</a:t>
            </a:fld>
            <a:endParaRPr lang="pl-PL"/>
          </a:p>
        </p:txBody>
      </p:sp>
    </p:spTree>
    <p:extLst>
      <p:ext uri="{BB962C8B-B14F-4D97-AF65-F5344CB8AC3E}">
        <p14:creationId xmlns:p14="http://schemas.microsoft.com/office/powerpoint/2010/main" val="4058800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56662A9-2151-4E37-A471-E4AE59097075}"/>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5493BB5C-FEC7-4960-9F77-C73B5BE24256}"/>
              </a:ext>
            </a:extLst>
          </p:cNvPr>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94135BEA-7884-4096-8142-5DFF1C4307A6}"/>
              </a:ext>
            </a:extLst>
          </p:cNvPr>
          <p:cNvSpPr>
            <a:spLocks noGrp="1"/>
          </p:cNvSpPr>
          <p:nvPr>
            <p:ph type="dt" sz="half" idx="10"/>
          </p:nvPr>
        </p:nvSpPr>
        <p:spPr/>
        <p:txBody>
          <a:bodyPr/>
          <a:lstStyle/>
          <a:p>
            <a:fld id="{3F54BC5C-5F0E-4697-BE51-A503FC54B5F6}" type="datetime1">
              <a:rPr lang="pl-PL" smtClean="0"/>
              <a:t>25.02.2019</a:t>
            </a:fld>
            <a:endParaRPr lang="pl-PL"/>
          </a:p>
        </p:txBody>
      </p:sp>
      <p:sp>
        <p:nvSpPr>
          <p:cNvPr id="5" name="Symbol zastępczy stopki 4">
            <a:extLst>
              <a:ext uri="{FF2B5EF4-FFF2-40B4-BE49-F238E27FC236}">
                <a16:creationId xmlns:a16="http://schemas.microsoft.com/office/drawing/2014/main" id="{182B063F-7C59-4820-BD24-19E20F042B54}"/>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D10B441F-7C05-47AD-BE1F-905B111A6B01}"/>
              </a:ext>
            </a:extLst>
          </p:cNvPr>
          <p:cNvSpPr>
            <a:spLocks noGrp="1"/>
          </p:cNvSpPr>
          <p:nvPr>
            <p:ph type="sldNum" sz="quarter" idx="12"/>
          </p:nvPr>
        </p:nvSpPr>
        <p:spPr/>
        <p:txBody>
          <a:bodyPr/>
          <a:lstStyle/>
          <a:p>
            <a:fld id="{56797B23-A282-42D5-9D85-2C33D72DBDCA}" type="slidenum">
              <a:rPr lang="pl-PL" smtClean="0"/>
              <a:t>‹#›</a:t>
            </a:fld>
            <a:endParaRPr lang="pl-PL"/>
          </a:p>
        </p:txBody>
      </p:sp>
    </p:spTree>
    <p:extLst>
      <p:ext uri="{BB962C8B-B14F-4D97-AF65-F5344CB8AC3E}">
        <p14:creationId xmlns:p14="http://schemas.microsoft.com/office/powerpoint/2010/main" val="774226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5570E227-E365-492E-BC6D-1460B024B3C3}"/>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97F8939D-97E5-4010-96F1-2913EDE0B0DA}"/>
              </a:ext>
            </a:extLst>
          </p:cNvPr>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E50B0FB5-CCBD-4BE2-B1AF-2CE91D154425}"/>
              </a:ext>
            </a:extLst>
          </p:cNvPr>
          <p:cNvSpPr>
            <a:spLocks noGrp="1"/>
          </p:cNvSpPr>
          <p:nvPr>
            <p:ph type="dt" sz="half" idx="10"/>
          </p:nvPr>
        </p:nvSpPr>
        <p:spPr/>
        <p:txBody>
          <a:bodyPr/>
          <a:lstStyle/>
          <a:p>
            <a:fld id="{20B993A1-A17E-4C3A-A68E-7D69DC575158}" type="datetime1">
              <a:rPr lang="pl-PL" smtClean="0"/>
              <a:t>25.02.2019</a:t>
            </a:fld>
            <a:endParaRPr lang="pl-PL"/>
          </a:p>
        </p:txBody>
      </p:sp>
      <p:sp>
        <p:nvSpPr>
          <p:cNvPr id="5" name="Symbol zastępczy stopki 4">
            <a:extLst>
              <a:ext uri="{FF2B5EF4-FFF2-40B4-BE49-F238E27FC236}">
                <a16:creationId xmlns:a16="http://schemas.microsoft.com/office/drawing/2014/main" id="{6C5DFFCC-21E5-484B-A7FA-E4427B5C43E6}"/>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D8073595-EAD1-4CAD-B886-70D30B218D58}"/>
              </a:ext>
            </a:extLst>
          </p:cNvPr>
          <p:cNvSpPr>
            <a:spLocks noGrp="1"/>
          </p:cNvSpPr>
          <p:nvPr>
            <p:ph type="sldNum" sz="quarter" idx="12"/>
          </p:nvPr>
        </p:nvSpPr>
        <p:spPr/>
        <p:txBody>
          <a:bodyPr/>
          <a:lstStyle/>
          <a:p>
            <a:fld id="{56797B23-A282-42D5-9D85-2C33D72DBDCA}" type="slidenum">
              <a:rPr lang="pl-PL" smtClean="0"/>
              <a:t>‹#›</a:t>
            </a:fld>
            <a:endParaRPr lang="pl-PL"/>
          </a:p>
        </p:txBody>
      </p:sp>
    </p:spTree>
    <p:extLst>
      <p:ext uri="{BB962C8B-B14F-4D97-AF65-F5344CB8AC3E}">
        <p14:creationId xmlns:p14="http://schemas.microsoft.com/office/powerpoint/2010/main" val="1843794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E61A43B-4919-46E6-861B-0E670A0621A3}"/>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CEF545EE-E940-4A82-AC8F-28CD4A1D110C}"/>
              </a:ext>
            </a:extLst>
          </p:cNvPr>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1398B9CE-966D-4E8A-8C9D-74D6A6D564B3}"/>
              </a:ext>
            </a:extLst>
          </p:cNvPr>
          <p:cNvSpPr>
            <a:spLocks noGrp="1"/>
          </p:cNvSpPr>
          <p:nvPr>
            <p:ph type="dt" sz="half" idx="10"/>
          </p:nvPr>
        </p:nvSpPr>
        <p:spPr/>
        <p:txBody>
          <a:bodyPr/>
          <a:lstStyle/>
          <a:p>
            <a:fld id="{52420F17-A33B-4BBE-A2D2-1D46FFCC0DD3}" type="datetime1">
              <a:rPr lang="pl-PL" smtClean="0"/>
              <a:t>25.02.2019</a:t>
            </a:fld>
            <a:endParaRPr lang="pl-PL"/>
          </a:p>
        </p:txBody>
      </p:sp>
      <p:sp>
        <p:nvSpPr>
          <p:cNvPr id="5" name="Symbol zastępczy stopki 4">
            <a:extLst>
              <a:ext uri="{FF2B5EF4-FFF2-40B4-BE49-F238E27FC236}">
                <a16:creationId xmlns:a16="http://schemas.microsoft.com/office/drawing/2014/main" id="{F944A3F8-BAE7-42A1-9D5D-EE0EDF083FD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F35CAF43-8C19-4531-BD41-C91B83E086E0}"/>
              </a:ext>
            </a:extLst>
          </p:cNvPr>
          <p:cNvSpPr>
            <a:spLocks noGrp="1"/>
          </p:cNvSpPr>
          <p:nvPr>
            <p:ph type="sldNum" sz="quarter" idx="12"/>
          </p:nvPr>
        </p:nvSpPr>
        <p:spPr/>
        <p:txBody>
          <a:bodyPr/>
          <a:lstStyle/>
          <a:p>
            <a:fld id="{56797B23-A282-42D5-9D85-2C33D72DBDCA}" type="slidenum">
              <a:rPr lang="pl-PL" smtClean="0"/>
              <a:t>‹#›</a:t>
            </a:fld>
            <a:endParaRPr lang="pl-PL"/>
          </a:p>
        </p:txBody>
      </p:sp>
    </p:spTree>
    <p:extLst>
      <p:ext uri="{BB962C8B-B14F-4D97-AF65-F5344CB8AC3E}">
        <p14:creationId xmlns:p14="http://schemas.microsoft.com/office/powerpoint/2010/main" val="602948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069BE1-1FD4-4D27-B285-B04FCA489399}"/>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72ECB7AA-22DD-40DC-B5E2-C11B533087A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a:extLst>
              <a:ext uri="{FF2B5EF4-FFF2-40B4-BE49-F238E27FC236}">
                <a16:creationId xmlns:a16="http://schemas.microsoft.com/office/drawing/2014/main" id="{B9D18792-AD5E-42C2-A1FE-13BEAC894B59}"/>
              </a:ext>
            </a:extLst>
          </p:cNvPr>
          <p:cNvSpPr>
            <a:spLocks noGrp="1"/>
          </p:cNvSpPr>
          <p:nvPr>
            <p:ph type="dt" sz="half" idx="10"/>
          </p:nvPr>
        </p:nvSpPr>
        <p:spPr/>
        <p:txBody>
          <a:bodyPr/>
          <a:lstStyle/>
          <a:p>
            <a:fld id="{C348836B-A884-453E-A4EC-DEFB5AEBA39F}" type="datetime1">
              <a:rPr lang="pl-PL" smtClean="0"/>
              <a:t>25.02.2019</a:t>
            </a:fld>
            <a:endParaRPr lang="pl-PL"/>
          </a:p>
        </p:txBody>
      </p:sp>
      <p:sp>
        <p:nvSpPr>
          <p:cNvPr id="5" name="Symbol zastępczy stopki 4">
            <a:extLst>
              <a:ext uri="{FF2B5EF4-FFF2-40B4-BE49-F238E27FC236}">
                <a16:creationId xmlns:a16="http://schemas.microsoft.com/office/drawing/2014/main" id="{8F7D5BF0-0363-43F9-8E4A-34EE8644FB52}"/>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AB6D9B6E-F1F8-41FF-9B35-7A34CDC15760}"/>
              </a:ext>
            </a:extLst>
          </p:cNvPr>
          <p:cNvSpPr>
            <a:spLocks noGrp="1"/>
          </p:cNvSpPr>
          <p:nvPr>
            <p:ph type="sldNum" sz="quarter" idx="12"/>
          </p:nvPr>
        </p:nvSpPr>
        <p:spPr/>
        <p:txBody>
          <a:bodyPr/>
          <a:lstStyle/>
          <a:p>
            <a:fld id="{56797B23-A282-42D5-9D85-2C33D72DBDCA}" type="slidenum">
              <a:rPr lang="pl-PL" smtClean="0"/>
              <a:t>‹#›</a:t>
            </a:fld>
            <a:endParaRPr lang="pl-PL"/>
          </a:p>
        </p:txBody>
      </p:sp>
    </p:spTree>
    <p:extLst>
      <p:ext uri="{BB962C8B-B14F-4D97-AF65-F5344CB8AC3E}">
        <p14:creationId xmlns:p14="http://schemas.microsoft.com/office/powerpoint/2010/main" val="1843174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98E979-7673-42E0-95FE-60A3E80E4D7C}"/>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E77174BB-FA51-48C3-8465-753D1CF33EDA}"/>
              </a:ext>
            </a:extLst>
          </p:cNvPr>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748D28DA-92C7-48D9-8B52-F4AC8868EB6C}"/>
              </a:ext>
            </a:extLst>
          </p:cNvPr>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CA46D00F-AA34-4C5B-9C58-8F36F9B5C361}"/>
              </a:ext>
            </a:extLst>
          </p:cNvPr>
          <p:cNvSpPr>
            <a:spLocks noGrp="1"/>
          </p:cNvSpPr>
          <p:nvPr>
            <p:ph type="dt" sz="half" idx="10"/>
          </p:nvPr>
        </p:nvSpPr>
        <p:spPr/>
        <p:txBody>
          <a:bodyPr/>
          <a:lstStyle/>
          <a:p>
            <a:fld id="{D9C3B37E-198C-45AD-8599-88DFFFA4FF15}" type="datetime1">
              <a:rPr lang="pl-PL" smtClean="0"/>
              <a:t>25.02.2019</a:t>
            </a:fld>
            <a:endParaRPr lang="pl-PL"/>
          </a:p>
        </p:txBody>
      </p:sp>
      <p:sp>
        <p:nvSpPr>
          <p:cNvPr id="6" name="Symbol zastępczy stopki 5">
            <a:extLst>
              <a:ext uri="{FF2B5EF4-FFF2-40B4-BE49-F238E27FC236}">
                <a16:creationId xmlns:a16="http://schemas.microsoft.com/office/drawing/2014/main" id="{5CCDD39D-56DE-400A-80CE-64ABC898CBD1}"/>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EE822693-95A6-4B95-99DA-2544573E512C}"/>
              </a:ext>
            </a:extLst>
          </p:cNvPr>
          <p:cNvSpPr>
            <a:spLocks noGrp="1"/>
          </p:cNvSpPr>
          <p:nvPr>
            <p:ph type="sldNum" sz="quarter" idx="12"/>
          </p:nvPr>
        </p:nvSpPr>
        <p:spPr/>
        <p:txBody>
          <a:bodyPr/>
          <a:lstStyle/>
          <a:p>
            <a:fld id="{56797B23-A282-42D5-9D85-2C33D72DBDCA}" type="slidenum">
              <a:rPr lang="pl-PL" smtClean="0"/>
              <a:t>‹#›</a:t>
            </a:fld>
            <a:endParaRPr lang="pl-PL"/>
          </a:p>
        </p:txBody>
      </p:sp>
    </p:spTree>
    <p:extLst>
      <p:ext uri="{BB962C8B-B14F-4D97-AF65-F5344CB8AC3E}">
        <p14:creationId xmlns:p14="http://schemas.microsoft.com/office/powerpoint/2010/main" val="1403748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903F8CA-BBBB-4805-A117-4A514C5A4AF2}"/>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59B5C902-D145-49CC-AA58-5C5CDE4342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a:extLst>
              <a:ext uri="{FF2B5EF4-FFF2-40B4-BE49-F238E27FC236}">
                <a16:creationId xmlns:a16="http://schemas.microsoft.com/office/drawing/2014/main" id="{24B34FDD-3962-4F3B-952D-F30ACD2025EE}"/>
              </a:ext>
            </a:extLst>
          </p:cNvPr>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BDE34241-DDAC-4950-B8D6-01017981AC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a:extLst>
              <a:ext uri="{FF2B5EF4-FFF2-40B4-BE49-F238E27FC236}">
                <a16:creationId xmlns:a16="http://schemas.microsoft.com/office/drawing/2014/main" id="{D54D524B-7C41-493F-8301-9AB0065D186C}"/>
              </a:ext>
            </a:extLst>
          </p:cNvPr>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6E82CF1B-A717-410F-AAF0-AFECF06A60FC}"/>
              </a:ext>
            </a:extLst>
          </p:cNvPr>
          <p:cNvSpPr>
            <a:spLocks noGrp="1"/>
          </p:cNvSpPr>
          <p:nvPr>
            <p:ph type="dt" sz="half" idx="10"/>
          </p:nvPr>
        </p:nvSpPr>
        <p:spPr/>
        <p:txBody>
          <a:bodyPr/>
          <a:lstStyle/>
          <a:p>
            <a:fld id="{87BB4ADA-5681-45C1-AA53-84C2671C7E1D}" type="datetime1">
              <a:rPr lang="pl-PL" smtClean="0"/>
              <a:t>25.02.2019</a:t>
            </a:fld>
            <a:endParaRPr lang="pl-PL"/>
          </a:p>
        </p:txBody>
      </p:sp>
      <p:sp>
        <p:nvSpPr>
          <p:cNvPr id="8" name="Symbol zastępczy stopki 7">
            <a:extLst>
              <a:ext uri="{FF2B5EF4-FFF2-40B4-BE49-F238E27FC236}">
                <a16:creationId xmlns:a16="http://schemas.microsoft.com/office/drawing/2014/main" id="{587A2B54-F204-440B-84AE-8A55A91318A0}"/>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0BB00484-F73E-44AD-BBCA-87DD99D265BC}"/>
              </a:ext>
            </a:extLst>
          </p:cNvPr>
          <p:cNvSpPr>
            <a:spLocks noGrp="1"/>
          </p:cNvSpPr>
          <p:nvPr>
            <p:ph type="sldNum" sz="quarter" idx="12"/>
          </p:nvPr>
        </p:nvSpPr>
        <p:spPr/>
        <p:txBody>
          <a:bodyPr/>
          <a:lstStyle/>
          <a:p>
            <a:fld id="{56797B23-A282-42D5-9D85-2C33D72DBDCA}" type="slidenum">
              <a:rPr lang="pl-PL" smtClean="0"/>
              <a:t>‹#›</a:t>
            </a:fld>
            <a:endParaRPr lang="pl-PL"/>
          </a:p>
        </p:txBody>
      </p:sp>
    </p:spTree>
    <p:extLst>
      <p:ext uri="{BB962C8B-B14F-4D97-AF65-F5344CB8AC3E}">
        <p14:creationId xmlns:p14="http://schemas.microsoft.com/office/powerpoint/2010/main" val="271817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6EB0C56-CBA7-46C1-AB32-8930A2700348}"/>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D3369132-B42D-49DD-9C6A-F997B77243EF}"/>
              </a:ext>
            </a:extLst>
          </p:cNvPr>
          <p:cNvSpPr>
            <a:spLocks noGrp="1"/>
          </p:cNvSpPr>
          <p:nvPr>
            <p:ph type="dt" sz="half" idx="10"/>
          </p:nvPr>
        </p:nvSpPr>
        <p:spPr/>
        <p:txBody>
          <a:bodyPr/>
          <a:lstStyle/>
          <a:p>
            <a:fld id="{FBB34B02-DC21-41FF-806F-CDD0A8A365B1}" type="datetime1">
              <a:rPr lang="pl-PL" smtClean="0"/>
              <a:t>25.02.2019</a:t>
            </a:fld>
            <a:endParaRPr lang="pl-PL"/>
          </a:p>
        </p:txBody>
      </p:sp>
      <p:sp>
        <p:nvSpPr>
          <p:cNvPr id="4" name="Symbol zastępczy stopki 3">
            <a:extLst>
              <a:ext uri="{FF2B5EF4-FFF2-40B4-BE49-F238E27FC236}">
                <a16:creationId xmlns:a16="http://schemas.microsoft.com/office/drawing/2014/main" id="{F1FA8CF3-7B0B-4812-A76B-C1D45B2BC00E}"/>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32DC8F5F-B06C-4AD3-9B4D-DD3D5506E94A}"/>
              </a:ext>
            </a:extLst>
          </p:cNvPr>
          <p:cNvSpPr>
            <a:spLocks noGrp="1"/>
          </p:cNvSpPr>
          <p:nvPr>
            <p:ph type="sldNum" sz="quarter" idx="12"/>
          </p:nvPr>
        </p:nvSpPr>
        <p:spPr/>
        <p:txBody>
          <a:bodyPr/>
          <a:lstStyle/>
          <a:p>
            <a:fld id="{56797B23-A282-42D5-9D85-2C33D72DBDCA}" type="slidenum">
              <a:rPr lang="pl-PL" smtClean="0"/>
              <a:t>‹#›</a:t>
            </a:fld>
            <a:endParaRPr lang="pl-PL"/>
          </a:p>
        </p:txBody>
      </p:sp>
    </p:spTree>
    <p:extLst>
      <p:ext uri="{BB962C8B-B14F-4D97-AF65-F5344CB8AC3E}">
        <p14:creationId xmlns:p14="http://schemas.microsoft.com/office/powerpoint/2010/main" val="874513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750C8101-0C3A-4C0A-8B98-96A96D439C18}"/>
              </a:ext>
            </a:extLst>
          </p:cNvPr>
          <p:cNvSpPr>
            <a:spLocks noGrp="1"/>
          </p:cNvSpPr>
          <p:nvPr>
            <p:ph type="dt" sz="half" idx="10"/>
          </p:nvPr>
        </p:nvSpPr>
        <p:spPr/>
        <p:txBody>
          <a:bodyPr/>
          <a:lstStyle/>
          <a:p>
            <a:fld id="{D7B22AEE-DBDE-4080-A85F-0BB848353C47}" type="datetime1">
              <a:rPr lang="pl-PL" smtClean="0"/>
              <a:t>25.02.2019</a:t>
            </a:fld>
            <a:endParaRPr lang="pl-PL"/>
          </a:p>
        </p:txBody>
      </p:sp>
      <p:sp>
        <p:nvSpPr>
          <p:cNvPr id="3" name="Symbol zastępczy stopki 2">
            <a:extLst>
              <a:ext uri="{FF2B5EF4-FFF2-40B4-BE49-F238E27FC236}">
                <a16:creationId xmlns:a16="http://schemas.microsoft.com/office/drawing/2014/main" id="{B7815494-38E6-4590-95F4-6298B273F918}"/>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DE817E09-9573-404D-9E50-682362A7D8EB}"/>
              </a:ext>
            </a:extLst>
          </p:cNvPr>
          <p:cNvSpPr>
            <a:spLocks noGrp="1"/>
          </p:cNvSpPr>
          <p:nvPr>
            <p:ph type="sldNum" sz="quarter" idx="12"/>
          </p:nvPr>
        </p:nvSpPr>
        <p:spPr/>
        <p:txBody>
          <a:bodyPr/>
          <a:lstStyle/>
          <a:p>
            <a:fld id="{56797B23-A282-42D5-9D85-2C33D72DBDCA}" type="slidenum">
              <a:rPr lang="pl-PL" smtClean="0"/>
              <a:t>‹#›</a:t>
            </a:fld>
            <a:endParaRPr lang="pl-PL"/>
          </a:p>
        </p:txBody>
      </p:sp>
    </p:spTree>
    <p:extLst>
      <p:ext uri="{BB962C8B-B14F-4D97-AF65-F5344CB8AC3E}">
        <p14:creationId xmlns:p14="http://schemas.microsoft.com/office/powerpoint/2010/main" val="3184564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A8894C0-B26C-487C-B63A-984D31A45D6B}"/>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CAD34EDD-8F35-4604-9E83-1C0E0F3316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A773284D-E04C-4D06-B10D-719F4C2DA3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A28D623B-0DC7-41E3-A618-6435902B3512}"/>
              </a:ext>
            </a:extLst>
          </p:cNvPr>
          <p:cNvSpPr>
            <a:spLocks noGrp="1"/>
          </p:cNvSpPr>
          <p:nvPr>
            <p:ph type="dt" sz="half" idx="10"/>
          </p:nvPr>
        </p:nvSpPr>
        <p:spPr/>
        <p:txBody>
          <a:bodyPr/>
          <a:lstStyle/>
          <a:p>
            <a:fld id="{305389D4-FD88-4E72-A3DF-C4FC525076EA}" type="datetime1">
              <a:rPr lang="pl-PL" smtClean="0"/>
              <a:t>25.02.2019</a:t>
            </a:fld>
            <a:endParaRPr lang="pl-PL"/>
          </a:p>
        </p:txBody>
      </p:sp>
      <p:sp>
        <p:nvSpPr>
          <p:cNvPr id="6" name="Symbol zastępczy stopki 5">
            <a:extLst>
              <a:ext uri="{FF2B5EF4-FFF2-40B4-BE49-F238E27FC236}">
                <a16:creationId xmlns:a16="http://schemas.microsoft.com/office/drawing/2014/main" id="{B2F76F33-2B58-41E0-B3E4-91FFB016AA30}"/>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034ADCA0-E289-4A37-B9DD-07E09B276322}"/>
              </a:ext>
            </a:extLst>
          </p:cNvPr>
          <p:cNvSpPr>
            <a:spLocks noGrp="1"/>
          </p:cNvSpPr>
          <p:nvPr>
            <p:ph type="sldNum" sz="quarter" idx="12"/>
          </p:nvPr>
        </p:nvSpPr>
        <p:spPr/>
        <p:txBody>
          <a:bodyPr/>
          <a:lstStyle/>
          <a:p>
            <a:fld id="{56797B23-A282-42D5-9D85-2C33D72DBDCA}" type="slidenum">
              <a:rPr lang="pl-PL" smtClean="0"/>
              <a:t>‹#›</a:t>
            </a:fld>
            <a:endParaRPr lang="pl-PL"/>
          </a:p>
        </p:txBody>
      </p:sp>
    </p:spTree>
    <p:extLst>
      <p:ext uri="{BB962C8B-B14F-4D97-AF65-F5344CB8AC3E}">
        <p14:creationId xmlns:p14="http://schemas.microsoft.com/office/powerpoint/2010/main" val="315018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4C6BC8F-B570-4870-B51D-180495731FD6}"/>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B872B6D6-E7AD-448B-9572-D658841A67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11A2BC9D-344A-4604-8F7A-2453559162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4673C26B-14CA-4078-BAD2-5E9A963F5DB1}"/>
              </a:ext>
            </a:extLst>
          </p:cNvPr>
          <p:cNvSpPr>
            <a:spLocks noGrp="1"/>
          </p:cNvSpPr>
          <p:nvPr>
            <p:ph type="dt" sz="half" idx="10"/>
          </p:nvPr>
        </p:nvSpPr>
        <p:spPr/>
        <p:txBody>
          <a:bodyPr/>
          <a:lstStyle/>
          <a:p>
            <a:fld id="{6D6104AF-D439-41B5-A184-4DFED4937B55}" type="datetime1">
              <a:rPr lang="pl-PL" smtClean="0"/>
              <a:t>25.02.2019</a:t>
            </a:fld>
            <a:endParaRPr lang="pl-PL"/>
          </a:p>
        </p:txBody>
      </p:sp>
      <p:sp>
        <p:nvSpPr>
          <p:cNvPr id="6" name="Symbol zastępczy stopki 5">
            <a:extLst>
              <a:ext uri="{FF2B5EF4-FFF2-40B4-BE49-F238E27FC236}">
                <a16:creationId xmlns:a16="http://schemas.microsoft.com/office/drawing/2014/main" id="{2CEEB5FD-6DFC-4479-8DE5-3623BB0D4866}"/>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EEC32564-355C-475C-8190-8F9842EC1273}"/>
              </a:ext>
            </a:extLst>
          </p:cNvPr>
          <p:cNvSpPr>
            <a:spLocks noGrp="1"/>
          </p:cNvSpPr>
          <p:nvPr>
            <p:ph type="sldNum" sz="quarter" idx="12"/>
          </p:nvPr>
        </p:nvSpPr>
        <p:spPr/>
        <p:txBody>
          <a:bodyPr/>
          <a:lstStyle/>
          <a:p>
            <a:fld id="{56797B23-A282-42D5-9D85-2C33D72DBDCA}" type="slidenum">
              <a:rPr lang="pl-PL" smtClean="0"/>
              <a:t>‹#›</a:t>
            </a:fld>
            <a:endParaRPr lang="pl-PL"/>
          </a:p>
        </p:txBody>
      </p:sp>
    </p:spTree>
    <p:extLst>
      <p:ext uri="{BB962C8B-B14F-4D97-AF65-F5344CB8AC3E}">
        <p14:creationId xmlns:p14="http://schemas.microsoft.com/office/powerpoint/2010/main" val="1065112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6957C815-5BA5-44A9-B56E-09E7CA12650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D4D39B95-43EF-4A1B-95B1-9A8A2FF337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E8DA6BD9-E837-4526-A087-741B4961B6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7E27C1-8AC9-4C08-A6EE-2EA4B9814E39}" type="datetime1">
              <a:rPr lang="pl-PL" smtClean="0"/>
              <a:t>25.02.2019</a:t>
            </a:fld>
            <a:endParaRPr lang="pl-PL"/>
          </a:p>
        </p:txBody>
      </p:sp>
      <p:sp>
        <p:nvSpPr>
          <p:cNvPr id="5" name="Symbol zastępczy stopki 4">
            <a:extLst>
              <a:ext uri="{FF2B5EF4-FFF2-40B4-BE49-F238E27FC236}">
                <a16:creationId xmlns:a16="http://schemas.microsoft.com/office/drawing/2014/main" id="{82F3B8ED-8BA5-4DC7-9472-AAC605813F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1D04FB5C-88D4-4969-8616-0CE6F743D1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797B23-A282-42D5-9D85-2C33D72DBDCA}" type="slidenum">
              <a:rPr lang="pl-PL" smtClean="0"/>
              <a:t>‹#›</a:t>
            </a:fld>
            <a:endParaRPr lang="pl-PL"/>
          </a:p>
        </p:txBody>
      </p:sp>
    </p:spTree>
    <p:extLst>
      <p:ext uri="{BB962C8B-B14F-4D97-AF65-F5344CB8AC3E}">
        <p14:creationId xmlns:p14="http://schemas.microsoft.com/office/powerpoint/2010/main" val="38602191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8BCB08D-DF44-4C0B-8FA2-E333A8971EF6}"/>
              </a:ext>
            </a:extLst>
          </p:cNvPr>
          <p:cNvSpPr>
            <a:spLocks noGrp="1"/>
          </p:cNvSpPr>
          <p:nvPr>
            <p:ph type="ctrTitle"/>
          </p:nvPr>
        </p:nvSpPr>
        <p:spPr/>
        <p:txBody>
          <a:bodyPr/>
          <a:lstStyle/>
          <a:p>
            <a:r>
              <a:rPr lang="pl-PL" dirty="0"/>
              <a:t>Role Of Senior Financial Advisor in Corporation</a:t>
            </a:r>
          </a:p>
        </p:txBody>
      </p:sp>
      <p:sp>
        <p:nvSpPr>
          <p:cNvPr id="3" name="Podtytuł 2">
            <a:extLst>
              <a:ext uri="{FF2B5EF4-FFF2-40B4-BE49-F238E27FC236}">
                <a16:creationId xmlns:a16="http://schemas.microsoft.com/office/drawing/2014/main" id="{F4C7F5BA-1C9A-4199-B076-213EA79618C6}"/>
              </a:ext>
            </a:extLst>
          </p:cNvPr>
          <p:cNvSpPr>
            <a:spLocks noGrp="1"/>
          </p:cNvSpPr>
          <p:nvPr>
            <p:ph type="subTitle" idx="1"/>
          </p:nvPr>
        </p:nvSpPr>
        <p:spPr/>
        <p:txBody>
          <a:bodyPr/>
          <a:lstStyle/>
          <a:p>
            <a:endParaRPr lang="pl-PL"/>
          </a:p>
        </p:txBody>
      </p:sp>
      <p:sp>
        <p:nvSpPr>
          <p:cNvPr id="4" name="Symbol zastępczy numeru slajdu 3">
            <a:extLst>
              <a:ext uri="{FF2B5EF4-FFF2-40B4-BE49-F238E27FC236}">
                <a16:creationId xmlns:a16="http://schemas.microsoft.com/office/drawing/2014/main" id="{5596BD5D-CD4E-4DB6-BEEB-6A6E96427FF5}"/>
              </a:ext>
            </a:extLst>
          </p:cNvPr>
          <p:cNvSpPr>
            <a:spLocks noGrp="1"/>
          </p:cNvSpPr>
          <p:nvPr>
            <p:ph type="sldNum" sz="quarter" idx="12"/>
          </p:nvPr>
        </p:nvSpPr>
        <p:spPr/>
        <p:txBody>
          <a:bodyPr/>
          <a:lstStyle/>
          <a:p>
            <a:fld id="{56797B23-A282-42D5-9D85-2C33D72DBDCA}" type="slidenum">
              <a:rPr lang="pl-PL" smtClean="0"/>
              <a:t>1</a:t>
            </a:fld>
            <a:endParaRPr lang="pl-PL"/>
          </a:p>
        </p:txBody>
      </p:sp>
    </p:spTree>
    <p:extLst>
      <p:ext uri="{BB962C8B-B14F-4D97-AF65-F5344CB8AC3E}">
        <p14:creationId xmlns:p14="http://schemas.microsoft.com/office/powerpoint/2010/main" val="4133219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5BAD364-C2BE-4142-B330-FF94539A56FE}"/>
              </a:ext>
            </a:extLst>
          </p:cNvPr>
          <p:cNvSpPr>
            <a:spLocks noGrp="1"/>
          </p:cNvSpPr>
          <p:nvPr>
            <p:ph type="title"/>
          </p:nvPr>
        </p:nvSpPr>
        <p:spPr>
          <a:xfrm>
            <a:off x="-1" y="0"/>
            <a:ext cx="12191999" cy="549275"/>
          </a:xfrm>
        </p:spPr>
        <p:txBody>
          <a:bodyPr>
            <a:normAutofit fontScale="90000"/>
          </a:bodyPr>
          <a:lstStyle/>
          <a:p>
            <a:pPr algn="ctr"/>
            <a:r>
              <a:rPr lang="pl-PL" b="1" dirty="0"/>
              <a:t>Investment </a:t>
            </a:r>
            <a:r>
              <a:rPr lang="pl-PL" b="1" dirty="0" err="1"/>
              <a:t>Decision</a:t>
            </a:r>
            <a:r>
              <a:rPr lang="pl-PL" b="1" dirty="0"/>
              <a:t>: </a:t>
            </a:r>
            <a:r>
              <a:rPr lang="en-US" b="1" dirty="0"/>
              <a:t>Organic growth versus acquisition</a:t>
            </a:r>
            <a:endParaRPr lang="pl-PL" b="1" dirty="0"/>
          </a:p>
        </p:txBody>
      </p:sp>
      <p:sp>
        <p:nvSpPr>
          <p:cNvPr id="3" name="Symbol zastępczy zawartości 2">
            <a:extLst>
              <a:ext uri="{FF2B5EF4-FFF2-40B4-BE49-F238E27FC236}">
                <a16:creationId xmlns:a16="http://schemas.microsoft.com/office/drawing/2014/main" id="{8C2D25B9-6307-4754-A685-279463D77130}"/>
              </a:ext>
            </a:extLst>
          </p:cNvPr>
          <p:cNvSpPr>
            <a:spLocks noGrp="1"/>
          </p:cNvSpPr>
          <p:nvPr>
            <p:ph idx="1"/>
          </p:nvPr>
        </p:nvSpPr>
        <p:spPr>
          <a:xfrm>
            <a:off x="0" y="730250"/>
            <a:ext cx="12192000" cy="6127750"/>
          </a:xfrm>
        </p:spPr>
        <p:txBody>
          <a:bodyPr>
            <a:normAutofit/>
          </a:bodyPr>
          <a:lstStyle/>
          <a:p>
            <a:pPr algn="just"/>
            <a:r>
              <a:rPr lang="en-US" dirty="0">
                <a:solidFill>
                  <a:srgbClr val="FF0000"/>
                </a:solidFill>
              </a:rPr>
              <a:t>Acquisitions are probably only desirable if organic growth alone cannot achieve the targets for growth that a company has set for itself.</a:t>
            </a:r>
          </a:p>
          <a:p>
            <a:pPr algn="just"/>
            <a:r>
              <a:rPr lang="en-US" dirty="0"/>
              <a:t>Organic growth takes time</a:t>
            </a:r>
            <a:r>
              <a:rPr lang="pl-PL" dirty="0"/>
              <a:t>, but </a:t>
            </a:r>
            <a:r>
              <a:rPr lang="pl-PL" dirty="0" err="1"/>
              <a:t>it</a:t>
            </a:r>
            <a:r>
              <a:rPr lang="pl-PL" dirty="0"/>
              <a:t> </a:t>
            </a:r>
            <a:r>
              <a:rPr lang="pl-PL" dirty="0" err="1"/>
              <a:t>is</a:t>
            </a:r>
            <a:r>
              <a:rPr lang="pl-PL" dirty="0"/>
              <a:t> far less </a:t>
            </a:r>
            <a:r>
              <a:rPr lang="pl-PL" dirty="0" err="1"/>
              <a:t>risky</a:t>
            </a:r>
            <a:r>
              <a:rPr lang="pl-PL" dirty="0"/>
              <a:t>. </a:t>
            </a:r>
          </a:p>
          <a:p>
            <a:pPr algn="just"/>
            <a:r>
              <a:rPr lang="pl-PL" dirty="0" err="1"/>
              <a:t>Acquisitions</a:t>
            </a:r>
            <a:r>
              <a:rPr lang="pl-PL" dirty="0"/>
              <a:t> </a:t>
            </a:r>
            <a:r>
              <a:rPr lang="pl-PL" dirty="0" err="1"/>
              <a:t>pose</a:t>
            </a:r>
            <a:r>
              <a:rPr lang="pl-PL" dirty="0"/>
              <a:t> a lot of </a:t>
            </a:r>
            <a:r>
              <a:rPr lang="pl-PL" dirty="0" err="1"/>
              <a:t>problems</a:t>
            </a:r>
            <a:r>
              <a:rPr lang="pl-PL" dirty="0"/>
              <a:t>. </a:t>
            </a:r>
            <a:endParaRPr lang="en-US" dirty="0"/>
          </a:p>
          <a:p>
            <a:pPr algn="just"/>
            <a:r>
              <a:rPr lang="en-US" dirty="0"/>
              <a:t>(a)	They might be too expensive. Some might be resisted by the directors of the target company. Others might be referred to the Government under the terms of anti-monopoly legislation.</a:t>
            </a:r>
          </a:p>
          <a:p>
            <a:pPr algn="just"/>
            <a:r>
              <a:rPr lang="en-US" dirty="0"/>
              <a:t>(b)	Customers of the target company might resent a sudden takeover and consider going to other suppliers for their goods.</a:t>
            </a:r>
          </a:p>
          <a:p>
            <a:pPr algn="just"/>
            <a:r>
              <a:rPr lang="en-US" dirty="0"/>
              <a:t>(c)	In general, the problems of </a:t>
            </a:r>
            <a:r>
              <a:rPr lang="en-US" b="1" dirty="0"/>
              <a:t>assimilating</a:t>
            </a:r>
            <a:r>
              <a:rPr lang="en-US" dirty="0"/>
              <a:t> new products, customers, suppliers, markets, employees and different systems of operating might create 'indigestion' and management overload in the acquiring company.</a:t>
            </a:r>
          </a:p>
          <a:p>
            <a:pPr algn="just"/>
            <a:endParaRPr lang="pl-PL" dirty="0"/>
          </a:p>
        </p:txBody>
      </p:sp>
      <p:sp>
        <p:nvSpPr>
          <p:cNvPr id="4" name="Symbol zastępczy numeru slajdu 3">
            <a:extLst>
              <a:ext uri="{FF2B5EF4-FFF2-40B4-BE49-F238E27FC236}">
                <a16:creationId xmlns:a16="http://schemas.microsoft.com/office/drawing/2014/main" id="{7D34193B-2676-4A72-8FCF-0702789344A8}"/>
              </a:ext>
            </a:extLst>
          </p:cNvPr>
          <p:cNvSpPr>
            <a:spLocks noGrp="1"/>
          </p:cNvSpPr>
          <p:nvPr>
            <p:ph type="sldNum" sz="quarter" idx="12"/>
          </p:nvPr>
        </p:nvSpPr>
        <p:spPr/>
        <p:txBody>
          <a:bodyPr/>
          <a:lstStyle/>
          <a:p>
            <a:fld id="{56797B23-A282-42D5-9D85-2C33D72DBDCA}" type="slidenum">
              <a:rPr lang="pl-PL" smtClean="0"/>
              <a:t>10</a:t>
            </a:fld>
            <a:endParaRPr lang="pl-PL"/>
          </a:p>
        </p:txBody>
      </p:sp>
    </p:spTree>
    <p:extLst>
      <p:ext uri="{BB962C8B-B14F-4D97-AF65-F5344CB8AC3E}">
        <p14:creationId xmlns:p14="http://schemas.microsoft.com/office/powerpoint/2010/main" val="1699186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8E3AB26-EEC1-4AEF-A121-F4B763876AD3}"/>
              </a:ext>
            </a:extLst>
          </p:cNvPr>
          <p:cNvSpPr>
            <a:spLocks noGrp="1"/>
          </p:cNvSpPr>
          <p:nvPr>
            <p:ph type="title"/>
          </p:nvPr>
        </p:nvSpPr>
        <p:spPr>
          <a:xfrm>
            <a:off x="-1" y="0"/>
            <a:ext cx="12191999" cy="720725"/>
          </a:xfrm>
        </p:spPr>
        <p:txBody>
          <a:bodyPr>
            <a:noAutofit/>
          </a:bodyPr>
          <a:lstStyle/>
          <a:p>
            <a:pPr algn="ctr"/>
            <a:r>
              <a:rPr lang="pl-PL" sz="3200" b="1" dirty="0" err="1"/>
              <a:t>Financing</a:t>
            </a:r>
            <a:r>
              <a:rPr lang="pl-PL" sz="3200" b="1" dirty="0"/>
              <a:t> and </a:t>
            </a:r>
            <a:r>
              <a:rPr lang="pl-PL" sz="3200" b="1" dirty="0" err="1"/>
              <a:t>Dividend</a:t>
            </a:r>
            <a:r>
              <a:rPr lang="pl-PL" sz="3200" b="1" dirty="0"/>
              <a:t> </a:t>
            </a:r>
            <a:r>
              <a:rPr lang="pl-PL" sz="3200" b="1" dirty="0" err="1"/>
              <a:t>Decisions</a:t>
            </a:r>
            <a:r>
              <a:rPr lang="pl-PL" sz="3200" b="1" dirty="0"/>
              <a:t>: </a:t>
            </a:r>
            <a:r>
              <a:rPr lang="en-US" sz="3200" b="1" dirty="0"/>
              <a:t>Organic growth versus acquisition</a:t>
            </a:r>
            <a:endParaRPr lang="pl-PL" sz="3200" b="1" dirty="0"/>
          </a:p>
        </p:txBody>
      </p:sp>
      <p:sp>
        <p:nvSpPr>
          <p:cNvPr id="3" name="Symbol zastępczy zawartości 2">
            <a:extLst>
              <a:ext uri="{FF2B5EF4-FFF2-40B4-BE49-F238E27FC236}">
                <a16:creationId xmlns:a16="http://schemas.microsoft.com/office/drawing/2014/main" id="{DB10D61E-D9D8-46D4-9AFF-1A13AECBD328}"/>
              </a:ext>
            </a:extLst>
          </p:cNvPr>
          <p:cNvSpPr>
            <a:spLocks noGrp="1"/>
          </p:cNvSpPr>
          <p:nvPr>
            <p:ph idx="1"/>
          </p:nvPr>
        </p:nvSpPr>
        <p:spPr>
          <a:xfrm>
            <a:off x="-66676" y="720724"/>
            <a:ext cx="12258675" cy="6137275"/>
          </a:xfrm>
        </p:spPr>
        <p:txBody>
          <a:bodyPr/>
          <a:lstStyle/>
          <a:p>
            <a:r>
              <a:rPr lang="pl-PL" dirty="0" err="1"/>
              <a:t>Selection</a:t>
            </a:r>
            <a:r>
              <a:rPr lang="pl-PL" dirty="0"/>
              <a:t> and </a:t>
            </a:r>
            <a:r>
              <a:rPr lang="pl-PL" dirty="0" err="1"/>
              <a:t>acquisitions</a:t>
            </a:r>
            <a:r>
              <a:rPr lang="pl-PL" dirty="0"/>
              <a:t> of </a:t>
            </a:r>
            <a:r>
              <a:rPr lang="pl-PL" dirty="0" err="1"/>
              <a:t>sources</a:t>
            </a:r>
            <a:r>
              <a:rPr lang="pl-PL" dirty="0"/>
              <a:t> of </a:t>
            </a:r>
            <a:r>
              <a:rPr lang="pl-PL" dirty="0" err="1"/>
              <a:t>funds</a:t>
            </a:r>
            <a:endParaRPr lang="pl-PL" dirty="0"/>
          </a:p>
          <a:p>
            <a:r>
              <a:rPr lang="pl-PL" dirty="0" err="1"/>
              <a:t>Optimal</a:t>
            </a:r>
            <a:r>
              <a:rPr lang="pl-PL" dirty="0"/>
              <a:t> </a:t>
            </a:r>
            <a:r>
              <a:rPr lang="pl-PL" dirty="0" err="1"/>
              <a:t>financing</a:t>
            </a:r>
            <a:r>
              <a:rPr lang="pl-PL" dirty="0"/>
              <a:t> mix</a:t>
            </a:r>
          </a:p>
          <a:p>
            <a:r>
              <a:rPr lang="pl-PL" dirty="0" err="1"/>
              <a:t>Dividend</a:t>
            </a:r>
            <a:r>
              <a:rPr lang="pl-PL" dirty="0"/>
              <a:t> </a:t>
            </a:r>
            <a:r>
              <a:rPr lang="pl-PL" dirty="0" err="1"/>
              <a:t>decision</a:t>
            </a:r>
            <a:r>
              <a:rPr lang="pl-PL" dirty="0"/>
              <a:t>/policy</a:t>
            </a:r>
          </a:p>
          <a:p>
            <a:r>
              <a:rPr lang="pl-PL" dirty="0"/>
              <a:t>Financial Planning and Control</a:t>
            </a:r>
          </a:p>
          <a:p>
            <a:r>
              <a:rPr lang="pl-PL" dirty="0" err="1"/>
              <a:t>Risk</a:t>
            </a:r>
            <a:r>
              <a:rPr lang="pl-PL" dirty="0"/>
              <a:t> Management</a:t>
            </a:r>
          </a:p>
          <a:p>
            <a:r>
              <a:rPr lang="pl-PL" dirty="0" err="1"/>
              <a:t>Communicating</a:t>
            </a:r>
            <a:r>
              <a:rPr lang="pl-PL" dirty="0"/>
              <a:t> Policy To </a:t>
            </a:r>
            <a:r>
              <a:rPr lang="pl-PL" dirty="0" err="1"/>
              <a:t>Stakeholders</a:t>
            </a:r>
            <a:endParaRPr lang="pl-PL" dirty="0"/>
          </a:p>
          <a:p>
            <a:endParaRPr lang="pl-PL" dirty="0"/>
          </a:p>
        </p:txBody>
      </p:sp>
      <p:sp>
        <p:nvSpPr>
          <p:cNvPr id="4" name="Symbol zastępczy numeru slajdu 3">
            <a:extLst>
              <a:ext uri="{FF2B5EF4-FFF2-40B4-BE49-F238E27FC236}">
                <a16:creationId xmlns:a16="http://schemas.microsoft.com/office/drawing/2014/main" id="{A2DF965E-CBC8-4BC9-B247-A9764F581B95}"/>
              </a:ext>
            </a:extLst>
          </p:cNvPr>
          <p:cNvSpPr>
            <a:spLocks noGrp="1"/>
          </p:cNvSpPr>
          <p:nvPr>
            <p:ph type="sldNum" sz="quarter" idx="12"/>
          </p:nvPr>
        </p:nvSpPr>
        <p:spPr/>
        <p:txBody>
          <a:bodyPr/>
          <a:lstStyle/>
          <a:p>
            <a:fld id="{56797B23-A282-42D5-9D85-2C33D72DBDCA}" type="slidenum">
              <a:rPr lang="pl-PL" smtClean="0"/>
              <a:t>11</a:t>
            </a:fld>
            <a:endParaRPr lang="pl-PL"/>
          </a:p>
        </p:txBody>
      </p:sp>
    </p:spTree>
    <p:extLst>
      <p:ext uri="{BB962C8B-B14F-4D97-AF65-F5344CB8AC3E}">
        <p14:creationId xmlns:p14="http://schemas.microsoft.com/office/powerpoint/2010/main" val="30566969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D2C4412-C3EF-478E-B153-04BA444702D9}"/>
              </a:ext>
            </a:extLst>
          </p:cNvPr>
          <p:cNvSpPr>
            <a:spLocks noGrp="1"/>
          </p:cNvSpPr>
          <p:nvPr>
            <p:ph type="title"/>
          </p:nvPr>
        </p:nvSpPr>
        <p:spPr>
          <a:xfrm>
            <a:off x="838200" y="0"/>
            <a:ext cx="10515600" cy="454025"/>
          </a:xfrm>
        </p:spPr>
        <p:txBody>
          <a:bodyPr>
            <a:normAutofit fontScale="90000"/>
          </a:bodyPr>
          <a:lstStyle/>
          <a:p>
            <a:pPr algn="ctr"/>
            <a:r>
              <a:rPr lang="pl-PL" b="1" dirty="0" err="1"/>
              <a:t>Strategies</a:t>
            </a:r>
            <a:r>
              <a:rPr lang="pl-PL" b="1" dirty="0"/>
              <a:t> for </a:t>
            </a:r>
            <a:r>
              <a:rPr lang="pl-PL" b="1" dirty="0" err="1"/>
              <a:t>Achieving</a:t>
            </a:r>
            <a:r>
              <a:rPr lang="pl-PL" b="1" dirty="0"/>
              <a:t> Financial </a:t>
            </a:r>
            <a:r>
              <a:rPr lang="pl-PL" b="1" dirty="0" err="1"/>
              <a:t>Goals</a:t>
            </a:r>
            <a:endParaRPr lang="pl-PL" b="1" dirty="0"/>
          </a:p>
        </p:txBody>
      </p:sp>
      <p:sp>
        <p:nvSpPr>
          <p:cNvPr id="3" name="Symbol zastępczy zawartości 2">
            <a:extLst>
              <a:ext uri="{FF2B5EF4-FFF2-40B4-BE49-F238E27FC236}">
                <a16:creationId xmlns:a16="http://schemas.microsoft.com/office/drawing/2014/main" id="{911D4C13-F961-42A0-8FE1-B86A444CECF9}"/>
              </a:ext>
            </a:extLst>
          </p:cNvPr>
          <p:cNvSpPr>
            <a:spLocks noGrp="1"/>
          </p:cNvSpPr>
          <p:nvPr>
            <p:ph idx="1"/>
          </p:nvPr>
        </p:nvSpPr>
        <p:spPr>
          <a:xfrm>
            <a:off x="0" y="606424"/>
            <a:ext cx="12192000" cy="6251575"/>
          </a:xfrm>
        </p:spPr>
        <p:txBody>
          <a:bodyPr/>
          <a:lstStyle/>
          <a:p>
            <a:r>
              <a:rPr lang="en-US" b="1" dirty="0"/>
              <a:t>Strategy </a:t>
            </a:r>
            <a:r>
              <a:rPr lang="en-US" dirty="0"/>
              <a:t>may be defined as a course of action, including the specification of resources required, to achieve a specific objective</a:t>
            </a:r>
            <a:endParaRPr lang="pl-PL" dirty="0"/>
          </a:p>
        </p:txBody>
      </p:sp>
      <p:sp>
        <p:nvSpPr>
          <p:cNvPr id="4" name="Symbol zastępczy numeru slajdu 3">
            <a:extLst>
              <a:ext uri="{FF2B5EF4-FFF2-40B4-BE49-F238E27FC236}">
                <a16:creationId xmlns:a16="http://schemas.microsoft.com/office/drawing/2014/main" id="{0E9A8619-F068-4BE3-A9D3-949F16F4837D}"/>
              </a:ext>
            </a:extLst>
          </p:cNvPr>
          <p:cNvSpPr>
            <a:spLocks noGrp="1"/>
          </p:cNvSpPr>
          <p:nvPr>
            <p:ph type="sldNum" sz="quarter" idx="12"/>
          </p:nvPr>
        </p:nvSpPr>
        <p:spPr/>
        <p:txBody>
          <a:bodyPr/>
          <a:lstStyle/>
          <a:p>
            <a:fld id="{56797B23-A282-42D5-9D85-2C33D72DBDCA}" type="slidenum">
              <a:rPr lang="pl-PL" smtClean="0"/>
              <a:t>12</a:t>
            </a:fld>
            <a:endParaRPr lang="pl-PL"/>
          </a:p>
        </p:txBody>
      </p:sp>
    </p:spTree>
    <p:extLst>
      <p:ext uri="{BB962C8B-B14F-4D97-AF65-F5344CB8AC3E}">
        <p14:creationId xmlns:p14="http://schemas.microsoft.com/office/powerpoint/2010/main" val="2703540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04F9A49-8922-465A-871C-1EA24B1CA4A8}"/>
              </a:ext>
            </a:extLst>
          </p:cNvPr>
          <p:cNvSpPr>
            <a:spLocks noGrp="1"/>
          </p:cNvSpPr>
          <p:nvPr>
            <p:ph type="title"/>
          </p:nvPr>
        </p:nvSpPr>
        <p:spPr>
          <a:xfrm>
            <a:off x="838200" y="0"/>
            <a:ext cx="10515600" cy="577850"/>
          </a:xfrm>
        </p:spPr>
        <p:txBody>
          <a:bodyPr>
            <a:normAutofit fontScale="90000"/>
          </a:bodyPr>
          <a:lstStyle/>
          <a:p>
            <a:pPr algn="ctr"/>
            <a:r>
              <a:rPr lang="en-US" b="1" dirty="0"/>
              <a:t>Characteristics of strategic decisions</a:t>
            </a:r>
            <a:endParaRPr lang="pl-PL" b="1" dirty="0"/>
          </a:p>
        </p:txBody>
      </p:sp>
      <p:sp>
        <p:nvSpPr>
          <p:cNvPr id="3" name="Symbol zastępczy zawartości 2">
            <a:extLst>
              <a:ext uri="{FF2B5EF4-FFF2-40B4-BE49-F238E27FC236}">
                <a16:creationId xmlns:a16="http://schemas.microsoft.com/office/drawing/2014/main" id="{B82E8632-1578-4067-A4B5-7555A09A5AD9}"/>
              </a:ext>
            </a:extLst>
          </p:cNvPr>
          <p:cNvSpPr>
            <a:spLocks noGrp="1"/>
          </p:cNvSpPr>
          <p:nvPr>
            <p:ph idx="1"/>
          </p:nvPr>
        </p:nvSpPr>
        <p:spPr>
          <a:xfrm>
            <a:off x="0" y="644524"/>
            <a:ext cx="12192000" cy="6213475"/>
          </a:xfrm>
        </p:spPr>
        <p:txBody>
          <a:bodyPr>
            <a:normAutofit fontScale="85000" lnSpcReduction="20000"/>
          </a:bodyPr>
          <a:lstStyle/>
          <a:p>
            <a:pPr algn="just"/>
            <a:r>
              <a:rPr lang="en-US" dirty="0"/>
              <a:t>Johnson, Scholes and Whittington (2008) have </a:t>
            </a:r>
            <a:r>
              <a:rPr lang="en-US" dirty="0" err="1"/>
              <a:t>summarised</a:t>
            </a:r>
            <a:r>
              <a:rPr lang="en-US" dirty="0"/>
              <a:t> the characteristics of strategic decisions for an </a:t>
            </a:r>
            <a:r>
              <a:rPr lang="en-US" dirty="0" err="1"/>
              <a:t>organisation</a:t>
            </a:r>
            <a:r>
              <a:rPr lang="en-US" dirty="0"/>
              <a:t> as follows.</a:t>
            </a:r>
          </a:p>
          <a:p>
            <a:pPr marL="0" indent="0" algn="just">
              <a:buNone/>
            </a:pPr>
            <a:r>
              <a:rPr lang="en-US" dirty="0"/>
              <a:t>(a)	Strategic decisions will be concerned with the </a:t>
            </a:r>
            <a:r>
              <a:rPr lang="en-US" b="1" dirty="0"/>
              <a:t>scope of the </a:t>
            </a:r>
            <a:r>
              <a:rPr lang="en-US" b="1" dirty="0" err="1"/>
              <a:t>organisation's</a:t>
            </a:r>
            <a:r>
              <a:rPr lang="en-US" b="1" dirty="0"/>
              <a:t> activities</a:t>
            </a:r>
            <a:r>
              <a:rPr lang="en-US" dirty="0"/>
              <a:t>.</a:t>
            </a:r>
          </a:p>
          <a:p>
            <a:pPr marL="0" indent="0" algn="just">
              <a:buNone/>
            </a:pPr>
            <a:r>
              <a:rPr lang="en-US" dirty="0"/>
              <a:t>(b)	Strategy </a:t>
            </a:r>
            <a:r>
              <a:rPr lang="en-US" b="1" dirty="0"/>
              <a:t>involves the matching of an </a:t>
            </a:r>
            <a:r>
              <a:rPr lang="en-US" b="1" dirty="0" err="1"/>
              <a:t>organisation's</a:t>
            </a:r>
            <a:r>
              <a:rPr lang="en-US" b="1" dirty="0"/>
              <a:t> activities to the environment in which</a:t>
            </a:r>
            <a:r>
              <a:rPr lang="pl-PL" b="1" dirty="0"/>
              <a:t> </a:t>
            </a:r>
            <a:r>
              <a:rPr lang="en-US" b="1" dirty="0"/>
              <a:t>it operates</a:t>
            </a:r>
            <a:r>
              <a:rPr lang="en-US" dirty="0"/>
              <a:t>.</a:t>
            </a:r>
          </a:p>
          <a:p>
            <a:pPr marL="0" indent="0" algn="just">
              <a:buNone/>
            </a:pPr>
            <a:r>
              <a:rPr lang="en-US" dirty="0"/>
              <a:t>(c)	Strategy also involves the </a:t>
            </a:r>
            <a:r>
              <a:rPr lang="en-US" b="1" dirty="0"/>
              <a:t>matching of an </a:t>
            </a:r>
            <a:r>
              <a:rPr lang="en-US" b="1" dirty="0" err="1"/>
              <a:t>organisation's</a:t>
            </a:r>
            <a:r>
              <a:rPr lang="en-US" b="1" dirty="0"/>
              <a:t> activities to its resource capability</a:t>
            </a:r>
            <a:r>
              <a:rPr lang="en-US" dirty="0"/>
              <a:t>.</a:t>
            </a:r>
          </a:p>
          <a:p>
            <a:pPr marL="0" indent="0" algn="just">
              <a:buNone/>
            </a:pPr>
            <a:r>
              <a:rPr lang="en-US" dirty="0"/>
              <a:t>(d)	Strategic decisions therefore involve </a:t>
            </a:r>
            <a:r>
              <a:rPr lang="en-US" b="1" dirty="0"/>
              <a:t>major decisions about the allocation or reallocation of resources</a:t>
            </a:r>
            <a:r>
              <a:rPr lang="en-US" dirty="0"/>
              <a:t>. </a:t>
            </a:r>
          </a:p>
          <a:p>
            <a:pPr marL="0" indent="0" algn="just">
              <a:buNone/>
            </a:pPr>
            <a:r>
              <a:rPr lang="en-US" dirty="0"/>
              <a:t>(e)	Strategic decisions will affect </a:t>
            </a:r>
            <a:r>
              <a:rPr lang="en-US" b="1" dirty="0"/>
              <a:t>operational decisions</a:t>
            </a:r>
            <a:r>
              <a:rPr lang="en-US" dirty="0"/>
              <a:t>, because they will set off a chain of 'lesser' decisions and operational activities, involving the use of resources.</a:t>
            </a:r>
          </a:p>
          <a:p>
            <a:pPr marL="0" indent="0" algn="just">
              <a:buNone/>
            </a:pPr>
            <a:r>
              <a:rPr lang="en-US" dirty="0"/>
              <a:t>(f)	Strategic decisions will be affected by:</a:t>
            </a:r>
          </a:p>
          <a:p>
            <a:pPr marL="0" indent="0" algn="just">
              <a:buNone/>
            </a:pPr>
            <a:r>
              <a:rPr lang="pl-PL" dirty="0"/>
              <a:t>   </a:t>
            </a:r>
            <a:r>
              <a:rPr lang="en-US" dirty="0"/>
              <a:t>(</a:t>
            </a:r>
            <a:r>
              <a:rPr lang="en-US" dirty="0" err="1"/>
              <a:t>i</a:t>
            </a:r>
            <a:r>
              <a:rPr lang="en-US" dirty="0"/>
              <a:t>)	Environmental considerations</a:t>
            </a:r>
          </a:p>
          <a:p>
            <a:pPr marL="0" indent="0" algn="just">
              <a:buNone/>
            </a:pPr>
            <a:r>
              <a:rPr lang="pl-PL" dirty="0"/>
              <a:t>   </a:t>
            </a:r>
            <a:r>
              <a:rPr lang="en-US" dirty="0"/>
              <a:t>(ii)	Resources availability</a:t>
            </a:r>
          </a:p>
          <a:p>
            <a:pPr marL="0" indent="0" algn="just">
              <a:buNone/>
            </a:pPr>
            <a:r>
              <a:rPr lang="pl-PL" dirty="0"/>
              <a:t>   </a:t>
            </a:r>
            <a:r>
              <a:rPr lang="en-US" dirty="0"/>
              <a:t>(iii)	The values and expectations of the people in power within the </a:t>
            </a:r>
            <a:r>
              <a:rPr lang="en-US" dirty="0" err="1"/>
              <a:t>organisation</a:t>
            </a:r>
            <a:endParaRPr lang="en-US" dirty="0"/>
          </a:p>
          <a:p>
            <a:pPr marL="0" indent="0" algn="just">
              <a:buNone/>
            </a:pPr>
            <a:r>
              <a:rPr lang="en-US" dirty="0"/>
              <a:t>(g)	Strategic decisions are likely to affect the long-term direction that the </a:t>
            </a:r>
            <a:r>
              <a:rPr lang="en-US" dirty="0" err="1"/>
              <a:t>organisation</a:t>
            </a:r>
            <a:r>
              <a:rPr lang="en-US" dirty="0"/>
              <a:t> takes.</a:t>
            </a:r>
          </a:p>
          <a:p>
            <a:pPr marL="0" indent="0" algn="just">
              <a:buNone/>
            </a:pPr>
            <a:r>
              <a:rPr lang="en-US" dirty="0"/>
              <a:t>(h)	Strategic decisions have implications for change throughout the </a:t>
            </a:r>
            <a:r>
              <a:rPr lang="en-US" dirty="0" err="1"/>
              <a:t>organisation</a:t>
            </a:r>
            <a:r>
              <a:rPr lang="en-US" dirty="0"/>
              <a:t>, and so are likely to be complex in nature.</a:t>
            </a:r>
          </a:p>
          <a:p>
            <a:pPr algn="just"/>
            <a:endParaRPr lang="pl-PL" dirty="0"/>
          </a:p>
        </p:txBody>
      </p:sp>
      <p:sp>
        <p:nvSpPr>
          <p:cNvPr id="4" name="Symbol zastępczy numeru slajdu 3">
            <a:extLst>
              <a:ext uri="{FF2B5EF4-FFF2-40B4-BE49-F238E27FC236}">
                <a16:creationId xmlns:a16="http://schemas.microsoft.com/office/drawing/2014/main" id="{4DBAA963-224F-4A29-9D8D-430A9ABAD44F}"/>
              </a:ext>
            </a:extLst>
          </p:cNvPr>
          <p:cNvSpPr>
            <a:spLocks noGrp="1"/>
          </p:cNvSpPr>
          <p:nvPr>
            <p:ph type="sldNum" sz="quarter" idx="12"/>
          </p:nvPr>
        </p:nvSpPr>
        <p:spPr/>
        <p:txBody>
          <a:bodyPr/>
          <a:lstStyle/>
          <a:p>
            <a:fld id="{56797B23-A282-42D5-9D85-2C33D72DBDCA}" type="slidenum">
              <a:rPr lang="pl-PL" smtClean="0"/>
              <a:t>13</a:t>
            </a:fld>
            <a:endParaRPr lang="pl-PL"/>
          </a:p>
        </p:txBody>
      </p:sp>
    </p:spTree>
    <p:extLst>
      <p:ext uri="{BB962C8B-B14F-4D97-AF65-F5344CB8AC3E}">
        <p14:creationId xmlns:p14="http://schemas.microsoft.com/office/powerpoint/2010/main" val="39255715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C0781D1-EDFA-4503-8BF2-8CAB23BA4701}"/>
              </a:ext>
            </a:extLst>
          </p:cNvPr>
          <p:cNvSpPr>
            <a:spLocks noGrp="1"/>
          </p:cNvSpPr>
          <p:nvPr>
            <p:ph type="title"/>
          </p:nvPr>
        </p:nvSpPr>
        <p:spPr>
          <a:xfrm>
            <a:off x="714375" y="0"/>
            <a:ext cx="10515600" cy="482600"/>
          </a:xfrm>
        </p:spPr>
        <p:txBody>
          <a:bodyPr>
            <a:normAutofit fontScale="90000"/>
          </a:bodyPr>
          <a:lstStyle/>
          <a:p>
            <a:pPr algn="ctr"/>
            <a:r>
              <a:rPr lang="pl-PL" b="1" dirty="0" err="1"/>
              <a:t>Levels</a:t>
            </a:r>
            <a:r>
              <a:rPr lang="pl-PL" b="1" dirty="0"/>
              <a:t> of </a:t>
            </a:r>
            <a:r>
              <a:rPr lang="pl-PL" b="1" dirty="0" err="1"/>
              <a:t>Strategy</a:t>
            </a:r>
            <a:endParaRPr lang="pl-PL" b="1" dirty="0"/>
          </a:p>
        </p:txBody>
      </p:sp>
      <p:sp>
        <p:nvSpPr>
          <p:cNvPr id="3" name="Symbol zastępczy zawartości 2">
            <a:extLst>
              <a:ext uri="{FF2B5EF4-FFF2-40B4-BE49-F238E27FC236}">
                <a16:creationId xmlns:a16="http://schemas.microsoft.com/office/drawing/2014/main" id="{36AD4331-3814-4162-BB03-C858B3543286}"/>
              </a:ext>
            </a:extLst>
          </p:cNvPr>
          <p:cNvSpPr>
            <a:spLocks noGrp="1"/>
          </p:cNvSpPr>
          <p:nvPr>
            <p:ph idx="1"/>
          </p:nvPr>
        </p:nvSpPr>
        <p:spPr>
          <a:xfrm>
            <a:off x="0" y="587374"/>
            <a:ext cx="12192000" cy="6270625"/>
          </a:xfrm>
        </p:spPr>
        <p:txBody>
          <a:bodyPr>
            <a:normAutofit/>
          </a:bodyPr>
          <a:lstStyle/>
          <a:p>
            <a:pPr algn="just"/>
            <a:r>
              <a:rPr lang="pl-PL" b="1" dirty="0" err="1"/>
              <a:t>Corporate</a:t>
            </a:r>
            <a:r>
              <a:rPr lang="pl-PL" b="1" dirty="0"/>
              <a:t> </a:t>
            </a:r>
            <a:r>
              <a:rPr lang="pl-PL" b="1" dirty="0" err="1"/>
              <a:t>Strategy</a:t>
            </a:r>
            <a:endParaRPr lang="pl-PL" b="1" dirty="0"/>
          </a:p>
          <a:p>
            <a:pPr algn="just"/>
            <a:r>
              <a:rPr lang="pl-PL" b="1" dirty="0"/>
              <a:t>Business </a:t>
            </a:r>
            <a:r>
              <a:rPr lang="pl-PL" b="1" dirty="0" err="1"/>
              <a:t>strategy</a:t>
            </a:r>
            <a:r>
              <a:rPr lang="pl-PL" b="1" dirty="0"/>
              <a:t> </a:t>
            </a:r>
            <a:r>
              <a:rPr lang="pl-PL" b="1" dirty="0" err="1"/>
              <a:t>or</a:t>
            </a:r>
            <a:r>
              <a:rPr lang="pl-PL" b="1" dirty="0"/>
              <a:t> </a:t>
            </a:r>
            <a:r>
              <a:rPr lang="pl-PL" b="1" dirty="0" err="1"/>
              <a:t>competitive</a:t>
            </a:r>
            <a:r>
              <a:rPr lang="pl-PL" b="1" dirty="0"/>
              <a:t> </a:t>
            </a:r>
            <a:r>
              <a:rPr lang="pl-PL" b="1" dirty="0" err="1"/>
              <a:t>strategy</a:t>
            </a:r>
            <a:endParaRPr lang="pl-PL" b="1" dirty="0"/>
          </a:p>
          <a:p>
            <a:pPr algn="just"/>
            <a:r>
              <a:rPr lang="en-US" dirty="0"/>
              <a:t>Competitive strategy examines the threat on the performance of the company of such factors as:</a:t>
            </a:r>
          </a:p>
          <a:p>
            <a:pPr marL="0" indent="0" algn="just">
              <a:buNone/>
            </a:pPr>
            <a:r>
              <a:rPr lang="en-US" dirty="0"/>
              <a:t>(a)	The potential changes in the industry in which the firm operates, through entry of new competitors</a:t>
            </a:r>
          </a:p>
          <a:p>
            <a:pPr marL="0" indent="0" algn="just">
              <a:buNone/>
            </a:pPr>
            <a:r>
              <a:rPr lang="en-US" dirty="0"/>
              <a:t>(b)	The competition between existing firms in terms of costs, pricing and product quality</a:t>
            </a:r>
          </a:p>
          <a:p>
            <a:pPr marL="0" indent="0" algn="just">
              <a:buNone/>
            </a:pPr>
            <a:r>
              <a:rPr lang="en-US" dirty="0"/>
              <a:t>(c)	The development of substitute products that may affect the industry as a whole</a:t>
            </a:r>
          </a:p>
          <a:p>
            <a:pPr marL="0" indent="0" algn="just">
              <a:buNone/>
            </a:pPr>
            <a:r>
              <a:rPr lang="en-US" dirty="0"/>
              <a:t>(d)	The monopolistic power of individual companies in the input markets</a:t>
            </a:r>
          </a:p>
          <a:p>
            <a:pPr marL="514350" indent="-514350" algn="just">
              <a:buAutoNum type="alphaLcParenBoth" startAt="5"/>
            </a:pPr>
            <a:r>
              <a:rPr lang="en-US" dirty="0"/>
              <a:t>The monopolistic power of companies in the various product markets</a:t>
            </a:r>
            <a:endParaRPr lang="pl-PL" dirty="0"/>
          </a:p>
          <a:p>
            <a:pPr algn="just"/>
            <a:r>
              <a:rPr lang="pl-PL" b="1" dirty="0" err="1"/>
              <a:t>Operational</a:t>
            </a:r>
            <a:r>
              <a:rPr lang="pl-PL" b="1" dirty="0"/>
              <a:t> </a:t>
            </a:r>
            <a:r>
              <a:rPr lang="pl-PL" b="1" dirty="0" err="1"/>
              <a:t>Strategy</a:t>
            </a:r>
            <a:endParaRPr lang="pl-PL" b="1" dirty="0"/>
          </a:p>
          <a:p>
            <a:pPr algn="just"/>
            <a:endParaRPr lang="en-US" dirty="0"/>
          </a:p>
          <a:p>
            <a:pPr algn="just"/>
            <a:endParaRPr lang="pl-PL" dirty="0"/>
          </a:p>
        </p:txBody>
      </p:sp>
      <p:sp>
        <p:nvSpPr>
          <p:cNvPr id="4" name="Symbol zastępczy numeru slajdu 3">
            <a:extLst>
              <a:ext uri="{FF2B5EF4-FFF2-40B4-BE49-F238E27FC236}">
                <a16:creationId xmlns:a16="http://schemas.microsoft.com/office/drawing/2014/main" id="{82111B05-4F69-4755-B6FA-28FFC0E58317}"/>
              </a:ext>
            </a:extLst>
          </p:cNvPr>
          <p:cNvSpPr>
            <a:spLocks noGrp="1"/>
          </p:cNvSpPr>
          <p:nvPr>
            <p:ph type="sldNum" sz="quarter" idx="12"/>
          </p:nvPr>
        </p:nvSpPr>
        <p:spPr/>
        <p:txBody>
          <a:bodyPr/>
          <a:lstStyle/>
          <a:p>
            <a:fld id="{56797B23-A282-42D5-9D85-2C33D72DBDCA}" type="slidenum">
              <a:rPr lang="pl-PL" smtClean="0"/>
              <a:t>14</a:t>
            </a:fld>
            <a:endParaRPr lang="pl-PL"/>
          </a:p>
        </p:txBody>
      </p:sp>
    </p:spTree>
    <p:extLst>
      <p:ext uri="{BB962C8B-B14F-4D97-AF65-F5344CB8AC3E}">
        <p14:creationId xmlns:p14="http://schemas.microsoft.com/office/powerpoint/2010/main" val="23608403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A869C6-60BD-4B6F-B13E-FA719FEECC36}"/>
              </a:ext>
            </a:extLst>
          </p:cNvPr>
          <p:cNvSpPr>
            <a:spLocks noGrp="1"/>
          </p:cNvSpPr>
          <p:nvPr>
            <p:ph type="title"/>
          </p:nvPr>
        </p:nvSpPr>
        <p:spPr>
          <a:xfrm>
            <a:off x="838200" y="0"/>
            <a:ext cx="10515600" cy="454025"/>
          </a:xfrm>
        </p:spPr>
        <p:txBody>
          <a:bodyPr>
            <a:normAutofit fontScale="90000"/>
          </a:bodyPr>
          <a:lstStyle/>
          <a:p>
            <a:pPr algn="ctr"/>
            <a:r>
              <a:rPr lang="pl-PL" b="1" dirty="0" err="1"/>
              <a:t>Different</a:t>
            </a:r>
            <a:r>
              <a:rPr lang="pl-PL" b="1" dirty="0"/>
              <a:t> </a:t>
            </a:r>
            <a:r>
              <a:rPr lang="pl-PL" b="1" dirty="0" err="1"/>
              <a:t>Types</a:t>
            </a:r>
            <a:r>
              <a:rPr lang="pl-PL" b="1" dirty="0"/>
              <a:t> of </a:t>
            </a:r>
            <a:r>
              <a:rPr lang="pl-PL" b="1" dirty="0" err="1"/>
              <a:t>Risk</a:t>
            </a:r>
            <a:endParaRPr lang="pl-PL" b="1" dirty="0"/>
          </a:p>
        </p:txBody>
      </p:sp>
      <p:sp>
        <p:nvSpPr>
          <p:cNvPr id="3" name="Symbol zastępczy zawartości 2">
            <a:extLst>
              <a:ext uri="{FF2B5EF4-FFF2-40B4-BE49-F238E27FC236}">
                <a16:creationId xmlns:a16="http://schemas.microsoft.com/office/drawing/2014/main" id="{D939A513-35D3-40B6-8F28-48AF7428C69B}"/>
              </a:ext>
            </a:extLst>
          </p:cNvPr>
          <p:cNvSpPr>
            <a:spLocks noGrp="1"/>
          </p:cNvSpPr>
          <p:nvPr>
            <p:ph idx="1"/>
          </p:nvPr>
        </p:nvSpPr>
        <p:spPr>
          <a:xfrm>
            <a:off x="0" y="498474"/>
            <a:ext cx="12192000" cy="6359525"/>
          </a:xfrm>
        </p:spPr>
        <p:txBody>
          <a:bodyPr>
            <a:normAutofit fontScale="62500" lnSpcReduction="20000"/>
          </a:bodyPr>
          <a:lstStyle/>
          <a:p>
            <a:pPr algn="just"/>
            <a:r>
              <a:rPr lang="pl-PL" dirty="0" err="1"/>
              <a:t>Systematic</a:t>
            </a:r>
            <a:r>
              <a:rPr lang="pl-PL" dirty="0"/>
              <a:t> and </a:t>
            </a:r>
            <a:r>
              <a:rPr lang="pl-PL" dirty="0" err="1"/>
              <a:t>Unsystematic</a:t>
            </a:r>
            <a:r>
              <a:rPr lang="pl-PL" dirty="0"/>
              <a:t> </a:t>
            </a:r>
            <a:r>
              <a:rPr lang="pl-PL" dirty="0" err="1"/>
              <a:t>Risk</a:t>
            </a:r>
            <a:endParaRPr lang="pl-PL" dirty="0"/>
          </a:p>
          <a:p>
            <a:pPr algn="just"/>
            <a:r>
              <a:rPr lang="pl-PL" dirty="0"/>
              <a:t>Business and Non-Business </a:t>
            </a:r>
            <a:r>
              <a:rPr lang="pl-PL" dirty="0" err="1"/>
              <a:t>Risk</a:t>
            </a:r>
            <a:endParaRPr lang="pl-PL" dirty="0"/>
          </a:p>
          <a:p>
            <a:pPr lvl="1" algn="just"/>
            <a:r>
              <a:rPr lang="pl-PL" dirty="0" err="1"/>
              <a:t>Examples</a:t>
            </a:r>
            <a:r>
              <a:rPr lang="pl-PL" dirty="0"/>
              <a:t> of business </a:t>
            </a:r>
            <a:r>
              <a:rPr lang="pl-PL" dirty="0" err="1"/>
              <a:t>risk</a:t>
            </a:r>
            <a:r>
              <a:rPr lang="pl-PL" dirty="0"/>
              <a:t> </a:t>
            </a:r>
            <a:r>
              <a:rPr lang="pl-PL" dirty="0" err="1"/>
              <a:t>include</a:t>
            </a:r>
            <a:r>
              <a:rPr lang="pl-PL" dirty="0"/>
              <a:t>:</a:t>
            </a:r>
          </a:p>
          <a:p>
            <a:pPr lvl="2" algn="just"/>
            <a:r>
              <a:rPr lang="en-US" dirty="0"/>
              <a:t>Threats of long-term </a:t>
            </a:r>
            <a:r>
              <a:rPr lang="en-US" b="1" dirty="0"/>
              <a:t>product obsolescence</a:t>
            </a:r>
            <a:endParaRPr lang="pl-PL" dirty="0"/>
          </a:p>
          <a:p>
            <a:pPr lvl="2" algn="just"/>
            <a:r>
              <a:rPr lang="en-US" b="1" dirty="0"/>
              <a:t>Changes in technology </a:t>
            </a:r>
            <a:r>
              <a:rPr lang="en-US" dirty="0"/>
              <a:t>changing the production process</a:t>
            </a:r>
            <a:endParaRPr lang="pl-PL" dirty="0"/>
          </a:p>
          <a:p>
            <a:pPr lvl="2" algn="just"/>
            <a:r>
              <a:rPr lang="en-US" dirty="0"/>
              <a:t>Long-term </a:t>
            </a:r>
            <a:r>
              <a:rPr lang="en-US" b="1" dirty="0"/>
              <a:t>macroeconomic changes</a:t>
            </a:r>
            <a:r>
              <a:rPr lang="en-US" dirty="0"/>
              <a:t>, for example a worsening of a country's exchange rate</a:t>
            </a:r>
            <a:endParaRPr lang="pl-PL" dirty="0"/>
          </a:p>
          <a:p>
            <a:pPr lvl="1" algn="just"/>
            <a:r>
              <a:rPr lang="en-US" dirty="0"/>
              <a:t>Examples of </a:t>
            </a:r>
            <a:r>
              <a:rPr lang="en-US" b="1" dirty="0"/>
              <a:t>non-business risks </a:t>
            </a:r>
            <a:r>
              <a:rPr lang="en-US" dirty="0"/>
              <a:t>include:</a:t>
            </a:r>
            <a:endParaRPr lang="pl-PL" dirty="0"/>
          </a:p>
          <a:p>
            <a:pPr lvl="2" algn="just"/>
            <a:r>
              <a:rPr lang="en-US" dirty="0"/>
              <a:t>Risks arising from the long-term </a:t>
            </a:r>
            <a:r>
              <a:rPr lang="en-US" b="1" dirty="0"/>
              <a:t>sources of finance </a:t>
            </a:r>
            <a:r>
              <a:rPr lang="en-US" dirty="0"/>
              <a:t>chosen</a:t>
            </a:r>
            <a:endParaRPr lang="pl-PL" dirty="0"/>
          </a:p>
          <a:p>
            <a:pPr lvl="2" algn="just"/>
            <a:r>
              <a:rPr lang="en-US" dirty="0"/>
              <a:t>Risks from a collapse in trade because of an </a:t>
            </a:r>
            <a:r>
              <a:rPr lang="en-US" b="1" dirty="0"/>
              <a:t>adverse event</a:t>
            </a:r>
            <a:r>
              <a:rPr lang="en-US" dirty="0"/>
              <a:t>, an accident or natural disaster</a:t>
            </a:r>
            <a:endParaRPr lang="pl-PL" dirty="0"/>
          </a:p>
          <a:p>
            <a:pPr algn="just"/>
            <a:r>
              <a:rPr lang="pl-PL" dirty="0"/>
              <a:t>Financial </a:t>
            </a:r>
            <a:r>
              <a:rPr lang="pl-PL" dirty="0" err="1"/>
              <a:t>Risk</a:t>
            </a:r>
            <a:endParaRPr lang="pl-PL" dirty="0"/>
          </a:p>
          <a:p>
            <a:pPr lvl="1" algn="just"/>
            <a:r>
              <a:rPr lang="pl-PL" dirty="0"/>
              <a:t>T</a:t>
            </a:r>
            <a:r>
              <a:rPr lang="en-US" dirty="0"/>
              <a:t>he risks include those relating to the mix of equity and debt capital, the risk of not being able to access funding, and whether the </a:t>
            </a:r>
            <a:r>
              <a:rPr lang="en-US" dirty="0" err="1"/>
              <a:t>organisation</a:t>
            </a:r>
            <a:r>
              <a:rPr lang="en-US" dirty="0"/>
              <a:t> has an insufficient long-term capital base for the amount of trading it is doing (overtrading).</a:t>
            </a:r>
          </a:p>
          <a:p>
            <a:pPr lvl="1" algn="just"/>
            <a:r>
              <a:rPr lang="en-US" dirty="0" err="1"/>
              <a:t>Organisations</a:t>
            </a:r>
            <a:r>
              <a:rPr lang="en-US" dirty="0"/>
              <a:t> must also consider the risks of fraud and misuse of financial resources.</a:t>
            </a:r>
          </a:p>
          <a:p>
            <a:pPr lvl="1" algn="just"/>
            <a:r>
              <a:rPr lang="en-US" dirty="0"/>
              <a:t>Other shorter-term financial risks include:</a:t>
            </a:r>
            <a:endParaRPr lang="pl-PL" dirty="0"/>
          </a:p>
          <a:p>
            <a:pPr lvl="2" algn="just"/>
            <a:r>
              <a:rPr lang="en-US" dirty="0"/>
              <a:t>Credit risk - the possibility of payment default by the customer</a:t>
            </a:r>
            <a:endParaRPr lang="pl-PL" dirty="0"/>
          </a:p>
          <a:p>
            <a:pPr lvl="2" algn="just"/>
            <a:r>
              <a:rPr lang="en-US" dirty="0"/>
              <a:t>Liquidity risk - the risk of being unable to finance the credit, arising from cash restrictions or the need for more cash</a:t>
            </a:r>
            <a:endParaRPr lang="pl-PL" dirty="0"/>
          </a:p>
          <a:p>
            <a:pPr lvl="2" algn="just"/>
            <a:r>
              <a:rPr lang="en-US" dirty="0"/>
              <a:t>Cash management risk - risks relating to the security of cash, risks arising from unpredictable cash flows</a:t>
            </a:r>
            <a:endParaRPr lang="pl-PL" dirty="0"/>
          </a:p>
          <a:p>
            <a:pPr lvl="1" algn="just"/>
            <a:r>
              <a:rPr lang="en-US" dirty="0"/>
              <a:t>Longer-term risks include currency and interest rate risks, and risks arising from other changes in the macroeconomic environment. </a:t>
            </a:r>
            <a:endParaRPr lang="pl-PL" dirty="0"/>
          </a:p>
          <a:p>
            <a:pPr algn="just"/>
            <a:r>
              <a:rPr lang="pl-PL" dirty="0" err="1"/>
              <a:t>Political</a:t>
            </a:r>
            <a:r>
              <a:rPr lang="pl-PL" dirty="0"/>
              <a:t> </a:t>
            </a:r>
            <a:r>
              <a:rPr lang="pl-PL" dirty="0" err="1"/>
              <a:t>Risk</a:t>
            </a:r>
            <a:r>
              <a:rPr lang="pl-PL" dirty="0"/>
              <a:t> (on the </a:t>
            </a:r>
            <a:r>
              <a:rPr lang="pl-PL" dirty="0" err="1"/>
              <a:t>next</a:t>
            </a:r>
            <a:r>
              <a:rPr lang="pl-PL" dirty="0"/>
              <a:t> </a:t>
            </a:r>
            <a:r>
              <a:rPr lang="pl-PL" dirty="0" err="1"/>
              <a:t>slide</a:t>
            </a:r>
            <a:r>
              <a:rPr lang="pl-PL" dirty="0"/>
              <a:t>)</a:t>
            </a:r>
          </a:p>
          <a:p>
            <a:pPr algn="just"/>
            <a:r>
              <a:rPr lang="pl-PL" dirty="0" err="1"/>
              <a:t>Economic</a:t>
            </a:r>
            <a:r>
              <a:rPr lang="pl-PL" dirty="0"/>
              <a:t> </a:t>
            </a:r>
            <a:r>
              <a:rPr lang="pl-PL" dirty="0" err="1"/>
              <a:t>Risk</a:t>
            </a:r>
            <a:r>
              <a:rPr lang="pl-PL" dirty="0"/>
              <a:t> (on the </a:t>
            </a:r>
            <a:r>
              <a:rPr lang="pl-PL" dirty="0" err="1"/>
              <a:t>next</a:t>
            </a:r>
            <a:r>
              <a:rPr lang="pl-PL" dirty="0"/>
              <a:t> </a:t>
            </a:r>
            <a:r>
              <a:rPr lang="pl-PL" dirty="0" err="1"/>
              <a:t>slide</a:t>
            </a:r>
            <a:r>
              <a:rPr lang="pl-PL" dirty="0"/>
              <a:t>)</a:t>
            </a:r>
          </a:p>
          <a:p>
            <a:pPr algn="just"/>
            <a:r>
              <a:rPr lang="pl-PL" dirty="0" err="1"/>
              <a:t>Fiscal</a:t>
            </a:r>
            <a:r>
              <a:rPr lang="pl-PL" dirty="0"/>
              <a:t> </a:t>
            </a:r>
            <a:r>
              <a:rPr lang="pl-PL" dirty="0" err="1"/>
              <a:t>Risk</a:t>
            </a:r>
            <a:endParaRPr lang="pl-PL" dirty="0"/>
          </a:p>
          <a:p>
            <a:pPr algn="just"/>
            <a:r>
              <a:rPr lang="pl-PL" dirty="0"/>
              <a:t>Regulatory </a:t>
            </a:r>
            <a:r>
              <a:rPr lang="pl-PL" dirty="0" err="1"/>
              <a:t>Risk</a:t>
            </a:r>
            <a:endParaRPr lang="pl-PL" dirty="0"/>
          </a:p>
          <a:p>
            <a:pPr algn="just"/>
            <a:r>
              <a:rPr lang="pl-PL" dirty="0" err="1"/>
              <a:t>Operational</a:t>
            </a:r>
            <a:r>
              <a:rPr lang="pl-PL" dirty="0"/>
              <a:t> </a:t>
            </a:r>
            <a:r>
              <a:rPr lang="pl-PL" dirty="0" err="1"/>
              <a:t>Risk</a:t>
            </a:r>
            <a:r>
              <a:rPr lang="pl-PL" dirty="0"/>
              <a:t> (on the </a:t>
            </a:r>
            <a:r>
              <a:rPr lang="pl-PL" dirty="0" err="1"/>
              <a:t>next</a:t>
            </a:r>
            <a:r>
              <a:rPr lang="pl-PL" dirty="0"/>
              <a:t> </a:t>
            </a:r>
            <a:r>
              <a:rPr lang="pl-PL" dirty="0" err="1"/>
              <a:t>slide</a:t>
            </a:r>
            <a:r>
              <a:rPr lang="pl-PL" dirty="0"/>
              <a:t>)</a:t>
            </a:r>
          </a:p>
          <a:p>
            <a:pPr algn="just"/>
            <a:r>
              <a:rPr lang="pl-PL" dirty="0" err="1"/>
              <a:t>Reputational</a:t>
            </a:r>
            <a:r>
              <a:rPr lang="pl-PL" dirty="0"/>
              <a:t> </a:t>
            </a:r>
            <a:r>
              <a:rPr lang="pl-PL" dirty="0" err="1"/>
              <a:t>Risk</a:t>
            </a:r>
            <a:endParaRPr lang="pl-PL" dirty="0"/>
          </a:p>
          <a:p>
            <a:pPr algn="just"/>
            <a:endParaRPr lang="pl-PL" dirty="0"/>
          </a:p>
        </p:txBody>
      </p:sp>
      <p:sp>
        <p:nvSpPr>
          <p:cNvPr id="4" name="Symbol zastępczy numeru slajdu 3">
            <a:extLst>
              <a:ext uri="{FF2B5EF4-FFF2-40B4-BE49-F238E27FC236}">
                <a16:creationId xmlns:a16="http://schemas.microsoft.com/office/drawing/2014/main" id="{8590B0B3-80D2-4D60-87B5-841EC73A65EF}"/>
              </a:ext>
            </a:extLst>
          </p:cNvPr>
          <p:cNvSpPr>
            <a:spLocks noGrp="1"/>
          </p:cNvSpPr>
          <p:nvPr>
            <p:ph type="sldNum" sz="quarter" idx="12"/>
          </p:nvPr>
        </p:nvSpPr>
        <p:spPr/>
        <p:txBody>
          <a:bodyPr/>
          <a:lstStyle/>
          <a:p>
            <a:fld id="{56797B23-A282-42D5-9D85-2C33D72DBDCA}" type="slidenum">
              <a:rPr lang="pl-PL" smtClean="0"/>
              <a:t>15</a:t>
            </a:fld>
            <a:endParaRPr lang="pl-PL"/>
          </a:p>
        </p:txBody>
      </p:sp>
    </p:spTree>
    <p:extLst>
      <p:ext uri="{BB962C8B-B14F-4D97-AF65-F5344CB8AC3E}">
        <p14:creationId xmlns:p14="http://schemas.microsoft.com/office/powerpoint/2010/main" val="38083611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BEBAEE7-6826-4ED8-8C69-908485846BAE}"/>
              </a:ext>
            </a:extLst>
          </p:cNvPr>
          <p:cNvSpPr>
            <a:spLocks noGrp="1"/>
          </p:cNvSpPr>
          <p:nvPr>
            <p:ph type="title"/>
          </p:nvPr>
        </p:nvSpPr>
        <p:spPr>
          <a:xfrm>
            <a:off x="838200" y="0"/>
            <a:ext cx="10515600" cy="425450"/>
          </a:xfrm>
        </p:spPr>
        <p:txBody>
          <a:bodyPr>
            <a:normAutofit fontScale="90000"/>
          </a:bodyPr>
          <a:lstStyle/>
          <a:p>
            <a:pPr algn="ctr"/>
            <a:r>
              <a:rPr lang="pl-PL" dirty="0" err="1"/>
              <a:t>Different</a:t>
            </a:r>
            <a:r>
              <a:rPr lang="pl-PL" dirty="0"/>
              <a:t> </a:t>
            </a:r>
            <a:r>
              <a:rPr lang="pl-PL" dirty="0" err="1"/>
              <a:t>Types</a:t>
            </a:r>
            <a:r>
              <a:rPr lang="pl-PL" dirty="0"/>
              <a:t> of </a:t>
            </a:r>
            <a:r>
              <a:rPr lang="pl-PL" dirty="0" err="1"/>
              <a:t>Risk</a:t>
            </a:r>
            <a:endParaRPr lang="pl-PL" dirty="0"/>
          </a:p>
        </p:txBody>
      </p:sp>
      <p:sp>
        <p:nvSpPr>
          <p:cNvPr id="3" name="Symbol zastępczy zawartości 2">
            <a:extLst>
              <a:ext uri="{FF2B5EF4-FFF2-40B4-BE49-F238E27FC236}">
                <a16:creationId xmlns:a16="http://schemas.microsoft.com/office/drawing/2014/main" id="{A72447BE-28A2-43AF-B435-E0CE5A7574F2}"/>
              </a:ext>
            </a:extLst>
          </p:cNvPr>
          <p:cNvSpPr>
            <a:spLocks noGrp="1"/>
          </p:cNvSpPr>
          <p:nvPr>
            <p:ph idx="1"/>
          </p:nvPr>
        </p:nvSpPr>
        <p:spPr>
          <a:xfrm>
            <a:off x="0" y="644524"/>
            <a:ext cx="12192000" cy="6213475"/>
          </a:xfrm>
        </p:spPr>
        <p:txBody>
          <a:bodyPr>
            <a:normAutofit/>
          </a:bodyPr>
          <a:lstStyle/>
          <a:p>
            <a:pPr algn="just"/>
            <a:r>
              <a:rPr lang="pl-PL" dirty="0" err="1"/>
              <a:t>Political</a:t>
            </a:r>
            <a:r>
              <a:rPr lang="pl-PL" dirty="0"/>
              <a:t> </a:t>
            </a:r>
            <a:r>
              <a:rPr lang="pl-PL" dirty="0" err="1"/>
              <a:t>Risk</a:t>
            </a:r>
            <a:endParaRPr lang="pl-PL" dirty="0"/>
          </a:p>
          <a:p>
            <a:pPr lvl="1" algn="just"/>
            <a:r>
              <a:rPr lang="en-US" dirty="0"/>
              <a:t>Import quotas could be used to limit the quantities of goods that a subsidiary can buy from its parent company and import for resale in its domestic markets.</a:t>
            </a:r>
          </a:p>
          <a:p>
            <a:pPr lvl="1" algn="just"/>
            <a:r>
              <a:rPr lang="en-US" dirty="0"/>
              <a:t>Exchange control regulations could be applied that may affect the ability of the subsidiary to remit profits to the parent company.</a:t>
            </a:r>
          </a:p>
          <a:p>
            <a:pPr lvl="1" algn="just"/>
            <a:r>
              <a:rPr lang="en-US" dirty="0"/>
              <a:t>Government actions could restrict the ability of foreign companies to buy domestic companies, especially those that operate in politically sensitive industries, such as </a:t>
            </a:r>
            <a:r>
              <a:rPr lang="en-US" dirty="0" err="1"/>
              <a:t>defence</a:t>
            </a:r>
            <a:r>
              <a:rPr lang="en-US" dirty="0"/>
              <a:t> contracting, communications and energy supply.</a:t>
            </a:r>
          </a:p>
          <a:p>
            <a:pPr lvl="1" algn="just"/>
            <a:r>
              <a:rPr lang="en-US" dirty="0"/>
              <a:t>Government legislation may specify minimum shareholding in companies by residents. This would force a multinational to offer some of the equity in a subsidiary to investors in the country where the subsidiary operates.</a:t>
            </a:r>
          </a:p>
          <a:p>
            <a:pPr algn="just"/>
            <a:endParaRPr lang="pl-PL" dirty="0"/>
          </a:p>
        </p:txBody>
      </p:sp>
      <p:sp>
        <p:nvSpPr>
          <p:cNvPr id="4" name="Symbol zastępczy numeru slajdu 3">
            <a:extLst>
              <a:ext uri="{FF2B5EF4-FFF2-40B4-BE49-F238E27FC236}">
                <a16:creationId xmlns:a16="http://schemas.microsoft.com/office/drawing/2014/main" id="{7AE72C38-800C-4D8B-B00A-F86CD793F315}"/>
              </a:ext>
            </a:extLst>
          </p:cNvPr>
          <p:cNvSpPr>
            <a:spLocks noGrp="1"/>
          </p:cNvSpPr>
          <p:nvPr>
            <p:ph type="sldNum" sz="quarter" idx="12"/>
          </p:nvPr>
        </p:nvSpPr>
        <p:spPr/>
        <p:txBody>
          <a:bodyPr/>
          <a:lstStyle/>
          <a:p>
            <a:fld id="{56797B23-A282-42D5-9D85-2C33D72DBDCA}" type="slidenum">
              <a:rPr lang="pl-PL" smtClean="0"/>
              <a:t>16</a:t>
            </a:fld>
            <a:endParaRPr lang="pl-PL"/>
          </a:p>
        </p:txBody>
      </p:sp>
    </p:spTree>
    <p:extLst>
      <p:ext uri="{BB962C8B-B14F-4D97-AF65-F5344CB8AC3E}">
        <p14:creationId xmlns:p14="http://schemas.microsoft.com/office/powerpoint/2010/main" val="37160579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DDD145B-91C3-4507-863D-9678C40115B3}"/>
              </a:ext>
            </a:extLst>
          </p:cNvPr>
          <p:cNvSpPr>
            <a:spLocks noGrp="1"/>
          </p:cNvSpPr>
          <p:nvPr>
            <p:ph type="title"/>
          </p:nvPr>
        </p:nvSpPr>
        <p:spPr>
          <a:xfrm>
            <a:off x="838200" y="0"/>
            <a:ext cx="10515600" cy="406400"/>
          </a:xfrm>
        </p:spPr>
        <p:txBody>
          <a:bodyPr>
            <a:normAutofit fontScale="90000"/>
          </a:bodyPr>
          <a:lstStyle/>
          <a:p>
            <a:pPr algn="ctr"/>
            <a:r>
              <a:rPr lang="pl-PL" dirty="0" err="1"/>
              <a:t>Economic</a:t>
            </a:r>
            <a:r>
              <a:rPr lang="pl-PL" dirty="0"/>
              <a:t> </a:t>
            </a:r>
            <a:r>
              <a:rPr lang="pl-PL" dirty="0" err="1"/>
              <a:t>Risk</a:t>
            </a:r>
            <a:endParaRPr lang="pl-PL" dirty="0"/>
          </a:p>
        </p:txBody>
      </p:sp>
      <p:sp>
        <p:nvSpPr>
          <p:cNvPr id="3" name="Symbol zastępczy zawartości 2">
            <a:extLst>
              <a:ext uri="{FF2B5EF4-FFF2-40B4-BE49-F238E27FC236}">
                <a16:creationId xmlns:a16="http://schemas.microsoft.com/office/drawing/2014/main" id="{24C5B0CC-B787-4970-A36D-1CD7A4BFFAB9}"/>
              </a:ext>
            </a:extLst>
          </p:cNvPr>
          <p:cNvSpPr>
            <a:spLocks noGrp="1"/>
          </p:cNvSpPr>
          <p:nvPr>
            <p:ph idx="1"/>
          </p:nvPr>
        </p:nvSpPr>
        <p:spPr>
          <a:xfrm>
            <a:off x="0" y="577850"/>
            <a:ext cx="12192000" cy="6280150"/>
          </a:xfrm>
        </p:spPr>
        <p:txBody>
          <a:bodyPr/>
          <a:lstStyle/>
          <a:p>
            <a:pPr algn="just"/>
            <a:r>
              <a:rPr lang="en-US" dirty="0"/>
              <a:t>Economic risk arises from changes in economic policy in the host country that affect the macroeconomic</a:t>
            </a:r>
            <a:r>
              <a:rPr lang="pl-PL" dirty="0"/>
              <a:t> </a:t>
            </a:r>
            <a:r>
              <a:rPr lang="en-US" dirty="0"/>
              <a:t>environment in which the multinational company operates.</a:t>
            </a:r>
          </a:p>
          <a:p>
            <a:pPr lvl="1" algn="just"/>
            <a:r>
              <a:rPr lang="en-US" dirty="0"/>
              <a:t>Examples of political risk include the following.</a:t>
            </a:r>
          </a:p>
          <a:p>
            <a:pPr lvl="2" algn="just"/>
            <a:r>
              <a:rPr lang="en-US" dirty="0"/>
              <a:t>A highly restricted monetary policy may lead to high interest rates and a recession affecting aggregate demand and the demand for the products of the multinational in the host country. On the other hand, inflation in the host country may lead to a devaluation of the currency and it may decrease the value of remittances to the parent company.</a:t>
            </a:r>
          </a:p>
          <a:p>
            <a:pPr lvl="2" algn="just"/>
            <a:r>
              <a:rPr lang="en-US" dirty="0"/>
              <a:t>Currency inconvertibility for a limited period of time.</a:t>
            </a:r>
          </a:p>
          <a:p>
            <a:pPr lvl="2" algn="just"/>
            <a:r>
              <a:rPr lang="en-US" dirty="0"/>
              <a:t>The host country may be subjected to economic shocks, </a:t>
            </a:r>
            <a:r>
              <a:rPr lang="en-US" dirty="0" err="1"/>
              <a:t>eg</a:t>
            </a:r>
            <a:r>
              <a:rPr lang="en-US" dirty="0"/>
              <a:t> falling commodity prices which may also affect its exchange rate of fiscal and monetary policy which may in turn affect the state of the economy and the exchange rate.</a:t>
            </a:r>
          </a:p>
          <a:p>
            <a:pPr algn="just"/>
            <a:endParaRPr lang="pl-PL" dirty="0"/>
          </a:p>
        </p:txBody>
      </p:sp>
      <p:sp>
        <p:nvSpPr>
          <p:cNvPr id="4" name="Symbol zastępczy numeru slajdu 3">
            <a:extLst>
              <a:ext uri="{FF2B5EF4-FFF2-40B4-BE49-F238E27FC236}">
                <a16:creationId xmlns:a16="http://schemas.microsoft.com/office/drawing/2014/main" id="{E43D9275-4A1B-451D-AB6E-1B84F9CBE527}"/>
              </a:ext>
            </a:extLst>
          </p:cNvPr>
          <p:cNvSpPr>
            <a:spLocks noGrp="1"/>
          </p:cNvSpPr>
          <p:nvPr>
            <p:ph type="sldNum" sz="quarter" idx="12"/>
          </p:nvPr>
        </p:nvSpPr>
        <p:spPr/>
        <p:txBody>
          <a:bodyPr/>
          <a:lstStyle/>
          <a:p>
            <a:fld id="{56797B23-A282-42D5-9D85-2C33D72DBDCA}" type="slidenum">
              <a:rPr lang="pl-PL" smtClean="0"/>
              <a:t>17</a:t>
            </a:fld>
            <a:endParaRPr lang="pl-PL"/>
          </a:p>
        </p:txBody>
      </p:sp>
    </p:spTree>
    <p:extLst>
      <p:ext uri="{BB962C8B-B14F-4D97-AF65-F5344CB8AC3E}">
        <p14:creationId xmlns:p14="http://schemas.microsoft.com/office/powerpoint/2010/main" val="3173929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25A5657-9561-46FC-973E-022E39FBF8E0}"/>
              </a:ext>
            </a:extLst>
          </p:cNvPr>
          <p:cNvSpPr>
            <a:spLocks noGrp="1"/>
          </p:cNvSpPr>
          <p:nvPr>
            <p:ph type="title"/>
          </p:nvPr>
        </p:nvSpPr>
        <p:spPr>
          <a:xfrm>
            <a:off x="752475" y="0"/>
            <a:ext cx="10515600" cy="511175"/>
          </a:xfrm>
        </p:spPr>
        <p:txBody>
          <a:bodyPr>
            <a:normAutofit fontScale="90000"/>
          </a:bodyPr>
          <a:lstStyle/>
          <a:p>
            <a:pPr algn="ctr"/>
            <a:r>
              <a:rPr lang="pl-PL" b="1" dirty="0"/>
              <a:t>Operating </a:t>
            </a:r>
            <a:r>
              <a:rPr lang="pl-PL" b="1" dirty="0" err="1"/>
              <a:t>Risk</a:t>
            </a:r>
            <a:endParaRPr lang="pl-PL" b="1" dirty="0"/>
          </a:p>
        </p:txBody>
      </p:sp>
      <p:sp>
        <p:nvSpPr>
          <p:cNvPr id="3" name="Symbol zastępczy zawartości 2">
            <a:extLst>
              <a:ext uri="{FF2B5EF4-FFF2-40B4-BE49-F238E27FC236}">
                <a16:creationId xmlns:a16="http://schemas.microsoft.com/office/drawing/2014/main" id="{AE2F9B97-EED9-4ACA-B639-824251863A83}"/>
              </a:ext>
            </a:extLst>
          </p:cNvPr>
          <p:cNvSpPr>
            <a:spLocks noGrp="1"/>
          </p:cNvSpPr>
          <p:nvPr>
            <p:ph idx="1"/>
          </p:nvPr>
        </p:nvSpPr>
        <p:spPr>
          <a:xfrm>
            <a:off x="0" y="511174"/>
            <a:ext cx="12192000" cy="6346825"/>
          </a:xfrm>
        </p:spPr>
        <p:txBody>
          <a:bodyPr>
            <a:normAutofit lnSpcReduction="10000"/>
          </a:bodyPr>
          <a:lstStyle/>
          <a:p>
            <a:pPr algn="just"/>
            <a:r>
              <a:rPr lang="en-US" dirty="0"/>
              <a:t>Operational risk includes such risks as human error, breakdowns in internal procedures and systems or external events.</a:t>
            </a:r>
          </a:p>
          <a:p>
            <a:pPr algn="just"/>
            <a:r>
              <a:rPr lang="en-US" dirty="0"/>
              <a:t>It is difficult to identify and assess the extent of operational risk - many </a:t>
            </a:r>
            <a:r>
              <a:rPr lang="en-US" dirty="0" err="1"/>
              <a:t>organisations</a:t>
            </a:r>
            <a:r>
              <a:rPr lang="en-US" dirty="0"/>
              <a:t> historically accepted this risk as an inevitable cost of doing business. However, it is becoming more common for </a:t>
            </a:r>
            <a:r>
              <a:rPr lang="en-US" dirty="0" err="1"/>
              <a:t>organisations</a:t>
            </a:r>
            <a:r>
              <a:rPr lang="en-US" dirty="0"/>
              <a:t> to collect and </a:t>
            </a:r>
            <a:r>
              <a:rPr lang="en-US" dirty="0" err="1"/>
              <a:t>analyse</a:t>
            </a:r>
            <a:r>
              <a:rPr lang="en-US" dirty="0"/>
              <a:t> data relating to losses arising from, for example, systems failures or fraud.</a:t>
            </a:r>
          </a:p>
          <a:p>
            <a:pPr algn="just"/>
            <a:r>
              <a:rPr lang="en-US" b="1" dirty="0"/>
              <a:t>The Basel II regulations define specific types of operational risk as follows.</a:t>
            </a:r>
            <a:endParaRPr lang="en-US" dirty="0"/>
          </a:p>
          <a:p>
            <a:pPr lvl="1" algn="just"/>
            <a:r>
              <a:rPr lang="en-US" dirty="0"/>
              <a:t>Terrorism, vandalism, natural disasters</a:t>
            </a:r>
            <a:r>
              <a:rPr lang="pl-PL" dirty="0"/>
              <a:t>, h</a:t>
            </a:r>
            <a:r>
              <a:rPr lang="en-US" dirty="0" err="1"/>
              <a:t>acking</a:t>
            </a:r>
            <a:r>
              <a:rPr lang="en-US" dirty="0"/>
              <a:t>, forgery, theft of information</a:t>
            </a:r>
            <a:r>
              <a:rPr lang="pl-PL" dirty="0"/>
              <a:t>,</a:t>
            </a:r>
            <a:r>
              <a:rPr lang="en-US" dirty="0"/>
              <a:t> </a:t>
            </a:r>
            <a:endParaRPr lang="pl-PL" dirty="0"/>
          </a:p>
          <a:p>
            <a:pPr lvl="1" algn="just"/>
            <a:r>
              <a:rPr lang="en-US" dirty="0"/>
              <a:t>Failure of hardware or software, disruption to services </a:t>
            </a:r>
            <a:endParaRPr lang="pl-PL" dirty="0"/>
          </a:p>
          <a:p>
            <a:pPr lvl="1" algn="just"/>
            <a:r>
              <a:rPr lang="en-US" dirty="0"/>
              <a:t>Health and safety requirements, employee compensation payments</a:t>
            </a:r>
          </a:p>
          <a:p>
            <a:pPr lvl="1" algn="just"/>
            <a:r>
              <a:rPr lang="en-US" dirty="0"/>
              <a:t>Market manipulation, product defects </a:t>
            </a:r>
            <a:endParaRPr lang="pl-PL" dirty="0"/>
          </a:p>
          <a:p>
            <a:pPr lvl="1" algn="just"/>
            <a:r>
              <a:rPr lang="en-US" dirty="0"/>
              <a:t>Errors in data entry, accounting or reporting</a:t>
            </a:r>
            <a:endParaRPr lang="pl-PL" dirty="0"/>
          </a:p>
          <a:p>
            <a:pPr lvl="1" algn="just"/>
            <a:r>
              <a:rPr lang="pl-PL" dirty="0" err="1"/>
              <a:t>Internal</a:t>
            </a:r>
            <a:r>
              <a:rPr lang="pl-PL" dirty="0"/>
              <a:t> fraud, </a:t>
            </a:r>
            <a:r>
              <a:rPr lang="pl-PL" dirty="0" err="1"/>
              <a:t>external</a:t>
            </a:r>
            <a:r>
              <a:rPr lang="pl-PL" dirty="0"/>
              <a:t> fraud, </a:t>
            </a:r>
            <a:r>
              <a:rPr lang="pl-PL" dirty="0" err="1"/>
              <a:t>damage</a:t>
            </a:r>
            <a:r>
              <a:rPr lang="pl-PL" dirty="0"/>
              <a:t> to </a:t>
            </a:r>
            <a:r>
              <a:rPr lang="pl-PL" dirty="0" err="1"/>
              <a:t>physical</a:t>
            </a:r>
            <a:r>
              <a:rPr lang="pl-PL" dirty="0"/>
              <a:t> </a:t>
            </a:r>
            <a:r>
              <a:rPr lang="pl-PL" dirty="0" err="1"/>
              <a:t>assets</a:t>
            </a:r>
            <a:r>
              <a:rPr lang="pl-PL" dirty="0"/>
              <a:t>, business </a:t>
            </a:r>
            <a:r>
              <a:rPr lang="pl-PL" dirty="0" err="1"/>
              <a:t>disruption</a:t>
            </a:r>
            <a:r>
              <a:rPr lang="pl-PL" dirty="0"/>
              <a:t> and system </a:t>
            </a:r>
            <a:r>
              <a:rPr lang="pl-PL" dirty="0" err="1"/>
              <a:t>failure</a:t>
            </a:r>
            <a:r>
              <a:rPr lang="pl-PL" dirty="0"/>
              <a:t>, </a:t>
            </a:r>
            <a:r>
              <a:rPr lang="pl-PL" dirty="0" err="1"/>
              <a:t>emplyment</a:t>
            </a:r>
            <a:r>
              <a:rPr lang="pl-PL" dirty="0"/>
              <a:t> </a:t>
            </a:r>
            <a:r>
              <a:rPr lang="pl-PL" dirty="0" err="1"/>
              <a:t>practices</a:t>
            </a:r>
            <a:r>
              <a:rPr lang="pl-PL" dirty="0"/>
              <a:t>, </a:t>
            </a:r>
            <a:r>
              <a:rPr lang="pl-PL" dirty="0" err="1"/>
              <a:t>workplace</a:t>
            </a:r>
            <a:r>
              <a:rPr lang="pl-PL" dirty="0"/>
              <a:t> </a:t>
            </a:r>
            <a:r>
              <a:rPr lang="pl-PL" dirty="0" err="1"/>
              <a:t>safety</a:t>
            </a:r>
            <a:r>
              <a:rPr lang="pl-PL" dirty="0"/>
              <a:t>, </a:t>
            </a:r>
            <a:r>
              <a:rPr lang="pl-PL" dirty="0" err="1"/>
              <a:t>clients</a:t>
            </a:r>
            <a:r>
              <a:rPr lang="pl-PL" dirty="0"/>
              <a:t>, products, business </a:t>
            </a:r>
            <a:r>
              <a:rPr lang="pl-PL" dirty="0" err="1"/>
              <a:t>practices</a:t>
            </a:r>
            <a:r>
              <a:rPr lang="pl-PL" dirty="0"/>
              <a:t>, proces management</a:t>
            </a:r>
            <a:endParaRPr lang="en-US" dirty="0"/>
          </a:p>
          <a:p>
            <a:pPr algn="just"/>
            <a:r>
              <a:rPr lang="en-US" dirty="0"/>
              <a:t>Operational risk does not include such strategic risks as losses arising from poor strategic business decisions.</a:t>
            </a:r>
          </a:p>
          <a:p>
            <a:pPr algn="just"/>
            <a:endParaRPr lang="pl-PL" dirty="0"/>
          </a:p>
        </p:txBody>
      </p:sp>
      <p:sp>
        <p:nvSpPr>
          <p:cNvPr id="4" name="Symbol zastępczy numeru slajdu 3">
            <a:extLst>
              <a:ext uri="{FF2B5EF4-FFF2-40B4-BE49-F238E27FC236}">
                <a16:creationId xmlns:a16="http://schemas.microsoft.com/office/drawing/2014/main" id="{481EA003-17AA-4772-B4ED-624C151B47C3}"/>
              </a:ext>
            </a:extLst>
          </p:cNvPr>
          <p:cNvSpPr>
            <a:spLocks noGrp="1"/>
          </p:cNvSpPr>
          <p:nvPr>
            <p:ph type="sldNum" sz="quarter" idx="12"/>
          </p:nvPr>
        </p:nvSpPr>
        <p:spPr/>
        <p:txBody>
          <a:bodyPr/>
          <a:lstStyle/>
          <a:p>
            <a:fld id="{56797B23-A282-42D5-9D85-2C33D72DBDCA}" type="slidenum">
              <a:rPr lang="pl-PL" smtClean="0"/>
              <a:t>18</a:t>
            </a:fld>
            <a:endParaRPr lang="pl-PL"/>
          </a:p>
        </p:txBody>
      </p:sp>
    </p:spTree>
    <p:extLst>
      <p:ext uri="{BB962C8B-B14F-4D97-AF65-F5344CB8AC3E}">
        <p14:creationId xmlns:p14="http://schemas.microsoft.com/office/powerpoint/2010/main" val="30249692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528DDBF-F2A7-4263-B6D4-A58D52DD0CC3}"/>
              </a:ext>
            </a:extLst>
          </p:cNvPr>
          <p:cNvSpPr>
            <a:spLocks noGrp="1"/>
          </p:cNvSpPr>
          <p:nvPr>
            <p:ph type="title"/>
          </p:nvPr>
        </p:nvSpPr>
        <p:spPr>
          <a:xfrm>
            <a:off x="838200" y="0"/>
            <a:ext cx="10515600" cy="396875"/>
          </a:xfrm>
        </p:spPr>
        <p:txBody>
          <a:bodyPr>
            <a:normAutofit fontScale="90000"/>
          </a:bodyPr>
          <a:lstStyle/>
          <a:p>
            <a:pPr algn="ctr"/>
            <a:r>
              <a:rPr lang="pl-PL" b="1" dirty="0" err="1"/>
              <a:t>Strategies</a:t>
            </a:r>
            <a:r>
              <a:rPr lang="pl-PL" b="1" dirty="0"/>
              <a:t> to </a:t>
            </a:r>
            <a:r>
              <a:rPr lang="pl-PL" b="1" dirty="0" err="1"/>
              <a:t>deal</a:t>
            </a:r>
            <a:r>
              <a:rPr lang="pl-PL" b="1" dirty="0"/>
              <a:t> with </a:t>
            </a:r>
            <a:r>
              <a:rPr lang="pl-PL" b="1" dirty="0" err="1"/>
              <a:t>risk</a:t>
            </a:r>
            <a:endParaRPr lang="pl-PL" b="1" dirty="0"/>
          </a:p>
        </p:txBody>
      </p:sp>
      <p:sp>
        <p:nvSpPr>
          <p:cNvPr id="3" name="Symbol zastępczy zawartości 2">
            <a:extLst>
              <a:ext uri="{FF2B5EF4-FFF2-40B4-BE49-F238E27FC236}">
                <a16:creationId xmlns:a16="http://schemas.microsoft.com/office/drawing/2014/main" id="{8CDDCBA3-F3BA-4382-B23B-A39926D8D827}"/>
              </a:ext>
            </a:extLst>
          </p:cNvPr>
          <p:cNvSpPr>
            <a:spLocks noGrp="1"/>
          </p:cNvSpPr>
          <p:nvPr>
            <p:ph idx="1"/>
          </p:nvPr>
        </p:nvSpPr>
        <p:spPr>
          <a:xfrm>
            <a:off x="0" y="530224"/>
            <a:ext cx="12192000" cy="6327775"/>
          </a:xfrm>
        </p:spPr>
        <p:txBody>
          <a:bodyPr>
            <a:normAutofit fontScale="62500" lnSpcReduction="20000"/>
          </a:bodyPr>
          <a:lstStyle/>
          <a:p>
            <a:pPr algn="just"/>
            <a:r>
              <a:rPr lang="en-US" b="1" dirty="0"/>
              <a:t>Negotiations with host government</a:t>
            </a:r>
          </a:p>
          <a:p>
            <a:pPr algn="just"/>
            <a:r>
              <a:rPr lang="en-US" dirty="0"/>
              <a:t>The aim of these negotiations is generally to obtain a concession agreement. This would cover matters such as the transfer of capital, remittances and products, access to local finance, government intervention and taxation, and transfer pricing. The main problem with concession agreements can be that the initial terms of the agreement may not subsequently prove to be satisfactory. Companies may have different reasons for choosing to set up initially and choosing to stay, while the local Government may be concerned if profits are too high.</a:t>
            </a:r>
          </a:p>
          <a:p>
            <a:pPr algn="just"/>
            <a:r>
              <a:rPr lang="en-US" b="1" dirty="0"/>
              <a:t>Insurance</a:t>
            </a:r>
          </a:p>
          <a:p>
            <a:pPr algn="just"/>
            <a:r>
              <a:rPr lang="en-US" dirty="0"/>
              <a:t>In the UK, the Export Credits Guarantee Department provides protection against various threats including </a:t>
            </a:r>
            <a:r>
              <a:rPr lang="en-US" dirty="0" err="1"/>
              <a:t>nationalisation</a:t>
            </a:r>
            <a:r>
              <a:rPr lang="en-US" dirty="0"/>
              <a:t>, currency conversion problems, war and revolution.</a:t>
            </a:r>
          </a:p>
          <a:p>
            <a:pPr algn="just"/>
            <a:r>
              <a:rPr lang="en-US" b="1" dirty="0"/>
              <a:t>Production strategies</a:t>
            </a:r>
          </a:p>
          <a:p>
            <a:pPr algn="just"/>
            <a:r>
              <a:rPr lang="en-US" dirty="0"/>
              <a:t>It may be necessary to strike a balance between contracting out to local sources (thus losing control) and producing directly (which increases the investment and therefore the potential loss). Alternatively it may be better to locate key parts of the production process or the distribution channels abroad. Control of patents is another possibility, since these can be enforced internationally.</a:t>
            </a:r>
          </a:p>
          <a:p>
            <a:pPr algn="just"/>
            <a:r>
              <a:rPr lang="en-US" b="1" dirty="0"/>
              <a:t>Contacts with markets</a:t>
            </a:r>
          </a:p>
          <a:p>
            <a:pPr algn="just"/>
            <a:r>
              <a:rPr lang="en-US" dirty="0"/>
              <a:t>Multinationals may have contacts with customers which interventionist governments cannot obtain. Financial management</a:t>
            </a:r>
          </a:p>
          <a:p>
            <a:pPr algn="just"/>
            <a:r>
              <a:rPr lang="en-US" dirty="0"/>
              <a:t>If a multinational obtains funds in local investment markets, these may be on terms that are less </a:t>
            </a:r>
            <a:r>
              <a:rPr lang="en-US" dirty="0" err="1"/>
              <a:t>favourable</a:t>
            </a:r>
            <a:r>
              <a:rPr lang="en-US" dirty="0"/>
              <a:t> than on markets abroad, but would mean that local institutions suffered if the local Government intervened. However, governments often do limit the ability of multinationals to obtain funds locally.</a:t>
            </a:r>
            <a:r>
              <a:rPr lang="pl-PL" dirty="0"/>
              <a:t> </a:t>
            </a:r>
            <a:r>
              <a:rPr lang="en-US" dirty="0"/>
              <a:t>Alternatively, guarantees can be obtained from the Government for the investment that can be enforced by the multinational if the Government takes action.</a:t>
            </a:r>
          </a:p>
          <a:p>
            <a:pPr algn="just"/>
            <a:r>
              <a:rPr lang="en-US" b="1" dirty="0"/>
              <a:t>Management structure</a:t>
            </a:r>
          </a:p>
          <a:p>
            <a:pPr algn="just"/>
            <a:r>
              <a:rPr lang="en-US" dirty="0"/>
              <a:t>Possible methods include joint ventures or ceding control to local investors and obtaining profits by a management contract.</a:t>
            </a:r>
          </a:p>
          <a:p>
            <a:pPr algn="just"/>
            <a:r>
              <a:rPr lang="en-US" dirty="0"/>
              <a:t>If governments do intervene, multinationals may have to make use of the advantages they hold or threaten withdrawal. The threat of expropriation may be reduced by negotiation or legal threats. </a:t>
            </a:r>
          </a:p>
          <a:p>
            <a:pPr algn="just"/>
            <a:endParaRPr lang="pl-PL" dirty="0"/>
          </a:p>
        </p:txBody>
      </p:sp>
      <p:sp>
        <p:nvSpPr>
          <p:cNvPr id="4" name="Symbol zastępczy numeru slajdu 3">
            <a:extLst>
              <a:ext uri="{FF2B5EF4-FFF2-40B4-BE49-F238E27FC236}">
                <a16:creationId xmlns:a16="http://schemas.microsoft.com/office/drawing/2014/main" id="{5C369C1E-C76A-4F59-881A-A87E38B2B2D3}"/>
              </a:ext>
            </a:extLst>
          </p:cNvPr>
          <p:cNvSpPr>
            <a:spLocks noGrp="1"/>
          </p:cNvSpPr>
          <p:nvPr>
            <p:ph type="sldNum" sz="quarter" idx="12"/>
          </p:nvPr>
        </p:nvSpPr>
        <p:spPr/>
        <p:txBody>
          <a:bodyPr/>
          <a:lstStyle/>
          <a:p>
            <a:fld id="{56797B23-A282-42D5-9D85-2C33D72DBDCA}" type="slidenum">
              <a:rPr lang="pl-PL" smtClean="0"/>
              <a:t>19</a:t>
            </a:fld>
            <a:endParaRPr lang="pl-PL"/>
          </a:p>
        </p:txBody>
      </p:sp>
    </p:spTree>
    <p:extLst>
      <p:ext uri="{BB962C8B-B14F-4D97-AF65-F5344CB8AC3E}">
        <p14:creationId xmlns:p14="http://schemas.microsoft.com/office/powerpoint/2010/main" val="3436874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3CEEC54-0516-4EE9-A9D4-1A8CAB96442A}"/>
              </a:ext>
            </a:extLst>
          </p:cNvPr>
          <p:cNvSpPr>
            <a:spLocks noGrp="1"/>
          </p:cNvSpPr>
          <p:nvPr>
            <p:ph type="title"/>
          </p:nvPr>
        </p:nvSpPr>
        <p:spPr>
          <a:xfrm>
            <a:off x="838200" y="400050"/>
            <a:ext cx="10515600" cy="444500"/>
          </a:xfrm>
        </p:spPr>
        <p:txBody>
          <a:bodyPr>
            <a:normAutofit fontScale="90000"/>
          </a:bodyPr>
          <a:lstStyle/>
          <a:p>
            <a:pPr algn="ctr"/>
            <a:r>
              <a:rPr lang="en-US" b="1" dirty="0"/>
              <a:t>How do we measure shareholders' wealth</a:t>
            </a:r>
            <a:r>
              <a:rPr lang="pl-PL" b="1" dirty="0"/>
              <a:t>?</a:t>
            </a:r>
          </a:p>
        </p:txBody>
      </p:sp>
      <p:sp>
        <p:nvSpPr>
          <p:cNvPr id="3" name="Symbol zastępczy zawartości 2">
            <a:extLst>
              <a:ext uri="{FF2B5EF4-FFF2-40B4-BE49-F238E27FC236}">
                <a16:creationId xmlns:a16="http://schemas.microsoft.com/office/drawing/2014/main" id="{81B3B2F1-CCAA-472D-9058-8DAA1BDAB026}"/>
              </a:ext>
            </a:extLst>
          </p:cNvPr>
          <p:cNvSpPr>
            <a:spLocks noGrp="1"/>
          </p:cNvSpPr>
          <p:nvPr>
            <p:ph idx="1"/>
          </p:nvPr>
        </p:nvSpPr>
        <p:spPr>
          <a:xfrm>
            <a:off x="0" y="962025"/>
            <a:ext cx="12192000" cy="5895975"/>
          </a:xfrm>
        </p:spPr>
        <p:txBody>
          <a:bodyPr>
            <a:normAutofit/>
          </a:bodyPr>
          <a:lstStyle/>
          <a:p>
            <a:pPr algn="just"/>
            <a:r>
              <a:rPr lang="en-US" sz="3600" b="1" dirty="0"/>
              <a:t>(a)	Statement of financial</a:t>
            </a:r>
            <a:r>
              <a:rPr lang="pl-PL" sz="3600" b="1" dirty="0"/>
              <a:t> </a:t>
            </a:r>
            <a:r>
              <a:rPr lang="en-US" sz="3600" b="1" dirty="0"/>
              <a:t>position valuation</a:t>
            </a:r>
          </a:p>
          <a:p>
            <a:pPr algn="just"/>
            <a:r>
              <a:rPr lang="en-US" sz="3600" b="1" dirty="0"/>
              <a:t>(b)	Break-up basis</a:t>
            </a:r>
          </a:p>
          <a:p>
            <a:pPr algn="just"/>
            <a:r>
              <a:rPr lang="en-US" sz="3600" b="1" dirty="0"/>
              <a:t>(c)	Market value</a:t>
            </a:r>
          </a:p>
          <a:p>
            <a:pPr algn="just"/>
            <a:endParaRPr lang="pl-PL" sz="3600" dirty="0"/>
          </a:p>
        </p:txBody>
      </p:sp>
      <p:sp>
        <p:nvSpPr>
          <p:cNvPr id="4" name="Symbol zastępczy numeru slajdu 3">
            <a:extLst>
              <a:ext uri="{FF2B5EF4-FFF2-40B4-BE49-F238E27FC236}">
                <a16:creationId xmlns:a16="http://schemas.microsoft.com/office/drawing/2014/main" id="{52813EF5-4E0D-4627-9B2E-D6C7008D3431}"/>
              </a:ext>
            </a:extLst>
          </p:cNvPr>
          <p:cNvSpPr>
            <a:spLocks noGrp="1"/>
          </p:cNvSpPr>
          <p:nvPr>
            <p:ph type="sldNum" sz="quarter" idx="12"/>
          </p:nvPr>
        </p:nvSpPr>
        <p:spPr/>
        <p:txBody>
          <a:bodyPr/>
          <a:lstStyle/>
          <a:p>
            <a:fld id="{56797B23-A282-42D5-9D85-2C33D72DBDCA}" type="slidenum">
              <a:rPr lang="pl-PL" smtClean="0"/>
              <a:t>2</a:t>
            </a:fld>
            <a:endParaRPr lang="pl-PL"/>
          </a:p>
        </p:txBody>
      </p:sp>
    </p:spTree>
    <p:extLst>
      <p:ext uri="{BB962C8B-B14F-4D97-AF65-F5344CB8AC3E}">
        <p14:creationId xmlns:p14="http://schemas.microsoft.com/office/powerpoint/2010/main" val="7844387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31E00A2-2400-48FC-BA41-E60A53DA60F0}"/>
              </a:ext>
            </a:extLst>
          </p:cNvPr>
          <p:cNvSpPr>
            <a:spLocks noGrp="1"/>
          </p:cNvSpPr>
          <p:nvPr>
            <p:ph type="title"/>
          </p:nvPr>
        </p:nvSpPr>
        <p:spPr>
          <a:xfrm>
            <a:off x="752475" y="18256"/>
            <a:ext cx="10515600" cy="429420"/>
          </a:xfrm>
        </p:spPr>
        <p:txBody>
          <a:bodyPr>
            <a:normAutofit fontScale="90000"/>
          </a:bodyPr>
          <a:lstStyle/>
          <a:p>
            <a:pPr algn="ctr"/>
            <a:r>
              <a:rPr lang="pl-PL" b="1" dirty="0" err="1"/>
              <a:t>Risk</a:t>
            </a:r>
            <a:r>
              <a:rPr lang="pl-PL" b="1" dirty="0"/>
              <a:t> Management System</a:t>
            </a:r>
          </a:p>
        </p:txBody>
      </p:sp>
      <p:sp>
        <p:nvSpPr>
          <p:cNvPr id="3" name="Symbol zastępczy zawartości 2">
            <a:extLst>
              <a:ext uri="{FF2B5EF4-FFF2-40B4-BE49-F238E27FC236}">
                <a16:creationId xmlns:a16="http://schemas.microsoft.com/office/drawing/2014/main" id="{4C370608-BFE6-4D72-8748-092A3AD2E5EC}"/>
              </a:ext>
            </a:extLst>
          </p:cNvPr>
          <p:cNvSpPr>
            <a:spLocks noGrp="1"/>
          </p:cNvSpPr>
          <p:nvPr>
            <p:ph idx="1"/>
          </p:nvPr>
        </p:nvSpPr>
        <p:spPr>
          <a:xfrm>
            <a:off x="0" y="447676"/>
            <a:ext cx="12192000" cy="6410324"/>
          </a:xfrm>
        </p:spPr>
        <p:txBody>
          <a:bodyPr>
            <a:normAutofit/>
          </a:bodyPr>
          <a:lstStyle/>
          <a:p>
            <a:pPr algn="just"/>
            <a:r>
              <a:rPr lang="en-US" b="1" dirty="0"/>
              <a:t>Monitoring and risk management planning</a:t>
            </a:r>
          </a:p>
          <a:p>
            <a:pPr lvl="1" algn="just"/>
            <a:r>
              <a:rPr lang="en-US" dirty="0" err="1"/>
              <a:t>Organisation</a:t>
            </a:r>
            <a:r>
              <a:rPr lang="en-US" dirty="0"/>
              <a:t> of the monitoring function and roles and responsibilities assigned and communicated to individual members of the monitoring committee</a:t>
            </a:r>
          </a:p>
          <a:p>
            <a:pPr lvl="1" algn="just"/>
            <a:r>
              <a:rPr lang="en-US" dirty="0"/>
              <a:t>Milestones and risk tracking methods selected</a:t>
            </a:r>
          </a:p>
          <a:p>
            <a:pPr lvl="1" algn="just"/>
            <a:r>
              <a:rPr lang="en-US" dirty="0"/>
              <a:t>Determination of the critical path in the implementation phase; the critical path is a series of linked activities which make up the entire project</a:t>
            </a:r>
            <a:endParaRPr lang="pl-PL" dirty="0"/>
          </a:p>
          <a:p>
            <a:pPr algn="just"/>
            <a:r>
              <a:rPr lang="en-US" b="1" dirty="0"/>
              <a:t>Monitoring and risk management execution</a:t>
            </a:r>
          </a:p>
          <a:p>
            <a:pPr lvl="1" algn="just"/>
            <a:r>
              <a:rPr lang="en-US" dirty="0"/>
              <a:t>Project risk factor database created and risk assessment against the deliverables at each time point to take place</a:t>
            </a:r>
          </a:p>
          <a:p>
            <a:pPr lvl="1" algn="just"/>
            <a:r>
              <a:rPr lang="en-US" dirty="0"/>
              <a:t>System of revenue and cost evaluation to be used along the critical path to verify compliance with budgets and time scheduling</a:t>
            </a:r>
          </a:p>
          <a:p>
            <a:pPr lvl="1" algn="just"/>
            <a:r>
              <a:rPr lang="en-US" dirty="0"/>
              <a:t>Project risks assigned impact and probability values </a:t>
            </a:r>
            <a:r>
              <a:rPr lang="en-US" dirty="0" err="1"/>
              <a:t>eg</a:t>
            </a:r>
            <a:r>
              <a:rPr lang="en-US" dirty="0"/>
              <a:t> risks could be classified as</a:t>
            </a:r>
          </a:p>
          <a:p>
            <a:pPr lvl="2" algn="just"/>
            <a:r>
              <a:rPr lang="en-US" dirty="0"/>
              <a:t>Low probability High impact</a:t>
            </a:r>
            <a:r>
              <a:rPr lang="pl-PL" dirty="0"/>
              <a:t>,</a:t>
            </a:r>
            <a:r>
              <a:rPr lang="en-US" dirty="0"/>
              <a:t>	High probability High impact</a:t>
            </a:r>
            <a:r>
              <a:rPr lang="pl-PL" dirty="0"/>
              <a:t>,</a:t>
            </a:r>
            <a:r>
              <a:rPr lang="en-US" dirty="0"/>
              <a:t>Low probability Low impact</a:t>
            </a:r>
            <a:r>
              <a:rPr lang="pl-PL" dirty="0"/>
              <a:t>,</a:t>
            </a:r>
            <a:r>
              <a:rPr lang="en-US" dirty="0"/>
              <a:t>	High probability Low impact</a:t>
            </a:r>
          </a:p>
          <a:p>
            <a:pPr lvl="1" algn="just"/>
            <a:r>
              <a:rPr lang="en-US" dirty="0"/>
              <a:t>Risk mitigation actions decided and implemented </a:t>
            </a:r>
          </a:p>
          <a:p>
            <a:pPr algn="just"/>
            <a:r>
              <a:rPr lang="pl-PL" dirty="0"/>
              <a:t>Post-</a:t>
            </a:r>
            <a:r>
              <a:rPr lang="pl-PL" dirty="0" err="1"/>
              <a:t>Completion</a:t>
            </a:r>
            <a:r>
              <a:rPr lang="pl-PL" dirty="0"/>
              <a:t> </a:t>
            </a:r>
            <a:r>
              <a:rPr lang="pl-PL" dirty="0" err="1"/>
              <a:t>Audit</a:t>
            </a:r>
            <a:endParaRPr lang="en-US" dirty="0"/>
          </a:p>
          <a:p>
            <a:pPr algn="just"/>
            <a:endParaRPr lang="pl-PL" dirty="0"/>
          </a:p>
        </p:txBody>
      </p:sp>
      <p:sp>
        <p:nvSpPr>
          <p:cNvPr id="4" name="Symbol zastępczy numeru slajdu 3">
            <a:extLst>
              <a:ext uri="{FF2B5EF4-FFF2-40B4-BE49-F238E27FC236}">
                <a16:creationId xmlns:a16="http://schemas.microsoft.com/office/drawing/2014/main" id="{F85B1EA3-E7A1-4A65-ABF2-19216829D44A}"/>
              </a:ext>
            </a:extLst>
          </p:cNvPr>
          <p:cNvSpPr>
            <a:spLocks noGrp="1"/>
          </p:cNvSpPr>
          <p:nvPr>
            <p:ph type="sldNum" sz="quarter" idx="12"/>
          </p:nvPr>
        </p:nvSpPr>
        <p:spPr/>
        <p:txBody>
          <a:bodyPr/>
          <a:lstStyle/>
          <a:p>
            <a:fld id="{56797B23-A282-42D5-9D85-2C33D72DBDCA}" type="slidenum">
              <a:rPr lang="pl-PL" smtClean="0"/>
              <a:t>20</a:t>
            </a:fld>
            <a:endParaRPr lang="pl-PL"/>
          </a:p>
        </p:txBody>
      </p:sp>
    </p:spTree>
    <p:extLst>
      <p:ext uri="{BB962C8B-B14F-4D97-AF65-F5344CB8AC3E}">
        <p14:creationId xmlns:p14="http://schemas.microsoft.com/office/powerpoint/2010/main" val="41828834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E92A9DF-1CC0-4624-A9BB-107C8459612C}"/>
              </a:ext>
            </a:extLst>
          </p:cNvPr>
          <p:cNvSpPr>
            <a:spLocks noGrp="1"/>
          </p:cNvSpPr>
          <p:nvPr>
            <p:ph type="title"/>
          </p:nvPr>
        </p:nvSpPr>
        <p:spPr>
          <a:xfrm>
            <a:off x="0" y="0"/>
            <a:ext cx="12192000" cy="482600"/>
          </a:xfrm>
        </p:spPr>
        <p:txBody>
          <a:bodyPr>
            <a:normAutofit fontScale="90000"/>
          </a:bodyPr>
          <a:lstStyle/>
          <a:p>
            <a:pPr algn="ctr"/>
            <a:r>
              <a:rPr lang="pl-PL" sz="4000" b="1" dirty="0" err="1"/>
              <a:t>Behavioral</a:t>
            </a:r>
            <a:r>
              <a:rPr lang="pl-PL" sz="4000" b="1" dirty="0"/>
              <a:t> Finance – </a:t>
            </a:r>
            <a:r>
              <a:rPr lang="pl-PL" sz="4000" b="1" dirty="0" err="1"/>
              <a:t>new</a:t>
            </a:r>
            <a:r>
              <a:rPr lang="pl-PL" sz="4000" b="1" dirty="0"/>
              <a:t> </a:t>
            </a:r>
            <a:r>
              <a:rPr lang="pl-PL" sz="4000" b="1" dirty="0" err="1"/>
              <a:t>Aspect</a:t>
            </a:r>
            <a:r>
              <a:rPr lang="pl-PL" sz="4000" b="1" dirty="0"/>
              <a:t> of Financial Management</a:t>
            </a:r>
          </a:p>
        </p:txBody>
      </p:sp>
      <p:sp>
        <p:nvSpPr>
          <p:cNvPr id="3" name="Symbol zastępczy zawartości 2">
            <a:extLst>
              <a:ext uri="{FF2B5EF4-FFF2-40B4-BE49-F238E27FC236}">
                <a16:creationId xmlns:a16="http://schemas.microsoft.com/office/drawing/2014/main" id="{281DAAFB-7B09-4332-86B0-1FBAF297BA0C}"/>
              </a:ext>
            </a:extLst>
          </p:cNvPr>
          <p:cNvSpPr>
            <a:spLocks noGrp="1"/>
          </p:cNvSpPr>
          <p:nvPr>
            <p:ph idx="1"/>
          </p:nvPr>
        </p:nvSpPr>
        <p:spPr>
          <a:xfrm>
            <a:off x="0" y="663574"/>
            <a:ext cx="12192000" cy="6194425"/>
          </a:xfrm>
        </p:spPr>
        <p:txBody>
          <a:bodyPr>
            <a:normAutofit fontScale="62500" lnSpcReduction="20000"/>
          </a:bodyPr>
          <a:lstStyle/>
          <a:p>
            <a:pPr algn="just"/>
            <a:r>
              <a:rPr lang="en-US" b="1" dirty="0"/>
              <a:t>Overconfidence</a:t>
            </a:r>
          </a:p>
          <a:p>
            <a:pPr algn="just"/>
            <a:r>
              <a:rPr lang="en-US" dirty="0"/>
              <a:t>Investors and managers have a tendency to overestimate their own abilities.</a:t>
            </a:r>
          </a:p>
          <a:p>
            <a:pPr algn="just"/>
            <a:r>
              <a:rPr lang="en-US" b="1" dirty="0"/>
              <a:t>Search for patterns, herding and cognitive dissonance</a:t>
            </a:r>
          </a:p>
          <a:p>
            <a:pPr algn="just"/>
            <a:r>
              <a:rPr lang="en-US" dirty="0"/>
              <a:t>Investors look for patterns which can be used to justify investment decisions. This might involve </a:t>
            </a:r>
            <a:r>
              <a:rPr lang="en-US" dirty="0" err="1"/>
              <a:t>analysing</a:t>
            </a:r>
            <a:r>
              <a:rPr lang="en-US" dirty="0"/>
              <a:t> a company’s past returns and using this to extrapolate future performance. It might also involve comparing peaks or troughs in the stock market to historic peaks and troughs in previous decades. This type of </a:t>
            </a:r>
            <a:r>
              <a:rPr lang="en-US" dirty="0" err="1"/>
              <a:t>behaviour</a:t>
            </a:r>
            <a:r>
              <a:rPr lang="en-US" dirty="0"/>
              <a:t> can lead to herding, where people buy (or sell) shares because share prices are rising (or falling) and can help to explain stock market bubbles (or crashes). Herding is also based on the psychological comfort of following the crowd.</a:t>
            </a:r>
          </a:p>
          <a:p>
            <a:pPr algn="just"/>
            <a:r>
              <a:rPr lang="en-US" dirty="0"/>
              <a:t>A stock market bubble can emerge because investors buy shares simply because share prices have been rising in the past, this then creates a stronger rise in share prices which in turn creates a stronger demand for shares. Share prices can therefore be driven up to a level that is not justified given the future profit potential due investors following the crowd and continuing to buy shares.</a:t>
            </a:r>
          </a:p>
          <a:p>
            <a:pPr algn="just"/>
            <a:r>
              <a:rPr lang="en-US" dirty="0"/>
              <a:t>This is compounded by a reluctance of investors to admit that they are wrong (sometimes referred to as cognitive dissonance).</a:t>
            </a:r>
          </a:p>
          <a:p>
            <a:pPr algn="just"/>
            <a:r>
              <a:rPr lang="en-US" b="1" dirty="0"/>
              <a:t>Narrow framing</a:t>
            </a:r>
          </a:p>
          <a:p>
            <a:pPr algn="just"/>
            <a:r>
              <a:rPr lang="en-US" dirty="0"/>
              <a:t>Many investors fail to see the bigger picture , and focus too much on short-term fluctuations in share price movements.</a:t>
            </a:r>
          </a:p>
          <a:p>
            <a:pPr algn="just"/>
            <a:r>
              <a:rPr lang="en-US" b="1" dirty="0"/>
              <a:t>Availability bias</a:t>
            </a:r>
          </a:p>
          <a:p>
            <a:pPr algn="just"/>
            <a:r>
              <a:rPr lang="en-US" dirty="0"/>
              <a:t>People will often focus more on information that is prominent (available). Prominent information is often the most recent information about a company, and this may help to explain why share prices move significantly shortly after financial results are published.</a:t>
            </a:r>
          </a:p>
          <a:p>
            <a:pPr algn="just"/>
            <a:r>
              <a:rPr lang="en-US" b="1" dirty="0"/>
              <a:t>Conservatism</a:t>
            </a:r>
          </a:p>
          <a:p>
            <a:pPr algn="just"/>
            <a:r>
              <a:rPr lang="en-US" dirty="0"/>
              <a:t>Investors and managers are resistant to changing their opinion so, for example, if a company’s profits are better than expected the share price may not react significantly because investors underreact to this news</a:t>
            </a:r>
            <a:endParaRPr lang="pl-PL" dirty="0"/>
          </a:p>
        </p:txBody>
      </p:sp>
      <p:sp>
        <p:nvSpPr>
          <p:cNvPr id="4" name="Symbol zastępczy numeru slajdu 3">
            <a:extLst>
              <a:ext uri="{FF2B5EF4-FFF2-40B4-BE49-F238E27FC236}">
                <a16:creationId xmlns:a16="http://schemas.microsoft.com/office/drawing/2014/main" id="{1EED0986-A0AF-4AB4-BECA-19E3F2A43152}"/>
              </a:ext>
            </a:extLst>
          </p:cNvPr>
          <p:cNvSpPr>
            <a:spLocks noGrp="1"/>
          </p:cNvSpPr>
          <p:nvPr>
            <p:ph type="sldNum" sz="quarter" idx="12"/>
          </p:nvPr>
        </p:nvSpPr>
        <p:spPr/>
        <p:txBody>
          <a:bodyPr/>
          <a:lstStyle/>
          <a:p>
            <a:fld id="{56797B23-A282-42D5-9D85-2C33D72DBDCA}" type="slidenum">
              <a:rPr lang="pl-PL" smtClean="0"/>
              <a:t>21</a:t>
            </a:fld>
            <a:endParaRPr lang="pl-PL"/>
          </a:p>
        </p:txBody>
      </p:sp>
    </p:spTree>
    <p:extLst>
      <p:ext uri="{BB962C8B-B14F-4D97-AF65-F5344CB8AC3E}">
        <p14:creationId xmlns:p14="http://schemas.microsoft.com/office/powerpoint/2010/main" val="38493052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3EE496D-977C-4014-890F-4AA12DD2E28B}"/>
              </a:ext>
            </a:extLst>
          </p:cNvPr>
          <p:cNvSpPr>
            <a:spLocks noGrp="1"/>
          </p:cNvSpPr>
          <p:nvPr>
            <p:ph type="title"/>
          </p:nvPr>
        </p:nvSpPr>
        <p:spPr>
          <a:xfrm>
            <a:off x="0" y="1"/>
            <a:ext cx="12192000" cy="520700"/>
          </a:xfrm>
        </p:spPr>
        <p:txBody>
          <a:bodyPr>
            <a:normAutofit fontScale="90000"/>
          </a:bodyPr>
          <a:lstStyle/>
          <a:p>
            <a:pPr algn="ctr"/>
            <a:r>
              <a:rPr lang="pl-PL" b="1" dirty="0" err="1"/>
              <a:t>Behavioral</a:t>
            </a:r>
            <a:r>
              <a:rPr lang="pl-PL" b="1" dirty="0"/>
              <a:t> Finance – </a:t>
            </a:r>
            <a:r>
              <a:rPr lang="pl-PL" b="1" dirty="0" err="1"/>
              <a:t>what</a:t>
            </a:r>
            <a:r>
              <a:rPr lang="pl-PL" b="1" dirty="0"/>
              <a:t> </a:t>
            </a:r>
            <a:r>
              <a:rPr lang="pl-PL" b="1" dirty="0" err="1"/>
              <a:t>decisions</a:t>
            </a:r>
            <a:r>
              <a:rPr lang="pl-PL" b="1" dirty="0"/>
              <a:t> </a:t>
            </a:r>
            <a:r>
              <a:rPr lang="pl-PL" b="1" dirty="0" err="1"/>
              <a:t>are</a:t>
            </a:r>
            <a:r>
              <a:rPr lang="pl-PL" b="1" dirty="0"/>
              <a:t> </a:t>
            </a:r>
            <a:r>
              <a:rPr lang="pl-PL" b="1" dirty="0" err="1"/>
              <a:t>affected</a:t>
            </a:r>
            <a:endParaRPr lang="pl-PL" b="1" dirty="0"/>
          </a:p>
        </p:txBody>
      </p:sp>
      <p:sp>
        <p:nvSpPr>
          <p:cNvPr id="3" name="Symbol zastępczy zawartości 2">
            <a:extLst>
              <a:ext uri="{FF2B5EF4-FFF2-40B4-BE49-F238E27FC236}">
                <a16:creationId xmlns:a16="http://schemas.microsoft.com/office/drawing/2014/main" id="{DFF733F4-FE45-471A-B118-452E0AA46AA0}"/>
              </a:ext>
            </a:extLst>
          </p:cNvPr>
          <p:cNvSpPr>
            <a:spLocks noGrp="1"/>
          </p:cNvSpPr>
          <p:nvPr>
            <p:ph idx="1"/>
          </p:nvPr>
        </p:nvSpPr>
        <p:spPr>
          <a:xfrm>
            <a:off x="-1" y="625475"/>
            <a:ext cx="12191999" cy="6232524"/>
          </a:xfrm>
        </p:spPr>
        <p:txBody>
          <a:bodyPr/>
          <a:lstStyle/>
          <a:p>
            <a:r>
              <a:rPr lang="pl-PL" dirty="0" err="1"/>
              <a:t>Share</a:t>
            </a:r>
            <a:r>
              <a:rPr lang="pl-PL" dirty="0"/>
              <a:t> </a:t>
            </a:r>
            <a:r>
              <a:rPr lang="pl-PL" dirty="0" err="1"/>
              <a:t>Valuation</a:t>
            </a:r>
            <a:endParaRPr lang="pl-PL" dirty="0"/>
          </a:p>
          <a:p>
            <a:r>
              <a:rPr lang="pl-PL" dirty="0" err="1"/>
              <a:t>Acquisitions</a:t>
            </a:r>
            <a:endParaRPr lang="pl-PL" dirty="0"/>
          </a:p>
          <a:p>
            <a:r>
              <a:rPr lang="pl-PL" dirty="0"/>
              <a:t>CAPM</a:t>
            </a:r>
          </a:p>
          <a:p>
            <a:r>
              <a:rPr lang="pl-PL" dirty="0"/>
              <a:t>Financial </a:t>
            </a:r>
            <a:r>
              <a:rPr lang="pl-PL" dirty="0" err="1"/>
              <a:t>Strategy</a:t>
            </a:r>
            <a:endParaRPr lang="pl-PL" dirty="0"/>
          </a:p>
          <a:p>
            <a:endParaRPr lang="pl-PL" dirty="0"/>
          </a:p>
        </p:txBody>
      </p:sp>
      <p:sp>
        <p:nvSpPr>
          <p:cNvPr id="4" name="Symbol zastępczy numeru slajdu 3">
            <a:extLst>
              <a:ext uri="{FF2B5EF4-FFF2-40B4-BE49-F238E27FC236}">
                <a16:creationId xmlns:a16="http://schemas.microsoft.com/office/drawing/2014/main" id="{64160DBD-B02A-4617-AFF4-C7FFC00C2B92}"/>
              </a:ext>
            </a:extLst>
          </p:cNvPr>
          <p:cNvSpPr>
            <a:spLocks noGrp="1"/>
          </p:cNvSpPr>
          <p:nvPr>
            <p:ph type="sldNum" sz="quarter" idx="12"/>
          </p:nvPr>
        </p:nvSpPr>
        <p:spPr/>
        <p:txBody>
          <a:bodyPr/>
          <a:lstStyle/>
          <a:p>
            <a:fld id="{56797B23-A282-42D5-9D85-2C33D72DBDCA}" type="slidenum">
              <a:rPr lang="pl-PL" smtClean="0"/>
              <a:t>22</a:t>
            </a:fld>
            <a:endParaRPr lang="pl-PL"/>
          </a:p>
        </p:txBody>
      </p:sp>
    </p:spTree>
    <p:extLst>
      <p:ext uri="{BB962C8B-B14F-4D97-AF65-F5344CB8AC3E}">
        <p14:creationId xmlns:p14="http://schemas.microsoft.com/office/powerpoint/2010/main" val="17832485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F23D080-8C05-43E2-AAB7-77495BD5E67E}"/>
              </a:ext>
            </a:extLst>
          </p:cNvPr>
          <p:cNvSpPr>
            <a:spLocks noGrp="1"/>
          </p:cNvSpPr>
          <p:nvPr>
            <p:ph type="title"/>
          </p:nvPr>
        </p:nvSpPr>
        <p:spPr>
          <a:xfrm>
            <a:off x="0" y="0"/>
            <a:ext cx="12192000" cy="501650"/>
          </a:xfrm>
        </p:spPr>
        <p:txBody>
          <a:bodyPr>
            <a:normAutofit fontScale="90000"/>
          </a:bodyPr>
          <a:lstStyle/>
          <a:p>
            <a:pPr algn="ctr"/>
            <a:r>
              <a:rPr lang="pl-PL" sz="4000" b="1" dirty="0"/>
              <a:t>Non-Financial </a:t>
            </a:r>
            <a:r>
              <a:rPr lang="pl-PL" sz="4000" b="1" dirty="0" err="1"/>
              <a:t>Targets</a:t>
            </a:r>
            <a:r>
              <a:rPr lang="pl-PL" sz="4000" b="1" dirty="0"/>
              <a:t> (</a:t>
            </a:r>
            <a:r>
              <a:rPr lang="pl-PL" sz="4000" b="1" dirty="0" err="1"/>
              <a:t>ethical</a:t>
            </a:r>
            <a:r>
              <a:rPr lang="pl-PL" sz="4000" b="1" dirty="0"/>
              <a:t> </a:t>
            </a:r>
            <a:r>
              <a:rPr lang="pl-PL" sz="4000" b="1" dirty="0" err="1"/>
              <a:t>aspects</a:t>
            </a:r>
            <a:r>
              <a:rPr lang="pl-PL" sz="4000" b="1" dirty="0"/>
              <a:t>)</a:t>
            </a:r>
          </a:p>
        </p:txBody>
      </p:sp>
      <p:graphicFrame>
        <p:nvGraphicFramePr>
          <p:cNvPr id="6" name="Symbol zastępczy zawartości 5">
            <a:extLst>
              <a:ext uri="{FF2B5EF4-FFF2-40B4-BE49-F238E27FC236}">
                <a16:creationId xmlns:a16="http://schemas.microsoft.com/office/drawing/2014/main" id="{2466196C-BAC5-433E-8310-CC082C05086D}"/>
              </a:ext>
            </a:extLst>
          </p:cNvPr>
          <p:cNvGraphicFramePr>
            <a:graphicFrameLocks noGrp="1"/>
          </p:cNvGraphicFramePr>
          <p:nvPr>
            <p:ph idx="1"/>
          </p:nvPr>
        </p:nvGraphicFramePr>
        <p:xfrm>
          <a:off x="323056" y="1222692"/>
          <a:ext cx="11545888" cy="4635504"/>
        </p:xfrm>
        <a:graphic>
          <a:graphicData uri="http://schemas.openxmlformats.org/drawingml/2006/table">
            <a:tbl>
              <a:tblPr>
                <a:tableStyleId>{5C22544A-7EE6-4342-B048-85BDC9FD1C3A}</a:tableStyleId>
              </a:tblPr>
              <a:tblGrid>
                <a:gridCol w="5091923">
                  <a:extLst>
                    <a:ext uri="{9D8B030D-6E8A-4147-A177-3AD203B41FA5}">
                      <a16:colId xmlns:a16="http://schemas.microsoft.com/office/drawing/2014/main" val="921798625"/>
                    </a:ext>
                  </a:extLst>
                </a:gridCol>
                <a:gridCol w="6453965">
                  <a:extLst>
                    <a:ext uri="{9D8B030D-6E8A-4147-A177-3AD203B41FA5}">
                      <a16:colId xmlns:a16="http://schemas.microsoft.com/office/drawing/2014/main" val="1808022721"/>
                    </a:ext>
                  </a:extLst>
                </a:gridCol>
              </a:tblGrid>
              <a:tr h="403818">
                <a:tc>
                  <a:txBody>
                    <a:bodyPr/>
                    <a:lstStyle/>
                    <a:p>
                      <a:pPr indent="-241300">
                        <a:lnSpc>
                          <a:spcPct val="150000"/>
                        </a:lnSpc>
                        <a:spcBef>
                          <a:spcPts val="600"/>
                        </a:spcBef>
                        <a:spcAft>
                          <a:spcPts val="600"/>
                        </a:spcAft>
                      </a:pPr>
                      <a:r>
                        <a:rPr lang="en-US" sz="2000" b="1" spc="0" dirty="0">
                          <a:effectLst/>
                        </a:rPr>
                        <a:t>Ethical considerations</a:t>
                      </a:r>
                      <a:endParaRPr lang="pl-PL" sz="1800" b="1" dirty="0">
                        <a:effectLst/>
                        <a:latin typeface="Arial" panose="020B0604020202020204" pitchFamily="34" charset="0"/>
                        <a:ea typeface="Arial" panose="020B0604020202020204" pitchFamily="34" charset="0"/>
                      </a:endParaRPr>
                    </a:p>
                  </a:txBody>
                  <a:tcPr marL="6350" marR="6350" marT="0" marB="0" anchor="b"/>
                </a:tc>
                <a:tc>
                  <a:txBody>
                    <a:bodyPr/>
                    <a:lstStyle/>
                    <a:p>
                      <a:pPr indent="-241300">
                        <a:lnSpc>
                          <a:spcPct val="150000"/>
                        </a:lnSpc>
                        <a:spcBef>
                          <a:spcPts val="600"/>
                        </a:spcBef>
                        <a:spcAft>
                          <a:spcPts val="600"/>
                        </a:spcAft>
                      </a:pPr>
                      <a:r>
                        <a:rPr lang="en-US" sz="2000" b="1" spc="0" dirty="0">
                          <a:effectLst/>
                        </a:rPr>
                        <a:t>Actions and strategies</a:t>
                      </a:r>
                      <a:endParaRPr lang="pl-PL" sz="1800" b="1" dirty="0">
                        <a:effectLst/>
                        <a:latin typeface="Arial" panose="020B0604020202020204" pitchFamily="34" charset="0"/>
                        <a:ea typeface="Arial" panose="020B0604020202020204" pitchFamily="34" charset="0"/>
                      </a:endParaRPr>
                    </a:p>
                  </a:txBody>
                  <a:tcPr marL="6350" marR="6350" marT="0" marB="0" anchor="b"/>
                </a:tc>
                <a:extLst>
                  <a:ext uri="{0D108BD9-81ED-4DB2-BD59-A6C34878D82A}">
                    <a16:rowId xmlns:a16="http://schemas.microsoft.com/office/drawing/2014/main" val="1709612761"/>
                  </a:ext>
                </a:extLst>
              </a:tr>
              <a:tr h="670189">
                <a:tc>
                  <a:txBody>
                    <a:bodyPr/>
                    <a:lstStyle/>
                    <a:p>
                      <a:pPr indent="-241300">
                        <a:lnSpc>
                          <a:spcPct val="150000"/>
                        </a:lnSpc>
                        <a:spcBef>
                          <a:spcPts val="600"/>
                        </a:spcBef>
                        <a:spcAft>
                          <a:spcPts val="600"/>
                        </a:spcAft>
                      </a:pPr>
                      <a:r>
                        <a:rPr lang="en-US" sz="2000" spc="0" dirty="0">
                          <a:effectLst/>
                        </a:rPr>
                        <a:t>Welfare of employees</a:t>
                      </a:r>
                      <a:endParaRPr lang="pl-PL" sz="1800" dirty="0">
                        <a:effectLst/>
                        <a:latin typeface="Arial" panose="020B0604020202020204" pitchFamily="34" charset="0"/>
                        <a:ea typeface="Arial" panose="020B0604020202020204" pitchFamily="34" charset="0"/>
                      </a:endParaRPr>
                    </a:p>
                  </a:txBody>
                  <a:tcPr marL="6350" marR="6350" marT="0" marB="0"/>
                </a:tc>
                <a:tc>
                  <a:txBody>
                    <a:bodyPr/>
                    <a:lstStyle/>
                    <a:p>
                      <a:pPr indent="-241300">
                        <a:lnSpc>
                          <a:spcPct val="150000"/>
                        </a:lnSpc>
                        <a:spcBef>
                          <a:spcPts val="600"/>
                        </a:spcBef>
                        <a:spcAft>
                          <a:spcPts val="600"/>
                        </a:spcAft>
                      </a:pPr>
                      <a:r>
                        <a:rPr lang="en-US" sz="2000" spc="0" dirty="0">
                          <a:effectLst/>
                        </a:rPr>
                        <a:t>Competitive wages and salaries, comfortable and safe working conditions, good training and career development</a:t>
                      </a:r>
                      <a:endParaRPr lang="pl-PL" sz="1800" dirty="0">
                        <a:effectLst/>
                        <a:latin typeface="Arial" panose="020B0604020202020204" pitchFamily="34" charset="0"/>
                        <a:ea typeface="Arial" panose="020B0604020202020204" pitchFamily="34" charset="0"/>
                      </a:endParaRPr>
                    </a:p>
                  </a:txBody>
                  <a:tcPr marL="6350" marR="6350" marT="0" marB="0" anchor="b"/>
                </a:tc>
                <a:extLst>
                  <a:ext uri="{0D108BD9-81ED-4DB2-BD59-A6C34878D82A}">
                    <a16:rowId xmlns:a16="http://schemas.microsoft.com/office/drawing/2014/main" val="3648617792"/>
                  </a:ext>
                </a:extLst>
              </a:tr>
              <a:tr h="383574">
                <a:tc>
                  <a:txBody>
                    <a:bodyPr/>
                    <a:lstStyle/>
                    <a:p>
                      <a:pPr indent="-241300">
                        <a:lnSpc>
                          <a:spcPct val="150000"/>
                        </a:lnSpc>
                        <a:spcBef>
                          <a:spcPts val="600"/>
                        </a:spcBef>
                        <a:spcAft>
                          <a:spcPts val="600"/>
                        </a:spcAft>
                      </a:pPr>
                      <a:r>
                        <a:rPr lang="en-US" sz="2000" spc="0">
                          <a:effectLst/>
                        </a:rPr>
                        <a:t>Welfare of management</a:t>
                      </a:r>
                      <a:endParaRPr lang="pl-PL" sz="1800">
                        <a:effectLst/>
                        <a:latin typeface="Arial" panose="020B0604020202020204" pitchFamily="34" charset="0"/>
                        <a:ea typeface="Arial" panose="020B0604020202020204" pitchFamily="34" charset="0"/>
                      </a:endParaRPr>
                    </a:p>
                  </a:txBody>
                  <a:tcPr marL="6350" marR="6350" marT="0" marB="0" anchor="b"/>
                </a:tc>
                <a:tc>
                  <a:txBody>
                    <a:bodyPr/>
                    <a:lstStyle/>
                    <a:p>
                      <a:pPr indent="-241300">
                        <a:lnSpc>
                          <a:spcPct val="150000"/>
                        </a:lnSpc>
                        <a:spcBef>
                          <a:spcPts val="600"/>
                        </a:spcBef>
                        <a:spcAft>
                          <a:spcPts val="600"/>
                        </a:spcAft>
                      </a:pPr>
                      <a:r>
                        <a:rPr lang="en-US" sz="2000" spc="0" dirty="0">
                          <a:effectLst/>
                        </a:rPr>
                        <a:t>High salaries, company cars, perks</a:t>
                      </a:r>
                      <a:endParaRPr lang="pl-PL" sz="1800" dirty="0">
                        <a:effectLst/>
                        <a:latin typeface="Arial" panose="020B0604020202020204" pitchFamily="34" charset="0"/>
                        <a:ea typeface="Arial" panose="020B0604020202020204" pitchFamily="34" charset="0"/>
                      </a:endParaRPr>
                    </a:p>
                  </a:txBody>
                  <a:tcPr marL="6350" marR="6350" marT="0" marB="0" anchor="b"/>
                </a:tc>
                <a:extLst>
                  <a:ext uri="{0D108BD9-81ED-4DB2-BD59-A6C34878D82A}">
                    <a16:rowId xmlns:a16="http://schemas.microsoft.com/office/drawing/2014/main" val="121517447"/>
                  </a:ext>
                </a:extLst>
              </a:tr>
              <a:tr h="383574">
                <a:tc>
                  <a:txBody>
                    <a:bodyPr/>
                    <a:lstStyle/>
                    <a:p>
                      <a:pPr indent="-241300">
                        <a:lnSpc>
                          <a:spcPct val="150000"/>
                        </a:lnSpc>
                        <a:spcBef>
                          <a:spcPts val="600"/>
                        </a:spcBef>
                        <a:spcAft>
                          <a:spcPts val="600"/>
                        </a:spcAft>
                      </a:pPr>
                      <a:r>
                        <a:rPr lang="en-US" sz="2000" spc="0">
                          <a:effectLst/>
                        </a:rPr>
                        <a:t>Welfare of society</a:t>
                      </a:r>
                      <a:endParaRPr lang="pl-PL" sz="1800">
                        <a:effectLst/>
                        <a:latin typeface="Arial" panose="020B0604020202020204" pitchFamily="34" charset="0"/>
                        <a:ea typeface="Arial" panose="020B0604020202020204" pitchFamily="34" charset="0"/>
                      </a:endParaRPr>
                    </a:p>
                  </a:txBody>
                  <a:tcPr marL="6350" marR="6350" marT="0" marB="0"/>
                </a:tc>
                <a:tc>
                  <a:txBody>
                    <a:bodyPr/>
                    <a:lstStyle/>
                    <a:p>
                      <a:pPr indent="-241300">
                        <a:lnSpc>
                          <a:spcPct val="150000"/>
                        </a:lnSpc>
                        <a:spcBef>
                          <a:spcPts val="600"/>
                        </a:spcBef>
                        <a:spcAft>
                          <a:spcPts val="600"/>
                        </a:spcAft>
                      </a:pPr>
                      <a:r>
                        <a:rPr lang="en-US" sz="2000" spc="0">
                          <a:effectLst/>
                        </a:rPr>
                        <a:t>Concern for environment</a:t>
                      </a:r>
                      <a:endParaRPr lang="pl-PL" sz="1800">
                        <a:effectLst/>
                        <a:latin typeface="Arial" panose="020B0604020202020204" pitchFamily="34" charset="0"/>
                        <a:ea typeface="Arial" panose="020B0604020202020204" pitchFamily="34" charset="0"/>
                      </a:endParaRPr>
                    </a:p>
                  </a:txBody>
                  <a:tcPr marL="6350" marR="6350" marT="0" marB="0"/>
                </a:tc>
                <a:extLst>
                  <a:ext uri="{0D108BD9-81ED-4DB2-BD59-A6C34878D82A}">
                    <a16:rowId xmlns:a16="http://schemas.microsoft.com/office/drawing/2014/main" val="1610270084"/>
                  </a:ext>
                </a:extLst>
              </a:tr>
              <a:tr h="670189">
                <a:tc>
                  <a:txBody>
                    <a:bodyPr/>
                    <a:lstStyle/>
                    <a:p>
                      <a:pPr indent="-241300">
                        <a:lnSpc>
                          <a:spcPct val="150000"/>
                        </a:lnSpc>
                        <a:spcBef>
                          <a:spcPts val="600"/>
                        </a:spcBef>
                        <a:spcAft>
                          <a:spcPts val="600"/>
                        </a:spcAft>
                      </a:pPr>
                      <a:r>
                        <a:rPr lang="en-US" sz="2000" spc="0">
                          <a:effectLst/>
                        </a:rPr>
                        <a:t>Provision of service to minimum standard</a:t>
                      </a:r>
                      <a:endParaRPr lang="pl-PL" sz="1800">
                        <a:effectLst/>
                        <a:latin typeface="Arial" panose="020B0604020202020204" pitchFamily="34" charset="0"/>
                        <a:ea typeface="Arial" panose="020B0604020202020204" pitchFamily="34" charset="0"/>
                      </a:endParaRPr>
                    </a:p>
                  </a:txBody>
                  <a:tcPr marL="6350" marR="6350" marT="0" marB="0"/>
                </a:tc>
                <a:tc>
                  <a:txBody>
                    <a:bodyPr/>
                    <a:lstStyle/>
                    <a:p>
                      <a:pPr indent="-241300">
                        <a:lnSpc>
                          <a:spcPct val="150000"/>
                        </a:lnSpc>
                        <a:spcBef>
                          <a:spcPts val="600"/>
                        </a:spcBef>
                        <a:spcAft>
                          <a:spcPts val="600"/>
                        </a:spcAft>
                      </a:pPr>
                      <a:r>
                        <a:rPr lang="en-US" sz="2000" spc="0" dirty="0">
                          <a:effectLst/>
                        </a:rPr>
                        <a:t>For example regulations affecting utility (water, electricity providers)</a:t>
                      </a:r>
                      <a:endParaRPr lang="pl-PL" sz="1800" dirty="0">
                        <a:effectLst/>
                        <a:latin typeface="Arial" panose="020B0604020202020204" pitchFamily="34" charset="0"/>
                        <a:ea typeface="Arial" panose="020B0604020202020204" pitchFamily="34" charset="0"/>
                      </a:endParaRPr>
                    </a:p>
                  </a:txBody>
                  <a:tcPr marL="6350" marR="6350" marT="0" marB="0" anchor="b"/>
                </a:tc>
                <a:extLst>
                  <a:ext uri="{0D108BD9-81ED-4DB2-BD59-A6C34878D82A}">
                    <a16:rowId xmlns:a16="http://schemas.microsoft.com/office/drawing/2014/main" val="548061528"/>
                  </a:ext>
                </a:extLst>
              </a:tr>
              <a:tr h="383574">
                <a:tc>
                  <a:txBody>
                    <a:bodyPr/>
                    <a:lstStyle/>
                    <a:p>
                      <a:pPr indent="-241300">
                        <a:lnSpc>
                          <a:spcPct val="150000"/>
                        </a:lnSpc>
                        <a:spcBef>
                          <a:spcPts val="600"/>
                        </a:spcBef>
                        <a:spcAft>
                          <a:spcPts val="600"/>
                        </a:spcAft>
                      </a:pPr>
                      <a:r>
                        <a:rPr lang="en-US" sz="2000" spc="0">
                          <a:effectLst/>
                        </a:rPr>
                        <a:t>Responsibilities to customers</a:t>
                      </a:r>
                      <a:endParaRPr lang="pl-PL" sz="1800">
                        <a:effectLst/>
                        <a:latin typeface="Arial" panose="020B0604020202020204" pitchFamily="34" charset="0"/>
                        <a:ea typeface="Arial" panose="020B0604020202020204" pitchFamily="34" charset="0"/>
                      </a:endParaRPr>
                    </a:p>
                  </a:txBody>
                  <a:tcPr marL="6350" marR="6350" marT="0" marB="0" anchor="b"/>
                </a:tc>
                <a:tc>
                  <a:txBody>
                    <a:bodyPr/>
                    <a:lstStyle/>
                    <a:p>
                      <a:pPr indent="-241300">
                        <a:lnSpc>
                          <a:spcPct val="150000"/>
                        </a:lnSpc>
                        <a:spcBef>
                          <a:spcPts val="600"/>
                        </a:spcBef>
                        <a:spcAft>
                          <a:spcPts val="600"/>
                        </a:spcAft>
                      </a:pPr>
                      <a:r>
                        <a:rPr lang="en-US" sz="2000" spc="0" dirty="0">
                          <a:effectLst/>
                        </a:rPr>
                        <a:t>Providing quality products or services, fair dealing</a:t>
                      </a:r>
                      <a:endParaRPr lang="pl-PL" sz="1800" dirty="0">
                        <a:effectLst/>
                        <a:latin typeface="Arial" panose="020B0604020202020204" pitchFamily="34" charset="0"/>
                        <a:ea typeface="Arial" panose="020B0604020202020204" pitchFamily="34" charset="0"/>
                      </a:endParaRPr>
                    </a:p>
                  </a:txBody>
                  <a:tcPr marL="6350" marR="6350" marT="0" marB="0" anchor="b"/>
                </a:tc>
                <a:extLst>
                  <a:ext uri="{0D108BD9-81ED-4DB2-BD59-A6C34878D82A}">
                    <a16:rowId xmlns:a16="http://schemas.microsoft.com/office/drawing/2014/main" val="3189704136"/>
                  </a:ext>
                </a:extLst>
              </a:tr>
              <a:tr h="383574">
                <a:tc>
                  <a:txBody>
                    <a:bodyPr/>
                    <a:lstStyle/>
                    <a:p>
                      <a:pPr indent="-241300">
                        <a:lnSpc>
                          <a:spcPct val="150000"/>
                        </a:lnSpc>
                        <a:spcBef>
                          <a:spcPts val="600"/>
                        </a:spcBef>
                        <a:spcAft>
                          <a:spcPts val="600"/>
                        </a:spcAft>
                      </a:pPr>
                      <a:r>
                        <a:rPr lang="en-US" sz="2000" spc="0">
                          <a:effectLst/>
                        </a:rPr>
                        <a:t>Responsibilities to suppliers</a:t>
                      </a:r>
                      <a:endParaRPr lang="pl-PL" sz="1800">
                        <a:effectLst/>
                        <a:latin typeface="Arial" panose="020B0604020202020204" pitchFamily="34" charset="0"/>
                        <a:ea typeface="Arial" panose="020B0604020202020204" pitchFamily="34" charset="0"/>
                      </a:endParaRPr>
                    </a:p>
                  </a:txBody>
                  <a:tcPr marL="6350" marR="6350" marT="0" marB="0" anchor="b"/>
                </a:tc>
                <a:tc>
                  <a:txBody>
                    <a:bodyPr/>
                    <a:lstStyle/>
                    <a:p>
                      <a:pPr indent="-241300">
                        <a:lnSpc>
                          <a:spcPct val="150000"/>
                        </a:lnSpc>
                        <a:spcBef>
                          <a:spcPts val="600"/>
                        </a:spcBef>
                        <a:spcAft>
                          <a:spcPts val="600"/>
                        </a:spcAft>
                      </a:pPr>
                      <a:r>
                        <a:rPr lang="en-US" sz="2000" spc="0" dirty="0">
                          <a:effectLst/>
                        </a:rPr>
                        <a:t>Not exploiting power as buyer</a:t>
                      </a:r>
                      <a:endParaRPr lang="pl-PL" sz="1800" dirty="0">
                        <a:effectLst/>
                        <a:latin typeface="Arial" panose="020B0604020202020204" pitchFamily="34" charset="0"/>
                        <a:ea typeface="Arial" panose="020B0604020202020204" pitchFamily="34" charset="0"/>
                      </a:endParaRPr>
                    </a:p>
                  </a:txBody>
                  <a:tcPr marL="6350" marR="6350" marT="0" marB="0" anchor="b"/>
                </a:tc>
                <a:extLst>
                  <a:ext uri="{0D108BD9-81ED-4DB2-BD59-A6C34878D82A}">
                    <a16:rowId xmlns:a16="http://schemas.microsoft.com/office/drawing/2014/main" val="2336293428"/>
                  </a:ext>
                </a:extLst>
              </a:tr>
              <a:tr h="679779">
                <a:tc>
                  <a:txBody>
                    <a:bodyPr/>
                    <a:lstStyle/>
                    <a:p>
                      <a:pPr indent="-241300">
                        <a:lnSpc>
                          <a:spcPct val="150000"/>
                        </a:lnSpc>
                        <a:spcBef>
                          <a:spcPts val="600"/>
                        </a:spcBef>
                        <a:spcAft>
                          <a:spcPts val="600"/>
                        </a:spcAft>
                      </a:pPr>
                      <a:r>
                        <a:rPr lang="en-US" sz="2000" spc="0">
                          <a:effectLst/>
                        </a:rPr>
                        <a:t>Leadership in research and development</a:t>
                      </a:r>
                      <a:endParaRPr lang="pl-PL" sz="1800">
                        <a:effectLst/>
                        <a:latin typeface="Arial" panose="020B0604020202020204" pitchFamily="34" charset="0"/>
                        <a:ea typeface="Arial" panose="020B0604020202020204" pitchFamily="34" charset="0"/>
                      </a:endParaRPr>
                    </a:p>
                  </a:txBody>
                  <a:tcPr marL="6350" marR="6350" marT="0" marB="0"/>
                </a:tc>
                <a:tc>
                  <a:txBody>
                    <a:bodyPr/>
                    <a:lstStyle/>
                    <a:p>
                      <a:pPr indent="-241300">
                        <a:lnSpc>
                          <a:spcPct val="150000"/>
                        </a:lnSpc>
                        <a:spcBef>
                          <a:spcPts val="600"/>
                        </a:spcBef>
                        <a:spcAft>
                          <a:spcPts val="600"/>
                        </a:spcAft>
                      </a:pPr>
                      <a:r>
                        <a:rPr lang="en-US" sz="2000" spc="0" dirty="0">
                          <a:effectLst/>
                        </a:rPr>
                        <a:t>Failure to innovate may have adverse long-term financial consequences</a:t>
                      </a:r>
                      <a:endParaRPr lang="pl-PL" sz="1800" dirty="0">
                        <a:effectLst/>
                        <a:latin typeface="Arial" panose="020B0604020202020204" pitchFamily="34" charset="0"/>
                        <a:ea typeface="Arial" panose="020B0604020202020204" pitchFamily="34" charset="0"/>
                      </a:endParaRPr>
                    </a:p>
                  </a:txBody>
                  <a:tcPr marL="6350" marR="6350" marT="0" marB="0" anchor="b"/>
                </a:tc>
                <a:extLst>
                  <a:ext uri="{0D108BD9-81ED-4DB2-BD59-A6C34878D82A}">
                    <a16:rowId xmlns:a16="http://schemas.microsoft.com/office/drawing/2014/main" val="3995041328"/>
                  </a:ext>
                </a:extLst>
              </a:tr>
            </a:tbl>
          </a:graphicData>
        </a:graphic>
      </p:graphicFrame>
      <p:sp>
        <p:nvSpPr>
          <p:cNvPr id="4" name="Symbol zastępczy numeru slajdu 3">
            <a:extLst>
              <a:ext uri="{FF2B5EF4-FFF2-40B4-BE49-F238E27FC236}">
                <a16:creationId xmlns:a16="http://schemas.microsoft.com/office/drawing/2014/main" id="{BD4B891F-E9C6-441D-9AE9-977D24573897}"/>
              </a:ext>
            </a:extLst>
          </p:cNvPr>
          <p:cNvSpPr>
            <a:spLocks noGrp="1"/>
          </p:cNvSpPr>
          <p:nvPr>
            <p:ph type="sldNum" sz="quarter" idx="12"/>
          </p:nvPr>
        </p:nvSpPr>
        <p:spPr/>
        <p:txBody>
          <a:bodyPr/>
          <a:lstStyle/>
          <a:p>
            <a:fld id="{56797B23-A282-42D5-9D85-2C33D72DBDCA}" type="slidenum">
              <a:rPr lang="pl-PL" smtClean="0"/>
              <a:t>23</a:t>
            </a:fld>
            <a:endParaRPr lang="pl-PL"/>
          </a:p>
        </p:txBody>
      </p:sp>
    </p:spTree>
    <p:extLst>
      <p:ext uri="{BB962C8B-B14F-4D97-AF65-F5344CB8AC3E}">
        <p14:creationId xmlns:p14="http://schemas.microsoft.com/office/powerpoint/2010/main" val="34735872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BCCB71F-D846-4BB7-826C-3455B65A9BDB}"/>
              </a:ext>
            </a:extLst>
          </p:cNvPr>
          <p:cNvSpPr>
            <a:spLocks noGrp="1"/>
          </p:cNvSpPr>
          <p:nvPr>
            <p:ph type="title"/>
          </p:nvPr>
        </p:nvSpPr>
        <p:spPr>
          <a:xfrm>
            <a:off x="838200" y="18256"/>
            <a:ext cx="10515600" cy="448470"/>
          </a:xfrm>
        </p:spPr>
        <p:txBody>
          <a:bodyPr>
            <a:normAutofit fontScale="90000"/>
          </a:bodyPr>
          <a:lstStyle/>
          <a:p>
            <a:pPr algn="ctr"/>
            <a:r>
              <a:rPr lang="pl-PL" dirty="0" err="1"/>
              <a:t>Ethical</a:t>
            </a:r>
            <a:r>
              <a:rPr lang="pl-PL" dirty="0"/>
              <a:t> </a:t>
            </a:r>
            <a:r>
              <a:rPr lang="pl-PL" dirty="0" err="1"/>
              <a:t>Areas</a:t>
            </a:r>
            <a:r>
              <a:rPr lang="pl-PL" dirty="0"/>
              <a:t> of Company Management</a:t>
            </a:r>
          </a:p>
        </p:txBody>
      </p:sp>
      <p:sp>
        <p:nvSpPr>
          <p:cNvPr id="3" name="Symbol zastępczy zawartości 2">
            <a:extLst>
              <a:ext uri="{FF2B5EF4-FFF2-40B4-BE49-F238E27FC236}">
                <a16:creationId xmlns:a16="http://schemas.microsoft.com/office/drawing/2014/main" id="{9192BADE-3FE7-44B8-99C7-29626C1DA105}"/>
              </a:ext>
            </a:extLst>
          </p:cNvPr>
          <p:cNvSpPr>
            <a:spLocks noGrp="1"/>
          </p:cNvSpPr>
          <p:nvPr>
            <p:ph idx="1"/>
          </p:nvPr>
        </p:nvSpPr>
        <p:spPr>
          <a:xfrm>
            <a:off x="0" y="644524"/>
            <a:ext cx="12192000" cy="6195219"/>
          </a:xfrm>
        </p:spPr>
        <p:txBody>
          <a:bodyPr>
            <a:normAutofit/>
          </a:bodyPr>
          <a:lstStyle/>
          <a:p>
            <a:r>
              <a:rPr lang="en-US" dirty="0"/>
              <a:t>Human resources </a:t>
            </a:r>
            <a:r>
              <a:rPr lang="en-US" dirty="0" err="1"/>
              <a:t>managemen</a:t>
            </a:r>
            <a:r>
              <a:rPr lang="pl-PL" dirty="0"/>
              <a:t>t</a:t>
            </a:r>
            <a:endParaRPr lang="en-US" dirty="0"/>
          </a:p>
          <a:p>
            <a:pPr lvl="1"/>
            <a:r>
              <a:rPr lang="en-US" dirty="0"/>
              <a:t>Minimum wage</a:t>
            </a:r>
          </a:p>
          <a:p>
            <a:pPr lvl="1"/>
            <a:r>
              <a:rPr lang="en-US" dirty="0"/>
              <a:t>Discrimination</a:t>
            </a:r>
          </a:p>
          <a:p>
            <a:r>
              <a:rPr lang="en-US" dirty="0"/>
              <a:t>Marketing</a:t>
            </a:r>
            <a:endParaRPr lang="pl-PL" dirty="0"/>
          </a:p>
          <a:p>
            <a:pPr lvl="1"/>
            <a:r>
              <a:rPr lang="pl-PL" dirty="0" err="1"/>
              <a:t>Mareting</a:t>
            </a:r>
            <a:r>
              <a:rPr lang="pl-PL" dirty="0"/>
              <a:t> </a:t>
            </a:r>
            <a:r>
              <a:rPr lang="pl-PL" dirty="0" err="1"/>
              <a:t>campaigns</a:t>
            </a:r>
            <a:r>
              <a:rPr lang="pl-PL" dirty="0"/>
              <a:t> </a:t>
            </a:r>
            <a:r>
              <a:rPr lang="pl-PL" dirty="0" err="1"/>
              <a:t>should</a:t>
            </a:r>
            <a:r>
              <a:rPr lang="pl-PL" dirty="0"/>
              <a:t> not </a:t>
            </a:r>
            <a:r>
              <a:rPr lang="en-US" dirty="0"/>
              <a:t>target vulnerable groups, create artificial wants or reinforce consumerism. It should also avoid creating stereotypes or creating insecurity and dissatisfaction</a:t>
            </a:r>
            <a:endParaRPr lang="pl-PL" dirty="0"/>
          </a:p>
          <a:p>
            <a:r>
              <a:rPr lang="pl-PL" dirty="0"/>
              <a:t>Market </a:t>
            </a:r>
            <a:r>
              <a:rPr lang="pl-PL" dirty="0" err="1"/>
              <a:t>Behaviour</a:t>
            </a:r>
            <a:endParaRPr lang="en-US" dirty="0"/>
          </a:p>
          <a:p>
            <a:endParaRPr lang="pl-PL" dirty="0"/>
          </a:p>
        </p:txBody>
      </p:sp>
      <p:sp>
        <p:nvSpPr>
          <p:cNvPr id="4" name="Symbol zastępczy numeru slajdu 3">
            <a:extLst>
              <a:ext uri="{FF2B5EF4-FFF2-40B4-BE49-F238E27FC236}">
                <a16:creationId xmlns:a16="http://schemas.microsoft.com/office/drawing/2014/main" id="{6E104992-6A69-4A16-B116-53F4D8B9B06C}"/>
              </a:ext>
            </a:extLst>
          </p:cNvPr>
          <p:cNvSpPr>
            <a:spLocks noGrp="1"/>
          </p:cNvSpPr>
          <p:nvPr>
            <p:ph type="sldNum" sz="quarter" idx="12"/>
          </p:nvPr>
        </p:nvSpPr>
        <p:spPr/>
        <p:txBody>
          <a:bodyPr/>
          <a:lstStyle/>
          <a:p>
            <a:fld id="{56797B23-A282-42D5-9D85-2C33D72DBDCA}" type="slidenum">
              <a:rPr lang="pl-PL" smtClean="0"/>
              <a:t>24</a:t>
            </a:fld>
            <a:endParaRPr lang="pl-PL"/>
          </a:p>
        </p:txBody>
      </p:sp>
    </p:spTree>
    <p:extLst>
      <p:ext uri="{BB962C8B-B14F-4D97-AF65-F5344CB8AC3E}">
        <p14:creationId xmlns:p14="http://schemas.microsoft.com/office/powerpoint/2010/main" val="9319683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A9AF245-90CF-4F0E-81F4-24AFE8482953}"/>
              </a:ext>
            </a:extLst>
          </p:cNvPr>
          <p:cNvSpPr>
            <a:spLocks noGrp="1"/>
          </p:cNvSpPr>
          <p:nvPr>
            <p:ph type="title"/>
          </p:nvPr>
        </p:nvSpPr>
        <p:spPr>
          <a:xfrm>
            <a:off x="695325" y="0"/>
            <a:ext cx="10515600" cy="692150"/>
          </a:xfrm>
        </p:spPr>
        <p:txBody>
          <a:bodyPr>
            <a:normAutofit fontScale="90000"/>
          </a:bodyPr>
          <a:lstStyle/>
          <a:p>
            <a:pPr algn="ctr"/>
            <a:r>
              <a:rPr lang="en-US" b="1" dirty="0"/>
              <a:t>The elements of an ethical financial policy</a:t>
            </a:r>
            <a:endParaRPr lang="pl-PL" b="1" dirty="0"/>
          </a:p>
        </p:txBody>
      </p:sp>
      <p:sp>
        <p:nvSpPr>
          <p:cNvPr id="3" name="Symbol zastępczy zawartości 2">
            <a:extLst>
              <a:ext uri="{FF2B5EF4-FFF2-40B4-BE49-F238E27FC236}">
                <a16:creationId xmlns:a16="http://schemas.microsoft.com/office/drawing/2014/main" id="{74A6679F-8AEB-496B-B33A-C80EC5B5E94D}"/>
              </a:ext>
            </a:extLst>
          </p:cNvPr>
          <p:cNvSpPr>
            <a:spLocks noGrp="1"/>
          </p:cNvSpPr>
          <p:nvPr>
            <p:ph idx="1"/>
          </p:nvPr>
        </p:nvSpPr>
        <p:spPr>
          <a:xfrm>
            <a:off x="0" y="692150"/>
            <a:ext cx="12192000" cy="6165850"/>
          </a:xfrm>
        </p:spPr>
        <p:txBody>
          <a:bodyPr/>
          <a:lstStyle/>
          <a:p>
            <a:r>
              <a:rPr lang="pl-PL" dirty="0"/>
              <a:t>The </a:t>
            </a:r>
            <a:r>
              <a:rPr lang="pl-PL" dirty="0" err="1"/>
              <a:t>Ethical</a:t>
            </a:r>
            <a:r>
              <a:rPr lang="pl-PL" dirty="0"/>
              <a:t> Framework</a:t>
            </a:r>
          </a:p>
          <a:p>
            <a:r>
              <a:rPr lang="en-US" dirty="0"/>
              <a:t>An ethical framework should be developed as part of a overall company's social responsibility which includes:</a:t>
            </a:r>
          </a:p>
          <a:p>
            <a:pPr lvl="1"/>
            <a:r>
              <a:rPr lang="en-US" dirty="0"/>
              <a:t>Economic responsibility</a:t>
            </a:r>
            <a:endParaRPr lang="pl-PL" dirty="0"/>
          </a:p>
          <a:p>
            <a:pPr lvl="2"/>
            <a:r>
              <a:rPr lang="pl-PL" dirty="0"/>
              <a:t>First </a:t>
            </a:r>
            <a:r>
              <a:rPr lang="pl-PL" dirty="0" err="1"/>
              <a:t>responsibility</a:t>
            </a:r>
            <a:r>
              <a:rPr lang="pl-PL" dirty="0"/>
              <a:t> </a:t>
            </a:r>
            <a:r>
              <a:rPr lang="pl-PL" dirty="0" err="1"/>
              <a:t>is</a:t>
            </a:r>
            <a:r>
              <a:rPr lang="pl-PL" dirty="0"/>
              <a:t> to the </a:t>
            </a:r>
            <a:r>
              <a:rPr lang="pl-PL" dirty="0" err="1"/>
              <a:t>shareholders</a:t>
            </a:r>
            <a:r>
              <a:rPr lang="pl-PL" dirty="0"/>
              <a:t>. </a:t>
            </a:r>
            <a:endParaRPr lang="en-US" dirty="0"/>
          </a:p>
          <a:p>
            <a:pPr lvl="1"/>
            <a:r>
              <a:rPr lang="en-US" dirty="0"/>
              <a:t>Legal responsibility</a:t>
            </a:r>
            <a:endParaRPr lang="pl-PL" dirty="0"/>
          </a:p>
          <a:p>
            <a:pPr lvl="2"/>
            <a:r>
              <a:rPr lang="pl-PL" dirty="0"/>
              <a:t>The </a:t>
            </a:r>
            <a:r>
              <a:rPr lang="pl-PL" dirty="0" err="1"/>
              <a:t>company</a:t>
            </a:r>
            <a:r>
              <a:rPr lang="pl-PL" dirty="0"/>
              <a:t> </a:t>
            </a:r>
            <a:r>
              <a:rPr lang="pl-PL" dirty="0" err="1"/>
              <a:t>must</a:t>
            </a:r>
            <a:r>
              <a:rPr lang="pl-PL" dirty="0"/>
              <a:t> </a:t>
            </a:r>
            <a:r>
              <a:rPr lang="pl-PL" dirty="0" err="1"/>
              <a:t>operate</a:t>
            </a:r>
            <a:r>
              <a:rPr lang="pl-PL" dirty="0"/>
              <a:t> </a:t>
            </a:r>
            <a:r>
              <a:rPr lang="pl-PL" dirty="0" err="1"/>
              <a:t>within</a:t>
            </a:r>
            <a:r>
              <a:rPr lang="pl-PL" dirty="0"/>
              <a:t> the </a:t>
            </a:r>
            <a:r>
              <a:rPr lang="pl-PL" dirty="0" err="1"/>
              <a:t>legal</a:t>
            </a:r>
            <a:r>
              <a:rPr lang="pl-PL" dirty="0"/>
              <a:t> </a:t>
            </a:r>
            <a:r>
              <a:rPr lang="pl-PL" dirty="0" err="1"/>
              <a:t>framework</a:t>
            </a:r>
            <a:r>
              <a:rPr lang="pl-PL" dirty="0"/>
              <a:t>.</a:t>
            </a:r>
            <a:endParaRPr lang="en-US" dirty="0"/>
          </a:p>
          <a:p>
            <a:pPr lvl="1"/>
            <a:r>
              <a:rPr lang="en-US" dirty="0"/>
              <a:t>Ethical responsibility</a:t>
            </a:r>
            <a:r>
              <a:rPr lang="pl-PL" dirty="0"/>
              <a:t> </a:t>
            </a:r>
          </a:p>
          <a:p>
            <a:pPr lvl="2"/>
            <a:r>
              <a:rPr lang="pl-PL" dirty="0" err="1"/>
              <a:t>Moral</a:t>
            </a:r>
            <a:r>
              <a:rPr lang="pl-PL" dirty="0"/>
              <a:t> </a:t>
            </a:r>
            <a:r>
              <a:rPr lang="pl-PL" dirty="0" err="1"/>
              <a:t>imperative</a:t>
            </a:r>
            <a:r>
              <a:rPr lang="pl-PL" dirty="0"/>
              <a:t> to </a:t>
            </a:r>
            <a:r>
              <a:rPr lang="pl-PL" dirty="0" err="1"/>
              <a:t>operate</a:t>
            </a:r>
            <a:r>
              <a:rPr lang="pl-PL" dirty="0"/>
              <a:t> in a fair </a:t>
            </a:r>
            <a:r>
              <a:rPr lang="pl-PL" dirty="0" err="1"/>
              <a:t>manner</a:t>
            </a:r>
            <a:r>
              <a:rPr lang="pl-PL" dirty="0"/>
              <a:t>. </a:t>
            </a:r>
            <a:endParaRPr lang="en-US" dirty="0"/>
          </a:p>
          <a:p>
            <a:pPr lvl="1"/>
            <a:r>
              <a:rPr lang="en-US" dirty="0"/>
              <a:t>Philanthropic responsibility</a:t>
            </a:r>
            <a:endParaRPr lang="pl-PL" dirty="0"/>
          </a:p>
          <a:p>
            <a:pPr lvl="2"/>
            <a:endParaRPr lang="pl-PL" dirty="0"/>
          </a:p>
          <a:p>
            <a:endParaRPr lang="en-US" dirty="0"/>
          </a:p>
          <a:p>
            <a:endParaRPr lang="pl-PL" dirty="0"/>
          </a:p>
        </p:txBody>
      </p:sp>
      <p:sp>
        <p:nvSpPr>
          <p:cNvPr id="4" name="Symbol zastępczy numeru slajdu 3">
            <a:extLst>
              <a:ext uri="{FF2B5EF4-FFF2-40B4-BE49-F238E27FC236}">
                <a16:creationId xmlns:a16="http://schemas.microsoft.com/office/drawing/2014/main" id="{E2BB3B5A-D15B-44E0-8DE9-784965560138}"/>
              </a:ext>
            </a:extLst>
          </p:cNvPr>
          <p:cNvSpPr>
            <a:spLocks noGrp="1"/>
          </p:cNvSpPr>
          <p:nvPr>
            <p:ph type="sldNum" sz="quarter" idx="12"/>
          </p:nvPr>
        </p:nvSpPr>
        <p:spPr/>
        <p:txBody>
          <a:bodyPr/>
          <a:lstStyle/>
          <a:p>
            <a:fld id="{56797B23-A282-42D5-9D85-2C33D72DBDCA}" type="slidenum">
              <a:rPr lang="pl-PL" smtClean="0"/>
              <a:t>25</a:t>
            </a:fld>
            <a:endParaRPr lang="pl-PL"/>
          </a:p>
        </p:txBody>
      </p:sp>
    </p:spTree>
    <p:extLst>
      <p:ext uri="{BB962C8B-B14F-4D97-AF65-F5344CB8AC3E}">
        <p14:creationId xmlns:p14="http://schemas.microsoft.com/office/powerpoint/2010/main" val="8522741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0A07EAC-4A50-4D01-840F-574D76E7EE90}"/>
              </a:ext>
            </a:extLst>
          </p:cNvPr>
          <p:cNvSpPr>
            <a:spLocks noGrp="1"/>
          </p:cNvSpPr>
          <p:nvPr>
            <p:ph type="title"/>
          </p:nvPr>
        </p:nvSpPr>
        <p:spPr>
          <a:xfrm>
            <a:off x="838200" y="0"/>
            <a:ext cx="10515600" cy="615950"/>
          </a:xfrm>
        </p:spPr>
        <p:txBody>
          <a:bodyPr>
            <a:normAutofit fontScale="90000"/>
          </a:bodyPr>
          <a:lstStyle/>
          <a:p>
            <a:pPr algn="ctr"/>
            <a:r>
              <a:rPr lang="pl-PL" b="1" dirty="0" err="1"/>
              <a:t>Ethical</a:t>
            </a:r>
            <a:r>
              <a:rPr lang="pl-PL" b="1" dirty="0"/>
              <a:t> </a:t>
            </a:r>
            <a:r>
              <a:rPr lang="pl-PL" b="1" dirty="0" err="1"/>
              <a:t>Responsibility</a:t>
            </a:r>
            <a:r>
              <a:rPr lang="pl-PL" b="1" dirty="0"/>
              <a:t> </a:t>
            </a:r>
            <a:r>
              <a:rPr lang="pl-PL" b="1" dirty="0" err="1"/>
              <a:t>Implementation</a:t>
            </a:r>
            <a:r>
              <a:rPr lang="pl-PL" b="1" dirty="0"/>
              <a:t> Tools</a:t>
            </a:r>
          </a:p>
        </p:txBody>
      </p:sp>
      <p:sp>
        <p:nvSpPr>
          <p:cNvPr id="3" name="Symbol zastępczy zawartości 2">
            <a:extLst>
              <a:ext uri="{FF2B5EF4-FFF2-40B4-BE49-F238E27FC236}">
                <a16:creationId xmlns:a16="http://schemas.microsoft.com/office/drawing/2014/main" id="{F526D541-4D23-436D-A2C7-64A17F7DFD07}"/>
              </a:ext>
            </a:extLst>
          </p:cNvPr>
          <p:cNvSpPr>
            <a:spLocks noGrp="1"/>
          </p:cNvSpPr>
          <p:nvPr>
            <p:ph idx="1"/>
          </p:nvPr>
        </p:nvSpPr>
        <p:spPr>
          <a:xfrm>
            <a:off x="0" y="650874"/>
            <a:ext cx="12192000" cy="6207125"/>
          </a:xfrm>
        </p:spPr>
        <p:txBody>
          <a:bodyPr>
            <a:normAutofit fontScale="85000" lnSpcReduction="20000"/>
          </a:bodyPr>
          <a:lstStyle/>
          <a:p>
            <a:pPr marL="0" indent="0" algn="just">
              <a:buNone/>
            </a:pPr>
            <a:r>
              <a:rPr lang="en-US" dirty="0"/>
              <a:t>(a)	</a:t>
            </a:r>
            <a:r>
              <a:rPr lang="en-US" b="1" dirty="0"/>
              <a:t>Mission or value statement</a:t>
            </a:r>
            <a:r>
              <a:rPr lang="en-US" dirty="0"/>
              <a:t>. A corporation has a mission statement in which some social goal is included.</a:t>
            </a:r>
          </a:p>
          <a:p>
            <a:pPr marL="0" indent="0" algn="just">
              <a:buNone/>
            </a:pPr>
            <a:r>
              <a:rPr lang="en-US" dirty="0"/>
              <a:t>(b)	</a:t>
            </a:r>
            <a:r>
              <a:rPr lang="en-US" b="1" dirty="0"/>
              <a:t>Codes of ethics </a:t>
            </a:r>
            <a:r>
              <a:rPr lang="en-US" dirty="0"/>
              <a:t>to be followed by the employees, and which specify their attitude and response to ethical dilemmas. The code of ethics should reflect corporate values but it should also incorporate professional codes of ethics, which individual employees as members of professional bodies need to observe.</a:t>
            </a:r>
          </a:p>
          <a:p>
            <a:pPr marL="0" indent="0" algn="just">
              <a:buNone/>
            </a:pPr>
            <a:r>
              <a:rPr lang="en-US" dirty="0"/>
              <a:t>(c)	</a:t>
            </a:r>
            <a:r>
              <a:rPr lang="en-US" b="1" dirty="0"/>
              <a:t>Reporting/advice channels </a:t>
            </a:r>
            <a:r>
              <a:rPr lang="en-US" dirty="0"/>
              <a:t>allow employees to notify unethical </a:t>
            </a:r>
            <a:r>
              <a:rPr lang="en-US" dirty="0" err="1"/>
              <a:t>behaviour</a:t>
            </a:r>
            <a:r>
              <a:rPr lang="en-US" dirty="0"/>
              <a:t> or to seek advice on specific situations.</a:t>
            </a:r>
          </a:p>
          <a:p>
            <a:pPr marL="0" indent="0" algn="just">
              <a:buNone/>
            </a:pPr>
            <a:r>
              <a:rPr lang="en-US" dirty="0"/>
              <a:t>(d)	</a:t>
            </a:r>
            <a:r>
              <a:rPr lang="en-US" b="1" dirty="0"/>
              <a:t>Ethics managers</a:t>
            </a:r>
            <a:r>
              <a:rPr lang="en-US" dirty="0"/>
              <a:t>, officers and committees should be appointed to co-ordinate or assume responsibility for the implementation of ethics in the corporation.</a:t>
            </a:r>
          </a:p>
          <a:p>
            <a:pPr marL="0" indent="0" algn="just">
              <a:buNone/>
            </a:pPr>
            <a:r>
              <a:rPr lang="en-US" dirty="0"/>
              <a:t>(e)	</a:t>
            </a:r>
            <a:r>
              <a:rPr lang="en-US" b="1" dirty="0"/>
              <a:t>Ethics consultants </a:t>
            </a:r>
            <a:r>
              <a:rPr lang="en-US" dirty="0"/>
              <a:t>should be consulted by corporations on specific issues of business ethics on which the corporation needs advice as to the appropriate course of action or policy formulation.</a:t>
            </a:r>
          </a:p>
          <a:p>
            <a:pPr marL="0" indent="0" algn="just">
              <a:buNone/>
            </a:pPr>
            <a:r>
              <a:rPr lang="en-US" dirty="0"/>
              <a:t>(f)	</a:t>
            </a:r>
            <a:r>
              <a:rPr lang="en-US" b="1" dirty="0"/>
              <a:t>Ethics education </a:t>
            </a:r>
            <a:r>
              <a:rPr lang="en-US" dirty="0"/>
              <a:t>and training should be provided for the managers and employees of a corporation to ensure that ethical problems are </a:t>
            </a:r>
            <a:r>
              <a:rPr lang="en-US" dirty="0" err="1"/>
              <a:t>recognised</a:t>
            </a:r>
            <a:r>
              <a:rPr lang="en-US" dirty="0"/>
              <a:t> and dealt with according to the ethics code of the corporation.</a:t>
            </a:r>
          </a:p>
          <a:p>
            <a:pPr marL="0" indent="0" algn="just">
              <a:buNone/>
            </a:pPr>
            <a:r>
              <a:rPr lang="en-US" dirty="0"/>
              <a:t>(g)	</a:t>
            </a:r>
            <a:r>
              <a:rPr lang="en-US" b="1" dirty="0"/>
              <a:t>Auditing, accounting and reporting </a:t>
            </a:r>
            <a:r>
              <a:rPr lang="en-US" dirty="0"/>
              <a:t>are necessary aspects of a business ethics </a:t>
            </a:r>
            <a:r>
              <a:rPr lang="en-US" dirty="0" err="1"/>
              <a:t>programme</a:t>
            </a:r>
            <a:r>
              <a:rPr lang="en-US" dirty="0"/>
              <a:t> since the corporation needs to be able to measure and report its economic and social impact to its stakeholders. This is considered in more detail later in this chapter.</a:t>
            </a:r>
          </a:p>
        </p:txBody>
      </p:sp>
      <p:sp>
        <p:nvSpPr>
          <p:cNvPr id="4" name="Symbol zastępczy numeru slajdu 3">
            <a:extLst>
              <a:ext uri="{FF2B5EF4-FFF2-40B4-BE49-F238E27FC236}">
                <a16:creationId xmlns:a16="http://schemas.microsoft.com/office/drawing/2014/main" id="{4A522B88-5D40-442A-9648-763EE6785741}"/>
              </a:ext>
            </a:extLst>
          </p:cNvPr>
          <p:cNvSpPr>
            <a:spLocks noGrp="1"/>
          </p:cNvSpPr>
          <p:nvPr>
            <p:ph type="sldNum" sz="quarter" idx="12"/>
          </p:nvPr>
        </p:nvSpPr>
        <p:spPr/>
        <p:txBody>
          <a:bodyPr/>
          <a:lstStyle/>
          <a:p>
            <a:fld id="{56797B23-A282-42D5-9D85-2C33D72DBDCA}" type="slidenum">
              <a:rPr lang="pl-PL" smtClean="0"/>
              <a:t>26</a:t>
            </a:fld>
            <a:endParaRPr lang="pl-PL"/>
          </a:p>
        </p:txBody>
      </p:sp>
    </p:spTree>
    <p:extLst>
      <p:ext uri="{BB962C8B-B14F-4D97-AF65-F5344CB8AC3E}">
        <p14:creationId xmlns:p14="http://schemas.microsoft.com/office/powerpoint/2010/main" val="5695545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634F46B-78E5-4089-B16B-2563DD05C155}"/>
              </a:ext>
            </a:extLst>
          </p:cNvPr>
          <p:cNvSpPr>
            <a:spLocks noGrp="1"/>
          </p:cNvSpPr>
          <p:nvPr>
            <p:ph type="title"/>
          </p:nvPr>
        </p:nvSpPr>
        <p:spPr>
          <a:xfrm>
            <a:off x="0" y="0"/>
            <a:ext cx="12192000" cy="654050"/>
          </a:xfrm>
        </p:spPr>
        <p:txBody>
          <a:bodyPr>
            <a:normAutofit fontScale="90000"/>
          </a:bodyPr>
          <a:lstStyle/>
          <a:p>
            <a:pPr algn="ctr"/>
            <a:r>
              <a:rPr lang="pl-PL" b="1" dirty="0" err="1"/>
              <a:t>Common</a:t>
            </a:r>
            <a:r>
              <a:rPr lang="pl-PL" b="1" dirty="0"/>
              <a:t> </a:t>
            </a:r>
            <a:r>
              <a:rPr lang="pl-PL" b="1" dirty="0" err="1"/>
              <a:t>Conflicts</a:t>
            </a:r>
            <a:r>
              <a:rPr lang="pl-PL" b="1" dirty="0"/>
              <a:t> </a:t>
            </a:r>
            <a:r>
              <a:rPr lang="pl-PL" b="1" dirty="0" err="1"/>
              <a:t>which</a:t>
            </a:r>
            <a:r>
              <a:rPr lang="pl-PL" b="1" dirty="0"/>
              <a:t> </a:t>
            </a:r>
            <a:r>
              <a:rPr lang="pl-PL" b="1" dirty="0" err="1"/>
              <a:t>often</a:t>
            </a:r>
            <a:r>
              <a:rPr lang="pl-PL" b="1" dirty="0"/>
              <a:t> </a:t>
            </a:r>
            <a:r>
              <a:rPr lang="pl-PL" b="1" dirty="0" err="1"/>
              <a:t>arise</a:t>
            </a:r>
            <a:r>
              <a:rPr lang="pl-PL" b="1" dirty="0"/>
              <a:t> </a:t>
            </a:r>
            <a:r>
              <a:rPr lang="pl-PL" b="1" dirty="0" err="1"/>
              <a:t>ethical</a:t>
            </a:r>
            <a:r>
              <a:rPr lang="pl-PL" b="1" dirty="0"/>
              <a:t> </a:t>
            </a:r>
            <a:r>
              <a:rPr lang="pl-PL" b="1" dirty="0" err="1"/>
              <a:t>issues</a:t>
            </a:r>
            <a:endParaRPr lang="pl-PL" b="1" dirty="0"/>
          </a:p>
        </p:txBody>
      </p:sp>
      <p:sp>
        <p:nvSpPr>
          <p:cNvPr id="3" name="Symbol zastępczy zawartości 2">
            <a:extLst>
              <a:ext uri="{FF2B5EF4-FFF2-40B4-BE49-F238E27FC236}">
                <a16:creationId xmlns:a16="http://schemas.microsoft.com/office/drawing/2014/main" id="{2FED2835-2798-4586-AABD-98CC0C5D9AFA}"/>
              </a:ext>
            </a:extLst>
          </p:cNvPr>
          <p:cNvSpPr>
            <a:spLocks noGrp="1"/>
          </p:cNvSpPr>
          <p:nvPr>
            <p:ph idx="1"/>
          </p:nvPr>
        </p:nvSpPr>
        <p:spPr>
          <a:xfrm>
            <a:off x="0" y="698500"/>
            <a:ext cx="12192000" cy="6159500"/>
          </a:xfrm>
        </p:spPr>
        <p:txBody>
          <a:bodyPr>
            <a:normAutofit fontScale="85000" lnSpcReduction="20000"/>
          </a:bodyPr>
          <a:lstStyle/>
          <a:p>
            <a:pPr marL="0" indent="0">
              <a:buNone/>
            </a:pPr>
            <a:r>
              <a:rPr lang="en-US" dirty="0"/>
              <a:t>(a)	Employees and managers</a:t>
            </a:r>
            <a:endParaRPr lang="pl-PL" dirty="0"/>
          </a:p>
          <a:p>
            <a:pPr lvl="1"/>
            <a:r>
              <a:rPr lang="en-US" dirty="0"/>
              <a:t>Job security (over and</a:t>
            </a:r>
            <a:r>
              <a:rPr lang="pl-PL" dirty="0"/>
              <a:t> </a:t>
            </a:r>
            <a:r>
              <a:rPr lang="en-US" dirty="0"/>
              <a:t>above</a:t>
            </a:r>
            <a:r>
              <a:rPr lang="pl-PL" dirty="0"/>
              <a:t> </a:t>
            </a:r>
            <a:r>
              <a:rPr lang="en-US" dirty="0"/>
              <a:t>legal</a:t>
            </a:r>
            <a:r>
              <a:rPr lang="pl-PL" dirty="0"/>
              <a:t> </a:t>
            </a:r>
            <a:r>
              <a:rPr lang="en-US" dirty="0"/>
              <a:t>protection)</a:t>
            </a:r>
            <a:endParaRPr lang="pl-PL" dirty="0"/>
          </a:p>
          <a:p>
            <a:pPr lvl="1"/>
            <a:r>
              <a:rPr lang="en-US" dirty="0"/>
              <a:t>Good conditions of work (above minimum safety standards)</a:t>
            </a:r>
            <a:endParaRPr lang="pl-PL" dirty="0"/>
          </a:p>
          <a:p>
            <a:pPr lvl="1"/>
            <a:r>
              <a:rPr lang="en-US" dirty="0"/>
              <a:t>Job satisfaction</a:t>
            </a:r>
            <a:endParaRPr lang="pl-PL" dirty="0"/>
          </a:p>
          <a:p>
            <a:pPr lvl="1"/>
            <a:r>
              <a:rPr lang="en-US" dirty="0"/>
              <a:t>Career development and relevant training</a:t>
            </a:r>
          </a:p>
          <a:p>
            <a:pPr marL="0" indent="0">
              <a:buNone/>
            </a:pPr>
            <a:r>
              <a:rPr lang="pl-PL" dirty="0"/>
              <a:t>(b) </a:t>
            </a:r>
            <a:r>
              <a:rPr lang="pl-PL" dirty="0" err="1"/>
              <a:t>managers</a:t>
            </a:r>
            <a:r>
              <a:rPr lang="pl-PL" dirty="0"/>
              <a:t> and </a:t>
            </a:r>
            <a:r>
              <a:rPr lang="pl-PL" dirty="0" err="1"/>
              <a:t>owners</a:t>
            </a:r>
            <a:endParaRPr lang="pl-PL" dirty="0"/>
          </a:p>
          <a:p>
            <a:pPr lvl="1"/>
            <a:r>
              <a:rPr lang="pl-PL" dirty="0" err="1"/>
              <a:t>Short</a:t>
            </a:r>
            <a:r>
              <a:rPr lang="pl-PL" dirty="0"/>
              <a:t>-terminizm</a:t>
            </a:r>
          </a:p>
          <a:p>
            <a:pPr lvl="1"/>
            <a:r>
              <a:rPr lang="pl-PL" dirty="0" err="1"/>
              <a:t>Overprices</a:t>
            </a:r>
            <a:r>
              <a:rPr lang="pl-PL" dirty="0"/>
              <a:t> </a:t>
            </a:r>
            <a:r>
              <a:rPr lang="pl-PL" dirty="0" err="1"/>
              <a:t>acquisitions</a:t>
            </a:r>
            <a:endParaRPr lang="pl-PL" dirty="0"/>
          </a:p>
          <a:p>
            <a:pPr lvl="1"/>
            <a:r>
              <a:rPr lang="pl-PL" dirty="0" err="1"/>
              <a:t>Resistance</a:t>
            </a:r>
            <a:r>
              <a:rPr lang="pl-PL" dirty="0"/>
              <a:t> to </a:t>
            </a:r>
            <a:r>
              <a:rPr lang="pl-PL" dirty="0" err="1"/>
              <a:t>take-overs</a:t>
            </a:r>
            <a:endParaRPr lang="pl-PL" dirty="0"/>
          </a:p>
          <a:p>
            <a:pPr marL="0" indent="0">
              <a:buNone/>
            </a:pPr>
            <a:r>
              <a:rPr lang="pl-PL" dirty="0"/>
              <a:t>(c ) </a:t>
            </a:r>
            <a:r>
              <a:rPr lang="pl-PL" dirty="0" err="1"/>
              <a:t>Customers</a:t>
            </a:r>
            <a:endParaRPr lang="pl-PL" dirty="0"/>
          </a:p>
          <a:p>
            <a:pPr lvl="1"/>
            <a:r>
              <a:rPr lang="en-US" dirty="0"/>
              <a:t>Products of a certain quality at a reasonable price</a:t>
            </a:r>
            <a:endParaRPr lang="pl-PL" dirty="0"/>
          </a:p>
          <a:p>
            <a:pPr lvl="1"/>
            <a:r>
              <a:rPr lang="en-US" dirty="0"/>
              <a:t>Products that should last a certain number of years</a:t>
            </a:r>
            <a:endParaRPr lang="pl-PL" dirty="0"/>
          </a:p>
          <a:p>
            <a:pPr lvl="1"/>
            <a:r>
              <a:rPr lang="en-US" dirty="0"/>
              <a:t>A product or service that meets customer needs</a:t>
            </a:r>
          </a:p>
          <a:p>
            <a:pPr marL="0" indent="0">
              <a:buNone/>
            </a:pPr>
            <a:r>
              <a:rPr lang="en-US" dirty="0"/>
              <a:t>(</a:t>
            </a:r>
            <a:r>
              <a:rPr lang="pl-PL" dirty="0"/>
              <a:t>d</a:t>
            </a:r>
            <a:r>
              <a:rPr lang="en-US" dirty="0"/>
              <a:t>)	Suppliers: regular orders in return for reliable delivery and good service</a:t>
            </a:r>
          </a:p>
          <a:p>
            <a:pPr marL="0" indent="0">
              <a:buNone/>
            </a:pPr>
            <a:r>
              <a:rPr lang="en-US" dirty="0"/>
              <a:t>(</a:t>
            </a:r>
            <a:r>
              <a:rPr lang="pl-PL" dirty="0"/>
              <a:t>e</a:t>
            </a:r>
            <a:r>
              <a:rPr lang="en-US" dirty="0"/>
              <a:t>)	Providers of loan capital (stock holders): reliable payment of interest due and maintenance of the value of any security</a:t>
            </a:r>
          </a:p>
          <a:p>
            <a:pPr marL="0" indent="0">
              <a:buNone/>
            </a:pPr>
            <a:r>
              <a:rPr lang="en-US" dirty="0"/>
              <a:t>(</a:t>
            </a:r>
            <a:r>
              <a:rPr lang="pl-PL" dirty="0"/>
              <a:t>f</a:t>
            </a:r>
            <a:r>
              <a:rPr lang="en-US" dirty="0"/>
              <a:t>)	Society as a whole</a:t>
            </a:r>
          </a:p>
          <a:p>
            <a:pPr lvl="1"/>
            <a:r>
              <a:rPr lang="en-US" dirty="0"/>
              <a:t>Control pollution</a:t>
            </a:r>
            <a:endParaRPr lang="pl-PL" dirty="0"/>
          </a:p>
          <a:p>
            <a:pPr lvl="1"/>
            <a:r>
              <a:rPr lang="en-US" dirty="0"/>
              <a:t>Financial assistance to charities, sports and community activities</a:t>
            </a:r>
            <a:endParaRPr lang="pl-PL" dirty="0"/>
          </a:p>
          <a:p>
            <a:pPr lvl="1"/>
            <a:r>
              <a:rPr lang="en-US" dirty="0"/>
              <a:t>Co-operate with government in identifying and preventing health hazards</a:t>
            </a:r>
          </a:p>
          <a:p>
            <a:endParaRPr lang="pl-PL" dirty="0"/>
          </a:p>
        </p:txBody>
      </p:sp>
      <p:sp>
        <p:nvSpPr>
          <p:cNvPr id="4" name="Symbol zastępczy numeru slajdu 3">
            <a:extLst>
              <a:ext uri="{FF2B5EF4-FFF2-40B4-BE49-F238E27FC236}">
                <a16:creationId xmlns:a16="http://schemas.microsoft.com/office/drawing/2014/main" id="{B99949CD-F16B-48D1-B97D-2D71F4423B53}"/>
              </a:ext>
            </a:extLst>
          </p:cNvPr>
          <p:cNvSpPr>
            <a:spLocks noGrp="1"/>
          </p:cNvSpPr>
          <p:nvPr>
            <p:ph type="sldNum" sz="quarter" idx="12"/>
          </p:nvPr>
        </p:nvSpPr>
        <p:spPr/>
        <p:txBody>
          <a:bodyPr/>
          <a:lstStyle/>
          <a:p>
            <a:fld id="{56797B23-A282-42D5-9D85-2C33D72DBDCA}" type="slidenum">
              <a:rPr lang="pl-PL" smtClean="0"/>
              <a:t>27</a:t>
            </a:fld>
            <a:endParaRPr lang="pl-PL"/>
          </a:p>
        </p:txBody>
      </p:sp>
    </p:spTree>
    <p:extLst>
      <p:ext uri="{BB962C8B-B14F-4D97-AF65-F5344CB8AC3E}">
        <p14:creationId xmlns:p14="http://schemas.microsoft.com/office/powerpoint/2010/main" val="19933782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66B885-10DB-4790-82AC-4AF9ABB4DEE5}"/>
              </a:ext>
            </a:extLst>
          </p:cNvPr>
          <p:cNvSpPr>
            <a:spLocks noGrp="1"/>
          </p:cNvSpPr>
          <p:nvPr>
            <p:ph type="title"/>
          </p:nvPr>
        </p:nvSpPr>
        <p:spPr>
          <a:xfrm>
            <a:off x="838200" y="4761"/>
            <a:ext cx="10515600" cy="500063"/>
          </a:xfrm>
        </p:spPr>
        <p:txBody>
          <a:bodyPr>
            <a:normAutofit fontScale="90000"/>
          </a:bodyPr>
          <a:lstStyle/>
          <a:p>
            <a:pPr algn="ctr"/>
            <a:r>
              <a:rPr lang="pl-PL" b="1" dirty="0"/>
              <a:t>Resolution of the </a:t>
            </a:r>
            <a:r>
              <a:rPr lang="pl-PL" b="1" dirty="0" err="1"/>
              <a:t>Stakeholder</a:t>
            </a:r>
            <a:r>
              <a:rPr lang="pl-PL" b="1" dirty="0"/>
              <a:t> </a:t>
            </a:r>
            <a:r>
              <a:rPr lang="pl-PL" b="1" dirty="0" err="1"/>
              <a:t>Conflicts</a:t>
            </a:r>
            <a:endParaRPr lang="pl-PL" b="1" dirty="0"/>
          </a:p>
        </p:txBody>
      </p:sp>
      <p:sp>
        <p:nvSpPr>
          <p:cNvPr id="3" name="Symbol zastępczy zawartości 2">
            <a:extLst>
              <a:ext uri="{FF2B5EF4-FFF2-40B4-BE49-F238E27FC236}">
                <a16:creationId xmlns:a16="http://schemas.microsoft.com/office/drawing/2014/main" id="{714F9CF0-1D5B-458E-9B59-CD5711A31652}"/>
              </a:ext>
            </a:extLst>
          </p:cNvPr>
          <p:cNvSpPr>
            <a:spLocks noGrp="1"/>
          </p:cNvSpPr>
          <p:nvPr>
            <p:ph idx="1"/>
          </p:nvPr>
        </p:nvSpPr>
        <p:spPr>
          <a:xfrm>
            <a:off x="0" y="615950"/>
            <a:ext cx="12192000" cy="6242050"/>
          </a:xfrm>
        </p:spPr>
        <p:txBody>
          <a:bodyPr/>
          <a:lstStyle/>
          <a:p>
            <a:r>
              <a:rPr lang="pl-PL" dirty="0" err="1"/>
              <a:t>Reward</a:t>
            </a:r>
            <a:r>
              <a:rPr lang="pl-PL" dirty="0"/>
              <a:t> Systems</a:t>
            </a:r>
          </a:p>
          <a:p>
            <a:pPr marL="0" indent="0">
              <a:buNone/>
            </a:pPr>
            <a:r>
              <a:rPr lang="pl-PL" dirty="0"/>
              <a:t>	</a:t>
            </a:r>
            <a:r>
              <a:rPr lang="en-US" dirty="0"/>
              <a:t>(a)	Profit-related/economic value added pay</a:t>
            </a:r>
          </a:p>
          <a:p>
            <a:pPr marL="0" indent="0">
              <a:buNone/>
            </a:pPr>
            <a:r>
              <a:rPr lang="pl-PL" dirty="0"/>
              <a:t>	</a:t>
            </a:r>
            <a:r>
              <a:rPr lang="en-US" dirty="0"/>
              <a:t>(b)	Rewarding managers with shares</a:t>
            </a:r>
          </a:p>
          <a:p>
            <a:pPr marL="0" indent="0">
              <a:buNone/>
            </a:pPr>
            <a:r>
              <a:rPr lang="pl-PL" dirty="0"/>
              <a:t>	</a:t>
            </a:r>
            <a:r>
              <a:rPr lang="en-US" dirty="0"/>
              <a:t>(c)	Executive share options plans</a:t>
            </a:r>
            <a:endParaRPr lang="pl-PL" dirty="0"/>
          </a:p>
          <a:p>
            <a:r>
              <a:rPr lang="pl-PL" dirty="0" err="1"/>
              <a:t>Separation</a:t>
            </a:r>
            <a:r>
              <a:rPr lang="pl-PL" dirty="0"/>
              <a:t> of </a:t>
            </a:r>
            <a:r>
              <a:rPr lang="pl-PL" dirty="0" err="1"/>
              <a:t>Roles</a:t>
            </a:r>
            <a:r>
              <a:rPr lang="pl-PL" dirty="0"/>
              <a:t> – not </a:t>
            </a:r>
            <a:r>
              <a:rPr lang="pl-PL" dirty="0" err="1"/>
              <a:t>too</a:t>
            </a:r>
            <a:r>
              <a:rPr lang="pl-PL" dirty="0"/>
              <a:t> much </a:t>
            </a:r>
            <a:r>
              <a:rPr lang="pl-PL" dirty="0" err="1"/>
              <a:t>power</a:t>
            </a:r>
            <a:r>
              <a:rPr lang="pl-PL" dirty="0"/>
              <a:t> to </a:t>
            </a:r>
            <a:r>
              <a:rPr lang="pl-PL" dirty="0" err="1"/>
              <a:t>any</a:t>
            </a:r>
            <a:r>
              <a:rPr lang="pl-PL" dirty="0"/>
              <a:t> </a:t>
            </a:r>
            <a:r>
              <a:rPr lang="pl-PL" dirty="0" err="1"/>
              <a:t>individual</a:t>
            </a:r>
            <a:endParaRPr lang="pl-PL" dirty="0"/>
          </a:p>
          <a:p>
            <a:r>
              <a:rPr lang="pl-PL" dirty="0" err="1"/>
              <a:t>Corporate</a:t>
            </a:r>
            <a:r>
              <a:rPr lang="pl-PL" dirty="0"/>
              <a:t> </a:t>
            </a:r>
            <a:r>
              <a:rPr lang="pl-PL" dirty="0" err="1"/>
              <a:t>Governance</a:t>
            </a:r>
            <a:r>
              <a:rPr lang="pl-PL" dirty="0"/>
              <a:t> – </a:t>
            </a:r>
            <a:r>
              <a:rPr lang="pl-PL" dirty="0" err="1"/>
              <a:t>framework</a:t>
            </a:r>
            <a:r>
              <a:rPr lang="pl-PL" dirty="0"/>
              <a:t> of </a:t>
            </a:r>
            <a:r>
              <a:rPr lang="pl-PL" dirty="0" err="1"/>
              <a:t>decision</a:t>
            </a:r>
            <a:r>
              <a:rPr lang="pl-PL" dirty="0"/>
              <a:t> </a:t>
            </a:r>
            <a:r>
              <a:rPr lang="pl-PL" dirty="0" err="1"/>
              <a:t>making</a:t>
            </a:r>
            <a:endParaRPr lang="pl-PL" dirty="0"/>
          </a:p>
          <a:p>
            <a:pPr marL="0" indent="0">
              <a:buNone/>
            </a:pPr>
            <a:endParaRPr lang="pl-PL" dirty="0"/>
          </a:p>
          <a:p>
            <a:endParaRPr lang="en-US" dirty="0"/>
          </a:p>
        </p:txBody>
      </p:sp>
      <p:sp>
        <p:nvSpPr>
          <p:cNvPr id="4" name="Symbol zastępczy numeru slajdu 3">
            <a:extLst>
              <a:ext uri="{FF2B5EF4-FFF2-40B4-BE49-F238E27FC236}">
                <a16:creationId xmlns:a16="http://schemas.microsoft.com/office/drawing/2014/main" id="{83BDB270-9305-4B13-BE59-F75737D8026F}"/>
              </a:ext>
            </a:extLst>
          </p:cNvPr>
          <p:cNvSpPr>
            <a:spLocks noGrp="1"/>
          </p:cNvSpPr>
          <p:nvPr>
            <p:ph type="sldNum" sz="quarter" idx="12"/>
          </p:nvPr>
        </p:nvSpPr>
        <p:spPr/>
        <p:txBody>
          <a:bodyPr/>
          <a:lstStyle/>
          <a:p>
            <a:fld id="{56797B23-A282-42D5-9D85-2C33D72DBDCA}" type="slidenum">
              <a:rPr lang="pl-PL" smtClean="0"/>
              <a:t>28</a:t>
            </a:fld>
            <a:endParaRPr lang="pl-PL"/>
          </a:p>
        </p:txBody>
      </p:sp>
    </p:spTree>
    <p:extLst>
      <p:ext uri="{BB962C8B-B14F-4D97-AF65-F5344CB8AC3E}">
        <p14:creationId xmlns:p14="http://schemas.microsoft.com/office/powerpoint/2010/main" val="27365656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61D5B46-89B4-47CD-AD84-5C960CE09DA2}"/>
              </a:ext>
            </a:extLst>
          </p:cNvPr>
          <p:cNvSpPr>
            <a:spLocks noGrp="1"/>
          </p:cNvSpPr>
          <p:nvPr>
            <p:ph type="title"/>
          </p:nvPr>
        </p:nvSpPr>
        <p:spPr>
          <a:xfrm>
            <a:off x="838200" y="0"/>
            <a:ext cx="10515600" cy="454025"/>
          </a:xfrm>
        </p:spPr>
        <p:txBody>
          <a:bodyPr>
            <a:normAutofit fontScale="90000"/>
          </a:bodyPr>
          <a:lstStyle/>
          <a:p>
            <a:pPr algn="ctr"/>
            <a:r>
              <a:rPr lang="pl-PL" b="1" dirty="0" err="1"/>
              <a:t>Corporate</a:t>
            </a:r>
            <a:r>
              <a:rPr lang="pl-PL" b="1" dirty="0"/>
              <a:t> </a:t>
            </a:r>
            <a:r>
              <a:rPr lang="pl-PL" b="1" dirty="0" err="1"/>
              <a:t>Governance</a:t>
            </a:r>
            <a:r>
              <a:rPr lang="pl-PL" b="1" dirty="0"/>
              <a:t> Basic </a:t>
            </a:r>
            <a:r>
              <a:rPr lang="pl-PL" b="1" dirty="0" err="1"/>
              <a:t>Rules</a:t>
            </a:r>
            <a:endParaRPr lang="pl-PL" b="1" dirty="0"/>
          </a:p>
        </p:txBody>
      </p:sp>
      <p:sp>
        <p:nvSpPr>
          <p:cNvPr id="3" name="Symbol zastępczy zawartości 2">
            <a:extLst>
              <a:ext uri="{FF2B5EF4-FFF2-40B4-BE49-F238E27FC236}">
                <a16:creationId xmlns:a16="http://schemas.microsoft.com/office/drawing/2014/main" id="{2D0CFAB3-45EB-4279-9BEB-A20F7CFFDC49}"/>
              </a:ext>
            </a:extLst>
          </p:cNvPr>
          <p:cNvSpPr>
            <a:spLocks noGrp="1"/>
          </p:cNvSpPr>
          <p:nvPr>
            <p:ph idx="1"/>
          </p:nvPr>
        </p:nvSpPr>
        <p:spPr>
          <a:xfrm>
            <a:off x="0" y="1000124"/>
            <a:ext cx="12192000" cy="5857875"/>
          </a:xfrm>
        </p:spPr>
        <p:txBody>
          <a:bodyPr>
            <a:normAutofit/>
          </a:bodyPr>
          <a:lstStyle/>
          <a:p>
            <a:pPr marL="0" indent="0" algn="just">
              <a:buNone/>
            </a:pPr>
            <a:r>
              <a:rPr lang="en-US" dirty="0"/>
              <a:t>(a)	The management and reduction of risk is a fundamental issue in all definitions of good</a:t>
            </a:r>
            <a:r>
              <a:rPr lang="pl-PL" dirty="0"/>
              <a:t> </a:t>
            </a:r>
            <a:r>
              <a:rPr lang="en-US" dirty="0"/>
              <a:t>governance, whether explicitly stated or merely implied.</a:t>
            </a:r>
          </a:p>
          <a:p>
            <a:pPr marL="0" indent="0" algn="just">
              <a:buNone/>
            </a:pPr>
            <a:r>
              <a:rPr lang="en-US" dirty="0"/>
              <a:t>(b)	The notion that overall performance is enhanced by good </a:t>
            </a:r>
            <a:r>
              <a:rPr lang="en-US" dirty="0" err="1"/>
              <a:t>organisational</a:t>
            </a:r>
            <a:r>
              <a:rPr lang="en-US" dirty="0"/>
              <a:t> structures and</a:t>
            </a:r>
            <a:r>
              <a:rPr lang="pl-PL" dirty="0"/>
              <a:t> </a:t>
            </a:r>
            <a:r>
              <a:rPr lang="en-US" dirty="0"/>
              <a:t>management practice within set best practice guidelines underpins most definitions.</a:t>
            </a:r>
          </a:p>
          <a:p>
            <a:pPr marL="0" indent="0" algn="just">
              <a:buNone/>
            </a:pPr>
            <a:r>
              <a:rPr lang="en-US" dirty="0"/>
              <a:t>(c)	Good governance provides a framework for an </a:t>
            </a:r>
            <a:r>
              <a:rPr lang="en-US" dirty="0" err="1"/>
              <a:t>organisation</a:t>
            </a:r>
            <a:r>
              <a:rPr lang="en-US" dirty="0"/>
              <a:t> to pursue its strategy in an ethical and</a:t>
            </a:r>
            <a:r>
              <a:rPr lang="pl-PL" dirty="0"/>
              <a:t> </a:t>
            </a:r>
            <a:r>
              <a:rPr lang="en-US" dirty="0"/>
              <a:t>effective way from the perspective of all stakeholder groups affected, and offers safeguards</a:t>
            </a:r>
            <a:r>
              <a:rPr lang="pl-PL" dirty="0"/>
              <a:t> </a:t>
            </a:r>
            <a:r>
              <a:rPr lang="en-US" dirty="0"/>
              <a:t>against misuse of resources, physical or intellectual.</a:t>
            </a:r>
          </a:p>
          <a:p>
            <a:pPr marL="0" indent="0" algn="just">
              <a:buNone/>
            </a:pPr>
            <a:r>
              <a:rPr lang="en-US" dirty="0"/>
              <a:t>(d)	Good governance is not just about externally established codes but also requires a willingness to</a:t>
            </a:r>
            <a:r>
              <a:rPr lang="pl-PL" dirty="0"/>
              <a:t> </a:t>
            </a:r>
            <a:r>
              <a:rPr lang="en-US" dirty="0"/>
              <a:t>apply the spirit as well as the letter of the law.</a:t>
            </a:r>
          </a:p>
          <a:p>
            <a:pPr marL="0" indent="0" algn="just">
              <a:buNone/>
            </a:pPr>
            <a:r>
              <a:rPr lang="en-US" dirty="0"/>
              <a:t>(e)	Accountability is generally a major theme in all governance frameworks.</a:t>
            </a:r>
            <a:r>
              <a:rPr lang="pl-PL" dirty="0"/>
              <a:t> </a:t>
            </a:r>
          </a:p>
        </p:txBody>
      </p:sp>
      <p:sp>
        <p:nvSpPr>
          <p:cNvPr id="4" name="Symbol zastępczy numeru slajdu 3">
            <a:extLst>
              <a:ext uri="{FF2B5EF4-FFF2-40B4-BE49-F238E27FC236}">
                <a16:creationId xmlns:a16="http://schemas.microsoft.com/office/drawing/2014/main" id="{55103E86-8E64-4340-9FEB-A96DE13BB180}"/>
              </a:ext>
            </a:extLst>
          </p:cNvPr>
          <p:cNvSpPr>
            <a:spLocks noGrp="1"/>
          </p:cNvSpPr>
          <p:nvPr>
            <p:ph type="sldNum" sz="quarter" idx="12"/>
          </p:nvPr>
        </p:nvSpPr>
        <p:spPr/>
        <p:txBody>
          <a:bodyPr/>
          <a:lstStyle/>
          <a:p>
            <a:fld id="{56797B23-A282-42D5-9D85-2C33D72DBDCA}" type="slidenum">
              <a:rPr lang="pl-PL" smtClean="0"/>
              <a:t>29</a:t>
            </a:fld>
            <a:endParaRPr lang="pl-PL"/>
          </a:p>
        </p:txBody>
      </p:sp>
    </p:spTree>
    <p:extLst>
      <p:ext uri="{BB962C8B-B14F-4D97-AF65-F5344CB8AC3E}">
        <p14:creationId xmlns:p14="http://schemas.microsoft.com/office/powerpoint/2010/main" val="669225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4A1E758-6C7E-4E08-9687-ABFCC925539F}"/>
              </a:ext>
            </a:extLst>
          </p:cNvPr>
          <p:cNvSpPr>
            <a:spLocks noGrp="1"/>
          </p:cNvSpPr>
          <p:nvPr>
            <p:ph type="title"/>
          </p:nvPr>
        </p:nvSpPr>
        <p:spPr/>
        <p:txBody>
          <a:bodyPr/>
          <a:lstStyle/>
          <a:p>
            <a:pPr algn="ctr"/>
            <a:r>
              <a:rPr lang="en-US" b="1" dirty="0"/>
              <a:t>How is the value of a business increased?</a:t>
            </a:r>
            <a:endParaRPr lang="pl-PL" dirty="0"/>
          </a:p>
        </p:txBody>
      </p:sp>
      <p:sp>
        <p:nvSpPr>
          <p:cNvPr id="3" name="Symbol zastępczy zawartości 2">
            <a:extLst>
              <a:ext uri="{FF2B5EF4-FFF2-40B4-BE49-F238E27FC236}">
                <a16:creationId xmlns:a16="http://schemas.microsoft.com/office/drawing/2014/main" id="{0419A30E-6845-4CFC-8FE9-740A14DB8DB3}"/>
              </a:ext>
            </a:extLst>
          </p:cNvPr>
          <p:cNvSpPr>
            <a:spLocks noGrp="1"/>
          </p:cNvSpPr>
          <p:nvPr>
            <p:ph idx="1"/>
          </p:nvPr>
        </p:nvSpPr>
        <p:spPr>
          <a:xfrm>
            <a:off x="838200" y="1835150"/>
            <a:ext cx="10515600" cy="4351338"/>
          </a:xfrm>
        </p:spPr>
        <p:txBody>
          <a:bodyPr/>
          <a:lstStyle/>
          <a:p>
            <a:pPr marL="0" indent="0" algn="just">
              <a:buNone/>
            </a:pPr>
            <a:r>
              <a:rPr lang="en-US" dirty="0"/>
              <a:t>•	Potential takeover bid</a:t>
            </a:r>
          </a:p>
          <a:p>
            <a:pPr marL="0" indent="0" algn="just">
              <a:buNone/>
            </a:pPr>
            <a:r>
              <a:rPr lang="en-US" dirty="0"/>
              <a:t>•	News of winning a major contract</a:t>
            </a:r>
          </a:p>
          <a:p>
            <a:pPr marL="0" indent="0" algn="just">
              <a:buNone/>
            </a:pPr>
            <a:r>
              <a:rPr lang="en-US" dirty="0"/>
              <a:t>•	Announcement of attractive strategic initiatives</a:t>
            </a:r>
            <a:endParaRPr lang="pl-PL" dirty="0"/>
          </a:p>
          <a:p>
            <a:pPr marL="0" indent="0" algn="just">
              <a:buNone/>
            </a:pPr>
            <a:r>
              <a:rPr lang="en-US" dirty="0"/>
              <a:t>•	Better than expected profit forecasts and published results</a:t>
            </a:r>
          </a:p>
          <a:p>
            <a:pPr marL="0" indent="0" algn="just">
              <a:buNone/>
            </a:pPr>
            <a:r>
              <a:rPr lang="en-US" dirty="0"/>
              <a:t>•	Change in senior staff, such as a new CEO</a:t>
            </a:r>
          </a:p>
          <a:p>
            <a:pPr marL="0" indent="0" algn="just">
              <a:buNone/>
            </a:pPr>
            <a:r>
              <a:rPr lang="en-US" dirty="0"/>
              <a:t>•	Announcement of an increase in the cash being returned to shareholders </a:t>
            </a:r>
            <a:r>
              <a:rPr lang="en-US" dirty="0" err="1"/>
              <a:t>eg</a:t>
            </a:r>
            <a:r>
              <a:rPr lang="en-US" dirty="0"/>
              <a:t> via a share buyback by the company (which reduces supply of shares which should increase the price)</a:t>
            </a:r>
          </a:p>
          <a:p>
            <a:pPr marL="0" indent="0" algn="just">
              <a:buNone/>
            </a:pPr>
            <a:endParaRPr lang="pl-PL" dirty="0"/>
          </a:p>
        </p:txBody>
      </p:sp>
      <p:sp>
        <p:nvSpPr>
          <p:cNvPr id="6" name="Symbol zastępczy numeru slajdu 5">
            <a:extLst>
              <a:ext uri="{FF2B5EF4-FFF2-40B4-BE49-F238E27FC236}">
                <a16:creationId xmlns:a16="http://schemas.microsoft.com/office/drawing/2014/main" id="{168674F6-B83B-4CFD-8708-CC869A55E1AB}"/>
              </a:ext>
            </a:extLst>
          </p:cNvPr>
          <p:cNvSpPr>
            <a:spLocks noGrp="1"/>
          </p:cNvSpPr>
          <p:nvPr>
            <p:ph type="sldNum" sz="quarter" idx="12"/>
          </p:nvPr>
        </p:nvSpPr>
        <p:spPr/>
        <p:txBody>
          <a:bodyPr/>
          <a:lstStyle/>
          <a:p>
            <a:fld id="{56797B23-A282-42D5-9D85-2C33D72DBDCA}" type="slidenum">
              <a:rPr lang="pl-PL" smtClean="0"/>
              <a:t>3</a:t>
            </a:fld>
            <a:endParaRPr lang="pl-PL"/>
          </a:p>
        </p:txBody>
      </p:sp>
    </p:spTree>
    <p:extLst>
      <p:ext uri="{BB962C8B-B14F-4D97-AF65-F5344CB8AC3E}">
        <p14:creationId xmlns:p14="http://schemas.microsoft.com/office/powerpoint/2010/main" val="21327688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61D5B46-89B4-47CD-AD84-5C960CE09DA2}"/>
              </a:ext>
            </a:extLst>
          </p:cNvPr>
          <p:cNvSpPr>
            <a:spLocks noGrp="1"/>
          </p:cNvSpPr>
          <p:nvPr>
            <p:ph type="title"/>
          </p:nvPr>
        </p:nvSpPr>
        <p:spPr>
          <a:xfrm>
            <a:off x="838200" y="0"/>
            <a:ext cx="10515600" cy="454025"/>
          </a:xfrm>
        </p:spPr>
        <p:txBody>
          <a:bodyPr>
            <a:normAutofit fontScale="90000"/>
          </a:bodyPr>
          <a:lstStyle/>
          <a:p>
            <a:pPr algn="ctr"/>
            <a:r>
              <a:rPr lang="pl-PL" b="1" dirty="0" err="1"/>
              <a:t>Corporate</a:t>
            </a:r>
            <a:r>
              <a:rPr lang="pl-PL" b="1" dirty="0"/>
              <a:t> </a:t>
            </a:r>
            <a:r>
              <a:rPr lang="pl-PL" b="1" dirty="0" err="1"/>
              <a:t>Governance</a:t>
            </a:r>
            <a:r>
              <a:rPr lang="pl-PL" b="1" dirty="0"/>
              <a:t> Basic </a:t>
            </a:r>
            <a:r>
              <a:rPr lang="pl-PL" b="1" dirty="0" err="1"/>
              <a:t>Rules</a:t>
            </a:r>
            <a:endParaRPr lang="pl-PL" b="1" dirty="0"/>
          </a:p>
        </p:txBody>
      </p:sp>
      <p:sp>
        <p:nvSpPr>
          <p:cNvPr id="3" name="Symbol zastępczy zawartości 2">
            <a:extLst>
              <a:ext uri="{FF2B5EF4-FFF2-40B4-BE49-F238E27FC236}">
                <a16:creationId xmlns:a16="http://schemas.microsoft.com/office/drawing/2014/main" id="{2D0CFAB3-45EB-4279-9BEB-A20F7CFFDC49}"/>
              </a:ext>
            </a:extLst>
          </p:cNvPr>
          <p:cNvSpPr>
            <a:spLocks noGrp="1"/>
          </p:cNvSpPr>
          <p:nvPr>
            <p:ph idx="1"/>
          </p:nvPr>
        </p:nvSpPr>
        <p:spPr>
          <a:xfrm>
            <a:off x="0" y="454026"/>
            <a:ext cx="12192000" cy="6403974"/>
          </a:xfrm>
        </p:spPr>
        <p:txBody>
          <a:bodyPr>
            <a:normAutofit fontScale="70000" lnSpcReduction="20000"/>
          </a:bodyPr>
          <a:lstStyle/>
          <a:p>
            <a:pPr marL="0" indent="0" algn="just">
              <a:buNone/>
            </a:pPr>
            <a:r>
              <a:rPr lang="en-US" dirty="0"/>
              <a:t>Corporate governance codes of good practice generally cover the following areas.</a:t>
            </a:r>
          </a:p>
          <a:p>
            <a:pPr marL="0" indent="0" algn="just">
              <a:buNone/>
            </a:pPr>
            <a:r>
              <a:rPr lang="en-US" dirty="0"/>
              <a:t>(a)	The board should be responsible for taking major policy and strategic decisions.</a:t>
            </a:r>
          </a:p>
          <a:p>
            <a:pPr marL="0" indent="0" algn="just">
              <a:buNone/>
            </a:pPr>
            <a:r>
              <a:rPr lang="en-US" dirty="0"/>
              <a:t>(b)	Directors should have a mix of skills and their performance should be assessed regularly.</a:t>
            </a:r>
          </a:p>
          <a:p>
            <a:pPr marL="0" indent="0" algn="just">
              <a:buNone/>
            </a:pPr>
            <a:r>
              <a:rPr lang="en-US" dirty="0"/>
              <a:t>(c)	Appointments should be conducted by formal procedures administered by a nomination</a:t>
            </a:r>
            <a:r>
              <a:rPr lang="pl-PL" dirty="0"/>
              <a:t> </a:t>
            </a:r>
            <a:r>
              <a:rPr lang="en-US" dirty="0"/>
              <a:t>committee.</a:t>
            </a:r>
          </a:p>
          <a:p>
            <a:pPr marL="0" indent="0" algn="just">
              <a:buNone/>
            </a:pPr>
            <a:r>
              <a:rPr lang="en-US" dirty="0"/>
              <a:t>(d)	Division of responsibilities at the head of an </a:t>
            </a:r>
            <a:r>
              <a:rPr lang="en-US" dirty="0" err="1"/>
              <a:t>organisation</a:t>
            </a:r>
            <a:r>
              <a:rPr lang="en-US" dirty="0"/>
              <a:t> is most simply achieved by separating</a:t>
            </a:r>
            <a:r>
              <a:rPr lang="pl-PL" dirty="0"/>
              <a:t> </a:t>
            </a:r>
            <a:r>
              <a:rPr lang="en-US" dirty="0"/>
              <a:t>the roles of chairman and chief executive.</a:t>
            </a:r>
          </a:p>
          <a:p>
            <a:pPr marL="0" indent="0" algn="just">
              <a:buNone/>
            </a:pPr>
            <a:r>
              <a:rPr lang="en-US" dirty="0"/>
              <a:t>(e)	Independent non-executive directors have a key role in governance. Their number and status</a:t>
            </a:r>
            <a:r>
              <a:rPr lang="pl-PL" dirty="0"/>
              <a:t> </a:t>
            </a:r>
            <a:r>
              <a:rPr lang="en-US" dirty="0"/>
              <a:t>should mean that their views carry significant weight.</a:t>
            </a:r>
          </a:p>
          <a:p>
            <a:pPr marL="0" indent="0" algn="just">
              <a:buNone/>
            </a:pPr>
            <a:r>
              <a:rPr lang="en-US" dirty="0"/>
              <a:t>(f)	Directors' remuneration should be set by a remuneration committee consisting of independent</a:t>
            </a:r>
            <a:r>
              <a:rPr lang="pl-PL" dirty="0"/>
              <a:t> </a:t>
            </a:r>
            <a:r>
              <a:rPr lang="en-US" dirty="0"/>
              <a:t>non-executive directors.</a:t>
            </a:r>
          </a:p>
          <a:p>
            <a:pPr marL="0" indent="0" algn="just">
              <a:buNone/>
            </a:pPr>
            <a:r>
              <a:rPr lang="en-US" dirty="0"/>
              <a:t>(g)	Remuneration should be dependent on </a:t>
            </a:r>
            <a:r>
              <a:rPr lang="en-US" dirty="0" err="1"/>
              <a:t>organisation</a:t>
            </a:r>
            <a:r>
              <a:rPr lang="en-US" dirty="0"/>
              <a:t> and individual performance.</a:t>
            </a:r>
          </a:p>
          <a:p>
            <a:pPr marL="0" indent="0" algn="just">
              <a:buNone/>
            </a:pPr>
            <a:r>
              <a:rPr lang="en-US" dirty="0"/>
              <a:t>(h)	Accounts should disclose remuneration policy and (in detail) the packages of individual directors.</a:t>
            </a:r>
          </a:p>
          <a:p>
            <a:pPr marL="0" indent="0" algn="just">
              <a:buNone/>
            </a:pPr>
            <a:r>
              <a:rPr lang="en-US" dirty="0"/>
              <a:t>(</a:t>
            </a:r>
            <a:r>
              <a:rPr lang="en-US" dirty="0" err="1"/>
              <a:t>i</a:t>
            </a:r>
            <a:r>
              <a:rPr lang="en-US" dirty="0"/>
              <a:t>)	Boards should regularly review risk management and internal control, and carry out a wider</a:t>
            </a:r>
            <a:r>
              <a:rPr lang="pl-PL" dirty="0"/>
              <a:t> </a:t>
            </a:r>
            <a:r>
              <a:rPr lang="en-US" dirty="0"/>
              <a:t>review annually, the results of which should be disclosed in the accounts.</a:t>
            </a:r>
          </a:p>
          <a:p>
            <a:pPr marL="0" indent="0" algn="just">
              <a:buNone/>
            </a:pPr>
            <a:r>
              <a:rPr lang="en-US" dirty="0"/>
              <a:t>(j)	Audit committees of independent non-executive directors should liaise with external auditors,</a:t>
            </a:r>
            <a:r>
              <a:rPr lang="pl-PL" dirty="0"/>
              <a:t> </a:t>
            </a:r>
            <a:r>
              <a:rPr lang="en-US" dirty="0"/>
              <a:t>supervise internal audit, and review the annual accounts and internal controls.</a:t>
            </a:r>
          </a:p>
          <a:p>
            <a:pPr marL="0" indent="0" algn="just">
              <a:buNone/>
            </a:pPr>
            <a:r>
              <a:rPr lang="en-US" dirty="0"/>
              <a:t>(k)	The board should maintain a regular dialogue with shareholders, particularly institutional</a:t>
            </a:r>
            <a:r>
              <a:rPr lang="pl-PL" dirty="0"/>
              <a:t> </a:t>
            </a:r>
            <a:r>
              <a:rPr lang="en-US" dirty="0"/>
              <a:t>shareholders. The annual general meeting is a significant forum for communication.</a:t>
            </a:r>
          </a:p>
          <a:p>
            <a:pPr marL="0" indent="0" algn="just">
              <a:buNone/>
            </a:pPr>
            <a:r>
              <a:rPr lang="en-US" dirty="0"/>
              <a:t>(</a:t>
            </a:r>
            <a:r>
              <a:rPr lang="pl-PL" dirty="0"/>
              <a:t>l</a:t>
            </a:r>
            <a:r>
              <a:rPr lang="en-US" dirty="0"/>
              <a:t>)	Annual reports must convey a fair and balanced view of the </a:t>
            </a:r>
            <a:r>
              <a:rPr lang="en-US" dirty="0" err="1"/>
              <a:t>organisation</a:t>
            </a:r>
            <a:r>
              <a:rPr lang="en-US" dirty="0"/>
              <a:t>. This might include</a:t>
            </a:r>
            <a:r>
              <a:rPr lang="pl-PL" dirty="0"/>
              <a:t> </a:t>
            </a:r>
            <a:r>
              <a:rPr lang="en-US" dirty="0"/>
              <a:t>whether the </a:t>
            </a:r>
            <a:r>
              <a:rPr lang="en-US" dirty="0" err="1"/>
              <a:t>organisation</a:t>
            </a:r>
            <a:r>
              <a:rPr lang="en-US" dirty="0"/>
              <a:t> has complied with governance regulations and codes, and give specific</a:t>
            </a:r>
            <a:r>
              <a:rPr lang="pl-PL" dirty="0"/>
              <a:t> </a:t>
            </a:r>
            <a:r>
              <a:rPr lang="en-US" dirty="0"/>
              <a:t>disclosures about the board, internal control reviews, going concern status and relations with</a:t>
            </a:r>
            <a:r>
              <a:rPr lang="pl-PL" dirty="0"/>
              <a:t> </a:t>
            </a:r>
            <a:r>
              <a:rPr lang="en-US" dirty="0"/>
              <a:t>stakeholders.</a:t>
            </a:r>
          </a:p>
          <a:p>
            <a:pPr algn="just"/>
            <a:endParaRPr lang="pl-PL" dirty="0"/>
          </a:p>
        </p:txBody>
      </p:sp>
      <p:sp>
        <p:nvSpPr>
          <p:cNvPr id="4" name="Symbol zastępczy numeru slajdu 3">
            <a:extLst>
              <a:ext uri="{FF2B5EF4-FFF2-40B4-BE49-F238E27FC236}">
                <a16:creationId xmlns:a16="http://schemas.microsoft.com/office/drawing/2014/main" id="{55103E86-8E64-4340-9FEB-A96DE13BB180}"/>
              </a:ext>
            </a:extLst>
          </p:cNvPr>
          <p:cNvSpPr>
            <a:spLocks noGrp="1"/>
          </p:cNvSpPr>
          <p:nvPr>
            <p:ph type="sldNum" sz="quarter" idx="12"/>
          </p:nvPr>
        </p:nvSpPr>
        <p:spPr/>
        <p:txBody>
          <a:bodyPr/>
          <a:lstStyle/>
          <a:p>
            <a:fld id="{56797B23-A282-42D5-9D85-2C33D72DBDCA}" type="slidenum">
              <a:rPr lang="pl-PL" smtClean="0"/>
              <a:t>30</a:t>
            </a:fld>
            <a:endParaRPr lang="pl-PL"/>
          </a:p>
        </p:txBody>
      </p:sp>
    </p:spTree>
    <p:extLst>
      <p:ext uri="{BB962C8B-B14F-4D97-AF65-F5344CB8AC3E}">
        <p14:creationId xmlns:p14="http://schemas.microsoft.com/office/powerpoint/2010/main" val="12444868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512D3A8-143D-4DCF-8FD3-F02825AC7C80}"/>
              </a:ext>
            </a:extLst>
          </p:cNvPr>
          <p:cNvSpPr>
            <a:spLocks noGrp="1"/>
          </p:cNvSpPr>
          <p:nvPr>
            <p:ph type="title"/>
          </p:nvPr>
        </p:nvSpPr>
        <p:spPr>
          <a:xfrm>
            <a:off x="723900" y="0"/>
            <a:ext cx="10515600" cy="758825"/>
          </a:xfrm>
        </p:spPr>
        <p:txBody>
          <a:bodyPr/>
          <a:lstStyle/>
          <a:p>
            <a:r>
              <a:rPr lang="pl-PL" b="1" dirty="0"/>
              <a:t>TBL – </a:t>
            </a:r>
            <a:r>
              <a:rPr lang="pl-PL" b="1" dirty="0" err="1"/>
              <a:t>Triple</a:t>
            </a:r>
            <a:r>
              <a:rPr lang="pl-PL" b="1" dirty="0"/>
              <a:t> </a:t>
            </a:r>
            <a:r>
              <a:rPr lang="pl-PL" b="1" dirty="0" err="1"/>
              <a:t>Bottom</a:t>
            </a:r>
            <a:r>
              <a:rPr lang="pl-PL" b="1" dirty="0"/>
              <a:t> Line </a:t>
            </a:r>
            <a:r>
              <a:rPr lang="pl-PL" b="1" dirty="0" err="1"/>
              <a:t>Integrated</a:t>
            </a:r>
            <a:r>
              <a:rPr lang="pl-PL" b="1" dirty="0"/>
              <a:t> Reporting</a:t>
            </a:r>
          </a:p>
        </p:txBody>
      </p:sp>
      <p:sp>
        <p:nvSpPr>
          <p:cNvPr id="3" name="Symbol zastępczy zawartości 2">
            <a:extLst>
              <a:ext uri="{FF2B5EF4-FFF2-40B4-BE49-F238E27FC236}">
                <a16:creationId xmlns:a16="http://schemas.microsoft.com/office/drawing/2014/main" id="{A7E25630-AC5C-40AF-A444-F26155DE61B0}"/>
              </a:ext>
            </a:extLst>
          </p:cNvPr>
          <p:cNvSpPr>
            <a:spLocks noGrp="1"/>
          </p:cNvSpPr>
          <p:nvPr>
            <p:ph idx="1"/>
          </p:nvPr>
        </p:nvSpPr>
        <p:spPr>
          <a:xfrm>
            <a:off x="0" y="758825"/>
            <a:ext cx="12192000" cy="6146800"/>
          </a:xfrm>
        </p:spPr>
        <p:txBody>
          <a:bodyPr>
            <a:normAutofit fontScale="92500" lnSpcReduction="10000"/>
          </a:bodyPr>
          <a:lstStyle/>
          <a:p>
            <a:pPr algn="just"/>
            <a:r>
              <a:rPr lang="pl-PL" dirty="0" err="1"/>
              <a:t>Sustainability</a:t>
            </a:r>
            <a:endParaRPr lang="pl-PL" dirty="0"/>
          </a:p>
          <a:p>
            <a:pPr lvl="1" algn="just"/>
            <a:r>
              <a:rPr lang="en-US" dirty="0"/>
              <a:t>Sustainability refers to the concept of balancing growth with environmental, social and economic concerns.</a:t>
            </a:r>
            <a:endParaRPr lang="pl-PL" dirty="0"/>
          </a:p>
          <a:p>
            <a:pPr algn="just"/>
            <a:r>
              <a:rPr lang="pl-PL" dirty="0" err="1"/>
              <a:t>Environmental</a:t>
            </a:r>
            <a:r>
              <a:rPr lang="pl-PL" dirty="0"/>
              <a:t> </a:t>
            </a:r>
            <a:r>
              <a:rPr lang="pl-PL" dirty="0" err="1"/>
              <a:t>Concerns</a:t>
            </a:r>
            <a:endParaRPr lang="pl-PL" dirty="0"/>
          </a:p>
          <a:p>
            <a:pPr lvl="1" algn="just"/>
            <a:r>
              <a:rPr lang="en-US" dirty="0"/>
              <a:t>There has been an increase in the use of the 'green' approach to market products</a:t>
            </a:r>
            <a:r>
              <a:rPr lang="pl-PL" dirty="0"/>
              <a:t> (</a:t>
            </a:r>
            <a:r>
              <a:rPr lang="pl-PL" dirty="0" err="1"/>
              <a:t>dolphil</a:t>
            </a:r>
            <a:r>
              <a:rPr lang="pl-PL" dirty="0"/>
              <a:t> </a:t>
            </a:r>
            <a:r>
              <a:rPr lang="pl-PL" dirty="0" err="1"/>
              <a:t>friendly</a:t>
            </a:r>
            <a:r>
              <a:rPr lang="pl-PL" dirty="0"/>
              <a:t> </a:t>
            </a:r>
            <a:r>
              <a:rPr lang="pl-PL" dirty="0" err="1"/>
              <a:t>tuna</a:t>
            </a:r>
            <a:r>
              <a:rPr lang="pl-PL" dirty="0"/>
              <a:t>, </a:t>
            </a:r>
            <a:r>
              <a:rPr lang="pl-PL" dirty="0" err="1"/>
              <a:t>managed</a:t>
            </a:r>
            <a:r>
              <a:rPr lang="pl-PL" dirty="0"/>
              <a:t> </a:t>
            </a:r>
            <a:r>
              <a:rPr lang="pl-PL" dirty="0" err="1"/>
              <a:t>forests</a:t>
            </a:r>
            <a:endParaRPr lang="pl-PL" dirty="0"/>
          </a:p>
          <a:p>
            <a:pPr algn="just"/>
            <a:r>
              <a:rPr lang="en-US" dirty="0"/>
              <a:t>Environmental impacts on business may be direct.</a:t>
            </a:r>
            <a:endParaRPr lang="pl-PL" dirty="0"/>
          </a:p>
          <a:p>
            <a:pPr lvl="1" algn="just"/>
            <a:r>
              <a:rPr lang="en-US" dirty="0"/>
              <a:t>Changes affecting costs or resource availability</a:t>
            </a:r>
            <a:endParaRPr lang="pl-PL" dirty="0"/>
          </a:p>
          <a:p>
            <a:pPr lvl="1" algn="just"/>
            <a:r>
              <a:rPr lang="en-US" dirty="0"/>
              <a:t>Impact on demand</a:t>
            </a:r>
            <a:endParaRPr lang="pl-PL" dirty="0"/>
          </a:p>
          <a:p>
            <a:pPr lvl="1" algn="just"/>
            <a:r>
              <a:rPr lang="en-US" dirty="0"/>
              <a:t>Effect on power balances between competitors in a market</a:t>
            </a:r>
          </a:p>
          <a:p>
            <a:pPr algn="just"/>
            <a:r>
              <a:rPr lang="en-US" dirty="0"/>
              <a:t>They may also be indirect, as legislative change may affect the environment within which businesses operate. Finally, pressure may come from customers or staff as a consequence of concern over environmental problems</a:t>
            </a:r>
            <a:endParaRPr lang="pl-PL" dirty="0"/>
          </a:p>
          <a:p>
            <a:pPr algn="just"/>
            <a:r>
              <a:rPr lang="en-US" dirty="0"/>
              <a:t>Concern over environmental issues has led to growing pressure for company’s to report on the impact of their business activities on the environment. Two approaches have emerged: </a:t>
            </a:r>
            <a:r>
              <a:rPr lang="en-US" b="1" dirty="0"/>
              <a:t>triple bottom line (TBL) reporting and integrated reporting</a:t>
            </a:r>
            <a:r>
              <a:rPr lang="en-US" dirty="0"/>
              <a:t>. </a:t>
            </a:r>
            <a:endParaRPr lang="pl-PL" dirty="0"/>
          </a:p>
        </p:txBody>
      </p:sp>
      <p:sp>
        <p:nvSpPr>
          <p:cNvPr id="4" name="Symbol zastępczy numeru slajdu 3">
            <a:extLst>
              <a:ext uri="{FF2B5EF4-FFF2-40B4-BE49-F238E27FC236}">
                <a16:creationId xmlns:a16="http://schemas.microsoft.com/office/drawing/2014/main" id="{D6051E41-6658-4F2B-9E52-90DA9E6281E4}"/>
              </a:ext>
            </a:extLst>
          </p:cNvPr>
          <p:cNvSpPr>
            <a:spLocks noGrp="1"/>
          </p:cNvSpPr>
          <p:nvPr>
            <p:ph type="sldNum" sz="quarter" idx="12"/>
          </p:nvPr>
        </p:nvSpPr>
        <p:spPr/>
        <p:txBody>
          <a:bodyPr/>
          <a:lstStyle/>
          <a:p>
            <a:fld id="{56797B23-A282-42D5-9D85-2C33D72DBDCA}" type="slidenum">
              <a:rPr lang="pl-PL" smtClean="0"/>
              <a:t>31</a:t>
            </a:fld>
            <a:endParaRPr lang="pl-PL"/>
          </a:p>
        </p:txBody>
      </p:sp>
    </p:spTree>
    <p:extLst>
      <p:ext uri="{BB962C8B-B14F-4D97-AF65-F5344CB8AC3E}">
        <p14:creationId xmlns:p14="http://schemas.microsoft.com/office/powerpoint/2010/main" val="39956731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3D3BE78-A477-438C-8997-CF6623CCB2DF}"/>
              </a:ext>
            </a:extLst>
          </p:cNvPr>
          <p:cNvSpPr>
            <a:spLocks noGrp="1"/>
          </p:cNvSpPr>
          <p:nvPr>
            <p:ph type="title"/>
          </p:nvPr>
        </p:nvSpPr>
        <p:spPr>
          <a:xfrm>
            <a:off x="838200" y="0"/>
            <a:ext cx="10515600" cy="539750"/>
          </a:xfrm>
        </p:spPr>
        <p:txBody>
          <a:bodyPr>
            <a:normAutofit fontScale="90000"/>
          </a:bodyPr>
          <a:lstStyle/>
          <a:p>
            <a:pPr algn="ctr"/>
            <a:r>
              <a:rPr lang="pl-PL" b="1" dirty="0"/>
              <a:t>The </a:t>
            </a:r>
            <a:r>
              <a:rPr lang="pl-PL" b="1" dirty="0" err="1"/>
              <a:t>Main</a:t>
            </a:r>
            <a:r>
              <a:rPr lang="pl-PL" b="1" dirty="0"/>
              <a:t> </a:t>
            </a:r>
            <a:r>
              <a:rPr lang="pl-PL" b="1" dirty="0" err="1"/>
              <a:t>Elements</a:t>
            </a:r>
            <a:r>
              <a:rPr lang="pl-PL" b="1" dirty="0"/>
              <a:t> of TBL</a:t>
            </a:r>
          </a:p>
        </p:txBody>
      </p:sp>
      <p:sp>
        <p:nvSpPr>
          <p:cNvPr id="3" name="Symbol zastępczy zawartości 2">
            <a:extLst>
              <a:ext uri="{FF2B5EF4-FFF2-40B4-BE49-F238E27FC236}">
                <a16:creationId xmlns:a16="http://schemas.microsoft.com/office/drawing/2014/main" id="{A5655965-01D9-4A73-A740-70CA6F6D6529}"/>
              </a:ext>
            </a:extLst>
          </p:cNvPr>
          <p:cNvSpPr>
            <a:spLocks noGrp="1"/>
          </p:cNvSpPr>
          <p:nvPr>
            <p:ph idx="1"/>
          </p:nvPr>
        </p:nvSpPr>
        <p:spPr>
          <a:xfrm>
            <a:off x="0" y="593724"/>
            <a:ext cx="12192000" cy="6264275"/>
          </a:xfrm>
        </p:spPr>
        <p:txBody>
          <a:bodyPr>
            <a:normAutofit lnSpcReduction="10000"/>
          </a:bodyPr>
          <a:lstStyle/>
          <a:p>
            <a:pPr algn="just"/>
            <a:r>
              <a:rPr lang="en-US" dirty="0"/>
              <a:t>Triple bottom line (TBL) reporting is external reporting that gives consideration to </a:t>
            </a:r>
            <a:r>
              <a:rPr lang="en-US" b="1" dirty="0"/>
              <a:t>financial outcomes</a:t>
            </a:r>
            <a:r>
              <a:rPr lang="en-US" dirty="0"/>
              <a:t>, </a:t>
            </a:r>
            <a:r>
              <a:rPr lang="en-US" b="1" dirty="0"/>
              <a:t>environmental quality </a:t>
            </a:r>
            <a:r>
              <a:rPr lang="en-US" dirty="0"/>
              <a:t>and </a:t>
            </a:r>
            <a:r>
              <a:rPr lang="en-US" b="1" dirty="0"/>
              <a:t>social equity</a:t>
            </a:r>
            <a:r>
              <a:rPr lang="en-US" dirty="0"/>
              <a:t>.</a:t>
            </a:r>
            <a:endParaRPr lang="pl-PL" dirty="0"/>
          </a:p>
          <a:p>
            <a:pPr algn="just"/>
            <a:r>
              <a:rPr lang="en-US" dirty="0"/>
              <a:t>The underlying principle is that in order to evaluate a company's true performance and assess the risk to the investor, one must look at a corporation's social, financial and environmental performance.</a:t>
            </a:r>
          </a:p>
          <a:p>
            <a:pPr algn="just"/>
            <a:r>
              <a:rPr lang="en-US" dirty="0"/>
              <a:t>The triple bottom approach is often </a:t>
            </a:r>
            <a:r>
              <a:rPr lang="en-US" dirty="0" err="1"/>
              <a:t>conceptualised</a:t>
            </a:r>
            <a:r>
              <a:rPr lang="en-US" dirty="0"/>
              <a:t> as a pyramid or a triangle.</a:t>
            </a:r>
            <a:endParaRPr lang="pl-PL" dirty="0"/>
          </a:p>
          <a:p>
            <a:pPr algn="just"/>
            <a:endParaRPr lang="pl-PL" dirty="0"/>
          </a:p>
          <a:p>
            <a:pPr algn="just"/>
            <a:endParaRPr lang="pl-PL" dirty="0"/>
          </a:p>
          <a:p>
            <a:pPr algn="just"/>
            <a:endParaRPr lang="pl-PL" dirty="0"/>
          </a:p>
          <a:p>
            <a:pPr algn="just"/>
            <a:endParaRPr lang="pl-PL" dirty="0"/>
          </a:p>
          <a:p>
            <a:pPr algn="just"/>
            <a:endParaRPr lang="pl-PL" dirty="0"/>
          </a:p>
          <a:p>
            <a:pPr algn="just"/>
            <a:endParaRPr lang="pl-PL" dirty="0"/>
          </a:p>
          <a:p>
            <a:pPr algn="just"/>
            <a:r>
              <a:rPr lang="en-US" dirty="0"/>
              <a:t>Under the triple bottom approach decision making should ensure that each perspective is growing but not at the expense of the other.  </a:t>
            </a:r>
            <a:endParaRPr lang="pl-PL" dirty="0"/>
          </a:p>
        </p:txBody>
      </p:sp>
      <p:sp>
        <p:nvSpPr>
          <p:cNvPr id="4" name="Symbol zastępczy numeru slajdu 3">
            <a:extLst>
              <a:ext uri="{FF2B5EF4-FFF2-40B4-BE49-F238E27FC236}">
                <a16:creationId xmlns:a16="http://schemas.microsoft.com/office/drawing/2014/main" id="{18749C01-C04A-4724-B648-4F0082B01D6A}"/>
              </a:ext>
            </a:extLst>
          </p:cNvPr>
          <p:cNvSpPr>
            <a:spLocks noGrp="1"/>
          </p:cNvSpPr>
          <p:nvPr>
            <p:ph type="sldNum" sz="quarter" idx="12"/>
          </p:nvPr>
        </p:nvSpPr>
        <p:spPr/>
        <p:txBody>
          <a:bodyPr/>
          <a:lstStyle/>
          <a:p>
            <a:fld id="{56797B23-A282-42D5-9D85-2C33D72DBDCA}" type="slidenum">
              <a:rPr lang="pl-PL" smtClean="0"/>
              <a:t>32</a:t>
            </a:fld>
            <a:endParaRPr lang="pl-PL"/>
          </a:p>
        </p:txBody>
      </p:sp>
      <p:pic>
        <p:nvPicPr>
          <p:cNvPr id="5" name="Obraz 4">
            <a:extLst>
              <a:ext uri="{FF2B5EF4-FFF2-40B4-BE49-F238E27FC236}">
                <a16:creationId xmlns:a16="http://schemas.microsoft.com/office/drawing/2014/main" id="{77F91403-43A1-4881-8BB1-77BFE8EB7C1C}"/>
              </a:ext>
            </a:extLst>
          </p:cNvPr>
          <p:cNvPicPr>
            <a:picLocks noChangeAspect="1"/>
          </p:cNvPicPr>
          <p:nvPr/>
        </p:nvPicPr>
        <p:blipFill>
          <a:blip r:embed="rId2"/>
          <a:stretch>
            <a:fillRect/>
          </a:stretch>
        </p:blipFill>
        <p:spPr>
          <a:xfrm>
            <a:off x="2479040" y="3144022"/>
            <a:ext cx="6131560" cy="2521493"/>
          </a:xfrm>
          <a:prstGeom prst="rect">
            <a:avLst/>
          </a:prstGeom>
        </p:spPr>
      </p:pic>
    </p:spTree>
    <p:extLst>
      <p:ext uri="{BB962C8B-B14F-4D97-AF65-F5344CB8AC3E}">
        <p14:creationId xmlns:p14="http://schemas.microsoft.com/office/powerpoint/2010/main" val="20142686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C04ECD4-BB89-420C-8367-839E4CE5A440}"/>
              </a:ext>
            </a:extLst>
          </p:cNvPr>
          <p:cNvSpPr>
            <a:spLocks noGrp="1"/>
          </p:cNvSpPr>
          <p:nvPr>
            <p:ph type="title"/>
          </p:nvPr>
        </p:nvSpPr>
        <p:spPr>
          <a:xfrm>
            <a:off x="838200" y="0"/>
            <a:ext cx="10515600" cy="635000"/>
          </a:xfrm>
        </p:spPr>
        <p:txBody>
          <a:bodyPr>
            <a:normAutofit fontScale="90000"/>
          </a:bodyPr>
          <a:lstStyle/>
          <a:p>
            <a:pPr algn="ctr"/>
            <a:r>
              <a:rPr lang="pl-PL" b="1" dirty="0"/>
              <a:t>Public </a:t>
            </a:r>
            <a:r>
              <a:rPr lang="pl-PL" b="1" dirty="0" err="1"/>
              <a:t>Expectations</a:t>
            </a:r>
            <a:r>
              <a:rPr lang="pl-PL" b="1" dirty="0"/>
              <a:t> on </a:t>
            </a:r>
            <a:r>
              <a:rPr lang="pl-PL" b="1" dirty="0" err="1"/>
              <a:t>Corporate</a:t>
            </a:r>
            <a:r>
              <a:rPr lang="pl-PL" b="1" dirty="0"/>
              <a:t> Reporting</a:t>
            </a:r>
          </a:p>
        </p:txBody>
      </p:sp>
      <p:sp>
        <p:nvSpPr>
          <p:cNvPr id="3" name="Symbol zastępczy zawartości 2">
            <a:extLst>
              <a:ext uri="{FF2B5EF4-FFF2-40B4-BE49-F238E27FC236}">
                <a16:creationId xmlns:a16="http://schemas.microsoft.com/office/drawing/2014/main" id="{FCD464A4-9149-4C6E-8A13-E52FB3D32AFB}"/>
              </a:ext>
            </a:extLst>
          </p:cNvPr>
          <p:cNvSpPr>
            <a:spLocks noGrp="1"/>
          </p:cNvSpPr>
          <p:nvPr>
            <p:ph idx="1"/>
          </p:nvPr>
        </p:nvSpPr>
        <p:spPr>
          <a:xfrm>
            <a:off x="0" y="650874"/>
            <a:ext cx="12192000" cy="6207125"/>
          </a:xfrm>
        </p:spPr>
        <p:txBody>
          <a:bodyPr>
            <a:normAutofit lnSpcReduction="10000"/>
          </a:bodyPr>
          <a:lstStyle/>
          <a:p>
            <a:pPr marL="0" indent="0" algn="just">
              <a:buNone/>
            </a:pPr>
            <a:r>
              <a:rPr lang="en-US" dirty="0"/>
              <a:t>(a) Assurances of </a:t>
            </a:r>
            <a:r>
              <a:rPr lang="en-US" b="1" dirty="0"/>
              <a:t>food safety </a:t>
            </a:r>
            <a:r>
              <a:rPr lang="en-US" dirty="0"/>
              <a:t>after highly public problems, such as food recalls and food contamination</a:t>
            </a:r>
            <a:endParaRPr lang="pl-PL" dirty="0"/>
          </a:p>
          <a:p>
            <a:pPr marL="0" indent="0" algn="just">
              <a:buNone/>
            </a:pPr>
            <a:r>
              <a:rPr lang="en-US" dirty="0"/>
              <a:t>(b)	Assurances of </a:t>
            </a:r>
            <a:r>
              <a:rPr lang="en-US" b="1" dirty="0"/>
              <a:t>long-term sustainable production systems </a:t>
            </a:r>
            <a:r>
              <a:rPr lang="en-US" dirty="0"/>
              <a:t>and environmental stewardship, </a:t>
            </a:r>
            <a:r>
              <a:rPr lang="en-US" dirty="0" err="1"/>
              <a:t>eg</a:t>
            </a:r>
            <a:r>
              <a:rPr lang="en-US" dirty="0"/>
              <a:t> investments in renewable resources, recycling, waste reduction, and reducing green house gas emissions; demands are on a global basis so that pollution problems are not exported offshore</a:t>
            </a:r>
          </a:p>
          <a:p>
            <a:pPr marL="0" indent="0" algn="just">
              <a:buNone/>
            </a:pPr>
            <a:r>
              <a:rPr lang="en-US" dirty="0"/>
              <a:t>(c)	</a:t>
            </a:r>
            <a:r>
              <a:rPr lang="en-US" b="1" dirty="0"/>
              <a:t>Looking after human rights</a:t>
            </a:r>
            <a:r>
              <a:rPr lang="en-US" dirty="0"/>
              <a:t>, equity and equality; </a:t>
            </a:r>
            <a:r>
              <a:rPr lang="en-US" dirty="0" err="1"/>
              <a:t>eg</a:t>
            </a:r>
            <a:r>
              <a:rPr lang="en-US" dirty="0"/>
              <a:t> not using child </a:t>
            </a:r>
            <a:r>
              <a:rPr lang="en-US" dirty="0" err="1"/>
              <a:t>labour</a:t>
            </a:r>
            <a:r>
              <a:rPr lang="en-US" dirty="0"/>
              <a:t>, minimum working standards, no human rights violations, work/life balance, social equity for aboriginal communities</a:t>
            </a:r>
          </a:p>
          <a:p>
            <a:pPr marL="0" indent="0" algn="just">
              <a:buNone/>
            </a:pPr>
            <a:r>
              <a:rPr lang="en-US" dirty="0"/>
              <a:t>(d)	</a:t>
            </a:r>
            <a:r>
              <a:rPr lang="en-US" b="1" dirty="0"/>
              <a:t>Looking after the welfare of animals</a:t>
            </a:r>
            <a:r>
              <a:rPr lang="en-US" dirty="0"/>
              <a:t>, such as no testing on animals (The Body Shop), humane transportation, feeding</a:t>
            </a:r>
          </a:p>
          <a:p>
            <a:pPr marL="0" indent="0" algn="just">
              <a:buNone/>
            </a:pPr>
            <a:r>
              <a:rPr lang="en-US" dirty="0"/>
              <a:t>(e)	</a:t>
            </a:r>
            <a:r>
              <a:rPr lang="en-US" b="1" dirty="0"/>
              <a:t>Ethical corporate conduct </a:t>
            </a:r>
            <a:r>
              <a:rPr lang="en-US" dirty="0"/>
              <a:t>such as demonstrated due diligence and disclosure of conflicts of interest after the public spectacles of Enron, HIH, One Tel, Nippon Meat Packers and others</a:t>
            </a:r>
          </a:p>
          <a:p>
            <a:pPr marL="0" indent="0" algn="just">
              <a:buNone/>
            </a:pPr>
            <a:r>
              <a:rPr lang="en-US" dirty="0"/>
              <a:t>(f)	</a:t>
            </a:r>
            <a:r>
              <a:rPr lang="en-US" b="1" dirty="0"/>
              <a:t>Ethical business investments</a:t>
            </a:r>
          </a:p>
          <a:p>
            <a:pPr algn="just"/>
            <a:endParaRPr lang="pl-PL" dirty="0"/>
          </a:p>
        </p:txBody>
      </p:sp>
      <p:sp>
        <p:nvSpPr>
          <p:cNvPr id="4" name="Symbol zastępczy numeru slajdu 3">
            <a:extLst>
              <a:ext uri="{FF2B5EF4-FFF2-40B4-BE49-F238E27FC236}">
                <a16:creationId xmlns:a16="http://schemas.microsoft.com/office/drawing/2014/main" id="{FB40160B-478A-4FF6-A663-F518B1A85041}"/>
              </a:ext>
            </a:extLst>
          </p:cNvPr>
          <p:cNvSpPr>
            <a:spLocks noGrp="1"/>
          </p:cNvSpPr>
          <p:nvPr>
            <p:ph type="sldNum" sz="quarter" idx="12"/>
          </p:nvPr>
        </p:nvSpPr>
        <p:spPr/>
        <p:txBody>
          <a:bodyPr/>
          <a:lstStyle/>
          <a:p>
            <a:fld id="{56797B23-A282-42D5-9D85-2C33D72DBDCA}" type="slidenum">
              <a:rPr lang="pl-PL" smtClean="0"/>
              <a:t>33</a:t>
            </a:fld>
            <a:endParaRPr lang="pl-PL"/>
          </a:p>
        </p:txBody>
      </p:sp>
    </p:spTree>
    <p:extLst>
      <p:ext uri="{BB962C8B-B14F-4D97-AF65-F5344CB8AC3E}">
        <p14:creationId xmlns:p14="http://schemas.microsoft.com/office/powerpoint/2010/main" val="32392699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FBD7FF6-1429-4D86-B603-DB004AE0EA67}"/>
              </a:ext>
            </a:extLst>
          </p:cNvPr>
          <p:cNvSpPr>
            <a:spLocks noGrp="1"/>
          </p:cNvSpPr>
          <p:nvPr>
            <p:ph type="title"/>
          </p:nvPr>
        </p:nvSpPr>
        <p:spPr>
          <a:xfrm>
            <a:off x="838200" y="36512"/>
            <a:ext cx="10515600" cy="644525"/>
          </a:xfrm>
        </p:spPr>
        <p:txBody>
          <a:bodyPr>
            <a:normAutofit fontScale="90000"/>
          </a:bodyPr>
          <a:lstStyle/>
          <a:p>
            <a:pPr algn="ctr"/>
            <a:r>
              <a:rPr lang="pl-PL" b="1" dirty="0"/>
              <a:t>TBL </a:t>
            </a:r>
            <a:r>
              <a:rPr lang="pl-PL" b="1" dirty="0" err="1"/>
              <a:t>indicators</a:t>
            </a:r>
            <a:endParaRPr lang="pl-PL" b="1" dirty="0"/>
          </a:p>
        </p:txBody>
      </p:sp>
      <p:sp>
        <p:nvSpPr>
          <p:cNvPr id="3" name="Symbol zastępczy zawartości 2">
            <a:extLst>
              <a:ext uri="{FF2B5EF4-FFF2-40B4-BE49-F238E27FC236}">
                <a16:creationId xmlns:a16="http://schemas.microsoft.com/office/drawing/2014/main" id="{EE261E5E-D350-4FBB-BE63-66424C79D386}"/>
              </a:ext>
            </a:extLst>
          </p:cNvPr>
          <p:cNvSpPr>
            <a:spLocks noGrp="1"/>
          </p:cNvSpPr>
          <p:nvPr>
            <p:ph idx="1"/>
          </p:nvPr>
        </p:nvSpPr>
        <p:spPr>
          <a:xfrm>
            <a:off x="0" y="681036"/>
            <a:ext cx="12192000" cy="6140451"/>
          </a:xfrm>
        </p:spPr>
        <p:txBody>
          <a:bodyPr/>
          <a:lstStyle/>
          <a:p>
            <a:r>
              <a:rPr lang="en-US" dirty="0"/>
              <a:t>TBL reporting requires proxies to indicate the economic, environmental and social impact of doing business. </a:t>
            </a:r>
            <a:endParaRPr lang="pl-PL" dirty="0"/>
          </a:p>
          <a:p>
            <a:r>
              <a:rPr lang="en-US" dirty="0"/>
              <a:t>Examples of useful proxies are given below.</a:t>
            </a:r>
          </a:p>
          <a:p>
            <a:pPr lvl="1"/>
            <a:r>
              <a:rPr lang="en-US" dirty="0"/>
              <a:t>indication of economic impact can be gained from such items as:</a:t>
            </a:r>
          </a:p>
          <a:p>
            <a:pPr lvl="2"/>
            <a:r>
              <a:rPr lang="en-US" dirty="0"/>
              <a:t>Gross operating surplus </a:t>
            </a:r>
            <a:endParaRPr lang="pl-PL" dirty="0"/>
          </a:p>
          <a:p>
            <a:pPr lvl="2"/>
            <a:r>
              <a:rPr lang="en-US" dirty="0"/>
              <a:t>Dependence on imports</a:t>
            </a:r>
          </a:p>
          <a:p>
            <a:pPr lvl="2"/>
            <a:r>
              <a:rPr lang="en-US" dirty="0"/>
              <a:t>Stimulus to the domestic economy by purchasing of locally produced goods and services</a:t>
            </a:r>
          </a:p>
          <a:p>
            <a:pPr lvl="1"/>
            <a:r>
              <a:rPr lang="en-US" dirty="0"/>
              <a:t>indication of social impact can be gained from, for </a:t>
            </a:r>
            <a:r>
              <a:rPr lang="en-US" dirty="0" err="1"/>
              <a:t>exampl</a:t>
            </a:r>
            <a:r>
              <a:rPr lang="pl-PL" dirty="0"/>
              <a:t>e</a:t>
            </a:r>
          </a:p>
          <a:p>
            <a:pPr lvl="2"/>
            <a:r>
              <a:rPr lang="en-US" dirty="0"/>
              <a:t>The </a:t>
            </a:r>
            <a:r>
              <a:rPr lang="en-US" dirty="0" err="1"/>
              <a:t>organisation's</a:t>
            </a:r>
            <a:r>
              <a:rPr lang="en-US" dirty="0"/>
              <a:t> tax contribution </a:t>
            </a:r>
            <a:endParaRPr lang="pl-PL" dirty="0"/>
          </a:p>
          <a:p>
            <a:pPr lvl="2"/>
            <a:r>
              <a:rPr lang="en-US" dirty="0"/>
              <a:t>Employment</a:t>
            </a:r>
            <a:endParaRPr lang="pl-PL" dirty="0"/>
          </a:p>
          <a:p>
            <a:pPr lvl="1"/>
            <a:r>
              <a:rPr lang="en-US" dirty="0"/>
              <a:t>An indication of environmental impact can be gained from such measures as:</a:t>
            </a:r>
            <a:endParaRPr lang="pl-PL" dirty="0"/>
          </a:p>
          <a:p>
            <a:pPr lvl="2"/>
            <a:r>
              <a:rPr lang="en-US" dirty="0"/>
              <a:t>The ecological footprint</a:t>
            </a:r>
            <a:endParaRPr lang="pl-PL" dirty="0"/>
          </a:p>
          <a:p>
            <a:pPr lvl="2"/>
            <a:r>
              <a:rPr lang="en-US" dirty="0"/>
              <a:t>Emissions to soil, water and</a:t>
            </a:r>
            <a:r>
              <a:rPr lang="pl-PL" dirty="0"/>
              <a:t> </a:t>
            </a:r>
            <a:r>
              <a:rPr lang="en-US" dirty="0"/>
              <a:t>air</a:t>
            </a:r>
          </a:p>
          <a:p>
            <a:pPr lvl="2"/>
            <a:r>
              <a:rPr lang="en-US" dirty="0"/>
              <a:t>Water and energy use</a:t>
            </a:r>
          </a:p>
        </p:txBody>
      </p:sp>
      <p:sp>
        <p:nvSpPr>
          <p:cNvPr id="4" name="Symbol zastępczy numeru slajdu 3">
            <a:extLst>
              <a:ext uri="{FF2B5EF4-FFF2-40B4-BE49-F238E27FC236}">
                <a16:creationId xmlns:a16="http://schemas.microsoft.com/office/drawing/2014/main" id="{4620F650-A05F-44AC-BBAB-881F2F18F075}"/>
              </a:ext>
            </a:extLst>
          </p:cNvPr>
          <p:cNvSpPr>
            <a:spLocks noGrp="1"/>
          </p:cNvSpPr>
          <p:nvPr>
            <p:ph type="sldNum" sz="quarter" idx="12"/>
          </p:nvPr>
        </p:nvSpPr>
        <p:spPr/>
        <p:txBody>
          <a:bodyPr/>
          <a:lstStyle/>
          <a:p>
            <a:fld id="{56797B23-A282-42D5-9D85-2C33D72DBDCA}" type="slidenum">
              <a:rPr lang="pl-PL" smtClean="0"/>
              <a:t>34</a:t>
            </a:fld>
            <a:endParaRPr lang="pl-PL"/>
          </a:p>
        </p:txBody>
      </p:sp>
    </p:spTree>
    <p:extLst>
      <p:ext uri="{BB962C8B-B14F-4D97-AF65-F5344CB8AC3E}">
        <p14:creationId xmlns:p14="http://schemas.microsoft.com/office/powerpoint/2010/main" val="37994471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D80A000-8C03-43D5-9542-4730FDE67917}"/>
              </a:ext>
            </a:extLst>
          </p:cNvPr>
          <p:cNvSpPr>
            <a:spLocks noGrp="1"/>
          </p:cNvSpPr>
          <p:nvPr>
            <p:ph type="title"/>
          </p:nvPr>
        </p:nvSpPr>
        <p:spPr>
          <a:xfrm>
            <a:off x="838200" y="0"/>
            <a:ext cx="10515600" cy="615950"/>
          </a:xfrm>
        </p:spPr>
        <p:txBody>
          <a:bodyPr>
            <a:normAutofit fontScale="90000"/>
          </a:bodyPr>
          <a:lstStyle/>
          <a:p>
            <a:pPr algn="ctr"/>
            <a:r>
              <a:rPr lang="pl-PL" b="1" dirty="0" err="1"/>
              <a:t>Integrated</a:t>
            </a:r>
            <a:r>
              <a:rPr lang="pl-PL" b="1" dirty="0"/>
              <a:t> </a:t>
            </a:r>
            <a:r>
              <a:rPr lang="pl-PL" b="1" dirty="0" err="1"/>
              <a:t>reporting</a:t>
            </a:r>
            <a:endParaRPr lang="pl-PL" b="1" dirty="0"/>
          </a:p>
        </p:txBody>
      </p:sp>
      <p:sp>
        <p:nvSpPr>
          <p:cNvPr id="3" name="Symbol zastępczy zawartości 2">
            <a:extLst>
              <a:ext uri="{FF2B5EF4-FFF2-40B4-BE49-F238E27FC236}">
                <a16:creationId xmlns:a16="http://schemas.microsoft.com/office/drawing/2014/main" id="{420E3606-E39A-4BBD-B86C-ED3D5B538B5C}"/>
              </a:ext>
            </a:extLst>
          </p:cNvPr>
          <p:cNvSpPr>
            <a:spLocks noGrp="1"/>
          </p:cNvSpPr>
          <p:nvPr>
            <p:ph idx="1"/>
          </p:nvPr>
        </p:nvSpPr>
        <p:spPr>
          <a:xfrm>
            <a:off x="0" y="701674"/>
            <a:ext cx="12192000" cy="6156325"/>
          </a:xfrm>
        </p:spPr>
        <p:txBody>
          <a:bodyPr>
            <a:normAutofit lnSpcReduction="10000"/>
          </a:bodyPr>
          <a:lstStyle/>
          <a:p>
            <a:pPr algn="just"/>
            <a:r>
              <a:rPr lang="en-US" dirty="0"/>
              <a:t>In September 2011 the International Integrated Reporting Council (IIRC) launched a discussion document, </a:t>
            </a:r>
            <a:r>
              <a:rPr lang="en-US" b="1" dirty="0"/>
              <a:t>Towards Integrated Reporting - Communicating Value in the 21st Century</a:t>
            </a:r>
            <a:r>
              <a:rPr lang="en-US" dirty="0"/>
              <a:t>. The IIRC subsequently published </a:t>
            </a:r>
            <a:r>
              <a:rPr lang="en-US" b="1" dirty="0"/>
              <a:t>the International Integrated Reporting Framework</a:t>
            </a:r>
            <a:r>
              <a:rPr lang="en-US" dirty="0"/>
              <a:t> in December 2013.</a:t>
            </a:r>
          </a:p>
          <a:p>
            <a:pPr algn="just"/>
            <a:r>
              <a:rPr lang="en-US" dirty="0"/>
              <a:t>The aim of integrated reporting is to explain </a:t>
            </a:r>
            <a:r>
              <a:rPr lang="en-US" i="1" dirty="0">
                <a:solidFill>
                  <a:srgbClr val="FF0000"/>
                </a:solidFill>
              </a:rPr>
              <a:t>how an </a:t>
            </a:r>
            <a:r>
              <a:rPr lang="en-US" i="1" dirty="0" err="1">
                <a:solidFill>
                  <a:srgbClr val="FF0000"/>
                </a:solidFill>
              </a:rPr>
              <a:t>organisation</a:t>
            </a:r>
            <a:r>
              <a:rPr lang="en-US" i="1" dirty="0">
                <a:solidFill>
                  <a:srgbClr val="FF0000"/>
                </a:solidFill>
              </a:rPr>
              <a:t> creates value over time</a:t>
            </a:r>
            <a:r>
              <a:rPr lang="en-US" dirty="0">
                <a:solidFill>
                  <a:srgbClr val="FF0000"/>
                </a:solidFill>
              </a:rPr>
              <a:t> </a:t>
            </a:r>
            <a:r>
              <a:rPr lang="en-US" dirty="0"/>
              <a:t>and </a:t>
            </a:r>
            <a:r>
              <a:rPr lang="en-US" i="1" dirty="0">
                <a:solidFill>
                  <a:srgbClr val="FF0000"/>
                </a:solidFill>
              </a:rPr>
              <a:t>demonstrate the linkage between strategy, governance and financial performance and the social, environmental and economic contexts within which it operates</a:t>
            </a:r>
            <a:r>
              <a:rPr lang="en-US" dirty="0"/>
              <a:t>. By making these connections, an </a:t>
            </a:r>
            <a:r>
              <a:rPr lang="en-US" dirty="0" err="1"/>
              <a:t>organisation</a:t>
            </a:r>
            <a:r>
              <a:rPr lang="en-US" dirty="0"/>
              <a:t> should be able to take more sustainable decisions, helping to ensure the effective allocation of scarce resources.</a:t>
            </a:r>
          </a:p>
          <a:p>
            <a:pPr algn="just"/>
            <a:r>
              <a:rPr lang="en-US" dirty="0"/>
              <a:t>Providers of financial capital and other stakeholders should better understand how an </a:t>
            </a:r>
            <a:r>
              <a:rPr lang="en-US" dirty="0" err="1"/>
              <a:t>organisation</a:t>
            </a:r>
            <a:r>
              <a:rPr lang="en-US" dirty="0"/>
              <a:t> is </a:t>
            </a:r>
            <a:r>
              <a:rPr lang="en-US" b="1" dirty="0"/>
              <a:t>really performing and creating value over time</a:t>
            </a:r>
            <a:r>
              <a:rPr lang="en-US" dirty="0"/>
              <a:t>. In particular, they should be able to make a meaningful assessment of the long-term viability of the </a:t>
            </a:r>
            <a:r>
              <a:rPr lang="en-US" dirty="0" err="1"/>
              <a:t>organisation's</a:t>
            </a:r>
            <a:r>
              <a:rPr lang="en-US" dirty="0"/>
              <a:t> business model and its strategy.</a:t>
            </a:r>
          </a:p>
          <a:p>
            <a:pPr algn="just"/>
            <a:r>
              <a:rPr lang="en-US" dirty="0"/>
              <a:t>Integrated reporting should also achieve the simplification of accounts, with excessive detail being removed and critical information being highlighted.</a:t>
            </a:r>
          </a:p>
          <a:p>
            <a:pPr algn="just"/>
            <a:endParaRPr lang="pl-PL" dirty="0"/>
          </a:p>
        </p:txBody>
      </p:sp>
      <p:sp>
        <p:nvSpPr>
          <p:cNvPr id="4" name="Symbol zastępczy numeru slajdu 3">
            <a:extLst>
              <a:ext uri="{FF2B5EF4-FFF2-40B4-BE49-F238E27FC236}">
                <a16:creationId xmlns:a16="http://schemas.microsoft.com/office/drawing/2014/main" id="{0E5ACFF4-8AAE-44BF-A2FB-89558915029B}"/>
              </a:ext>
            </a:extLst>
          </p:cNvPr>
          <p:cNvSpPr>
            <a:spLocks noGrp="1"/>
          </p:cNvSpPr>
          <p:nvPr>
            <p:ph type="sldNum" sz="quarter" idx="12"/>
          </p:nvPr>
        </p:nvSpPr>
        <p:spPr/>
        <p:txBody>
          <a:bodyPr/>
          <a:lstStyle/>
          <a:p>
            <a:fld id="{56797B23-A282-42D5-9D85-2C33D72DBDCA}" type="slidenum">
              <a:rPr lang="pl-PL" smtClean="0"/>
              <a:t>35</a:t>
            </a:fld>
            <a:endParaRPr lang="pl-PL"/>
          </a:p>
        </p:txBody>
      </p:sp>
    </p:spTree>
    <p:extLst>
      <p:ext uri="{BB962C8B-B14F-4D97-AF65-F5344CB8AC3E}">
        <p14:creationId xmlns:p14="http://schemas.microsoft.com/office/powerpoint/2010/main" val="35216772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1168EFD-5C64-41EE-9728-1794039E5692}"/>
              </a:ext>
            </a:extLst>
          </p:cNvPr>
          <p:cNvSpPr>
            <a:spLocks noGrp="1"/>
          </p:cNvSpPr>
          <p:nvPr>
            <p:ph type="title"/>
          </p:nvPr>
        </p:nvSpPr>
        <p:spPr>
          <a:xfrm>
            <a:off x="838200" y="0"/>
            <a:ext cx="10515600" cy="396875"/>
          </a:xfrm>
        </p:spPr>
        <p:txBody>
          <a:bodyPr>
            <a:normAutofit fontScale="90000"/>
          </a:bodyPr>
          <a:lstStyle/>
          <a:p>
            <a:pPr algn="ctr"/>
            <a:r>
              <a:rPr lang="pl-PL" b="1" dirty="0" err="1"/>
              <a:t>Integrated</a:t>
            </a:r>
            <a:r>
              <a:rPr lang="pl-PL" b="1" dirty="0"/>
              <a:t> Reporting - </a:t>
            </a:r>
            <a:r>
              <a:rPr lang="pl-PL" b="1" dirty="0" err="1"/>
              <a:t>Capitals</a:t>
            </a:r>
            <a:endParaRPr lang="pl-PL" b="1" dirty="0"/>
          </a:p>
        </p:txBody>
      </p:sp>
      <p:sp>
        <p:nvSpPr>
          <p:cNvPr id="3" name="Symbol zastępczy zawartości 2">
            <a:extLst>
              <a:ext uri="{FF2B5EF4-FFF2-40B4-BE49-F238E27FC236}">
                <a16:creationId xmlns:a16="http://schemas.microsoft.com/office/drawing/2014/main" id="{14E89CBF-7E0D-4CFA-818D-17F2F8FFC142}"/>
              </a:ext>
            </a:extLst>
          </p:cNvPr>
          <p:cNvSpPr>
            <a:spLocks noGrp="1"/>
          </p:cNvSpPr>
          <p:nvPr>
            <p:ph idx="1"/>
          </p:nvPr>
        </p:nvSpPr>
        <p:spPr>
          <a:xfrm>
            <a:off x="0" y="520700"/>
            <a:ext cx="12192000" cy="6337300"/>
          </a:xfrm>
        </p:spPr>
        <p:txBody>
          <a:bodyPr/>
          <a:lstStyle/>
          <a:p>
            <a:pPr algn="just"/>
            <a:r>
              <a:rPr lang="en-US" dirty="0"/>
              <a:t>Integrated reporting is designed to make visible the capitals (resources and relationships used and affected by the </a:t>
            </a:r>
            <a:r>
              <a:rPr lang="en-US" dirty="0" err="1"/>
              <a:t>organisation</a:t>
            </a:r>
            <a:r>
              <a:rPr lang="en-US" dirty="0"/>
              <a:t>) on which the </a:t>
            </a:r>
            <a:r>
              <a:rPr lang="en-US" dirty="0" err="1"/>
              <a:t>organisation</a:t>
            </a:r>
            <a:r>
              <a:rPr lang="en-US" dirty="0"/>
              <a:t> depends, how the </a:t>
            </a:r>
            <a:r>
              <a:rPr lang="en-US" dirty="0" err="1"/>
              <a:t>organisation</a:t>
            </a:r>
            <a:r>
              <a:rPr lang="en-US" dirty="0"/>
              <a:t> uses those capitals and its impact on them</a:t>
            </a:r>
            <a:r>
              <a:rPr lang="pl-PL" dirty="0"/>
              <a:t>.</a:t>
            </a:r>
          </a:p>
          <a:p>
            <a:pPr algn="just"/>
            <a:endParaRPr lang="pl-PL" dirty="0"/>
          </a:p>
        </p:txBody>
      </p:sp>
      <p:sp>
        <p:nvSpPr>
          <p:cNvPr id="4" name="Symbol zastępczy numeru slajdu 3">
            <a:extLst>
              <a:ext uri="{FF2B5EF4-FFF2-40B4-BE49-F238E27FC236}">
                <a16:creationId xmlns:a16="http://schemas.microsoft.com/office/drawing/2014/main" id="{A79C7442-A370-46FC-A379-F6A2491A9496}"/>
              </a:ext>
            </a:extLst>
          </p:cNvPr>
          <p:cNvSpPr>
            <a:spLocks noGrp="1"/>
          </p:cNvSpPr>
          <p:nvPr>
            <p:ph type="sldNum" sz="quarter" idx="12"/>
          </p:nvPr>
        </p:nvSpPr>
        <p:spPr/>
        <p:txBody>
          <a:bodyPr/>
          <a:lstStyle/>
          <a:p>
            <a:fld id="{56797B23-A282-42D5-9D85-2C33D72DBDCA}" type="slidenum">
              <a:rPr lang="pl-PL" smtClean="0"/>
              <a:t>36</a:t>
            </a:fld>
            <a:endParaRPr lang="pl-PL"/>
          </a:p>
        </p:txBody>
      </p:sp>
      <p:graphicFrame>
        <p:nvGraphicFramePr>
          <p:cNvPr id="5" name="Tabela 4">
            <a:extLst>
              <a:ext uri="{FF2B5EF4-FFF2-40B4-BE49-F238E27FC236}">
                <a16:creationId xmlns:a16="http://schemas.microsoft.com/office/drawing/2014/main" id="{7109F737-D55E-45F2-9F8B-AAC7691A1D87}"/>
              </a:ext>
            </a:extLst>
          </p:cNvPr>
          <p:cNvGraphicFramePr>
            <a:graphicFrameLocks noGrp="1"/>
          </p:cNvGraphicFramePr>
          <p:nvPr>
            <p:extLst>
              <p:ext uri="{D42A27DB-BD31-4B8C-83A1-F6EECF244321}">
                <p14:modId xmlns:p14="http://schemas.microsoft.com/office/powerpoint/2010/main" val="2851695403"/>
              </p:ext>
            </p:extLst>
          </p:nvPr>
        </p:nvGraphicFramePr>
        <p:xfrm>
          <a:off x="228599" y="1893252"/>
          <a:ext cx="11668125" cy="4612454"/>
        </p:xfrm>
        <a:graphic>
          <a:graphicData uri="http://schemas.openxmlformats.org/drawingml/2006/table">
            <a:tbl>
              <a:tblPr>
                <a:tableStyleId>{5C22544A-7EE6-4342-B048-85BDC9FD1C3A}</a:tableStyleId>
              </a:tblPr>
              <a:tblGrid>
                <a:gridCol w="2042472">
                  <a:extLst>
                    <a:ext uri="{9D8B030D-6E8A-4147-A177-3AD203B41FA5}">
                      <a16:colId xmlns:a16="http://schemas.microsoft.com/office/drawing/2014/main" val="916681780"/>
                    </a:ext>
                  </a:extLst>
                </a:gridCol>
                <a:gridCol w="9625653">
                  <a:extLst>
                    <a:ext uri="{9D8B030D-6E8A-4147-A177-3AD203B41FA5}">
                      <a16:colId xmlns:a16="http://schemas.microsoft.com/office/drawing/2014/main" val="2865485712"/>
                    </a:ext>
                  </a:extLst>
                </a:gridCol>
              </a:tblGrid>
              <a:tr h="318276">
                <a:tc>
                  <a:txBody>
                    <a:bodyPr/>
                    <a:lstStyle/>
                    <a:p>
                      <a:pPr algn="l" fontAlgn="ctr"/>
                      <a:r>
                        <a:rPr lang="en-US" sz="1600" u="none" strike="noStrike">
                          <a:effectLst/>
                        </a:rPr>
                        <a:t>Financial</a:t>
                      </a:r>
                      <a:endParaRPr lang="en-US" sz="1600" b="0" i="0" u="none" strike="noStrike">
                        <a:solidFill>
                          <a:srgbClr val="000000"/>
                        </a:solidFill>
                        <a:effectLst/>
                        <a:latin typeface="Arial" panose="020B0604020202020204" pitchFamily="34" charset="0"/>
                      </a:endParaRPr>
                    </a:p>
                  </a:txBody>
                  <a:tcPr marL="6350" marR="6350" marT="6350" marB="0" anchor="ctr"/>
                </a:tc>
                <a:tc>
                  <a:txBody>
                    <a:bodyPr/>
                    <a:lstStyle/>
                    <a:p>
                      <a:pPr algn="l" fontAlgn="ctr"/>
                      <a:r>
                        <a:rPr lang="en-US" sz="1600" u="none" strike="noStrike">
                          <a:effectLst/>
                        </a:rPr>
                        <a:t>Funds available for use in production, obtained through financing or generated through operations</a:t>
                      </a:r>
                      <a:endParaRPr lang="en-US" sz="1600" b="0" i="0" u="none" strike="noStrike">
                        <a:solidFill>
                          <a:srgbClr val="000000"/>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85260690"/>
                  </a:ext>
                </a:extLst>
              </a:tr>
              <a:tr h="295643">
                <a:tc rowSpan="4">
                  <a:txBody>
                    <a:bodyPr/>
                    <a:lstStyle/>
                    <a:p>
                      <a:pPr algn="l" fontAlgn="ctr"/>
                      <a:r>
                        <a:rPr lang="en-US" sz="1600" u="none" strike="noStrike">
                          <a:effectLst/>
                        </a:rPr>
                        <a:t>Manufactured</a:t>
                      </a:r>
                      <a:endParaRPr lang="en-US" sz="1600" b="0" i="0" u="none" strike="noStrike">
                        <a:solidFill>
                          <a:srgbClr val="000000"/>
                        </a:solidFill>
                        <a:effectLst/>
                        <a:latin typeface="Arial" panose="020B0604020202020204" pitchFamily="34" charset="0"/>
                      </a:endParaRPr>
                    </a:p>
                  </a:txBody>
                  <a:tcPr marL="6350" marR="6350" marT="6350" marB="0" anchor="ctr"/>
                </a:tc>
                <a:tc>
                  <a:txBody>
                    <a:bodyPr/>
                    <a:lstStyle/>
                    <a:p>
                      <a:pPr algn="l" fontAlgn="ctr"/>
                      <a:r>
                        <a:rPr lang="en-US" sz="1600" u="none" strike="noStrike">
                          <a:effectLst/>
                        </a:rPr>
                        <a:t>Manufactured physical objects used in production or service provision:</a:t>
                      </a:r>
                      <a:endParaRPr lang="en-US" sz="1600" b="0" i="0" u="none" strike="noStrike">
                        <a:solidFill>
                          <a:srgbClr val="000000"/>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4032699696"/>
                  </a:ext>
                </a:extLst>
              </a:tr>
              <a:tr h="205111">
                <a:tc vMerge="1">
                  <a:txBody>
                    <a:bodyPr/>
                    <a:lstStyle/>
                    <a:p>
                      <a:endParaRPr lang="pl-PL"/>
                    </a:p>
                  </a:txBody>
                  <a:tcPr/>
                </a:tc>
                <a:tc>
                  <a:txBody>
                    <a:bodyPr/>
                    <a:lstStyle/>
                    <a:p>
                      <a:pPr algn="l" fontAlgn="ctr"/>
                      <a:r>
                        <a:rPr lang="en-US" sz="1600" u="none" strike="noStrike">
                          <a:effectLst/>
                        </a:rPr>
                        <a:t>Buildings</a:t>
                      </a:r>
                      <a:endParaRPr lang="en-US" sz="1600" b="0" i="0" u="none" strike="noStrike">
                        <a:solidFill>
                          <a:srgbClr val="000000"/>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2771070821"/>
                  </a:ext>
                </a:extLst>
              </a:tr>
              <a:tr h="205111">
                <a:tc vMerge="1">
                  <a:txBody>
                    <a:bodyPr/>
                    <a:lstStyle/>
                    <a:p>
                      <a:endParaRPr lang="pl-PL"/>
                    </a:p>
                  </a:txBody>
                  <a:tcPr/>
                </a:tc>
                <a:tc>
                  <a:txBody>
                    <a:bodyPr/>
                    <a:lstStyle/>
                    <a:p>
                      <a:pPr algn="l" fontAlgn="ctr"/>
                      <a:r>
                        <a:rPr lang="en-US" sz="1600" u="none" strike="noStrike">
                          <a:effectLst/>
                        </a:rPr>
                        <a:t>Equipment</a:t>
                      </a:r>
                      <a:endParaRPr lang="en-US" sz="1600" b="0" i="0" u="none" strike="noStrike">
                        <a:solidFill>
                          <a:srgbClr val="000000"/>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3222363123"/>
                  </a:ext>
                </a:extLst>
              </a:tr>
              <a:tr h="212184">
                <a:tc vMerge="1">
                  <a:txBody>
                    <a:bodyPr/>
                    <a:lstStyle/>
                    <a:p>
                      <a:endParaRPr lang="pl-PL"/>
                    </a:p>
                  </a:txBody>
                  <a:tcPr/>
                </a:tc>
                <a:tc>
                  <a:txBody>
                    <a:bodyPr/>
                    <a:lstStyle/>
                    <a:p>
                      <a:pPr algn="l" fontAlgn="ctr"/>
                      <a:r>
                        <a:rPr lang="en-US" sz="1600" u="none" strike="noStrike">
                          <a:effectLst/>
                        </a:rPr>
                        <a:t>Infrastructure</a:t>
                      </a:r>
                      <a:endParaRPr lang="en-US" sz="1600" b="0" i="0" u="none" strike="noStrike">
                        <a:solidFill>
                          <a:srgbClr val="000000"/>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2119129636"/>
                  </a:ext>
                </a:extLst>
              </a:tr>
              <a:tr h="205111">
                <a:tc rowSpan="2">
                  <a:txBody>
                    <a:bodyPr/>
                    <a:lstStyle/>
                    <a:p>
                      <a:pPr algn="l" fontAlgn="ctr"/>
                      <a:r>
                        <a:rPr lang="en-US" sz="1600" u="none" strike="noStrike">
                          <a:effectLst/>
                        </a:rPr>
                        <a:t>Intellectual</a:t>
                      </a:r>
                      <a:endParaRPr lang="en-US" sz="1600" b="0" i="0" u="none" strike="noStrike">
                        <a:solidFill>
                          <a:srgbClr val="000000"/>
                        </a:solidFill>
                        <a:effectLst/>
                        <a:latin typeface="Arial" panose="020B0604020202020204" pitchFamily="34" charset="0"/>
                      </a:endParaRPr>
                    </a:p>
                  </a:txBody>
                  <a:tcPr marL="6350" marR="6350" marT="6350" marB="0" anchor="ctr"/>
                </a:tc>
                <a:tc>
                  <a:txBody>
                    <a:bodyPr/>
                    <a:lstStyle/>
                    <a:p>
                      <a:pPr algn="l" fontAlgn="ctr"/>
                      <a:r>
                        <a:rPr lang="en-US" sz="1600" u="none" strike="noStrike">
                          <a:effectLst/>
                        </a:rPr>
                        <a:t>Intangibles providing competitive advantage:</a:t>
                      </a:r>
                      <a:endParaRPr lang="en-US" sz="1600" b="0" i="0" u="none" strike="noStrike">
                        <a:solidFill>
                          <a:srgbClr val="000000"/>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510579948"/>
                  </a:ext>
                </a:extLst>
              </a:tr>
              <a:tr h="318276">
                <a:tc vMerge="1">
                  <a:txBody>
                    <a:bodyPr/>
                    <a:lstStyle/>
                    <a:p>
                      <a:endParaRPr lang="pl-PL"/>
                    </a:p>
                  </a:txBody>
                  <a:tcPr/>
                </a:tc>
                <a:tc>
                  <a:txBody>
                    <a:bodyPr/>
                    <a:lstStyle/>
                    <a:p>
                      <a:pPr algn="l" fontAlgn="ctr"/>
                      <a:r>
                        <a:rPr lang="en-US" sz="1600" u="none" strike="noStrike">
                          <a:effectLst/>
                        </a:rPr>
                        <a:t>Patents, copyrights, software, rights and licences Tacit knowledge, systems, procedures and protocols</a:t>
                      </a:r>
                      <a:endParaRPr lang="en-US" sz="1600" b="0" i="0" u="none" strike="noStrike">
                        <a:solidFill>
                          <a:srgbClr val="000000"/>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3708689434"/>
                  </a:ext>
                </a:extLst>
              </a:tr>
              <a:tr h="205111">
                <a:tc rowSpan="2">
                  <a:txBody>
                    <a:bodyPr/>
                    <a:lstStyle/>
                    <a:p>
                      <a:pPr algn="l" fontAlgn="ctr"/>
                      <a:r>
                        <a:rPr lang="en-US" sz="1600" u="none" strike="noStrike">
                          <a:effectLst/>
                        </a:rPr>
                        <a:t>Human</a:t>
                      </a:r>
                      <a:endParaRPr lang="en-US" sz="1600" b="0" i="0" u="none" strike="noStrike">
                        <a:solidFill>
                          <a:srgbClr val="000000"/>
                        </a:solidFill>
                        <a:effectLst/>
                        <a:latin typeface="Arial" panose="020B0604020202020204" pitchFamily="34" charset="0"/>
                      </a:endParaRPr>
                    </a:p>
                  </a:txBody>
                  <a:tcPr marL="6350" marR="6350" marT="6350" marB="0" anchor="ctr"/>
                </a:tc>
                <a:tc>
                  <a:txBody>
                    <a:bodyPr/>
                    <a:lstStyle/>
                    <a:p>
                      <a:pPr algn="l" fontAlgn="ctr"/>
                      <a:r>
                        <a:rPr lang="en-US" sz="1600" u="none" strike="noStrike">
                          <a:effectLst/>
                        </a:rPr>
                        <a:t>Skills, experience and motivation to innovate</a:t>
                      </a:r>
                      <a:endParaRPr lang="en-US" sz="1600" b="0" i="0" u="none" strike="noStrike">
                        <a:solidFill>
                          <a:srgbClr val="000000"/>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4066687921"/>
                  </a:ext>
                </a:extLst>
              </a:tr>
              <a:tr h="584213">
                <a:tc vMerge="1">
                  <a:txBody>
                    <a:bodyPr/>
                    <a:lstStyle/>
                    <a:p>
                      <a:endParaRPr lang="pl-PL"/>
                    </a:p>
                  </a:txBody>
                  <a:tcPr/>
                </a:tc>
                <a:tc>
                  <a:txBody>
                    <a:bodyPr/>
                    <a:lstStyle/>
                    <a:p>
                      <a:pPr algn="l" fontAlgn="ctr"/>
                      <a:r>
                        <a:rPr lang="en-US" sz="1600" u="none" strike="noStrike">
                          <a:effectLst/>
                        </a:rPr>
                        <a:t>Alignment and support for organisation's governance framework and ethical values Ability to understand and implement organisation's strategies Loyalties and motivations for improvements</a:t>
                      </a:r>
                      <a:endParaRPr lang="en-US" sz="1600" b="0" i="0" u="none" strike="noStrike">
                        <a:solidFill>
                          <a:srgbClr val="000000"/>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2338611213"/>
                  </a:ext>
                </a:extLst>
              </a:tr>
              <a:tr h="439928">
                <a:tc rowSpan="4">
                  <a:txBody>
                    <a:bodyPr/>
                    <a:lstStyle/>
                    <a:p>
                      <a:pPr algn="l" fontAlgn="ctr"/>
                      <a:r>
                        <a:rPr lang="en-US" sz="1600" u="none" strike="noStrike">
                          <a:effectLst/>
                        </a:rPr>
                        <a:t>Social and relationship</a:t>
                      </a:r>
                      <a:endParaRPr lang="en-US" sz="1600" b="0" i="0" u="none" strike="noStrike">
                        <a:solidFill>
                          <a:srgbClr val="000000"/>
                        </a:solidFill>
                        <a:effectLst/>
                        <a:latin typeface="Arial" panose="020B0604020202020204" pitchFamily="34" charset="0"/>
                      </a:endParaRPr>
                    </a:p>
                  </a:txBody>
                  <a:tcPr marL="6350" marR="6350" marT="6350" marB="0" anchor="ctr"/>
                </a:tc>
                <a:tc>
                  <a:txBody>
                    <a:bodyPr/>
                    <a:lstStyle/>
                    <a:p>
                      <a:pPr algn="l" fontAlgn="ctr"/>
                      <a:r>
                        <a:rPr lang="en-US" sz="1600" u="none" strike="noStrike">
                          <a:effectLst/>
                        </a:rPr>
                        <a:t>Institutions and relationships within and between communities, groups of stakeholders and other networks, and the ability to share information to enhance wellbeing</a:t>
                      </a:r>
                      <a:endParaRPr lang="en-US" sz="1600" b="0" i="0" u="none" strike="noStrike">
                        <a:solidFill>
                          <a:srgbClr val="000000"/>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2045269648"/>
                  </a:ext>
                </a:extLst>
              </a:tr>
              <a:tr h="205111">
                <a:tc vMerge="1">
                  <a:txBody>
                    <a:bodyPr/>
                    <a:lstStyle/>
                    <a:p>
                      <a:endParaRPr lang="pl-PL"/>
                    </a:p>
                  </a:txBody>
                  <a:tcPr/>
                </a:tc>
                <a:tc>
                  <a:txBody>
                    <a:bodyPr/>
                    <a:lstStyle/>
                    <a:p>
                      <a:pPr algn="l" fontAlgn="ctr"/>
                      <a:r>
                        <a:rPr lang="en-US" sz="1600" u="none" strike="noStrike">
                          <a:effectLst/>
                        </a:rPr>
                        <a:t>Shared norms, common values and behaviours</a:t>
                      </a:r>
                      <a:endParaRPr lang="en-US" sz="1600" b="0" i="0" u="none" strike="noStrike">
                        <a:solidFill>
                          <a:srgbClr val="000000"/>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3181250854"/>
                  </a:ext>
                </a:extLst>
              </a:tr>
              <a:tr h="311203">
                <a:tc vMerge="1">
                  <a:txBody>
                    <a:bodyPr/>
                    <a:lstStyle/>
                    <a:p>
                      <a:endParaRPr lang="pl-PL"/>
                    </a:p>
                  </a:txBody>
                  <a:tcPr/>
                </a:tc>
                <a:tc>
                  <a:txBody>
                    <a:bodyPr/>
                    <a:lstStyle/>
                    <a:p>
                      <a:pPr algn="l" fontAlgn="ctr"/>
                      <a:r>
                        <a:rPr lang="en-US" sz="1600" u="none" strike="noStrike">
                          <a:effectLst/>
                        </a:rPr>
                        <a:t>Key stakeholder relationships, and the associated trust and willingness to engage with stakeholders</a:t>
                      </a:r>
                      <a:endParaRPr lang="en-US" sz="1600" b="0" i="0" u="none" strike="noStrike">
                        <a:solidFill>
                          <a:srgbClr val="000000"/>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1761780760"/>
                  </a:ext>
                </a:extLst>
              </a:tr>
              <a:tr h="295643">
                <a:tc vMerge="1">
                  <a:txBody>
                    <a:bodyPr/>
                    <a:lstStyle/>
                    <a:p>
                      <a:endParaRPr lang="pl-PL"/>
                    </a:p>
                  </a:txBody>
                  <a:tcPr/>
                </a:tc>
                <a:tc>
                  <a:txBody>
                    <a:bodyPr/>
                    <a:lstStyle/>
                    <a:p>
                      <a:pPr algn="l" fontAlgn="ctr"/>
                      <a:r>
                        <a:rPr lang="en-US" sz="1600" u="none" strike="noStrike">
                          <a:effectLst/>
                        </a:rPr>
                        <a:t>Intangibles associated with the brand and reputation Social licence to operate</a:t>
                      </a:r>
                      <a:endParaRPr lang="en-US" sz="1600" b="0" i="0" u="none" strike="noStrike">
                        <a:solidFill>
                          <a:srgbClr val="000000"/>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3999616164"/>
                  </a:ext>
                </a:extLst>
              </a:tr>
              <a:tr h="439928">
                <a:tc>
                  <a:txBody>
                    <a:bodyPr/>
                    <a:lstStyle/>
                    <a:p>
                      <a:pPr algn="l" fontAlgn="ctr"/>
                      <a:r>
                        <a:rPr lang="en-US" sz="1600" u="none" strike="noStrike">
                          <a:effectLst/>
                        </a:rPr>
                        <a:t>Natural</a:t>
                      </a:r>
                      <a:endParaRPr lang="en-US" sz="1600" b="0" i="0" u="none" strike="noStrike">
                        <a:solidFill>
                          <a:srgbClr val="000000"/>
                        </a:solidFill>
                        <a:effectLst/>
                        <a:latin typeface="Arial" panose="020B0604020202020204" pitchFamily="34" charset="0"/>
                      </a:endParaRPr>
                    </a:p>
                  </a:txBody>
                  <a:tcPr marL="6350" marR="6350" marT="6350" marB="0" anchor="ctr"/>
                </a:tc>
                <a:tc>
                  <a:txBody>
                    <a:bodyPr/>
                    <a:lstStyle/>
                    <a:p>
                      <a:pPr algn="l" fontAlgn="ctr"/>
                      <a:r>
                        <a:rPr lang="en-US" sz="1600" u="none" strike="noStrike" dirty="0">
                          <a:effectLst/>
                        </a:rPr>
                        <a:t>Renewable and non-renewable environmental resources and processes Air, water, land, minerals and forests Biodiversity and ecosystem health</a:t>
                      </a:r>
                      <a:endParaRPr lang="en-US" sz="1600" b="0" i="0" u="none" strike="noStrike" dirty="0">
                        <a:solidFill>
                          <a:srgbClr val="000000"/>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234193414"/>
                  </a:ext>
                </a:extLst>
              </a:tr>
            </a:tbl>
          </a:graphicData>
        </a:graphic>
      </p:graphicFrame>
    </p:spTree>
    <p:extLst>
      <p:ext uri="{BB962C8B-B14F-4D97-AF65-F5344CB8AC3E}">
        <p14:creationId xmlns:p14="http://schemas.microsoft.com/office/powerpoint/2010/main" val="34493026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171F404-8303-4726-B649-8D34982B1BC7}"/>
              </a:ext>
            </a:extLst>
          </p:cNvPr>
          <p:cNvSpPr>
            <a:spLocks noGrp="1"/>
          </p:cNvSpPr>
          <p:nvPr>
            <p:ph type="title"/>
          </p:nvPr>
        </p:nvSpPr>
        <p:spPr>
          <a:xfrm>
            <a:off x="838200" y="0"/>
            <a:ext cx="10515600" cy="530225"/>
          </a:xfrm>
        </p:spPr>
        <p:txBody>
          <a:bodyPr>
            <a:normAutofit fontScale="90000"/>
          </a:bodyPr>
          <a:lstStyle/>
          <a:p>
            <a:pPr algn="ctr"/>
            <a:r>
              <a:rPr lang="pl-PL" b="1" dirty="0" err="1"/>
              <a:t>Principles</a:t>
            </a:r>
            <a:r>
              <a:rPr lang="pl-PL" b="1" dirty="0"/>
              <a:t> of Reporting</a:t>
            </a:r>
          </a:p>
        </p:txBody>
      </p:sp>
      <p:sp>
        <p:nvSpPr>
          <p:cNvPr id="3" name="Symbol zastępczy zawartości 2">
            <a:extLst>
              <a:ext uri="{FF2B5EF4-FFF2-40B4-BE49-F238E27FC236}">
                <a16:creationId xmlns:a16="http://schemas.microsoft.com/office/drawing/2014/main" id="{D23BDD9B-527A-4310-A59F-F6F0508DDDBD}"/>
              </a:ext>
            </a:extLst>
          </p:cNvPr>
          <p:cNvSpPr>
            <a:spLocks noGrp="1"/>
          </p:cNvSpPr>
          <p:nvPr>
            <p:ph idx="1"/>
          </p:nvPr>
        </p:nvSpPr>
        <p:spPr>
          <a:xfrm>
            <a:off x="0" y="711200"/>
            <a:ext cx="12192000" cy="6146800"/>
          </a:xfrm>
        </p:spPr>
        <p:txBody>
          <a:bodyPr/>
          <a:lstStyle/>
          <a:p>
            <a:pPr algn="just"/>
            <a:r>
              <a:rPr lang="en-US" dirty="0"/>
              <a:t>A number of guiding principles underpin the content and presentation of an integrated report.</a:t>
            </a:r>
            <a:endParaRPr lang="pl-PL" dirty="0"/>
          </a:p>
        </p:txBody>
      </p:sp>
      <p:sp>
        <p:nvSpPr>
          <p:cNvPr id="4" name="Symbol zastępczy numeru slajdu 3">
            <a:extLst>
              <a:ext uri="{FF2B5EF4-FFF2-40B4-BE49-F238E27FC236}">
                <a16:creationId xmlns:a16="http://schemas.microsoft.com/office/drawing/2014/main" id="{72867F86-86C1-4794-A2DD-13C6EC70DADF}"/>
              </a:ext>
            </a:extLst>
          </p:cNvPr>
          <p:cNvSpPr>
            <a:spLocks noGrp="1"/>
          </p:cNvSpPr>
          <p:nvPr>
            <p:ph type="sldNum" sz="quarter" idx="12"/>
          </p:nvPr>
        </p:nvSpPr>
        <p:spPr/>
        <p:txBody>
          <a:bodyPr/>
          <a:lstStyle/>
          <a:p>
            <a:fld id="{56797B23-A282-42D5-9D85-2C33D72DBDCA}" type="slidenum">
              <a:rPr lang="pl-PL" smtClean="0"/>
              <a:t>37</a:t>
            </a:fld>
            <a:endParaRPr lang="pl-PL"/>
          </a:p>
        </p:txBody>
      </p:sp>
      <p:graphicFrame>
        <p:nvGraphicFramePr>
          <p:cNvPr id="5" name="Tabela 4">
            <a:extLst>
              <a:ext uri="{FF2B5EF4-FFF2-40B4-BE49-F238E27FC236}">
                <a16:creationId xmlns:a16="http://schemas.microsoft.com/office/drawing/2014/main" id="{84F4AE77-40EC-4108-8146-81234FFE2457}"/>
              </a:ext>
            </a:extLst>
          </p:cNvPr>
          <p:cNvGraphicFramePr>
            <a:graphicFrameLocks noGrp="1"/>
          </p:cNvGraphicFramePr>
          <p:nvPr>
            <p:extLst>
              <p:ext uri="{D42A27DB-BD31-4B8C-83A1-F6EECF244321}">
                <p14:modId xmlns:p14="http://schemas.microsoft.com/office/powerpoint/2010/main" val="3890929794"/>
              </p:ext>
            </p:extLst>
          </p:nvPr>
        </p:nvGraphicFramePr>
        <p:xfrm>
          <a:off x="156844" y="1926590"/>
          <a:ext cx="11770996" cy="4433570"/>
        </p:xfrm>
        <a:graphic>
          <a:graphicData uri="http://schemas.openxmlformats.org/drawingml/2006/table">
            <a:tbl>
              <a:tblPr>
                <a:tableStyleId>{5C22544A-7EE6-4342-B048-85BDC9FD1C3A}</a:tableStyleId>
              </a:tblPr>
              <a:tblGrid>
                <a:gridCol w="3053299">
                  <a:extLst>
                    <a:ext uri="{9D8B030D-6E8A-4147-A177-3AD203B41FA5}">
                      <a16:colId xmlns:a16="http://schemas.microsoft.com/office/drawing/2014/main" val="3530149774"/>
                    </a:ext>
                  </a:extLst>
                </a:gridCol>
                <a:gridCol w="8717697">
                  <a:extLst>
                    <a:ext uri="{9D8B030D-6E8A-4147-A177-3AD203B41FA5}">
                      <a16:colId xmlns:a16="http://schemas.microsoft.com/office/drawing/2014/main" val="765960453"/>
                    </a:ext>
                  </a:extLst>
                </a:gridCol>
              </a:tblGrid>
              <a:tr h="446211">
                <a:tc>
                  <a:txBody>
                    <a:bodyPr/>
                    <a:lstStyle/>
                    <a:p>
                      <a:pPr algn="l" fontAlgn="ctr"/>
                      <a:r>
                        <a:rPr lang="en-US" sz="1800" u="none" strike="noStrike">
                          <a:effectLst/>
                        </a:rPr>
                        <a:t>Strategic focus and future orientation</a:t>
                      </a:r>
                      <a:endParaRPr lang="en-US" sz="1800" b="0" i="0" u="none" strike="noStrike">
                        <a:solidFill>
                          <a:srgbClr val="000000"/>
                        </a:solidFill>
                        <a:effectLst/>
                        <a:latin typeface="Arial" panose="020B0604020202020204" pitchFamily="34" charset="0"/>
                      </a:endParaRPr>
                    </a:p>
                  </a:txBody>
                  <a:tcPr marL="6350" marR="6350" marT="6350" marB="0" anchor="ctr"/>
                </a:tc>
                <a:tc>
                  <a:txBody>
                    <a:bodyPr/>
                    <a:lstStyle/>
                    <a:p>
                      <a:pPr algn="l" fontAlgn="ctr"/>
                      <a:r>
                        <a:rPr lang="en-US" sz="1800" u="none" strike="noStrike">
                          <a:effectLst/>
                        </a:rPr>
                        <a:t>Insights into strategy and how it relates to ability to create value in the short, medium and long term. Report also on how organisation uses and affects capitals.</a:t>
                      </a:r>
                      <a:endParaRPr lang="en-US" sz="1800" b="0" i="0" u="none" strike="noStrike">
                        <a:solidFill>
                          <a:srgbClr val="000000"/>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4059378988"/>
                  </a:ext>
                </a:extLst>
              </a:tr>
              <a:tr h="892422">
                <a:tc>
                  <a:txBody>
                    <a:bodyPr/>
                    <a:lstStyle/>
                    <a:p>
                      <a:pPr algn="l" fontAlgn="ctr"/>
                      <a:r>
                        <a:rPr lang="en-US" sz="1800" u="none" strike="noStrike">
                          <a:effectLst/>
                        </a:rPr>
                        <a:t>Connectivity of information</a:t>
                      </a:r>
                      <a:endParaRPr lang="en-US" sz="1800" b="0" i="0" u="none" strike="noStrike">
                        <a:solidFill>
                          <a:srgbClr val="000000"/>
                        </a:solidFill>
                        <a:effectLst/>
                        <a:latin typeface="Arial" panose="020B0604020202020204" pitchFamily="34" charset="0"/>
                      </a:endParaRPr>
                    </a:p>
                  </a:txBody>
                  <a:tcPr marL="6350" marR="6350" marT="6350" marB="0" anchor="ctr"/>
                </a:tc>
                <a:tc>
                  <a:txBody>
                    <a:bodyPr/>
                    <a:lstStyle/>
                    <a:p>
                      <a:pPr algn="l" fontAlgn="ctr"/>
                      <a:r>
                        <a:rPr lang="en-US" sz="1800" u="none" strike="noStrike">
                          <a:effectLst/>
                        </a:rPr>
                        <a:t>Holistic picture of the combination, interrelationships and dependencies between the factors that affect the organisation's ability to create value over time. This includes analysis of resource allocation, how strategy changes when new risks and opportunities are identified and links between the business model and the external environment.</a:t>
                      </a:r>
                      <a:endParaRPr lang="en-US" sz="1800" b="0" i="0" u="none" strike="noStrike">
                        <a:solidFill>
                          <a:srgbClr val="000000"/>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2889317644"/>
                  </a:ext>
                </a:extLst>
              </a:tr>
              <a:tr h="446211">
                <a:tc>
                  <a:txBody>
                    <a:bodyPr/>
                    <a:lstStyle/>
                    <a:p>
                      <a:pPr algn="l" fontAlgn="ctr"/>
                      <a:r>
                        <a:rPr lang="en-US" sz="1800" u="none" strike="noStrike">
                          <a:effectLst/>
                        </a:rPr>
                        <a:t>Stakeholder responsiveness</a:t>
                      </a:r>
                      <a:endParaRPr lang="en-US" sz="1800" b="0" i="0" u="none" strike="noStrike">
                        <a:solidFill>
                          <a:srgbClr val="000000"/>
                        </a:solidFill>
                        <a:effectLst/>
                        <a:latin typeface="Arial" panose="020B0604020202020204" pitchFamily="34" charset="0"/>
                      </a:endParaRPr>
                    </a:p>
                  </a:txBody>
                  <a:tcPr marL="6350" marR="6350" marT="6350" marB="0" anchor="ctr"/>
                </a:tc>
                <a:tc>
                  <a:txBody>
                    <a:bodyPr/>
                    <a:lstStyle/>
                    <a:p>
                      <a:pPr algn="l" fontAlgn="ctr"/>
                      <a:r>
                        <a:rPr lang="en-US" sz="1800" u="none" strike="noStrike">
                          <a:effectLst/>
                        </a:rPr>
                        <a:t>Insight into organisation's relationships with stakeholders and how organisation takes account of, and responds to, their needs.</a:t>
                      </a:r>
                      <a:endParaRPr lang="en-US" sz="1800" b="0" i="0" u="none" strike="noStrike">
                        <a:solidFill>
                          <a:srgbClr val="000000"/>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2600784162"/>
                  </a:ext>
                </a:extLst>
              </a:tr>
              <a:tr h="446211">
                <a:tc>
                  <a:txBody>
                    <a:bodyPr/>
                    <a:lstStyle/>
                    <a:p>
                      <a:pPr algn="l" fontAlgn="ctr"/>
                      <a:r>
                        <a:rPr lang="en-US" sz="1800" u="none" strike="noStrike">
                          <a:effectLst/>
                        </a:rPr>
                        <a:t>Materiality</a:t>
                      </a:r>
                      <a:endParaRPr lang="en-US" sz="1800" b="0" i="0" u="none" strike="noStrike">
                        <a:solidFill>
                          <a:srgbClr val="000000"/>
                        </a:solidFill>
                        <a:effectLst/>
                        <a:latin typeface="Arial" panose="020B0604020202020204" pitchFamily="34" charset="0"/>
                      </a:endParaRPr>
                    </a:p>
                  </a:txBody>
                  <a:tcPr marL="6350" marR="6350" marT="6350" marB="0" anchor="ctr"/>
                </a:tc>
                <a:tc>
                  <a:txBody>
                    <a:bodyPr/>
                    <a:lstStyle/>
                    <a:p>
                      <a:pPr algn="l" fontAlgn="ctr"/>
                      <a:r>
                        <a:rPr lang="en-US" sz="1800" u="none" strike="noStrike">
                          <a:effectLst/>
                        </a:rPr>
                        <a:t>Focus on provision of information about matters that substantively affect the organisation's ability to create value over time.</a:t>
                      </a:r>
                      <a:endParaRPr lang="en-US" sz="1800" b="0" i="0" u="none" strike="noStrike">
                        <a:solidFill>
                          <a:srgbClr val="000000"/>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1788143577"/>
                  </a:ext>
                </a:extLst>
              </a:tr>
              <a:tr h="446211">
                <a:tc>
                  <a:txBody>
                    <a:bodyPr/>
                    <a:lstStyle/>
                    <a:p>
                      <a:pPr algn="l" fontAlgn="ctr"/>
                      <a:r>
                        <a:rPr lang="en-US" sz="1800" u="none" strike="noStrike">
                          <a:effectLst/>
                        </a:rPr>
                        <a:t>Conciseness</a:t>
                      </a:r>
                      <a:endParaRPr lang="en-US" sz="1800" b="0" i="0" u="none" strike="noStrike">
                        <a:solidFill>
                          <a:srgbClr val="000000"/>
                        </a:solidFill>
                        <a:effectLst/>
                        <a:latin typeface="Arial" panose="020B0604020202020204" pitchFamily="34" charset="0"/>
                      </a:endParaRPr>
                    </a:p>
                  </a:txBody>
                  <a:tcPr marL="6350" marR="6350" marT="6350" marB="0" anchor="ctr"/>
                </a:tc>
                <a:tc>
                  <a:txBody>
                    <a:bodyPr/>
                    <a:lstStyle/>
                    <a:p>
                      <a:pPr algn="l" fontAlgn="ctr"/>
                      <a:r>
                        <a:rPr lang="en-US" sz="1800" u="none" strike="noStrike">
                          <a:effectLst/>
                        </a:rPr>
                        <a:t>Inclusion of sufficient context to understand strategy, governance, performance and prospects without the burden of excessive information.</a:t>
                      </a:r>
                      <a:endParaRPr lang="en-US" sz="1800" b="0" i="0" u="none" strike="noStrike">
                        <a:solidFill>
                          <a:srgbClr val="000000"/>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413107109"/>
                  </a:ext>
                </a:extLst>
              </a:tr>
              <a:tr h="294094">
                <a:tc>
                  <a:txBody>
                    <a:bodyPr/>
                    <a:lstStyle/>
                    <a:p>
                      <a:pPr algn="l" fontAlgn="ctr"/>
                      <a:r>
                        <a:rPr lang="en-US" sz="1800" u="none" strike="noStrike">
                          <a:effectLst/>
                        </a:rPr>
                        <a:t>Reliability and completeness</a:t>
                      </a:r>
                      <a:endParaRPr lang="en-US" sz="1800" b="0" i="0" u="none" strike="noStrike">
                        <a:solidFill>
                          <a:srgbClr val="000000"/>
                        </a:solidFill>
                        <a:effectLst/>
                        <a:latin typeface="Arial" panose="020B0604020202020204" pitchFamily="34" charset="0"/>
                      </a:endParaRPr>
                    </a:p>
                  </a:txBody>
                  <a:tcPr marL="6350" marR="6350" marT="6350" marB="0" anchor="ctr"/>
                </a:tc>
                <a:tc>
                  <a:txBody>
                    <a:bodyPr/>
                    <a:lstStyle/>
                    <a:p>
                      <a:pPr algn="l" fontAlgn="ctr"/>
                      <a:r>
                        <a:rPr lang="en-US" sz="1800" u="none" strike="noStrike">
                          <a:effectLst/>
                        </a:rPr>
                        <a:t>Inclusion of all material matters, both positive and negative, in a balanced way without material error.</a:t>
                      </a:r>
                      <a:endParaRPr lang="en-US" sz="1800" b="0" i="0" u="none" strike="noStrike">
                        <a:solidFill>
                          <a:srgbClr val="000000"/>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1569903967"/>
                  </a:ext>
                </a:extLst>
              </a:tr>
              <a:tr h="446211">
                <a:tc>
                  <a:txBody>
                    <a:bodyPr/>
                    <a:lstStyle/>
                    <a:p>
                      <a:pPr algn="l" fontAlgn="ctr"/>
                      <a:r>
                        <a:rPr lang="en-US" sz="1800" u="none" strike="noStrike">
                          <a:effectLst/>
                        </a:rPr>
                        <a:t>Consistency and comparability</a:t>
                      </a:r>
                      <a:endParaRPr lang="en-US" sz="1800" b="0" i="0" u="none" strike="noStrike">
                        <a:solidFill>
                          <a:srgbClr val="000000"/>
                        </a:solidFill>
                        <a:effectLst/>
                        <a:latin typeface="Arial" panose="020B0604020202020204" pitchFamily="34" charset="0"/>
                      </a:endParaRPr>
                    </a:p>
                  </a:txBody>
                  <a:tcPr marL="6350" marR="6350" marT="6350" marB="0" anchor="ctr"/>
                </a:tc>
                <a:tc>
                  <a:txBody>
                    <a:bodyPr/>
                    <a:lstStyle/>
                    <a:p>
                      <a:pPr algn="l" fontAlgn="ctr"/>
                      <a:r>
                        <a:rPr lang="en-US" sz="1800" u="none" strike="noStrike" dirty="0">
                          <a:effectLst/>
                        </a:rPr>
                        <a:t>Presentation of information on a consistent basis over time in a way that, if possible, enables comparison with other </a:t>
                      </a:r>
                      <a:r>
                        <a:rPr lang="en-US" sz="1800" u="none" strike="noStrike" dirty="0" err="1">
                          <a:effectLst/>
                        </a:rPr>
                        <a:t>organisations</a:t>
                      </a:r>
                      <a:r>
                        <a:rPr lang="en-US" sz="1800" u="none" strike="noStrike" dirty="0">
                          <a:effectLst/>
                        </a:rPr>
                        <a:t>.</a:t>
                      </a:r>
                      <a:endParaRPr lang="en-US" sz="1800" b="0" i="0" u="none" strike="noStrike" dirty="0">
                        <a:solidFill>
                          <a:srgbClr val="000000"/>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69197610"/>
                  </a:ext>
                </a:extLst>
              </a:tr>
            </a:tbl>
          </a:graphicData>
        </a:graphic>
      </p:graphicFrame>
    </p:spTree>
    <p:extLst>
      <p:ext uri="{BB962C8B-B14F-4D97-AF65-F5344CB8AC3E}">
        <p14:creationId xmlns:p14="http://schemas.microsoft.com/office/powerpoint/2010/main" val="29781190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C3B16E2-8219-4386-A9AA-56A08A55C459}"/>
              </a:ext>
            </a:extLst>
          </p:cNvPr>
          <p:cNvSpPr>
            <a:spLocks noGrp="1"/>
          </p:cNvSpPr>
          <p:nvPr>
            <p:ph type="title"/>
          </p:nvPr>
        </p:nvSpPr>
        <p:spPr>
          <a:xfrm>
            <a:off x="838200" y="0"/>
            <a:ext cx="10515600" cy="596900"/>
          </a:xfrm>
        </p:spPr>
        <p:txBody>
          <a:bodyPr>
            <a:normAutofit fontScale="90000"/>
          </a:bodyPr>
          <a:lstStyle/>
          <a:p>
            <a:pPr algn="ctr"/>
            <a:r>
              <a:rPr lang="en-US" b="1" dirty="0"/>
              <a:t>Content of integrated reports</a:t>
            </a:r>
            <a:endParaRPr lang="pl-PL" b="1" dirty="0"/>
          </a:p>
        </p:txBody>
      </p:sp>
      <p:sp>
        <p:nvSpPr>
          <p:cNvPr id="3" name="Symbol zastępczy zawartości 2">
            <a:extLst>
              <a:ext uri="{FF2B5EF4-FFF2-40B4-BE49-F238E27FC236}">
                <a16:creationId xmlns:a16="http://schemas.microsoft.com/office/drawing/2014/main" id="{A1A06F88-FE7C-487F-BAFC-66F4862C77D9}"/>
              </a:ext>
            </a:extLst>
          </p:cNvPr>
          <p:cNvSpPr>
            <a:spLocks noGrp="1"/>
          </p:cNvSpPr>
          <p:nvPr>
            <p:ph idx="1"/>
          </p:nvPr>
        </p:nvSpPr>
        <p:spPr>
          <a:xfrm>
            <a:off x="0" y="739774"/>
            <a:ext cx="12192000" cy="6118225"/>
          </a:xfrm>
        </p:spPr>
        <p:txBody>
          <a:bodyPr>
            <a:normAutofit fontScale="85000" lnSpcReduction="10000"/>
          </a:bodyPr>
          <a:lstStyle/>
          <a:p>
            <a:pPr algn="just"/>
            <a:r>
              <a:rPr lang="en-US" dirty="0"/>
              <a:t>The content follows on from the guiding principles.</a:t>
            </a:r>
          </a:p>
          <a:p>
            <a:pPr marL="0" indent="0" algn="just">
              <a:buNone/>
            </a:pPr>
            <a:r>
              <a:rPr lang="pl-PL" dirty="0"/>
              <a:t>(a) </a:t>
            </a:r>
            <a:r>
              <a:rPr lang="en-US" dirty="0" err="1"/>
              <a:t>Organisational</a:t>
            </a:r>
            <a:r>
              <a:rPr lang="en-US" dirty="0"/>
              <a:t> overview and external environment </a:t>
            </a:r>
            <a:endParaRPr lang="pl-PL" dirty="0"/>
          </a:p>
          <a:p>
            <a:pPr marL="0" indent="0" algn="just">
              <a:buNone/>
            </a:pPr>
            <a:r>
              <a:rPr lang="pl-PL" dirty="0"/>
              <a:t>(b) </a:t>
            </a:r>
            <a:r>
              <a:rPr lang="en-US" dirty="0"/>
              <a:t>How the governance structure supports value creation </a:t>
            </a:r>
            <a:endParaRPr lang="pl-PL" dirty="0"/>
          </a:p>
          <a:p>
            <a:pPr marL="0" indent="0" algn="just">
              <a:buNone/>
            </a:pPr>
            <a:r>
              <a:rPr lang="pl-PL" dirty="0"/>
              <a:t>(c )</a:t>
            </a:r>
            <a:r>
              <a:rPr lang="en-US" dirty="0"/>
              <a:t>Business model</a:t>
            </a:r>
          </a:p>
          <a:p>
            <a:pPr marL="0" indent="0" algn="just">
              <a:buNone/>
            </a:pPr>
            <a:r>
              <a:rPr lang="pl-PL" dirty="0"/>
              <a:t>(d) </a:t>
            </a:r>
            <a:r>
              <a:rPr lang="en-US" dirty="0"/>
              <a:t>Opportunities and risks that affect ability to create value over the short, medium and long term and how the </a:t>
            </a:r>
            <a:r>
              <a:rPr lang="en-US" dirty="0" err="1"/>
              <a:t>organisation</a:t>
            </a:r>
            <a:r>
              <a:rPr lang="en-US" dirty="0"/>
              <a:t> is dealing with them </a:t>
            </a:r>
            <a:endParaRPr lang="pl-PL" dirty="0"/>
          </a:p>
          <a:p>
            <a:pPr marL="0" indent="0" algn="just">
              <a:buNone/>
            </a:pPr>
            <a:r>
              <a:rPr lang="en-US" dirty="0"/>
              <a:t>(e)</a:t>
            </a:r>
            <a:r>
              <a:rPr lang="pl-PL" dirty="0"/>
              <a:t> </a:t>
            </a:r>
            <a:r>
              <a:rPr lang="en-US" dirty="0"/>
              <a:t>Strategy and resource allocation - where the </a:t>
            </a:r>
            <a:r>
              <a:rPr lang="en-US" dirty="0" err="1"/>
              <a:t>organisation</a:t>
            </a:r>
            <a:r>
              <a:rPr lang="en-US" dirty="0"/>
              <a:t> intends to go and how it intends to get there</a:t>
            </a:r>
          </a:p>
          <a:p>
            <a:pPr marL="0" indent="0" algn="just">
              <a:buNone/>
            </a:pPr>
            <a:r>
              <a:rPr lang="en-US" dirty="0"/>
              <a:t>(f)</a:t>
            </a:r>
            <a:r>
              <a:rPr lang="pl-PL" dirty="0"/>
              <a:t> </a:t>
            </a:r>
            <a:r>
              <a:rPr lang="en-US" dirty="0"/>
              <a:t>Performance - the extent to which the </a:t>
            </a:r>
            <a:r>
              <a:rPr lang="en-US" dirty="0" err="1"/>
              <a:t>organisation</a:t>
            </a:r>
            <a:r>
              <a:rPr lang="en-US" dirty="0"/>
              <a:t> has achieved its strategic objectives and what the outcomes are in terms of effects on capitals</a:t>
            </a:r>
          </a:p>
          <a:p>
            <a:pPr marL="0" indent="0" algn="just">
              <a:buNone/>
            </a:pPr>
            <a:r>
              <a:rPr lang="en-US" dirty="0"/>
              <a:t>(g)</a:t>
            </a:r>
            <a:r>
              <a:rPr lang="pl-PL" dirty="0"/>
              <a:t> </a:t>
            </a:r>
            <a:r>
              <a:rPr lang="en-US" dirty="0"/>
              <a:t>Outlook - what challenges and uncertainties the </a:t>
            </a:r>
            <a:r>
              <a:rPr lang="en-US" dirty="0" err="1"/>
              <a:t>organisation</a:t>
            </a:r>
            <a:r>
              <a:rPr lang="en-US" dirty="0"/>
              <a:t> is likely to encounter in pursuing its strategy and the potential implications for its business model and future performance</a:t>
            </a:r>
          </a:p>
          <a:p>
            <a:pPr marL="0" indent="0" algn="just">
              <a:buNone/>
            </a:pPr>
            <a:r>
              <a:rPr lang="en-US" dirty="0"/>
              <a:t>(h)</a:t>
            </a:r>
            <a:r>
              <a:rPr lang="pl-PL" dirty="0"/>
              <a:t> </a:t>
            </a:r>
            <a:r>
              <a:rPr lang="en-US" dirty="0"/>
              <a:t>Basis of preparation and presentation - how the </a:t>
            </a:r>
            <a:r>
              <a:rPr lang="en-US" dirty="0" err="1"/>
              <a:t>organisation</a:t>
            </a:r>
            <a:r>
              <a:rPr lang="en-US" dirty="0"/>
              <a:t> determines which matters to include in the integrated report and how such matters are quantified or evaluated</a:t>
            </a:r>
          </a:p>
          <a:p>
            <a:pPr marL="0" indent="0" algn="just">
              <a:buNone/>
            </a:pPr>
            <a:r>
              <a:rPr lang="en-US" dirty="0"/>
              <a:t>The IIRC is operating a pilot </a:t>
            </a:r>
            <a:r>
              <a:rPr lang="en-US" dirty="0" err="1"/>
              <a:t>programme</a:t>
            </a:r>
            <a:r>
              <a:rPr lang="en-US" dirty="0"/>
              <a:t> in integrated reporting in over 25 countries, with over 100 businesses involved, including major global companies.</a:t>
            </a:r>
          </a:p>
          <a:p>
            <a:pPr marL="0" indent="0" algn="just">
              <a:buNone/>
            </a:pPr>
            <a:endParaRPr lang="en-US" dirty="0"/>
          </a:p>
          <a:p>
            <a:pPr algn="just"/>
            <a:endParaRPr lang="pl-PL" dirty="0"/>
          </a:p>
        </p:txBody>
      </p:sp>
      <p:sp>
        <p:nvSpPr>
          <p:cNvPr id="4" name="Symbol zastępczy numeru slajdu 3">
            <a:extLst>
              <a:ext uri="{FF2B5EF4-FFF2-40B4-BE49-F238E27FC236}">
                <a16:creationId xmlns:a16="http://schemas.microsoft.com/office/drawing/2014/main" id="{4655811E-EF49-4D0D-AE86-1176623B5277}"/>
              </a:ext>
            </a:extLst>
          </p:cNvPr>
          <p:cNvSpPr>
            <a:spLocks noGrp="1"/>
          </p:cNvSpPr>
          <p:nvPr>
            <p:ph type="sldNum" sz="quarter" idx="12"/>
          </p:nvPr>
        </p:nvSpPr>
        <p:spPr/>
        <p:txBody>
          <a:bodyPr/>
          <a:lstStyle/>
          <a:p>
            <a:fld id="{56797B23-A282-42D5-9D85-2C33D72DBDCA}" type="slidenum">
              <a:rPr lang="pl-PL" smtClean="0"/>
              <a:t>38</a:t>
            </a:fld>
            <a:endParaRPr lang="pl-PL"/>
          </a:p>
        </p:txBody>
      </p:sp>
    </p:spTree>
    <p:extLst>
      <p:ext uri="{BB962C8B-B14F-4D97-AF65-F5344CB8AC3E}">
        <p14:creationId xmlns:p14="http://schemas.microsoft.com/office/powerpoint/2010/main" val="3570479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0FDD5F9-64CD-4399-8FA6-442D27A5F404}"/>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8BB889EF-357B-4006-BE5C-539076C2F1C5}"/>
              </a:ext>
            </a:extLst>
          </p:cNvPr>
          <p:cNvSpPr>
            <a:spLocks noGrp="1"/>
          </p:cNvSpPr>
          <p:nvPr>
            <p:ph idx="1"/>
          </p:nvPr>
        </p:nvSpPr>
        <p:spPr/>
        <p:txBody>
          <a:bodyPr/>
          <a:lstStyle/>
          <a:p>
            <a:endParaRPr lang="pl-PL"/>
          </a:p>
        </p:txBody>
      </p:sp>
      <p:sp>
        <p:nvSpPr>
          <p:cNvPr id="4" name="Symbol zastępczy numeru slajdu 3">
            <a:extLst>
              <a:ext uri="{FF2B5EF4-FFF2-40B4-BE49-F238E27FC236}">
                <a16:creationId xmlns:a16="http://schemas.microsoft.com/office/drawing/2014/main" id="{9EA3578B-3FE8-4F03-9912-55AED4C874CF}"/>
              </a:ext>
            </a:extLst>
          </p:cNvPr>
          <p:cNvSpPr>
            <a:spLocks noGrp="1"/>
          </p:cNvSpPr>
          <p:nvPr>
            <p:ph type="sldNum" sz="quarter" idx="12"/>
          </p:nvPr>
        </p:nvSpPr>
        <p:spPr/>
        <p:txBody>
          <a:bodyPr/>
          <a:lstStyle/>
          <a:p>
            <a:fld id="{56797B23-A282-42D5-9D85-2C33D72DBDCA}" type="slidenum">
              <a:rPr lang="pl-PL" smtClean="0"/>
              <a:t>39</a:t>
            </a:fld>
            <a:endParaRPr lang="pl-PL"/>
          </a:p>
        </p:txBody>
      </p:sp>
    </p:spTree>
    <p:extLst>
      <p:ext uri="{BB962C8B-B14F-4D97-AF65-F5344CB8AC3E}">
        <p14:creationId xmlns:p14="http://schemas.microsoft.com/office/powerpoint/2010/main" val="3373964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F42A3D8-0402-41DE-B4E4-6D7D9173005A}"/>
              </a:ext>
            </a:extLst>
          </p:cNvPr>
          <p:cNvSpPr>
            <a:spLocks noGrp="1"/>
          </p:cNvSpPr>
          <p:nvPr>
            <p:ph type="title"/>
          </p:nvPr>
        </p:nvSpPr>
        <p:spPr>
          <a:xfrm>
            <a:off x="838200" y="1"/>
            <a:ext cx="10515600" cy="1127760"/>
          </a:xfrm>
        </p:spPr>
        <p:txBody>
          <a:bodyPr/>
          <a:lstStyle/>
          <a:p>
            <a:pPr algn="ctr"/>
            <a:r>
              <a:rPr lang="pl-PL" b="1" dirty="0"/>
              <a:t>Financial </a:t>
            </a:r>
            <a:r>
              <a:rPr lang="pl-PL" b="1" dirty="0" err="1"/>
              <a:t>Targets</a:t>
            </a:r>
            <a:endParaRPr lang="pl-PL" b="1" dirty="0"/>
          </a:p>
        </p:txBody>
      </p:sp>
      <p:sp>
        <p:nvSpPr>
          <p:cNvPr id="3" name="Symbol zastępczy zawartości 2">
            <a:extLst>
              <a:ext uri="{FF2B5EF4-FFF2-40B4-BE49-F238E27FC236}">
                <a16:creationId xmlns:a16="http://schemas.microsoft.com/office/drawing/2014/main" id="{5D92D2AB-E0B9-48D2-82DD-B40AC92E7914}"/>
              </a:ext>
            </a:extLst>
          </p:cNvPr>
          <p:cNvSpPr>
            <a:spLocks noGrp="1"/>
          </p:cNvSpPr>
          <p:nvPr>
            <p:ph idx="1"/>
          </p:nvPr>
        </p:nvSpPr>
        <p:spPr>
          <a:xfrm>
            <a:off x="838200" y="1127761"/>
            <a:ext cx="10515600" cy="5049202"/>
          </a:xfrm>
        </p:spPr>
        <p:txBody>
          <a:bodyPr/>
          <a:lstStyle/>
          <a:p>
            <a:r>
              <a:rPr lang="pl-PL" dirty="0"/>
              <a:t>EPS = profit </a:t>
            </a:r>
            <a:r>
              <a:rPr lang="pl-PL" dirty="0" err="1"/>
              <a:t>attributable</a:t>
            </a:r>
            <a:r>
              <a:rPr lang="pl-PL" dirty="0"/>
              <a:t> to </a:t>
            </a:r>
            <a:r>
              <a:rPr lang="pl-PL" dirty="0" err="1"/>
              <a:t>ordinary</a:t>
            </a:r>
            <a:r>
              <a:rPr lang="pl-PL" dirty="0"/>
              <a:t> </a:t>
            </a:r>
            <a:r>
              <a:rPr lang="pl-PL" dirty="0" err="1"/>
              <a:t>shareholders</a:t>
            </a:r>
            <a:r>
              <a:rPr lang="pl-PL" dirty="0"/>
              <a:t> / </a:t>
            </a:r>
            <a:r>
              <a:rPr lang="pl-PL" dirty="0" err="1"/>
              <a:t>number</a:t>
            </a:r>
            <a:r>
              <a:rPr lang="pl-PL" dirty="0"/>
              <a:t> of </a:t>
            </a:r>
            <a:r>
              <a:rPr lang="pl-PL" dirty="0" err="1"/>
              <a:t>ordinary</a:t>
            </a:r>
            <a:r>
              <a:rPr lang="pl-PL" dirty="0"/>
              <a:t> </a:t>
            </a:r>
            <a:r>
              <a:rPr lang="pl-PL" dirty="0" err="1"/>
              <a:t>shares</a:t>
            </a:r>
            <a:endParaRPr lang="pl-PL" dirty="0"/>
          </a:p>
          <a:p>
            <a:r>
              <a:rPr lang="pl-PL" dirty="0"/>
              <a:t>DPS = </a:t>
            </a:r>
            <a:r>
              <a:rPr lang="pl-PL" dirty="0" err="1"/>
              <a:t>dividend</a:t>
            </a:r>
            <a:r>
              <a:rPr lang="pl-PL" dirty="0"/>
              <a:t> </a:t>
            </a:r>
            <a:r>
              <a:rPr lang="pl-PL" dirty="0" err="1"/>
              <a:t>attributable</a:t>
            </a:r>
            <a:r>
              <a:rPr lang="pl-PL" dirty="0"/>
              <a:t> to </a:t>
            </a:r>
            <a:r>
              <a:rPr lang="pl-PL" dirty="0" err="1"/>
              <a:t>ordinary</a:t>
            </a:r>
            <a:r>
              <a:rPr lang="pl-PL" dirty="0"/>
              <a:t> </a:t>
            </a:r>
            <a:r>
              <a:rPr lang="pl-PL" dirty="0" err="1"/>
              <a:t>shareholders</a:t>
            </a:r>
            <a:r>
              <a:rPr lang="pl-PL" dirty="0"/>
              <a:t> / </a:t>
            </a:r>
            <a:r>
              <a:rPr lang="pl-PL" dirty="0" err="1"/>
              <a:t>number</a:t>
            </a:r>
            <a:r>
              <a:rPr lang="pl-PL" dirty="0"/>
              <a:t> of </a:t>
            </a:r>
            <a:r>
              <a:rPr lang="pl-PL" dirty="0" err="1"/>
              <a:t>ordinary</a:t>
            </a:r>
            <a:r>
              <a:rPr lang="pl-PL" dirty="0"/>
              <a:t> </a:t>
            </a:r>
            <a:r>
              <a:rPr lang="pl-PL" dirty="0" err="1"/>
              <a:t>shares</a:t>
            </a:r>
            <a:endParaRPr lang="pl-PL" dirty="0"/>
          </a:p>
          <a:p>
            <a:r>
              <a:rPr lang="pl-PL" dirty="0" err="1"/>
              <a:t>targed</a:t>
            </a:r>
            <a:r>
              <a:rPr lang="pl-PL" dirty="0"/>
              <a:t> D/E ratio</a:t>
            </a:r>
          </a:p>
          <a:p>
            <a:r>
              <a:rPr lang="pl-PL" dirty="0" err="1"/>
              <a:t>dividend</a:t>
            </a:r>
            <a:r>
              <a:rPr lang="pl-PL" dirty="0"/>
              <a:t> </a:t>
            </a:r>
            <a:r>
              <a:rPr lang="pl-PL" dirty="0" err="1"/>
              <a:t>cover</a:t>
            </a:r>
            <a:r>
              <a:rPr lang="pl-PL" dirty="0"/>
              <a:t> = Profit for the </a:t>
            </a:r>
            <a:r>
              <a:rPr lang="pl-PL" dirty="0" err="1"/>
              <a:t>year</a:t>
            </a:r>
            <a:r>
              <a:rPr lang="pl-PL" dirty="0"/>
              <a:t> / </a:t>
            </a:r>
            <a:r>
              <a:rPr lang="pl-PL" dirty="0" err="1"/>
              <a:t>dividends</a:t>
            </a:r>
            <a:endParaRPr lang="pl-PL" dirty="0"/>
          </a:p>
          <a:p>
            <a:r>
              <a:rPr lang="pl-PL" dirty="0"/>
              <a:t>minimum ROCE = </a:t>
            </a:r>
            <a:r>
              <a:rPr lang="pl-PL" dirty="0" err="1"/>
              <a:t>operating</a:t>
            </a:r>
            <a:r>
              <a:rPr lang="pl-PL" dirty="0"/>
              <a:t> profit / equity + </a:t>
            </a:r>
            <a:r>
              <a:rPr lang="pl-PL" dirty="0" err="1"/>
              <a:t>debt</a:t>
            </a:r>
            <a:endParaRPr lang="pl-PL" dirty="0"/>
          </a:p>
          <a:p>
            <a:r>
              <a:rPr lang="pl-PL" dirty="0"/>
              <a:t>minimum </a:t>
            </a:r>
            <a:r>
              <a:rPr lang="pl-PL" dirty="0" err="1"/>
              <a:t>generated</a:t>
            </a:r>
            <a:r>
              <a:rPr lang="pl-PL" dirty="0"/>
              <a:t> </a:t>
            </a:r>
            <a:r>
              <a:rPr lang="pl-PL" dirty="0" err="1"/>
              <a:t>cash</a:t>
            </a:r>
            <a:endParaRPr lang="pl-PL" dirty="0"/>
          </a:p>
          <a:p>
            <a:pPr marL="0" indent="0">
              <a:buNone/>
            </a:pPr>
            <a:endParaRPr lang="pl-PL" dirty="0"/>
          </a:p>
        </p:txBody>
      </p:sp>
      <p:sp>
        <p:nvSpPr>
          <p:cNvPr id="4" name="Symbol zastępczy numeru slajdu 3">
            <a:extLst>
              <a:ext uri="{FF2B5EF4-FFF2-40B4-BE49-F238E27FC236}">
                <a16:creationId xmlns:a16="http://schemas.microsoft.com/office/drawing/2014/main" id="{31B10861-F8A0-4DC5-A8D4-29BBCD71ACB9}"/>
              </a:ext>
            </a:extLst>
          </p:cNvPr>
          <p:cNvSpPr>
            <a:spLocks noGrp="1"/>
          </p:cNvSpPr>
          <p:nvPr>
            <p:ph type="sldNum" sz="quarter" idx="12"/>
          </p:nvPr>
        </p:nvSpPr>
        <p:spPr/>
        <p:txBody>
          <a:bodyPr/>
          <a:lstStyle/>
          <a:p>
            <a:fld id="{56797B23-A282-42D5-9D85-2C33D72DBDCA}" type="slidenum">
              <a:rPr lang="pl-PL" smtClean="0"/>
              <a:t>4</a:t>
            </a:fld>
            <a:endParaRPr lang="pl-PL"/>
          </a:p>
        </p:txBody>
      </p:sp>
    </p:spTree>
    <p:extLst>
      <p:ext uri="{BB962C8B-B14F-4D97-AF65-F5344CB8AC3E}">
        <p14:creationId xmlns:p14="http://schemas.microsoft.com/office/powerpoint/2010/main" val="2619508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F23D080-8C05-43E2-AAB7-77495BD5E67E}"/>
              </a:ext>
            </a:extLst>
          </p:cNvPr>
          <p:cNvSpPr>
            <a:spLocks noGrp="1"/>
          </p:cNvSpPr>
          <p:nvPr>
            <p:ph type="title"/>
          </p:nvPr>
        </p:nvSpPr>
        <p:spPr>
          <a:xfrm>
            <a:off x="0" y="0"/>
            <a:ext cx="12192000" cy="501650"/>
          </a:xfrm>
        </p:spPr>
        <p:txBody>
          <a:bodyPr>
            <a:normAutofit fontScale="90000"/>
          </a:bodyPr>
          <a:lstStyle/>
          <a:p>
            <a:pPr algn="ctr"/>
            <a:r>
              <a:rPr lang="pl-PL" sz="4000" b="1" dirty="0"/>
              <a:t>Non-Financial </a:t>
            </a:r>
            <a:r>
              <a:rPr lang="pl-PL" sz="4000" b="1" dirty="0" err="1"/>
              <a:t>Targets</a:t>
            </a:r>
            <a:r>
              <a:rPr lang="pl-PL" sz="4000" b="1" dirty="0"/>
              <a:t> (</a:t>
            </a:r>
            <a:r>
              <a:rPr lang="pl-PL" sz="4000" b="1" dirty="0" err="1"/>
              <a:t>key</a:t>
            </a:r>
            <a:r>
              <a:rPr lang="pl-PL" sz="4000" b="1" dirty="0"/>
              <a:t> performance </a:t>
            </a:r>
            <a:r>
              <a:rPr lang="pl-PL" sz="4000" b="1" dirty="0" err="1"/>
              <a:t>indicators</a:t>
            </a:r>
            <a:r>
              <a:rPr lang="pl-PL" sz="4000" b="1" dirty="0"/>
              <a:t>)</a:t>
            </a:r>
          </a:p>
        </p:txBody>
      </p:sp>
      <p:sp>
        <p:nvSpPr>
          <p:cNvPr id="3" name="Symbol zastępczy zawartości 2">
            <a:extLst>
              <a:ext uri="{FF2B5EF4-FFF2-40B4-BE49-F238E27FC236}">
                <a16:creationId xmlns:a16="http://schemas.microsoft.com/office/drawing/2014/main" id="{E44498AE-9D26-4E65-B08E-933E9D699D7C}"/>
              </a:ext>
            </a:extLst>
          </p:cNvPr>
          <p:cNvSpPr>
            <a:spLocks noGrp="1"/>
          </p:cNvSpPr>
          <p:nvPr>
            <p:ph idx="1"/>
          </p:nvPr>
        </p:nvSpPr>
        <p:spPr>
          <a:xfrm>
            <a:off x="0" y="711200"/>
            <a:ext cx="12192000" cy="6146800"/>
          </a:xfrm>
        </p:spPr>
        <p:txBody>
          <a:bodyPr/>
          <a:lstStyle/>
          <a:p>
            <a:pPr algn="just"/>
            <a:r>
              <a:rPr lang="en-US" dirty="0"/>
              <a:t>(a)	Development of enhanced on-board products (such as extra legroom, more spacious business class seating); improve the customer experience by for example enabling customers to choose their own seats in advance</a:t>
            </a:r>
          </a:p>
          <a:p>
            <a:pPr algn="just"/>
            <a:r>
              <a:rPr lang="en-US" dirty="0"/>
              <a:t>(b)	</a:t>
            </a:r>
            <a:r>
              <a:rPr lang="en-US" dirty="0" err="1"/>
              <a:t>Maximise</a:t>
            </a:r>
            <a:r>
              <a:rPr lang="en-US" dirty="0"/>
              <a:t> pass rates; provide up to date technology in the classroom; continuous improvement of teaching materials</a:t>
            </a:r>
          </a:p>
          <a:p>
            <a:pPr algn="just"/>
            <a:r>
              <a:rPr lang="en-US" dirty="0"/>
              <a:t>(c)	Provide services for the communities in which branches operate (for example, Coles supermarket chain in Australia has joined forces with a local council to create a community </a:t>
            </a:r>
            <a:r>
              <a:rPr lang="en-US" dirty="0" err="1"/>
              <a:t>centre</a:t>
            </a:r>
            <a:r>
              <a:rPr lang="en-US" dirty="0"/>
              <a:t> that will provide such support services as child day care and a health </a:t>
            </a:r>
            <a:r>
              <a:rPr lang="en-US" dirty="0" err="1"/>
              <a:t>centre</a:t>
            </a:r>
            <a:r>
              <a:rPr lang="en-US" dirty="0"/>
              <a:t> to support parents of children under the age of five); provide excellent staff facilities</a:t>
            </a:r>
          </a:p>
          <a:p>
            <a:pPr algn="just"/>
            <a:endParaRPr lang="pl-PL" dirty="0"/>
          </a:p>
        </p:txBody>
      </p:sp>
      <p:sp>
        <p:nvSpPr>
          <p:cNvPr id="4" name="Symbol zastępczy numeru slajdu 3">
            <a:extLst>
              <a:ext uri="{FF2B5EF4-FFF2-40B4-BE49-F238E27FC236}">
                <a16:creationId xmlns:a16="http://schemas.microsoft.com/office/drawing/2014/main" id="{BD4B891F-E9C6-441D-9AE9-977D24573897}"/>
              </a:ext>
            </a:extLst>
          </p:cNvPr>
          <p:cNvSpPr>
            <a:spLocks noGrp="1"/>
          </p:cNvSpPr>
          <p:nvPr>
            <p:ph type="sldNum" sz="quarter" idx="12"/>
          </p:nvPr>
        </p:nvSpPr>
        <p:spPr/>
        <p:txBody>
          <a:bodyPr/>
          <a:lstStyle/>
          <a:p>
            <a:fld id="{56797B23-A282-42D5-9D85-2C33D72DBDCA}" type="slidenum">
              <a:rPr lang="pl-PL" smtClean="0"/>
              <a:t>5</a:t>
            </a:fld>
            <a:endParaRPr lang="pl-PL"/>
          </a:p>
        </p:txBody>
      </p:sp>
    </p:spTree>
    <p:extLst>
      <p:ext uri="{BB962C8B-B14F-4D97-AF65-F5344CB8AC3E}">
        <p14:creationId xmlns:p14="http://schemas.microsoft.com/office/powerpoint/2010/main" val="1549554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F23D080-8C05-43E2-AAB7-77495BD5E67E}"/>
              </a:ext>
            </a:extLst>
          </p:cNvPr>
          <p:cNvSpPr>
            <a:spLocks noGrp="1"/>
          </p:cNvSpPr>
          <p:nvPr>
            <p:ph type="title"/>
          </p:nvPr>
        </p:nvSpPr>
        <p:spPr>
          <a:xfrm>
            <a:off x="0" y="0"/>
            <a:ext cx="12192000" cy="501650"/>
          </a:xfrm>
        </p:spPr>
        <p:txBody>
          <a:bodyPr>
            <a:normAutofit fontScale="90000"/>
          </a:bodyPr>
          <a:lstStyle/>
          <a:p>
            <a:pPr algn="ctr"/>
            <a:r>
              <a:rPr lang="pl-PL" sz="4000" b="1" dirty="0"/>
              <a:t>Non-Financial </a:t>
            </a:r>
            <a:r>
              <a:rPr lang="pl-PL" sz="4000" b="1" dirty="0" err="1"/>
              <a:t>Targets</a:t>
            </a:r>
            <a:r>
              <a:rPr lang="pl-PL" sz="4000" b="1" dirty="0"/>
              <a:t> (</a:t>
            </a:r>
            <a:r>
              <a:rPr lang="pl-PL" sz="4000" b="1" dirty="0" err="1"/>
              <a:t>ethical</a:t>
            </a:r>
            <a:r>
              <a:rPr lang="pl-PL" sz="4000" b="1" dirty="0"/>
              <a:t> </a:t>
            </a:r>
            <a:r>
              <a:rPr lang="pl-PL" sz="4000" b="1" dirty="0" err="1"/>
              <a:t>aspects</a:t>
            </a:r>
            <a:r>
              <a:rPr lang="pl-PL" sz="4000" b="1" dirty="0"/>
              <a:t>)</a:t>
            </a:r>
          </a:p>
        </p:txBody>
      </p:sp>
      <p:graphicFrame>
        <p:nvGraphicFramePr>
          <p:cNvPr id="6" name="Symbol zastępczy zawartości 5">
            <a:extLst>
              <a:ext uri="{FF2B5EF4-FFF2-40B4-BE49-F238E27FC236}">
                <a16:creationId xmlns:a16="http://schemas.microsoft.com/office/drawing/2014/main" id="{2466196C-BAC5-433E-8310-CC082C05086D}"/>
              </a:ext>
            </a:extLst>
          </p:cNvPr>
          <p:cNvGraphicFramePr>
            <a:graphicFrameLocks noGrp="1"/>
          </p:cNvGraphicFramePr>
          <p:nvPr>
            <p:ph idx="1"/>
            <p:extLst>
              <p:ext uri="{D42A27DB-BD31-4B8C-83A1-F6EECF244321}">
                <p14:modId xmlns:p14="http://schemas.microsoft.com/office/powerpoint/2010/main" val="546465783"/>
              </p:ext>
            </p:extLst>
          </p:nvPr>
        </p:nvGraphicFramePr>
        <p:xfrm>
          <a:off x="323056" y="1222692"/>
          <a:ext cx="11545888" cy="4635504"/>
        </p:xfrm>
        <a:graphic>
          <a:graphicData uri="http://schemas.openxmlformats.org/drawingml/2006/table">
            <a:tbl>
              <a:tblPr>
                <a:tableStyleId>{5C22544A-7EE6-4342-B048-85BDC9FD1C3A}</a:tableStyleId>
              </a:tblPr>
              <a:tblGrid>
                <a:gridCol w="5091923">
                  <a:extLst>
                    <a:ext uri="{9D8B030D-6E8A-4147-A177-3AD203B41FA5}">
                      <a16:colId xmlns:a16="http://schemas.microsoft.com/office/drawing/2014/main" val="921798625"/>
                    </a:ext>
                  </a:extLst>
                </a:gridCol>
                <a:gridCol w="6453965">
                  <a:extLst>
                    <a:ext uri="{9D8B030D-6E8A-4147-A177-3AD203B41FA5}">
                      <a16:colId xmlns:a16="http://schemas.microsoft.com/office/drawing/2014/main" val="1808022721"/>
                    </a:ext>
                  </a:extLst>
                </a:gridCol>
              </a:tblGrid>
              <a:tr h="403818">
                <a:tc>
                  <a:txBody>
                    <a:bodyPr/>
                    <a:lstStyle/>
                    <a:p>
                      <a:pPr indent="-241300">
                        <a:lnSpc>
                          <a:spcPct val="150000"/>
                        </a:lnSpc>
                        <a:spcBef>
                          <a:spcPts val="600"/>
                        </a:spcBef>
                        <a:spcAft>
                          <a:spcPts val="600"/>
                        </a:spcAft>
                      </a:pPr>
                      <a:r>
                        <a:rPr lang="en-US" sz="2000" b="1" spc="0" dirty="0">
                          <a:effectLst/>
                        </a:rPr>
                        <a:t>Ethical considerations</a:t>
                      </a:r>
                      <a:endParaRPr lang="pl-PL" sz="1800" b="1" dirty="0">
                        <a:effectLst/>
                        <a:latin typeface="Arial" panose="020B0604020202020204" pitchFamily="34" charset="0"/>
                        <a:ea typeface="Arial" panose="020B0604020202020204" pitchFamily="34" charset="0"/>
                      </a:endParaRPr>
                    </a:p>
                  </a:txBody>
                  <a:tcPr marL="6350" marR="6350" marT="0" marB="0" anchor="b"/>
                </a:tc>
                <a:tc>
                  <a:txBody>
                    <a:bodyPr/>
                    <a:lstStyle/>
                    <a:p>
                      <a:pPr indent="-241300">
                        <a:lnSpc>
                          <a:spcPct val="150000"/>
                        </a:lnSpc>
                        <a:spcBef>
                          <a:spcPts val="600"/>
                        </a:spcBef>
                        <a:spcAft>
                          <a:spcPts val="600"/>
                        </a:spcAft>
                      </a:pPr>
                      <a:r>
                        <a:rPr lang="en-US" sz="2000" b="1" spc="0" dirty="0">
                          <a:effectLst/>
                        </a:rPr>
                        <a:t>Actions and strategies</a:t>
                      </a:r>
                      <a:endParaRPr lang="pl-PL" sz="1800" b="1" dirty="0">
                        <a:effectLst/>
                        <a:latin typeface="Arial" panose="020B0604020202020204" pitchFamily="34" charset="0"/>
                        <a:ea typeface="Arial" panose="020B0604020202020204" pitchFamily="34" charset="0"/>
                      </a:endParaRPr>
                    </a:p>
                  </a:txBody>
                  <a:tcPr marL="6350" marR="6350" marT="0" marB="0" anchor="b"/>
                </a:tc>
                <a:extLst>
                  <a:ext uri="{0D108BD9-81ED-4DB2-BD59-A6C34878D82A}">
                    <a16:rowId xmlns:a16="http://schemas.microsoft.com/office/drawing/2014/main" val="1709612761"/>
                  </a:ext>
                </a:extLst>
              </a:tr>
              <a:tr h="670189">
                <a:tc>
                  <a:txBody>
                    <a:bodyPr/>
                    <a:lstStyle/>
                    <a:p>
                      <a:pPr indent="-241300">
                        <a:lnSpc>
                          <a:spcPct val="150000"/>
                        </a:lnSpc>
                        <a:spcBef>
                          <a:spcPts val="600"/>
                        </a:spcBef>
                        <a:spcAft>
                          <a:spcPts val="600"/>
                        </a:spcAft>
                      </a:pPr>
                      <a:r>
                        <a:rPr lang="en-US" sz="2000" spc="0" dirty="0">
                          <a:effectLst/>
                        </a:rPr>
                        <a:t>Welfare of employees</a:t>
                      </a:r>
                      <a:endParaRPr lang="pl-PL" sz="1800" dirty="0">
                        <a:effectLst/>
                        <a:latin typeface="Arial" panose="020B0604020202020204" pitchFamily="34" charset="0"/>
                        <a:ea typeface="Arial" panose="020B0604020202020204" pitchFamily="34" charset="0"/>
                      </a:endParaRPr>
                    </a:p>
                  </a:txBody>
                  <a:tcPr marL="6350" marR="6350" marT="0" marB="0"/>
                </a:tc>
                <a:tc>
                  <a:txBody>
                    <a:bodyPr/>
                    <a:lstStyle/>
                    <a:p>
                      <a:pPr indent="-241300">
                        <a:lnSpc>
                          <a:spcPct val="150000"/>
                        </a:lnSpc>
                        <a:spcBef>
                          <a:spcPts val="600"/>
                        </a:spcBef>
                        <a:spcAft>
                          <a:spcPts val="600"/>
                        </a:spcAft>
                      </a:pPr>
                      <a:r>
                        <a:rPr lang="en-US" sz="2000" spc="0" dirty="0">
                          <a:effectLst/>
                        </a:rPr>
                        <a:t>Competitive wages and salaries, comfortable and safe working conditions, good training and career development</a:t>
                      </a:r>
                      <a:endParaRPr lang="pl-PL" sz="1800" dirty="0">
                        <a:effectLst/>
                        <a:latin typeface="Arial" panose="020B0604020202020204" pitchFamily="34" charset="0"/>
                        <a:ea typeface="Arial" panose="020B0604020202020204" pitchFamily="34" charset="0"/>
                      </a:endParaRPr>
                    </a:p>
                  </a:txBody>
                  <a:tcPr marL="6350" marR="6350" marT="0" marB="0" anchor="b"/>
                </a:tc>
                <a:extLst>
                  <a:ext uri="{0D108BD9-81ED-4DB2-BD59-A6C34878D82A}">
                    <a16:rowId xmlns:a16="http://schemas.microsoft.com/office/drawing/2014/main" val="3648617792"/>
                  </a:ext>
                </a:extLst>
              </a:tr>
              <a:tr h="383574">
                <a:tc>
                  <a:txBody>
                    <a:bodyPr/>
                    <a:lstStyle/>
                    <a:p>
                      <a:pPr indent="-241300">
                        <a:lnSpc>
                          <a:spcPct val="150000"/>
                        </a:lnSpc>
                        <a:spcBef>
                          <a:spcPts val="600"/>
                        </a:spcBef>
                        <a:spcAft>
                          <a:spcPts val="600"/>
                        </a:spcAft>
                      </a:pPr>
                      <a:r>
                        <a:rPr lang="en-US" sz="2000" spc="0">
                          <a:effectLst/>
                        </a:rPr>
                        <a:t>Welfare of management</a:t>
                      </a:r>
                      <a:endParaRPr lang="pl-PL" sz="1800">
                        <a:effectLst/>
                        <a:latin typeface="Arial" panose="020B0604020202020204" pitchFamily="34" charset="0"/>
                        <a:ea typeface="Arial" panose="020B0604020202020204" pitchFamily="34" charset="0"/>
                      </a:endParaRPr>
                    </a:p>
                  </a:txBody>
                  <a:tcPr marL="6350" marR="6350" marT="0" marB="0" anchor="b"/>
                </a:tc>
                <a:tc>
                  <a:txBody>
                    <a:bodyPr/>
                    <a:lstStyle/>
                    <a:p>
                      <a:pPr indent="-241300">
                        <a:lnSpc>
                          <a:spcPct val="150000"/>
                        </a:lnSpc>
                        <a:spcBef>
                          <a:spcPts val="600"/>
                        </a:spcBef>
                        <a:spcAft>
                          <a:spcPts val="600"/>
                        </a:spcAft>
                      </a:pPr>
                      <a:r>
                        <a:rPr lang="en-US" sz="2000" spc="0" dirty="0">
                          <a:effectLst/>
                        </a:rPr>
                        <a:t>High salaries, company cars, perks</a:t>
                      </a:r>
                      <a:endParaRPr lang="pl-PL" sz="1800" dirty="0">
                        <a:effectLst/>
                        <a:latin typeface="Arial" panose="020B0604020202020204" pitchFamily="34" charset="0"/>
                        <a:ea typeface="Arial" panose="020B0604020202020204" pitchFamily="34" charset="0"/>
                      </a:endParaRPr>
                    </a:p>
                  </a:txBody>
                  <a:tcPr marL="6350" marR="6350" marT="0" marB="0" anchor="b"/>
                </a:tc>
                <a:extLst>
                  <a:ext uri="{0D108BD9-81ED-4DB2-BD59-A6C34878D82A}">
                    <a16:rowId xmlns:a16="http://schemas.microsoft.com/office/drawing/2014/main" val="121517447"/>
                  </a:ext>
                </a:extLst>
              </a:tr>
              <a:tr h="383574">
                <a:tc>
                  <a:txBody>
                    <a:bodyPr/>
                    <a:lstStyle/>
                    <a:p>
                      <a:pPr indent="-241300">
                        <a:lnSpc>
                          <a:spcPct val="150000"/>
                        </a:lnSpc>
                        <a:spcBef>
                          <a:spcPts val="600"/>
                        </a:spcBef>
                        <a:spcAft>
                          <a:spcPts val="600"/>
                        </a:spcAft>
                      </a:pPr>
                      <a:r>
                        <a:rPr lang="en-US" sz="2000" spc="0">
                          <a:effectLst/>
                        </a:rPr>
                        <a:t>Welfare of society</a:t>
                      </a:r>
                      <a:endParaRPr lang="pl-PL" sz="1800">
                        <a:effectLst/>
                        <a:latin typeface="Arial" panose="020B0604020202020204" pitchFamily="34" charset="0"/>
                        <a:ea typeface="Arial" panose="020B0604020202020204" pitchFamily="34" charset="0"/>
                      </a:endParaRPr>
                    </a:p>
                  </a:txBody>
                  <a:tcPr marL="6350" marR="6350" marT="0" marB="0"/>
                </a:tc>
                <a:tc>
                  <a:txBody>
                    <a:bodyPr/>
                    <a:lstStyle/>
                    <a:p>
                      <a:pPr indent="-241300">
                        <a:lnSpc>
                          <a:spcPct val="150000"/>
                        </a:lnSpc>
                        <a:spcBef>
                          <a:spcPts val="600"/>
                        </a:spcBef>
                        <a:spcAft>
                          <a:spcPts val="600"/>
                        </a:spcAft>
                      </a:pPr>
                      <a:r>
                        <a:rPr lang="en-US" sz="2000" spc="0">
                          <a:effectLst/>
                        </a:rPr>
                        <a:t>Concern for environment</a:t>
                      </a:r>
                      <a:endParaRPr lang="pl-PL" sz="1800">
                        <a:effectLst/>
                        <a:latin typeface="Arial" panose="020B0604020202020204" pitchFamily="34" charset="0"/>
                        <a:ea typeface="Arial" panose="020B0604020202020204" pitchFamily="34" charset="0"/>
                      </a:endParaRPr>
                    </a:p>
                  </a:txBody>
                  <a:tcPr marL="6350" marR="6350" marT="0" marB="0"/>
                </a:tc>
                <a:extLst>
                  <a:ext uri="{0D108BD9-81ED-4DB2-BD59-A6C34878D82A}">
                    <a16:rowId xmlns:a16="http://schemas.microsoft.com/office/drawing/2014/main" val="1610270084"/>
                  </a:ext>
                </a:extLst>
              </a:tr>
              <a:tr h="670189">
                <a:tc>
                  <a:txBody>
                    <a:bodyPr/>
                    <a:lstStyle/>
                    <a:p>
                      <a:pPr indent="-241300">
                        <a:lnSpc>
                          <a:spcPct val="150000"/>
                        </a:lnSpc>
                        <a:spcBef>
                          <a:spcPts val="600"/>
                        </a:spcBef>
                        <a:spcAft>
                          <a:spcPts val="600"/>
                        </a:spcAft>
                      </a:pPr>
                      <a:r>
                        <a:rPr lang="en-US" sz="2000" spc="0">
                          <a:effectLst/>
                        </a:rPr>
                        <a:t>Provision of service to minimum standard</a:t>
                      </a:r>
                      <a:endParaRPr lang="pl-PL" sz="1800">
                        <a:effectLst/>
                        <a:latin typeface="Arial" panose="020B0604020202020204" pitchFamily="34" charset="0"/>
                        <a:ea typeface="Arial" panose="020B0604020202020204" pitchFamily="34" charset="0"/>
                      </a:endParaRPr>
                    </a:p>
                  </a:txBody>
                  <a:tcPr marL="6350" marR="6350" marT="0" marB="0"/>
                </a:tc>
                <a:tc>
                  <a:txBody>
                    <a:bodyPr/>
                    <a:lstStyle/>
                    <a:p>
                      <a:pPr indent="-241300">
                        <a:lnSpc>
                          <a:spcPct val="150000"/>
                        </a:lnSpc>
                        <a:spcBef>
                          <a:spcPts val="600"/>
                        </a:spcBef>
                        <a:spcAft>
                          <a:spcPts val="600"/>
                        </a:spcAft>
                      </a:pPr>
                      <a:r>
                        <a:rPr lang="en-US" sz="2000" spc="0" dirty="0">
                          <a:effectLst/>
                        </a:rPr>
                        <a:t>For example regulations affecting utility (water, electricity providers)</a:t>
                      </a:r>
                      <a:endParaRPr lang="pl-PL" sz="1800" dirty="0">
                        <a:effectLst/>
                        <a:latin typeface="Arial" panose="020B0604020202020204" pitchFamily="34" charset="0"/>
                        <a:ea typeface="Arial" panose="020B0604020202020204" pitchFamily="34" charset="0"/>
                      </a:endParaRPr>
                    </a:p>
                  </a:txBody>
                  <a:tcPr marL="6350" marR="6350" marT="0" marB="0" anchor="b"/>
                </a:tc>
                <a:extLst>
                  <a:ext uri="{0D108BD9-81ED-4DB2-BD59-A6C34878D82A}">
                    <a16:rowId xmlns:a16="http://schemas.microsoft.com/office/drawing/2014/main" val="548061528"/>
                  </a:ext>
                </a:extLst>
              </a:tr>
              <a:tr h="383574">
                <a:tc>
                  <a:txBody>
                    <a:bodyPr/>
                    <a:lstStyle/>
                    <a:p>
                      <a:pPr indent="-241300">
                        <a:lnSpc>
                          <a:spcPct val="150000"/>
                        </a:lnSpc>
                        <a:spcBef>
                          <a:spcPts val="600"/>
                        </a:spcBef>
                        <a:spcAft>
                          <a:spcPts val="600"/>
                        </a:spcAft>
                      </a:pPr>
                      <a:r>
                        <a:rPr lang="en-US" sz="2000" spc="0">
                          <a:effectLst/>
                        </a:rPr>
                        <a:t>Responsibilities to customers</a:t>
                      </a:r>
                      <a:endParaRPr lang="pl-PL" sz="1800">
                        <a:effectLst/>
                        <a:latin typeface="Arial" panose="020B0604020202020204" pitchFamily="34" charset="0"/>
                        <a:ea typeface="Arial" panose="020B0604020202020204" pitchFamily="34" charset="0"/>
                      </a:endParaRPr>
                    </a:p>
                  </a:txBody>
                  <a:tcPr marL="6350" marR="6350" marT="0" marB="0" anchor="b"/>
                </a:tc>
                <a:tc>
                  <a:txBody>
                    <a:bodyPr/>
                    <a:lstStyle/>
                    <a:p>
                      <a:pPr indent="-241300">
                        <a:lnSpc>
                          <a:spcPct val="150000"/>
                        </a:lnSpc>
                        <a:spcBef>
                          <a:spcPts val="600"/>
                        </a:spcBef>
                        <a:spcAft>
                          <a:spcPts val="600"/>
                        </a:spcAft>
                      </a:pPr>
                      <a:r>
                        <a:rPr lang="en-US" sz="2000" spc="0" dirty="0">
                          <a:effectLst/>
                        </a:rPr>
                        <a:t>Providing quality products or services, fair dealing</a:t>
                      </a:r>
                      <a:endParaRPr lang="pl-PL" sz="1800" dirty="0">
                        <a:effectLst/>
                        <a:latin typeface="Arial" panose="020B0604020202020204" pitchFamily="34" charset="0"/>
                        <a:ea typeface="Arial" panose="020B0604020202020204" pitchFamily="34" charset="0"/>
                      </a:endParaRPr>
                    </a:p>
                  </a:txBody>
                  <a:tcPr marL="6350" marR="6350" marT="0" marB="0" anchor="b"/>
                </a:tc>
                <a:extLst>
                  <a:ext uri="{0D108BD9-81ED-4DB2-BD59-A6C34878D82A}">
                    <a16:rowId xmlns:a16="http://schemas.microsoft.com/office/drawing/2014/main" val="3189704136"/>
                  </a:ext>
                </a:extLst>
              </a:tr>
              <a:tr h="383574">
                <a:tc>
                  <a:txBody>
                    <a:bodyPr/>
                    <a:lstStyle/>
                    <a:p>
                      <a:pPr indent="-241300">
                        <a:lnSpc>
                          <a:spcPct val="150000"/>
                        </a:lnSpc>
                        <a:spcBef>
                          <a:spcPts val="600"/>
                        </a:spcBef>
                        <a:spcAft>
                          <a:spcPts val="600"/>
                        </a:spcAft>
                      </a:pPr>
                      <a:r>
                        <a:rPr lang="en-US" sz="2000" spc="0">
                          <a:effectLst/>
                        </a:rPr>
                        <a:t>Responsibilities to suppliers</a:t>
                      </a:r>
                      <a:endParaRPr lang="pl-PL" sz="1800">
                        <a:effectLst/>
                        <a:latin typeface="Arial" panose="020B0604020202020204" pitchFamily="34" charset="0"/>
                        <a:ea typeface="Arial" panose="020B0604020202020204" pitchFamily="34" charset="0"/>
                      </a:endParaRPr>
                    </a:p>
                  </a:txBody>
                  <a:tcPr marL="6350" marR="6350" marT="0" marB="0" anchor="b"/>
                </a:tc>
                <a:tc>
                  <a:txBody>
                    <a:bodyPr/>
                    <a:lstStyle/>
                    <a:p>
                      <a:pPr indent="-241300">
                        <a:lnSpc>
                          <a:spcPct val="150000"/>
                        </a:lnSpc>
                        <a:spcBef>
                          <a:spcPts val="600"/>
                        </a:spcBef>
                        <a:spcAft>
                          <a:spcPts val="600"/>
                        </a:spcAft>
                      </a:pPr>
                      <a:r>
                        <a:rPr lang="en-US" sz="2000" spc="0" dirty="0">
                          <a:effectLst/>
                        </a:rPr>
                        <a:t>Not exploiting power as buyer</a:t>
                      </a:r>
                      <a:endParaRPr lang="pl-PL" sz="1800" dirty="0">
                        <a:effectLst/>
                        <a:latin typeface="Arial" panose="020B0604020202020204" pitchFamily="34" charset="0"/>
                        <a:ea typeface="Arial" panose="020B0604020202020204" pitchFamily="34" charset="0"/>
                      </a:endParaRPr>
                    </a:p>
                  </a:txBody>
                  <a:tcPr marL="6350" marR="6350" marT="0" marB="0" anchor="b"/>
                </a:tc>
                <a:extLst>
                  <a:ext uri="{0D108BD9-81ED-4DB2-BD59-A6C34878D82A}">
                    <a16:rowId xmlns:a16="http://schemas.microsoft.com/office/drawing/2014/main" val="2336293428"/>
                  </a:ext>
                </a:extLst>
              </a:tr>
              <a:tr h="679779">
                <a:tc>
                  <a:txBody>
                    <a:bodyPr/>
                    <a:lstStyle/>
                    <a:p>
                      <a:pPr indent="-241300">
                        <a:lnSpc>
                          <a:spcPct val="150000"/>
                        </a:lnSpc>
                        <a:spcBef>
                          <a:spcPts val="600"/>
                        </a:spcBef>
                        <a:spcAft>
                          <a:spcPts val="600"/>
                        </a:spcAft>
                      </a:pPr>
                      <a:r>
                        <a:rPr lang="en-US" sz="2000" spc="0">
                          <a:effectLst/>
                        </a:rPr>
                        <a:t>Leadership in research and development</a:t>
                      </a:r>
                      <a:endParaRPr lang="pl-PL" sz="1800">
                        <a:effectLst/>
                        <a:latin typeface="Arial" panose="020B0604020202020204" pitchFamily="34" charset="0"/>
                        <a:ea typeface="Arial" panose="020B0604020202020204" pitchFamily="34" charset="0"/>
                      </a:endParaRPr>
                    </a:p>
                  </a:txBody>
                  <a:tcPr marL="6350" marR="6350" marT="0" marB="0"/>
                </a:tc>
                <a:tc>
                  <a:txBody>
                    <a:bodyPr/>
                    <a:lstStyle/>
                    <a:p>
                      <a:pPr indent="-241300">
                        <a:lnSpc>
                          <a:spcPct val="150000"/>
                        </a:lnSpc>
                        <a:spcBef>
                          <a:spcPts val="600"/>
                        </a:spcBef>
                        <a:spcAft>
                          <a:spcPts val="600"/>
                        </a:spcAft>
                      </a:pPr>
                      <a:r>
                        <a:rPr lang="en-US" sz="2000" spc="0" dirty="0">
                          <a:effectLst/>
                        </a:rPr>
                        <a:t>Failure to innovate may have adverse long-term financial consequences</a:t>
                      </a:r>
                      <a:endParaRPr lang="pl-PL" sz="1800" dirty="0">
                        <a:effectLst/>
                        <a:latin typeface="Arial" panose="020B0604020202020204" pitchFamily="34" charset="0"/>
                        <a:ea typeface="Arial" panose="020B0604020202020204" pitchFamily="34" charset="0"/>
                      </a:endParaRPr>
                    </a:p>
                  </a:txBody>
                  <a:tcPr marL="6350" marR="6350" marT="0" marB="0" anchor="b"/>
                </a:tc>
                <a:extLst>
                  <a:ext uri="{0D108BD9-81ED-4DB2-BD59-A6C34878D82A}">
                    <a16:rowId xmlns:a16="http://schemas.microsoft.com/office/drawing/2014/main" val="3995041328"/>
                  </a:ext>
                </a:extLst>
              </a:tr>
            </a:tbl>
          </a:graphicData>
        </a:graphic>
      </p:graphicFrame>
      <p:sp>
        <p:nvSpPr>
          <p:cNvPr id="4" name="Symbol zastępczy numeru slajdu 3">
            <a:extLst>
              <a:ext uri="{FF2B5EF4-FFF2-40B4-BE49-F238E27FC236}">
                <a16:creationId xmlns:a16="http://schemas.microsoft.com/office/drawing/2014/main" id="{BD4B891F-E9C6-441D-9AE9-977D24573897}"/>
              </a:ext>
            </a:extLst>
          </p:cNvPr>
          <p:cNvSpPr>
            <a:spLocks noGrp="1"/>
          </p:cNvSpPr>
          <p:nvPr>
            <p:ph type="sldNum" sz="quarter" idx="12"/>
          </p:nvPr>
        </p:nvSpPr>
        <p:spPr/>
        <p:txBody>
          <a:bodyPr/>
          <a:lstStyle/>
          <a:p>
            <a:fld id="{56797B23-A282-42D5-9D85-2C33D72DBDCA}" type="slidenum">
              <a:rPr lang="pl-PL" smtClean="0"/>
              <a:t>6</a:t>
            </a:fld>
            <a:endParaRPr lang="pl-PL"/>
          </a:p>
        </p:txBody>
      </p:sp>
    </p:spTree>
    <p:extLst>
      <p:ext uri="{BB962C8B-B14F-4D97-AF65-F5344CB8AC3E}">
        <p14:creationId xmlns:p14="http://schemas.microsoft.com/office/powerpoint/2010/main" val="1854011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F56F5A9-6B32-47E7-9DD4-64C80FC8CF94}"/>
              </a:ext>
            </a:extLst>
          </p:cNvPr>
          <p:cNvSpPr>
            <a:spLocks noGrp="1"/>
          </p:cNvSpPr>
          <p:nvPr>
            <p:ph type="title"/>
          </p:nvPr>
        </p:nvSpPr>
        <p:spPr>
          <a:xfrm>
            <a:off x="0" y="1"/>
            <a:ext cx="12192000" cy="635000"/>
          </a:xfrm>
        </p:spPr>
        <p:txBody>
          <a:bodyPr>
            <a:normAutofit fontScale="90000"/>
          </a:bodyPr>
          <a:lstStyle/>
          <a:p>
            <a:pPr algn="ctr"/>
            <a:r>
              <a:rPr lang="pl-PL" sz="4000" b="1" dirty="0"/>
              <a:t>3 </a:t>
            </a:r>
            <a:r>
              <a:rPr lang="pl-PL" sz="4000" b="1" dirty="0" err="1"/>
              <a:t>fundamental</a:t>
            </a:r>
            <a:r>
              <a:rPr lang="pl-PL" sz="4000" b="1" dirty="0"/>
              <a:t> </a:t>
            </a:r>
            <a:r>
              <a:rPr lang="pl-PL" sz="4000" b="1" dirty="0" err="1"/>
              <a:t>decisions</a:t>
            </a:r>
            <a:r>
              <a:rPr lang="pl-PL" sz="4000" b="1" dirty="0"/>
              <a:t> to </a:t>
            </a:r>
            <a:r>
              <a:rPr lang="pl-PL" sz="4000" b="1" dirty="0" err="1"/>
              <a:t>maximize</a:t>
            </a:r>
            <a:r>
              <a:rPr lang="pl-PL" sz="4000" b="1" dirty="0"/>
              <a:t> </a:t>
            </a:r>
            <a:r>
              <a:rPr lang="pl-PL" sz="4000" b="1" dirty="0" err="1"/>
              <a:t>value</a:t>
            </a:r>
            <a:r>
              <a:rPr lang="pl-PL" sz="4000" b="1" dirty="0"/>
              <a:t> for </a:t>
            </a:r>
            <a:r>
              <a:rPr lang="pl-PL" sz="4000" b="1" dirty="0" err="1"/>
              <a:t>shareholders</a:t>
            </a:r>
            <a:endParaRPr lang="pl-PL" sz="4000" b="1" dirty="0"/>
          </a:p>
        </p:txBody>
      </p:sp>
      <p:sp>
        <p:nvSpPr>
          <p:cNvPr id="3" name="Symbol zastępczy zawartości 2">
            <a:extLst>
              <a:ext uri="{FF2B5EF4-FFF2-40B4-BE49-F238E27FC236}">
                <a16:creationId xmlns:a16="http://schemas.microsoft.com/office/drawing/2014/main" id="{9F4F52E4-50B9-4D02-9893-6B335875A046}"/>
              </a:ext>
            </a:extLst>
          </p:cNvPr>
          <p:cNvSpPr>
            <a:spLocks noGrp="1"/>
          </p:cNvSpPr>
          <p:nvPr>
            <p:ph idx="1"/>
          </p:nvPr>
        </p:nvSpPr>
        <p:spPr>
          <a:xfrm>
            <a:off x="0" y="679450"/>
            <a:ext cx="12192000" cy="5676899"/>
          </a:xfrm>
        </p:spPr>
        <p:txBody>
          <a:bodyPr/>
          <a:lstStyle/>
          <a:p>
            <a:pPr lvl="0"/>
            <a:r>
              <a:rPr lang="en-US" dirty="0"/>
              <a:t>Investment decisions</a:t>
            </a:r>
            <a:endParaRPr lang="pl-PL" dirty="0"/>
          </a:p>
          <a:p>
            <a:pPr lvl="0"/>
            <a:r>
              <a:rPr lang="en-US" dirty="0"/>
              <a:t>Financing decisions</a:t>
            </a:r>
            <a:endParaRPr lang="pl-PL" dirty="0"/>
          </a:p>
          <a:p>
            <a:pPr lvl="0"/>
            <a:r>
              <a:rPr lang="en-US" dirty="0"/>
              <a:t>Dividend decisions</a:t>
            </a:r>
            <a:endParaRPr lang="pl-PL" dirty="0"/>
          </a:p>
          <a:p>
            <a:endParaRPr lang="pl-PL" dirty="0"/>
          </a:p>
        </p:txBody>
      </p:sp>
      <p:sp>
        <p:nvSpPr>
          <p:cNvPr id="4" name="Symbol zastępczy numeru slajdu 3">
            <a:extLst>
              <a:ext uri="{FF2B5EF4-FFF2-40B4-BE49-F238E27FC236}">
                <a16:creationId xmlns:a16="http://schemas.microsoft.com/office/drawing/2014/main" id="{BEC8813C-1DB7-4762-BDD5-206E5C6FEFCA}"/>
              </a:ext>
            </a:extLst>
          </p:cNvPr>
          <p:cNvSpPr>
            <a:spLocks noGrp="1"/>
          </p:cNvSpPr>
          <p:nvPr>
            <p:ph type="sldNum" sz="quarter" idx="12"/>
          </p:nvPr>
        </p:nvSpPr>
        <p:spPr/>
        <p:txBody>
          <a:bodyPr/>
          <a:lstStyle/>
          <a:p>
            <a:fld id="{56797B23-A282-42D5-9D85-2C33D72DBDCA}" type="slidenum">
              <a:rPr lang="pl-PL" smtClean="0"/>
              <a:t>7</a:t>
            </a:fld>
            <a:endParaRPr lang="pl-PL"/>
          </a:p>
        </p:txBody>
      </p:sp>
    </p:spTree>
    <p:extLst>
      <p:ext uri="{BB962C8B-B14F-4D97-AF65-F5344CB8AC3E}">
        <p14:creationId xmlns:p14="http://schemas.microsoft.com/office/powerpoint/2010/main" val="2964264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E1B181-992B-428C-92A2-6388B6B65F9E}"/>
              </a:ext>
            </a:extLst>
          </p:cNvPr>
          <p:cNvSpPr>
            <a:spLocks noGrp="1"/>
          </p:cNvSpPr>
          <p:nvPr>
            <p:ph type="title"/>
          </p:nvPr>
        </p:nvSpPr>
        <p:spPr>
          <a:xfrm>
            <a:off x="0" y="0"/>
            <a:ext cx="12192000" cy="558800"/>
          </a:xfrm>
        </p:spPr>
        <p:txBody>
          <a:bodyPr>
            <a:normAutofit/>
          </a:bodyPr>
          <a:lstStyle/>
          <a:p>
            <a:pPr algn="ctr"/>
            <a:r>
              <a:rPr lang="pl-PL" sz="3200" b="1" dirty="0"/>
              <a:t>Investment </a:t>
            </a:r>
            <a:r>
              <a:rPr lang="pl-PL" sz="3200" b="1" dirty="0" err="1"/>
              <a:t>Decision</a:t>
            </a:r>
            <a:r>
              <a:rPr lang="pl-PL" sz="3200" b="1" dirty="0"/>
              <a:t>: </a:t>
            </a:r>
            <a:r>
              <a:rPr lang="pl-PL" sz="3200" b="1" dirty="0" err="1"/>
              <a:t>Organic</a:t>
            </a:r>
            <a:r>
              <a:rPr lang="pl-PL" sz="3200" b="1" dirty="0"/>
              <a:t> </a:t>
            </a:r>
            <a:r>
              <a:rPr lang="pl-PL" sz="3200" b="1" dirty="0" err="1"/>
              <a:t>growth</a:t>
            </a:r>
            <a:r>
              <a:rPr lang="pl-PL" sz="3200" b="1" dirty="0"/>
              <a:t> vs M&amp;A</a:t>
            </a:r>
          </a:p>
        </p:txBody>
      </p:sp>
      <p:sp>
        <p:nvSpPr>
          <p:cNvPr id="3" name="Symbol zastępczy zawartości 2">
            <a:extLst>
              <a:ext uri="{FF2B5EF4-FFF2-40B4-BE49-F238E27FC236}">
                <a16:creationId xmlns:a16="http://schemas.microsoft.com/office/drawing/2014/main" id="{D2ECEB07-B396-440F-BEC4-CB04AEDB7431}"/>
              </a:ext>
            </a:extLst>
          </p:cNvPr>
          <p:cNvSpPr>
            <a:spLocks noGrp="1"/>
          </p:cNvSpPr>
          <p:nvPr>
            <p:ph idx="1"/>
          </p:nvPr>
        </p:nvSpPr>
        <p:spPr>
          <a:xfrm>
            <a:off x="0" y="558800"/>
            <a:ext cx="12192000" cy="6299200"/>
          </a:xfrm>
        </p:spPr>
        <p:txBody>
          <a:bodyPr>
            <a:normAutofit lnSpcReduction="10000"/>
          </a:bodyPr>
          <a:lstStyle/>
          <a:p>
            <a:pPr marL="0" indent="0" algn="just">
              <a:buNone/>
            </a:pPr>
            <a:r>
              <a:rPr lang="en-US" dirty="0"/>
              <a:t>Organic growth requires funding in cash, whereas acquisitions can be made by means of share exchange transactions. A company pursuing a policy of organic growth would need to take account of the following.</a:t>
            </a:r>
          </a:p>
          <a:p>
            <a:pPr marL="0" indent="0" algn="just">
              <a:buNone/>
            </a:pPr>
            <a:r>
              <a:rPr lang="en-US" dirty="0"/>
              <a:t>(a)	The company must make the finance available, </a:t>
            </a:r>
            <a:r>
              <a:rPr lang="en-US" b="1" dirty="0"/>
              <a:t>possibly out of retained profits</a:t>
            </a:r>
            <a:r>
              <a:rPr lang="en-US" dirty="0"/>
              <a:t>. However, the company should then know how much it can afford and, with careful management, should not overextend itself by trying to achieve too much growth too quickly.</a:t>
            </a:r>
          </a:p>
          <a:p>
            <a:pPr marL="0" indent="0" algn="just">
              <a:buNone/>
            </a:pPr>
            <a:r>
              <a:rPr lang="en-US" dirty="0"/>
              <a:t>(b)	The company can use its </a:t>
            </a:r>
            <a:r>
              <a:rPr lang="en-US" b="1" dirty="0"/>
              <a:t>existing staff and systems to create the growth projects</a:t>
            </a:r>
            <a:r>
              <a:rPr lang="en-US" dirty="0"/>
              <a:t>, and this will open up career opportunities for the staff.</a:t>
            </a:r>
          </a:p>
          <a:p>
            <a:pPr marL="514350" indent="-514350" algn="just">
              <a:buAutoNum type="alphaLcParenBoth" startAt="3"/>
            </a:pPr>
            <a:r>
              <a:rPr lang="en-US" dirty="0"/>
              <a:t>Overall expansion </a:t>
            </a:r>
            <a:r>
              <a:rPr lang="en-US" b="1" dirty="0"/>
              <a:t>can be planned more efficiently</a:t>
            </a:r>
            <a:r>
              <a:rPr lang="en-US" dirty="0"/>
              <a:t>. For example, if a company wishes to open a new factory or depot, it can site the new development in a place that helps operational efficiency (</a:t>
            </a:r>
            <a:r>
              <a:rPr lang="en-US" dirty="0" err="1"/>
              <a:t>eg</a:t>
            </a:r>
            <a:r>
              <a:rPr lang="en-US" dirty="0"/>
              <a:t> close to other factories to reduce transport costs).</a:t>
            </a:r>
            <a:endParaRPr lang="pl-PL" dirty="0"/>
          </a:p>
          <a:p>
            <a:pPr marL="514350" indent="-514350" algn="just">
              <a:buAutoNum type="alphaLcParenBoth" startAt="3"/>
            </a:pPr>
            <a:r>
              <a:rPr lang="en-US" b="1" dirty="0"/>
              <a:t>Economies of scale </a:t>
            </a:r>
            <a:r>
              <a:rPr lang="en-US" dirty="0"/>
              <a:t>can be achieved from more efficient use of central head office functions, such as finance, purchasing, personnel and management services.</a:t>
            </a:r>
          </a:p>
          <a:p>
            <a:pPr algn="just"/>
            <a:endParaRPr lang="pl-PL" dirty="0"/>
          </a:p>
        </p:txBody>
      </p:sp>
      <p:sp>
        <p:nvSpPr>
          <p:cNvPr id="4" name="Symbol zastępczy numeru slajdu 3">
            <a:extLst>
              <a:ext uri="{FF2B5EF4-FFF2-40B4-BE49-F238E27FC236}">
                <a16:creationId xmlns:a16="http://schemas.microsoft.com/office/drawing/2014/main" id="{48DDF4D3-4F4E-4716-9219-7348D9DAAD8F}"/>
              </a:ext>
            </a:extLst>
          </p:cNvPr>
          <p:cNvSpPr>
            <a:spLocks noGrp="1"/>
          </p:cNvSpPr>
          <p:nvPr>
            <p:ph type="sldNum" sz="quarter" idx="12"/>
          </p:nvPr>
        </p:nvSpPr>
        <p:spPr/>
        <p:txBody>
          <a:bodyPr/>
          <a:lstStyle/>
          <a:p>
            <a:fld id="{56797B23-A282-42D5-9D85-2C33D72DBDCA}" type="slidenum">
              <a:rPr lang="pl-PL" smtClean="0"/>
              <a:t>8</a:t>
            </a:fld>
            <a:endParaRPr lang="pl-PL"/>
          </a:p>
        </p:txBody>
      </p:sp>
    </p:spTree>
    <p:extLst>
      <p:ext uri="{BB962C8B-B14F-4D97-AF65-F5344CB8AC3E}">
        <p14:creationId xmlns:p14="http://schemas.microsoft.com/office/powerpoint/2010/main" val="3662173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DA4FBB1-F3E0-491D-A519-EC0F3AF6079F}"/>
              </a:ext>
            </a:extLst>
          </p:cNvPr>
          <p:cNvSpPr>
            <a:spLocks noGrp="1"/>
          </p:cNvSpPr>
          <p:nvPr>
            <p:ph type="title"/>
          </p:nvPr>
        </p:nvSpPr>
        <p:spPr>
          <a:xfrm>
            <a:off x="0" y="0"/>
            <a:ext cx="12192000" cy="520700"/>
          </a:xfrm>
        </p:spPr>
        <p:txBody>
          <a:bodyPr>
            <a:noAutofit/>
          </a:bodyPr>
          <a:lstStyle/>
          <a:p>
            <a:pPr algn="ctr"/>
            <a:r>
              <a:rPr lang="pl-PL" sz="3600" b="1" dirty="0"/>
              <a:t>Investment </a:t>
            </a:r>
            <a:r>
              <a:rPr lang="pl-PL" sz="3600" b="1" dirty="0" err="1"/>
              <a:t>Decision</a:t>
            </a:r>
            <a:r>
              <a:rPr lang="pl-PL" sz="3600" b="1" dirty="0"/>
              <a:t>: </a:t>
            </a:r>
            <a:r>
              <a:rPr lang="pl-PL" sz="3600" b="1" dirty="0" err="1"/>
              <a:t>Growth</a:t>
            </a:r>
            <a:r>
              <a:rPr lang="pl-PL" sz="3600" b="1" dirty="0"/>
              <a:t> by </a:t>
            </a:r>
            <a:r>
              <a:rPr lang="pl-PL" sz="3600" b="1" dirty="0" err="1"/>
              <a:t>acquisition</a:t>
            </a:r>
            <a:r>
              <a:rPr lang="pl-PL" sz="3600" b="1" dirty="0"/>
              <a:t> vs </a:t>
            </a:r>
            <a:r>
              <a:rPr lang="pl-PL" sz="3600" b="1" dirty="0" err="1"/>
              <a:t>organic</a:t>
            </a:r>
            <a:r>
              <a:rPr lang="pl-PL" sz="3600" b="1" dirty="0"/>
              <a:t> </a:t>
            </a:r>
            <a:r>
              <a:rPr lang="pl-PL" sz="3600" b="1" dirty="0" err="1"/>
              <a:t>growth</a:t>
            </a:r>
            <a:endParaRPr lang="pl-PL" sz="3600" b="1" dirty="0"/>
          </a:p>
        </p:txBody>
      </p:sp>
      <p:sp>
        <p:nvSpPr>
          <p:cNvPr id="3" name="Symbol zastępczy zawartości 2">
            <a:extLst>
              <a:ext uri="{FF2B5EF4-FFF2-40B4-BE49-F238E27FC236}">
                <a16:creationId xmlns:a16="http://schemas.microsoft.com/office/drawing/2014/main" id="{B4F85387-A6EA-4849-AC29-E64A4113B165}"/>
              </a:ext>
            </a:extLst>
          </p:cNvPr>
          <p:cNvSpPr>
            <a:spLocks noGrp="1"/>
          </p:cNvSpPr>
          <p:nvPr>
            <p:ph idx="1"/>
          </p:nvPr>
        </p:nvSpPr>
        <p:spPr>
          <a:xfrm>
            <a:off x="0" y="606424"/>
            <a:ext cx="12192000" cy="6251575"/>
          </a:xfrm>
        </p:spPr>
        <p:txBody>
          <a:bodyPr/>
          <a:lstStyle/>
          <a:p>
            <a:r>
              <a:rPr lang="pl-PL" dirty="0" err="1"/>
              <a:t>Increase</a:t>
            </a:r>
            <a:r>
              <a:rPr lang="pl-PL" dirty="0"/>
              <a:t> </a:t>
            </a:r>
            <a:r>
              <a:rPr lang="pl-PL" dirty="0" err="1"/>
              <a:t>sales</a:t>
            </a:r>
            <a:r>
              <a:rPr lang="pl-PL" dirty="0"/>
              <a:t>/market </a:t>
            </a:r>
            <a:r>
              <a:rPr lang="pl-PL" dirty="0" err="1"/>
              <a:t>share</a:t>
            </a:r>
            <a:r>
              <a:rPr lang="pl-PL" dirty="0"/>
              <a:t>/</a:t>
            </a:r>
            <a:r>
              <a:rPr lang="pl-PL" dirty="0" err="1"/>
              <a:t>increase</a:t>
            </a:r>
            <a:r>
              <a:rPr lang="pl-PL" dirty="0"/>
              <a:t> </a:t>
            </a:r>
            <a:r>
              <a:rPr lang="pl-PL" dirty="0" err="1"/>
              <a:t>profits</a:t>
            </a:r>
            <a:r>
              <a:rPr lang="pl-PL" dirty="0"/>
              <a:t>/</a:t>
            </a:r>
            <a:r>
              <a:rPr lang="pl-PL" dirty="0" err="1"/>
              <a:t>diversify</a:t>
            </a:r>
            <a:r>
              <a:rPr lang="pl-PL" dirty="0"/>
              <a:t>/</a:t>
            </a:r>
            <a:r>
              <a:rPr lang="pl-PL" dirty="0" err="1"/>
              <a:t>enter</a:t>
            </a:r>
            <a:r>
              <a:rPr lang="pl-PL" dirty="0"/>
              <a:t> the market</a:t>
            </a:r>
          </a:p>
          <a:p>
            <a:pPr marL="0" indent="0">
              <a:buNone/>
            </a:pPr>
            <a:endParaRPr lang="pl-PL" dirty="0"/>
          </a:p>
          <a:p>
            <a:r>
              <a:rPr lang="en-US" dirty="0"/>
              <a:t>It will also be necessary to attempt an evaluation of the following.</a:t>
            </a:r>
          </a:p>
          <a:p>
            <a:pPr marL="0" indent="0">
              <a:buNone/>
            </a:pPr>
            <a:r>
              <a:rPr lang="en-US" dirty="0"/>
              <a:t>•	The prospects of technological change in the industry</a:t>
            </a:r>
          </a:p>
          <a:p>
            <a:pPr marL="0" indent="0">
              <a:buNone/>
            </a:pPr>
            <a:r>
              <a:rPr lang="en-US" dirty="0"/>
              <a:t>•	The size and strength of competitors</a:t>
            </a:r>
          </a:p>
          <a:p>
            <a:pPr marL="0" indent="0">
              <a:buNone/>
            </a:pPr>
            <a:r>
              <a:rPr lang="en-US" dirty="0"/>
              <a:t>•	The reaction of competitors to an acquisition</a:t>
            </a:r>
          </a:p>
          <a:p>
            <a:pPr marL="0" indent="0">
              <a:buNone/>
            </a:pPr>
            <a:r>
              <a:rPr lang="en-US" dirty="0"/>
              <a:t>•	The likelihood of government intervention and legislation</a:t>
            </a:r>
          </a:p>
          <a:p>
            <a:pPr marL="0" indent="0">
              <a:buNone/>
            </a:pPr>
            <a:r>
              <a:rPr lang="en-US" dirty="0"/>
              <a:t>•	The state of the industry and its long-term prospects</a:t>
            </a:r>
          </a:p>
          <a:p>
            <a:pPr marL="0" indent="0">
              <a:buNone/>
            </a:pPr>
            <a:r>
              <a:rPr lang="en-US" dirty="0"/>
              <a:t>•	The amount of synergy obtainable from the merger or acquisition</a:t>
            </a:r>
          </a:p>
          <a:p>
            <a:endParaRPr lang="pl-PL" dirty="0"/>
          </a:p>
        </p:txBody>
      </p:sp>
      <p:sp>
        <p:nvSpPr>
          <p:cNvPr id="4" name="Symbol zastępczy numeru slajdu 3">
            <a:extLst>
              <a:ext uri="{FF2B5EF4-FFF2-40B4-BE49-F238E27FC236}">
                <a16:creationId xmlns:a16="http://schemas.microsoft.com/office/drawing/2014/main" id="{17B0287A-AF5F-48D2-B07F-B4E65474B313}"/>
              </a:ext>
            </a:extLst>
          </p:cNvPr>
          <p:cNvSpPr>
            <a:spLocks noGrp="1"/>
          </p:cNvSpPr>
          <p:nvPr>
            <p:ph type="sldNum" sz="quarter" idx="12"/>
          </p:nvPr>
        </p:nvSpPr>
        <p:spPr/>
        <p:txBody>
          <a:bodyPr/>
          <a:lstStyle/>
          <a:p>
            <a:fld id="{56797B23-A282-42D5-9D85-2C33D72DBDCA}" type="slidenum">
              <a:rPr lang="pl-PL" smtClean="0"/>
              <a:t>9</a:t>
            </a:fld>
            <a:endParaRPr lang="pl-PL"/>
          </a:p>
        </p:txBody>
      </p:sp>
    </p:spTree>
    <p:extLst>
      <p:ext uri="{BB962C8B-B14F-4D97-AF65-F5344CB8AC3E}">
        <p14:creationId xmlns:p14="http://schemas.microsoft.com/office/powerpoint/2010/main" val="2900624743"/>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1305</TotalTime>
  <Words>3417</Words>
  <Application>Microsoft Office PowerPoint</Application>
  <PresentationFormat>Panoramiczny</PresentationFormat>
  <Paragraphs>415</Paragraphs>
  <Slides>39</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39</vt:i4>
      </vt:variant>
    </vt:vector>
  </HeadingPairs>
  <TitlesOfParts>
    <vt:vector size="43" baseType="lpstr">
      <vt:lpstr>Arial</vt:lpstr>
      <vt:lpstr>Calibri</vt:lpstr>
      <vt:lpstr>Calibri Light</vt:lpstr>
      <vt:lpstr>Motyw pakietu Office</vt:lpstr>
      <vt:lpstr>Role Of Senior Financial Advisor in Corporation</vt:lpstr>
      <vt:lpstr>How do we measure shareholders' wealth?</vt:lpstr>
      <vt:lpstr>How is the value of a business increased?</vt:lpstr>
      <vt:lpstr>Financial Targets</vt:lpstr>
      <vt:lpstr>Non-Financial Targets (key performance indicators)</vt:lpstr>
      <vt:lpstr>Non-Financial Targets (ethical aspects)</vt:lpstr>
      <vt:lpstr>3 fundamental decisions to maximize value for shareholders</vt:lpstr>
      <vt:lpstr>Investment Decision: Organic growth vs M&amp;A</vt:lpstr>
      <vt:lpstr>Investment Decision: Growth by acquisition vs organic growth</vt:lpstr>
      <vt:lpstr>Investment Decision: Organic growth versus acquisition</vt:lpstr>
      <vt:lpstr>Financing and Dividend Decisions: Organic growth versus acquisition</vt:lpstr>
      <vt:lpstr>Strategies for Achieving Financial Goals</vt:lpstr>
      <vt:lpstr>Characteristics of strategic decisions</vt:lpstr>
      <vt:lpstr>Levels of Strategy</vt:lpstr>
      <vt:lpstr>Different Types of Risk</vt:lpstr>
      <vt:lpstr>Different Types of Risk</vt:lpstr>
      <vt:lpstr>Economic Risk</vt:lpstr>
      <vt:lpstr>Operating Risk</vt:lpstr>
      <vt:lpstr>Strategies to deal with risk</vt:lpstr>
      <vt:lpstr>Risk Management System</vt:lpstr>
      <vt:lpstr>Behavioral Finance – new Aspect of Financial Management</vt:lpstr>
      <vt:lpstr>Behavioral Finance – what decisions are affected</vt:lpstr>
      <vt:lpstr>Non-Financial Targets (ethical aspects)</vt:lpstr>
      <vt:lpstr>Ethical Areas of Company Management</vt:lpstr>
      <vt:lpstr>The elements of an ethical financial policy</vt:lpstr>
      <vt:lpstr>Ethical Responsibility Implementation Tools</vt:lpstr>
      <vt:lpstr>Common Conflicts which often arise ethical issues</vt:lpstr>
      <vt:lpstr>Resolution of the Stakeholder Conflicts</vt:lpstr>
      <vt:lpstr>Corporate Governance Basic Rules</vt:lpstr>
      <vt:lpstr>Corporate Governance Basic Rules</vt:lpstr>
      <vt:lpstr>TBL – Triple Bottom Line Integrated Reporting</vt:lpstr>
      <vt:lpstr>The Main Elements of TBL</vt:lpstr>
      <vt:lpstr>Public Expectations on Corporate Reporting</vt:lpstr>
      <vt:lpstr>TBL indicators</vt:lpstr>
      <vt:lpstr>Integrated reporting</vt:lpstr>
      <vt:lpstr>Integrated Reporting - Capitals</vt:lpstr>
      <vt:lpstr>Principles of Reporting</vt:lpstr>
      <vt:lpstr>Content of integrated reports</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Joanna Wyrobek</dc:creator>
  <cp:lastModifiedBy>Joanna Wyrobek</cp:lastModifiedBy>
  <cp:revision>1</cp:revision>
  <dcterms:created xsi:type="dcterms:W3CDTF">2019-02-24T19:23:45Z</dcterms:created>
  <dcterms:modified xsi:type="dcterms:W3CDTF">2019-02-25T17:15:12Z</dcterms:modified>
</cp:coreProperties>
</file>