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0" r:id="rId3"/>
    <p:sldId id="304" r:id="rId4"/>
    <p:sldId id="273" r:id="rId5"/>
    <p:sldId id="275" r:id="rId6"/>
    <p:sldId id="296" r:id="rId7"/>
    <p:sldId id="297" r:id="rId8"/>
    <p:sldId id="298" r:id="rId9"/>
    <p:sldId id="299" r:id="rId10"/>
    <p:sldId id="269" r:id="rId11"/>
    <p:sldId id="305" r:id="rId12"/>
    <p:sldId id="278" r:id="rId13"/>
    <p:sldId id="300" r:id="rId14"/>
    <p:sldId id="306" r:id="rId15"/>
    <p:sldId id="307" r:id="rId16"/>
    <p:sldId id="311" r:id="rId17"/>
    <p:sldId id="312" r:id="rId18"/>
    <p:sldId id="308" r:id="rId19"/>
    <p:sldId id="310" r:id="rId20"/>
    <p:sldId id="309" r:id="rId21"/>
    <p:sldId id="313" r:id="rId22"/>
    <p:sldId id="314" r:id="rId23"/>
    <p:sldId id="315" r:id="rId24"/>
    <p:sldId id="316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84"/>
    <p:restoredTop sz="95820"/>
  </p:normalViewPr>
  <p:slideViewPr>
    <p:cSldViewPr snapToGrid="0">
      <p:cViewPr varScale="1">
        <p:scale>
          <a:sx n="33" d="100"/>
          <a:sy n="33" d="100"/>
        </p:scale>
        <p:origin x="232" y="1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2728AD-5F87-D38A-08E0-1BDFAA168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4366DCE-6C19-71FC-6B69-C90B62253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70606F-7E79-3574-1B18-9365DA56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6.11.2024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E2C54B-178B-34B7-AAD7-A77D8D10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092242-2C75-6209-1DA8-1E13A2A3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19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E90F8C-5178-03D5-5C3F-3E3490EB1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9AE1D6F-9DA4-438B-D6BD-05C5BF414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728FCE-405F-5C63-124E-DEA35FB3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6.11.2024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6227E8-5265-4CC1-3103-27E10F3C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6EE6D0-AA14-CEFF-D27F-EE659B00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95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4E829C4-8AE6-20F6-961A-1A727789F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F45A603-7975-1E33-F7CD-9B0028E1F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C8017F-97C4-F53E-2F12-9F89080F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6.11.2024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6FC589-6C45-7414-8283-29BBF8FF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9E33D5-2094-1CC1-AC94-775ED540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586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0F0495-1421-3651-84AA-828B0768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78EAA4-67A1-58C2-8359-F4F4CB0DE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844F18-2E42-0210-51DE-CE07BD6C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6.11.2024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E23F60-1508-6308-AC51-FDC85841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23A002-0E41-2A70-29FE-5ABF0F86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43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C33C28-EF93-D86B-C0E8-F1C889049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333DD2-57C3-C7E7-E168-6DD4BD84D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E3E273-4FEB-F643-04AA-BF151E1E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6.11.2024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D0A995-C805-DA13-C19A-48559AE8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6F8081-21EA-79C2-8C8D-E653B829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78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4D598F-7EA9-48EE-14EB-06AB82A9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EF9AD0-5C8B-392D-14E0-945E3D09C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5D7FEF-458D-75D3-5C3B-156EA833C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7FA06C3-9CEA-DD81-EDDC-3175EF7A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6.11.2024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986BCAE-90A7-D3A8-A239-8AF4C3D1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162AE4-84F2-E71A-6C58-F8636CE6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0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49184F-A8CF-38F4-C79B-D6EA40EF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4D368A-F87A-C7FC-8D5B-9544B4B62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42334C-9370-DEBC-085F-DDA782762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02DE2B8-D806-A935-9C90-AF8604A9F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532A227-F3BC-E694-7715-6720764A8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AC46BC3-FDE3-5FDF-178F-F034708E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6.11.2024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47C9769-5CEB-2D94-28B9-43D691CC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0EA7771-5ADC-3EBC-6F2D-3A6AC45F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85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8254A6-D772-4E33-4CFF-DF0ED4E5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7C71147-9190-76F6-5986-F4411451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6.11.2024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5C24E5D-E5D9-3C96-C8CC-5C0F4DBD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7A5E101-C4EA-CE63-7103-86300632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84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81CB560-87FB-BAEB-D97E-F15F9566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6.11.2024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F0D11F6-41A4-3015-1E90-2E628859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23B631-F656-3222-9CFC-21069979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AD402F-1D57-65A3-1003-5DE5815B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B43C75-C2C9-F0AF-0819-15E33EA0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30CFA7-067B-4D4A-20C3-25A034582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08537FC-DE6C-591B-CB8B-224914CE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6.11.2024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BB69D5D-ECC6-0546-F9FF-FFCDF8A1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D452611-0663-2565-ED3C-64F8D98F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849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CB290F-C661-6933-9843-87446EEC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10066BF-E0D7-33FF-6A7D-902354477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76DC16-66E8-A6A5-0C43-366904CD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F376F9B-7794-88DF-79A9-98F2F2E6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6.11.2024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A592B9E-E909-A163-8C66-169376D0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34B4478-CB34-FACF-1110-7FF0CE60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76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7D2FC98-FCC4-BCD9-7D24-BCDC2BA4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8CC5A22-4498-A7CF-B8D9-7BE6F7A25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8EBEE4-6164-7A7E-15E8-BE820AC43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B090-59CC-634B-BE98-2EDF089385D4}" type="datetimeFigureOut">
              <a:rPr lang="pl-PL" smtClean="0"/>
              <a:t>6.11.2024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4B2E0A-D790-B675-BA3E-FB3D7B0F4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8CD34C-44F5-000E-17F1-4F9A7C79D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43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p.krakow.pl/?id=32&amp;sub=struktura&amp;query=id%3D10481%26pz%3D1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wykres-danych-wzrostu-163549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p.krakow.pl/?id=32&amp;sub=struktura&amp;query=id%3D10481%26pz%3D1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8031AC-DC78-F680-0DBF-5BE7717B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Przykładowa struktura dochodów budżetu miasta:</a:t>
            </a:r>
            <a:br>
              <a:rPr lang="pl-PL" dirty="0"/>
            </a:br>
            <a:r>
              <a:rPr lang="pl-PL" dirty="0"/>
              <a:t>Kraków 2023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03A8090-FD02-876F-7565-7D84D2A66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210" y="1539048"/>
            <a:ext cx="6416655" cy="4534335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C43DDBB-CB64-AC49-B4DB-CFA6943D7B42}"/>
              </a:ext>
            </a:extLst>
          </p:cNvPr>
          <p:cNvSpPr txBox="1"/>
          <p:nvPr/>
        </p:nvSpPr>
        <p:spPr>
          <a:xfrm>
            <a:off x="1174229" y="6123543"/>
            <a:ext cx="1017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</a:t>
            </a:r>
            <a:r>
              <a:rPr lang="pl-PL" b="0" i="0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https://www.bip.krakow.pl/?id=32&amp;sub=struktura&amp;query=id%3D10481%26pz%3D1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830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612B8D-616A-2D74-9021-939CDF6F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Problemy budżetów </a:t>
            </a:r>
            <a:r>
              <a:rPr lang="pl-PL" dirty="0" err="1"/>
              <a:t>jst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E0A1E8-93AB-36FA-8210-F01E8A3B0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Zadania zlecone:</a:t>
            </a:r>
          </a:p>
          <a:p>
            <a:r>
              <a:rPr lang="pl-PL" dirty="0"/>
              <a:t>niedofinansowanie zadań;</a:t>
            </a:r>
          </a:p>
          <a:p>
            <a:r>
              <a:rPr lang="pl-PL" dirty="0"/>
              <a:t>brak prawidłowego i rzetelnego systemu wyceny kosztów ich realizacji;</a:t>
            </a:r>
          </a:p>
          <a:p>
            <a:r>
              <a:rPr lang="pl-PL" dirty="0"/>
              <a:t>przypisywanie odpowiedzialności. </a:t>
            </a:r>
          </a:p>
        </p:txBody>
      </p:sp>
    </p:spTree>
    <p:extLst>
      <p:ext uri="{BB962C8B-B14F-4D97-AF65-F5344CB8AC3E}">
        <p14:creationId xmlns:p14="http://schemas.microsoft.com/office/powerpoint/2010/main" val="384452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85C6A0-351E-41EB-33FF-EF3579882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2918D6D-B624-A7FA-FF58-E04D96165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5C9C81-D4E2-CA06-D90A-CF88B9E7F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727B83-E313-82A0-09F9-E4F2447F2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69C64B4-9D53-529D-8FA1-2069AD9A4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3C81F3-0A85-65FB-8B04-B14952E57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A77DDDA-33B4-79C0-E990-A23618645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A3387A-AAAB-898A-D29A-4D85808C7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6684F1A-679D-7B4E-025C-796C24657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F8D42E7-779B-08AC-BA9B-78E4D0338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1EBADC-63A6-7CE1-D32D-D03BEB0DA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83519E8-9370-8BA9-5934-0201CE57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Zadłużanie się samorządów – czy jest uzasadnienie? </a:t>
            </a:r>
          </a:p>
        </p:txBody>
      </p:sp>
    </p:spTree>
    <p:extLst>
      <p:ext uri="{BB962C8B-B14F-4D97-AF65-F5344CB8AC3E}">
        <p14:creationId xmlns:p14="http://schemas.microsoft.com/office/powerpoint/2010/main" val="400556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470AB0-56F1-DC84-C348-32014628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Uzasadnienie dla zadłużania samorządów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FA5A3E-20FC-E142-FE17-64A07F412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Równość międzypokoleniowa i geograficzna – majątek, który powstanie dzięki realizacji inwestycji, będzie służył przyszłym użytkownikom (podatnikom), wskazane jest, aby i oni ponieśli część kosztów jego wytworzenia.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Podwyższenie kosztów inwestycji, jeżeli brak środków finansowych spowoduje wydłużenie czasu jej realizacji.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Restrykcyjna lokalna polityka podatkowa, prowadzona w celu zwiększenia dochodów budżetowych, pogarszając warunki prowadzenia działalności gospodarczej na danym terenie wpływa na pogorszenie sytuacji finansowej jednostki w dłuższym czasie.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5565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3AFE13-4857-0B8E-6576-6F402505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Problem zadłużenia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D2A776-5A29-D637-2F50-6DD3E33C4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zadłużenie nie powinno rosnąć w szybszym tempie niż przyrost potencjału do jego obsługi,</a:t>
            </a:r>
          </a:p>
          <a:p>
            <a:pPr lvl="0"/>
            <a:r>
              <a:rPr lang="pl-PL" dirty="0"/>
              <a:t>nadwyżka bieżąca jest podstawowym wyznacznikiem zdolności kredytowej,</a:t>
            </a:r>
          </a:p>
          <a:p>
            <a:pPr lvl="0"/>
            <a:r>
              <a:rPr lang="pl-PL" dirty="0"/>
              <a:t>im wyższa nadwyżka bieżąca tym wyższa zdolność kredytowa polskich samorządów, czyli możliwość pozyskiwania środków z banków i instytucji finansowych.</a:t>
            </a:r>
          </a:p>
          <a:p>
            <a:pPr marL="0" lv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289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609C4D-289C-2978-8C70-68E93390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Reforma finansów jednostek samorządu terytorialnego</a:t>
            </a:r>
          </a:p>
        </p:txBody>
      </p:sp>
      <p:pic>
        <p:nvPicPr>
          <p:cNvPr id="5" name="Symbol zastępczy zawartości 4" descr="Obraz zawierający design&#10;&#10;Opis wygenerowany automatycznie przy niskim poziomie pewności">
            <a:extLst>
              <a:ext uri="{FF2B5EF4-FFF2-40B4-BE49-F238E27FC236}">
                <a16:creationId xmlns:a16="http://schemas.microsoft.com/office/drawing/2014/main" id="{EEB00D75-B0CD-9CCC-1403-EF9EF61BC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64000" y="2375694"/>
            <a:ext cx="4064000" cy="3251200"/>
          </a:xfrm>
        </p:spPr>
      </p:pic>
    </p:spTree>
    <p:extLst>
      <p:ext uri="{BB962C8B-B14F-4D97-AF65-F5344CB8AC3E}">
        <p14:creationId xmlns:p14="http://schemas.microsoft.com/office/powerpoint/2010/main" val="300594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68B493-A5CE-38C9-6B4C-48C66F5E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/>
              <a:t>Projekt ustawy o dochodach jednostek samorządu terytorialnego</a:t>
            </a:r>
            <a:br>
              <a:rPr lang="pl-PL" b="1" i="0" u="none" strike="noStrike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5105C2-1C94-FFC9-0C58-BE2169834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przejrzystość i apolityczność;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dirty="0"/>
              <a:t>parametryzacja;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dirty="0"/>
              <a:t>w 2025 r. dochody JST wzrosną o 24,8 mld zł w stosunku do obowiązującego systemu;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dirty="0"/>
              <a:t>każdy samorząd będzie miał zagwarantowane wyższe dochody niż obecnie.</a:t>
            </a:r>
          </a:p>
        </p:txBody>
      </p:sp>
    </p:spTree>
    <p:extLst>
      <p:ext uri="{BB962C8B-B14F-4D97-AF65-F5344CB8AC3E}">
        <p14:creationId xmlns:p14="http://schemas.microsoft.com/office/powerpoint/2010/main" val="1392223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410CBE-8FB5-D337-C3E9-247D42F9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Najbogatsza i najuboższa gmina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AACDE6-E884-3BBE-4628-AF10F8E3C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Wska</a:t>
            </a:r>
            <a:r>
              <a:rPr lang="pl-PL" dirty="0"/>
              <a:t>źnik G: wskaźnikach dochodów podatkowych w przeliczeniu na jednego mieszkańca dla gmin;</a:t>
            </a:r>
          </a:p>
          <a:p>
            <a:r>
              <a:rPr lang="pl-PL" dirty="0"/>
              <a:t>Kleszczów w woj. łódzkim pozostaje najbogatszą gminą w Polsce;</a:t>
            </a:r>
          </a:p>
          <a:p>
            <a:r>
              <a:rPr lang="pl-PL" dirty="0"/>
              <a:t>Najniższe wpływy z podatków odnotowała gmina Potok Górny w woj. lubelskim;</a:t>
            </a:r>
          </a:p>
        </p:txBody>
      </p:sp>
    </p:spTree>
    <p:extLst>
      <p:ext uri="{BB962C8B-B14F-4D97-AF65-F5344CB8AC3E}">
        <p14:creationId xmlns:p14="http://schemas.microsoft.com/office/powerpoint/2010/main" val="2403973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linia, Wykres, diagram&#10;&#10;Opis wygenerowany automatycznie">
            <a:extLst>
              <a:ext uri="{FF2B5EF4-FFF2-40B4-BE49-F238E27FC236}">
                <a16:creationId xmlns:a16="http://schemas.microsoft.com/office/drawing/2014/main" id="{EA8495DF-E521-5B48-53ED-CF8128DD4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539" y="643466"/>
            <a:ext cx="867092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79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0FEADB-7771-0F83-1F0D-A57A3663B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/>
              <a:t>Najważniejsze założenia reformy finansów jednostek samorządu terytorialnego</a:t>
            </a:r>
            <a:br>
              <a:rPr lang="pl-PL" b="1" i="0" u="none" strike="noStrike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3A40E7-3B23-B4FF-F157-692E068D7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zwiększenie dochodów własnych JST;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zmniejszenie wpływu zmian podatkowych na poziomie centralnym na dochody podatkowe JST;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dochody podatników będą podstawą naliczania dochodów JST z udziału w PIT i CIT;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do bazy naliczania dochodów JST z udziału w PIT i CIT będą wliczane dochody z podatku zryczałtowanego od przychodów ewidencjonowanych;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naliczanie potrzeb finansowych samorządów, zamiast obecnych części subwencji ogólnej;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likwidacja wydatków JST z tytułu wpłat „</a:t>
            </a:r>
            <a:r>
              <a:rPr lang="pl-PL" b="0" i="0" u="none" strike="noStrike" dirty="0" err="1">
                <a:solidFill>
                  <a:srgbClr val="1B1B1B"/>
                </a:solidFill>
                <a:effectLst/>
                <a:latin typeface="inherit"/>
              </a:rPr>
              <a:t>janosikowego</a:t>
            </a: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” do budżetu państwa;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wydzielenie miast na prawach powiatu jako oddzielnej kategorii JST;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odejście od kilku rozdrobnionych rezerw subwencji ogólnej na rzecz jednej dużej.</a:t>
            </a:r>
          </a:p>
        </p:txBody>
      </p:sp>
    </p:spTree>
    <p:extLst>
      <p:ext uri="{BB962C8B-B14F-4D97-AF65-F5344CB8AC3E}">
        <p14:creationId xmlns:p14="http://schemas.microsoft.com/office/powerpoint/2010/main" val="2526934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zrzut ekranu, Strona internetowa, oprogramowanie&#10;&#10;Opis wygenerowany automatycznie">
            <a:extLst>
              <a:ext uri="{FF2B5EF4-FFF2-40B4-BE49-F238E27FC236}">
                <a16:creationId xmlns:a16="http://schemas.microsoft.com/office/drawing/2014/main" id="{FA90121C-704D-F5AA-4E0D-E1B7C1160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728" y="643467"/>
            <a:ext cx="7354543" cy="557106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3E842DE-9957-8BAD-C594-EA15AE33B394}"/>
              </a:ext>
            </a:extLst>
          </p:cNvPr>
          <p:cNvSpPr txBox="1"/>
          <p:nvPr/>
        </p:nvSpPr>
        <p:spPr>
          <a:xfrm flipH="1">
            <a:off x="10491513" y="819834"/>
            <a:ext cx="461665" cy="5218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dirty="0"/>
              <a:t>Źródło: platforma X.</a:t>
            </a:r>
          </a:p>
        </p:txBody>
      </p:sp>
    </p:spTree>
    <p:extLst>
      <p:ext uri="{BB962C8B-B14F-4D97-AF65-F5344CB8AC3E}">
        <p14:creationId xmlns:p14="http://schemas.microsoft.com/office/powerpoint/2010/main" val="65759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D72EA9-9FBD-6217-DE89-626B4DF3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Przykładowa struktura wydatków budżetu miasta:</a:t>
            </a:r>
            <a:br>
              <a:rPr lang="pl-PL" dirty="0"/>
            </a:br>
            <a:r>
              <a:rPr lang="pl-PL" dirty="0"/>
              <a:t>Kraków 2023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604F92D-1EAB-72BE-2D8C-7A7200CFE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784" y="1309200"/>
            <a:ext cx="8023409" cy="55488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988200D-0793-BF0F-E08A-55D1B28A96F5}"/>
              </a:ext>
            </a:extLst>
          </p:cNvPr>
          <p:cNvSpPr txBox="1"/>
          <p:nvPr/>
        </p:nvSpPr>
        <p:spPr>
          <a:xfrm flipH="1">
            <a:off x="10782777" y="1469036"/>
            <a:ext cx="1292662" cy="5218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dirty="0"/>
              <a:t>Źródło: </a:t>
            </a:r>
            <a:r>
              <a:rPr lang="pl-PL" b="0" i="0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https://www.bip.krakow.pl/?id=32&amp;sub=struktura&amp;query=id%3D10481%26pz%3D1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956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FFC92-4B34-4399-913A-C7CDEA6D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/>
              <a:t>Projekt ustawy wzmacnia także samodzielność finansową samorządów</a:t>
            </a:r>
            <a:br>
              <a:rPr lang="pl-PL" b="1" i="0" u="none" strike="noStrike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13BA3C-DB95-9E18-B631-219FFFDA9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nastąpi jakościowa zmiana w strukturze dochodów budżetów samorządowych w postaci zasadniczego wzrostu poziomu dochodów.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reforma oznacza koniec z subwencjonowaniem bogatych samorządów.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zgodnie z ideą samorządności subwencja ogólna z budżetu będzie mieć charakter uzupełniający;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istotnie zwiększą się także środki na potrzeby rozwojowe JST – z poziomu 3,5 mld zł do poziomu 8,6 md zł, tj. o 245%.</a:t>
            </a:r>
          </a:p>
        </p:txBody>
      </p:sp>
    </p:spTree>
    <p:extLst>
      <p:ext uri="{BB962C8B-B14F-4D97-AF65-F5344CB8AC3E}">
        <p14:creationId xmlns:p14="http://schemas.microsoft.com/office/powerpoint/2010/main" val="1405708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ymbol zastępczy zawartości 4" descr="Obraz zawierający zrzut ekranu, mapa, Jaskrawoniebieski, tekst&#10;&#10;Opis wygenerowany automatycznie">
            <a:extLst>
              <a:ext uri="{FF2B5EF4-FFF2-40B4-BE49-F238E27FC236}">
                <a16:creationId xmlns:a16="http://schemas.microsoft.com/office/drawing/2014/main" id="{F5E5F88A-4E79-5AEF-5EEA-1DEC6D83B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85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0F43CF-2893-993C-6A69-48842D4E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Sytuacja finansowa - Kraków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21CCED-C060-25AC-C80E-291397A03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l-PL" noProof="0" dirty="0"/>
              <a:t>Czynniki zewnętrzne:</a:t>
            </a:r>
          </a:p>
          <a:p>
            <a:r>
              <a:rPr lang="pl-PL" noProof="0" dirty="0"/>
              <a:t>wysoka inflacja;</a:t>
            </a:r>
            <a:endParaRPr lang="pl-PL" dirty="0"/>
          </a:p>
          <a:p>
            <a:r>
              <a:rPr lang="pl-PL" noProof="0" dirty="0"/>
              <a:t>wzrost stóp procentowych</a:t>
            </a:r>
            <a:r>
              <a:rPr lang="pl-PL" dirty="0"/>
              <a:t>;</a:t>
            </a:r>
            <a:endParaRPr lang="pl-PL" noProof="0" dirty="0"/>
          </a:p>
          <a:p>
            <a:r>
              <a:rPr lang="pl-PL" noProof="0" dirty="0"/>
              <a:t>spadek tempa wzrostu gospodarczego</a:t>
            </a:r>
            <a:r>
              <a:rPr lang="pl-PL" dirty="0"/>
              <a:t>;</a:t>
            </a:r>
          </a:p>
          <a:p>
            <a:r>
              <a:rPr lang="pl-PL" noProof="0" dirty="0"/>
              <a:t>polityka rządu w zakresie podatku dochodowego od osób fizycznych w tym wprowadzenie Polskiego Ładu;</a:t>
            </a:r>
            <a:endParaRPr lang="pl-PL" dirty="0"/>
          </a:p>
          <a:p>
            <a:r>
              <a:rPr lang="pl-PL" noProof="0" dirty="0" err="1"/>
              <a:t>dyskryminacj</a:t>
            </a:r>
            <a:r>
              <a:rPr lang="pl-PL" dirty="0"/>
              <a:t>a</a:t>
            </a:r>
            <a:r>
              <a:rPr lang="pl-PL" noProof="0" dirty="0"/>
              <a:t> dużych miast przy podziale </a:t>
            </a:r>
            <a:r>
              <a:rPr lang="pl-PL" dirty="0"/>
              <a:t>środków</a:t>
            </a:r>
            <a:r>
              <a:rPr lang="pl-PL" noProof="0" dirty="0"/>
              <a:t> przez </a:t>
            </a:r>
            <a:r>
              <a:rPr lang="pl-PL" dirty="0"/>
              <a:t>rząd;</a:t>
            </a:r>
          </a:p>
          <a:p>
            <a:r>
              <a:rPr lang="pl-PL" noProof="0" dirty="0"/>
              <a:t>wzrost wynagrodzeń;</a:t>
            </a:r>
            <a:endParaRPr lang="pl-PL" dirty="0"/>
          </a:p>
          <a:p>
            <a:r>
              <a:rPr lang="pl-PL" noProof="0" dirty="0"/>
              <a:t>niedofinansowanie zadań zleconych. </a:t>
            </a:r>
          </a:p>
        </p:txBody>
      </p:sp>
    </p:spTree>
    <p:extLst>
      <p:ext uri="{BB962C8B-B14F-4D97-AF65-F5344CB8AC3E}">
        <p14:creationId xmlns:p14="http://schemas.microsoft.com/office/powerpoint/2010/main" val="3508436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linia, zrzut ekranu, diagram&#10;&#10;Opis wygenerowany automatycznie">
            <a:extLst>
              <a:ext uri="{FF2B5EF4-FFF2-40B4-BE49-F238E27FC236}">
                <a16:creationId xmlns:a16="http://schemas.microsoft.com/office/drawing/2014/main" id="{7B524664-DDF7-D75D-5C56-DA94175B7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527" y="643467"/>
            <a:ext cx="8132946" cy="557106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3940D28-2CB8-FD69-4872-F0B95337BD27}"/>
              </a:ext>
            </a:extLst>
          </p:cNvPr>
          <p:cNvSpPr txBox="1"/>
          <p:nvPr/>
        </p:nvSpPr>
        <p:spPr>
          <a:xfrm flipH="1">
            <a:off x="10491513" y="819834"/>
            <a:ext cx="461665" cy="5218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dirty="0"/>
              <a:t>Źródło: </a:t>
            </a:r>
            <a:r>
              <a:rPr lang="pl-PL" dirty="0" err="1"/>
              <a:t>krakow.pl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0811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ymbol zastępczy zawartości 4" descr="Obraz zawierający zrzut ekranu, tekst, Wielobarwność, Prostokąt&#10;&#10;Opis wygenerowany automatycznie">
            <a:extLst>
              <a:ext uri="{FF2B5EF4-FFF2-40B4-BE49-F238E27FC236}">
                <a16:creationId xmlns:a16="http://schemas.microsoft.com/office/drawing/2014/main" id="{FB34A4E4-E773-2255-BF46-493D94C69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4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788FB55-917E-53BA-53DA-A9CFE19E4883}"/>
              </a:ext>
            </a:extLst>
          </p:cNvPr>
          <p:cNvSpPr txBox="1"/>
          <p:nvPr/>
        </p:nvSpPr>
        <p:spPr>
          <a:xfrm flipH="1">
            <a:off x="11185196" y="961724"/>
            <a:ext cx="461665" cy="5218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dirty="0"/>
              <a:t>Źródło: </a:t>
            </a:r>
            <a:r>
              <a:rPr lang="pl-PL" dirty="0" err="1"/>
              <a:t>krakow.pl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95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55EB7B-89FA-0BBF-540D-EA1AA398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PiT</a:t>
            </a:r>
            <a:r>
              <a:rPr lang="pl-PL" dirty="0"/>
              <a:t> i </a:t>
            </a:r>
            <a:r>
              <a:rPr lang="pl-PL" dirty="0" err="1"/>
              <a:t>CiT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855B4F-C4A6-FCE6-1E7C-FCB666126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Zgodnie z obowiązującymi obecnie przepisami ustawy o dochodach jednostek samorządu terytorialnego (tekst jedn. Dz.U. z 2024 r., poz. 356; dalej: </a:t>
            </a:r>
            <a:r>
              <a:rPr lang="pl-PL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u.d.j.s.t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.) dochodami JST są m.in. udziały we wpływach z podatków dochodowych: PIT i CIT. Wynoszą one:</a:t>
            </a: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  <a:latin typeface="-webkit-standard"/>
              </a:rPr>
              <a:t>- 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38,46% we wpływach z PIT, od podatników tego podatku zamieszkałych na obszarze gminy;</a:t>
            </a:r>
            <a:br>
              <a:rPr lang="pl-PL" dirty="0"/>
            </a:br>
            <a:r>
              <a:rPr lang="pl-PL" dirty="0"/>
              <a:t>- 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6.71% we wpływach z CIT, od podatników tego podatku, posiadających siedzibę na obszarze gminy;</a:t>
            </a:r>
            <a:br>
              <a:rPr lang="pl-PL" dirty="0"/>
            </a:br>
            <a:r>
              <a:rPr lang="pl-PL" dirty="0"/>
              <a:t>- 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10,25% udziału we wpływach z PIT, od podatników tego podatku zamieszkałych na obszarze powiatu;</a:t>
            </a:r>
            <a:br>
              <a:rPr lang="pl-PL" dirty="0"/>
            </a:br>
            <a:r>
              <a:rPr lang="pl-PL" dirty="0"/>
              <a:t>- 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1,40% udziału we wpływach z CIT, od podatników tego podatku, posiadających siedzibę na obszarze powiatu;</a:t>
            </a:r>
            <a:br>
              <a:rPr lang="pl-PL" dirty="0"/>
            </a:br>
            <a:r>
              <a:rPr lang="pl-PL" dirty="0"/>
              <a:t>- 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1,60%  udziału we wpływach z PIT, od podatników tego podatku zamieszkałych na obszarze województwa;</a:t>
            </a:r>
            <a:br>
              <a:rPr lang="pl-PL" dirty="0"/>
            </a:br>
            <a:r>
              <a:rPr lang="pl-PL" dirty="0"/>
              <a:t>- 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14,75% udziału we wpływach z CIT, od podatników tego podatku, posiadających siedzibę na obszarze województwa.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682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C3659-0168-7661-CC92-9D2DCDBC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Podział zadań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F03F32D-47CF-EA0D-F0BF-250DD656AA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Zadania własne</a:t>
            </a:r>
          </a:p>
          <a:p>
            <a:pPr marL="0" indent="0">
              <a:buNone/>
            </a:pPr>
            <a:r>
              <a:rPr lang="pl-PL" dirty="0"/>
              <a:t>- zadania należące do kompetencji organu wykonawczego.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5CDA414-208B-AC3C-A74D-7E011C2380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Zadania zlecone</a:t>
            </a:r>
          </a:p>
          <a:p>
            <a:pPr>
              <a:buFontTx/>
              <a:buChar char="-"/>
            </a:pPr>
            <a:r>
              <a:rPr lang="pl-PL" dirty="0"/>
              <a:t>zadania nienależące do kompetencji organu zlecającemu;</a:t>
            </a:r>
          </a:p>
          <a:p>
            <a:pPr>
              <a:buFontTx/>
              <a:buChar char="-"/>
            </a:pPr>
            <a:r>
              <a:rPr lang="pl-PL" dirty="0"/>
              <a:t>zadanie musi wynikać z ustaw;</a:t>
            </a:r>
          </a:p>
          <a:p>
            <a:pPr>
              <a:buFontTx/>
              <a:buChar char="-"/>
            </a:pPr>
            <a:r>
              <a:rPr lang="pl-PL" dirty="0"/>
              <a:t>katalog zadań zleconych nie jest zamknięty;</a:t>
            </a:r>
          </a:p>
          <a:p>
            <a:pPr>
              <a:buFontTx/>
              <a:buChar char="-"/>
            </a:pPr>
            <a:r>
              <a:rPr lang="pl-PL" dirty="0"/>
              <a:t>środki powinny być przekazywane zgodnie z zasadą adekwatności.</a:t>
            </a:r>
          </a:p>
        </p:txBody>
      </p:sp>
    </p:spTree>
    <p:extLst>
      <p:ext uri="{BB962C8B-B14F-4D97-AF65-F5344CB8AC3E}">
        <p14:creationId xmlns:p14="http://schemas.microsoft.com/office/powerpoint/2010/main" val="337011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402D50-73CD-773D-9B4A-CEB6499D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Finansowanie zadań zleconych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EBC37A-7A52-2082-192B-F2CE6A891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Na podstawie art. 49 ust. 1 ustawy z 13 listopada 2003 r. o dochodach jednostek samorządu terytorialnego, jednostka samorządu terytorialnego wykonująca zadania zlecone z zakresu administracji rządowej oraz inne zadania zlecone ustawami otrzymuje z budżetu państwa dotacje celowe w wysokości zapewniającej realizację tych zadań.</a:t>
            </a:r>
          </a:p>
          <a:p>
            <a:pPr marL="514350" indent="-514350">
              <a:buAutoNum type="arabicPeriod"/>
            </a:pPr>
            <a:r>
              <a:rPr lang="pl-PL" dirty="0"/>
              <a:t>Art. 129 ustawy o finansach publicznych mówi, że kwota dotacji na zadania zlecone określana jest przez dysponentów części budżetowych według zasad przyjętych w budżecie państwa określania wydatków podobnego rodzaju, o ile odrębne przepisy nie stanowią inaczej.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Zgodnie z art. 149 ust. 1 ustawy o finansach publicznych wojewoda przekazuje dotacje dla JST w terminie umożliwiającym pełne i terminowe wykonywanie zadań.</a:t>
            </a:r>
          </a:p>
        </p:txBody>
      </p:sp>
    </p:spTree>
    <p:extLst>
      <p:ext uri="{BB962C8B-B14F-4D97-AF65-F5344CB8AC3E}">
        <p14:creationId xmlns:p14="http://schemas.microsoft.com/office/powerpoint/2010/main" val="395887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019A3-F421-3554-CC1C-F5686775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Dysponenci budżetowi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21D9D6-2455-81F1-F2B5-D3A53DC0A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Dysponenci to podmioty gromadzące dochody budżetowe oraz dokonujące wydatków budżetowych. </a:t>
            </a:r>
          </a:p>
          <a:p>
            <a:r>
              <a:rPr lang="pl-PL" dirty="0"/>
              <a:t>dysponenci pośredni – kierują wykonaniem budżetu oraz sprawują̨ ogólną̨ kontrolę i nadzór w tym zakresie (Rada Ministrów, Prezes Rady Ministrów, Minister Finansów oraz dysponenci I stopnia),</a:t>
            </a:r>
          </a:p>
          <a:p>
            <a:r>
              <a:rPr lang="pl-PL" dirty="0"/>
              <a:t>dysponenci bezpośredni – jednostki sektora finansów publicznych, samodzielnie gromadzące dochody na rzecz budżetu oraz dokonujące wydatków ze środków budżetowych (dysponenci II i III stopnia), </a:t>
            </a:r>
          </a:p>
          <a:p>
            <a:r>
              <a:rPr lang="pl-PL" dirty="0"/>
              <a:t>dysponenci części budżetowych (art. 114): art. 114 ust. 3 pkt 2 oraz art. 139 ust. 2 </a:t>
            </a:r>
            <a:r>
              <a:rPr lang="pl-PL" dirty="0" err="1"/>
              <a:t>u.f.p</a:t>
            </a:r>
            <a:r>
              <a:rPr lang="pl-PL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694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019A3-F421-3554-CC1C-F5686775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Dysponenci budżetowi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21D9D6-2455-81F1-F2B5-D3A53DC0A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dysponenci II stopnia (państwowe jednostki budżetowe bezpośrednio podległe dysponentom głównym), </a:t>
            </a:r>
          </a:p>
          <a:p>
            <a:r>
              <a:rPr lang="pl-PL" dirty="0"/>
              <a:t>dysponenci III stopnia (państwowe jednostki budżetowe bezpośrednio podległe dysponentom drugiego stopnia albo głównym, dokonują wydatków ze środków z budżetu, ale bez prawa ich przekazywania dalej). </a:t>
            </a:r>
          </a:p>
        </p:txBody>
      </p:sp>
    </p:spTree>
    <p:extLst>
      <p:ext uri="{BB962C8B-B14F-4D97-AF65-F5344CB8AC3E}">
        <p14:creationId xmlns:p14="http://schemas.microsoft.com/office/powerpoint/2010/main" val="262133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A1A831-148D-B793-4260-C57FDCEC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Zadania dysponentów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EC38B8-9737-2186-3104-49F7329EB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dysponenci części budżetowych sprawują nadzór i kontrolę:</a:t>
            </a:r>
          </a:p>
          <a:p>
            <a:pPr marL="0" indent="0">
              <a:buNone/>
            </a:pPr>
            <a:r>
              <a:rPr lang="pl-PL" dirty="0"/>
              <a:t>- nad całością gospodarki finansowej podległych im jednostek organizacyjnych, w tym nad dokonywaniem przez te jednostki wstępnej oceny celowości poniesionych wydatków oraz realizacją właściwych procedur; </a:t>
            </a:r>
          </a:p>
          <a:p>
            <a:pPr>
              <a:buFontTx/>
              <a:buChar char="-"/>
            </a:pPr>
            <a:r>
              <a:rPr lang="pl-PL" dirty="0"/>
              <a:t>wykorzystania dotacji udzielonych z budżetu państwa; </a:t>
            </a:r>
          </a:p>
          <a:p>
            <a:pPr marL="0" indent="0">
              <a:buNone/>
            </a:pPr>
            <a:r>
              <a:rPr lang="pl-PL" dirty="0"/>
              <a:t>- realizacji zadań finansowanych z budżetu państwa; </a:t>
            </a:r>
          </a:p>
          <a:p>
            <a:pPr marL="0" indent="0">
              <a:buNone/>
            </a:pPr>
            <a:r>
              <a:rPr lang="pl-PL" dirty="0"/>
              <a:t>- efektywności i skuteczności realizacji planów w układzie zadaniowym na podstawie mierników stopnia realizacji celów.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814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7BF71C8-5B58-35B9-17E8-809DD1FC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5200" noProof="0" dirty="0">
                <a:solidFill>
                  <a:schemeClr val="tx2"/>
                </a:solidFill>
              </a:rPr>
              <a:t>Jakie są problem budżetów </a:t>
            </a:r>
            <a:r>
              <a:rPr lang="pl-PL" sz="5200" noProof="0" dirty="0" err="1">
                <a:solidFill>
                  <a:schemeClr val="tx2"/>
                </a:solidFill>
              </a:rPr>
              <a:t>jst</a:t>
            </a:r>
            <a:r>
              <a:rPr lang="pl-PL" sz="5200" noProof="0" dirty="0">
                <a:solidFill>
                  <a:schemeClr val="tx2"/>
                </a:solidFill>
              </a:rPr>
              <a:t>?</a:t>
            </a:r>
            <a:endParaRPr lang="pl-PL" sz="5200" kern="1200" noProof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58153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1124</Words>
  <Application>Microsoft Macintosh PowerPoint</Application>
  <PresentationFormat>Panoramiczny</PresentationFormat>
  <Paragraphs>84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-webkit-standard</vt:lpstr>
      <vt:lpstr>Arial</vt:lpstr>
      <vt:lpstr>Arial</vt:lpstr>
      <vt:lpstr>Calibri</vt:lpstr>
      <vt:lpstr>Calibri Light</vt:lpstr>
      <vt:lpstr>inherit</vt:lpstr>
      <vt:lpstr>Open Sans</vt:lpstr>
      <vt:lpstr>Motyw pakietu Office</vt:lpstr>
      <vt:lpstr>Przykładowa struktura dochodów budżetu miasta: Kraków 2023</vt:lpstr>
      <vt:lpstr>Przykładowa struktura wydatków budżetu miasta: Kraków 2023</vt:lpstr>
      <vt:lpstr>PiT i CiT</vt:lpstr>
      <vt:lpstr>Podział zadań </vt:lpstr>
      <vt:lpstr>Finansowanie zadań zleconych</vt:lpstr>
      <vt:lpstr>Dysponenci budżetowi </vt:lpstr>
      <vt:lpstr>Dysponenci budżetowi </vt:lpstr>
      <vt:lpstr>Zadania dysponentów </vt:lpstr>
      <vt:lpstr>Jakie są problem budżetów jst?</vt:lpstr>
      <vt:lpstr>Problemy budżetów jst</vt:lpstr>
      <vt:lpstr>Zadłużanie się samorządów – czy jest uzasadnienie? </vt:lpstr>
      <vt:lpstr>Uzasadnienie dla zadłużania samorządów</vt:lpstr>
      <vt:lpstr>Problem zadłużenia</vt:lpstr>
      <vt:lpstr>Reforma finansów jednostek samorządu terytorialnego</vt:lpstr>
      <vt:lpstr> Projekt ustawy o dochodach jednostek samorządu terytorialnego </vt:lpstr>
      <vt:lpstr>Najbogatsza i najuboższa gmina</vt:lpstr>
      <vt:lpstr>Prezentacja programu PowerPoint</vt:lpstr>
      <vt:lpstr> Najważniejsze założenia reformy finansów jednostek samorządu terytorialnego </vt:lpstr>
      <vt:lpstr>Prezentacja programu PowerPoint</vt:lpstr>
      <vt:lpstr> Projekt ustawy wzmacnia także samodzielność finansową samorządów </vt:lpstr>
      <vt:lpstr>Prezentacja programu PowerPoint</vt:lpstr>
      <vt:lpstr>Sytuacja finansowa - Kraków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Finansowanie przedsięwzięć publicznych</dc:title>
  <dc:creator>Katarzyna Baran</dc:creator>
  <cp:lastModifiedBy>Katarzyna Baran</cp:lastModifiedBy>
  <cp:revision>9</cp:revision>
  <dcterms:created xsi:type="dcterms:W3CDTF">2023-02-27T06:06:02Z</dcterms:created>
  <dcterms:modified xsi:type="dcterms:W3CDTF">2024-11-06T14:18:32Z</dcterms:modified>
</cp:coreProperties>
</file>