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Impact" panose="020B0806030902050204" pitchFamily="34" charset="0"/>
      <p:regular r:id="rId26"/>
    </p:embeddedFont>
    <p:embeddedFont>
      <p:font typeface="Playfair Display" panose="00000500000000000000" pitchFamily="2" charset="-18"/>
      <p:regular r:id="rId27"/>
      <p:bold r:id="rId28"/>
      <p:italic r:id="rId29"/>
      <p:boldItalic r:id="rId30"/>
    </p:embeddedFont>
    <p:embeddedFont>
      <p:font typeface="Rosario" panose="020B0604020202020204" charset="-18"/>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Egvw7Og2AkPrvpvWR6+t4pg+mX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ksandra Szulc"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DC139A-7DD9-4B94-BF46-895EF79265F7}">
  <a:tblStyle styleId="{AFDC139A-7DD9-4B94-BF46-895EF79265F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26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3-12T19:50:46.693" idx="1">
    <p:pos x="1016" y="1302"/>
    <p:text>Art.  216aa.  [Możliwość wnoszenia pism procesowych i dokumentów z pominięciem systemu teleinformatycznego]
1.  Wierzyciele, którym przysługują należności ze stosunku pracy, z wyjątkiem roszczeń z tytułu wynagrodzenia reprezentanta upadłego lub wynagrodzenia osoby wykonującej czynności związane z zarządem lub nadzorem nad przedsiębiorstwem dłużnika, należności alimentacyjne oraz renty z tytułu odszkodowania za wywołanie choroby, niezdolności do pracy, kalectwa lub śmierci i renty z tytułu zamiany uprawnień objętych treścią prawa dożywocia na dożywotnią rentę, mogą wnosić pisma procesowe oraz dokumenty z pominięciem systemu teleinformatycznego obsługującego postępowanie sądowe.</p:text>
    <p:extLst mod="1">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uXA10w"/>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5-03-12T21:57:59.507" idx="2">
    <p:pos x="1016" y="1254"/>
    <p:text>Art. 25a ustawy o KRS
[Rozwiązanie podmiotu wpisanego do Rejestru bez przeprowadzania postępowania likwidacyjnego]
1. Sąd rejestrowy wszczyna z urzędu postępowanie o rozwiązanie podmiotu wpisanego do Rejestru bez przeprowadzania postępowania likwidacyjnego, w przypadku gdy:
1) oddalając wniosek o ogłoszenie upadłości lub umarzając postępowanie upadłościowe, sąd upadłościowy stwierdzi, że zgromadzony w sprawie materiał daje podstawę do rozwiązania bez przeprowadzania postępowania likwidacyjnego; 
2) oddalono wniosek o ogłoszenie upadłości lub umorzono postępowanie upadłościowe z tego powodu, że majątek niewypłacalnego dłużnika nie wystarcza na zaspokojenie kosztów postępowania; [...]
2. W toku postępowania o rozwiązanie podmiotu wpisanego do Rejestru bez przeprowadzania postępowania likwidacyjnego sąd rejestrowy bada, czy podmiot ten posiada zbywalny majątek i czy faktycznie prowadzi działalność.</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uXA1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5-03-13T11:48:38.880" idx="3">
    <p:pos x="688" y="1536"/>
    <p:text>Środki przymusu z art. 1050 § 3, art. 1050 indeks 1 § 2, art. 1052, 1053 i 1056–1059 KPC: grzywny z zamianą na areszt.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wZl_I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3f7c437eb0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33f7c437eb0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3f7c437eb0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33f7c437eb0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3f7c437eb0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33f7c437eb0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3f7c437eb0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g33f7c437eb0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3fb5e28c0a_0_7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33fb5e28c0a_0_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3f7c437eb0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33f7c437eb0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3f7c437eb0_1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33f7c437eb0_1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3f7c437eb0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g33f7c437eb0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3fde0bd14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9" name="Google Shape;429;g33fde0bd14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3f7c437eb0_1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g33f7c437eb0_1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408536e1f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g3408536e1f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3f7c437eb0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g33f7c437eb0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3408536e1f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g3408536e1f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3f7c437eb0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33f7c437eb0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1792288" y="612775"/>
            <a:ext cx="5486400" cy="4114800"/>
          </a:xfrm>
          <a:prstGeom prst="rect">
            <a:avLst/>
          </a:prstGeom>
          <a:noFill/>
          <a:ln>
            <a:noFill/>
          </a:ln>
        </p:spPr>
      </p:sp>
      <p:sp>
        <p:nvSpPr>
          <p:cNvPr id="64" name="Google Shape;64;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omments" Target="../comments/comment2.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omments" Target="../comments/comment3.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20" b="-9219"/>
            </a:stretch>
          </a:blipFill>
          <a:ln>
            <a:noFill/>
          </a:ln>
        </p:spPr>
        <p:txBody>
          <a:bodyPr/>
          <a:lstStyle/>
          <a:p>
            <a:endParaRPr lang="pl-PL"/>
          </a:p>
        </p:txBody>
      </p:sp>
      <p:sp>
        <p:nvSpPr>
          <p:cNvPr id="85" name="Google Shape;85;p1"/>
          <p:cNvSpPr/>
          <p:nvPr/>
        </p:nvSpPr>
        <p:spPr>
          <a:xfrm>
            <a:off x="2613090" y="1028699"/>
            <a:ext cx="1359820" cy="1367659"/>
          </a:xfrm>
          <a:custGeom>
            <a:avLst/>
            <a:gdLst/>
            <a:ahLst/>
            <a:cxnLst/>
            <a:rect l="l" t="t" r="r" b="b"/>
            <a:pathLst>
              <a:path w="915406" h="1125444" extrusionOk="0">
                <a:moveTo>
                  <a:pt x="0" y="0"/>
                </a:moveTo>
                <a:lnTo>
                  <a:pt x="915406" y="0"/>
                </a:lnTo>
                <a:lnTo>
                  <a:pt x="915406" y="1125444"/>
                </a:lnTo>
                <a:lnTo>
                  <a:pt x="0" y="1125444"/>
                </a:lnTo>
                <a:lnTo>
                  <a:pt x="0" y="0"/>
                </a:lnTo>
                <a:close/>
              </a:path>
            </a:pathLst>
          </a:custGeom>
          <a:blipFill rotWithShape="1">
            <a:blip r:embed="rId4">
              <a:alphaModFix/>
            </a:blip>
            <a:stretch>
              <a:fillRect/>
            </a:stretch>
          </a:blipFill>
          <a:ln>
            <a:noFill/>
          </a:ln>
        </p:spPr>
        <p:txBody>
          <a:bodyPr/>
          <a:lstStyle/>
          <a:p>
            <a:endParaRPr lang="pl-PL"/>
          </a:p>
        </p:txBody>
      </p:sp>
      <p:sp>
        <p:nvSpPr>
          <p:cNvPr id="86" name="Google Shape;86;p1"/>
          <p:cNvSpPr txBox="1"/>
          <p:nvPr/>
        </p:nvSpPr>
        <p:spPr>
          <a:xfrm>
            <a:off x="3155679" y="923925"/>
            <a:ext cx="12519231" cy="1009651"/>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5999" b="0" i="0" u="none" strike="noStrike" cap="none">
                <a:solidFill>
                  <a:srgbClr val="EBCD8A"/>
                </a:solidFill>
                <a:latin typeface="Playfair Display"/>
                <a:ea typeface="Playfair Display"/>
                <a:cs typeface="Playfair Display"/>
                <a:sym typeface="Playfair Display"/>
              </a:rPr>
              <a:t>Postępowanie upadłościowe</a:t>
            </a:r>
            <a:endParaRPr/>
          </a:p>
        </p:txBody>
      </p:sp>
      <p:sp>
        <p:nvSpPr>
          <p:cNvPr id="87" name="Google Shape;87;p1"/>
          <p:cNvSpPr txBox="1"/>
          <p:nvPr/>
        </p:nvSpPr>
        <p:spPr>
          <a:xfrm>
            <a:off x="3764617" y="2572453"/>
            <a:ext cx="10758900" cy="2241000"/>
          </a:xfrm>
          <a:prstGeom prst="rect">
            <a:avLst/>
          </a:prstGeom>
          <a:noFill/>
          <a:ln>
            <a:noFill/>
          </a:ln>
        </p:spPr>
        <p:txBody>
          <a:bodyPr spcFirstLastPara="1" wrap="square" lIns="0" tIns="0" rIns="0" bIns="0" anchor="t" anchorCtr="0">
            <a:spAutoFit/>
          </a:bodyPr>
          <a:lstStyle/>
          <a:p>
            <a:pPr marL="604523" marR="0" lvl="1" indent="-302261" algn="ctr" rtl="0">
              <a:lnSpc>
                <a:spcPct val="140000"/>
              </a:lnSpc>
              <a:spcBef>
                <a:spcPts val="0"/>
              </a:spcBef>
              <a:spcAft>
                <a:spcPts val="0"/>
              </a:spcAft>
              <a:buClr>
                <a:srgbClr val="FFFFFF"/>
              </a:buClr>
              <a:buSzPts val="2800"/>
              <a:buFont typeface="Playfair Display"/>
              <a:buAutoNum type="arabicPeriod"/>
            </a:pPr>
            <a:r>
              <a:rPr lang="en-US" sz="2800" i="0" u="none" strike="noStrike" cap="none">
                <a:solidFill>
                  <a:srgbClr val="FFFFFF"/>
                </a:solidFill>
                <a:latin typeface="Playfair Display"/>
                <a:ea typeface="Playfair Display"/>
                <a:cs typeface="Playfair Display"/>
                <a:sym typeface="Playfair Display"/>
              </a:rPr>
              <a:t>Podstawy ogłoszenia upadłości</a:t>
            </a:r>
            <a:endParaRPr>
              <a:latin typeface="Playfair Display"/>
              <a:ea typeface="Playfair Display"/>
              <a:cs typeface="Playfair Display"/>
              <a:sym typeface="Playfair Display"/>
            </a:endParaRPr>
          </a:p>
          <a:p>
            <a:pPr marL="604523" marR="0" lvl="1" indent="-302261" algn="ctr" rtl="0">
              <a:lnSpc>
                <a:spcPct val="140000"/>
              </a:lnSpc>
              <a:spcBef>
                <a:spcPts val="0"/>
              </a:spcBef>
              <a:spcAft>
                <a:spcPts val="0"/>
              </a:spcAft>
              <a:buClr>
                <a:srgbClr val="FFFFFF"/>
              </a:buClr>
              <a:buSzPts val="2800"/>
              <a:buFont typeface="Playfair Display"/>
              <a:buAutoNum type="arabicPeriod"/>
            </a:pPr>
            <a:r>
              <a:rPr lang="en-US" sz="2800">
                <a:solidFill>
                  <a:srgbClr val="FFFFFF"/>
                </a:solidFill>
                <a:latin typeface="Playfair Display"/>
                <a:ea typeface="Playfair Display"/>
                <a:cs typeface="Playfair Display"/>
                <a:sym typeface="Playfair Display"/>
              </a:rPr>
              <a:t>P</a:t>
            </a:r>
            <a:r>
              <a:rPr lang="en-US" sz="2800" i="0" u="none" strike="noStrike" cap="none">
                <a:solidFill>
                  <a:srgbClr val="FFFFFF"/>
                </a:solidFill>
                <a:latin typeface="Playfair Display"/>
                <a:ea typeface="Playfair Display"/>
                <a:cs typeface="Playfair Display"/>
                <a:sym typeface="Playfair Display"/>
              </a:rPr>
              <a:t>ostępowani</a:t>
            </a:r>
            <a:r>
              <a:rPr lang="en-US" sz="2800">
                <a:solidFill>
                  <a:srgbClr val="FFFFFF"/>
                </a:solidFill>
                <a:latin typeface="Playfair Display"/>
                <a:ea typeface="Playfair Display"/>
                <a:cs typeface="Playfair Display"/>
                <a:sym typeface="Playfair Display"/>
              </a:rPr>
              <a:t>e o ogłoszenie upadłości</a:t>
            </a:r>
            <a:endParaRPr>
              <a:latin typeface="Playfair Display"/>
              <a:ea typeface="Playfair Display"/>
              <a:cs typeface="Playfair Display"/>
              <a:sym typeface="Playfair Display"/>
            </a:endParaRPr>
          </a:p>
          <a:p>
            <a:pPr marL="604523" marR="0" lvl="1" indent="-302261" algn="ctr" rtl="0">
              <a:lnSpc>
                <a:spcPct val="140000"/>
              </a:lnSpc>
              <a:spcBef>
                <a:spcPts val="0"/>
              </a:spcBef>
              <a:spcAft>
                <a:spcPts val="0"/>
              </a:spcAft>
              <a:buClr>
                <a:srgbClr val="FFFFFF"/>
              </a:buClr>
              <a:buSzPts val="2800"/>
              <a:buFont typeface="Playfair Display"/>
              <a:buAutoNum type="arabicPeriod"/>
            </a:pPr>
            <a:r>
              <a:rPr lang="en-US" sz="2800" i="0" u="none" strike="noStrike" cap="none">
                <a:solidFill>
                  <a:srgbClr val="FFFFFF"/>
                </a:solidFill>
                <a:latin typeface="Playfair Display"/>
                <a:ea typeface="Playfair Display"/>
                <a:cs typeface="Playfair Display"/>
                <a:sym typeface="Playfair Display"/>
              </a:rPr>
              <a:t>Postępowanie zabezpieczające</a:t>
            </a:r>
            <a:endParaRPr>
              <a:latin typeface="Playfair Display"/>
              <a:ea typeface="Playfair Display"/>
              <a:cs typeface="Playfair Display"/>
              <a:sym typeface="Playfair Display"/>
            </a:endParaRPr>
          </a:p>
          <a:p>
            <a:pPr marL="604523" marR="0" lvl="1" indent="-302261" algn="ctr" rtl="0">
              <a:lnSpc>
                <a:spcPct val="140000"/>
              </a:lnSpc>
              <a:spcBef>
                <a:spcPts val="0"/>
              </a:spcBef>
              <a:spcAft>
                <a:spcPts val="0"/>
              </a:spcAft>
              <a:buClr>
                <a:srgbClr val="FFFFFF"/>
              </a:buClr>
              <a:buSzPts val="2800"/>
              <a:buFont typeface="Playfair Display"/>
              <a:buAutoNum type="arabicPeriod"/>
            </a:pPr>
            <a:r>
              <a:rPr lang="en-US" sz="2800" i="0" u="none" strike="noStrike" cap="none">
                <a:solidFill>
                  <a:srgbClr val="FFFFFF"/>
                </a:solidFill>
                <a:latin typeface="Playfair Display"/>
                <a:ea typeface="Playfair Display"/>
                <a:cs typeface="Playfair Display"/>
                <a:sym typeface="Playfair Display"/>
              </a:rPr>
              <a:t> </a:t>
            </a:r>
            <a:r>
              <a:rPr lang="en-US" sz="2800">
                <a:solidFill>
                  <a:srgbClr val="FFFFFF"/>
                </a:solidFill>
                <a:latin typeface="Playfair Display"/>
                <a:ea typeface="Playfair Display"/>
                <a:cs typeface="Playfair Display"/>
                <a:sym typeface="Playfair Display"/>
              </a:rPr>
              <a:t>Skutki ogłoszenia upadłości</a:t>
            </a:r>
            <a:endParaRPr>
              <a:latin typeface="Playfair Display"/>
              <a:ea typeface="Playfair Display"/>
              <a:cs typeface="Playfair Display"/>
              <a:sym typeface="Playfair Display"/>
            </a:endParaRPr>
          </a:p>
        </p:txBody>
      </p:sp>
      <p:sp>
        <p:nvSpPr>
          <p:cNvPr id="88" name="Google Shape;88;p1"/>
          <p:cNvSpPr txBox="1"/>
          <p:nvPr/>
        </p:nvSpPr>
        <p:spPr>
          <a:xfrm>
            <a:off x="6333663" y="7969117"/>
            <a:ext cx="6163262" cy="1949508"/>
          </a:xfrm>
          <a:prstGeom prst="rect">
            <a:avLst/>
          </a:prstGeom>
          <a:noFill/>
          <a:ln>
            <a:noFill/>
          </a:ln>
        </p:spPr>
        <p:txBody>
          <a:bodyPr spcFirstLastPara="1" wrap="square" lIns="0" tIns="0" rIns="0" bIns="0" anchor="t" anchorCtr="0">
            <a:spAutoFit/>
          </a:bodyPr>
          <a:lstStyle/>
          <a:p>
            <a:pPr marL="0" marR="0" lvl="0" indent="0" algn="ctr" rtl="0">
              <a:lnSpc>
                <a:spcPct val="140008"/>
              </a:lnSpc>
              <a:spcBef>
                <a:spcPts val="0"/>
              </a:spcBef>
              <a:spcAft>
                <a:spcPts val="0"/>
              </a:spcAft>
              <a:buNone/>
            </a:pPr>
            <a:r>
              <a:rPr lang="pl-PL" sz="2262" b="0" i="0" u="none" strike="noStrike" cap="none" dirty="0">
                <a:solidFill>
                  <a:srgbClr val="FFFFFF"/>
                </a:solidFill>
                <a:latin typeface="Playfair Display"/>
                <a:ea typeface="Playfair Display"/>
                <a:cs typeface="Playfair Display"/>
                <a:sym typeface="Playfair Display"/>
              </a:rPr>
              <a:t>Aleksandra Szulc</a:t>
            </a:r>
          </a:p>
          <a:p>
            <a:pPr marL="0" marR="0" lvl="0" indent="0" algn="ctr" rtl="0">
              <a:lnSpc>
                <a:spcPct val="140008"/>
              </a:lnSpc>
              <a:spcBef>
                <a:spcPts val="0"/>
              </a:spcBef>
              <a:spcAft>
                <a:spcPts val="0"/>
              </a:spcAft>
              <a:buNone/>
            </a:pPr>
            <a:endParaRPr lang="pl-PL" sz="2262" dirty="0">
              <a:solidFill>
                <a:srgbClr val="FFFFFF"/>
              </a:solidFill>
              <a:latin typeface="Playfair Display"/>
              <a:ea typeface="Playfair Display"/>
              <a:cs typeface="Playfair Display"/>
              <a:sym typeface="Playfair Display"/>
            </a:endParaRPr>
          </a:p>
          <a:p>
            <a:pPr marL="0" marR="0" lvl="0" indent="0" algn="ctr" rtl="0">
              <a:lnSpc>
                <a:spcPct val="140008"/>
              </a:lnSpc>
              <a:spcBef>
                <a:spcPts val="0"/>
              </a:spcBef>
              <a:spcAft>
                <a:spcPts val="0"/>
              </a:spcAft>
              <a:buNone/>
            </a:pPr>
            <a:r>
              <a:rPr lang="en-US" sz="2262" b="0" i="0" u="none" strike="noStrike" cap="none" dirty="0" err="1">
                <a:solidFill>
                  <a:srgbClr val="FFFFFF"/>
                </a:solidFill>
                <a:latin typeface="Playfair Display"/>
                <a:ea typeface="Playfair Display"/>
                <a:cs typeface="Playfair Display"/>
                <a:sym typeface="Playfair Display"/>
              </a:rPr>
              <a:t>Prawo</a:t>
            </a:r>
            <a:r>
              <a:rPr lang="en-US" sz="2262" b="0" i="0" u="none" strike="noStrike" cap="none" dirty="0">
                <a:solidFill>
                  <a:srgbClr val="FFFFFF"/>
                </a:solidFill>
                <a:latin typeface="Playfair Display"/>
                <a:ea typeface="Playfair Display"/>
                <a:cs typeface="Playfair Display"/>
                <a:sym typeface="Playfair Display"/>
              </a:rPr>
              <a:t> </a:t>
            </a:r>
            <a:r>
              <a:rPr lang="en-US" sz="2262" b="0" i="0" u="none" strike="noStrike" cap="none" dirty="0" err="1">
                <a:solidFill>
                  <a:srgbClr val="FFFFFF"/>
                </a:solidFill>
                <a:latin typeface="Playfair Display"/>
                <a:ea typeface="Playfair Display"/>
                <a:cs typeface="Playfair Display"/>
                <a:sym typeface="Playfair Display"/>
              </a:rPr>
              <a:t>niestacjonarne</a:t>
            </a:r>
            <a:endParaRPr dirty="0"/>
          </a:p>
          <a:p>
            <a:pPr marL="0" marR="0" lvl="0" indent="0" algn="ctr" rtl="0">
              <a:lnSpc>
                <a:spcPct val="140008"/>
              </a:lnSpc>
              <a:spcBef>
                <a:spcPts val="0"/>
              </a:spcBef>
              <a:spcAft>
                <a:spcPts val="0"/>
              </a:spcAft>
              <a:buNone/>
            </a:pPr>
            <a:r>
              <a:rPr lang="en-US" sz="2262" b="0" i="0" u="none" strike="noStrike" cap="none" dirty="0" err="1">
                <a:solidFill>
                  <a:srgbClr val="FFFFFF"/>
                </a:solidFill>
                <a:latin typeface="Playfair Display"/>
                <a:ea typeface="Playfair Display"/>
                <a:cs typeface="Playfair Display"/>
                <a:sym typeface="Playfair Display"/>
              </a:rPr>
              <a:t>Uniwersytet</a:t>
            </a:r>
            <a:r>
              <a:rPr lang="en-US" sz="2262" b="0" i="0" u="none" strike="noStrike" cap="none" dirty="0">
                <a:solidFill>
                  <a:srgbClr val="FFFFFF"/>
                </a:solidFill>
                <a:latin typeface="Playfair Display"/>
                <a:ea typeface="Playfair Display"/>
                <a:cs typeface="Playfair Display"/>
                <a:sym typeface="Playfair Display"/>
              </a:rPr>
              <a:t> </a:t>
            </a:r>
            <a:r>
              <a:rPr lang="en-US" sz="2262" b="0" i="0" u="none" strike="noStrike" cap="none" dirty="0" err="1">
                <a:solidFill>
                  <a:srgbClr val="FFFFFF"/>
                </a:solidFill>
                <a:latin typeface="Playfair Display"/>
                <a:ea typeface="Playfair Display"/>
                <a:cs typeface="Playfair Display"/>
                <a:sym typeface="Playfair Display"/>
              </a:rPr>
              <a:t>Ekonomiczny</a:t>
            </a:r>
            <a:r>
              <a:rPr lang="en-US" sz="2262" b="0" i="0" u="none" strike="noStrike" cap="none" dirty="0">
                <a:solidFill>
                  <a:srgbClr val="FFFFFF"/>
                </a:solidFill>
                <a:latin typeface="Playfair Display"/>
                <a:ea typeface="Playfair Display"/>
                <a:cs typeface="Playfair Display"/>
                <a:sym typeface="Playfair Display"/>
              </a:rPr>
              <a:t> w </a:t>
            </a:r>
            <a:r>
              <a:rPr lang="en-US" sz="2262" b="0" i="0" u="none" strike="noStrike" cap="none" dirty="0" err="1">
                <a:solidFill>
                  <a:srgbClr val="FFFFFF"/>
                </a:solidFill>
                <a:latin typeface="Playfair Display"/>
                <a:ea typeface="Playfair Display"/>
                <a:cs typeface="Playfair Display"/>
                <a:sym typeface="Playfair Display"/>
              </a:rPr>
              <a:t>Krakowie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243"/>
        <p:cNvGrpSpPr/>
        <p:nvPr/>
      </p:nvGrpSpPr>
      <p:grpSpPr>
        <a:xfrm>
          <a:off x="0" y="0"/>
          <a:ext cx="0" cy="0"/>
          <a:chOff x="0" y="0"/>
          <a:chExt cx="0" cy="0"/>
        </a:xfrm>
      </p:grpSpPr>
      <p:sp>
        <p:nvSpPr>
          <p:cNvPr id="244" name="Google Shape;244;g33f7c437eb0_1_56"/>
          <p:cNvSpPr/>
          <p:nvPr/>
        </p:nvSpPr>
        <p:spPr>
          <a:xfrm>
            <a:off x="0" y="5138979"/>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8000"/>
            </a:blip>
            <a:stretch>
              <a:fillRect t="-22178" b="-1709"/>
            </a:stretch>
          </a:blipFill>
          <a:ln>
            <a:noFill/>
          </a:ln>
        </p:spPr>
        <p:txBody>
          <a:bodyPr/>
          <a:lstStyle/>
          <a:p>
            <a:endParaRPr lang="pl-PL"/>
          </a:p>
        </p:txBody>
      </p:sp>
      <p:sp>
        <p:nvSpPr>
          <p:cNvPr id="245" name="Google Shape;245;g33f7c437eb0_1_56"/>
          <p:cNvSpPr/>
          <p:nvPr/>
        </p:nvSpPr>
        <p:spPr>
          <a:xfrm>
            <a:off x="167587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a:lstStyle/>
          <a:p>
            <a:endParaRPr lang="pl-PL"/>
          </a:p>
        </p:txBody>
      </p:sp>
      <p:grpSp>
        <p:nvGrpSpPr>
          <p:cNvPr id="246" name="Google Shape;246;g33f7c437eb0_1_56"/>
          <p:cNvGrpSpPr/>
          <p:nvPr/>
        </p:nvGrpSpPr>
        <p:grpSpPr>
          <a:xfrm>
            <a:off x="502388" y="486440"/>
            <a:ext cx="3664810" cy="571359"/>
            <a:chOff x="0" y="0"/>
            <a:chExt cx="4886414" cy="761812"/>
          </a:xfrm>
        </p:grpSpPr>
        <p:sp>
          <p:nvSpPr>
            <p:cNvPr id="247" name="Google Shape;247;g33f7c437eb0_1_56"/>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a:lstStyle/>
            <a:p>
              <a:endParaRPr lang="pl-PL"/>
            </a:p>
          </p:txBody>
        </p:sp>
        <p:sp>
          <p:nvSpPr>
            <p:cNvPr id="248" name="Google Shape;248;g33f7c437eb0_1_56"/>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249" name="Google Shape;249;g33f7c437eb0_1_56"/>
          <p:cNvSpPr txBox="1"/>
          <p:nvPr/>
        </p:nvSpPr>
        <p:spPr>
          <a:xfrm>
            <a:off x="1028700" y="1243350"/>
            <a:ext cx="10900500" cy="4155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2699" dirty="0" err="1">
                <a:solidFill>
                  <a:srgbClr val="EBCD8A"/>
                </a:solidFill>
                <a:latin typeface="Playfair Display"/>
                <a:ea typeface="Playfair Display"/>
                <a:cs typeface="Playfair Display"/>
                <a:sym typeface="Playfair Display"/>
              </a:rPr>
              <a:t>Oddalenie</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wniosku</a:t>
            </a:r>
            <a:r>
              <a:rPr lang="en-US" sz="2699" dirty="0">
                <a:solidFill>
                  <a:srgbClr val="EBCD8A"/>
                </a:solidFill>
                <a:latin typeface="Playfair Display"/>
                <a:ea typeface="Playfair Display"/>
                <a:cs typeface="Playfair Display"/>
                <a:sym typeface="Playfair Display"/>
              </a:rPr>
              <a:t> o </a:t>
            </a:r>
            <a:r>
              <a:rPr lang="en-US" sz="2699" dirty="0" err="1">
                <a:solidFill>
                  <a:srgbClr val="EBCD8A"/>
                </a:solidFill>
                <a:latin typeface="Playfair Display"/>
                <a:ea typeface="Playfair Display"/>
                <a:cs typeface="Playfair Display"/>
                <a:sym typeface="Playfair Display"/>
              </a:rPr>
              <a:t>ogłoszenie</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upadłości</a:t>
            </a:r>
            <a:endParaRPr sz="100" dirty="0"/>
          </a:p>
        </p:txBody>
      </p:sp>
      <p:sp>
        <p:nvSpPr>
          <p:cNvPr id="250" name="Google Shape;250;g33f7c437eb0_1_56"/>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a:solidFill>
                  <a:srgbClr val="FFFFFF"/>
                </a:solidFill>
                <a:latin typeface="Rosario"/>
                <a:ea typeface="Rosario"/>
                <a:cs typeface="Rosario"/>
                <a:sym typeface="Rosario"/>
              </a:rPr>
              <a:t>10</a:t>
            </a:r>
            <a:endParaRPr/>
          </a:p>
        </p:txBody>
      </p:sp>
      <p:grpSp>
        <p:nvGrpSpPr>
          <p:cNvPr id="251" name="Google Shape;251;g33f7c437eb0_1_56"/>
          <p:cNvGrpSpPr/>
          <p:nvPr/>
        </p:nvGrpSpPr>
        <p:grpSpPr>
          <a:xfrm>
            <a:off x="1028702" y="1896293"/>
            <a:ext cx="312105" cy="454489"/>
            <a:chOff x="0" y="-38100"/>
            <a:chExt cx="82200" cy="119700"/>
          </a:xfrm>
        </p:grpSpPr>
        <p:sp>
          <p:nvSpPr>
            <p:cNvPr id="252" name="Google Shape;252;g33f7c437eb0_1_56"/>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253" name="Google Shape;253;g33f7c437eb0_1_56"/>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54" name="Google Shape;254;g33f7c437eb0_1_56"/>
          <p:cNvGrpSpPr/>
          <p:nvPr/>
        </p:nvGrpSpPr>
        <p:grpSpPr>
          <a:xfrm>
            <a:off x="1028702" y="3019272"/>
            <a:ext cx="312105" cy="454489"/>
            <a:chOff x="0" y="-38100"/>
            <a:chExt cx="82200" cy="119700"/>
          </a:xfrm>
        </p:grpSpPr>
        <p:sp>
          <p:nvSpPr>
            <p:cNvPr id="255" name="Google Shape;255;g33f7c437eb0_1_56"/>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256" name="Google Shape;256;g33f7c437eb0_1_56"/>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57" name="Google Shape;257;g33f7c437eb0_1_56"/>
          <p:cNvSpPr txBox="1"/>
          <p:nvPr/>
        </p:nvSpPr>
        <p:spPr>
          <a:xfrm>
            <a:off x="1614476" y="1991225"/>
            <a:ext cx="15512700" cy="7634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12a [</a:t>
            </a:r>
            <a:r>
              <a:rPr lang="en-US" sz="1600" b="1" dirty="0" err="1">
                <a:solidFill>
                  <a:srgbClr val="FFFFFF"/>
                </a:solidFill>
                <a:latin typeface="Playfair Display"/>
                <a:ea typeface="Playfair Display"/>
                <a:cs typeface="Playfair Display"/>
                <a:sym typeface="Playfair Display"/>
              </a:rPr>
              <a:t>Oddalenie</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wniosku</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wierzyciela</a:t>
            </a:r>
            <a:r>
              <a:rPr lang="en-US" sz="1600" b="1" dirty="0">
                <a:solidFill>
                  <a:srgbClr val="FFFFFF"/>
                </a:solidFill>
                <a:latin typeface="Playfair Display"/>
                <a:ea typeface="Playfair Display"/>
                <a:cs typeface="Playfair Display"/>
                <a:sym typeface="Playfair Display"/>
              </a:rPr>
              <a:t> o </a:t>
            </a:r>
            <a:r>
              <a:rPr lang="en-US" sz="1600" b="1" dirty="0" err="1">
                <a:solidFill>
                  <a:srgbClr val="FFFFFF"/>
                </a:solidFill>
                <a:latin typeface="Playfair Display"/>
                <a:ea typeface="Playfair Display"/>
                <a:cs typeface="Playfair Display"/>
                <a:sym typeface="Playfair Display"/>
              </a:rPr>
              <a:t>ogłoszenie</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upadłości</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oddali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wniosek</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złożony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wierzyciela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wykaże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wierzytelność</a:t>
            </a:r>
            <a:r>
              <a:rPr lang="en-US" sz="1600" dirty="0">
                <a:solidFill>
                  <a:srgbClr val="FFFFFF"/>
                </a:solidFill>
                <a:latin typeface="Playfair Display"/>
                <a:ea typeface="Playfair Display"/>
                <a:cs typeface="Playfair Display"/>
                <a:sym typeface="Playfair Display"/>
              </a:rPr>
              <a:t> ma w </a:t>
            </a:r>
            <a:r>
              <a:rPr lang="en-US" sz="1600" dirty="0" err="1">
                <a:solidFill>
                  <a:srgbClr val="FFFFFF"/>
                </a:solidFill>
                <a:latin typeface="Playfair Display"/>
                <a:ea typeface="Playfair Display"/>
                <a:cs typeface="Playfair Display"/>
                <a:sym typeface="Playfair Display"/>
              </a:rPr>
              <a:t>całości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charakter</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sporny</a:t>
            </a:r>
            <a:r>
              <a:rPr lang="en-US" sz="1600" dirty="0">
                <a:solidFill>
                  <a:srgbClr val="FFFFFF"/>
                </a:solidFill>
                <a:latin typeface="Playfair Display"/>
                <a:ea typeface="Playfair Display"/>
                <a:cs typeface="Playfair Display"/>
                <a:sym typeface="Playfair Display"/>
              </a:rPr>
              <a:t>, a </a:t>
            </a:r>
            <a:r>
              <a:rPr lang="en-US" sz="1600" dirty="0" err="1">
                <a:solidFill>
                  <a:srgbClr val="FFFFFF"/>
                </a:solidFill>
                <a:latin typeface="Playfair Display"/>
                <a:ea typeface="Playfair Display"/>
                <a:cs typeface="Playfair Display"/>
                <a:sym typeface="Playfair Display"/>
              </a:rPr>
              <a:t>spór</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zaistniał</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między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stronami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złożeniem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wniosku</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34 [</a:t>
            </a:r>
            <a:r>
              <a:rPr lang="en-US" sz="1600" b="1" dirty="0" err="1">
                <a:solidFill>
                  <a:srgbClr val="FFFFFF"/>
                </a:solidFill>
                <a:latin typeface="Playfair Display"/>
                <a:ea typeface="Playfair Display"/>
                <a:cs typeface="Playfair Display"/>
                <a:sym typeface="Playfair Display"/>
              </a:rPr>
              <a:t>Skutki</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wniosku</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złożonego</a:t>
            </a:r>
            <a:r>
              <a:rPr lang="en-US" sz="1600" b="1" dirty="0">
                <a:solidFill>
                  <a:srgbClr val="FFFFFF"/>
                </a:solidFill>
                <a:latin typeface="Playfair Display"/>
                <a:ea typeface="Playfair Display"/>
                <a:cs typeface="Playfair Display"/>
                <a:sym typeface="Playfair Display"/>
              </a:rPr>
              <a:t> w </a:t>
            </a:r>
            <a:r>
              <a:rPr lang="en-US" sz="1600" b="1" dirty="0" err="1">
                <a:solidFill>
                  <a:srgbClr val="FFFFFF"/>
                </a:solidFill>
                <a:latin typeface="Playfair Display"/>
                <a:ea typeface="Playfair Display"/>
                <a:cs typeface="Playfair Display"/>
                <a:sym typeface="Playfair Display"/>
              </a:rPr>
              <a:t>złej</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wierze</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 W </a:t>
            </a:r>
            <a:r>
              <a:rPr lang="en-US" sz="1600" dirty="0" err="1">
                <a:solidFill>
                  <a:srgbClr val="FFFFFF"/>
                </a:solidFill>
                <a:latin typeface="Playfair Display"/>
                <a:ea typeface="Playfair Display"/>
                <a:cs typeface="Playfair Display"/>
                <a:sym typeface="Playfair Display"/>
              </a:rPr>
              <a:t>przypadku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złożenia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wierzyciela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wniosku</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złej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oddalając</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wniosek</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obciąży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wierzyciela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kosztami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postępowania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nakazać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wierzycielowi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złożenie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publicznego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oświadczenia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odpowiedniej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treści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odpowiedniej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formie</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2. W </a:t>
            </a:r>
            <a:r>
              <a:rPr lang="en-US" sz="1600" dirty="0" err="1">
                <a:solidFill>
                  <a:srgbClr val="FFFFFF"/>
                </a:solidFill>
                <a:latin typeface="Playfair Display"/>
                <a:ea typeface="Playfair Display"/>
                <a:cs typeface="Playfair Display"/>
                <a:sym typeface="Playfair Display"/>
              </a:rPr>
              <a:t>przypadku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oddalenia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wniosku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wierzyciela</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złożonego</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złej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dłużnikowi</a:t>
            </a:r>
            <a:r>
              <a:rPr lang="en-US" sz="1600" dirty="0">
                <a:solidFill>
                  <a:srgbClr val="FFFFFF"/>
                </a:solidFill>
                <a:latin typeface="Playfair Display"/>
                <a:ea typeface="Playfair Display"/>
                <a:cs typeface="Playfair Display"/>
                <a:sym typeface="Playfair Display"/>
              </a:rPr>
              <a:t>, a </a:t>
            </a:r>
            <a:r>
              <a:rPr lang="en-US" sz="1600" dirty="0" err="1">
                <a:solidFill>
                  <a:srgbClr val="FFFFFF"/>
                </a:solidFill>
                <a:latin typeface="Playfair Display"/>
                <a:ea typeface="Playfair Display"/>
                <a:cs typeface="Playfair Display"/>
                <a:sym typeface="Playfair Display"/>
              </a:rPr>
              <a:t>także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osobie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trzeciej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przysługuje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przeciwko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wierzycielowi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roszczenie</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naprawienie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szkody</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13 [Inne </a:t>
            </a:r>
            <a:r>
              <a:rPr lang="en-US" sz="1600" b="1" dirty="0" err="1">
                <a:solidFill>
                  <a:srgbClr val="FFFFFF"/>
                </a:solidFill>
                <a:latin typeface="Playfair Display"/>
                <a:ea typeface="Playfair Display"/>
                <a:cs typeface="Playfair Display"/>
                <a:sym typeface="Playfair Display"/>
              </a:rPr>
              <a:t>przyczyny</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oddalenia</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wniosku</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majątek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niewypłacalnego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wystarcza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zaspokojenie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kosztów</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postępowania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wystarcza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jedynie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zaspokojenie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kosztów</a:t>
            </a:r>
            <a:r>
              <a:rPr lang="en-US" sz="1600" dirty="0">
                <a:solidFill>
                  <a:srgbClr val="FFFFFF"/>
                </a:solidFill>
                <a:latin typeface="Playfair Display"/>
                <a:ea typeface="Playfair Display"/>
                <a:cs typeface="Playfair Display"/>
                <a:sym typeface="Playfair Display"/>
              </a:rPr>
              <a:t> - </a:t>
            </a:r>
            <a:r>
              <a:rPr lang="en-US" sz="1600" dirty="0" err="1">
                <a:solidFill>
                  <a:srgbClr val="EBCD8A"/>
                </a:solidFill>
                <a:latin typeface="Playfair Display"/>
                <a:ea typeface="Playfair Display"/>
                <a:cs typeface="Playfair Display"/>
                <a:sym typeface="Playfair Display"/>
              </a:rPr>
              <a:t>przesłanka</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obligatoryjna</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sąd</a:t>
            </a:r>
            <a:r>
              <a:rPr lang="en-US" sz="1600" dirty="0">
                <a:solidFill>
                  <a:srgbClr val="EBCD8A"/>
                </a:solidFill>
                <a:latin typeface="Playfair Display"/>
                <a:ea typeface="Playfair Display"/>
                <a:cs typeface="Playfair Display"/>
                <a:sym typeface="Playfair Display"/>
              </a:rPr>
              <a:t> </a:t>
            </a:r>
            <a:r>
              <a:rPr lang="en-US" sz="1600" u="sng" dirty="0" err="1">
                <a:solidFill>
                  <a:srgbClr val="EBCD8A"/>
                </a:solidFill>
                <a:latin typeface="Playfair Display"/>
                <a:ea typeface="Playfair Display"/>
                <a:cs typeface="Playfair Display"/>
                <a:sym typeface="Playfair Display"/>
              </a:rPr>
              <a:t>oddala</a:t>
            </a:r>
            <a:r>
              <a:rPr lang="en-US" sz="1600" u="sng"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wniosek</a:t>
            </a:r>
            <a:r>
              <a:rPr lang="en-US" sz="1600" dirty="0">
                <a:solidFill>
                  <a:srgbClr val="EBCD8A"/>
                </a:solidFill>
                <a:latin typeface="Playfair Display"/>
                <a:ea typeface="Playfair Display"/>
                <a:cs typeface="Playfair Display"/>
                <a:sym typeface="Playfair Display"/>
              </a:rPr>
              <a:t>)</a:t>
            </a:r>
            <a:endParaRPr sz="1600" dirty="0">
              <a:solidFill>
                <a:srgbClr val="EBCD8A"/>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majątek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a:t>
            </a:r>
            <a:r>
              <a:rPr lang="en-US" sz="1600" dirty="0">
                <a:solidFill>
                  <a:srgbClr val="FFFFFF"/>
                </a:solidFill>
                <a:latin typeface="Playfair Display"/>
                <a:ea typeface="Playfair Display"/>
                <a:cs typeface="Playfair Display"/>
                <a:sym typeface="Playfair Display"/>
              </a:rPr>
              <a:t> jest </a:t>
            </a:r>
            <a:r>
              <a:rPr lang="en-US" sz="1600" dirty="0" err="1">
                <a:solidFill>
                  <a:srgbClr val="FFFFFF"/>
                </a:solidFill>
                <a:latin typeface="Playfair Display"/>
                <a:ea typeface="Playfair Display"/>
                <a:cs typeface="Playfair Display"/>
                <a:sym typeface="Playfair Display"/>
              </a:rPr>
              <a:t>obciążony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hipoteką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zastawem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zastawem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rejestrowym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zastawem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skarbowym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hipoteką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morską</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takim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stopniu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pozostały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majątek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wystarcza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zaspokojenie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kosztów</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postępowania</a:t>
            </a:r>
            <a:r>
              <a:rPr lang="en-US" sz="1600" dirty="0">
                <a:solidFill>
                  <a:srgbClr val="FFFFFF"/>
                </a:solidFill>
                <a:latin typeface="Playfair Display"/>
                <a:ea typeface="Playfair Display"/>
                <a:cs typeface="Playfair Display"/>
                <a:sym typeface="Playfair Display"/>
              </a:rPr>
              <a:t> - </a:t>
            </a:r>
            <a:r>
              <a:rPr lang="en-US" sz="1600" dirty="0" err="1">
                <a:solidFill>
                  <a:srgbClr val="EBCD8A"/>
                </a:solidFill>
                <a:latin typeface="Playfair Display"/>
                <a:ea typeface="Playfair Display"/>
                <a:cs typeface="Playfair Display"/>
                <a:sym typeface="Playfair Display"/>
              </a:rPr>
              <a:t>przesłanka</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fakultatywna</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sąd</a:t>
            </a:r>
            <a:r>
              <a:rPr lang="en-US" sz="1600" dirty="0">
                <a:solidFill>
                  <a:srgbClr val="EBCD8A"/>
                </a:solidFill>
                <a:latin typeface="Playfair Display"/>
                <a:ea typeface="Playfair Display"/>
                <a:cs typeface="Playfair Display"/>
                <a:sym typeface="Playfair Display"/>
              </a:rPr>
              <a:t> </a:t>
            </a:r>
            <a:r>
              <a:rPr lang="en-US" sz="1600" u="sng" dirty="0" err="1">
                <a:solidFill>
                  <a:srgbClr val="EBCD8A"/>
                </a:solidFill>
                <a:latin typeface="Playfair Display"/>
                <a:ea typeface="Playfair Display"/>
                <a:cs typeface="Playfair Display"/>
                <a:sym typeface="Playfair Display"/>
              </a:rPr>
              <a:t>może</a:t>
            </a:r>
            <a:r>
              <a:rPr lang="en-US" sz="1600" u="sng"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oddalić</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wniosek</a:t>
            </a:r>
            <a:r>
              <a:rPr lang="en-US" sz="1600" dirty="0">
                <a:solidFill>
                  <a:srgbClr val="EBCD8A"/>
                </a:solidFill>
                <a:latin typeface="Playfair Display"/>
                <a:ea typeface="Playfair Display"/>
                <a:cs typeface="Playfair Display"/>
                <a:sym typeface="Playfair Display"/>
              </a:rPr>
              <a:t>)</a:t>
            </a:r>
            <a:endParaRPr sz="1600" dirty="0">
              <a:solidFill>
                <a:srgbClr val="EBCD8A"/>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Nie </a:t>
            </a:r>
            <a:r>
              <a:rPr lang="en-US" sz="1600" dirty="0" err="1">
                <a:solidFill>
                  <a:schemeClr val="lt1"/>
                </a:solidFill>
                <a:latin typeface="Playfair Display"/>
                <a:ea typeface="Playfair Display"/>
                <a:cs typeface="Playfair Display"/>
                <a:sym typeface="Playfair Display"/>
              </a:rPr>
              <a:t>stosuje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się</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gdy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uprawdopodobnione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że</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obciążenia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majątku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dłużnika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są</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bezskuteczne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albo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dokonane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celem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pokrzywdzenia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dłużnik</a:t>
            </a:r>
            <a:r>
              <a:rPr lang="en-US" sz="1600" dirty="0">
                <a:solidFill>
                  <a:schemeClr val="lt1"/>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dokonał</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innych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czynności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prawnych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bezskutecznych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którymi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wyzbył</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majątku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wystarczającego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zaspokojenie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kosztów</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postępowania</a:t>
            </a:r>
            <a:r>
              <a:rPr lang="en-US" sz="1600" dirty="0">
                <a:solidFill>
                  <a:srgbClr val="FFFFFF"/>
                </a:solidFill>
                <a:latin typeface="Playfair Display"/>
                <a:ea typeface="Playfair Display"/>
                <a:cs typeface="Playfair Display"/>
                <a:sym typeface="Playfair Display"/>
              </a:rPr>
              <a:t>, a </a:t>
            </a:r>
            <a:r>
              <a:rPr lang="en-US" sz="1600" dirty="0" err="1">
                <a:solidFill>
                  <a:srgbClr val="FFFFFF"/>
                </a:solidFill>
                <a:latin typeface="Playfair Display"/>
                <a:ea typeface="Playfair Display"/>
                <a:cs typeface="Playfair Display"/>
                <a:sym typeface="Playfair Display"/>
              </a:rPr>
              <a:t>okoliczności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sprawy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wskazują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zastosowanie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przepisów</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bezskuteczności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zaskarżaniu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czynności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doprowadzi</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uzyskania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majątku</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wartości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przekraczającej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przewidywaną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wysokość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kosztów</a:t>
            </a: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err="1">
                <a:solidFill>
                  <a:srgbClr val="FFFFFF"/>
                </a:solidFill>
                <a:latin typeface="Playfair Display"/>
                <a:ea typeface="Playfair Display"/>
                <a:cs typeface="Playfair Display"/>
                <a:sym typeface="Playfair Display"/>
              </a:rPr>
              <a:t>Oddalając</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ustala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czy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materiał</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zgromadzony</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sprawie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daje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podstawę</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rozwiązania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podmiotu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wpisanego</a:t>
            </a:r>
            <a:r>
              <a:rPr lang="en-US" sz="1600" dirty="0">
                <a:solidFill>
                  <a:srgbClr val="FFFFFF"/>
                </a:solidFill>
                <a:latin typeface="Playfair Display"/>
                <a:ea typeface="Playfair Display"/>
                <a:cs typeface="Playfair Display"/>
                <a:sym typeface="Playfair Display"/>
              </a:rPr>
              <a:t> do KRS bez </a:t>
            </a:r>
            <a:r>
              <a:rPr lang="en-US" sz="1600" dirty="0" err="1">
                <a:solidFill>
                  <a:srgbClr val="FFFFFF"/>
                </a:solidFill>
                <a:latin typeface="Playfair Display"/>
                <a:ea typeface="Playfair Display"/>
                <a:cs typeface="Playfair Display"/>
                <a:sym typeface="Playfair Display"/>
              </a:rPr>
              <a:t>przeprowadzania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postępowania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likwidacyjnego</a:t>
            </a:r>
            <a:r>
              <a:rPr lang="en-US" sz="1600" dirty="0">
                <a:solidFill>
                  <a:srgbClr val="FFFFFF"/>
                </a:solidFill>
                <a:latin typeface="Playfair Display"/>
                <a:ea typeface="Playfair Display"/>
                <a:cs typeface="Playfair Display"/>
                <a:sym typeface="Playfair Display"/>
              </a:rPr>
              <a:t> - </a:t>
            </a:r>
            <a:r>
              <a:rPr lang="en-US" sz="1600" dirty="0">
                <a:solidFill>
                  <a:srgbClr val="FFFFFF"/>
                </a:solidFill>
                <a:latin typeface="Playfair Display"/>
                <a:ea typeface="Playfair Display"/>
                <a:cs typeface="Playfair Display"/>
                <a:sym typeface="Playfair Displ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art. 13 </a:t>
            </a:r>
            <a:r>
              <a:rPr lang="en-US" sz="1600" dirty="0" err="1">
                <a:solidFill>
                  <a:srgbClr val="FFFFFF"/>
                </a:solidFill>
                <a:latin typeface="Playfair Display"/>
                <a:ea typeface="Playfair Display"/>
                <a:cs typeface="Playfair Display"/>
                <a:sym typeface="Playfair Displ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ust</a:t>
            </a:r>
            <a:r>
              <a:rPr lang="en-US" sz="1600" dirty="0">
                <a:solidFill>
                  <a:srgbClr val="FFFFFF"/>
                </a:solidFill>
                <a:latin typeface="Playfair Display"/>
                <a:ea typeface="Playfair Display"/>
                <a:cs typeface="Playfair Display"/>
                <a:sym typeface="Playfair Displ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2a </a:t>
            </a:r>
            <a:r>
              <a:rPr lang="en-US" sz="1600" dirty="0" err="1">
                <a:solidFill>
                  <a:srgbClr val="FFFFFF"/>
                </a:solidFill>
                <a:latin typeface="Playfair Display"/>
                <a:ea typeface="Playfair Display"/>
                <a:cs typeface="Playfair Display"/>
                <a:sym typeface="Playfair Displ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ustawy</a:t>
            </a:r>
            <a:r>
              <a:rPr lang="pl-PL" sz="1600">
                <a:solidFill>
                  <a:srgbClr val="FFFFFF"/>
                </a:solidFill>
                <a:latin typeface="Playfair Display"/>
                <a:ea typeface="Playfair Display"/>
                <a:cs typeface="Playfair Display"/>
                <a:sym typeface="Playfair Displ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p:txBody>
      </p:sp>
      <p:grpSp>
        <p:nvGrpSpPr>
          <p:cNvPr id="258" name="Google Shape;258;g33f7c437eb0_1_56"/>
          <p:cNvGrpSpPr/>
          <p:nvPr/>
        </p:nvGrpSpPr>
        <p:grpSpPr>
          <a:xfrm>
            <a:off x="1028702" y="4757972"/>
            <a:ext cx="312105" cy="454489"/>
            <a:chOff x="0" y="-38100"/>
            <a:chExt cx="82200" cy="119700"/>
          </a:xfrm>
        </p:grpSpPr>
        <p:sp>
          <p:nvSpPr>
            <p:cNvPr id="259" name="Google Shape;259;g33f7c437eb0_1_56"/>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260" name="Google Shape;260;g33f7c437eb0_1_56"/>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265"/>
        <p:cNvGrpSpPr/>
        <p:nvPr/>
      </p:nvGrpSpPr>
      <p:grpSpPr>
        <a:xfrm>
          <a:off x="0" y="0"/>
          <a:ext cx="0" cy="0"/>
          <a:chOff x="0" y="0"/>
          <a:chExt cx="0" cy="0"/>
        </a:xfrm>
      </p:grpSpPr>
      <p:sp>
        <p:nvSpPr>
          <p:cNvPr id="266" name="Google Shape;266;g33f7c437eb0_1_140"/>
          <p:cNvSpPr/>
          <p:nvPr/>
        </p:nvSpPr>
        <p:spPr>
          <a:xfrm>
            <a:off x="-55560" y="0"/>
            <a:ext cx="6013264" cy="10287424"/>
          </a:xfrm>
          <a:custGeom>
            <a:avLst/>
            <a:gdLst/>
            <a:ahLst/>
            <a:cxnLst/>
            <a:rect l="l" t="t" r="r" b="b"/>
            <a:pathLst>
              <a:path w="1413223" h="2417726" extrusionOk="0">
                <a:moveTo>
                  <a:pt x="0" y="0"/>
                </a:moveTo>
                <a:lnTo>
                  <a:pt x="1413223" y="0"/>
                </a:lnTo>
                <a:lnTo>
                  <a:pt x="1413223" y="2417726"/>
                </a:lnTo>
                <a:lnTo>
                  <a:pt x="0" y="2417726"/>
                </a:lnTo>
                <a:close/>
              </a:path>
            </a:pathLst>
          </a:custGeom>
          <a:blipFill rotWithShape="1">
            <a:blip r:embed="rId3">
              <a:alphaModFix amt="8000"/>
            </a:blip>
            <a:stretch>
              <a:fillRect l="-110128" r="-46479"/>
            </a:stretch>
          </a:blipFill>
          <a:ln>
            <a:noFill/>
          </a:ln>
        </p:spPr>
        <p:txBody>
          <a:bodyPr/>
          <a:lstStyle/>
          <a:p>
            <a:endParaRPr lang="pl-PL"/>
          </a:p>
        </p:txBody>
      </p:sp>
      <p:sp>
        <p:nvSpPr>
          <p:cNvPr id="270" name="Google Shape;270;g33f7c437eb0_1_140"/>
          <p:cNvSpPr/>
          <p:nvPr/>
        </p:nvSpPr>
        <p:spPr>
          <a:xfrm>
            <a:off x="167587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a:lstStyle/>
          <a:p>
            <a:endParaRPr lang="pl-PL"/>
          </a:p>
        </p:txBody>
      </p:sp>
      <p:sp>
        <p:nvSpPr>
          <p:cNvPr id="271" name="Google Shape;271;g33f7c437eb0_1_140"/>
          <p:cNvSpPr txBox="1"/>
          <p:nvPr/>
        </p:nvSpPr>
        <p:spPr>
          <a:xfrm>
            <a:off x="6848726" y="1439150"/>
            <a:ext cx="10681800" cy="461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000" dirty="0" err="1">
                <a:solidFill>
                  <a:srgbClr val="FFFFFF"/>
                </a:solidFill>
                <a:latin typeface="Playfair Display"/>
                <a:ea typeface="Playfair Display"/>
                <a:cs typeface="Playfair Display"/>
                <a:sym typeface="Playfair Display"/>
              </a:rPr>
              <a:t>Postępowanie</a:t>
            </a:r>
            <a:r>
              <a:rPr lang="en-US" sz="3000" dirty="0">
                <a:solidFill>
                  <a:srgbClr val="FFFFFF"/>
                </a:solidFill>
                <a:latin typeface="Playfair Display"/>
                <a:ea typeface="Playfair Display"/>
                <a:cs typeface="Playfair Display"/>
                <a:sym typeface="Playfair Display"/>
              </a:rPr>
              <a:t> </a:t>
            </a:r>
            <a:r>
              <a:rPr lang="en-US" sz="3000" dirty="0" err="1">
                <a:solidFill>
                  <a:srgbClr val="FFFFFF"/>
                </a:solidFill>
                <a:latin typeface="Playfair Display"/>
                <a:ea typeface="Playfair Display"/>
                <a:cs typeface="Playfair Display"/>
                <a:sym typeface="Playfair Display"/>
              </a:rPr>
              <a:t>zabezpieczające</a:t>
            </a:r>
            <a:endParaRPr sz="1000" dirty="0"/>
          </a:p>
        </p:txBody>
      </p:sp>
      <p:sp>
        <p:nvSpPr>
          <p:cNvPr id="272" name="Google Shape;272;g33f7c437eb0_1_140"/>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a:solidFill>
                  <a:srgbClr val="FFFFFF"/>
                </a:solidFill>
                <a:latin typeface="Rosario"/>
                <a:ea typeface="Rosario"/>
                <a:cs typeface="Rosario"/>
                <a:sym typeface="Rosario"/>
              </a:rPr>
              <a:t>11</a:t>
            </a:r>
            <a:endParaRPr/>
          </a:p>
        </p:txBody>
      </p:sp>
      <p:grpSp>
        <p:nvGrpSpPr>
          <p:cNvPr id="273" name="Google Shape;273;g33f7c437eb0_1_140"/>
          <p:cNvGrpSpPr/>
          <p:nvPr/>
        </p:nvGrpSpPr>
        <p:grpSpPr>
          <a:xfrm>
            <a:off x="5433963" y="1225078"/>
            <a:ext cx="1046984" cy="797850"/>
            <a:chOff x="0" y="-38100"/>
            <a:chExt cx="275747" cy="210132"/>
          </a:xfrm>
        </p:grpSpPr>
        <p:sp>
          <p:nvSpPr>
            <p:cNvPr id="274" name="Google Shape;274;g33f7c437eb0_1_140"/>
            <p:cNvSpPr/>
            <p:nvPr/>
          </p:nvSpPr>
          <p:spPr>
            <a:xfrm>
              <a:off x="0" y="0"/>
              <a:ext cx="275747" cy="172032"/>
            </a:xfrm>
            <a:custGeom>
              <a:avLst/>
              <a:gdLst/>
              <a:ahLst/>
              <a:cxnLst/>
              <a:rect l="l" t="t" r="r" b="b"/>
              <a:pathLst>
                <a:path w="275747" h="172032" extrusionOk="0">
                  <a:moveTo>
                    <a:pt x="0" y="0"/>
                  </a:moveTo>
                  <a:lnTo>
                    <a:pt x="275747" y="0"/>
                  </a:lnTo>
                  <a:lnTo>
                    <a:pt x="275747" y="172032"/>
                  </a:lnTo>
                  <a:lnTo>
                    <a:pt x="0" y="172032"/>
                  </a:lnTo>
                  <a:close/>
                </a:path>
              </a:pathLst>
            </a:custGeom>
            <a:solidFill>
              <a:srgbClr val="EBCD8A"/>
            </a:solidFill>
            <a:ln>
              <a:noFill/>
            </a:ln>
          </p:spPr>
          <p:txBody>
            <a:bodyPr/>
            <a:lstStyle/>
            <a:p>
              <a:endParaRPr lang="pl-PL"/>
            </a:p>
          </p:txBody>
        </p:sp>
        <p:sp>
          <p:nvSpPr>
            <p:cNvPr id="275" name="Google Shape;275;g33f7c437eb0_1_140"/>
            <p:cNvSpPr txBox="1"/>
            <p:nvPr/>
          </p:nvSpPr>
          <p:spPr>
            <a:xfrm>
              <a:off x="0" y="-38100"/>
              <a:ext cx="275700" cy="210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76" name="Google Shape;276;g33f7c437eb0_1_140"/>
          <p:cNvGrpSpPr/>
          <p:nvPr/>
        </p:nvGrpSpPr>
        <p:grpSpPr>
          <a:xfrm>
            <a:off x="502388" y="486440"/>
            <a:ext cx="3664810" cy="571359"/>
            <a:chOff x="0" y="0"/>
            <a:chExt cx="4886414" cy="761812"/>
          </a:xfrm>
        </p:grpSpPr>
        <p:sp>
          <p:nvSpPr>
            <p:cNvPr id="277" name="Google Shape;277;g33f7c437eb0_1_140"/>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a:lstStyle/>
            <a:p>
              <a:endParaRPr lang="pl-PL"/>
            </a:p>
          </p:txBody>
        </p:sp>
        <p:sp>
          <p:nvSpPr>
            <p:cNvPr id="278" name="Google Shape;278;g33f7c437eb0_1_140"/>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279" name="Google Shape;279;g33f7c437eb0_1_140"/>
          <p:cNvSpPr txBox="1"/>
          <p:nvPr/>
        </p:nvSpPr>
        <p:spPr>
          <a:xfrm>
            <a:off x="1565400" y="3007750"/>
            <a:ext cx="7417800" cy="6747900"/>
          </a:xfrm>
          <a:prstGeom prst="rect">
            <a:avLst/>
          </a:prstGeom>
          <a:noFill/>
          <a:ln>
            <a:noFill/>
          </a:ln>
        </p:spPr>
        <p:txBody>
          <a:bodyPr spcFirstLastPara="1" wrap="square" lIns="0" tIns="0" rIns="0" bIns="0" anchor="t" anchorCtr="0">
            <a:spAutoFit/>
          </a:bodyPr>
          <a:lstStyle/>
          <a:p>
            <a:pPr marL="0" lvl="0" indent="0" algn="just" rtl="0">
              <a:lnSpc>
                <a:spcPct val="120000"/>
              </a:lnSpc>
              <a:spcBef>
                <a:spcPts val="0"/>
              </a:spcBef>
              <a:spcAft>
                <a:spcPts val="0"/>
              </a:spcAft>
              <a:buNone/>
            </a:pPr>
            <a:r>
              <a:rPr lang="en-US" sz="1600" b="1" dirty="0">
                <a:solidFill>
                  <a:schemeClr val="bg1"/>
                </a:solidFill>
                <a:latin typeface="Playfair Display"/>
                <a:ea typeface="Playfair Display"/>
                <a:cs typeface="Playfair Display"/>
                <a:sym typeface="Playfair Display"/>
              </a:rPr>
              <a:t>Art. 36 [</a:t>
            </a:r>
            <a:r>
              <a:rPr lang="en-US" sz="1600" b="1" dirty="0" err="1">
                <a:solidFill>
                  <a:schemeClr val="bg1"/>
                </a:solidFill>
                <a:latin typeface="Playfair Display"/>
                <a:ea typeface="Playfair Display"/>
                <a:cs typeface="Playfair Display"/>
                <a:sym typeface="Playfair Display"/>
              </a:rPr>
              <a:t>Zabezpieczenie</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majątku</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dłużnika</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na</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wniosek</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i</a:t>
            </a:r>
            <a:r>
              <a:rPr lang="en-US" sz="1600" b="1" dirty="0">
                <a:solidFill>
                  <a:schemeClr val="bg1"/>
                </a:solidFill>
                <a:latin typeface="Playfair Display"/>
                <a:ea typeface="Playfair Display"/>
                <a:cs typeface="Playfair Display"/>
                <a:sym typeface="Playfair Display"/>
              </a:rPr>
              <a:t> z </a:t>
            </a:r>
            <a:r>
              <a:rPr lang="en-US" sz="1600" b="1" dirty="0" err="1">
                <a:solidFill>
                  <a:schemeClr val="bg1"/>
                </a:solidFill>
                <a:latin typeface="Playfair Display"/>
                <a:ea typeface="Playfair Display"/>
                <a:cs typeface="Playfair Display"/>
                <a:sym typeface="Playfair Display"/>
              </a:rPr>
              <a:t>urzędu</a:t>
            </a:r>
            <a:r>
              <a:rPr lang="en-US" sz="1600" b="1" dirty="0">
                <a:solidFill>
                  <a:schemeClr val="bg1"/>
                </a:solidFill>
                <a:latin typeface="Playfair Display"/>
                <a:ea typeface="Playfair Display"/>
                <a:cs typeface="Playfair Display"/>
                <a:sym typeface="Playfair Display"/>
              </a:rPr>
              <a:t>]</a:t>
            </a:r>
            <a:endParaRPr sz="1600" b="1"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bg1"/>
                </a:solidFill>
                <a:latin typeface="Playfair Display"/>
                <a:ea typeface="Playfair Display"/>
                <a:cs typeface="Playfair Display"/>
                <a:sym typeface="Playfair Display"/>
              </a:rPr>
              <a:t>Po </a:t>
            </a:r>
            <a:r>
              <a:rPr lang="en-US" sz="1600" dirty="0" err="1">
                <a:solidFill>
                  <a:schemeClr val="bg1"/>
                </a:solidFill>
                <a:latin typeface="Playfair Display"/>
                <a:ea typeface="Playfair Display"/>
                <a:cs typeface="Playfair Display"/>
                <a:sym typeface="Playfair Display"/>
              </a:rPr>
              <a:t>złożeniu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wniosku</a:t>
            </a:r>
            <a:r>
              <a:rPr lang="en-US" sz="1600" dirty="0">
                <a:solidFill>
                  <a:schemeClr val="bg1"/>
                </a:solidFill>
                <a:latin typeface="Playfair Display"/>
                <a:ea typeface="Playfair Display"/>
                <a:cs typeface="Playfair Display"/>
                <a:sym typeface="Playfair Display"/>
              </a:rPr>
              <a:t> o </a:t>
            </a:r>
            <a:r>
              <a:rPr lang="en-US" sz="1600" dirty="0" err="1">
                <a:solidFill>
                  <a:schemeClr val="bg1"/>
                </a:solidFill>
                <a:latin typeface="Playfair Display"/>
                <a:ea typeface="Playfair Display"/>
                <a:cs typeface="Playfair Display"/>
                <a:sym typeface="Playfair Display"/>
              </a:rPr>
              <a:t>ogłoszenie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upadłości</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sąd</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wniosek</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albo</a:t>
            </a:r>
            <a:r>
              <a:rPr lang="en-US" sz="1600" dirty="0">
                <a:solidFill>
                  <a:schemeClr val="bg1"/>
                </a:solidFill>
                <a:latin typeface="Playfair Display"/>
                <a:ea typeface="Playfair Display"/>
                <a:cs typeface="Playfair Display"/>
                <a:sym typeface="Playfair Display"/>
              </a:rPr>
              <a:t> z </a:t>
            </a:r>
            <a:r>
              <a:rPr lang="en-US" sz="1600" dirty="0" err="1">
                <a:solidFill>
                  <a:schemeClr val="bg1"/>
                </a:solidFill>
                <a:latin typeface="Playfair Display"/>
                <a:ea typeface="Playfair Display"/>
                <a:cs typeface="Playfair Display"/>
                <a:sym typeface="Playfair Display"/>
              </a:rPr>
              <a:t>urzędu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może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dokonać</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zabezpieczenia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majątku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dłużnika</a:t>
            </a:r>
            <a:r>
              <a:rPr lang="en-US" sz="1600" dirty="0">
                <a:solidFill>
                  <a:schemeClr val="bg1"/>
                </a:solidFill>
                <a:latin typeface="Playfair Display"/>
                <a:ea typeface="Playfair Display"/>
                <a:cs typeface="Playfair Display"/>
                <a:sym typeface="Playfair Display"/>
              </a:rPr>
              <a:t>. W </a:t>
            </a:r>
            <a:r>
              <a:rPr lang="en-US" sz="1600" dirty="0" err="1">
                <a:solidFill>
                  <a:schemeClr val="bg1"/>
                </a:solidFill>
                <a:latin typeface="Playfair Display"/>
                <a:ea typeface="Playfair Display"/>
                <a:cs typeface="Playfair Display"/>
                <a:sym typeface="Playfair Display"/>
              </a:rPr>
              <a:t>przedmiocie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zabezpieczenia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sąd</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orzeka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niezwłocznie</a:t>
            </a:r>
            <a:r>
              <a:rPr lang="en-US" sz="1600" dirty="0">
                <a:solidFill>
                  <a:schemeClr val="bg1"/>
                </a:solidFill>
                <a:latin typeface="Playfair Display"/>
                <a:ea typeface="Playfair Display"/>
                <a:cs typeface="Playfair Display"/>
                <a:sym typeface="Playfair Display"/>
              </a:rPr>
              <a:t>.</a:t>
            </a:r>
            <a:endParaRPr sz="1600"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dirty="0">
                <a:solidFill>
                  <a:schemeClr val="bg1"/>
                </a:solidFill>
                <a:latin typeface="Playfair Display"/>
                <a:ea typeface="Playfair Display"/>
                <a:cs typeface="Playfair Display"/>
                <a:sym typeface="Playfair Display"/>
              </a:rPr>
              <a:t>Art. 38 [</a:t>
            </a:r>
            <a:r>
              <a:rPr lang="en-US" sz="1600" b="1" dirty="0" err="1">
                <a:solidFill>
                  <a:schemeClr val="bg1"/>
                </a:solidFill>
                <a:latin typeface="Playfair Display"/>
                <a:ea typeface="Playfair Display"/>
                <a:cs typeface="Playfair Display"/>
                <a:sym typeface="Playfair Display"/>
              </a:rPr>
              <a:t>Tymczasowy</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nadzorca</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sądowy</a:t>
            </a:r>
            <a:r>
              <a:rPr lang="en-US" sz="1600" b="1" dirty="0">
                <a:solidFill>
                  <a:schemeClr val="bg1"/>
                </a:solidFill>
                <a:latin typeface="Playfair Display"/>
                <a:ea typeface="Playfair Display"/>
                <a:cs typeface="Playfair Display"/>
                <a:sym typeface="Playfair Display"/>
              </a:rPr>
              <a:t>]</a:t>
            </a:r>
            <a:endParaRPr sz="1600" b="1"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bg1"/>
                </a:solidFill>
                <a:latin typeface="Playfair Display"/>
                <a:ea typeface="Playfair Display"/>
                <a:cs typeface="Playfair Display"/>
                <a:sym typeface="Playfair Display"/>
              </a:rPr>
              <a:t>1. </a:t>
            </a:r>
            <a:r>
              <a:rPr lang="en-US" sz="1600" dirty="0" err="1">
                <a:solidFill>
                  <a:schemeClr val="bg1"/>
                </a:solidFill>
                <a:latin typeface="Playfair Display"/>
                <a:ea typeface="Playfair Display"/>
                <a:cs typeface="Playfair Display"/>
                <a:sym typeface="Playfair Display"/>
              </a:rPr>
              <a:t>Sąd</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może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zabezpieczyć</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majątek</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dłużnika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przez</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ustanowienie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tymczasowego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nadzorcy</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sądowego</a:t>
            </a:r>
            <a:r>
              <a:rPr lang="en-US" sz="1600" dirty="0">
                <a:solidFill>
                  <a:schemeClr val="bg1"/>
                </a:solidFill>
                <a:latin typeface="Playfair Display"/>
                <a:ea typeface="Playfair Display"/>
                <a:cs typeface="Playfair Display"/>
                <a:sym typeface="Playfair Display"/>
              </a:rPr>
              <a:t>. Do </a:t>
            </a:r>
            <a:r>
              <a:rPr lang="en-US" sz="1600" dirty="0" err="1">
                <a:solidFill>
                  <a:schemeClr val="bg1"/>
                </a:solidFill>
                <a:latin typeface="Playfair Display"/>
                <a:ea typeface="Playfair Display"/>
                <a:cs typeface="Playfair Display"/>
                <a:sym typeface="Playfair Display"/>
              </a:rPr>
              <a:t>tymczasowego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nadzorcy</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sądowego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przepisy</a:t>
            </a:r>
            <a:r>
              <a:rPr lang="en-US" sz="1600" dirty="0">
                <a:solidFill>
                  <a:schemeClr val="bg1"/>
                </a:solidFill>
                <a:latin typeface="Playfair Display"/>
                <a:ea typeface="Playfair Display"/>
                <a:cs typeface="Playfair Display"/>
                <a:sym typeface="Playfair Display"/>
              </a:rPr>
              <a:t> art. 156 </a:t>
            </a:r>
            <a:r>
              <a:rPr lang="en-US" sz="1600" dirty="0" err="1">
                <a:solidFill>
                  <a:schemeClr val="bg1"/>
                </a:solidFill>
                <a:latin typeface="Playfair Display"/>
                <a:ea typeface="Playfair Display"/>
                <a:cs typeface="Playfair Display"/>
                <a:sym typeface="Playfair Display"/>
              </a:rPr>
              <a:t>ust</a:t>
            </a:r>
            <a:r>
              <a:rPr lang="en-US" sz="1600" dirty="0">
                <a:solidFill>
                  <a:schemeClr val="bg1"/>
                </a:solidFill>
                <a:latin typeface="Playfair Display"/>
                <a:ea typeface="Playfair Display"/>
                <a:cs typeface="Playfair Display"/>
                <a:sym typeface="Playfair Display"/>
              </a:rPr>
              <a:t>. 4, art. 157, art. 157a, art. 159–161, art. 166 </a:t>
            </a:r>
            <a:r>
              <a:rPr lang="en-US" sz="1600" dirty="0" err="1">
                <a:solidFill>
                  <a:schemeClr val="bg1"/>
                </a:solidFill>
                <a:latin typeface="Playfair Display"/>
                <a:ea typeface="Playfair Display"/>
                <a:cs typeface="Playfair Display"/>
                <a:sym typeface="Playfair Display"/>
              </a:rPr>
              <a:t>ust</a:t>
            </a:r>
            <a:r>
              <a:rPr lang="en-US" sz="1600" dirty="0">
                <a:solidFill>
                  <a:schemeClr val="bg1"/>
                </a:solidFill>
                <a:latin typeface="Playfair Display"/>
                <a:ea typeface="Playfair Display"/>
                <a:cs typeface="Playfair Display"/>
                <a:sym typeface="Playfair Display"/>
              </a:rPr>
              <a:t>. 6, art. 167 </a:t>
            </a:r>
            <a:r>
              <a:rPr lang="en-US" sz="1600" dirty="0" err="1">
                <a:solidFill>
                  <a:schemeClr val="bg1"/>
                </a:solidFill>
                <a:latin typeface="Playfair Display"/>
                <a:ea typeface="Playfair Display"/>
                <a:cs typeface="Playfair Display"/>
                <a:sym typeface="Playfair Display"/>
              </a:rPr>
              <a:t>ust</a:t>
            </a:r>
            <a:r>
              <a:rPr lang="en-US" sz="1600" dirty="0">
                <a:solidFill>
                  <a:schemeClr val="bg1"/>
                </a:solidFill>
                <a:latin typeface="Playfair Display"/>
                <a:ea typeface="Playfair Display"/>
                <a:cs typeface="Playfair Display"/>
                <a:sym typeface="Playfair Display"/>
              </a:rPr>
              <a:t>. 2, art. 167a, art. 167b, art. 170–172 </a:t>
            </a:r>
            <a:r>
              <a:rPr lang="en-US" sz="1600" dirty="0" err="1">
                <a:solidFill>
                  <a:schemeClr val="bg1"/>
                </a:solidFill>
                <a:latin typeface="Playfair Display"/>
                <a:ea typeface="Playfair Display"/>
                <a:cs typeface="Playfair Display"/>
                <a:sym typeface="Playfair Display"/>
              </a:rPr>
              <a:t>i</a:t>
            </a:r>
            <a:r>
              <a:rPr lang="en-US" sz="1600" dirty="0">
                <a:solidFill>
                  <a:schemeClr val="bg1"/>
                </a:solidFill>
                <a:latin typeface="Playfair Display"/>
                <a:ea typeface="Playfair Display"/>
                <a:cs typeface="Playfair Display"/>
                <a:sym typeface="Playfair Display"/>
              </a:rPr>
              <a:t> art. 178 </a:t>
            </a:r>
            <a:r>
              <a:rPr lang="en-US" sz="1600" dirty="0" err="1">
                <a:solidFill>
                  <a:schemeClr val="bg1"/>
                </a:solidFill>
                <a:latin typeface="Playfair Display"/>
                <a:ea typeface="Playfair Display"/>
                <a:cs typeface="Playfair Display"/>
                <a:sym typeface="Playfair Display"/>
              </a:rPr>
              <a:t>stosuje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się</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odpowiednio</a:t>
            </a:r>
            <a:r>
              <a:rPr lang="en-US" sz="1600" dirty="0">
                <a:solidFill>
                  <a:schemeClr val="bg1"/>
                </a:solidFill>
                <a:latin typeface="Playfair Display"/>
                <a:ea typeface="Playfair Display"/>
                <a:cs typeface="Playfair Display"/>
                <a:sym typeface="Playfair Display"/>
              </a:rPr>
              <a:t>. [...]</a:t>
            </a:r>
            <a:endParaRPr sz="1600"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bg1"/>
                </a:solidFill>
                <a:latin typeface="Playfair Display"/>
                <a:ea typeface="Playfair Display"/>
                <a:cs typeface="Playfair Display"/>
                <a:sym typeface="Playfair Display"/>
              </a:rPr>
              <a:t>3. </a:t>
            </a:r>
            <a:r>
              <a:rPr lang="en-US" sz="1600" dirty="0" err="1">
                <a:solidFill>
                  <a:schemeClr val="bg1"/>
                </a:solidFill>
                <a:latin typeface="Playfair Display"/>
                <a:ea typeface="Playfair Display"/>
                <a:cs typeface="Playfair Display"/>
                <a:sym typeface="Playfair Display"/>
              </a:rPr>
              <a:t>Sąd</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może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zobowiązać</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tymczasowego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nadzorcę</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sądowego</a:t>
            </a:r>
            <a:r>
              <a:rPr lang="en-US" sz="1600" dirty="0">
                <a:solidFill>
                  <a:schemeClr val="bg1"/>
                </a:solidFill>
                <a:latin typeface="Playfair Display"/>
                <a:ea typeface="Playfair Display"/>
                <a:cs typeface="Playfair Display"/>
                <a:sym typeface="Playfair Display"/>
              </a:rPr>
              <a:t> do </a:t>
            </a:r>
            <a:r>
              <a:rPr lang="en-US" sz="1600" dirty="0" err="1">
                <a:solidFill>
                  <a:schemeClr val="bg1"/>
                </a:solidFill>
                <a:latin typeface="Playfair Display"/>
                <a:ea typeface="Playfair Display"/>
                <a:cs typeface="Playfair Display"/>
                <a:sym typeface="Playfair Display"/>
              </a:rPr>
              <a:t>złożenia</a:t>
            </a:r>
            <a:r>
              <a:rPr lang="en-US" sz="1600" dirty="0">
                <a:solidFill>
                  <a:schemeClr val="bg1"/>
                </a:solidFill>
                <a:latin typeface="Playfair Display"/>
                <a:ea typeface="Playfair Display"/>
                <a:cs typeface="Playfair Display"/>
                <a:sym typeface="Playfair Display"/>
              </a:rPr>
              <a:t> w </a:t>
            </a:r>
            <a:r>
              <a:rPr lang="en-US" sz="1600" dirty="0" err="1">
                <a:solidFill>
                  <a:schemeClr val="bg1"/>
                </a:solidFill>
                <a:latin typeface="Playfair Display"/>
                <a:ea typeface="Playfair Display"/>
                <a:cs typeface="Playfair Display"/>
                <a:sym typeface="Playfair Display"/>
              </a:rPr>
              <a:t>wyznaczonym</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terminie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sprawozdania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obejmującego</a:t>
            </a:r>
            <a:r>
              <a:rPr lang="en-US" sz="1600" dirty="0">
                <a:solidFill>
                  <a:schemeClr val="bg1"/>
                </a:solidFill>
                <a:latin typeface="Playfair Display"/>
                <a:ea typeface="Playfair Display"/>
                <a:cs typeface="Playfair Display"/>
                <a:sym typeface="Playfair Display"/>
              </a:rPr>
              <a:t> w </a:t>
            </a:r>
            <a:r>
              <a:rPr lang="en-US" sz="1600" dirty="0" err="1">
                <a:solidFill>
                  <a:schemeClr val="bg1"/>
                </a:solidFill>
                <a:latin typeface="Playfair Display"/>
                <a:ea typeface="Playfair Display"/>
                <a:cs typeface="Playfair Display"/>
                <a:sym typeface="Playfair Display"/>
              </a:rPr>
              <a:t>szczególności</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informacje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temat</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stanu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finansowego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dłużnika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rodzaju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i</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wartości</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jego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majątku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oraz</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przewidywanych</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kosztów</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postępowania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upadłościowego</a:t>
            </a:r>
            <a:r>
              <a:rPr lang="en-US" sz="1600" dirty="0">
                <a:solidFill>
                  <a:schemeClr val="bg1"/>
                </a:solidFill>
                <a:latin typeface="Playfair Display"/>
                <a:ea typeface="Playfair Display"/>
                <a:cs typeface="Playfair Display"/>
                <a:sym typeface="Playfair Display"/>
              </a:rPr>
              <a:t>.</a:t>
            </a:r>
            <a:endParaRPr sz="1600"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dirty="0">
                <a:solidFill>
                  <a:schemeClr val="bg1"/>
                </a:solidFill>
                <a:latin typeface="Playfair Display"/>
                <a:ea typeface="Playfair Display"/>
                <a:cs typeface="Playfair Display"/>
                <a:sym typeface="Playfair Display"/>
              </a:rPr>
              <a:t>Art. 43 [</a:t>
            </a:r>
            <a:r>
              <a:rPr lang="en-US" sz="1600" b="1" dirty="0" err="1">
                <a:solidFill>
                  <a:schemeClr val="bg1"/>
                </a:solidFill>
                <a:latin typeface="Playfair Display"/>
                <a:ea typeface="Playfair Display"/>
                <a:cs typeface="Playfair Display"/>
                <a:sym typeface="Playfair Display"/>
              </a:rPr>
              <a:t>Zabezpieczenia</a:t>
            </a:r>
            <a:r>
              <a:rPr lang="en-US" sz="1600" b="1" dirty="0">
                <a:solidFill>
                  <a:schemeClr val="bg1"/>
                </a:solidFill>
                <a:latin typeface="Playfair Display"/>
                <a:ea typeface="Playfair Display"/>
                <a:cs typeface="Playfair Display"/>
                <a:sym typeface="Playfair Display"/>
              </a:rPr>
              <a:t> po </a:t>
            </a:r>
            <a:r>
              <a:rPr lang="en-US" sz="1600" b="1" dirty="0" err="1">
                <a:solidFill>
                  <a:schemeClr val="bg1"/>
                </a:solidFill>
                <a:latin typeface="Playfair Display"/>
                <a:ea typeface="Playfair Display"/>
                <a:cs typeface="Playfair Display"/>
                <a:sym typeface="Playfair Display"/>
              </a:rPr>
              <a:t>ogłoszeniu</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upadłości</a:t>
            </a:r>
            <a:r>
              <a:rPr lang="en-US" sz="1600" b="1" dirty="0">
                <a:solidFill>
                  <a:schemeClr val="bg1"/>
                </a:solidFill>
                <a:latin typeface="Playfair Display"/>
                <a:ea typeface="Playfair Display"/>
                <a:cs typeface="Playfair Display"/>
                <a:sym typeface="Playfair Display"/>
              </a:rPr>
              <a:t>]</a:t>
            </a:r>
            <a:endParaRPr sz="1600" b="1"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err="1">
                <a:solidFill>
                  <a:schemeClr val="bg1"/>
                </a:solidFill>
                <a:latin typeface="Playfair Display"/>
                <a:ea typeface="Playfair Display"/>
                <a:cs typeface="Playfair Display"/>
                <a:sym typeface="Playfair Display"/>
              </a:rPr>
              <a:t>Zabezpieczenia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zastosowane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przez</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sąd</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upadają</a:t>
            </a:r>
            <a:r>
              <a:rPr lang="en-US" sz="1600" dirty="0">
                <a:solidFill>
                  <a:schemeClr val="bg1"/>
                </a:solidFill>
                <a:latin typeface="Playfair Display"/>
                <a:ea typeface="Playfair Display"/>
                <a:cs typeface="Playfair Display"/>
                <a:sym typeface="Playfair Display"/>
              </a:rPr>
              <a:t> z </a:t>
            </a:r>
            <a:r>
              <a:rPr lang="en-US" sz="1600" dirty="0" err="1">
                <a:solidFill>
                  <a:schemeClr val="bg1"/>
                </a:solidFill>
                <a:latin typeface="Playfair Display"/>
                <a:ea typeface="Playfair Display"/>
                <a:cs typeface="Playfair Display"/>
                <a:sym typeface="Playfair Display"/>
              </a:rPr>
              <a:t>dniem</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ogłoszenia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upadłości</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albo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uprawomocnienia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się</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postanowienia</a:t>
            </a:r>
            <a:r>
              <a:rPr lang="en-US" sz="1600" dirty="0">
                <a:solidFill>
                  <a:schemeClr val="bg1"/>
                </a:solidFill>
                <a:latin typeface="Playfair Display"/>
                <a:ea typeface="Playfair Display"/>
                <a:cs typeface="Playfair Display"/>
                <a:sym typeface="Playfair Display"/>
              </a:rPr>
              <a:t> o </a:t>
            </a:r>
            <a:r>
              <a:rPr lang="en-US" sz="1600" dirty="0" err="1">
                <a:solidFill>
                  <a:schemeClr val="bg1"/>
                </a:solidFill>
                <a:latin typeface="Playfair Display"/>
                <a:ea typeface="Playfair Display"/>
                <a:cs typeface="Playfair Display"/>
                <a:sym typeface="Playfair Display"/>
              </a:rPr>
              <a:t>odrzuceniu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lub</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oddaleniu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wniosku</a:t>
            </a:r>
            <a:r>
              <a:rPr lang="en-US" sz="1600" dirty="0">
                <a:solidFill>
                  <a:schemeClr val="bg1"/>
                </a:solidFill>
                <a:latin typeface="Playfair Display"/>
                <a:ea typeface="Playfair Display"/>
                <a:cs typeface="Playfair Display"/>
                <a:sym typeface="Playfair Display"/>
              </a:rPr>
              <a:t> o </a:t>
            </a:r>
            <a:r>
              <a:rPr lang="en-US" sz="1600" dirty="0" err="1">
                <a:solidFill>
                  <a:schemeClr val="bg1"/>
                </a:solidFill>
                <a:latin typeface="Playfair Display"/>
                <a:ea typeface="Playfair Display"/>
                <a:cs typeface="Playfair Display"/>
                <a:sym typeface="Playfair Display"/>
              </a:rPr>
              <a:t>ogłoszenie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upadłości</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albo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umorzeniu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postępowania</a:t>
            </a:r>
            <a:r>
              <a:rPr lang="en-US" sz="1600" dirty="0">
                <a:solidFill>
                  <a:schemeClr val="bg1"/>
                </a:solidFill>
                <a:latin typeface="Playfair Display"/>
                <a:ea typeface="Playfair Display"/>
                <a:cs typeface="Playfair Display"/>
                <a:sym typeface="Playfair Display"/>
              </a:rPr>
              <a:t> w </a:t>
            </a:r>
            <a:r>
              <a:rPr lang="en-US" sz="1600" dirty="0" err="1">
                <a:solidFill>
                  <a:schemeClr val="bg1"/>
                </a:solidFill>
                <a:latin typeface="Playfair Display"/>
                <a:ea typeface="Playfair Display"/>
                <a:cs typeface="Playfair Display"/>
                <a:sym typeface="Playfair Display"/>
              </a:rPr>
              <a:t>przedmiocie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rozpoznania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tego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wniosku</a:t>
            </a:r>
            <a:r>
              <a:rPr lang="en-US" sz="1600" dirty="0">
                <a:solidFill>
                  <a:schemeClr val="bg1"/>
                </a:solidFill>
                <a:latin typeface="Playfair Display"/>
                <a:ea typeface="Playfair Display"/>
                <a:cs typeface="Playfair Display"/>
                <a:sym typeface="Playfair Display"/>
              </a:rPr>
              <a:t>. O </a:t>
            </a:r>
            <a:r>
              <a:rPr lang="en-US" sz="1600" dirty="0" err="1">
                <a:solidFill>
                  <a:schemeClr val="bg1"/>
                </a:solidFill>
                <a:latin typeface="Playfair Display"/>
                <a:ea typeface="Playfair Display"/>
                <a:cs typeface="Playfair Display"/>
                <a:sym typeface="Playfair Display"/>
              </a:rPr>
              <a:t>upadku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zabezpieczenia</a:t>
            </a:r>
            <a:r>
              <a:rPr lang="en-US" sz="1600" dirty="0">
                <a:solidFill>
                  <a:schemeClr val="bg1"/>
                </a:solidFill>
                <a:latin typeface="Playfair Display"/>
                <a:ea typeface="Playfair Display"/>
                <a:cs typeface="Playfair Display"/>
                <a:sym typeface="Playfair Display"/>
              </a:rPr>
              <a:t> w </a:t>
            </a:r>
            <a:r>
              <a:rPr lang="en-US" sz="1600" dirty="0" err="1">
                <a:solidFill>
                  <a:schemeClr val="bg1"/>
                </a:solidFill>
                <a:latin typeface="Playfair Display"/>
                <a:ea typeface="Playfair Display"/>
                <a:cs typeface="Playfair Display"/>
                <a:sym typeface="Playfair Display"/>
              </a:rPr>
              <a:t>postaci</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ustanowienia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tymczasowego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nadzorcy</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sądowego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albo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zarządu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przymusowego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obwieszcza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się</a:t>
            </a:r>
            <a:r>
              <a:rPr lang="en-US" sz="1600" dirty="0">
                <a:solidFill>
                  <a:schemeClr val="bg1"/>
                </a:solidFill>
                <a:latin typeface="Playfair Display"/>
                <a:ea typeface="Playfair Display"/>
                <a:cs typeface="Playfair Display"/>
                <a:sym typeface="Playfair Display"/>
              </a:rPr>
              <a:t>.</a:t>
            </a:r>
            <a:endParaRPr sz="1600"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dirty="0">
              <a:solidFill>
                <a:schemeClr val="bg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b="1" i="0" u="none" strike="noStrike" cap="none" dirty="0">
              <a:solidFill>
                <a:schemeClr val="bg1"/>
              </a:solidFill>
              <a:latin typeface="Playfair Display"/>
              <a:ea typeface="Playfair Display"/>
              <a:cs typeface="Playfair Display"/>
              <a:sym typeface="Playfair Display"/>
            </a:endParaRPr>
          </a:p>
        </p:txBody>
      </p:sp>
      <p:sp>
        <p:nvSpPr>
          <p:cNvPr id="280" name="Google Shape;280;g33f7c437eb0_1_140"/>
          <p:cNvSpPr txBox="1"/>
          <p:nvPr/>
        </p:nvSpPr>
        <p:spPr>
          <a:xfrm>
            <a:off x="9731625" y="3981688"/>
            <a:ext cx="7417800" cy="4431983"/>
          </a:xfrm>
          <a:prstGeom prst="rect">
            <a:avLst/>
          </a:prstGeom>
          <a:noFill/>
          <a:ln>
            <a:noFill/>
          </a:ln>
        </p:spPr>
        <p:txBody>
          <a:bodyPr spcFirstLastPara="1" wrap="square" lIns="0" tIns="0" rIns="0" bIns="0" anchor="t" anchorCtr="0">
            <a:spAutoFit/>
          </a:bodyPr>
          <a:lstStyle/>
          <a:p>
            <a:pPr marL="0" lvl="0" indent="0" algn="just" rtl="0">
              <a:lnSpc>
                <a:spcPct val="120000"/>
              </a:lnSpc>
              <a:spcBef>
                <a:spcPts val="0"/>
              </a:spcBef>
              <a:spcAft>
                <a:spcPts val="0"/>
              </a:spcAft>
              <a:buClr>
                <a:schemeClr val="dk1"/>
              </a:buClr>
              <a:buSzPts val="1100"/>
              <a:buFont typeface="Arial"/>
              <a:buNone/>
            </a:pPr>
            <a:r>
              <a:rPr lang="en-US" sz="1600" b="1" dirty="0">
                <a:solidFill>
                  <a:schemeClr val="bg1"/>
                </a:solidFill>
                <a:latin typeface="Playfair Display"/>
                <a:ea typeface="Playfair Display"/>
                <a:cs typeface="Playfair Display"/>
                <a:sym typeface="Playfair Display"/>
              </a:rPr>
              <a:t>Art. 39 [</a:t>
            </a:r>
            <a:r>
              <a:rPr lang="en-US" sz="1600" b="1" dirty="0" err="1">
                <a:solidFill>
                  <a:schemeClr val="bg1"/>
                </a:solidFill>
                <a:latin typeface="Playfair Display"/>
                <a:ea typeface="Playfair Display"/>
                <a:cs typeface="Playfair Display"/>
                <a:sym typeface="Playfair Display"/>
              </a:rPr>
              <a:t>Zawieszenie</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postępowania</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egzekucyjnego</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oraz</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uchylenie</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zajęcia</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rachunku</a:t>
            </a:r>
            <a:r>
              <a:rPr lang="en-US" sz="1600" b="1" dirty="0">
                <a:solidFill>
                  <a:schemeClr val="bg1"/>
                </a:solidFill>
                <a:latin typeface="Playfair Display"/>
                <a:ea typeface="Playfair Display"/>
                <a:cs typeface="Playfair Display"/>
                <a:sym typeface="Playfair Display"/>
              </a:rPr>
              <a:t> </a:t>
            </a:r>
            <a:r>
              <a:rPr lang="en-US" sz="1600" b="1" dirty="0" err="1">
                <a:solidFill>
                  <a:schemeClr val="bg1"/>
                </a:solidFill>
                <a:latin typeface="Playfair Display"/>
                <a:ea typeface="Playfair Display"/>
                <a:cs typeface="Playfair Display"/>
                <a:sym typeface="Playfair Display"/>
              </a:rPr>
              <a:t>bankowego</a:t>
            </a:r>
            <a:r>
              <a:rPr lang="en-US" sz="1600" b="1" dirty="0">
                <a:solidFill>
                  <a:schemeClr val="bg1"/>
                </a:solidFill>
                <a:latin typeface="Playfair Display"/>
                <a:ea typeface="Playfair Display"/>
                <a:cs typeface="Playfair Display"/>
                <a:sym typeface="Playfair Display"/>
              </a:rPr>
              <a:t>]</a:t>
            </a:r>
            <a:endParaRPr sz="1600" b="1"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r>
              <a:rPr lang="en-US" sz="1600" dirty="0">
                <a:solidFill>
                  <a:schemeClr val="bg1"/>
                </a:solidFill>
                <a:latin typeface="Playfair Display"/>
                <a:ea typeface="Playfair Display"/>
                <a:cs typeface="Playfair Display"/>
                <a:sym typeface="Playfair Display"/>
              </a:rPr>
              <a:t>1. </a:t>
            </a:r>
            <a:r>
              <a:rPr lang="en-US" sz="1600" dirty="0" err="1">
                <a:solidFill>
                  <a:schemeClr val="bg1"/>
                </a:solidFill>
                <a:latin typeface="Playfair Display"/>
                <a:ea typeface="Playfair Display"/>
                <a:cs typeface="Playfair Display"/>
                <a:sym typeface="Playfair Display"/>
              </a:rPr>
              <a:t>Sąd</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wniosek</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wnioskodawcy</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dłużnika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lub</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tymczasowego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nadzorcy</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sądowego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może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zawiesić</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postępowanie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egzekucyjne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oraz</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uchylić</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zajęcie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rachunku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bankowego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jeżeli</a:t>
            </a:r>
            <a:r>
              <a:rPr lang="en-US" sz="1600" dirty="0">
                <a:solidFill>
                  <a:schemeClr val="bg1"/>
                </a:solidFill>
                <a:latin typeface="Playfair Display"/>
                <a:ea typeface="Playfair Display"/>
                <a:cs typeface="Playfair Display"/>
                <a:sym typeface="Playfair Display"/>
              </a:rPr>
              <a:t> jest to </a:t>
            </a:r>
            <a:r>
              <a:rPr lang="en-US" sz="1600" dirty="0" err="1">
                <a:solidFill>
                  <a:schemeClr val="bg1"/>
                </a:solidFill>
                <a:latin typeface="Playfair Display"/>
                <a:ea typeface="Playfair Display"/>
                <a:cs typeface="Playfair Display"/>
                <a:sym typeface="Playfair Display"/>
              </a:rPr>
              <a:t>niezbędne</a:t>
            </a:r>
            <a:r>
              <a:rPr lang="en-US" sz="1600" dirty="0">
                <a:solidFill>
                  <a:schemeClr val="bg1"/>
                </a:solidFill>
                <a:latin typeface="Playfair Display"/>
                <a:ea typeface="Playfair Display"/>
                <a:cs typeface="Playfair Display"/>
                <a:sym typeface="Playfair Display"/>
              </a:rPr>
              <a:t> do </a:t>
            </a:r>
            <a:r>
              <a:rPr lang="en-US" sz="1600" dirty="0" err="1">
                <a:solidFill>
                  <a:schemeClr val="bg1"/>
                </a:solidFill>
                <a:latin typeface="Playfair Display"/>
                <a:ea typeface="Playfair Display"/>
                <a:cs typeface="Playfair Display"/>
                <a:sym typeface="Playfair Display"/>
              </a:rPr>
              <a:t>osiągnięcia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celów</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postępowania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upadłościowego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Uchylając</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zajęcie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rachunku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bankowego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sąd</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ustanawia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tymczasowego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nadzorcę</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sądowego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jeżeli</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wcześniej</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nie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został</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ustanowiony</a:t>
            </a:r>
            <a:r>
              <a:rPr lang="en-US" sz="1600" dirty="0">
                <a:solidFill>
                  <a:schemeClr val="bg1"/>
                </a:solidFill>
                <a:latin typeface="Playfair Display"/>
                <a:ea typeface="Playfair Display"/>
                <a:cs typeface="Playfair Display"/>
                <a:sym typeface="Playfair Display"/>
              </a:rPr>
              <a:t>.</a:t>
            </a:r>
            <a:endParaRPr sz="1600"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r>
              <a:rPr lang="en-US" sz="1600" dirty="0">
                <a:solidFill>
                  <a:schemeClr val="bg1"/>
                </a:solidFill>
                <a:latin typeface="Playfair Display"/>
                <a:ea typeface="Playfair Display"/>
                <a:cs typeface="Playfair Display"/>
                <a:sym typeface="Playfair Display"/>
              </a:rPr>
              <a:t>2. </a:t>
            </a:r>
            <a:r>
              <a:rPr lang="en-US" sz="1600" dirty="0" err="1">
                <a:solidFill>
                  <a:schemeClr val="bg1"/>
                </a:solidFill>
                <a:latin typeface="Playfair Display"/>
                <a:ea typeface="Playfair Display"/>
                <a:cs typeface="Playfair Display"/>
                <a:sym typeface="Playfair Display"/>
              </a:rPr>
              <a:t>Dyspozycje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dłużnika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dotyczące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środków</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rachunku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bankowym</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którego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zajęcie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uchylono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wymagają</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zgody</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tymczasowego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nadzorcy</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sądowego</a:t>
            </a:r>
            <a:r>
              <a:rPr lang="en-US" sz="1600" dirty="0">
                <a:solidFill>
                  <a:schemeClr val="bg1"/>
                </a:solidFill>
                <a:latin typeface="Playfair Display"/>
                <a:ea typeface="Playfair Display"/>
                <a:cs typeface="Playfair Display"/>
                <a:sym typeface="Playfair Display"/>
              </a:rPr>
              <a:t>.</a:t>
            </a:r>
            <a:endParaRPr sz="1600"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SzPts val="1100"/>
              <a:buNone/>
            </a:pPr>
            <a:r>
              <a:rPr lang="en-US" sz="1600" dirty="0">
                <a:solidFill>
                  <a:schemeClr val="bg1"/>
                </a:solidFill>
                <a:latin typeface="Playfair Display"/>
                <a:ea typeface="Playfair Display"/>
                <a:cs typeface="Playfair Display"/>
                <a:sym typeface="Playfair Display"/>
              </a:rPr>
              <a:t>3. </a:t>
            </a:r>
            <a:r>
              <a:rPr lang="en-US" sz="1600" dirty="0" err="1">
                <a:solidFill>
                  <a:schemeClr val="bg1"/>
                </a:solidFill>
                <a:latin typeface="Playfair Display"/>
                <a:ea typeface="Playfair Display"/>
                <a:cs typeface="Playfair Display"/>
                <a:sym typeface="Playfair Display"/>
              </a:rPr>
              <a:t>Postanowienie</a:t>
            </a:r>
            <a:r>
              <a:rPr lang="en-US" sz="1600" dirty="0">
                <a:solidFill>
                  <a:schemeClr val="bg1"/>
                </a:solidFill>
                <a:latin typeface="Playfair Display"/>
                <a:ea typeface="Playfair Display"/>
                <a:cs typeface="Playfair Display"/>
                <a:sym typeface="Playfair Display"/>
              </a:rPr>
              <a:t> o </a:t>
            </a:r>
            <a:r>
              <a:rPr lang="en-US" sz="1600" dirty="0" err="1">
                <a:solidFill>
                  <a:schemeClr val="bg1"/>
                </a:solidFill>
                <a:latin typeface="Playfair Display"/>
                <a:ea typeface="Playfair Display"/>
                <a:cs typeface="Playfair Display"/>
                <a:sym typeface="Playfair Display"/>
              </a:rPr>
              <a:t>zawieszeniu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postępowania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egzekucyjnego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oraz</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uchyleniu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zajęcia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rachunku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bankowego</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doręcza</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się</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wierzycielowi</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prowadzącemu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egzekucję</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oraz</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organowi</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egzekucyjnemu</a:t>
            </a:r>
            <a:r>
              <a:rPr lang="en-US" sz="1600" dirty="0">
                <a:solidFill>
                  <a:schemeClr val="bg1"/>
                </a:solidFill>
                <a:latin typeface="Playfair Display"/>
                <a:ea typeface="Playfair Display"/>
                <a:cs typeface="Playfair Display"/>
                <a:sym typeface="Playfair Display"/>
              </a:rPr>
              <a:t>. Na </a:t>
            </a:r>
            <a:r>
              <a:rPr lang="en-US" sz="1600" dirty="0" err="1">
                <a:solidFill>
                  <a:schemeClr val="bg1"/>
                </a:solidFill>
                <a:latin typeface="Playfair Display"/>
                <a:ea typeface="Playfair Display"/>
                <a:cs typeface="Playfair Display"/>
                <a:sym typeface="Playfair Display"/>
              </a:rPr>
              <a:t>postanowienie</a:t>
            </a:r>
            <a:r>
              <a:rPr lang="en-US" sz="1600" dirty="0">
                <a:solidFill>
                  <a:schemeClr val="bg1"/>
                </a:solidFill>
                <a:latin typeface="Playfair Display"/>
                <a:ea typeface="Playfair Display"/>
                <a:cs typeface="Playfair Display"/>
                <a:sym typeface="Playfair Display"/>
              </a:rPr>
              <a:t> to </a:t>
            </a:r>
            <a:r>
              <a:rPr lang="en-US" sz="1600" dirty="0" err="1">
                <a:solidFill>
                  <a:schemeClr val="bg1"/>
                </a:solidFill>
                <a:latin typeface="Playfair Display"/>
                <a:ea typeface="Playfair Display"/>
                <a:cs typeface="Playfair Display"/>
                <a:sym typeface="Playfair Display"/>
              </a:rPr>
              <a:t>dłużnikowi</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oraz</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wierzycielowi</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prowadzącemu</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egzekucję</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przysługuje</a:t>
            </a:r>
            <a:r>
              <a:rPr lang="en-US" sz="1600" dirty="0">
                <a:solidFill>
                  <a:schemeClr val="bg1"/>
                </a:solidFill>
                <a:latin typeface="Playfair Display"/>
                <a:ea typeface="Playfair Display"/>
                <a:cs typeface="Playfair Display"/>
                <a:sym typeface="Playfair Display"/>
              </a:rPr>
              <a:t> </a:t>
            </a:r>
            <a:r>
              <a:rPr lang="en-US" sz="1600" dirty="0" err="1">
                <a:solidFill>
                  <a:schemeClr val="bg1"/>
                </a:solidFill>
                <a:latin typeface="Playfair Display"/>
                <a:ea typeface="Playfair Display"/>
                <a:cs typeface="Playfair Display"/>
                <a:sym typeface="Playfair Display"/>
              </a:rPr>
              <a:t>zażalenie</a:t>
            </a:r>
            <a:r>
              <a:rPr lang="en-US" sz="1600" dirty="0">
                <a:solidFill>
                  <a:schemeClr val="bg1"/>
                </a:solidFill>
                <a:latin typeface="Playfair Display"/>
                <a:ea typeface="Playfair Display"/>
                <a:cs typeface="Playfair Display"/>
                <a:sym typeface="Playfair Display"/>
              </a:rPr>
              <a:t>.</a:t>
            </a:r>
            <a:endParaRPr sz="1600"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SzPts val="1100"/>
              <a:buNone/>
            </a:pPr>
            <a:endParaRPr sz="1600" dirty="0">
              <a:solidFill>
                <a:schemeClr val="bg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endParaRPr sz="1600" dirty="0">
              <a:solidFill>
                <a:schemeClr val="bg1"/>
              </a:solidFill>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285"/>
        <p:cNvGrpSpPr/>
        <p:nvPr/>
      </p:nvGrpSpPr>
      <p:grpSpPr>
        <a:xfrm>
          <a:off x="0" y="0"/>
          <a:ext cx="0" cy="0"/>
          <a:chOff x="0" y="0"/>
          <a:chExt cx="0" cy="0"/>
        </a:xfrm>
      </p:grpSpPr>
      <p:sp>
        <p:nvSpPr>
          <p:cNvPr id="286" name="Google Shape;286;g33f7c437eb0_1_120"/>
          <p:cNvSpPr/>
          <p:nvPr/>
        </p:nvSpPr>
        <p:spPr>
          <a:xfrm>
            <a:off x="-28162" y="5244529"/>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8000"/>
            </a:blip>
            <a:stretch>
              <a:fillRect t="-22178" b="-1709"/>
            </a:stretch>
          </a:blipFill>
          <a:ln>
            <a:noFill/>
          </a:ln>
        </p:spPr>
        <p:txBody>
          <a:bodyPr/>
          <a:lstStyle/>
          <a:p>
            <a:endParaRPr lang="pl-PL"/>
          </a:p>
        </p:txBody>
      </p:sp>
      <p:sp>
        <p:nvSpPr>
          <p:cNvPr id="287" name="Google Shape;287;g33f7c437eb0_1_120"/>
          <p:cNvSpPr/>
          <p:nvPr/>
        </p:nvSpPr>
        <p:spPr>
          <a:xfrm>
            <a:off x="16834947" y="111900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a:lstStyle/>
          <a:p>
            <a:endParaRPr lang="pl-PL"/>
          </a:p>
        </p:txBody>
      </p:sp>
      <p:grpSp>
        <p:nvGrpSpPr>
          <p:cNvPr id="288" name="Google Shape;288;g33f7c437eb0_1_120"/>
          <p:cNvGrpSpPr/>
          <p:nvPr/>
        </p:nvGrpSpPr>
        <p:grpSpPr>
          <a:xfrm>
            <a:off x="502388" y="486440"/>
            <a:ext cx="3664810" cy="571359"/>
            <a:chOff x="0" y="0"/>
            <a:chExt cx="4886414" cy="761812"/>
          </a:xfrm>
        </p:grpSpPr>
        <p:sp>
          <p:nvSpPr>
            <p:cNvPr id="289" name="Google Shape;289;g33f7c437eb0_1_120"/>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a:lstStyle/>
            <a:p>
              <a:endParaRPr lang="pl-PL"/>
            </a:p>
          </p:txBody>
        </p:sp>
        <p:sp>
          <p:nvSpPr>
            <p:cNvPr id="290" name="Google Shape;290;g33f7c437eb0_1_120"/>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291" name="Google Shape;291;g33f7c437eb0_1_120"/>
          <p:cNvSpPr txBox="1"/>
          <p:nvPr/>
        </p:nvSpPr>
        <p:spPr>
          <a:xfrm>
            <a:off x="584075" y="1157625"/>
            <a:ext cx="12195300" cy="4155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2699" dirty="0" err="1">
                <a:solidFill>
                  <a:srgbClr val="EBCD8A"/>
                </a:solidFill>
                <a:latin typeface="Playfair Display"/>
                <a:ea typeface="Playfair Display"/>
                <a:cs typeface="Playfair Display"/>
                <a:sym typeface="Playfair Display"/>
              </a:rPr>
              <a:t>Skutki</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ogłoszenia</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upadłości</a:t>
            </a:r>
            <a:r>
              <a:rPr lang="en-US" sz="2699" dirty="0">
                <a:solidFill>
                  <a:srgbClr val="EBCD8A"/>
                </a:solidFill>
                <a:latin typeface="Playfair Display"/>
                <a:ea typeface="Playfair Display"/>
                <a:cs typeface="Playfair Display"/>
                <a:sym typeface="Playfair Display"/>
              </a:rPr>
              <a:t> co do </a:t>
            </a:r>
            <a:r>
              <a:rPr lang="en-US" sz="2699" dirty="0" err="1">
                <a:solidFill>
                  <a:srgbClr val="EBCD8A"/>
                </a:solidFill>
                <a:latin typeface="Playfair Display"/>
                <a:ea typeface="Playfair Display"/>
                <a:cs typeface="Playfair Display"/>
                <a:sym typeface="Playfair Display"/>
              </a:rPr>
              <a:t>osoby</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upadłego</a:t>
            </a:r>
            <a:endParaRPr sz="100" dirty="0"/>
          </a:p>
        </p:txBody>
      </p:sp>
      <p:sp>
        <p:nvSpPr>
          <p:cNvPr id="292" name="Google Shape;292;g33f7c437eb0_1_120"/>
          <p:cNvSpPr txBox="1"/>
          <p:nvPr/>
        </p:nvSpPr>
        <p:spPr>
          <a:xfrm>
            <a:off x="16971246" y="9906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a:solidFill>
                  <a:srgbClr val="FFFFFF"/>
                </a:solidFill>
                <a:latin typeface="Rosario"/>
                <a:ea typeface="Rosario"/>
                <a:cs typeface="Rosario"/>
                <a:sym typeface="Rosario"/>
              </a:rPr>
              <a:t>08</a:t>
            </a:r>
            <a:endParaRPr/>
          </a:p>
        </p:txBody>
      </p:sp>
      <p:grpSp>
        <p:nvGrpSpPr>
          <p:cNvPr id="293" name="Google Shape;293;g33f7c437eb0_1_120"/>
          <p:cNvGrpSpPr/>
          <p:nvPr/>
        </p:nvGrpSpPr>
        <p:grpSpPr>
          <a:xfrm>
            <a:off x="584077" y="2267768"/>
            <a:ext cx="312105" cy="454489"/>
            <a:chOff x="0" y="-38100"/>
            <a:chExt cx="82200" cy="119700"/>
          </a:xfrm>
        </p:grpSpPr>
        <p:sp>
          <p:nvSpPr>
            <p:cNvPr id="294" name="Google Shape;294;g33f7c437eb0_1_120"/>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295" name="Google Shape;295;g33f7c437eb0_1_120"/>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6" name="Google Shape;296;g33f7c437eb0_1_120"/>
          <p:cNvGrpSpPr/>
          <p:nvPr/>
        </p:nvGrpSpPr>
        <p:grpSpPr>
          <a:xfrm>
            <a:off x="502402" y="5144859"/>
            <a:ext cx="312105" cy="454489"/>
            <a:chOff x="0" y="-38100"/>
            <a:chExt cx="82200" cy="119700"/>
          </a:xfrm>
        </p:grpSpPr>
        <p:sp>
          <p:nvSpPr>
            <p:cNvPr id="297" name="Google Shape;297;g33f7c437eb0_1_120"/>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298" name="Google Shape;298;g33f7c437eb0_1_120"/>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99" name="Google Shape;299;g33f7c437eb0_1_120"/>
          <p:cNvSpPr txBox="1"/>
          <p:nvPr/>
        </p:nvSpPr>
        <p:spPr>
          <a:xfrm>
            <a:off x="1093650" y="2438900"/>
            <a:ext cx="7598100" cy="7930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57 [Obowiązek wskazania i wydania majątku]</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EBCD8A"/>
                </a:solidFill>
                <a:latin typeface="Playfair Display"/>
                <a:ea typeface="Playfair Display"/>
                <a:cs typeface="Playfair Display"/>
                <a:sym typeface="Playfair Display"/>
              </a:rPr>
              <a:t>Obowiązki:</a:t>
            </a:r>
            <a:endParaRPr sz="1600" b="1">
              <a:solidFill>
                <a:srgbClr val="EBCD8A"/>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 wskazania i wydania całego majątku syndykowi;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 wydania ksiąg rachunkowych, ewidencji podatkowych, dokumentacji dotyczącej działalności, majątku oraz rozliczeń, a także korespondencji;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 potwierdzenia, że powyższe zostały wydane oświadczeniem na piśmie składanym sędziemu komisarzowi;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 udzielenia sędziemu-komisarzowi i syndykowi wszelkich wyjaśnień na temat majątku.</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58 [Zastosowanie środków przymusu]</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 nakłada sędzia-komisarz postanowieniem, na które służy zażalenie,</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 podstawy: upadły ukrywa się lub ukrywa swój majątek, uchybia swoim obowiązkom, po ogłoszeniu upadłości dopuszcza się czynów mających na celu ukrycie majątku, obciążenie go pozornymi zobowiązaniami lub utrudnia ustalenie składu masy upadłości,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 środki przymusu określone w </a:t>
            </a:r>
            <a:r>
              <a:rPr lang="en-US" sz="1600">
                <a:solidFill>
                  <a:srgbClr val="FFFFFF"/>
                </a:solidFill>
                <a:latin typeface="Playfair Display"/>
                <a:ea typeface="Playfair Display"/>
                <a:cs typeface="Playfair Display"/>
                <a:sym typeface="Playfair Displ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KPC do egzekucji świadczeń niepieniężnych</a:t>
            </a:r>
            <a:r>
              <a:rPr lang="en-US" sz="1600">
                <a:solidFill>
                  <a:srgbClr val="FFFFFF"/>
                </a:solidFill>
                <a:latin typeface="Playfair Display"/>
                <a:ea typeface="Playfair Display"/>
                <a:cs typeface="Playfair Display"/>
                <a:sym typeface="Playfair Display"/>
              </a:rPr>
              <a:t> (art. 1050 § 3, art. 1050</a:t>
            </a:r>
            <a:r>
              <a:rPr lang="en-US" sz="1600" baseline="30000">
                <a:solidFill>
                  <a:srgbClr val="FFFFFF"/>
                </a:solidFill>
                <a:latin typeface="Playfair Display"/>
                <a:ea typeface="Playfair Display"/>
                <a:cs typeface="Playfair Display"/>
                <a:sym typeface="Playfair Display"/>
              </a:rPr>
              <a:t>1</a:t>
            </a:r>
            <a:r>
              <a:rPr lang="en-US" sz="1600">
                <a:solidFill>
                  <a:srgbClr val="FFFFFF"/>
                </a:solidFill>
                <a:latin typeface="Playfair Display"/>
                <a:ea typeface="Playfair Display"/>
                <a:cs typeface="Playfair Display"/>
                <a:sym typeface="Playfair Display"/>
              </a:rPr>
              <a:t> § 2, art. 1052, 1053 i 1056–1059 KPC - grzywny z zamianą na areszt).</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 </a:t>
            </a:r>
            <a:r>
              <a:rPr lang="en-US" sz="1600">
                <a:solidFill>
                  <a:schemeClr val="lt1"/>
                </a:solidFill>
                <a:latin typeface="Playfair Display"/>
                <a:ea typeface="Playfair Display"/>
                <a:cs typeface="Playfair Display"/>
                <a:sym typeface="Playfair Display"/>
              </a:rPr>
              <a:t>sędzia-komisarz </a:t>
            </a:r>
            <a:r>
              <a:rPr lang="en-US" sz="1600">
                <a:solidFill>
                  <a:srgbClr val="FFFFFF"/>
                </a:solidFill>
                <a:latin typeface="Playfair Display"/>
                <a:ea typeface="Playfair Display"/>
                <a:cs typeface="Playfair Display"/>
                <a:sym typeface="Playfair Display"/>
              </a:rPr>
              <a:t>uchyla, gdy ustanie potrzeba ich stosowania.</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60</a:t>
            </a:r>
            <a:r>
              <a:rPr lang="en-US" sz="1600" b="1" baseline="30000">
                <a:solidFill>
                  <a:srgbClr val="FFFFFF"/>
                </a:solidFill>
                <a:latin typeface="Playfair Display"/>
                <a:ea typeface="Playfair Display"/>
                <a:cs typeface="Playfair Display"/>
                <a:sym typeface="Playfair Display"/>
              </a:rPr>
              <a:t>1</a:t>
            </a:r>
            <a:r>
              <a:rPr lang="en-US" sz="1600" b="1">
                <a:solidFill>
                  <a:srgbClr val="FFFFFF"/>
                </a:solidFill>
                <a:latin typeface="Playfair Display"/>
                <a:ea typeface="Playfair Display"/>
                <a:cs typeface="Playfair Display"/>
                <a:sym typeface="Playfair Display"/>
              </a:rPr>
              <a:t> [Firma w upadłości]</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Po ogłoszeniu upadłości przedsiębiorca występuje w obrocie pod dotychczasową firmą z dodaniem oznaczenia "w upadłości".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p:txBody>
      </p:sp>
      <p:grpSp>
        <p:nvGrpSpPr>
          <p:cNvPr id="300" name="Google Shape;300;g33f7c437eb0_1_120"/>
          <p:cNvGrpSpPr/>
          <p:nvPr/>
        </p:nvGrpSpPr>
        <p:grpSpPr>
          <a:xfrm>
            <a:off x="9261550" y="0"/>
            <a:ext cx="8714339" cy="9928820"/>
            <a:chOff x="0" y="-111687"/>
            <a:chExt cx="3114600" cy="1393577"/>
          </a:xfrm>
        </p:grpSpPr>
        <p:sp>
          <p:nvSpPr>
            <p:cNvPr id="301" name="Google Shape;301;g33f7c437eb0_1_120"/>
            <p:cNvSpPr/>
            <p:nvPr/>
          </p:nvSpPr>
          <p:spPr>
            <a:xfrm>
              <a:off x="0" y="0"/>
              <a:ext cx="3114492" cy="1281890"/>
            </a:xfrm>
            <a:custGeom>
              <a:avLst/>
              <a:gdLst/>
              <a:ahLst/>
              <a:cxnLst/>
              <a:rect l="l" t="t" r="r" b="b"/>
              <a:pathLst>
                <a:path w="3114492" h="1281890" extrusionOk="0">
                  <a:moveTo>
                    <a:pt x="0" y="0"/>
                  </a:moveTo>
                  <a:lnTo>
                    <a:pt x="3114492" y="0"/>
                  </a:lnTo>
                  <a:lnTo>
                    <a:pt x="3114492" y="1281890"/>
                  </a:lnTo>
                  <a:lnTo>
                    <a:pt x="0" y="1281890"/>
                  </a:lnTo>
                  <a:close/>
                </a:path>
              </a:pathLst>
            </a:custGeom>
            <a:solidFill>
              <a:srgbClr val="EBCD8A"/>
            </a:solidFill>
            <a:ln>
              <a:noFill/>
            </a:ln>
          </p:spPr>
          <p:txBody>
            <a:bodyPr/>
            <a:lstStyle/>
            <a:p>
              <a:endParaRPr lang="pl-PL"/>
            </a:p>
          </p:txBody>
        </p:sp>
        <p:sp>
          <p:nvSpPr>
            <p:cNvPr id="302" name="Google Shape;302;g33f7c437eb0_1_120"/>
            <p:cNvSpPr txBox="1"/>
            <p:nvPr/>
          </p:nvSpPr>
          <p:spPr>
            <a:xfrm>
              <a:off x="0" y="-111687"/>
              <a:ext cx="3114600" cy="13935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03" name="Google Shape;303;g33f7c437eb0_1_120"/>
          <p:cNvSpPr txBox="1"/>
          <p:nvPr/>
        </p:nvSpPr>
        <p:spPr>
          <a:xfrm>
            <a:off x="9666850" y="1003975"/>
            <a:ext cx="7945500" cy="8521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chemeClr val="dk1"/>
                </a:solidFill>
                <a:latin typeface="Playfair Display"/>
                <a:ea typeface="Playfair Display"/>
                <a:cs typeface="Playfair Display"/>
                <a:sym typeface="Playfair Display"/>
              </a:rPr>
              <a:t>Art. 185 [Pojęcie upadłego]</a:t>
            </a:r>
            <a:endParaRPr sz="1600" b="1">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1. Upadłym jest ten, wobec kogo wydano postanowienie o ogłoszeniu upadłości.</a:t>
            </a: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2. Ogłoszenie upadłości nie ma wpływu na zdolność prawną oraz zdolność do czynności prawnych upadłego [...].</a:t>
            </a: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a:solidFill>
                  <a:schemeClr val="dk1"/>
                </a:solidFill>
                <a:latin typeface="Playfair Display"/>
                <a:ea typeface="Playfair Display"/>
                <a:cs typeface="Playfair Display"/>
                <a:sym typeface="Playfair Display"/>
              </a:rPr>
              <a:t>Art. 187 [Ustanowienie kuratora]</a:t>
            </a:r>
            <a:endParaRPr sz="1600" b="1">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1. Jeżeli upadły nie ma zdolności procesowej i nie działa za niego przedstawiciel ustawowy, a także gdy w składzie organów upadłego będącego osobą prawną lub jednostką organizacyjną nieposiadającą osobowości prawnej, której odrębna ustawa przyznaje zdolność prawną, zachodzą braki uniemożliwiające ich działanie, sędzia-komisarz ustanawia dla niego kuratora, który działa za upadłego w postępowaniu upadłościowym. Jeżeli dla upadłego ustanowiono kuratora na podstawie art. 42 § 1 [KC], tego kuratora powołuje się na kuratora, o którym mowa w niniejszym przepisie.</a:t>
            </a:r>
            <a:endParaRPr sz="160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2. Ustanowienie kuratora na podstawie przepisu ust. 1 nie stanowi przeszkody do usunięcia, według zasad ogólnych, braku zdolności procesowej albo braków w składzie organów uniemożliwiających ich działanie. Z chwilą ich uzupełnienia ustanowienie kuratora według przepisów niniejszego rozdziału traci moc. [...]</a:t>
            </a: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chemeClr val="dk1"/>
                </a:solidFill>
                <a:latin typeface="Playfair Display"/>
                <a:ea typeface="Playfair Display"/>
                <a:cs typeface="Playfair Display"/>
                <a:sym typeface="Playfair Display"/>
              </a:rPr>
              <a:t>Art. 188 [Śmierć upadłego]</a:t>
            </a:r>
            <a:endParaRPr sz="1600" b="1">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1. W przypadku śmierci upadłego jego spadkobierca ma prawo brać udział w postępowaniu upadłościowym. Jeżeli spadkobierca nie jest znany albo nie wstąpił do postępowania, sędzia-komisarz na wniosek syndyka albo z urzędu ustanowi kuratora, do którego przepis art. 187 stosuje się.</a:t>
            </a: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2. Ustanowienie kuratora na podstawie ust. 1 traci moc po wstąpieniu do postępowania spadkobiercy upadłego, który wykazał swoje prawa prawomocnym postanowieniem o stwierdzeniu nabycia spadku. Przepisy o prawach i obowiązkach upadłego stosuje się odpowiednio do spadkobiercy.</a:t>
            </a: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3. Przepis ust. 2 stosuje się odpowiednio, gdy ustanowiono kuratora spadku.</a:t>
            </a:r>
            <a:endParaRPr sz="1600">
              <a:solidFill>
                <a:schemeClr val="dk1"/>
              </a:solidFill>
              <a:latin typeface="Playfair Display"/>
              <a:ea typeface="Playfair Display"/>
              <a:cs typeface="Playfair Display"/>
              <a:sym typeface="Playfair Display"/>
            </a:endParaRPr>
          </a:p>
        </p:txBody>
      </p:sp>
      <p:grpSp>
        <p:nvGrpSpPr>
          <p:cNvPr id="304" name="Google Shape;304;g33f7c437eb0_1_120"/>
          <p:cNvGrpSpPr/>
          <p:nvPr/>
        </p:nvGrpSpPr>
        <p:grpSpPr>
          <a:xfrm>
            <a:off x="584077" y="8412909"/>
            <a:ext cx="312105" cy="454489"/>
            <a:chOff x="0" y="-38100"/>
            <a:chExt cx="82200" cy="119700"/>
          </a:xfrm>
        </p:grpSpPr>
        <p:sp>
          <p:nvSpPr>
            <p:cNvPr id="305" name="Google Shape;305;g33f7c437eb0_1_120"/>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306" name="Google Shape;306;g33f7c437eb0_1_120"/>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07" name="Google Shape;307;g33f7c437eb0_1_120"/>
          <p:cNvGrpSpPr/>
          <p:nvPr/>
        </p:nvGrpSpPr>
        <p:grpSpPr>
          <a:xfrm>
            <a:off x="16810472" y="283480"/>
            <a:ext cx="440528" cy="246300"/>
            <a:chOff x="17191472" y="404350"/>
            <a:chExt cx="440528" cy="246300"/>
          </a:xfrm>
        </p:grpSpPr>
        <p:sp>
          <p:nvSpPr>
            <p:cNvPr id="308" name="Google Shape;308;g33f7c437eb0_1_120"/>
            <p:cNvSpPr/>
            <p:nvPr/>
          </p:nvSpPr>
          <p:spPr>
            <a:xfrm>
              <a:off x="17191472" y="533141"/>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a:lstStyle/>
            <a:p>
              <a:endParaRPr lang="pl-PL"/>
            </a:p>
          </p:txBody>
        </p:sp>
        <p:sp>
          <p:nvSpPr>
            <p:cNvPr id="309" name="Google Shape;309;g33f7c437eb0_1_120"/>
            <p:cNvSpPr txBox="1"/>
            <p:nvPr/>
          </p:nvSpPr>
          <p:spPr>
            <a:xfrm>
              <a:off x="17395600" y="404350"/>
              <a:ext cx="2364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a:solidFill>
                    <a:srgbClr val="FFFFFF"/>
                  </a:solidFill>
                  <a:latin typeface="Rosario"/>
                  <a:ea typeface="Rosario"/>
                  <a:cs typeface="Rosario"/>
                  <a:sym typeface="Rosario"/>
                </a:rPr>
                <a:t>12</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313"/>
        <p:cNvGrpSpPr/>
        <p:nvPr/>
      </p:nvGrpSpPr>
      <p:grpSpPr>
        <a:xfrm>
          <a:off x="0" y="0"/>
          <a:ext cx="0" cy="0"/>
          <a:chOff x="0" y="0"/>
          <a:chExt cx="0" cy="0"/>
        </a:xfrm>
      </p:grpSpPr>
      <p:sp>
        <p:nvSpPr>
          <p:cNvPr id="314" name="Google Shape;314;g33f7c437eb0_1_176"/>
          <p:cNvSpPr/>
          <p:nvPr/>
        </p:nvSpPr>
        <p:spPr>
          <a:xfrm>
            <a:off x="-28162" y="4955679"/>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8000"/>
            </a:blip>
            <a:stretch>
              <a:fillRect t="-22178" b="-1709"/>
            </a:stretch>
          </a:blipFill>
          <a:ln>
            <a:noFill/>
          </a:ln>
        </p:spPr>
        <p:txBody>
          <a:bodyPr/>
          <a:lstStyle/>
          <a:p>
            <a:endParaRPr lang="pl-PL"/>
          </a:p>
        </p:txBody>
      </p:sp>
      <p:sp>
        <p:nvSpPr>
          <p:cNvPr id="315" name="Google Shape;315;g33f7c437eb0_1_176"/>
          <p:cNvSpPr/>
          <p:nvPr/>
        </p:nvSpPr>
        <p:spPr>
          <a:xfrm>
            <a:off x="16834947" y="111900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a:lstStyle/>
          <a:p>
            <a:endParaRPr lang="pl-PL"/>
          </a:p>
        </p:txBody>
      </p:sp>
      <p:grpSp>
        <p:nvGrpSpPr>
          <p:cNvPr id="316" name="Google Shape;316;g33f7c437eb0_1_176"/>
          <p:cNvGrpSpPr/>
          <p:nvPr/>
        </p:nvGrpSpPr>
        <p:grpSpPr>
          <a:xfrm>
            <a:off x="502388" y="486440"/>
            <a:ext cx="3664810" cy="571359"/>
            <a:chOff x="0" y="0"/>
            <a:chExt cx="4886414" cy="761812"/>
          </a:xfrm>
        </p:grpSpPr>
        <p:sp>
          <p:nvSpPr>
            <p:cNvPr id="317" name="Google Shape;317;g33f7c437eb0_1_176"/>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a:lstStyle/>
            <a:p>
              <a:endParaRPr lang="pl-PL"/>
            </a:p>
          </p:txBody>
        </p:sp>
        <p:sp>
          <p:nvSpPr>
            <p:cNvPr id="318" name="Google Shape;318;g33f7c437eb0_1_176"/>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319" name="Google Shape;319;g33f7c437eb0_1_176"/>
          <p:cNvSpPr txBox="1"/>
          <p:nvPr/>
        </p:nvSpPr>
        <p:spPr>
          <a:xfrm>
            <a:off x="1028700" y="968663"/>
            <a:ext cx="10900500" cy="893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699" dirty="0" err="1">
                <a:solidFill>
                  <a:srgbClr val="EBCD8A"/>
                </a:solidFill>
                <a:latin typeface="Playfair Display"/>
                <a:ea typeface="Playfair Display"/>
                <a:cs typeface="Playfair Display"/>
                <a:sym typeface="Playfair Display"/>
              </a:rPr>
              <a:t>Skutki</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ogłoszenia</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upadłości</a:t>
            </a:r>
            <a:r>
              <a:rPr lang="en-US" sz="2699" dirty="0">
                <a:solidFill>
                  <a:srgbClr val="EBCD8A"/>
                </a:solidFill>
                <a:latin typeface="Playfair Display"/>
                <a:ea typeface="Playfair Display"/>
                <a:cs typeface="Playfair Display"/>
                <a:sym typeface="Playfair Display"/>
              </a:rPr>
              <a:t> co do </a:t>
            </a:r>
            <a:r>
              <a:rPr lang="en-US" sz="2699" dirty="0" err="1">
                <a:solidFill>
                  <a:srgbClr val="EBCD8A"/>
                </a:solidFill>
                <a:latin typeface="Playfair Display"/>
                <a:ea typeface="Playfair Display"/>
                <a:cs typeface="Playfair Display"/>
                <a:sym typeface="Playfair Display"/>
              </a:rPr>
              <a:t>majątku</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upadłego</a:t>
            </a:r>
            <a:r>
              <a:rPr lang="en-US" sz="2699" dirty="0">
                <a:solidFill>
                  <a:srgbClr val="EBCD8A"/>
                </a:solidFill>
                <a:latin typeface="Playfair Display"/>
                <a:ea typeface="Playfair Display"/>
                <a:cs typeface="Playfair Display"/>
                <a:sym typeface="Playfair Display"/>
              </a:rPr>
              <a:t> </a:t>
            </a:r>
            <a:endParaRPr sz="2699" dirty="0">
              <a:solidFill>
                <a:srgbClr val="EBCD8A"/>
              </a:solidFill>
              <a:latin typeface="Playfair Display"/>
              <a:ea typeface="Playfair Display"/>
              <a:cs typeface="Playfair Display"/>
              <a:sym typeface="Playfair Display"/>
            </a:endParaRPr>
          </a:p>
          <a:p>
            <a:pPr marL="0" marR="0" lvl="0" indent="0" algn="l" rtl="0">
              <a:lnSpc>
                <a:spcPct val="115000"/>
              </a:lnSpc>
              <a:spcBef>
                <a:spcPts val="0"/>
              </a:spcBef>
              <a:spcAft>
                <a:spcPts val="0"/>
              </a:spcAft>
              <a:buNone/>
            </a:pPr>
            <a:r>
              <a:rPr lang="en-US" sz="2699" dirty="0">
                <a:solidFill>
                  <a:srgbClr val="EBCD8A"/>
                </a:solidFill>
                <a:latin typeface="Playfair Display"/>
                <a:ea typeface="Playfair Display"/>
                <a:cs typeface="Playfair Display"/>
                <a:sym typeface="Playfair Display"/>
              </a:rPr>
              <a:t>- masa </a:t>
            </a:r>
            <a:r>
              <a:rPr lang="en-US" sz="2699" dirty="0" err="1">
                <a:solidFill>
                  <a:srgbClr val="EBCD8A"/>
                </a:solidFill>
                <a:latin typeface="Playfair Display"/>
                <a:ea typeface="Playfair Display"/>
                <a:cs typeface="Playfair Display"/>
                <a:sym typeface="Playfair Display"/>
              </a:rPr>
              <a:t>upadłości</a:t>
            </a:r>
            <a:endParaRPr sz="100" dirty="0"/>
          </a:p>
        </p:txBody>
      </p:sp>
      <p:grpSp>
        <p:nvGrpSpPr>
          <p:cNvPr id="320" name="Google Shape;320;g33f7c437eb0_1_176"/>
          <p:cNvGrpSpPr/>
          <p:nvPr/>
        </p:nvGrpSpPr>
        <p:grpSpPr>
          <a:xfrm>
            <a:off x="1028702" y="2201093"/>
            <a:ext cx="312105" cy="454489"/>
            <a:chOff x="0" y="-38100"/>
            <a:chExt cx="82200" cy="119700"/>
          </a:xfrm>
        </p:grpSpPr>
        <p:sp>
          <p:nvSpPr>
            <p:cNvPr id="321" name="Google Shape;321;g33f7c437eb0_1_176"/>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322" name="Google Shape;322;g33f7c437eb0_1_176"/>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23" name="Google Shape;323;g33f7c437eb0_1_176"/>
          <p:cNvGrpSpPr/>
          <p:nvPr/>
        </p:nvGrpSpPr>
        <p:grpSpPr>
          <a:xfrm>
            <a:off x="1028702" y="3280772"/>
            <a:ext cx="312105" cy="454489"/>
            <a:chOff x="0" y="-38100"/>
            <a:chExt cx="82200" cy="119700"/>
          </a:xfrm>
        </p:grpSpPr>
        <p:sp>
          <p:nvSpPr>
            <p:cNvPr id="324" name="Google Shape;324;g33f7c437eb0_1_176"/>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325" name="Google Shape;325;g33f7c437eb0_1_176"/>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6" name="Google Shape;326;g33f7c437eb0_1_176"/>
          <p:cNvSpPr txBox="1"/>
          <p:nvPr/>
        </p:nvSpPr>
        <p:spPr>
          <a:xfrm>
            <a:off x="1614475" y="2296025"/>
            <a:ext cx="8202000" cy="40881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61 [Masa upadłości]</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Z dniem ogłoszenia upadłości majątek upadłego staje się masą upadłości, która służy zaspokojeniu wierzycieli upadłego.</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62 [Skład masy]</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W skład masy upadłości wchodzi majątek należący do upadłego w dniu ogłoszenia upadłości oraz nabyty przez upadłego w toku postępowania upadłościowego, z wyjątkami określonymi w art. 63–67a.</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63a [Rozstrzygnięcie wątpliwości]</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Wątpliwości co do tego, które z przedmiotów należących do upadłego wchodzą w skład masy upadłości, rozstrzyga sędzia-komisarz na wniosek syndyka, upadłego lub wierzyciela. Na postanowienie sędziego-komisarza zażalenie przysługuje wnioskodawcy, upadłemu i wierzycielom.</a:t>
            </a:r>
            <a:endParaRPr sz="1600">
              <a:solidFill>
                <a:srgbClr val="FFFFFF"/>
              </a:solidFill>
              <a:latin typeface="Playfair Display"/>
              <a:ea typeface="Playfair Display"/>
              <a:cs typeface="Playfair Display"/>
              <a:sym typeface="Playfair Display"/>
            </a:endParaRPr>
          </a:p>
        </p:txBody>
      </p:sp>
      <p:grpSp>
        <p:nvGrpSpPr>
          <p:cNvPr id="327" name="Google Shape;327;g33f7c437eb0_1_176"/>
          <p:cNvGrpSpPr/>
          <p:nvPr/>
        </p:nvGrpSpPr>
        <p:grpSpPr>
          <a:xfrm>
            <a:off x="1614469" y="6685762"/>
            <a:ext cx="7910250" cy="1723831"/>
            <a:chOff x="8476475" y="7935175"/>
            <a:chExt cx="7177434" cy="1775498"/>
          </a:xfrm>
        </p:grpSpPr>
        <p:grpSp>
          <p:nvGrpSpPr>
            <p:cNvPr id="328" name="Google Shape;328;g33f7c437eb0_1_176"/>
            <p:cNvGrpSpPr/>
            <p:nvPr/>
          </p:nvGrpSpPr>
          <p:grpSpPr>
            <a:xfrm>
              <a:off x="8717275" y="8119075"/>
              <a:ext cx="6936635" cy="1591598"/>
              <a:chOff x="0" y="-38100"/>
              <a:chExt cx="1083900" cy="1435812"/>
            </a:xfrm>
          </p:grpSpPr>
          <p:sp>
            <p:nvSpPr>
              <p:cNvPr id="329" name="Google Shape;329;g33f7c437eb0_1_176"/>
              <p:cNvSpPr/>
              <p:nvPr/>
            </p:nvSpPr>
            <p:spPr>
              <a:xfrm>
                <a:off x="0" y="0"/>
                <a:ext cx="1083788" cy="1397712"/>
              </a:xfrm>
              <a:custGeom>
                <a:avLst/>
                <a:gdLst/>
                <a:ahLst/>
                <a:cxnLst/>
                <a:rect l="l" t="t" r="r" b="b"/>
                <a:pathLst>
                  <a:path w="1083788" h="1397712" extrusionOk="0">
                    <a:moveTo>
                      <a:pt x="0" y="0"/>
                    </a:moveTo>
                    <a:lnTo>
                      <a:pt x="1083788" y="0"/>
                    </a:lnTo>
                    <a:lnTo>
                      <a:pt x="1083788" y="1397712"/>
                    </a:lnTo>
                    <a:lnTo>
                      <a:pt x="0" y="1397712"/>
                    </a:lnTo>
                    <a:close/>
                  </a:path>
                </a:pathLst>
              </a:custGeom>
              <a:solidFill>
                <a:srgbClr val="EBCD8A"/>
              </a:solidFill>
              <a:ln>
                <a:noFill/>
              </a:ln>
            </p:spPr>
            <p:txBody>
              <a:bodyPr/>
              <a:lstStyle/>
              <a:p>
                <a:endParaRPr lang="pl-PL"/>
              </a:p>
            </p:txBody>
          </p:sp>
          <p:sp>
            <p:nvSpPr>
              <p:cNvPr id="330" name="Google Shape;330;g33f7c437eb0_1_176"/>
              <p:cNvSpPr txBox="1"/>
              <p:nvPr/>
            </p:nvSpPr>
            <p:spPr>
              <a:xfrm>
                <a:off x="0" y="-38100"/>
                <a:ext cx="1083900" cy="14358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1" name="Google Shape;331;g33f7c437eb0_1_176"/>
            <p:cNvSpPr/>
            <p:nvPr/>
          </p:nvSpPr>
          <p:spPr>
            <a:xfrm>
              <a:off x="8476475" y="7935175"/>
              <a:ext cx="6936262" cy="1552857"/>
            </a:xfrm>
            <a:custGeom>
              <a:avLst/>
              <a:gdLst/>
              <a:ahLst/>
              <a:cxnLst/>
              <a:rect l="l" t="t" r="r" b="b"/>
              <a:pathLst>
                <a:path w="967738" h="1247275" extrusionOk="0">
                  <a:moveTo>
                    <a:pt x="0" y="0"/>
                  </a:moveTo>
                  <a:lnTo>
                    <a:pt x="967738" y="0"/>
                  </a:lnTo>
                  <a:lnTo>
                    <a:pt x="967738" y="1247275"/>
                  </a:lnTo>
                  <a:lnTo>
                    <a:pt x="0" y="1247275"/>
                  </a:lnTo>
                  <a:close/>
                </a:path>
              </a:pathLst>
            </a:custGeom>
            <a:solidFill>
              <a:srgbClr val="000000">
                <a:alpha val="0"/>
              </a:srgbClr>
            </a:solidFill>
            <a:ln w="12700" cap="flat" cmpd="sng">
              <a:solidFill>
                <a:srgbClr val="000000"/>
              </a:solidFill>
              <a:prstDash val="solid"/>
              <a:round/>
              <a:headEnd type="none" w="sm" len="sm"/>
              <a:tailEnd type="none" w="sm" len="sm"/>
            </a:ln>
          </p:spPr>
          <p:txBody>
            <a:bodyPr/>
            <a:lstStyle/>
            <a:p>
              <a:endParaRPr lang="pl-PL"/>
            </a:p>
          </p:txBody>
        </p:sp>
      </p:grpSp>
      <p:sp>
        <p:nvSpPr>
          <p:cNvPr id="332" name="Google Shape;332;g33f7c437eb0_1_176"/>
          <p:cNvSpPr txBox="1"/>
          <p:nvPr/>
        </p:nvSpPr>
        <p:spPr>
          <a:xfrm>
            <a:off x="1915100" y="6982775"/>
            <a:ext cx="7413900" cy="112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1600" b="1">
                <a:solidFill>
                  <a:srgbClr val="31333E"/>
                </a:solidFill>
                <a:highlight>
                  <a:schemeClr val="lt2"/>
                </a:highlight>
                <a:latin typeface="Playfair Display"/>
                <a:ea typeface="Playfair Display"/>
                <a:cs typeface="Playfair Display"/>
                <a:sym typeface="Playfair Display"/>
              </a:rPr>
              <a:t>MASA UPADŁOŚCI =</a:t>
            </a:r>
            <a:endParaRPr sz="1600" b="1">
              <a:solidFill>
                <a:srgbClr val="31333E"/>
              </a:solidFill>
              <a:highlight>
                <a:schemeClr val="lt2"/>
              </a:highlight>
              <a:latin typeface="Playfair Display"/>
              <a:ea typeface="Playfair Display"/>
              <a:cs typeface="Playfair Display"/>
              <a:sym typeface="Playfair Display"/>
            </a:endParaRPr>
          </a:p>
          <a:p>
            <a:pPr marL="0" lvl="0" indent="0" algn="l" rtl="0">
              <a:lnSpc>
                <a:spcPct val="115000"/>
              </a:lnSpc>
              <a:spcBef>
                <a:spcPts val="0"/>
              </a:spcBef>
              <a:spcAft>
                <a:spcPts val="0"/>
              </a:spcAft>
              <a:buNone/>
            </a:pPr>
            <a:r>
              <a:rPr lang="en-US" sz="1600" b="1">
                <a:solidFill>
                  <a:schemeClr val="dk1"/>
                </a:solidFill>
                <a:latin typeface="Playfair Display"/>
                <a:ea typeface="Playfair Display"/>
                <a:cs typeface="Playfair Display"/>
                <a:sym typeface="Playfair Display"/>
              </a:rPr>
              <a:t>Majątek na stan z dnia ogłoszenia upadłości - prawa majątkowe (aktywa)  </a:t>
            </a:r>
            <a:endParaRPr sz="1600" b="1">
              <a:solidFill>
                <a:schemeClr val="dk1"/>
              </a:solidFill>
              <a:latin typeface="Playfair Display"/>
              <a:ea typeface="Playfair Display"/>
              <a:cs typeface="Playfair Display"/>
              <a:sym typeface="Playfair Display"/>
            </a:endParaRPr>
          </a:p>
          <a:p>
            <a:pPr marL="457200" lvl="0" indent="-336550" algn="l" rtl="0">
              <a:lnSpc>
                <a:spcPct val="115000"/>
              </a:lnSpc>
              <a:spcBef>
                <a:spcPts val="0"/>
              </a:spcBef>
              <a:spcAft>
                <a:spcPts val="0"/>
              </a:spcAft>
              <a:buClr>
                <a:schemeClr val="dk1"/>
              </a:buClr>
              <a:buSzPts val="1700"/>
              <a:buFont typeface="Impact"/>
              <a:buChar char="+"/>
            </a:pPr>
            <a:r>
              <a:rPr lang="en-US" sz="1900" b="1">
                <a:solidFill>
                  <a:schemeClr val="dk1"/>
                </a:solidFill>
                <a:latin typeface="Impact"/>
                <a:ea typeface="Impact"/>
                <a:cs typeface="Impact"/>
                <a:sym typeface="Impact"/>
              </a:rPr>
              <a:t> </a:t>
            </a:r>
            <a:r>
              <a:rPr lang="en-US" sz="1600" b="1">
                <a:solidFill>
                  <a:schemeClr val="dk1"/>
                </a:solidFill>
                <a:latin typeface="Playfair Display"/>
                <a:ea typeface="Playfair Display"/>
                <a:cs typeface="Playfair Display"/>
                <a:sym typeface="Playfair Display"/>
              </a:rPr>
              <a:t>Majątek nabyty w toku postępowania bez względu na podstawę nabycia</a:t>
            </a:r>
            <a:endParaRPr sz="1600" b="1">
              <a:solidFill>
                <a:schemeClr val="dk1"/>
              </a:solidFill>
              <a:latin typeface="Playfair Display"/>
              <a:ea typeface="Playfair Display"/>
              <a:cs typeface="Playfair Display"/>
              <a:sym typeface="Playfair Display"/>
            </a:endParaRPr>
          </a:p>
        </p:txBody>
      </p:sp>
      <p:sp>
        <p:nvSpPr>
          <p:cNvPr id="333" name="Google Shape;333;g33f7c437eb0_1_176"/>
          <p:cNvSpPr txBox="1"/>
          <p:nvPr/>
        </p:nvSpPr>
        <p:spPr>
          <a:xfrm>
            <a:off x="10881425" y="490175"/>
            <a:ext cx="6881700" cy="9112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rgbClr val="EBCD8A"/>
                </a:solidFill>
                <a:latin typeface="Playfair Display"/>
                <a:ea typeface="Playfair Display"/>
                <a:cs typeface="Playfair Display"/>
                <a:sym typeface="Playfair Display"/>
              </a:rPr>
              <a:t>Art. 69 [Spis inwentarza]</a:t>
            </a:r>
            <a:endParaRPr sz="1600" b="1">
              <a:solidFill>
                <a:srgbClr val="EBCD8A"/>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Ustalenie składu masy upadłości na dzień ogłoszenia upadłości poprzez sporządzenie pełnego spisu (inwentaryzacji) wszystkich składników majątku upadłego;</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gdy z ksiąg lub dokumentów bezspornych wynika, że jakiś składnik jest własnością upadłego, to powinien być objęty spisem;</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spisy sporządzone na bieżąco, każdorazowy stan jest ujawniany w Rejestrze;</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uzupełnienia spisu inwentarza o składniki majątku, których syndyk nie ujął w spisie inwentarza;</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po zakończeniu spisywania majątku syndyk składa spis inwentarza złożony z raportów ze spisów:</a:t>
            </a:r>
            <a:endParaRPr sz="1600">
              <a:solidFill>
                <a:srgbClr val="FFFFFF"/>
              </a:solidFill>
              <a:latin typeface="Playfair Display"/>
              <a:ea typeface="Playfair Display"/>
              <a:cs typeface="Playfair Display"/>
              <a:sym typeface="Playfair Display"/>
            </a:endParaRPr>
          </a:p>
          <a:p>
            <a:pPr marL="45720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objętych przez syndyka ruchomości, nieruchomości, środków pieniężnych oraz przysługujących upadłemu praw majątkowych,</a:t>
            </a:r>
            <a:endParaRPr sz="1600">
              <a:solidFill>
                <a:srgbClr val="FFFFFF"/>
              </a:solidFill>
              <a:latin typeface="Playfair Display"/>
              <a:ea typeface="Playfair Display"/>
              <a:cs typeface="Playfair Display"/>
              <a:sym typeface="Playfair Display"/>
            </a:endParaRPr>
          </a:p>
          <a:p>
            <a:pPr marL="45720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 ruchomości, nieruchomości oraz środków pieniężnych, których syndyk nie objął,</a:t>
            </a:r>
            <a:endParaRPr sz="1600">
              <a:solidFill>
                <a:srgbClr val="FFFFFF"/>
              </a:solidFill>
              <a:latin typeface="Playfair Display"/>
              <a:ea typeface="Playfair Display"/>
              <a:cs typeface="Playfair Display"/>
              <a:sym typeface="Playfair Display"/>
            </a:endParaRPr>
          </a:p>
          <a:p>
            <a:pPr marL="45720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3) należności;</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a:solidFill>
                  <a:srgbClr val="FFFFFF"/>
                </a:solidFill>
                <a:latin typeface="Playfair Display"/>
                <a:ea typeface="Playfair Display"/>
                <a:cs typeface="Playfair Display"/>
                <a:sym typeface="Playfair Display"/>
              </a:rPr>
              <a:t>domniemanie - rzeczy znajdujące się w posiadaniu upadłego w dniu ogłoszenia upadłości należą do majątku upadłego</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81 [Hipoteka; zastaw]</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Po ogłoszeniu upadłości nie można obciążyć składników masy upadłości hipoteką, zastawem, zastawem rejestrowym, zastawem skarbowym lub hipoteką morską w celu zabezpieczenia wierzytelności powstałej przed ogłoszeniem upadłości.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1a. Po ogłoszeniu upadłości nie można ustanowić na składnikach masy upadłości hipoteki przymusowej ani zastawu skarbowego, także dla zabezpieczenia wierzytelności powstałej po ogłoszeniu upadłości.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 Przepisu ust. 1 nie stosuje się, jeżeli wniosek o wpis hipoteki został złożony w sądzie co najmniej na sześć miesięcy przed dniem złożenia wniosku o ogłoszenie upadłości.</a:t>
            </a:r>
            <a:endParaRPr sz="1600">
              <a:solidFill>
                <a:srgbClr val="FFFFFF"/>
              </a:solidFill>
              <a:latin typeface="Playfair Display"/>
              <a:ea typeface="Playfair Display"/>
              <a:cs typeface="Playfair Display"/>
              <a:sym typeface="Playfair Display"/>
            </a:endParaRPr>
          </a:p>
        </p:txBody>
      </p:sp>
      <p:pic>
        <p:nvPicPr>
          <p:cNvPr id="334" name="Google Shape;334;g33f7c437eb0_1_176"/>
          <p:cNvPicPr preferRelativeResize="0"/>
          <p:nvPr/>
        </p:nvPicPr>
        <p:blipFill>
          <a:blip r:embed="rId6">
            <a:alphaModFix/>
          </a:blip>
          <a:stretch>
            <a:fillRect/>
          </a:stretch>
        </p:blipFill>
        <p:spPr>
          <a:xfrm>
            <a:off x="2647685" y="8667025"/>
            <a:ext cx="5843826" cy="1279725"/>
          </a:xfrm>
          <a:prstGeom prst="rect">
            <a:avLst/>
          </a:prstGeom>
          <a:noFill/>
          <a:ln>
            <a:noFill/>
          </a:ln>
        </p:spPr>
      </p:pic>
      <p:grpSp>
        <p:nvGrpSpPr>
          <p:cNvPr id="335" name="Google Shape;335;g33f7c437eb0_1_176"/>
          <p:cNvGrpSpPr/>
          <p:nvPr/>
        </p:nvGrpSpPr>
        <p:grpSpPr>
          <a:xfrm>
            <a:off x="1028702" y="4803634"/>
            <a:ext cx="312105" cy="454489"/>
            <a:chOff x="0" y="-38100"/>
            <a:chExt cx="82200" cy="119700"/>
          </a:xfrm>
        </p:grpSpPr>
        <p:sp>
          <p:nvSpPr>
            <p:cNvPr id="336" name="Google Shape;336;g33f7c437eb0_1_176"/>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337" name="Google Shape;337;g33f7c437eb0_1_176"/>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8" name="Google Shape;338;g33f7c437eb0_1_176"/>
          <p:cNvSpPr/>
          <p:nvPr/>
        </p:nvSpPr>
        <p:spPr>
          <a:xfrm>
            <a:off x="16758747" y="375397"/>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a:lstStyle/>
          <a:p>
            <a:endParaRPr lang="pl-PL"/>
          </a:p>
        </p:txBody>
      </p:sp>
      <p:sp>
        <p:nvSpPr>
          <p:cNvPr id="339" name="Google Shape;339;g33f7c437eb0_1_176"/>
          <p:cNvSpPr txBox="1"/>
          <p:nvPr/>
        </p:nvSpPr>
        <p:spPr>
          <a:xfrm>
            <a:off x="16971246" y="2286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dirty="0">
                <a:solidFill>
                  <a:srgbClr val="FFFFFF"/>
                </a:solidFill>
                <a:latin typeface="Rosario"/>
                <a:ea typeface="Rosario"/>
                <a:cs typeface="Rosario"/>
                <a:sym typeface="Rosario"/>
              </a:rPr>
              <a:t>13</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343"/>
        <p:cNvGrpSpPr/>
        <p:nvPr/>
      </p:nvGrpSpPr>
      <p:grpSpPr>
        <a:xfrm>
          <a:off x="0" y="0"/>
          <a:ext cx="0" cy="0"/>
          <a:chOff x="0" y="0"/>
          <a:chExt cx="0" cy="0"/>
        </a:xfrm>
      </p:grpSpPr>
      <p:grpSp>
        <p:nvGrpSpPr>
          <p:cNvPr id="344" name="Google Shape;344;g33fb5e28c0a_0_708"/>
          <p:cNvGrpSpPr/>
          <p:nvPr/>
        </p:nvGrpSpPr>
        <p:grpSpPr>
          <a:xfrm>
            <a:off x="502388" y="486440"/>
            <a:ext cx="3664810" cy="571359"/>
            <a:chOff x="0" y="0"/>
            <a:chExt cx="4886414" cy="761812"/>
          </a:xfrm>
        </p:grpSpPr>
        <p:sp>
          <p:nvSpPr>
            <p:cNvPr id="345" name="Google Shape;345;g33fb5e28c0a_0_708"/>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3">
                <a:alphaModFix/>
              </a:blip>
              <a:stretch>
                <a:fillRect/>
              </a:stretch>
            </a:blipFill>
            <a:ln>
              <a:noFill/>
            </a:ln>
          </p:spPr>
          <p:txBody>
            <a:bodyPr/>
            <a:lstStyle/>
            <a:p>
              <a:endParaRPr lang="pl-PL"/>
            </a:p>
          </p:txBody>
        </p:sp>
        <p:sp>
          <p:nvSpPr>
            <p:cNvPr id="346" name="Google Shape;346;g33fb5e28c0a_0_708"/>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347" name="Google Shape;347;g33fb5e28c0a_0_708"/>
          <p:cNvSpPr txBox="1"/>
          <p:nvPr/>
        </p:nvSpPr>
        <p:spPr>
          <a:xfrm>
            <a:off x="948200" y="1326150"/>
            <a:ext cx="6881700" cy="7634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rgbClr val="EBCD8A"/>
                </a:solidFill>
                <a:latin typeface="Playfair Display"/>
                <a:ea typeface="Playfair Display"/>
                <a:cs typeface="Playfair Display"/>
                <a:sym typeface="Playfair Display"/>
              </a:rPr>
              <a:t>Wyłączenia z masy upadłości (art. 63–67a):</a:t>
            </a:r>
            <a:endParaRPr sz="1600" b="1">
              <a:solidFill>
                <a:srgbClr val="EBCD8A"/>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AutoNum type="arabicParenR"/>
            </a:pPr>
            <a:r>
              <a:rPr lang="en-US" sz="1600">
                <a:solidFill>
                  <a:srgbClr val="FFFFFF"/>
                </a:solidFill>
                <a:latin typeface="Playfair Display"/>
                <a:ea typeface="Playfair Display"/>
                <a:cs typeface="Playfair Display"/>
                <a:sym typeface="Playfair Display"/>
              </a:rPr>
              <a:t>mienie wyłączone od egzekucji (art. 63);</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AutoNum type="arabicParenR"/>
            </a:pPr>
            <a:r>
              <a:rPr lang="en-US" sz="1600">
                <a:solidFill>
                  <a:srgbClr val="FFFFFF"/>
                </a:solidFill>
                <a:latin typeface="Playfair Display"/>
                <a:ea typeface="Playfair Display"/>
                <a:cs typeface="Playfair Display"/>
                <a:sym typeface="Playfair Display"/>
              </a:rPr>
              <a:t>wynagrodzenie za pracę upadłego w części niepodlegającej zajęciu (</a:t>
            </a:r>
            <a:r>
              <a:rPr lang="en-US" sz="1600">
                <a:solidFill>
                  <a:schemeClr val="lt1"/>
                </a:solidFill>
                <a:latin typeface="Playfair Display"/>
                <a:ea typeface="Playfair Display"/>
                <a:cs typeface="Playfair Display"/>
                <a:sym typeface="Playfair Display"/>
              </a:rPr>
              <a:t>art. 63);</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chemeClr val="lt1"/>
              </a:buClr>
              <a:buSzPts val="1600"/>
              <a:buFont typeface="Playfair Display"/>
              <a:buAutoNum type="arabicParenR"/>
            </a:pPr>
            <a:r>
              <a:rPr lang="en-US" sz="1600">
                <a:solidFill>
                  <a:schemeClr val="lt1"/>
                </a:solidFill>
                <a:latin typeface="Playfair Display"/>
                <a:ea typeface="Playfair Display"/>
                <a:cs typeface="Playfair Display"/>
                <a:sym typeface="Playfair Display"/>
              </a:rPr>
              <a:t>kwota z tytułu realizacji administrowanego przez upadłego zastawu rejestrowego lub hipoteki, w części przypadającej pozostałym wierzycielom (art. 63);</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chemeClr val="lt1"/>
              </a:buClr>
              <a:buSzPts val="1600"/>
              <a:buFont typeface="Playfair Display"/>
              <a:buAutoNum type="arabicParenR"/>
            </a:pPr>
            <a:r>
              <a:rPr lang="en-US" sz="1600">
                <a:solidFill>
                  <a:schemeClr val="lt1"/>
                </a:solidFill>
                <a:latin typeface="Playfair Display"/>
                <a:ea typeface="Playfair Display"/>
                <a:cs typeface="Playfair Display"/>
                <a:sym typeface="Playfair Display"/>
              </a:rPr>
              <a:t>środki pieniężne znajdujące się na rachunku będącym przedmiotem blokady rachunku podmiotu kwalifikowanego zgodnie z ustawą Ordynacja podatkowa (art. 63);</a:t>
            </a:r>
            <a:endParaRPr sz="160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AutoNum type="arabicParenR"/>
            </a:pPr>
            <a:r>
              <a:rPr lang="en-US" sz="1600">
                <a:solidFill>
                  <a:srgbClr val="FFFFFF"/>
                </a:solidFill>
                <a:latin typeface="Playfair Display"/>
                <a:ea typeface="Playfair Display"/>
                <a:cs typeface="Playfair Display"/>
                <a:sym typeface="Playfair Display"/>
              </a:rPr>
              <a:t>wyodrębnione środki zakładowego funduszu świadczeń socjalnych (art. 64);</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AutoNum type="arabicParenR"/>
            </a:pPr>
            <a:r>
              <a:rPr lang="en-US" sz="1600">
                <a:solidFill>
                  <a:srgbClr val="FFFFFF"/>
                </a:solidFill>
                <a:latin typeface="Playfair Display"/>
                <a:ea typeface="Playfair Display"/>
                <a:cs typeface="Playfair Display"/>
                <a:sym typeface="Playfair Display"/>
              </a:rPr>
              <a:t>wierzytelności będące przedmiotem umowy o subpartycję (art. 65a);</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AutoNum type="arabicParenR"/>
            </a:pPr>
            <a:r>
              <a:rPr lang="en-US" sz="1600">
                <a:solidFill>
                  <a:srgbClr val="FFFFFF"/>
                </a:solidFill>
                <a:latin typeface="Playfair Display"/>
                <a:ea typeface="Playfair Display"/>
                <a:cs typeface="Playfair Display"/>
                <a:sym typeface="Playfair Display"/>
              </a:rPr>
              <a:t>mienie uczestnika systemu płatności lub rozrachunku papierów wartościowych (art. 66 i 67);</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AutoNum type="arabicParenR"/>
            </a:pPr>
            <a:r>
              <a:rPr lang="en-US" sz="1600">
                <a:solidFill>
                  <a:srgbClr val="FFFFFF"/>
                </a:solidFill>
                <a:latin typeface="Playfair Display"/>
                <a:ea typeface="Playfair Display"/>
                <a:cs typeface="Playfair Display"/>
                <a:sym typeface="Playfair Display"/>
              </a:rPr>
              <a:t>mienie przeznaczone na pomoc dla uczestników systemu ochrony (art. 67a);</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AutoNum type="arabicParenR"/>
            </a:pPr>
            <a:r>
              <a:rPr lang="en-US" sz="1600">
                <a:solidFill>
                  <a:srgbClr val="FFFFFF"/>
                </a:solidFill>
                <a:latin typeface="Playfair Display"/>
                <a:ea typeface="Playfair Display"/>
                <a:cs typeface="Playfair Display"/>
                <a:sym typeface="Playfair Display"/>
              </a:rPr>
              <a:t>spadek wyłączony przez sędziego-komisarza, obejmujący wierzytelności i prawa wątpliwe co do ich istnienia lub możliwości wykonania (art. 121);</a:t>
            </a:r>
            <a:endParaRPr sz="160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AutoNum type="arabicParenR"/>
            </a:pPr>
            <a:r>
              <a:rPr lang="en-US" sz="1600">
                <a:solidFill>
                  <a:srgbClr val="FFFFFF"/>
                </a:solidFill>
                <a:latin typeface="Playfair Display"/>
                <a:ea typeface="Playfair Display"/>
                <a:cs typeface="Playfair Display"/>
                <a:sym typeface="Playfair Display"/>
              </a:rPr>
              <a:t>składniki majątku, w tym nieruchomość lub jej ułamkowa część, nieściągalne wierzytelności wyłączone przez sędziego-komisarza, z tego względu, że nie można ich zbyć z zachowaniem przepisów ustawy, a dalsze pozostawanie tych składników majątku w masie upadłości byłoby niekorzystne dla wierzycieli z uwagi na obciążenie masy upadłości związanymi z tym kosztami (art. 315).</a:t>
            </a:r>
            <a:endParaRPr sz="1600">
              <a:solidFill>
                <a:srgbClr val="FFFFFF"/>
              </a:solidFill>
              <a:latin typeface="Playfair Display"/>
              <a:ea typeface="Playfair Display"/>
              <a:cs typeface="Playfair Display"/>
              <a:sym typeface="Playfair Display"/>
            </a:endParaRPr>
          </a:p>
        </p:txBody>
      </p:sp>
      <p:grpSp>
        <p:nvGrpSpPr>
          <p:cNvPr id="348" name="Google Shape;348;g33fb5e28c0a_0_708"/>
          <p:cNvGrpSpPr/>
          <p:nvPr/>
        </p:nvGrpSpPr>
        <p:grpSpPr>
          <a:xfrm>
            <a:off x="8745300" y="267325"/>
            <a:ext cx="301082" cy="454489"/>
            <a:chOff x="0" y="-38100"/>
            <a:chExt cx="82200" cy="119700"/>
          </a:xfrm>
        </p:grpSpPr>
        <p:sp>
          <p:nvSpPr>
            <p:cNvPr id="349" name="Google Shape;349;g33fb5e28c0a_0_708"/>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350" name="Google Shape;350;g33fb5e28c0a_0_708"/>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1" name="Google Shape;351;g33fb5e28c0a_0_708"/>
          <p:cNvGrpSpPr/>
          <p:nvPr/>
        </p:nvGrpSpPr>
        <p:grpSpPr>
          <a:xfrm>
            <a:off x="8745300" y="1423201"/>
            <a:ext cx="301082" cy="454489"/>
            <a:chOff x="0" y="-38100"/>
            <a:chExt cx="82200" cy="119700"/>
          </a:xfrm>
        </p:grpSpPr>
        <p:sp>
          <p:nvSpPr>
            <p:cNvPr id="352" name="Google Shape;352;g33fb5e28c0a_0_708"/>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353" name="Google Shape;353;g33fb5e28c0a_0_708"/>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54" name="Google Shape;354;g33fb5e28c0a_0_708"/>
          <p:cNvSpPr txBox="1"/>
          <p:nvPr/>
        </p:nvSpPr>
        <p:spPr>
          <a:xfrm>
            <a:off x="9310375" y="438450"/>
            <a:ext cx="8474100" cy="10294500"/>
          </a:xfrm>
          <a:prstGeom prst="rect">
            <a:avLst/>
          </a:prstGeom>
          <a:noFill/>
          <a:ln>
            <a:noFill/>
          </a:ln>
        </p:spPr>
        <p:txBody>
          <a:bodyPr spcFirstLastPara="1" wrap="square" lIns="0" tIns="0" rIns="0" bIns="0" anchor="t" anchorCtr="0">
            <a:spAutoFit/>
          </a:bodyPr>
          <a:lstStyle/>
          <a:p>
            <a:pPr marL="0" lvl="0" indent="0" algn="just" rtl="0">
              <a:lnSpc>
                <a:spcPct val="120000"/>
              </a:lnSpc>
              <a:spcBef>
                <a:spcPts val="0"/>
              </a:spcBef>
              <a:spcAft>
                <a:spcPts val="0"/>
              </a:spcAft>
              <a:buClr>
                <a:schemeClr val="dk1"/>
              </a:buClr>
              <a:buFont typeface="Arial"/>
              <a:buNone/>
            </a:pPr>
            <a:r>
              <a:rPr lang="en-US" sz="1600" b="1" dirty="0">
                <a:solidFill>
                  <a:schemeClr val="lt1"/>
                </a:solidFill>
                <a:latin typeface="Playfair Display"/>
                <a:ea typeface="Playfair Display"/>
                <a:cs typeface="Playfair Display"/>
                <a:sym typeface="Playfair Display"/>
              </a:rPr>
              <a:t>Art. 63 [</a:t>
            </a:r>
            <a:r>
              <a:rPr lang="en-US" sz="1600" b="1" dirty="0" err="1">
                <a:solidFill>
                  <a:schemeClr val="lt1"/>
                </a:solidFill>
                <a:latin typeface="Playfair Display"/>
                <a:ea typeface="Playfair Display"/>
                <a:cs typeface="Playfair Display"/>
                <a:sym typeface="Playfair Display"/>
              </a:rPr>
              <a:t>Wyłączenia</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Font typeface="Arial"/>
              <a:buNone/>
            </a:pPr>
            <a:r>
              <a:rPr lang="en-US" sz="1600" dirty="0">
                <a:solidFill>
                  <a:schemeClr val="lt1"/>
                </a:solidFill>
                <a:latin typeface="Playfair Display"/>
                <a:ea typeface="Playfair Display"/>
                <a:cs typeface="Playfair Display"/>
                <a:sym typeface="Playfair Display"/>
              </a:rPr>
              <a:t>2. </a:t>
            </a:r>
            <a:r>
              <a:rPr lang="en-US" sz="1600" dirty="0" err="1">
                <a:solidFill>
                  <a:schemeClr val="lt1"/>
                </a:solidFill>
                <a:latin typeface="Playfair Display"/>
                <a:ea typeface="Playfair Display"/>
                <a:cs typeface="Playfair Display"/>
                <a:sym typeface="Playfair Display"/>
              </a:rPr>
              <a:t>Uchwała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zgromadzenia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może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wyłączyć</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inne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składniki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mienia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upadłego</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Font typeface="Arial"/>
              <a:buNone/>
            </a:pP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Font typeface="Arial"/>
              <a:buNone/>
            </a:pPr>
            <a:r>
              <a:rPr lang="en-US" sz="1600" b="1" dirty="0">
                <a:solidFill>
                  <a:schemeClr val="lt1"/>
                </a:solidFill>
                <a:latin typeface="Playfair Display"/>
                <a:ea typeface="Playfair Display"/>
                <a:cs typeface="Playfair Display"/>
                <a:sym typeface="Playfair Display"/>
              </a:rPr>
              <a:t>Art. 315 [</a:t>
            </a:r>
            <a:r>
              <a:rPr lang="en-US" sz="1600" b="1" dirty="0" err="1">
                <a:solidFill>
                  <a:schemeClr val="lt1"/>
                </a:solidFill>
                <a:latin typeface="Playfair Display"/>
                <a:ea typeface="Playfair Display"/>
                <a:cs typeface="Playfair Display"/>
                <a:sym typeface="Playfair Display"/>
              </a:rPr>
              <a:t>Wyłączenie</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rzeczy</a:t>
            </a:r>
            <a:r>
              <a:rPr lang="en-US" sz="1600" b="1" dirty="0">
                <a:solidFill>
                  <a:schemeClr val="lt1"/>
                </a:solidFill>
                <a:latin typeface="Playfair Display"/>
                <a:ea typeface="Playfair Display"/>
                <a:cs typeface="Playfair Display"/>
                <a:sym typeface="Playfair Display"/>
              </a:rPr>
              <a:t> z </a:t>
            </a:r>
            <a:r>
              <a:rPr lang="en-US" sz="1600" b="1" dirty="0" err="1">
                <a:solidFill>
                  <a:schemeClr val="lt1"/>
                </a:solidFill>
                <a:latin typeface="Playfair Display"/>
                <a:ea typeface="Playfair Display"/>
                <a:cs typeface="Playfair Display"/>
                <a:sym typeface="Playfair Display"/>
              </a:rPr>
              <a:t>masy</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upadłości</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err="1">
                <a:solidFill>
                  <a:schemeClr val="lt1"/>
                </a:solidFill>
                <a:latin typeface="Playfair Display"/>
                <a:ea typeface="Playfair Display"/>
                <a:cs typeface="Playfair Display"/>
                <a:sym typeface="Playfair Display"/>
              </a:rPr>
              <a:t>Sędzia-komisarz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może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wyłączyć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określone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składniki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majątku</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tym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nieruchomość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jej</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ułamkową</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część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jeżeli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można</a:t>
            </a:r>
            <a:r>
              <a:rPr lang="en-US" sz="1600" dirty="0">
                <a:solidFill>
                  <a:schemeClr val="lt1"/>
                </a:solidFill>
                <a:latin typeface="Playfair Display"/>
                <a:ea typeface="Playfair Display"/>
                <a:cs typeface="Playfair Display"/>
                <a:sym typeface="Playfair Display"/>
              </a:rPr>
              <a:t> ich </a:t>
            </a:r>
            <a:r>
              <a:rPr lang="en-US" sz="1600" dirty="0" err="1">
                <a:solidFill>
                  <a:schemeClr val="lt1"/>
                </a:solidFill>
                <a:latin typeface="Playfair Display"/>
                <a:ea typeface="Playfair Display"/>
                <a:cs typeface="Playfair Display"/>
                <a:sym typeface="Playfair Display"/>
              </a:rPr>
              <a:t>zbyć</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zachowaniem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przepisów</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ustawy</a:t>
            </a:r>
            <a:r>
              <a:rPr lang="en-US" sz="1600" dirty="0">
                <a:solidFill>
                  <a:schemeClr val="lt1"/>
                </a:solidFill>
                <a:latin typeface="Playfair Display"/>
                <a:ea typeface="Playfair Display"/>
                <a:cs typeface="Playfair Display"/>
                <a:sym typeface="Playfair Display"/>
              </a:rPr>
              <a:t>, a </a:t>
            </a:r>
            <a:r>
              <a:rPr lang="en-US" sz="1600" dirty="0" err="1">
                <a:solidFill>
                  <a:schemeClr val="lt1"/>
                </a:solidFill>
                <a:latin typeface="Playfair Display"/>
                <a:ea typeface="Playfair Display"/>
                <a:cs typeface="Playfair Display"/>
                <a:sym typeface="Playfair Display"/>
              </a:rPr>
              <a:t>dalsze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pozostawanie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składników</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majątku</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masie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będzie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niekorzystne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dla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wierzycieli</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uwagi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obciążenie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związanymi</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tym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kosztami</a:t>
            </a:r>
            <a:r>
              <a:rPr lang="en-US" sz="1600" dirty="0">
                <a:solidFill>
                  <a:schemeClr val="lt1"/>
                </a:solidFill>
                <a:latin typeface="Playfair Display"/>
                <a:ea typeface="Playfair Display"/>
                <a:cs typeface="Playfair Display"/>
                <a:sym typeface="Playfair Display"/>
              </a:rPr>
              <a:t>. Na </a:t>
            </a:r>
            <a:r>
              <a:rPr lang="en-US" sz="1600" dirty="0" err="1">
                <a:solidFill>
                  <a:schemeClr val="lt1"/>
                </a:solidFill>
                <a:latin typeface="Playfair Display"/>
                <a:ea typeface="Playfair Display"/>
                <a:cs typeface="Playfair Display"/>
                <a:sym typeface="Playfair Display"/>
              </a:rPr>
              <a:t>postanowienie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sędziego-komisarza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przysługuje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zażalenie</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dirty="0">
                <a:solidFill>
                  <a:schemeClr val="lt1"/>
                </a:solidFill>
                <a:latin typeface="Playfair Display"/>
                <a:ea typeface="Playfair Display"/>
                <a:cs typeface="Playfair Display"/>
                <a:sym typeface="Playfair Display"/>
              </a:rPr>
              <a:t>Art. 70 [</a:t>
            </a:r>
            <a:r>
              <a:rPr lang="en-US" sz="1600" b="1" dirty="0" err="1">
                <a:solidFill>
                  <a:schemeClr val="lt1"/>
                </a:solidFill>
                <a:latin typeface="Playfair Display"/>
                <a:ea typeface="Playfair Display"/>
                <a:cs typeface="Playfair Display"/>
                <a:sym typeface="Playfair Display"/>
              </a:rPr>
              <a:t>Składniki</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podlegające</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wyłączeniu</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err="1">
                <a:solidFill>
                  <a:schemeClr val="lt1"/>
                </a:solidFill>
                <a:latin typeface="Playfair Display"/>
                <a:ea typeface="Playfair Display"/>
                <a:cs typeface="Playfair Display"/>
                <a:sym typeface="Playfair Display"/>
              </a:rPr>
              <a:t>Składniki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mienia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nienależące</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majątku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podlegają</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wyłączeniu</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dirty="0">
                <a:solidFill>
                  <a:schemeClr val="lt1"/>
                </a:solidFill>
                <a:latin typeface="Playfair Display"/>
                <a:ea typeface="Playfair Display"/>
                <a:cs typeface="Playfair Display"/>
                <a:sym typeface="Playfair Display"/>
              </a:rPr>
              <a:t>Art. 70</a:t>
            </a:r>
            <a:r>
              <a:rPr lang="en-US" sz="1600" b="1" baseline="30000" dirty="0">
                <a:solidFill>
                  <a:schemeClr val="lt1"/>
                </a:solidFill>
                <a:latin typeface="Playfair Display"/>
                <a:ea typeface="Playfair Display"/>
                <a:cs typeface="Playfair Display"/>
                <a:sym typeface="Playfair Display"/>
              </a:rPr>
              <a:t>1</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Odesłanie</a:t>
            </a:r>
            <a:r>
              <a:rPr lang="en-US" sz="1600" b="1" dirty="0">
                <a:solidFill>
                  <a:schemeClr val="lt1"/>
                </a:solidFill>
                <a:latin typeface="Playfair Display"/>
                <a:ea typeface="Playfair Display"/>
                <a:cs typeface="Playfair Display"/>
                <a:sym typeface="Playfair Display"/>
              </a:rPr>
              <a:t> do </a:t>
            </a:r>
            <a:r>
              <a:rPr lang="en-US" sz="1600" b="1" dirty="0" err="1">
                <a:solidFill>
                  <a:schemeClr val="lt1"/>
                </a:solidFill>
                <a:latin typeface="Playfair Display"/>
                <a:ea typeface="Playfair Display"/>
                <a:cs typeface="Playfair Display"/>
                <a:sym typeface="Playfair Display"/>
              </a:rPr>
              <a:t>przepisów</a:t>
            </a:r>
            <a:r>
              <a:rPr lang="en-US" sz="1600" b="1" dirty="0">
                <a:solidFill>
                  <a:schemeClr val="lt1"/>
                </a:solidFill>
                <a:latin typeface="Playfair Display"/>
                <a:ea typeface="Playfair Display"/>
                <a:cs typeface="Playfair Display"/>
                <a:sym typeface="Playfair Display"/>
              </a:rPr>
              <a:t> o </a:t>
            </a:r>
            <a:r>
              <a:rPr lang="en-US" sz="1600" b="1" dirty="0" err="1">
                <a:solidFill>
                  <a:schemeClr val="lt1"/>
                </a:solidFill>
                <a:latin typeface="Playfair Display"/>
                <a:ea typeface="Playfair Display"/>
                <a:cs typeface="Playfair Display"/>
                <a:sym typeface="Playfair Display"/>
              </a:rPr>
              <a:t>zastawie</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err="1">
                <a:solidFill>
                  <a:schemeClr val="lt1"/>
                </a:solidFill>
                <a:latin typeface="Playfair Display"/>
                <a:ea typeface="Playfair Display"/>
                <a:cs typeface="Playfair Display"/>
                <a:sym typeface="Playfair Display"/>
              </a:rPr>
              <a:t>Przepisów</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wyłączeniu</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stosuje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się</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rzeczy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wierzytelności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innych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praw</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majątkowych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przeniesionych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wierzyciela</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celu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zabezpieczenia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wierzytelności</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przedmiotów</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oraz</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zabezpieczonych</a:t>
            </a:r>
            <a:r>
              <a:rPr lang="en-US" sz="1600" dirty="0">
                <a:solidFill>
                  <a:schemeClr val="lt1"/>
                </a:solidFill>
                <a:latin typeface="Playfair Display"/>
                <a:ea typeface="Playfair Display"/>
                <a:cs typeface="Playfair Display"/>
                <a:sym typeface="Playfair Display"/>
              </a:rPr>
              <a:t> w ten </a:t>
            </a:r>
            <a:r>
              <a:rPr lang="en-US" sz="1600" dirty="0" err="1">
                <a:solidFill>
                  <a:schemeClr val="lt1"/>
                </a:solidFill>
                <a:latin typeface="Playfair Display"/>
                <a:ea typeface="Playfair Display"/>
                <a:cs typeface="Playfair Display"/>
                <a:sym typeface="Playfair Display"/>
              </a:rPr>
              <a:t>sposób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wierzytelności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stosuje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się</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odpowiednio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przepisy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ustawy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dotyczące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zastawu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wierzytelności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zabezpieczonych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zastawem</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dirty="0">
                <a:solidFill>
                  <a:schemeClr val="lt1"/>
                </a:solidFill>
                <a:latin typeface="Playfair Display"/>
                <a:ea typeface="Playfair Display"/>
                <a:cs typeface="Playfair Display"/>
                <a:sym typeface="Playfair Display"/>
              </a:rPr>
              <a:t>Art. 72 [</a:t>
            </a:r>
            <a:r>
              <a:rPr lang="en-US" sz="1600" b="1" dirty="0" err="1">
                <a:solidFill>
                  <a:schemeClr val="lt1"/>
                </a:solidFill>
                <a:latin typeface="Playfair Display"/>
                <a:ea typeface="Playfair Display"/>
                <a:cs typeface="Playfair Display"/>
                <a:sym typeface="Playfair Display"/>
              </a:rPr>
              <a:t>Żądanie</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wydania</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mienia</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lub</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świadczenia</a:t>
            </a:r>
            <a:r>
              <a:rPr lang="en-US" sz="1600" b="1" dirty="0">
                <a:solidFill>
                  <a:schemeClr val="lt1"/>
                </a:solidFill>
                <a:latin typeface="Playfair Display"/>
                <a:ea typeface="Playfair Display"/>
                <a:cs typeface="Playfair Display"/>
                <a:sym typeface="Playfair Display"/>
              </a:rPr>
              <a:t> </a:t>
            </a:r>
            <a:r>
              <a:rPr lang="en-US" sz="1600" b="1" dirty="0" err="1">
                <a:solidFill>
                  <a:schemeClr val="lt1"/>
                </a:solidFill>
                <a:latin typeface="Playfair Display"/>
                <a:ea typeface="Playfair Display"/>
                <a:cs typeface="Playfair Display"/>
                <a:sym typeface="Playfair Display"/>
              </a:rPr>
              <a:t>wzajemnego</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Osoba, </a:t>
            </a:r>
            <a:r>
              <a:rPr lang="en-US" sz="1600" dirty="0" err="1">
                <a:solidFill>
                  <a:schemeClr val="lt1"/>
                </a:solidFill>
                <a:latin typeface="Playfair Display"/>
                <a:ea typeface="Playfair Display"/>
                <a:cs typeface="Playfair Display"/>
                <a:sym typeface="Playfair Display"/>
              </a:rPr>
              <a:t>której</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przysługuje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prawo</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mienia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podlegającego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wyłączeniu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może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żądać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wydania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świadczenia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wzajemnego</a:t>
            </a:r>
            <a:r>
              <a:rPr lang="en-US" sz="1600" dirty="0">
                <a:solidFill>
                  <a:schemeClr val="lt1"/>
                </a:solidFill>
                <a:latin typeface="Playfair Display"/>
                <a:ea typeface="Playfair Display"/>
                <a:cs typeface="Playfair Display"/>
                <a:sym typeface="Playfair Display"/>
              </a:rPr>
              <a:t> za </a:t>
            </a:r>
            <a:r>
              <a:rPr lang="en-US" sz="1600" dirty="0" err="1">
                <a:solidFill>
                  <a:schemeClr val="lt1"/>
                </a:solidFill>
                <a:latin typeface="Playfair Display"/>
                <a:ea typeface="Playfair Display"/>
                <a:cs typeface="Playfair Display"/>
                <a:sym typeface="Playfair Display"/>
              </a:rPr>
              <a:t>jednoczesnym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zwrotem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wydatków</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utrzymanie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mienia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uzyskanie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świadczenia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wzajemnego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poniesionych</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przez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dirty="0">
                <a:solidFill>
                  <a:schemeClr val="lt1"/>
                </a:solidFill>
                <a:latin typeface="Playfair Display"/>
                <a:ea typeface="Playfair Display"/>
                <a:cs typeface="Playfair Display"/>
                <a:sym typeface="Playfair Display"/>
              </a:rPr>
              <a:t>Art. 73 [</a:t>
            </a:r>
            <a:r>
              <a:rPr lang="en-US" sz="1600" b="1" dirty="0" err="1">
                <a:solidFill>
                  <a:schemeClr val="lt1"/>
                </a:solidFill>
                <a:latin typeface="Playfair Display"/>
                <a:ea typeface="Playfair Display"/>
                <a:cs typeface="Playfair Display"/>
                <a:sym typeface="Playfair Display"/>
              </a:rPr>
              <a:t>Wniosek</a:t>
            </a:r>
            <a:r>
              <a:rPr lang="en-US" sz="1600" b="1" dirty="0">
                <a:solidFill>
                  <a:schemeClr val="lt1"/>
                </a:solidFill>
                <a:latin typeface="Playfair Display"/>
                <a:ea typeface="Playfair Display"/>
                <a:cs typeface="Playfair Display"/>
                <a:sym typeface="Playfair Display"/>
              </a:rPr>
              <a:t> o </a:t>
            </a:r>
            <a:r>
              <a:rPr lang="en-US" sz="1600" b="1" dirty="0" err="1">
                <a:solidFill>
                  <a:schemeClr val="lt1"/>
                </a:solidFill>
                <a:latin typeface="Playfair Display"/>
                <a:ea typeface="Playfair Display"/>
                <a:cs typeface="Playfair Display"/>
                <a:sym typeface="Playfair Display"/>
              </a:rPr>
              <a:t>wyłączenie</a:t>
            </a:r>
            <a:r>
              <a:rPr lang="en-US" sz="1600" b="1" dirty="0">
                <a:solidFill>
                  <a:schemeClr val="lt1"/>
                </a:solidFill>
                <a:latin typeface="Playfair Display"/>
                <a:ea typeface="Playfair Display"/>
                <a:cs typeface="Playfair Display"/>
                <a:sym typeface="Playfair Display"/>
              </a:rPr>
              <a:t> z </a:t>
            </a:r>
            <a:r>
              <a:rPr lang="en-US" sz="1600" b="1" dirty="0" err="1">
                <a:solidFill>
                  <a:schemeClr val="lt1"/>
                </a:solidFill>
                <a:latin typeface="Playfair Display"/>
                <a:ea typeface="Playfair Display"/>
                <a:cs typeface="Playfair Display"/>
                <a:sym typeface="Playfair Display"/>
              </a:rPr>
              <a:t>masy</a:t>
            </a:r>
            <a:r>
              <a:rPr lang="en-US" sz="1600" b="1" dirty="0">
                <a:solidFill>
                  <a:schemeClr val="lt1"/>
                </a:solidFill>
                <a:latin typeface="Playfair Display"/>
                <a:ea typeface="Playfair Display"/>
                <a:cs typeface="Playfair Display"/>
                <a:sym typeface="Playfair Display"/>
              </a:rPr>
              <a:t>]</a:t>
            </a:r>
            <a:endParaRPr sz="1600" b="1"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1. We </a:t>
            </a:r>
            <a:r>
              <a:rPr lang="en-US" sz="1600" dirty="0" err="1">
                <a:solidFill>
                  <a:schemeClr val="lt1"/>
                </a:solidFill>
                <a:latin typeface="Playfair Display"/>
                <a:ea typeface="Playfair Display"/>
                <a:cs typeface="Playfair Display"/>
                <a:sym typeface="Playfair Display"/>
              </a:rPr>
              <a:t>wniosku</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wyłączenie</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należy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zgłosić</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wszelkie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twierdzenia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zarzuty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dowody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na</a:t>
            </a:r>
            <a:r>
              <a:rPr lang="en-US" sz="1600" dirty="0">
                <a:solidFill>
                  <a:schemeClr val="lt1"/>
                </a:solidFill>
                <a:latin typeface="Playfair Display"/>
                <a:ea typeface="Playfair Display"/>
                <a:cs typeface="Playfair Display"/>
                <a:sym typeface="Playfair Display"/>
              </a:rPr>
              <a:t> ich </a:t>
            </a:r>
            <a:r>
              <a:rPr lang="en-US" sz="1600" dirty="0" err="1">
                <a:solidFill>
                  <a:schemeClr val="lt1"/>
                </a:solidFill>
                <a:latin typeface="Playfair Display"/>
                <a:ea typeface="Playfair Display"/>
                <a:cs typeface="Playfair Display"/>
                <a:sym typeface="Playfair Display"/>
              </a:rPr>
              <a:t>poparcie</a:t>
            </a:r>
            <a:r>
              <a:rPr lang="en-US" sz="1600" dirty="0">
                <a:solidFill>
                  <a:schemeClr val="lt1"/>
                </a:solidFill>
                <a:latin typeface="Playfair Display"/>
                <a:ea typeface="Playfair Display"/>
                <a:cs typeface="Playfair Display"/>
                <a:sym typeface="Playfair Display"/>
              </a:rPr>
              <a:t> pod </a:t>
            </a:r>
            <a:r>
              <a:rPr lang="en-US" sz="1600" dirty="0" err="1">
                <a:solidFill>
                  <a:schemeClr val="lt1"/>
                </a:solidFill>
                <a:latin typeface="Playfair Display"/>
                <a:ea typeface="Playfair Display"/>
                <a:cs typeface="Playfair Display"/>
                <a:sym typeface="Playfair Display"/>
              </a:rPr>
              <a:t>rygorem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utraty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prawa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powoływania</a:t>
            </a:r>
            <a:r>
              <a:rPr lang="en-US" sz="1600" dirty="0">
                <a:solidFill>
                  <a:schemeClr val="lt1"/>
                </a:solidFill>
                <a:latin typeface="Playfair Display"/>
                <a:ea typeface="Playfair Display"/>
                <a:cs typeface="Playfair Display"/>
                <a:sym typeface="Playfair Display"/>
              </a:rPr>
              <a:t> ich w </a:t>
            </a:r>
            <a:r>
              <a:rPr lang="en-US" sz="1600" dirty="0" err="1">
                <a:solidFill>
                  <a:schemeClr val="lt1"/>
                </a:solidFill>
                <a:latin typeface="Playfair Display"/>
                <a:ea typeface="Playfair Display"/>
                <a:cs typeface="Playfair Display"/>
                <a:sym typeface="Playfair Display"/>
              </a:rPr>
              <a:t>toku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dalszego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postępowania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chyba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że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powołanie</a:t>
            </a:r>
            <a:r>
              <a:rPr lang="en-US" sz="1600" dirty="0">
                <a:solidFill>
                  <a:schemeClr val="lt1"/>
                </a:solidFill>
                <a:latin typeface="Playfair Display"/>
                <a:ea typeface="Playfair Display"/>
                <a:cs typeface="Playfair Display"/>
                <a:sym typeface="Playfair Display"/>
              </a:rPr>
              <a:t> ich we </a:t>
            </a:r>
            <a:r>
              <a:rPr lang="en-US" sz="1600" dirty="0" err="1">
                <a:solidFill>
                  <a:schemeClr val="lt1"/>
                </a:solidFill>
                <a:latin typeface="Playfair Display"/>
                <a:ea typeface="Playfair Display"/>
                <a:cs typeface="Playfair Display"/>
                <a:sym typeface="Playfair Display"/>
              </a:rPr>
              <a:t>wniosku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było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niemożliwe</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2. </a:t>
            </a:r>
            <a:r>
              <a:rPr lang="en-US" sz="1600" dirty="0" err="1">
                <a:solidFill>
                  <a:schemeClr val="lt1"/>
                </a:solidFill>
                <a:latin typeface="Playfair Display"/>
                <a:ea typeface="Playfair Display"/>
                <a:cs typeface="Playfair Display"/>
                <a:sym typeface="Playfair Display"/>
              </a:rPr>
              <a:t>Sędzia-komisarz</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rozpoznaje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wniosek</a:t>
            </a:r>
            <a:r>
              <a:rPr lang="en-US" sz="1600" dirty="0">
                <a:solidFill>
                  <a:schemeClr val="lt1"/>
                </a:solidFill>
                <a:latin typeface="Playfair Display"/>
                <a:ea typeface="Playfair Display"/>
                <a:cs typeface="Playfair Display"/>
                <a:sym typeface="Playfair Display"/>
              </a:rPr>
              <a:t> o </a:t>
            </a:r>
            <a:r>
              <a:rPr lang="en-US" sz="1600" dirty="0" err="1">
                <a:solidFill>
                  <a:schemeClr val="lt1"/>
                </a:solidFill>
                <a:latin typeface="Playfair Display"/>
                <a:ea typeface="Playfair Display"/>
                <a:cs typeface="Playfair Display"/>
                <a:sym typeface="Playfair Display"/>
              </a:rPr>
              <a:t>wyłączenie</a:t>
            </a:r>
            <a:r>
              <a:rPr lang="en-US" sz="1600" dirty="0">
                <a:solidFill>
                  <a:schemeClr val="lt1"/>
                </a:solidFill>
                <a:latin typeface="Playfair Display"/>
                <a:ea typeface="Playfair Display"/>
                <a:cs typeface="Playfair Display"/>
                <a:sym typeface="Playfair Display"/>
              </a:rPr>
              <a:t> z </a:t>
            </a:r>
            <a:r>
              <a:rPr lang="en-US" sz="1600" dirty="0" err="1">
                <a:solidFill>
                  <a:schemeClr val="lt1"/>
                </a:solidFill>
                <a:latin typeface="Playfair Display"/>
                <a:ea typeface="Playfair Display"/>
                <a:cs typeface="Playfair Display"/>
                <a:sym typeface="Playfair Display"/>
              </a:rPr>
              <a:t>masy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terminie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jednego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miesiąca</a:t>
            </a:r>
            <a:r>
              <a:rPr lang="en-US" sz="1600" dirty="0">
                <a:solidFill>
                  <a:schemeClr val="lt1"/>
                </a:solidFill>
                <a:latin typeface="Playfair Display"/>
                <a:ea typeface="Playfair Display"/>
                <a:cs typeface="Playfair Display"/>
                <a:sym typeface="Playfair Display"/>
              </a:rPr>
              <a:t> od </a:t>
            </a:r>
            <a:r>
              <a:rPr lang="en-US" sz="1600" dirty="0" err="1">
                <a:solidFill>
                  <a:schemeClr val="lt1"/>
                </a:solidFill>
                <a:latin typeface="Playfair Display"/>
                <a:ea typeface="Playfair Display"/>
                <a:cs typeface="Playfair Display"/>
                <a:sym typeface="Playfair Display"/>
              </a:rPr>
              <a:t>dnia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jego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złożenia</a:t>
            </a:r>
            <a:r>
              <a:rPr lang="en-US" sz="1600" dirty="0">
                <a:solidFill>
                  <a:schemeClr val="lt1"/>
                </a:solidFill>
                <a:latin typeface="Playfair Display"/>
                <a:ea typeface="Playfair Display"/>
                <a:cs typeface="Playfair Display"/>
                <a:sym typeface="Playfair Display"/>
              </a:rPr>
              <a:t> po </a:t>
            </a:r>
            <a:r>
              <a:rPr lang="en-US" sz="1600" dirty="0" err="1">
                <a:solidFill>
                  <a:schemeClr val="lt1"/>
                </a:solidFill>
                <a:latin typeface="Playfair Display"/>
                <a:ea typeface="Playfair Display"/>
                <a:cs typeface="Playfair Display"/>
                <a:sym typeface="Playfair Display"/>
              </a:rPr>
              <a:t>wysłuchaniu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syndyka</a:t>
            </a:r>
            <a:r>
              <a:rPr lang="en-US" sz="1600" dirty="0">
                <a:solidFill>
                  <a:schemeClr val="lt1"/>
                </a:solidFill>
                <a:latin typeface="Playfair Display"/>
                <a:ea typeface="Playfair Display"/>
                <a:cs typeface="Playfair Display"/>
                <a:sym typeface="Playfair Display"/>
              </a:rPr>
              <a:t> [...].</a:t>
            </a: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dirty="0">
              <a:solidFill>
                <a:schemeClr val="lt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Font typeface="Arial"/>
              <a:buNone/>
            </a:pPr>
            <a:endParaRPr sz="1600" dirty="0">
              <a:solidFill>
                <a:schemeClr val="lt1"/>
              </a:solidFill>
              <a:latin typeface="Playfair Display"/>
              <a:ea typeface="Playfair Display"/>
              <a:cs typeface="Playfair Display"/>
              <a:sym typeface="Playfair Display"/>
            </a:endParaRPr>
          </a:p>
        </p:txBody>
      </p:sp>
      <p:grpSp>
        <p:nvGrpSpPr>
          <p:cNvPr id="355" name="Google Shape;355;g33fb5e28c0a_0_708"/>
          <p:cNvGrpSpPr/>
          <p:nvPr/>
        </p:nvGrpSpPr>
        <p:grpSpPr>
          <a:xfrm>
            <a:off x="8745300" y="3480601"/>
            <a:ext cx="301082" cy="454489"/>
            <a:chOff x="0" y="-38100"/>
            <a:chExt cx="82200" cy="119700"/>
          </a:xfrm>
        </p:grpSpPr>
        <p:sp>
          <p:nvSpPr>
            <p:cNvPr id="356" name="Google Shape;356;g33fb5e28c0a_0_708"/>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357" name="Google Shape;357;g33fb5e28c0a_0_708"/>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8" name="Google Shape;358;g33fb5e28c0a_0_708"/>
          <p:cNvGrpSpPr/>
          <p:nvPr/>
        </p:nvGrpSpPr>
        <p:grpSpPr>
          <a:xfrm>
            <a:off x="8745300" y="4397351"/>
            <a:ext cx="301082" cy="454489"/>
            <a:chOff x="0" y="-38100"/>
            <a:chExt cx="82200" cy="119700"/>
          </a:xfrm>
        </p:grpSpPr>
        <p:sp>
          <p:nvSpPr>
            <p:cNvPr id="359" name="Google Shape;359;g33fb5e28c0a_0_708"/>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360" name="Google Shape;360;g33fb5e28c0a_0_708"/>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1" name="Google Shape;361;g33fb5e28c0a_0_708"/>
          <p:cNvGrpSpPr/>
          <p:nvPr/>
        </p:nvGrpSpPr>
        <p:grpSpPr>
          <a:xfrm>
            <a:off x="8745300" y="6474201"/>
            <a:ext cx="301082" cy="454489"/>
            <a:chOff x="0" y="-38100"/>
            <a:chExt cx="82200" cy="119700"/>
          </a:xfrm>
        </p:grpSpPr>
        <p:sp>
          <p:nvSpPr>
            <p:cNvPr id="362" name="Google Shape;362;g33fb5e28c0a_0_708"/>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363" name="Google Shape;363;g33fb5e28c0a_0_708"/>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64" name="Google Shape;364;g33fb5e28c0a_0_708"/>
          <p:cNvGrpSpPr/>
          <p:nvPr/>
        </p:nvGrpSpPr>
        <p:grpSpPr>
          <a:xfrm>
            <a:off x="8745300" y="8163801"/>
            <a:ext cx="301082" cy="454489"/>
            <a:chOff x="0" y="-38100"/>
            <a:chExt cx="82200" cy="119700"/>
          </a:xfrm>
        </p:grpSpPr>
        <p:sp>
          <p:nvSpPr>
            <p:cNvPr id="365" name="Google Shape;365;g33fb5e28c0a_0_708"/>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366" name="Google Shape;366;g33fb5e28c0a_0_708"/>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67" name="Google Shape;367;g33fb5e28c0a_0_708"/>
          <p:cNvSpPr/>
          <p:nvPr/>
        </p:nvSpPr>
        <p:spPr>
          <a:xfrm>
            <a:off x="0" y="5138979"/>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4">
              <a:alphaModFix amt="8000"/>
            </a:blip>
            <a:stretch>
              <a:fillRect t="-22178" b="-1709"/>
            </a:stretch>
          </a:blipFill>
          <a:ln>
            <a:noFill/>
          </a:ln>
        </p:spPr>
        <p:txBody>
          <a:bodyPr/>
          <a:lstStyle/>
          <a:p>
            <a:endParaRPr lang="pl-PL"/>
          </a:p>
        </p:txBody>
      </p:sp>
      <p:sp>
        <p:nvSpPr>
          <p:cNvPr id="2" name="Google Shape;339;g33f7c437eb0_1_176">
            <a:extLst>
              <a:ext uri="{FF2B5EF4-FFF2-40B4-BE49-F238E27FC236}">
                <a16:creationId xmlns:a16="http://schemas.microsoft.com/office/drawing/2014/main" id="{0F1297A6-4851-6F6D-66F4-8C98A5EEA7EC}"/>
              </a:ext>
            </a:extLst>
          </p:cNvPr>
          <p:cNvSpPr txBox="1"/>
          <p:nvPr/>
        </p:nvSpPr>
        <p:spPr>
          <a:xfrm>
            <a:off x="16971246" y="228600"/>
            <a:ext cx="288000" cy="34471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dirty="0">
                <a:solidFill>
                  <a:srgbClr val="FFFFFF"/>
                </a:solidFill>
                <a:latin typeface="Rosario"/>
                <a:ea typeface="Rosario"/>
                <a:cs typeface="Rosario"/>
                <a:sym typeface="Rosario"/>
              </a:rPr>
              <a:t>1</a:t>
            </a:r>
            <a:r>
              <a:rPr lang="pl-PL" sz="1600" dirty="0">
                <a:solidFill>
                  <a:srgbClr val="FFFFFF"/>
                </a:solidFill>
                <a:latin typeface="Rosario"/>
                <a:ea typeface="Rosario"/>
                <a:cs typeface="Rosario"/>
                <a:sym typeface="Rosario"/>
              </a:rPr>
              <a:t>4</a:t>
            </a:r>
            <a:endParaRPr dirty="0"/>
          </a:p>
        </p:txBody>
      </p:sp>
      <p:sp>
        <p:nvSpPr>
          <p:cNvPr id="3" name="Google Shape;338;g33f7c437eb0_1_176">
            <a:extLst>
              <a:ext uri="{FF2B5EF4-FFF2-40B4-BE49-F238E27FC236}">
                <a16:creationId xmlns:a16="http://schemas.microsoft.com/office/drawing/2014/main" id="{DEFDAB31-A1FC-8911-6459-500E587A4BE3}"/>
              </a:ext>
            </a:extLst>
          </p:cNvPr>
          <p:cNvSpPr/>
          <p:nvPr/>
        </p:nvSpPr>
        <p:spPr>
          <a:xfrm>
            <a:off x="16758747" y="375397"/>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371"/>
        <p:cNvGrpSpPr/>
        <p:nvPr/>
      </p:nvGrpSpPr>
      <p:grpSpPr>
        <a:xfrm>
          <a:off x="0" y="0"/>
          <a:ext cx="0" cy="0"/>
          <a:chOff x="0" y="0"/>
          <a:chExt cx="0" cy="0"/>
        </a:xfrm>
      </p:grpSpPr>
      <p:sp>
        <p:nvSpPr>
          <p:cNvPr id="372" name="Google Shape;372;g33f7c437eb0_1_81"/>
          <p:cNvSpPr/>
          <p:nvPr/>
        </p:nvSpPr>
        <p:spPr>
          <a:xfrm>
            <a:off x="-563440" y="0"/>
            <a:ext cx="19170626" cy="4204325"/>
          </a:xfrm>
          <a:custGeom>
            <a:avLst/>
            <a:gdLst/>
            <a:ahLst/>
            <a:cxnLst/>
            <a:rect l="l" t="t" r="r" b="b"/>
            <a:pathLst>
              <a:path w="5259431" h="1153450" extrusionOk="0">
                <a:moveTo>
                  <a:pt x="0" y="0"/>
                </a:moveTo>
                <a:lnTo>
                  <a:pt x="5259431" y="0"/>
                </a:lnTo>
                <a:lnTo>
                  <a:pt x="5259431" y="1153450"/>
                </a:lnTo>
                <a:lnTo>
                  <a:pt x="0" y="1153450"/>
                </a:lnTo>
                <a:close/>
              </a:path>
            </a:pathLst>
          </a:custGeom>
          <a:blipFill rotWithShape="1">
            <a:blip r:embed="rId3">
              <a:alphaModFix amt="13000"/>
            </a:blip>
            <a:stretch>
              <a:fillRect t="-92538" b="-37908"/>
            </a:stretch>
          </a:blipFill>
          <a:ln>
            <a:noFill/>
          </a:ln>
        </p:spPr>
        <p:txBody>
          <a:bodyPr/>
          <a:lstStyle/>
          <a:p>
            <a:endParaRPr lang="pl-PL"/>
          </a:p>
        </p:txBody>
      </p:sp>
      <p:grpSp>
        <p:nvGrpSpPr>
          <p:cNvPr id="373" name="Google Shape;373;g33f7c437eb0_1_81"/>
          <p:cNvGrpSpPr/>
          <p:nvPr/>
        </p:nvGrpSpPr>
        <p:grpSpPr>
          <a:xfrm>
            <a:off x="1028700" y="4204324"/>
            <a:ext cx="16230707" cy="5412572"/>
            <a:chOff x="0" y="-38100"/>
            <a:chExt cx="4274726" cy="1209000"/>
          </a:xfrm>
        </p:grpSpPr>
        <p:sp>
          <p:nvSpPr>
            <p:cNvPr id="374" name="Google Shape;374;g33f7c437eb0_1_81"/>
            <p:cNvSpPr/>
            <p:nvPr/>
          </p:nvSpPr>
          <p:spPr>
            <a:xfrm>
              <a:off x="0" y="0"/>
              <a:ext cx="4274726" cy="1170824"/>
            </a:xfrm>
            <a:custGeom>
              <a:avLst/>
              <a:gdLst/>
              <a:ahLst/>
              <a:cxnLst/>
              <a:rect l="l" t="t" r="r" b="b"/>
              <a:pathLst>
                <a:path w="4274726" h="1170824" extrusionOk="0">
                  <a:moveTo>
                    <a:pt x="0" y="0"/>
                  </a:moveTo>
                  <a:lnTo>
                    <a:pt x="4274726" y="0"/>
                  </a:lnTo>
                  <a:lnTo>
                    <a:pt x="4274726" y="1170824"/>
                  </a:lnTo>
                  <a:lnTo>
                    <a:pt x="0" y="1170824"/>
                  </a:lnTo>
                  <a:close/>
                </a:path>
              </a:pathLst>
            </a:custGeom>
            <a:solidFill>
              <a:srgbClr val="EBCD8A"/>
            </a:solidFill>
            <a:ln>
              <a:noFill/>
            </a:ln>
          </p:spPr>
          <p:txBody>
            <a:bodyPr/>
            <a:lstStyle/>
            <a:p>
              <a:endParaRPr lang="pl-PL"/>
            </a:p>
          </p:txBody>
        </p:sp>
        <p:sp>
          <p:nvSpPr>
            <p:cNvPr id="375" name="Google Shape;375;g33f7c437eb0_1_81"/>
            <p:cNvSpPr txBox="1"/>
            <p:nvPr/>
          </p:nvSpPr>
          <p:spPr>
            <a:xfrm>
              <a:off x="0" y="-38100"/>
              <a:ext cx="4274700" cy="12090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76" name="Google Shape;376;g33f7c437eb0_1_81"/>
          <p:cNvSpPr txBox="1"/>
          <p:nvPr/>
        </p:nvSpPr>
        <p:spPr>
          <a:xfrm>
            <a:off x="16971246" y="990600"/>
            <a:ext cx="288000" cy="215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endParaRPr/>
          </a:p>
        </p:txBody>
      </p:sp>
      <p:grpSp>
        <p:nvGrpSpPr>
          <p:cNvPr id="377" name="Google Shape;377;g33f7c437eb0_1_81"/>
          <p:cNvGrpSpPr/>
          <p:nvPr/>
        </p:nvGrpSpPr>
        <p:grpSpPr>
          <a:xfrm>
            <a:off x="502388" y="486440"/>
            <a:ext cx="3664810" cy="878034"/>
            <a:chOff x="0" y="0"/>
            <a:chExt cx="4886414" cy="1170712"/>
          </a:xfrm>
        </p:grpSpPr>
        <p:sp>
          <p:nvSpPr>
            <p:cNvPr id="378" name="Google Shape;378;g33f7c437eb0_1_81"/>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a:lstStyle/>
            <a:p>
              <a:endParaRPr lang="pl-PL"/>
            </a:p>
          </p:txBody>
        </p:sp>
        <p:sp>
          <p:nvSpPr>
            <p:cNvPr id="379" name="Google Shape;379;g33f7c437eb0_1_81"/>
            <p:cNvSpPr txBox="1"/>
            <p:nvPr/>
          </p:nvSpPr>
          <p:spPr>
            <a:xfrm>
              <a:off x="531014" y="60712"/>
              <a:ext cx="4355400" cy="11100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lvl="0" indent="0" algn="l" rtl="0">
                <a:lnSpc>
                  <a:spcPct val="140056"/>
                </a:lnSpc>
                <a:spcBef>
                  <a:spcPts val="0"/>
                </a:spcBef>
                <a:spcAft>
                  <a:spcPts val="0"/>
                </a:spcAft>
                <a:buClr>
                  <a:schemeClr val="dk1"/>
                </a:buClr>
                <a:buFont typeface="Arial"/>
                <a:buNone/>
              </a:pPr>
              <a:endParaRPr sz="1423">
                <a:solidFill>
                  <a:schemeClr val="lt1"/>
                </a:solidFill>
                <a:latin typeface="Playfair Display"/>
                <a:ea typeface="Playfair Display"/>
                <a:cs typeface="Playfair Display"/>
                <a:sym typeface="Playfair Display"/>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380" name="Google Shape;380;g33f7c437eb0_1_81"/>
          <p:cNvSpPr txBox="1"/>
          <p:nvPr/>
        </p:nvSpPr>
        <p:spPr>
          <a:xfrm>
            <a:off x="1341713" y="4635600"/>
            <a:ext cx="15512700" cy="52704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chemeClr val="dk1"/>
                </a:solidFill>
                <a:latin typeface="Playfair Display"/>
                <a:ea typeface="Playfair Display"/>
                <a:cs typeface="Playfair Display"/>
                <a:sym typeface="Playfair Display"/>
              </a:rPr>
              <a:t>Art. 75 [Prawo zarządu]</a:t>
            </a:r>
            <a:endParaRPr sz="1600" b="1">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1. Z dniem ogłoszenia upadłości upadły traci prawo zarządu oraz możliwość korzystania z mienia wchodzącego do masy upadłości i rozporządzania nim.</a:t>
            </a: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2. Sędzia-komisarz określa zakres i czas korzystania przez upadłego lub osoby mu bliskie, którzy w dacie ogłoszenia upadłości zamieszkiwali w mieszkaniu znajdującym się w lokalu lub w budynku wchodzącym do masy upadłości, z tego mieszkania.</a:t>
            </a: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chemeClr val="dk1"/>
                </a:solidFill>
                <a:latin typeface="Playfair Display"/>
                <a:ea typeface="Playfair Display"/>
                <a:cs typeface="Playfair Display"/>
                <a:sym typeface="Playfair Display"/>
              </a:rPr>
              <a:t>Art. 77 [Nieważność czynności upadłego]</a:t>
            </a:r>
            <a:endParaRPr sz="1600" b="1">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1. Czynności prawne upadłego dotyczące mienia wchodzącego do masy upadłości są nieważne.</a:t>
            </a: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2. Na wniosek osoby trzeciej sędzia-komisarz może nakazać zwrot na jej rzecz z masy upadłości jej świadczenia wzajemnego, które osoba ta świadczyła w związku z dokonaniem przez nią z upadłym czynności prawnej, o której mowa w ust. 1. Do zwrotu tego świadczenia stosuje się odpowiednio przepisy o nienależnym świadczeniu.</a:t>
            </a: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3. Zwrot świadczenia, o którym mowa w ust. 2, można nakazać, jeżeli czynność prawna została podjęta po ogłoszeniu upadłości i przed obwieszczeniem w Rejestrze postanowienia o ogłoszeniu upadłości, a osoba trzecia przy zachowaniu należytej staranności nie mogła wiedzieć o ogłoszeniu upadłości. Na postanowienie sędziego-komisarza osobie tej przysługuje zażalenie. </a:t>
            </a: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chemeClr val="dk1"/>
                </a:solidFill>
                <a:latin typeface="Playfair Display"/>
                <a:ea typeface="Playfair Display"/>
                <a:cs typeface="Playfair Display"/>
                <a:sym typeface="Playfair Display"/>
              </a:rPr>
              <a:t>Art. 78 [Obowiązek spełnienia świadczenia]</a:t>
            </a:r>
            <a:endParaRPr sz="1600" b="1">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Spełnienie świadczenia do rąk upadłego dokonane po obwieszczeniu o ogłoszeniu upadłości w Rejestrze nie zwalnia z obowiązku spełnienia świadczenia do masy upadłości, chyba że równowartość świadczenia została przekazana przez upadłego do masy upadłości.</a:t>
            </a: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chemeClr val="dk1"/>
              </a:solidFill>
              <a:latin typeface="Playfair Display"/>
              <a:ea typeface="Playfair Display"/>
              <a:cs typeface="Playfair Display"/>
              <a:sym typeface="Playfair Display"/>
            </a:endParaRPr>
          </a:p>
        </p:txBody>
      </p:sp>
      <p:sp>
        <p:nvSpPr>
          <p:cNvPr id="381" name="Google Shape;381;g33f7c437eb0_1_81"/>
          <p:cNvSpPr txBox="1"/>
          <p:nvPr/>
        </p:nvSpPr>
        <p:spPr>
          <a:xfrm>
            <a:off x="1028700" y="1886763"/>
            <a:ext cx="12047220" cy="49539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799" dirty="0" err="1">
                <a:solidFill>
                  <a:srgbClr val="EBCD8A"/>
                </a:solidFill>
                <a:latin typeface="Playfair Display"/>
                <a:ea typeface="Playfair Display"/>
                <a:cs typeface="Playfair Display"/>
                <a:sym typeface="Playfair Display"/>
              </a:rPr>
              <a:t>Skutki</a:t>
            </a:r>
            <a:r>
              <a:rPr lang="en-US" sz="2799" dirty="0">
                <a:solidFill>
                  <a:srgbClr val="EBCD8A"/>
                </a:solidFill>
                <a:latin typeface="Playfair Display"/>
                <a:ea typeface="Playfair Display"/>
                <a:cs typeface="Playfair Display"/>
                <a:sym typeface="Playfair Display"/>
              </a:rPr>
              <a:t> </a:t>
            </a:r>
            <a:r>
              <a:rPr lang="en-US" sz="2799" dirty="0" err="1">
                <a:solidFill>
                  <a:srgbClr val="EBCD8A"/>
                </a:solidFill>
                <a:latin typeface="Playfair Display"/>
                <a:ea typeface="Playfair Display"/>
                <a:cs typeface="Playfair Display"/>
                <a:sym typeface="Playfair Display"/>
              </a:rPr>
              <a:t>ogłoszenia</a:t>
            </a:r>
            <a:r>
              <a:rPr lang="en-US" sz="2799" dirty="0">
                <a:solidFill>
                  <a:srgbClr val="EBCD8A"/>
                </a:solidFill>
                <a:latin typeface="Playfair Display"/>
                <a:ea typeface="Playfair Display"/>
                <a:cs typeface="Playfair Display"/>
                <a:sym typeface="Playfair Display"/>
              </a:rPr>
              <a:t> </a:t>
            </a:r>
            <a:r>
              <a:rPr lang="en-US" sz="2799" dirty="0" err="1">
                <a:solidFill>
                  <a:srgbClr val="EBCD8A"/>
                </a:solidFill>
                <a:latin typeface="Playfair Display"/>
                <a:ea typeface="Playfair Display"/>
                <a:cs typeface="Playfair Display"/>
                <a:sym typeface="Playfair Display"/>
              </a:rPr>
              <a:t>upadłości</a:t>
            </a:r>
            <a:r>
              <a:rPr lang="en-US" sz="2799" dirty="0">
                <a:solidFill>
                  <a:srgbClr val="EBCD8A"/>
                </a:solidFill>
                <a:latin typeface="Playfair Display"/>
                <a:ea typeface="Playfair Display"/>
                <a:cs typeface="Playfair Display"/>
                <a:sym typeface="Playfair Display"/>
              </a:rPr>
              <a:t> co do </a:t>
            </a:r>
            <a:r>
              <a:rPr lang="en-US" sz="2799" dirty="0" err="1">
                <a:solidFill>
                  <a:srgbClr val="EBCD8A"/>
                </a:solidFill>
                <a:latin typeface="Playfair Display"/>
                <a:ea typeface="Playfair Display"/>
                <a:cs typeface="Playfair Display"/>
                <a:sym typeface="Playfair Display"/>
              </a:rPr>
              <a:t>majątku</a:t>
            </a:r>
            <a:r>
              <a:rPr lang="en-US" sz="2799" dirty="0">
                <a:solidFill>
                  <a:srgbClr val="EBCD8A"/>
                </a:solidFill>
                <a:latin typeface="Playfair Display"/>
                <a:ea typeface="Playfair Display"/>
                <a:cs typeface="Playfair Display"/>
                <a:sym typeface="Playfair Display"/>
              </a:rPr>
              <a:t> </a:t>
            </a:r>
            <a:r>
              <a:rPr lang="en-US" sz="2799" dirty="0" err="1">
                <a:solidFill>
                  <a:srgbClr val="EBCD8A"/>
                </a:solidFill>
                <a:latin typeface="Playfair Display"/>
                <a:ea typeface="Playfair Display"/>
                <a:cs typeface="Playfair Display"/>
                <a:sym typeface="Playfair Display"/>
              </a:rPr>
              <a:t>upadłego</a:t>
            </a:r>
            <a:r>
              <a:rPr lang="en-US" sz="2799" dirty="0">
                <a:solidFill>
                  <a:srgbClr val="EBCD8A"/>
                </a:solidFill>
                <a:latin typeface="Playfair Display"/>
                <a:ea typeface="Playfair Display"/>
                <a:cs typeface="Playfair Display"/>
                <a:sym typeface="Playfair Display"/>
              </a:rPr>
              <a:t> – </a:t>
            </a:r>
            <a:r>
              <a:rPr lang="en-US" sz="2799" dirty="0" err="1">
                <a:solidFill>
                  <a:srgbClr val="EBCD8A"/>
                </a:solidFill>
                <a:latin typeface="Playfair Display"/>
                <a:ea typeface="Playfair Display"/>
                <a:cs typeface="Playfair Display"/>
                <a:sym typeface="Playfair Display"/>
              </a:rPr>
              <a:t>zarząd</a:t>
            </a:r>
            <a:r>
              <a:rPr lang="pl-PL" sz="2799" dirty="0">
                <a:solidFill>
                  <a:srgbClr val="EBCD8A"/>
                </a:solidFill>
                <a:latin typeface="Playfair Display"/>
                <a:ea typeface="Playfair Display"/>
                <a:cs typeface="Playfair Display"/>
                <a:sym typeface="Playfair Display"/>
              </a:rPr>
              <a:t>  majątkiem</a:t>
            </a:r>
            <a:endParaRPr sz="200" dirty="0"/>
          </a:p>
        </p:txBody>
      </p:sp>
      <p:sp>
        <p:nvSpPr>
          <p:cNvPr id="382" name="Google Shape;382;g33f7c437eb0_1_81"/>
          <p:cNvSpPr/>
          <p:nvPr/>
        </p:nvSpPr>
        <p:spPr>
          <a:xfrm>
            <a:off x="16758747" y="59348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a:lstStyle/>
          <a:p>
            <a:endParaRPr lang="pl-PL"/>
          </a:p>
        </p:txBody>
      </p:sp>
      <p:sp>
        <p:nvSpPr>
          <p:cNvPr id="383" name="Google Shape;383;g33f7c437eb0_1_81"/>
          <p:cNvSpPr txBox="1"/>
          <p:nvPr/>
        </p:nvSpPr>
        <p:spPr>
          <a:xfrm>
            <a:off x="16971246" y="4572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a:solidFill>
                  <a:srgbClr val="FFFFFF"/>
                </a:solidFill>
                <a:latin typeface="Rosario"/>
                <a:ea typeface="Rosario"/>
                <a:cs typeface="Rosario"/>
                <a:sym typeface="Rosario"/>
              </a:rPr>
              <a:t>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387"/>
        <p:cNvGrpSpPr/>
        <p:nvPr/>
      </p:nvGrpSpPr>
      <p:grpSpPr>
        <a:xfrm>
          <a:off x="0" y="0"/>
          <a:ext cx="0" cy="0"/>
          <a:chOff x="0" y="0"/>
          <a:chExt cx="0" cy="0"/>
        </a:xfrm>
      </p:grpSpPr>
      <p:sp>
        <p:nvSpPr>
          <p:cNvPr id="388" name="Google Shape;388;g33f7c437eb0_1_211"/>
          <p:cNvSpPr/>
          <p:nvPr/>
        </p:nvSpPr>
        <p:spPr>
          <a:xfrm>
            <a:off x="0" y="5138979"/>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8000"/>
            </a:blip>
            <a:stretch>
              <a:fillRect t="-22178" b="-1709"/>
            </a:stretch>
          </a:blipFill>
          <a:ln>
            <a:noFill/>
          </a:ln>
        </p:spPr>
        <p:txBody>
          <a:bodyPr/>
          <a:lstStyle/>
          <a:p>
            <a:endParaRPr lang="pl-PL"/>
          </a:p>
        </p:txBody>
      </p:sp>
      <p:grpSp>
        <p:nvGrpSpPr>
          <p:cNvPr id="389" name="Google Shape;389;g33f7c437eb0_1_211"/>
          <p:cNvGrpSpPr/>
          <p:nvPr/>
        </p:nvGrpSpPr>
        <p:grpSpPr>
          <a:xfrm>
            <a:off x="502388" y="486440"/>
            <a:ext cx="3664810" cy="571359"/>
            <a:chOff x="0" y="0"/>
            <a:chExt cx="4886414" cy="761812"/>
          </a:xfrm>
        </p:grpSpPr>
        <p:sp>
          <p:nvSpPr>
            <p:cNvPr id="390" name="Google Shape;390;g33f7c437eb0_1_211"/>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a:lstStyle/>
            <a:p>
              <a:endParaRPr lang="pl-PL"/>
            </a:p>
          </p:txBody>
        </p:sp>
        <p:sp>
          <p:nvSpPr>
            <p:cNvPr id="391" name="Google Shape;391;g33f7c437eb0_1_211"/>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392" name="Google Shape;392;g33f7c437eb0_1_211"/>
          <p:cNvSpPr txBox="1"/>
          <p:nvPr/>
        </p:nvSpPr>
        <p:spPr>
          <a:xfrm>
            <a:off x="4889825" y="968663"/>
            <a:ext cx="10900500" cy="4155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2699" dirty="0" err="1">
                <a:solidFill>
                  <a:srgbClr val="EBCD8A"/>
                </a:solidFill>
                <a:latin typeface="Playfair Display"/>
                <a:ea typeface="Playfair Display"/>
                <a:cs typeface="Playfair Display"/>
                <a:sym typeface="Playfair Display"/>
              </a:rPr>
              <a:t>Skutki</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ogłoszenia</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upadłości</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dla</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zobowiązań</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upadłego</a:t>
            </a:r>
            <a:endParaRPr sz="100" dirty="0"/>
          </a:p>
        </p:txBody>
      </p:sp>
      <p:sp>
        <p:nvSpPr>
          <p:cNvPr id="393" name="Google Shape;393;g33f7c437eb0_1_211"/>
          <p:cNvSpPr txBox="1"/>
          <p:nvPr/>
        </p:nvSpPr>
        <p:spPr>
          <a:xfrm>
            <a:off x="16971246" y="461763"/>
            <a:ext cx="288000" cy="215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a:p>
        </p:txBody>
      </p:sp>
      <p:sp>
        <p:nvSpPr>
          <p:cNvPr id="394" name="Google Shape;394;g33f7c437eb0_1_211"/>
          <p:cNvSpPr txBox="1"/>
          <p:nvPr/>
        </p:nvSpPr>
        <p:spPr>
          <a:xfrm>
            <a:off x="1979988" y="1896300"/>
            <a:ext cx="7072200" cy="7930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91 [</a:t>
            </a:r>
            <a:r>
              <a:rPr lang="en-US" sz="1600" b="1" dirty="0" err="1">
                <a:solidFill>
                  <a:srgbClr val="FFFFFF"/>
                </a:solidFill>
                <a:latin typeface="Playfair Display"/>
                <a:ea typeface="Playfair Display"/>
                <a:cs typeface="Playfair Display"/>
                <a:sym typeface="Playfair Display"/>
              </a:rPr>
              <a:t>Wymagalność</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zobowiązań</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 </a:t>
            </a:r>
            <a:r>
              <a:rPr lang="en-US" sz="1600" dirty="0" err="1">
                <a:solidFill>
                  <a:srgbClr val="FFFFFF"/>
                </a:solidFill>
                <a:latin typeface="Playfair Display"/>
                <a:ea typeface="Playfair Display"/>
                <a:cs typeface="Playfair Display"/>
                <a:sym typeface="Playfair Display"/>
              </a:rPr>
              <a:t>Zobowiązania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pieniężne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których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termin</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płatności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świadczenia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jeszcze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nastąpił</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stają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wymagalne</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dniem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2. </a:t>
            </a:r>
            <a:r>
              <a:rPr lang="en-US" sz="1600" dirty="0" err="1">
                <a:solidFill>
                  <a:srgbClr val="FFFFFF"/>
                </a:solidFill>
                <a:latin typeface="Playfair Display"/>
                <a:ea typeface="Playfair Display"/>
                <a:cs typeface="Playfair Display"/>
                <a:sym typeface="Playfair Display"/>
              </a:rPr>
              <a:t>Zobowiązania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majątkowe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niepieniężne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zmieniają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dniem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zobowiązania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pieniężne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tym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dniem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stają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płatne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chociażby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termin</a:t>
            </a:r>
            <a:r>
              <a:rPr lang="en-US" sz="1600" dirty="0">
                <a:solidFill>
                  <a:srgbClr val="FFFFFF"/>
                </a:solidFill>
                <a:latin typeface="Playfair Display"/>
                <a:ea typeface="Playfair Display"/>
                <a:cs typeface="Playfair Display"/>
                <a:sym typeface="Playfair Display"/>
              </a:rPr>
              <a:t> ich </a:t>
            </a:r>
            <a:r>
              <a:rPr lang="en-US" sz="1600" dirty="0" err="1">
                <a:solidFill>
                  <a:srgbClr val="FFFFFF"/>
                </a:solidFill>
                <a:latin typeface="Playfair Display"/>
                <a:ea typeface="Playfair Display"/>
                <a:cs typeface="Playfair Display"/>
                <a:sym typeface="Playfair Display"/>
              </a:rPr>
              <a:t>wykonania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jeszcze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nastąpił</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92 [</a:t>
            </a:r>
            <a:r>
              <a:rPr lang="en-US" sz="1600" b="1" dirty="0" err="1">
                <a:solidFill>
                  <a:srgbClr val="FFFFFF"/>
                </a:solidFill>
                <a:latin typeface="Playfair Display"/>
                <a:ea typeface="Playfair Display"/>
                <a:cs typeface="Playfair Display"/>
                <a:sym typeface="Playfair Display"/>
              </a:rPr>
              <a:t>Odsetki</a:t>
            </a:r>
            <a:r>
              <a:rPr lang="en-US" sz="1600" b="1" dirty="0">
                <a:solidFill>
                  <a:srgbClr val="FFFFFF"/>
                </a:solidFill>
                <a:latin typeface="Playfair Display"/>
                <a:ea typeface="Playfair Display"/>
                <a:cs typeface="Playfair Display"/>
                <a:sym typeface="Playfair Display"/>
              </a:rPr>
              <a:t> od </a:t>
            </a:r>
            <a:r>
              <a:rPr lang="en-US" sz="1600" b="1" dirty="0" err="1">
                <a:solidFill>
                  <a:srgbClr val="FFFFFF"/>
                </a:solidFill>
                <a:latin typeface="Playfair Display"/>
                <a:ea typeface="Playfair Display"/>
                <a:cs typeface="Playfair Display"/>
                <a:sym typeface="Playfair Display"/>
              </a:rPr>
              <a:t>wierzytelności</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 Z </a:t>
            </a:r>
            <a:r>
              <a:rPr lang="en-US" sz="1600" dirty="0" err="1">
                <a:solidFill>
                  <a:srgbClr val="FFFFFF"/>
                </a:solidFill>
                <a:latin typeface="Playfair Display"/>
                <a:ea typeface="Playfair Display"/>
                <a:cs typeface="Playfair Display"/>
                <a:sym typeface="Playfair Display"/>
              </a:rPr>
              <a:t>masy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mogą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być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zaspokojone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odsetki</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wierzytelności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należne</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upadłego</a:t>
            </a:r>
            <a:r>
              <a:rPr lang="en-US" sz="1600" dirty="0">
                <a:solidFill>
                  <a:srgbClr val="FFFFFF"/>
                </a:solidFill>
                <a:latin typeface="Playfair Display"/>
                <a:ea typeface="Playfair Display"/>
                <a:cs typeface="Playfair Display"/>
                <a:sym typeface="Playfair Display"/>
              </a:rPr>
              <a:t>, za </a:t>
            </a:r>
            <a:r>
              <a:rPr lang="en-US" sz="1600" dirty="0" err="1">
                <a:solidFill>
                  <a:srgbClr val="FFFFFF"/>
                </a:solidFill>
                <a:latin typeface="Playfair Display"/>
                <a:ea typeface="Playfair Display"/>
                <a:cs typeface="Playfair Display"/>
                <a:sym typeface="Playfair Display"/>
              </a:rPr>
              <a:t>okres</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dnia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2. </a:t>
            </a:r>
            <a:r>
              <a:rPr lang="en-US" sz="1600" dirty="0" err="1">
                <a:solidFill>
                  <a:srgbClr val="FFFFFF"/>
                </a:solidFill>
                <a:latin typeface="Playfair Display"/>
                <a:ea typeface="Playfair Display"/>
                <a:cs typeface="Playfair Display"/>
                <a:sym typeface="Playfair Display"/>
              </a:rPr>
              <a:t>Przepis</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ust</a:t>
            </a:r>
            <a:r>
              <a:rPr lang="en-US" sz="1600" dirty="0">
                <a:solidFill>
                  <a:srgbClr val="FFFFFF"/>
                </a:solidFill>
                <a:latin typeface="Playfair Display"/>
                <a:ea typeface="Playfair Display"/>
                <a:cs typeface="Playfair Display"/>
                <a:sym typeface="Playfair Display"/>
              </a:rPr>
              <a:t>. 1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dotyczy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odsetek</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wierzytelności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zabezpieczonych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hipoteką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wpisem</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rejestrze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zastawem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zastawem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rejestrowym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zastawem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skarbowym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albo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hipoteką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morską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Odsetki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mogą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być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zaspokojone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tylko</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przedmiotu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zabezpieczenia</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93 [</a:t>
            </a:r>
            <a:r>
              <a:rPr lang="en-US" sz="1600" b="1" dirty="0" err="1">
                <a:solidFill>
                  <a:srgbClr val="FFFFFF"/>
                </a:solidFill>
                <a:latin typeface="Playfair Display"/>
                <a:ea typeface="Playfair Display"/>
                <a:cs typeface="Playfair Display"/>
                <a:sym typeface="Playfair Display"/>
              </a:rPr>
              <a:t>Potrącenie</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wierzytelności</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 </a:t>
            </a:r>
            <a:r>
              <a:rPr lang="en-US" sz="1600" dirty="0" err="1">
                <a:solidFill>
                  <a:srgbClr val="FFFFFF"/>
                </a:solidFill>
                <a:latin typeface="Playfair Display"/>
                <a:ea typeface="Playfair Display"/>
                <a:cs typeface="Playfair Display"/>
                <a:sym typeface="Playfair Display"/>
              </a:rPr>
              <a:t>Potrącenie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wierzytelności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upadłego</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wierzytelnością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wierzyciela</a:t>
            </a:r>
            <a:r>
              <a:rPr lang="en-US" sz="1600" dirty="0">
                <a:solidFill>
                  <a:srgbClr val="FFFFFF"/>
                </a:solidFill>
                <a:latin typeface="Playfair Display"/>
                <a:ea typeface="Playfair Display"/>
                <a:cs typeface="Playfair Display"/>
                <a:sym typeface="Playfair Display"/>
              </a:rPr>
              <a:t> jest </a:t>
            </a:r>
            <a:r>
              <a:rPr lang="en-US" sz="1600" dirty="0" err="1">
                <a:solidFill>
                  <a:srgbClr val="FFFFFF"/>
                </a:solidFill>
                <a:latin typeface="Playfair Display"/>
                <a:ea typeface="Playfair Display"/>
                <a:cs typeface="Playfair Display"/>
                <a:sym typeface="Playfair Display"/>
              </a:rPr>
              <a:t>dopuszczalne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obie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wierzytelności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istniały</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dniu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chociażby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termin</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wymagalności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jednej</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nich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jeszcze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nastąpił</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2. Do </a:t>
            </a:r>
            <a:r>
              <a:rPr lang="en-US" sz="1600" dirty="0" err="1">
                <a:solidFill>
                  <a:srgbClr val="FFFFFF"/>
                </a:solidFill>
                <a:latin typeface="Playfair Display"/>
                <a:ea typeface="Playfair Display"/>
                <a:cs typeface="Playfair Display"/>
                <a:sym typeface="Playfair Display"/>
              </a:rPr>
              <a:t>potrącenia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przedstawia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całkowitą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sumę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wierzytelności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upadłego</a:t>
            </a:r>
            <a:r>
              <a:rPr lang="en-US" sz="1600" dirty="0">
                <a:solidFill>
                  <a:srgbClr val="FFFFFF"/>
                </a:solidFill>
                <a:latin typeface="Playfair Display"/>
                <a:ea typeface="Playfair Display"/>
                <a:cs typeface="Playfair Display"/>
                <a:sym typeface="Playfair Display"/>
              </a:rPr>
              <a:t>, a </a:t>
            </a:r>
            <a:r>
              <a:rPr lang="en-US" sz="1600" dirty="0" err="1">
                <a:solidFill>
                  <a:srgbClr val="FFFFFF"/>
                </a:solidFill>
                <a:latin typeface="Playfair Display"/>
                <a:ea typeface="Playfair Display"/>
                <a:cs typeface="Playfair Display"/>
                <a:sym typeface="Playfair Display"/>
              </a:rPr>
              <a:t>wierzytelność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wierzyciela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tylko</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wysokości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wierzytelności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głównej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wraz</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odsetkami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naliczonymi</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dnia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3.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termin</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płatności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nieoprocentowanego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długu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upadłego</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dniu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nastąpił</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potrącenia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przyjmuje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sumę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należności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zmniejszoną</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odsetki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ustawowe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wyższe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jednak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niż</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sześć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procent</a:t>
            </a:r>
            <a:r>
              <a:rPr lang="en-US" sz="1600" dirty="0">
                <a:solidFill>
                  <a:srgbClr val="FFFFFF"/>
                </a:solidFill>
                <a:latin typeface="Playfair Display"/>
                <a:ea typeface="Playfair Display"/>
                <a:cs typeface="Playfair Display"/>
                <a:sym typeface="Playfair Display"/>
              </a:rPr>
              <a:t>, za </a:t>
            </a:r>
            <a:r>
              <a:rPr lang="en-US" sz="1600" dirty="0" err="1">
                <a:solidFill>
                  <a:srgbClr val="FFFFFF"/>
                </a:solidFill>
                <a:latin typeface="Playfair Display"/>
                <a:ea typeface="Playfair Display"/>
                <a:cs typeface="Playfair Display"/>
                <a:sym typeface="Playfair Display"/>
              </a:rPr>
              <a:t>czas</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dnia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dnia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płatności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więcej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niż</a:t>
            </a:r>
            <a:r>
              <a:rPr lang="en-US" sz="1600" dirty="0">
                <a:solidFill>
                  <a:srgbClr val="FFFFFF"/>
                </a:solidFill>
                <a:latin typeface="Playfair Display"/>
                <a:ea typeface="Playfair Display"/>
                <a:cs typeface="Playfair Display"/>
                <a:sym typeface="Playfair Display"/>
              </a:rPr>
              <a:t> za </a:t>
            </a:r>
            <a:r>
              <a:rPr lang="en-US" sz="1600" dirty="0" err="1">
                <a:solidFill>
                  <a:srgbClr val="FFFFFF"/>
                </a:solidFill>
                <a:latin typeface="Playfair Display"/>
                <a:ea typeface="Playfair Display"/>
                <a:cs typeface="Playfair Display"/>
                <a:sym typeface="Playfair Display"/>
              </a:rPr>
              <a:t>okres</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dwóch</a:t>
            </a:r>
            <a:r>
              <a:rPr lang="en-US" sz="1600" dirty="0">
                <a:solidFill>
                  <a:srgbClr val="FFFFFF"/>
                </a:solidFill>
                <a:latin typeface="Playfair Display"/>
                <a:ea typeface="Playfair Display"/>
                <a:cs typeface="Playfair Display"/>
                <a:sym typeface="Playfair Display"/>
              </a:rPr>
              <a:t> lat.</a:t>
            </a:r>
            <a:endParaRPr sz="1600" dirty="0">
              <a:solidFill>
                <a:srgbClr val="FFFFFF"/>
              </a:solidFill>
              <a:latin typeface="Playfair Display"/>
              <a:ea typeface="Playfair Display"/>
              <a:cs typeface="Playfair Display"/>
              <a:sym typeface="Playfair Display"/>
            </a:endParaRPr>
          </a:p>
        </p:txBody>
      </p:sp>
      <p:grpSp>
        <p:nvGrpSpPr>
          <p:cNvPr id="396" name="Google Shape;396;g33f7c437eb0_1_211"/>
          <p:cNvGrpSpPr/>
          <p:nvPr/>
        </p:nvGrpSpPr>
        <p:grpSpPr>
          <a:xfrm>
            <a:off x="16265025" y="8912277"/>
            <a:ext cx="2536552" cy="1450920"/>
            <a:chOff x="0" y="-38100"/>
            <a:chExt cx="82200" cy="119700"/>
          </a:xfrm>
        </p:grpSpPr>
        <p:sp>
          <p:nvSpPr>
            <p:cNvPr id="397" name="Google Shape;397;g33f7c437eb0_1_211"/>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398" name="Google Shape;398;g33f7c437eb0_1_211"/>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99" name="Google Shape;399;g33f7c437eb0_1_211"/>
          <p:cNvSpPr txBox="1"/>
          <p:nvPr/>
        </p:nvSpPr>
        <p:spPr>
          <a:xfrm>
            <a:off x="9961325" y="1896300"/>
            <a:ext cx="6444600" cy="58614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94 [Dopuszczalność potrącenia]</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Potrącenie nie jest dopuszczalne, jeżeli dłużnik upadłego nabył wierzytelność w drodze przelewu lub indosu po ogłoszeniu upadłości albo nabył ją w ciągu ostatniego roku przed dniem ogłoszenia upadłości, wiedząc o istnieniu podstawy do ogłoszenia upadłości.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 Potrącenie jest dopuszczalne, jeżeli nabywca stał się wierzycielem upadłego wskutek spłacenia jego długu, za który odpowiadał osobiście albo określonymi przedmiotami majątkowymi, i jeżeli nabywca w czasie, gdy przyjął odpowiedzialność za dług upadłego, nie wiedział o istnieniu podstaw do ogłoszenia upadłości. Potrącenie jest zawsze dopuszczalne, jeżeli przyjęcie odpowiedzialności nastąpiło na rok przed dniem ogłoszenia upadłości.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95 [Dopuszczalność potrącenia]</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Potrącenie nie jest dopuszczalne, jeżeli wierzyciel stał się dłużnikiem upadłego po dniu ogłoszenia upadłości.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96 [Oświadczenie wierzyciela]</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Wierzyciel, który chce skorzystać z prawa potrącenia, składa o tym oświadczenie nie później niż przy zgłoszeniu wierzytelności.</a:t>
            </a:r>
            <a:endParaRPr sz="1600">
              <a:solidFill>
                <a:srgbClr val="FFFFFF"/>
              </a:solidFill>
              <a:latin typeface="Playfair Display"/>
              <a:ea typeface="Playfair Display"/>
              <a:cs typeface="Playfair Display"/>
              <a:sym typeface="Playfair Display"/>
            </a:endParaRPr>
          </a:p>
        </p:txBody>
      </p:sp>
      <p:sp>
        <p:nvSpPr>
          <p:cNvPr id="401" name="Google Shape;401;g33f7c437eb0_1_211"/>
          <p:cNvSpPr txBox="1"/>
          <p:nvPr/>
        </p:nvSpPr>
        <p:spPr>
          <a:xfrm>
            <a:off x="16971246" y="252247"/>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dirty="0">
                <a:solidFill>
                  <a:srgbClr val="FFFFFF"/>
                </a:solidFill>
                <a:latin typeface="Rosario"/>
                <a:ea typeface="Rosario"/>
                <a:cs typeface="Rosario"/>
                <a:sym typeface="Rosario"/>
              </a:rPr>
              <a:t>16</a:t>
            </a:r>
            <a:endParaRPr dirty="0"/>
          </a:p>
        </p:txBody>
      </p:sp>
      <p:sp>
        <p:nvSpPr>
          <p:cNvPr id="2" name="Google Shape;338;g33f7c437eb0_1_176">
            <a:extLst>
              <a:ext uri="{FF2B5EF4-FFF2-40B4-BE49-F238E27FC236}">
                <a16:creationId xmlns:a16="http://schemas.microsoft.com/office/drawing/2014/main" id="{BEB1A144-932C-BDEA-0FE7-E2D536B50B22}"/>
              </a:ext>
            </a:extLst>
          </p:cNvPr>
          <p:cNvSpPr/>
          <p:nvPr/>
        </p:nvSpPr>
        <p:spPr>
          <a:xfrm>
            <a:off x="16758747" y="375397"/>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405"/>
        <p:cNvGrpSpPr/>
        <p:nvPr/>
      </p:nvGrpSpPr>
      <p:grpSpPr>
        <a:xfrm>
          <a:off x="0" y="0"/>
          <a:ext cx="0" cy="0"/>
          <a:chOff x="0" y="0"/>
          <a:chExt cx="0" cy="0"/>
        </a:xfrm>
      </p:grpSpPr>
      <p:sp>
        <p:nvSpPr>
          <p:cNvPr id="406" name="Google Shape;406;g33f7c437eb0_1_228"/>
          <p:cNvSpPr/>
          <p:nvPr/>
        </p:nvSpPr>
        <p:spPr>
          <a:xfrm>
            <a:off x="0" y="5138979"/>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8000"/>
            </a:blip>
            <a:stretch>
              <a:fillRect t="-22178" b="-1709"/>
            </a:stretch>
          </a:blipFill>
          <a:ln>
            <a:noFill/>
          </a:ln>
        </p:spPr>
        <p:txBody>
          <a:bodyPr/>
          <a:lstStyle/>
          <a:p>
            <a:endParaRPr lang="pl-PL"/>
          </a:p>
        </p:txBody>
      </p:sp>
      <p:grpSp>
        <p:nvGrpSpPr>
          <p:cNvPr id="407" name="Google Shape;407;g33f7c437eb0_1_228"/>
          <p:cNvGrpSpPr/>
          <p:nvPr/>
        </p:nvGrpSpPr>
        <p:grpSpPr>
          <a:xfrm>
            <a:off x="502388" y="486440"/>
            <a:ext cx="3664810" cy="571359"/>
            <a:chOff x="0" y="0"/>
            <a:chExt cx="4886414" cy="761812"/>
          </a:xfrm>
        </p:grpSpPr>
        <p:sp>
          <p:nvSpPr>
            <p:cNvPr id="408" name="Google Shape;408;g33f7c437eb0_1_228"/>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a:lstStyle/>
            <a:p>
              <a:endParaRPr lang="pl-PL"/>
            </a:p>
          </p:txBody>
        </p:sp>
        <p:sp>
          <p:nvSpPr>
            <p:cNvPr id="409" name="Google Shape;409;g33f7c437eb0_1_228"/>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410" name="Google Shape;410;g33f7c437eb0_1_228"/>
          <p:cNvSpPr txBox="1"/>
          <p:nvPr/>
        </p:nvSpPr>
        <p:spPr>
          <a:xfrm>
            <a:off x="5809175" y="906000"/>
            <a:ext cx="10900500" cy="4155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2699">
                <a:solidFill>
                  <a:srgbClr val="EBCD8A"/>
                </a:solidFill>
                <a:latin typeface="Playfair Display"/>
                <a:ea typeface="Playfair Display"/>
                <a:cs typeface="Playfair Display"/>
                <a:sym typeface="Playfair Display"/>
              </a:rPr>
              <a:t>Skutki ogłoszenia upadłości dla zawartych umów</a:t>
            </a:r>
            <a:endParaRPr sz="100"/>
          </a:p>
        </p:txBody>
      </p:sp>
      <p:sp>
        <p:nvSpPr>
          <p:cNvPr id="411" name="Google Shape;411;g33f7c437eb0_1_228"/>
          <p:cNvSpPr txBox="1"/>
          <p:nvPr/>
        </p:nvSpPr>
        <p:spPr>
          <a:xfrm>
            <a:off x="16971246" y="990600"/>
            <a:ext cx="288000" cy="2154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a:p>
        </p:txBody>
      </p:sp>
      <p:grpSp>
        <p:nvGrpSpPr>
          <p:cNvPr id="412" name="Google Shape;412;g33f7c437eb0_1_228"/>
          <p:cNvGrpSpPr/>
          <p:nvPr/>
        </p:nvGrpSpPr>
        <p:grpSpPr>
          <a:xfrm>
            <a:off x="1028702" y="1591493"/>
            <a:ext cx="312105" cy="454489"/>
            <a:chOff x="0" y="-38100"/>
            <a:chExt cx="82200" cy="119700"/>
          </a:xfrm>
        </p:grpSpPr>
        <p:sp>
          <p:nvSpPr>
            <p:cNvPr id="413" name="Google Shape;413;g33f7c437eb0_1_228"/>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414" name="Google Shape;414;g33f7c437eb0_1_228"/>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5" name="Google Shape;415;g33f7c437eb0_1_228"/>
          <p:cNvGrpSpPr/>
          <p:nvPr/>
        </p:nvGrpSpPr>
        <p:grpSpPr>
          <a:xfrm>
            <a:off x="1028702" y="2743197"/>
            <a:ext cx="312105" cy="454489"/>
            <a:chOff x="0" y="-38100"/>
            <a:chExt cx="82200" cy="119700"/>
          </a:xfrm>
        </p:grpSpPr>
        <p:sp>
          <p:nvSpPr>
            <p:cNvPr id="416" name="Google Shape;416;g33f7c437eb0_1_228"/>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417" name="Google Shape;417;g33f7c437eb0_1_228"/>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18" name="Google Shape;418;g33f7c437eb0_1_228"/>
          <p:cNvSpPr txBox="1"/>
          <p:nvPr/>
        </p:nvSpPr>
        <p:spPr>
          <a:xfrm>
            <a:off x="1614476" y="1743900"/>
            <a:ext cx="15512700" cy="7043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83 [</a:t>
            </a:r>
            <a:r>
              <a:rPr lang="en-US" sz="1600" b="1" dirty="0" err="1">
                <a:solidFill>
                  <a:srgbClr val="FFFFFF"/>
                </a:solidFill>
                <a:latin typeface="Playfair Display"/>
                <a:ea typeface="Playfair Display"/>
                <a:cs typeface="Playfair Display"/>
                <a:sym typeface="Playfair Display"/>
              </a:rPr>
              <a:t>Nieważność</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postanowień</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err="1">
                <a:solidFill>
                  <a:srgbClr val="FFFFFF"/>
                </a:solidFill>
                <a:latin typeface="Playfair Display"/>
                <a:ea typeface="Playfair Display"/>
                <a:cs typeface="Playfair Display"/>
                <a:sym typeface="Playfair Display"/>
              </a:rPr>
              <a:t>Postanowienia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zastrzegające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wypadek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złożenia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wniosku</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zmianę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rozwiązanie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stosunku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prawnego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którego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stroną</a:t>
            </a:r>
            <a:r>
              <a:rPr lang="en-US" sz="1600" dirty="0">
                <a:solidFill>
                  <a:srgbClr val="FFFFFF"/>
                </a:solidFill>
                <a:latin typeface="Playfair Display"/>
                <a:ea typeface="Playfair Display"/>
                <a:cs typeface="Playfair Display"/>
                <a:sym typeface="Playfair Display"/>
              </a:rPr>
              <a:t> jest </a:t>
            </a:r>
            <a:r>
              <a:rPr lang="en-US" sz="1600" dirty="0" err="1">
                <a:solidFill>
                  <a:srgbClr val="FFFFFF"/>
                </a:solidFill>
                <a:latin typeface="Playfair Display"/>
                <a:ea typeface="Playfair Display"/>
                <a:cs typeface="Playfair Display"/>
                <a:sym typeface="Playfair Display"/>
              </a:rPr>
              <a:t>upadły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nieważne</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84 [</a:t>
            </a:r>
            <a:r>
              <a:rPr lang="en-US" sz="1600" b="1" dirty="0" err="1">
                <a:solidFill>
                  <a:srgbClr val="FFFFFF"/>
                </a:solidFill>
                <a:latin typeface="Playfair Display"/>
                <a:ea typeface="Playfair Display"/>
                <a:cs typeface="Playfair Display"/>
                <a:sym typeface="Playfair Display"/>
              </a:rPr>
              <a:t>Bezskuteczność</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czynności</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prawnej</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1</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Postanowienie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której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stroną</a:t>
            </a:r>
            <a:r>
              <a:rPr lang="en-US" sz="1600" dirty="0">
                <a:solidFill>
                  <a:srgbClr val="FFFFFF"/>
                </a:solidFill>
                <a:latin typeface="Playfair Display"/>
                <a:ea typeface="Playfair Display"/>
                <a:cs typeface="Playfair Display"/>
                <a:sym typeface="Playfair Display"/>
              </a:rPr>
              <a:t> jest </a:t>
            </a:r>
            <a:r>
              <a:rPr lang="en-US" sz="1600" dirty="0" err="1">
                <a:solidFill>
                  <a:srgbClr val="FFFFFF"/>
                </a:solidFill>
                <a:latin typeface="Playfair Display"/>
                <a:ea typeface="Playfair Display"/>
                <a:cs typeface="Playfair Display"/>
                <a:sym typeface="Playfair Display"/>
              </a:rPr>
              <a:t>upadły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uniemożliwiające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albo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utrudniające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osiągnięcie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celu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postępowania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upadłościowego</a:t>
            </a:r>
            <a:r>
              <a:rPr lang="en-US" sz="1600" dirty="0">
                <a:solidFill>
                  <a:srgbClr val="FFFFFF"/>
                </a:solidFill>
                <a:latin typeface="Playfair Display"/>
                <a:ea typeface="Playfair Display"/>
                <a:cs typeface="Playfair Display"/>
                <a:sym typeface="Playfair Display"/>
              </a:rPr>
              <a:t> jest </a:t>
            </a:r>
            <a:r>
              <a:rPr lang="en-US" sz="1600" dirty="0" err="1">
                <a:solidFill>
                  <a:srgbClr val="FFFFFF"/>
                </a:solidFill>
                <a:latin typeface="Playfair Display"/>
                <a:ea typeface="Playfair Display"/>
                <a:cs typeface="Playfair Display"/>
                <a:sym typeface="Playfair Display"/>
              </a:rPr>
              <a:t>bezskuteczne</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stosunku</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masy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98 [</a:t>
            </a:r>
            <a:r>
              <a:rPr lang="en-US" sz="1600" b="1" dirty="0" err="1">
                <a:solidFill>
                  <a:srgbClr val="FFFFFF"/>
                </a:solidFill>
                <a:latin typeface="Playfair Display"/>
                <a:ea typeface="Playfair Display"/>
                <a:cs typeface="Playfair Display"/>
                <a:sym typeface="Playfair Display"/>
              </a:rPr>
              <a:t>Wykonanie</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zobowiązania</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przez</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syndyka</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dniu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zobowiązania</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wzajemnej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zostały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wykonane</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całości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części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syndyk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może</a:t>
            </a:r>
            <a:r>
              <a:rPr lang="en-US" sz="1600" dirty="0">
                <a:solidFill>
                  <a:srgbClr val="FFFFFF"/>
                </a:solidFill>
                <a:latin typeface="Playfair Display"/>
                <a:ea typeface="Playfair Display"/>
                <a:cs typeface="Playfair Display"/>
                <a:sym typeface="Playfair Display"/>
              </a:rPr>
              <a:t>, za </a:t>
            </a:r>
            <a:r>
              <a:rPr lang="en-US" sz="1600" dirty="0" err="1">
                <a:solidFill>
                  <a:srgbClr val="FFFFFF"/>
                </a:solidFill>
                <a:latin typeface="Playfair Display"/>
                <a:ea typeface="Playfair Display"/>
                <a:cs typeface="Playfair Display"/>
                <a:sym typeface="Playfair Display"/>
              </a:rPr>
              <a:t>zgodą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sędziego-komisarza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wykonać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zobowiązanie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zażądać</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drugiej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strony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spełnienia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świadczenia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wzajemnego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odstąpić</a:t>
            </a:r>
            <a:r>
              <a:rPr lang="en-US" sz="1600" dirty="0">
                <a:solidFill>
                  <a:srgbClr val="FFFFFF"/>
                </a:solidFill>
                <a:latin typeface="Playfair Display"/>
                <a:ea typeface="Playfair Display"/>
                <a:cs typeface="Playfair Display"/>
                <a:sym typeface="Playfair Display"/>
              </a:rPr>
              <a:t> ze </a:t>
            </a:r>
            <a:r>
              <a:rPr lang="en-US" sz="1600" dirty="0" err="1">
                <a:solidFill>
                  <a:srgbClr val="FFFFFF"/>
                </a:solidFill>
                <a:latin typeface="Playfair Display"/>
                <a:ea typeface="Playfair Display"/>
                <a:cs typeface="Playfair Display"/>
                <a:sym typeface="Playfair Display"/>
              </a:rPr>
              <a:t>skutkiem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dzień</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1a. </a:t>
            </a:r>
            <a:r>
              <a:rPr lang="en-US" sz="1600" dirty="0" err="1">
                <a:solidFill>
                  <a:srgbClr val="FFFFFF"/>
                </a:solidFill>
                <a:latin typeface="Playfair Display"/>
                <a:ea typeface="Playfair Display"/>
                <a:cs typeface="Playfair Display"/>
                <a:sym typeface="Playfair Display"/>
              </a:rPr>
              <a:t>Wydając</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zgodę</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której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mowa</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ust</a:t>
            </a:r>
            <a:r>
              <a:rPr lang="en-US" sz="1600" dirty="0">
                <a:solidFill>
                  <a:srgbClr val="FFFFFF"/>
                </a:solidFill>
                <a:latin typeface="Playfair Display"/>
                <a:ea typeface="Playfair Display"/>
                <a:cs typeface="Playfair Display"/>
                <a:sym typeface="Playfair Display"/>
              </a:rPr>
              <a:t>. 1, </a:t>
            </a:r>
            <a:r>
              <a:rPr lang="en-US" sz="1600" dirty="0" err="1">
                <a:solidFill>
                  <a:srgbClr val="FFFFFF"/>
                </a:solidFill>
                <a:latin typeface="Playfair Display"/>
                <a:ea typeface="Playfair Display"/>
                <a:cs typeface="Playfair Display"/>
                <a:sym typeface="Playfair Display"/>
              </a:rPr>
              <a:t>sędzia-komisarz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kieruje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celem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postępowania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upadłościowego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biorąc</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także</a:t>
            </a:r>
            <a:r>
              <a:rPr lang="en-US" sz="1600" dirty="0">
                <a:solidFill>
                  <a:srgbClr val="FFFFFF"/>
                </a:solidFill>
                <a:latin typeface="Playfair Display"/>
                <a:ea typeface="Playfair Display"/>
                <a:cs typeface="Playfair Display"/>
                <a:sym typeface="Playfair Display"/>
              </a:rPr>
              <a:t> pod </a:t>
            </a:r>
            <a:r>
              <a:rPr lang="en-US" sz="1600" dirty="0" err="1">
                <a:solidFill>
                  <a:srgbClr val="FFFFFF"/>
                </a:solidFill>
                <a:latin typeface="Playfair Display"/>
                <a:ea typeface="Playfair Display"/>
                <a:cs typeface="Playfair Display"/>
                <a:sym typeface="Playfair Display"/>
              </a:rPr>
              <a:t>uwagę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ważny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interes</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drugiej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strony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1b. Na </a:t>
            </a:r>
            <a:r>
              <a:rPr lang="en-US" sz="1600" dirty="0" err="1">
                <a:solidFill>
                  <a:srgbClr val="FFFFFF"/>
                </a:solidFill>
                <a:latin typeface="Playfair Display"/>
                <a:ea typeface="Playfair Display"/>
                <a:cs typeface="Playfair Display"/>
                <a:sym typeface="Playfair Display"/>
              </a:rPr>
              <a:t>postanowienie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sędziego-komisarza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zażalenie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przysługuje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upadłemu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oraz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drugiej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stronie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1c.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dniu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był</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stroną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innej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niż</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umowa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wzajemna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syndyk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może</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odstąpić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chyba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ustawa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przewiduje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inny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skutek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Przepisy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ust</a:t>
            </a:r>
            <a:r>
              <a:rPr lang="en-US" sz="1600" dirty="0">
                <a:solidFill>
                  <a:srgbClr val="FFFFFF"/>
                </a:solidFill>
                <a:latin typeface="Playfair Display"/>
                <a:ea typeface="Playfair Display"/>
                <a:cs typeface="Playfair Display"/>
                <a:sym typeface="Playfair Display"/>
              </a:rPr>
              <a:t>. 1–1b </a:t>
            </a:r>
            <a:r>
              <a:rPr lang="en-US" sz="1600" dirty="0" err="1">
                <a:solidFill>
                  <a:srgbClr val="FFFFFF"/>
                </a:solidFill>
                <a:latin typeface="Playfair Display"/>
                <a:ea typeface="Playfair Display"/>
                <a:cs typeface="Playfair Display"/>
                <a:sym typeface="Playfair Display"/>
              </a:rPr>
              <a:t>stosuje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odpowiednio</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2. Na </a:t>
            </a:r>
            <a:r>
              <a:rPr lang="en-US" sz="1600" dirty="0" err="1">
                <a:solidFill>
                  <a:srgbClr val="FFFFFF"/>
                </a:solidFill>
                <a:latin typeface="Playfair Display"/>
                <a:ea typeface="Playfair Display"/>
                <a:cs typeface="Playfair Display"/>
                <a:sym typeface="Playfair Display"/>
              </a:rPr>
              <a:t>żądanie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drugiej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strony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złożone</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formie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pisemnej</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datą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pewną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syndyk</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terminie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trzech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miesięcy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oświadczy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piśmie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czy</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odstępuje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czy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też</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żąda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wykonania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Niezłożenie</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tym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terminie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oświadczenia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syndyka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uważa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za </a:t>
            </a:r>
            <a:r>
              <a:rPr lang="en-US" sz="1600" dirty="0" err="1">
                <a:solidFill>
                  <a:srgbClr val="FFFFFF"/>
                </a:solidFill>
                <a:latin typeface="Playfair Display"/>
                <a:ea typeface="Playfair Display"/>
                <a:cs typeface="Playfair Display"/>
                <a:sym typeface="Playfair Display"/>
              </a:rPr>
              <a:t>odstąpienie</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3. Druga </a:t>
            </a:r>
            <a:r>
              <a:rPr lang="en-US" sz="1600" dirty="0" err="1">
                <a:solidFill>
                  <a:srgbClr val="FFFFFF"/>
                </a:solidFill>
                <a:latin typeface="Playfair Display"/>
                <a:ea typeface="Playfair Display"/>
                <a:cs typeface="Playfair Display"/>
                <a:sym typeface="Playfair Display"/>
              </a:rPr>
              <a:t>strona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która</a:t>
            </a:r>
            <a:r>
              <a:rPr lang="en-US" sz="1600" dirty="0">
                <a:solidFill>
                  <a:srgbClr val="FFFFFF"/>
                </a:solidFill>
                <a:latin typeface="Playfair Display"/>
                <a:ea typeface="Playfair Display"/>
                <a:cs typeface="Playfair Display"/>
                <a:sym typeface="Playfair Display"/>
              </a:rPr>
              <a:t> ma </a:t>
            </a:r>
            <a:r>
              <a:rPr lang="en-US" sz="1600" dirty="0" err="1">
                <a:solidFill>
                  <a:srgbClr val="FFFFFF"/>
                </a:solidFill>
                <a:latin typeface="Playfair Display"/>
                <a:ea typeface="Playfair Display"/>
                <a:cs typeface="Playfair Display"/>
                <a:sym typeface="Playfair Display"/>
              </a:rPr>
              <a:t>obowiązek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spełnić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świadczenie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wcześniej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wstrzymać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ze </a:t>
            </a:r>
            <a:r>
              <a:rPr lang="en-US" sz="1600" dirty="0" err="1">
                <a:solidFill>
                  <a:srgbClr val="FFFFFF"/>
                </a:solidFill>
                <a:latin typeface="Playfair Display"/>
                <a:ea typeface="Playfair Display"/>
                <a:cs typeface="Playfair Display"/>
                <a:sym typeface="Playfair Display"/>
              </a:rPr>
              <a:t>spełnieniem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świadczenia</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czasu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spełnienia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zabezpieczenia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świadczenia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wzajemnego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Prawo</a:t>
            </a:r>
            <a:r>
              <a:rPr lang="en-US" sz="1600" dirty="0">
                <a:solidFill>
                  <a:srgbClr val="FFFFFF"/>
                </a:solidFill>
                <a:latin typeface="Playfair Display"/>
                <a:ea typeface="Playfair Display"/>
                <a:cs typeface="Playfair Display"/>
                <a:sym typeface="Playfair Display"/>
              </a:rPr>
              <a:t> to </a:t>
            </a:r>
            <a:r>
              <a:rPr lang="en-US" sz="1600" dirty="0" err="1">
                <a:solidFill>
                  <a:srgbClr val="FFFFFF"/>
                </a:solidFill>
                <a:latin typeface="Playfair Display"/>
                <a:ea typeface="Playfair Display"/>
                <a:cs typeface="Playfair Display"/>
                <a:sym typeface="Playfair Display"/>
              </a:rPr>
              <a:t>drugiej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stronie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przysługuje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czasie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zawarcia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wiedziała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wiedzieć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powinna</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istnieniu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podstaw</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99 [</a:t>
            </a:r>
            <a:r>
              <a:rPr lang="en-US" sz="1600" b="1" dirty="0" err="1">
                <a:solidFill>
                  <a:srgbClr val="FFFFFF"/>
                </a:solidFill>
                <a:latin typeface="Playfair Display"/>
                <a:ea typeface="Playfair Display"/>
                <a:cs typeface="Playfair Display"/>
                <a:sym typeface="Playfair Display"/>
              </a:rPr>
              <a:t>Odstąpienie</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syndyka</a:t>
            </a:r>
            <a:r>
              <a:rPr lang="en-US" sz="1600" b="1" dirty="0">
                <a:solidFill>
                  <a:srgbClr val="FFFFFF"/>
                </a:solidFill>
                <a:latin typeface="Playfair Display"/>
                <a:ea typeface="Playfair Display"/>
                <a:cs typeface="Playfair Display"/>
                <a:sym typeface="Playfair Display"/>
              </a:rPr>
              <a:t> od </a:t>
            </a:r>
            <a:r>
              <a:rPr lang="en-US" sz="1600" b="1" dirty="0" err="1">
                <a:solidFill>
                  <a:srgbClr val="FFFFFF"/>
                </a:solidFill>
                <a:latin typeface="Playfair Display"/>
                <a:ea typeface="Playfair Display"/>
                <a:cs typeface="Playfair Display"/>
                <a:sym typeface="Playfair Display"/>
              </a:rPr>
              <a:t>umowy</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skutki</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syndyk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odstępuje</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druga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strona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ma </a:t>
            </a:r>
            <a:r>
              <a:rPr lang="en-US" sz="1600" dirty="0" err="1">
                <a:solidFill>
                  <a:srgbClr val="FFFFFF"/>
                </a:solidFill>
                <a:latin typeface="Playfair Display"/>
                <a:ea typeface="Playfair Display"/>
                <a:cs typeface="Playfair Display"/>
                <a:sym typeface="Playfair Display"/>
              </a:rPr>
              <a:t>prawa</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zwrotu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spełnionego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świadczenia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chociażby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świadczenie</a:t>
            </a:r>
            <a:r>
              <a:rPr lang="en-US" sz="1600" dirty="0">
                <a:solidFill>
                  <a:srgbClr val="FFFFFF"/>
                </a:solidFill>
                <a:latin typeface="Playfair Display"/>
                <a:ea typeface="Playfair Display"/>
                <a:cs typeface="Playfair Display"/>
                <a:sym typeface="Playfair Display"/>
              </a:rPr>
              <a:t> to </a:t>
            </a:r>
            <a:r>
              <a:rPr lang="en-US" sz="1600" dirty="0" err="1">
                <a:solidFill>
                  <a:srgbClr val="FFFFFF"/>
                </a:solidFill>
                <a:latin typeface="Playfair Display"/>
                <a:ea typeface="Playfair Display"/>
                <a:cs typeface="Playfair Display"/>
                <a:sym typeface="Playfair Display"/>
              </a:rPr>
              <a:t>znajdowało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masie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Strona </a:t>
            </a:r>
            <a:r>
              <a:rPr lang="en-US" sz="1600" dirty="0" err="1">
                <a:solidFill>
                  <a:srgbClr val="FFFFFF"/>
                </a:solidFill>
                <a:latin typeface="Playfair Display"/>
                <a:ea typeface="Playfair Display"/>
                <a:cs typeface="Playfair Display"/>
                <a:sym typeface="Playfair Display"/>
              </a:rPr>
              <a:t>może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dochodzić</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postępowaniu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upadłościowym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należności</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tytułu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wykonania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zobowiązania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poniesionych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strat</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zgłaszając</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wierzytelności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syndykowi</a:t>
            </a:r>
            <a:r>
              <a:rPr lang="en-US" sz="1600" dirty="0">
                <a:solidFill>
                  <a:srgbClr val="FFFFFF"/>
                </a:solidFill>
                <a:latin typeface="Playfair Display"/>
                <a:ea typeface="Playfair Display"/>
                <a:cs typeface="Playfair Display"/>
                <a:sym typeface="Playfair Display"/>
              </a:rPr>
              <a:t> za </a:t>
            </a:r>
            <a:r>
              <a:rPr lang="en-US" sz="1600" dirty="0" err="1">
                <a:solidFill>
                  <a:srgbClr val="FFFFFF"/>
                </a:solidFill>
                <a:latin typeface="Playfair Display"/>
                <a:ea typeface="Playfair Display"/>
                <a:cs typeface="Playfair Display"/>
                <a:sym typeface="Playfair Display"/>
              </a:rPr>
              <a:t>pośrednictwem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systemu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teleinformatycznego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obsługującego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postępowanie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sądowe</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p:txBody>
      </p:sp>
      <p:grpSp>
        <p:nvGrpSpPr>
          <p:cNvPr id="419" name="Google Shape;419;g33f7c437eb0_1_228"/>
          <p:cNvGrpSpPr/>
          <p:nvPr/>
        </p:nvGrpSpPr>
        <p:grpSpPr>
          <a:xfrm>
            <a:off x="1028702" y="3946747"/>
            <a:ext cx="312105" cy="454489"/>
            <a:chOff x="0" y="-38100"/>
            <a:chExt cx="82200" cy="119700"/>
          </a:xfrm>
        </p:grpSpPr>
        <p:sp>
          <p:nvSpPr>
            <p:cNvPr id="420" name="Google Shape;420;g33f7c437eb0_1_228"/>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421" name="Google Shape;421;g33f7c437eb0_1_228"/>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22" name="Google Shape;422;g33f7c437eb0_1_228"/>
          <p:cNvGrpSpPr/>
          <p:nvPr/>
        </p:nvGrpSpPr>
        <p:grpSpPr>
          <a:xfrm>
            <a:off x="1028702" y="7501672"/>
            <a:ext cx="312105" cy="454489"/>
            <a:chOff x="0" y="-38100"/>
            <a:chExt cx="82200" cy="119700"/>
          </a:xfrm>
        </p:grpSpPr>
        <p:sp>
          <p:nvSpPr>
            <p:cNvPr id="423" name="Google Shape;423;g33f7c437eb0_1_228"/>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424" name="Google Shape;424;g33f7c437eb0_1_228"/>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25" name="Google Shape;425;g33f7c437eb0_1_228"/>
          <p:cNvSpPr/>
          <p:nvPr/>
        </p:nvSpPr>
        <p:spPr>
          <a:xfrm>
            <a:off x="16758747" y="50940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a:lstStyle/>
          <a:p>
            <a:endParaRPr lang="pl-PL"/>
          </a:p>
        </p:txBody>
      </p:sp>
      <p:sp>
        <p:nvSpPr>
          <p:cNvPr id="426" name="Google Shape;426;g33f7c437eb0_1_228"/>
          <p:cNvSpPr txBox="1"/>
          <p:nvPr/>
        </p:nvSpPr>
        <p:spPr>
          <a:xfrm>
            <a:off x="16971246" y="3522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dirty="0">
                <a:solidFill>
                  <a:srgbClr val="FFFFFF"/>
                </a:solidFill>
                <a:latin typeface="Rosario"/>
                <a:ea typeface="Rosario"/>
                <a:cs typeface="Rosario"/>
                <a:sym typeface="Rosario"/>
              </a:rPr>
              <a:t>17</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430"/>
        <p:cNvGrpSpPr/>
        <p:nvPr/>
      </p:nvGrpSpPr>
      <p:grpSpPr>
        <a:xfrm>
          <a:off x="0" y="0"/>
          <a:ext cx="0" cy="0"/>
          <a:chOff x="0" y="0"/>
          <a:chExt cx="0" cy="0"/>
        </a:xfrm>
      </p:grpSpPr>
      <p:sp>
        <p:nvSpPr>
          <p:cNvPr id="431" name="Google Shape;431;g33fde0bd14c_0_26"/>
          <p:cNvSpPr/>
          <p:nvPr/>
        </p:nvSpPr>
        <p:spPr>
          <a:xfrm>
            <a:off x="0" y="5138979"/>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8000"/>
            </a:blip>
            <a:stretch>
              <a:fillRect t="-22178" b="-1709"/>
            </a:stretch>
          </a:blipFill>
          <a:ln>
            <a:noFill/>
          </a:ln>
        </p:spPr>
        <p:txBody>
          <a:bodyPr/>
          <a:lstStyle/>
          <a:p>
            <a:endParaRPr lang="pl-PL"/>
          </a:p>
        </p:txBody>
      </p:sp>
      <p:grpSp>
        <p:nvGrpSpPr>
          <p:cNvPr id="432" name="Google Shape;432;g33fde0bd14c_0_26"/>
          <p:cNvGrpSpPr/>
          <p:nvPr/>
        </p:nvGrpSpPr>
        <p:grpSpPr>
          <a:xfrm>
            <a:off x="502388" y="486440"/>
            <a:ext cx="3664810" cy="571359"/>
            <a:chOff x="0" y="0"/>
            <a:chExt cx="4886414" cy="761812"/>
          </a:xfrm>
        </p:grpSpPr>
        <p:sp>
          <p:nvSpPr>
            <p:cNvPr id="433" name="Google Shape;433;g33fde0bd14c_0_26"/>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a:lstStyle/>
            <a:p>
              <a:endParaRPr lang="pl-PL"/>
            </a:p>
          </p:txBody>
        </p:sp>
        <p:sp>
          <p:nvSpPr>
            <p:cNvPr id="434" name="Google Shape;434;g33fde0bd14c_0_26"/>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435" name="Google Shape;435;g33fde0bd14c_0_26"/>
          <p:cNvSpPr txBox="1"/>
          <p:nvPr/>
        </p:nvSpPr>
        <p:spPr>
          <a:xfrm>
            <a:off x="582076" y="1438788"/>
            <a:ext cx="15512700" cy="34971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100 [Prawo żądania zwrotu]</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Sprzedawca może żądać zwrotu rzeczy ruchomej – także papierów wartościowych – wysłanej upadłemu bez otrzymania ceny, jeżeli rzecz ta nie została objęta przed ogłoszeniem upadłości przez upadłego lub przez osobę upoważnioną przez niego do rozporządzania rzeczą. Prawo żądania zwrotu służy także komisantowi, który wysłał rzecz upadłemu.</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 Sprzedawca lub komisant, któremu rzecz została zwrócona, zwraca koszty, które zostały poniesione lub mają być poniesione, oraz otrzymane zaliczki.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3. Syndyk może jednak rzecz zatrzymać, jeżeli zapłaci lub zabezpieczy należną od upadłego cenę i koszty. Prawo to przysługuje syndykowi w terminie miesiąca od dnia żądania zwrotu.</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112 [Umowy rachunku papierów wartościowych upadłego]</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Ogłoszenie upadłości nie ma wpływu na umowy rachunku bankowego, umowy rachunku papierów wartościowych, umowy rachunku derywatów lub konta rozliczeniowego, lub umowy o prowadzenie rachunku zbiorczego upadłego.</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p:txBody>
      </p:sp>
      <p:sp>
        <p:nvSpPr>
          <p:cNvPr id="436" name="Google Shape;436;g33fde0bd14c_0_26"/>
          <p:cNvSpPr txBox="1"/>
          <p:nvPr/>
        </p:nvSpPr>
        <p:spPr>
          <a:xfrm>
            <a:off x="10264225" y="5612400"/>
            <a:ext cx="7266000" cy="3250121"/>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dirty="0" err="1">
                <a:solidFill>
                  <a:srgbClr val="EBCD8A"/>
                </a:solidFill>
                <a:latin typeface="Playfair Display"/>
                <a:ea typeface="Playfair Display"/>
                <a:cs typeface="Playfair Display"/>
                <a:sym typeface="Playfair Display"/>
              </a:rPr>
              <a:t>Umowy</a:t>
            </a:r>
            <a:r>
              <a:rPr lang="en-US" sz="1600" b="1" dirty="0">
                <a:solidFill>
                  <a:srgbClr val="EBCD8A"/>
                </a:solidFill>
                <a:latin typeface="Playfair Display"/>
                <a:ea typeface="Playfair Display"/>
                <a:cs typeface="Playfair Display"/>
                <a:sym typeface="Playfair Display"/>
              </a:rPr>
              <a:t> o </a:t>
            </a:r>
            <a:r>
              <a:rPr lang="en-US" sz="1600" b="1" dirty="0" err="1">
                <a:solidFill>
                  <a:srgbClr val="EBCD8A"/>
                </a:solidFill>
                <a:latin typeface="Playfair Display"/>
                <a:ea typeface="Playfair Display"/>
                <a:cs typeface="Playfair Display"/>
                <a:sym typeface="Playfair Display"/>
              </a:rPr>
              <a:t>szczególnym</a:t>
            </a:r>
            <a:r>
              <a:rPr lang="en-US" sz="1600" b="1" dirty="0">
                <a:solidFill>
                  <a:srgbClr val="EBCD8A"/>
                </a:solidFill>
                <a:latin typeface="Playfair Display"/>
                <a:ea typeface="Playfair Display"/>
                <a:cs typeface="Playfair Display"/>
                <a:sym typeface="Playfair Display"/>
              </a:rPr>
              <a:t> </a:t>
            </a:r>
            <a:r>
              <a:rPr lang="en-US" sz="1600" b="1" dirty="0" err="1">
                <a:solidFill>
                  <a:srgbClr val="EBCD8A"/>
                </a:solidFill>
                <a:latin typeface="Playfair Display"/>
                <a:ea typeface="Playfair Display"/>
                <a:cs typeface="Playfair Display"/>
                <a:sym typeface="Playfair Display"/>
              </a:rPr>
              <a:t>znaczeniu</a:t>
            </a:r>
            <a:r>
              <a:rPr lang="en-US" sz="1600" b="1" dirty="0">
                <a:solidFill>
                  <a:srgbClr val="EBCD8A"/>
                </a:solidFill>
                <a:latin typeface="Playfair Display"/>
                <a:ea typeface="Playfair Display"/>
                <a:cs typeface="Playfair Display"/>
                <a:sym typeface="Playfair Display"/>
              </a:rPr>
              <a:t> </a:t>
            </a:r>
            <a:r>
              <a:rPr lang="en-US" sz="1600" b="1" dirty="0" err="1">
                <a:solidFill>
                  <a:srgbClr val="EBCD8A"/>
                </a:solidFill>
                <a:latin typeface="Playfair Display"/>
                <a:ea typeface="Playfair Display"/>
                <a:cs typeface="Playfair Display"/>
                <a:sym typeface="Playfair Display"/>
              </a:rPr>
              <a:t>gospodarczym</a:t>
            </a:r>
            <a:r>
              <a:rPr lang="en-US" sz="1600" b="1" dirty="0">
                <a:solidFill>
                  <a:srgbClr val="EBCD8A"/>
                </a:solidFill>
                <a:latin typeface="Playfair Display"/>
                <a:ea typeface="Playfair Display"/>
                <a:cs typeface="Playfair Display"/>
                <a:sym typeface="Playfair Display"/>
              </a:rPr>
              <a:t>:</a:t>
            </a:r>
            <a:endParaRPr sz="1600" b="1" dirty="0">
              <a:solidFill>
                <a:srgbClr val="EBCD8A"/>
              </a:solidFill>
              <a:latin typeface="Playfair Display"/>
              <a:ea typeface="Playfair Display"/>
              <a:cs typeface="Playfair Display"/>
              <a:sym typeface="Playfair Display"/>
            </a:endParaRPr>
          </a:p>
          <a:p>
            <a:pPr marL="457200" lvl="0" indent="-330200" algn="just">
              <a:lnSpc>
                <a:spcPct val="120000"/>
              </a:lnSpc>
              <a:buClr>
                <a:schemeClr val="lt1"/>
              </a:buClr>
              <a:buSzPts val="1600"/>
              <a:buFont typeface="Playfair Display"/>
              <a:buChar char="-"/>
            </a:pPr>
            <a:r>
              <a:rPr lang="en-US" sz="1600" dirty="0">
                <a:solidFill>
                  <a:schemeClr val="lt1"/>
                </a:solidFill>
                <a:latin typeface="Playfair Display"/>
                <a:ea typeface="Playfair Display"/>
                <a:cs typeface="Playfair Display"/>
                <a:sym typeface="Playfair Display"/>
              </a:rPr>
              <a:t>leasing - </a:t>
            </a:r>
            <a:r>
              <a:rPr lang="en-US" sz="1600" dirty="0" err="1">
                <a:solidFill>
                  <a:schemeClr val="lt1"/>
                </a:solidFill>
                <a:latin typeface="Playfair Display"/>
                <a:ea typeface="Playfair Display"/>
                <a:cs typeface="Playfair Display"/>
                <a:sym typeface="Playfair Display"/>
              </a:rPr>
              <a:t>prawo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syndyka</a:t>
            </a:r>
            <a:r>
              <a:rPr lang="pl-PL" sz="1600" dirty="0">
                <a:solidFill>
                  <a:schemeClr val="lt1"/>
                </a:solidFill>
                <a:latin typeface="Playfair Display"/>
                <a:ea typeface="Playfair Display"/>
                <a:cs typeface="Playfair Display"/>
                <a:sym typeface="Playfair Display"/>
              </a:rPr>
              <a:t> </a:t>
            </a:r>
            <a:r>
              <a:rPr lang="en-US" sz="1600" dirty="0">
                <a:solidFill>
                  <a:schemeClr val="lt1"/>
                </a:solidFill>
                <a:latin typeface="Playfair Display"/>
                <a:ea typeface="Playfair Display"/>
                <a:cs typeface="Playfair Display"/>
                <a:sym typeface="Playfair Display"/>
              </a:rPr>
              <a:t>do </a:t>
            </a:r>
            <a:r>
              <a:rPr lang="pl-PL" sz="1600" dirty="0">
                <a:solidFill>
                  <a:schemeClr val="lt1"/>
                </a:solidFill>
                <a:latin typeface="Playfair Display"/>
                <a:ea typeface="Playfair Display"/>
                <a:cs typeface="Playfair Display"/>
                <a:sym typeface="Playfair Display"/>
              </a:rPr>
              <a:t>odstąpienia od umowy </a:t>
            </a:r>
            <a:r>
              <a:rPr lang="en-US" sz="1600" dirty="0">
                <a:solidFill>
                  <a:schemeClr val="lt1"/>
                </a:solidFill>
                <a:latin typeface="Playfair Display"/>
                <a:ea typeface="Playfair Display"/>
                <a:cs typeface="Playfair Display"/>
                <a:sym typeface="Playfair Display"/>
              </a:rPr>
              <a:t>(art. 114),</a:t>
            </a:r>
            <a:endParaRPr sz="1600" dirty="0">
              <a:solidFill>
                <a:schemeClr val="lt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chemeClr val="lt1"/>
              </a:buClr>
              <a:buSzPts val="1600"/>
              <a:buFont typeface="Playfair Display"/>
              <a:buChar char="-"/>
            </a:pPr>
            <a:r>
              <a:rPr lang="en-US" sz="1600" dirty="0" err="1">
                <a:solidFill>
                  <a:schemeClr val="lt1"/>
                </a:solidFill>
                <a:latin typeface="Playfair Display"/>
                <a:ea typeface="Playfair Display"/>
                <a:cs typeface="Playfair Display"/>
                <a:sym typeface="Playfair Display"/>
              </a:rPr>
              <a:t>najem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lub</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dzierżawa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nieruchomości</a:t>
            </a:r>
            <a:r>
              <a:rPr lang="en-US" sz="1600" dirty="0">
                <a:solidFill>
                  <a:schemeClr val="lt1"/>
                </a:solidFill>
                <a:latin typeface="Playfair Display"/>
                <a:ea typeface="Playfair Display"/>
                <a:cs typeface="Playfair Display"/>
                <a:sym typeface="Playfair Display"/>
              </a:rPr>
              <a:t>:</a:t>
            </a:r>
            <a:endParaRPr sz="1600" dirty="0">
              <a:solidFill>
                <a:schemeClr val="lt1"/>
              </a:solidFill>
              <a:latin typeface="Playfair Display"/>
              <a:ea typeface="Playfair Display"/>
              <a:cs typeface="Playfair Display"/>
              <a:sym typeface="Playfair Display"/>
            </a:endParaRPr>
          </a:p>
          <a:p>
            <a:pPr marL="457200" marR="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&gt; </a:t>
            </a:r>
            <a:r>
              <a:rPr lang="en-US" sz="1600" dirty="0" err="1">
                <a:solidFill>
                  <a:schemeClr val="lt1"/>
                </a:solidFill>
                <a:latin typeface="Playfair Display"/>
                <a:ea typeface="Playfair Display"/>
                <a:cs typeface="Playfair Display"/>
                <a:sym typeface="Playfair Display"/>
              </a:rPr>
              <a:t>wiążące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dla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stron</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jeżeli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wydano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nieruchomość</a:t>
            </a:r>
            <a:r>
              <a:rPr lang="en-US" sz="1600" dirty="0">
                <a:solidFill>
                  <a:schemeClr val="lt1"/>
                </a:solidFill>
                <a:latin typeface="Playfair Display"/>
                <a:ea typeface="Playfair Display"/>
                <a:cs typeface="Playfair Display"/>
                <a:sym typeface="Playfair Display"/>
              </a:rPr>
              <a:t>  (art. 107),</a:t>
            </a:r>
            <a:endParaRPr sz="1600" dirty="0">
              <a:solidFill>
                <a:schemeClr val="lt1"/>
              </a:solidFill>
              <a:latin typeface="Playfair Display"/>
              <a:ea typeface="Playfair Display"/>
              <a:cs typeface="Playfair Display"/>
              <a:sym typeface="Playfair Display"/>
            </a:endParaRPr>
          </a:p>
          <a:p>
            <a:pPr marL="457200" marR="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&gt; </a:t>
            </a:r>
            <a:r>
              <a:rPr lang="en-US" sz="1600" dirty="0" err="1">
                <a:solidFill>
                  <a:schemeClr val="lt1"/>
                </a:solidFill>
                <a:latin typeface="Playfair Display"/>
                <a:ea typeface="Playfair Display"/>
                <a:cs typeface="Playfair Display"/>
                <a:sym typeface="Playfair Display"/>
              </a:rPr>
              <a:t>prawo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syndyka</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wypowiedzenia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umowy</a:t>
            </a:r>
            <a:r>
              <a:rPr lang="en-US" sz="1600" dirty="0">
                <a:solidFill>
                  <a:schemeClr val="lt1"/>
                </a:solidFill>
                <a:latin typeface="Playfair Display"/>
                <a:ea typeface="Playfair Display"/>
                <a:cs typeface="Playfair Display"/>
                <a:sym typeface="Playfair Display"/>
              </a:rPr>
              <a:t> z 3-mies. </a:t>
            </a:r>
            <a:r>
              <a:rPr lang="en-US" sz="1600" dirty="0" err="1">
                <a:solidFill>
                  <a:schemeClr val="lt1"/>
                </a:solidFill>
                <a:latin typeface="Playfair Display"/>
                <a:ea typeface="Playfair Display"/>
                <a:cs typeface="Playfair Display"/>
                <a:sym typeface="Playfair Display"/>
              </a:rPr>
              <a:t>okresem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wypowiedzenia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zaskarżalne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postanowienie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sędziego-komisarza</a:t>
            </a:r>
            <a:r>
              <a:rPr lang="en-US" sz="1600" dirty="0">
                <a:solidFill>
                  <a:schemeClr val="lt1"/>
                </a:solidFill>
                <a:latin typeface="Playfair Display"/>
                <a:ea typeface="Playfair Display"/>
                <a:cs typeface="Playfair Display"/>
                <a:sym typeface="Playfair Display"/>
              </a:rPr>
              <a:t>  (art. 109),</a:t>
            </a:r>
            <a:endParaRPr sz="1600" dirty="0">
              <a:solidFill>
                <a:schemeClr val="lt1"/>
              </a:solidFill>
              <a:latin typeface="Playfair Display"/>
              <a:ea typeface="Playfair Display"/>
              <a:cs typeface="Playfair Display"/>
              <a:sym typeface="Playfair Display"/>
            </a:endParaRPr>
          </a:p>
          <a:p>
            <a:pPr marL="457200" marR="0" lvl="0" indent="0" algn="just" rtl="0">
              <a:lnSpc>
                <a:spcPct val="120000"/>
              </a:lnSpc>
              <a:spcBef>
                <a:spcPts val="0"/>
              </a:spcBef>
              <a:spcAft>
                <a:spcPts val="0"/>
              </a:spcAft>
              <a:buNone/>
            </a:pPr>
            <a:r>
              <a:rPr lang="en-US" sz="1600" dirty="0">
                <a:solidFill>
                  <a:schemeClr val="lt1"/>
                </a:solidFill>
                <a:latin typeface="Playfair Display"/>
                <a:ea typeface="Playfair Display"/>
                <a:cs typeface="Playfair Display"/>
                <a:sym typeface="Playfair Display"/>
              </a:rPr>
              <a:t>&gt; </a:t>
            </a:r>
            <a:r>
              <a:rPr lang="en-US" sz="1600" dirty="0" err="1">
                <a:solidFill>
                  <a:schemeClr val="lt1"/>
                </a:solidFill>
                <a:latin typeface="Playfair Display"/>
                <a:ea typeface="Playfair Display"/>
                <a:cs typeface="Playfair Display"/>
                <a:sym typeface="Playfair Display"/>
              </a:rPr>
              <a:t>prawo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każdej</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strony</a:t>
            </a:r>
            <a:r>
              <a:rPr lang="en-US" sz="1600" dirty="0">
                <a:solidFill>
                  <a:schemeClr val="lt1"/>
                </a:solidFill>
                <a:latin typeface="Playfair Display"/>
                <a:ea typeface="Playfair Display"/>
                <a:cs typeface="Playfair Display"/>
                <a:sym typeface="Playfair Display"/>
              </a:rPr>
              <a:t> do </a:t>
            </a:r>
            <a:r>
              <a:rPr lang="en-US" sz="1600" dirty="0" err="1">
                <a:solidFill>
                  <a:schemeClr val="lt1"/>
                </a:solidFill>
                <a:latin typeface="Playfair Display"/>
                <a:ea typeface="Playfair Display"/>
                <a:cs typeface="Playfair Display"/>
                <a:sym typeface="Playfair Display"/>
              </a:rPr>
              <a:t>odstąpienia</a:t>
            </a:r>
            <a:r>
              <a:rPr lang="en-US" sz="1600" dirty="0">
                <a:solidFill>
                  <a:schemeClr val="lt1"/>
                </a:solidFill>
                <a:latin typeface="Playfair Display"/>
                <a:ea typeface="Playfair Display"/>
                <a:cs typeface="Playfair Display"/>
                <a:sym typeface="Playfair Display"/>
              </a:rPr>
              <a:t> od </a:t>
            </a:r>
            <a:r>
              <a:rPr lang="en-US" sz="1600" dirty="0" err="1">
                <a:solidFill>
                  <a:schemeClr val="lt1"/>
                </a:solidFill>
                <a:latin typeface="Playfair Display"/>
                <a:ea typeface="Playfair Display"/>
                <a:cs typeface="Playfair Display"/>
                <a:sym typeface="Playfair Display"/>
              </a:rPr>
              <a:t>umowy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jeżeli</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wydano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nieruchomości</a:t>
            </a:r>
            <a:r>
              <a:rPr lang="en-US" sz="1600" dirty="0">
                <a:solidFill>
                  <a:schemeClr val="lt1"/>
                </a:solidFill>
                <a:latin typeface="Playfair Display"/>
                <a:ea typeface="Playfair Display"/>
                <a:cs typeface="Playfair Display"/>
                <a:sym typeface="Playfair Display"/>
              </a:rPr>
              <a:t>, pod </a:t>
            </a:r>
            <a:r>
              <a:rPr lang="en-US" sz="1600" dirty="0" err="1">
                <a:solidFill>
                  <a:schemeClr val="lt1"/>
                </a:solidFill>
                <a:latin typeface="Playfair Display"/>
                <a:ea typeface="Playfair Display"/>
                <a:cs typeface="Playfair Display"/>
                <a:sym typeface="Playfair Display"/>
              </a:rPr>
              <a:t>warunkiem</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złożenia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oświadczenia</a:t>
            </a:r>
            <a:r>
              <a:rPr lang="en-US" sz="1600" dirty="0">
                <a:solidFill>
                  <a:schemeClr val="lt1"/>
                </a:solidFill>
                <a:latin typeface="Playfair Display"/>
                <a:ea typeface="Playfair Display"/>
                <a:cs typeface="Playfair Display"/>
                <a:sym typeface="Playfair Display"/>
              </a:rPr>
              <a:t> w </a:t>
            </a:r>
            <a:r>
              <a:rPr lang="en-US" sz="1600" dirty="0" err="1">
                <a:solidFill>
                  <a:schemeClr val="lt1"/>
                </a:solidFill>
                <a:latin typeface="Playfair Display"/>
                <a:ea typeface="Playfair Display"/>
                <a:cs typeface="Playfair Display"/>
                <a:sym typeface="Playfair Display"/>
              </a:rPr>
              <a:t>terminie</a:t>
            </a:r>
            <a:r>
              <a:rPr lang="en-US" sz="1600" dirty="0">
                <a:solidFill>
                  <a:schemeClr val="lt1"/>
                </a:solidFill>
                <a:latin typeface="Playfair Display"/>
                <a:ea typeface="Playfair Display"/>
                <a:cs typeface="Playfair Display"/>
                <a:sym typeface="Playfair Display"/>
              </a:rPr>
              <a:t> 2 </a:t>
            </a:r>
            <a:r>
              <a:rPr lang="en-US" sz="1600" dirty="0" err="1">
                <a:solidFill>
                  <a:schemeClr val="lt1"/>
                </a:solidFill>
                <a:latin typeface="Playfair Display"/>
                <a:ea typeface="Playfair Display"/>
                <a:cs typeface="Playfair Display"/>
                <a:sym typeface="Playfair Display"/>
              </a:rPr>
              <a:t>miesięcy</a:t>
            </a:r>
            <a:r>
              <a:rPr lang="en-US" sz="1600" dirty="0">
                <a:solidFill>
                  <a:schemeClr val="lt1"/>
                </a:solidFill>
                <a:latin typeface="Playfair Display"/>
                <a:ea typeface="Playfair Display"/>
                <a:cs typeface="Playfair Display"/>
                <a:sym typeface="Playfair Display"/>
              </a:rPr>
              <a:t> od </a:t>
            </a:r>
            <a:r>
              <a:rPr lang="en-US" sz="1600" dirty="0" err="1">
                <a:solidFill>
                  <a:schemeClr val="lt1"/>
                </a:solidFill>
                <a:latin typeface="Playfair Display"/>
                <a:ea typeface="Playfair Display"/>
                <a:cs typeface="Playfair Display"/>
                <a:sym typeface="Playfair Display"/>
              </a:rPr>
              <a:t>dnia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ogłoszenia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upadłości</a:t>
            </a:r>
            <a:r>
              <a:rPr lang="en-US" sz="1600" dirty="0">
                <a:solidFill>
                  <a:schemeClr val="lt1"/>
                </a:solidFill>
                <a:latin typeface="Playfair Display"/>
                <a:ea typeface="Playfair Display"/>
                <a:cs typeface="Playfair Display"/>
                <a:sym typeface="Playfair Display"/>
              </a:rPr>
              <a:t> (art. 110).</a:t>
            </a:r>
            <a:endParaRPr sz="1600" dirty="0">
              <a:solidFill>
                <a:schemeClr val="lt1"/>
              </a:solidFill>
              <a:latin typeface="Playfair Display"/>
              <a:ea typeface="Playfair Display"/>
              <a:cs typeface="Playfair Display"/>
              <a:sym typeface="Playfair Display"/>
            </a:endParaRPr>
          </a:p>
          <a:p>
            <a:pPr marL="457200" marR="0" lvl="0" indent="0" algn="just" rtl="0">
              <a:lnSpc>
                <a:spcPct val="120000"/>
              </a:lnSpc>
              <a:spcBef>
                <a:spcPts val="0"/>
              </a:spcBef>
              <a:spcAft>
                <a:spcPts val="0"/>
              </a:spcAft>
              <a:buNone/>
            </a:pPr>
            <a:endParaRPr sz="1600" dirty="0">
              <a:solidFill>
                <a:schemeClr val="lt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b="1" dirty="0">
              <a:solidFill>
                <a:srgbClr val="FFFFFF"/>
              </a:solidFill>
              <a:latin typeface="Playfair Display"/>
              <a:ea typeface="Playfair Display"/>
              <a:cs typeface="Playfair Display"/>
              <a:sym typeface="Playfair Display"/>
            </a:endParaRPr>
          </a:p>
        </p:txBody>
      </p:sp>
      <p:sp>
        <p:nvSpPr>
          <p:cNvPr id="437" name="Google Shape;437;g33fde0bd14c_0_26"/>
          <p:cNvSpPr txBox="1"/>
          <p:nvPr/>
        </p:nvSpPr>
        <p:spPr>
          <a:xfrm>
            <a:off x="582075" y="5612400"/>
            <a:ext cx="8496300" cy="3841052"/>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dirty="0" err="1">
                <a:solidFill>
                  <a:srgbClr val="EBCD8A"/>
                </a:solidFill>
                <a:latin typeface="Playfair Display"/>
                <a:ea typeface="Playfair Display"/>
                <a:cs typeface="Playfair Display"/>
                <a:sym typeface="Playfair Display"/>
              </a:rPr>
              <a:t>Wygaśnięcie</a:t>
            </a:r>
            <a:r>
              <a:rPr lang="en-US" sz="1600" b="1" dirty="0">
                <a:solidFill>
                  <a:srgbClr val="EBCD8A"/>
                </a:solidFill>
                <a:latin typeface="Playfair Display"/>
                <a:ea typeface="Playfair Display"/>
                <a:cs typeface="Playfair Display"/>
                <a:sym typeface="Playfair Display"/>
              </a:rPr>
              <a:t> </a:t>
            </a:r>
            <a:r>
              <a:rPr lang="en-US" sz="1600" b="1" dirty="0" err="1">
                <a:solidFill>
                  <a:srgbClr val="EBCD8A"/>
                </a:solidFill>
                <a:latin typeface="Playfair Display"/>
                <a:ea typeface="Playfair Display"/>
                <a:cs typeface="Playfair Display"/>
                <a:sym typeface="Playfair Display"/>
              </a:rPr>
              <a:t>umów</a:t>
            </a:r>
            <a:r>
              <a:rPr lang="en-US" sz="1600" b="1" dirty="0">
                <a:solidFill>
                  <a:srgbClr val="EBCD8A"/>
                </a:solidFill>
                <a:latin typeface="Playfair Display"/>
                <a:ea typeface="Playfair Display"/>
                <a:cs typeface="Playfair Display"/>
                <a:sym typeface="Playfair Display"/>
              </a:rPr>
              <a:t> (z </a:t>
            </a:r>
            <a:r>
              <a:rPr lang="en-US" sz="1600" b="1" dirty="0" err="1">
                <a:solidFill>
                  <a:srgbClr val="EBCD8A"/>
                </a:solidFill>
                <a:latin typeface="Playfair Display"/>
                <a:ea typeface="Playfair Display"/>
                <a:cs typeface="Playfair Display"/>
                <a:sym typeface="Playfair Display"/>
              </a:rPr>
              <a:t>mocy</a:t>
            </a:r>
            <a:r>
              <a:rPr lang="en-US" sz="1600" b="1" dirty="0">
                <a:solidFill>
                  <a:srgbClr val="EBCD8A"/>
                </a:solidFill>
                <a:latin typeface="Playfair Display"/>
                <a:ea typeface="Playfair Display"/>
                <a:cs typeface="Playfair Display"/>
                <a:sym typeface="Playfair Display"/>
              </a:rPr>
              <a:t> </a:t>
            </a:r>
            <a:r>
              <a:rPr lang="en-US" sz="1600" b="1" dirty="0" err="1">
                <a:solidFill>
                  <a:srgbClr val="EBCD8A"/>
                </a:solidFill>
                <a:latin typeface="Playfair Display"/>
                <a:ea typeface="Playfair Display"/>
                <a:cs typeface="Playfair Display"/>
                <a:sym typeface="Playfair Display"/>
              </a:rPr>
              <a:t>prawa</a:t>
            </a:r>
            <a:r>
              <a:rPr lang="en-US" sz="1600" b="1" dirty="0">
                <a:solidFill>
                  <a:srgbClr val="EBCD8A"/>
                </a:solidFill>
                <a:latin typeface="Playfair Display"/>
                <a:ea typeface="Playfair Display"/>
                <a:cs typeface="Playfair Display"/>
                <a:sym typeface="Playfair Display"/>
              </a:rPr>
              <a:t>):</a:t>
            </a:r>
            <a:endParaRPr sz="1600" b="1" dirty="0">
              <a:solidFill>
                <a:srgbClr val="EBCD8A"/>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zlecenia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komisu</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których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był</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zleceniodawcą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komitentem</a:t>
            </a:r>
            <a:r>
              <a:rPr lang="pl-PL" sz="1600" dirty="0">
                <a:solidFill>
                  <a:srgbClr val="FFFFFF"/>
                </a:solidFill>
                <a:latin typeface="Playfair Display"/>
                <a:ea typeface="Playfair Display"/>
                <a:cs typeface="Playfair Display"/>
                <a:sym typeface="Playfair Display"/>
              </a:rPr>
              <a:t> (art. 102),</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a:solidFill>
                  <a:srgbClr val="FFFFFF"/>
                </a:solidFill>
                <a:latin typeface="Playfair Display"/>
                <a:ea typeface="Playfair Display"/>
                <a:cs typeface="Playfair Display"/>
                <a:sym typeface="Playfair Display"/>
              </a:rPr>
              <a:t>o </a:t>
            </a:r>
            <a:r>
              <a:rPr lang="en-US" sz="1600" dirty="0" err="1">
                <a:solidFill>
                  <a:srgbClr val="FFFFFF"/>
                </a:solidFill>
                <a:latin typeface="Playfair Display"/>
                <a:ea typeface="Playfair Display"/>
                <a:cs typeface="Playfair Display"/>
                <a:sym typeface="Playfair Display"/>
              </a:rPr>
              <a:t>zarządzanie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papierami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wartościowymi</a:t>
            </a:r>
            <a:r>
              <a:rPr lang="en-US" sz="1600" dirty="0">
                <a:solidFill>
                  <a:srgbClr val="FFFFFF"/>
                </a:solidFill>
                <a:latin typeface="Playfair Display"/>
                <a:ea typeface="Playfair Display"/>
                <a:cs typeface="Playfair Display"/>
                <a:sym typeface="Playfair Display"/>
              </a:rPr>
              <a:t> (art. 102),</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agencyjnej</a:t>
            </a:r>
            <a:r>
              <a:rPr lang="en-US" sz="1600" dirty="0">
                <a:solidFill>
                  <a:srgbClr val="FFFFFF"/>
                </a:solidFill>
                <a:latin typeface="Playfair Display"/>
                <a:ea typeface="Playfair Display"/>
                <a:cs typeface="Playfair Display"/>
                <a:sym typeface="Playfair Display"/>
              </a:rPr>
              <a:t> (art. 103),</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użyczenia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rzecz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była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wydana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rzecz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wydana</a:t>
            </a:r>
            <a:r>
              <a:rPr lang="en-US" sz="1600" dirty="0">
                <a:solidFill>
                  <a:srgbClr val="FFFFFF"/>
                </a:solidFill>
                <a:latin typeface="Playfair Display"/>
                <a:ea typeface="Playfair Display"/>
                <a:cs typeface="Playfair Display"/>
                <a:sym typeface="Playfair Display"/>
              </a:rPr>
              <a:t> - </a:t>
            </a:r>
            <a:r>
              <a:rPr lang="en-US" sz="1600" dirty="0" err="1">
                <a:solidFill>
                  <a:srgbClr val="FFFFFF"/>
                </a:solidFill>
                <a:latin typeface="Playfair Display"/>
                <a:ea typeface="Playfair Display"/>
                <a:cs typeface="Playfair Display"/>
                <a:sym typeface="Playfair Display"/>
              </a:rPr>
              <a:t>prawo</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rozwiązania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żądanie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jednej</a:t>
            </a:r>
            <a:r>
              <a:rPr lang="en-US" sz="1600" dirty="0">
                <a:solidFill>
                  <a:srgbClr val="FFFFFF"/>
                </a:solidFill>
                <a:latin typeface="Playfair Display"/>
                <a:ea typeface="Playfair Display"/>
                <a:cs typeface="Playfair Display"/>
                <a:sym typeface="Playfair Display"/>
              </a:rPr>
              <a:t> ze </a:t>
            </a:r>
            <a:r>
              <a:rPr lang="en-US" sz="1600" dirty="0" err="1">
                <a:solidFill>
                  <a:srgbClr val="FFFFFF"/>
                </a:solidFill>
                <a:latin typeface="Playfair Display"/>
                <a:ea typeface="Playfair Display"/>
                <a:cs typeface="Playfair Display"/>
                <a:sym typeface="Playfair Display"/>
              </a:rPr>
              <a:t>stron</a:t>
            </a:r>
            <a:r>
              <a:rPr lang="en-US" sz="1600" dirty="0">
                <a:solidFill>
                  <a:srgbClr val="FFFFFF"/>
                </a:solidFill>
                <a:latin typeface="Playfair Display"/>
                <a:ea typeface="Playfair Display"/>
                <a:cs typeface="Playfair Display"/>
                <a:sym typeface="Playfair Display"/>
              </a:rPr>
              <a:t>) (art. 104),</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pożyczki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przedmiot</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pożyczki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został</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wydany</a:t>
            </a:r>
            <a:r>
              <a:rPr lang="en-US" sz="1600" dirty="0">
                <a:solidFill>
                  <a:srgbClr val="FFFFFF"/>
                </a:solidFill>
                <a:latin typeface="Playfair Display"/>
                <a:ea typeface="Playfair Display"/>
                <a:cs typeface="Playfair Display"/>
                <a:sym typeface="Playfair Display"/>
              </a:rPr>
              <a:t> (art. 105),</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kredytu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terminem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kredytodawca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przekazał</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środków</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pieniężnych</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dyspozycji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upadłego</a:t>
            </a:r>
            <a:r>
              <a:rPr lang="en-US" sz="1600" dirty="0">
                <a:solidFill>
                  <a:srgbClr val="FFFFFF"/>
                </a:solidFill>
                <a:latin typeface="Playfair Display"/>
                <a:ea typeface="Playfair Display"/>
                <a:cs typeface="Playfair Display"/>
                <a:sym typeface="Playfair Display"/>
              </a:rPr>
              <a:t> (art. 111),</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udostępnienie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skrytek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sejfowych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umowy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przechowania</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bankiem</a:t>
            </a:r>
            <a:r>
              <a:rPr lang="en-US" sz="1600" dirty="0">
                <a:solidFill>
                  <a:srgbClr val="FFFFFF"/>
                </a:solidFill>
                <a:latin typeface="Playfair Display"/>
                <a:ea typeface="Playfair Display"/>
                <a:cs typeface="Playfair Display"/>
                <a:sym typeface="Playfair Display"/>
              </a:rPr>
              <a:t> (art. 113),</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&gt; </a:t>
            </a:r>
            <a:r>
              <a:rPr lang="en-US" sz="1600" dirty="0" err="1">
                <a:solidFill>
                  <a:srgbClr val="FFFFFF"/>
                </a:solidFill>
                <a:latin typeface="Playfair Display"/>
                <a:ea typeface="Playfair Display"/>
                <a:cs typeface="Playfair Display"/>
                <a:sym typeface="Playfair Display"/>
              </a:rPr>
              <a:t>może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być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dochodzone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naprawienie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szkody</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postępowaniu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upadłościowym</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p:txBody>
      </p:sp>
      <p:sp>
        <p:nvSpPr>
          <p:cNvPr id="438" name="Google Shape;438;g33fde0bd14c_0_26"/>
          <p:cNvSpPr/>
          <p:nvPr/>
        </p:nvSpPr>
        <p:spPr>
          <a:xfrm>
            <a:off x="16758747" y="50940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a:lstStyle/>
          <a:p>
            <a:endParaRPr lang="pl-PL"/>
          </a:p>
        </p:txBody>
      </p:sp>
      <p:sp>
        <p:nvSpPr>
          <p:cNvPr id="439" name="Google Shape;439;g33fde0bd14c_0_26"/>
          <p:cNvSpPr txBox="1"/>
          <p:nvPr/>
        </p:nvSpPr>
        <p:spPr>
          <a:xfrm>
            <a:off x="16971246" y="36329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dirty="0">
                <a:solidFill>
                  <a:srgbClr val="FFFFFF"/>
                </a:solidFill>
                <a:latin typeface="Rosario"/>
                <a:ea typeface="Rosario"/>
                <a:cs typeface="Rosario"/>
                <a:sym typeface="Rosario"/>
              </a:rPr>
              <a:t>18</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443"/>
        <p:cNvGrpSpPr/>
        <p:nvPr/>
      </p:nvGrpSpPr>
      <p:grpSpPr>
        <a:xfrm>
          <a:off x="0" y="0"/>
          <a:ext cx="0" cy="0"/>
          <a:chOff x="0" y="0"/>
          <a:chExt cx="0" cy="0"/>
        </a:xfrm>
      </p:grpSpPr>
      <p:sp>
        <p:nvSpPr>
          <p:cNvPr id="444" name="Google Shape;444;g33f7c437eb0_1_245"/>
          <p:cNvSpPr/>
          <p:nvPr/>
        </p:nvSpPr>
        <p:spPr>
          <a:xfrm>
            <a:off x="0" y="5443779"/>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8000"/>
            </a:blip>
            <a:stretch>
              <a:fillRect t="-22178" b="-1709"/>
            </a:stretch>
          </a:blipFill>
          <a:ln>
            <a:noFill/>
          </a:ln>
        </p:spPr>
        <p:txBody>
          <a:bodyPr/>
          <a:lstStyle/>
          <a:p>
            <a:endParaRPr lang="pl-PL"/>
          </a:p>
        </p:txBody>
      </p:sp>
      <p:grpSp>
        <p:nvGrpSpPr>
          <p:cNvPr id="445" name="Google Shape;445;g33f7c437eb0_1_245"/>
          <p:cNvGrpSpPr/>
          <p:nvPr/>
        </p:nvGrpSpPr>
        <p:grpSpPr>
          <a:xfrm>
            <a:off x="502388" y="486440"/>
            <a:ext cx="3664810" cy="571359"/>
            <a:chOff x="0" y="0"/>
            <a:chExt cx="4886414" cy="761812"/>
          </a:xfrm>
        </p:grpSpPr>
        <p:sp>
          <p:nvSpPr>
            <p:cNvPr id="446" name="Google Shape;446;g33f7c437eb0_1_245"/>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a:lstStyle/>
            <a:p>
              <a:endParaRPr lang="pl-PL"/>
            </a:p>
          </p:txBody>
        </p:sp>
        <p:sp>
          <p:nvSpPr>
            <p:cNvPr id="447" name="Google Shape;447;g33f7c437eb0_1_245"/>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448" name="Google Shape;448;g33f7c437eb0_1_245"/>
          <p:cNvSpPr txBox="1"/>
          <p:nvPr/>
        </p:nvSpPr>
        <p:spPr>
          <a:xfrm>
            <a:off x="1028700" y="1243350"/>
            <a:ext cx="12855000" cy="8124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2399">
                <a:solidFill>
                  <a:srgbClr val="EBCD8A"/>
                </a:solidFill>
                <a:latin typeface="Playfair Display"/>
                <a:ea typeface="Playfair Display"/>
                <a:cs typeface="Playfair Display"/>
                <a:sym typeface="Playfair Display"/>
              </a:rPr>
              <a:t>Skutki ogłoszenia upadłości dla postępowań sądowych, sądowoadministracyjnych i administracyjnych - w tym egzekucyjnych</a:t>
            </a:r>
            <a:endParaRPr sz="100"/>
          </a:p>
        </p:txBody>
      </p:sp>
      <p:grpSp>
        <p:nvGrpSpPr>
          <p:cNvPr id="449" name="Google Shape;449;g33f7c437eb0_1_245"/>
          <p:cNvGrpSpPr/>
          <p:nvPr/>
        </p:nvGrpSpPr>
        <p:grpSpPr>
          <a:xfrm>
            <a:off x="1028702" y="2429693"/>
            <a:ext cx="312105" cy="454489"/>
            <a:chOff x="0" y="-38100"/>
            <a:chExt cx="82200" cy="119700"/>
          </a:xfrm>
        </p:grpSpPr>
        <p:sp>
          <p:nvSpPr>
            <p:cNvPr id="450" name="Google Shape;450;g33f7c437eb0_1_245"/>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451" name="Google Shape;451;g33f7c437eb0_1_245"/>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52" name="Google Shape;452;g33f7c437eb0_1_245"/>
          <p:cNvGrpSpPr/>
          <p:nvPr/>
        </p:nvGrpSpPr>
        <p:grpSpPr>
          <a:xfrm>
            <a:off x="1028702" y="4696622"/>
            <a:ext cx="312105" cy="454489"/>
            <a:chOff x="0" y="-38100"/>
            <a:chExt cx="82200" cy="119700"/>
          </a:xfrm>
        </p:grpSpPr>
        <p:sp>
          <p:nvSpPr>
            <p:cNvPr id="453" name="Google Shape;453;g33f7c437eb0_1_245"/>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454" name="Google Shape;454;g33f7c437eb0_1_245"/>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55" name="Google Shape;455;g33f7c437eb0_1_245"/>
          <p:cNvSpPr txBox="1"/>
          <p:nvPr/>
        </p:nvSpPr>
        <p:spPr>
          <a:xfrm>
            <a:off x="1614476" y="2524625"/>
            <a:ext cx="15512700" cy="7339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144 [Postępowanie sądowe i administracyjne]</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Po ogłoszeniu upadłości postępowania sądowe, administracyjne lub sądowoadministracyjne dotyczące masy upadłości </a:t>
            </a:r>
            <a:r>
              <a:rPr lang="en-US" sz="1600" b="1" u="sng">
                <a:solidFill>
                  <a:srgbClr val="FFFFFF"/>
                </a:solidFill>
                <a:latin typeface="Playfair Display"/>
                <a:ea typeface="Playfair Display"/>
                <a:cs typeface="Playfair Display"/>
                <a:sym typeface="Playfair Display"/>
              </a:rPr>
              <a:t>mogą być wszczęte i prowadzone wyłącznie przez syndyka albo przeciwko niemu. </a:t>
            </a:r>
            <a:r>
              <a:rPr lang="en-US" sz="1600" b="1">
                <a:solidFill>
                  <a:srgbClr val="FFFFFF"/>
                </a:solidFill>
                <a:latin typeface="Playfair Display"/>
                <a:ea typeface="Playfair Display"/>
                <a:cs typeface="Playfair Display"/>
                <a:sym typeface="Playfair Display"/>
              </a:rPr>
              <a:t> </a:t>
            </a:r>
            <a:r>
              <a:rPr lang="en-US" sz="1600" b="1">
                <a:solidFill>
                  <a:srgbClr val="EBCD8A"/>
                </a:solidFill>
                <a:latin typeface="Playfair Display"/>
                <a:ea typeface="Playfair Display"/>
                <a:cs typeface="Playfair Display"/>
                <a:sym typeface="Playfair Display"/>
              </a:rPr>
              <a:t>[syndyk ma legitymację formalną, występuje jako strona w postępowaniach]</a:t>
            </a:r>
            <a:endParaRPr sz="1600" b="1">
              <a:solidFill>
                <a:srgbClr val="EBCD8A"/>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 Postępowania, o których mowa w ust. 1, syndyk prowadzi </a:t>
            </a:r>
            <a:r>
              <a:rPr lang="en-US" sz="1600" b="1">
                <a:solidFill>
                  <a:srgbClr val="FFFFFF"/>
                </a:solidFill>
                <a:latin typeface="Playfair Display"/>
                <a:ea typeface="Playfair Display"/>
                <a:cs typeface="Playfair Display"/>
                <a:sym typeface="Playfair Display"/>
              </a:rPr>
              <a:t>na rzecz upadłego, lecz w imieniu własnym.</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3. Przepisów ust. 1 i 2 nie stosuje się do postępowań w sprawach o należne od upadłego alimenty oraz renty z tytułu odpowiedzialności za uszkodzenie ciała lub rozstrój zdrowia albo utratę żywiciela oraz z tytułu zamiany uprawnień objętych treścią prawa dożywocia na dożywotnią rentę.</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4. Syndyk może żądać zmiany orzeczenia lub umowy dotyczącej obowiązku alimentacyjnego.</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145 [Podjęcie postępowania]</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Postępowanie sądowe, administracyjne lub sądowoadministracyjne w sprawie wszczętej przeciwko upadłemu przed dniem ogłoszenia upadłości o wierzytelność, która podlega zgłoszeniu do masy upadłości, może być podjęte przeciwko syndykowi tylko w przypadku, gdy w postępowaniu upadłościowym wierzytelność ta po wyczerpaniu trybu określonego ustawą nie zostanie umieszczona na liście wierzytelności.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146 [Zawieszenie egzekucji]</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Postępowanie egzekucyjne skierowane do majątku wchodzącego w skład masy upadłości, wszczęte przed dniem ogłoszenia upadłości, </a:t>
            </a:r>
            <a:r>
              <a:rPr lang="en-US" sz="1600" b="1" u="sng">
                <a:solidFill>
                  <a:srgbClr val="FFFFFF"/>
                </a:solidFill>
                <a:latin typeface="Playfair Display"/>
                <a:ea typeface="Playfair Display"/>
                <a:cs typeface="Playfair Display"/>
                <a:sym typeface="Playfair Display"/>
              </a:rPr>
              <a:t>ulega zawieszeniu z mocy prawa z dniem ogłoszenia upadłości.</a:t>
            </a:r>
            <a:r>
              <a:rPr lang="en-US" sz="1600">
                <a:solidFill>
                  <a:srgbClr val="FFFFFF"/>
                </a:solidFill>
                <a:latin typeface="Playfair Display"/>
                <a:ea typeface="Playfair Display"/>
                <a:cs typeface="Playfair Display"/>
                <a:sym typeface="Playfair Display"/>
              </a:rPr>
              <a:t> Postępowanie to </a:t>
            </a:r>
            <a:r>
              <a:rPr lang="en-US" sz="1600" b="1">
                <a:solidFill>
                  <a:srgbClr val="FFFFFF"/>
                </a:solidFill>
                <a:latin typeface="Playfair Display"/>
                <a:ea typeface="Playfair Display"/>
                <a:cs typeface="Playfair Display"/>
                <a:sym typeface="Playfair Display"/>
              </a:rPr>
              <a:t>umarza się z mocy prawa po uprawomocnieniu się postanowienia o ogłoszeniu upadłości.</a:t>
            </a:r>
            <a:r>
              <a:rPr lang="en-US" sz="1600">
                <a:solidFill>
                  <a:srgbClr val="FFFFFF"/>
                </a:solidFill>
                <a:latin typeface="Playfair Display"/>
                <a:ea typeface="Playfair Display"/>
                <a:cs typeface="Playfair Display"/>
                <a:sym typeface="Playfair Display"/>
              </a:rPr>
              <a:t> Zawieszenie postępowania egzekucyjnego nie stoi na przeszkodzie przysądzeniu własności nieruchomości, jeżeli przybicia prawomocnie udzielono przed ogłoszeniem upadłości, a nabywca egzekucyjny wpłaci w terminie cenę nabycia.</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 Sumy uzyskane w zawieszonym postępowaniu egzekucyjnym, a jeszcze niewydane, przelewa się do masy upadłości po uprawomocnieniu się postanowienia o ogłoszeniu upadłości.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2a. Sumy uzyskane ze sprzedaży w postępowaniu egzekucyjnym składników majątkowych obciążonych rzeczowo traktuje się w postępowaniu upadłościowym jak sumy uzyskane z likwidacji obciążonych rzeczowo składników masy upadłości.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3. Po dniu ogłoszenia upadłości niedopuszczalne jest skierowanie egzekucji do majątku wchodzącego w skład masy upadłości oraz wykonanie postanowienia o zabezpieczeniu lub zarządzenia zabezpieczenia na majątku upadłego, z wyjątkiem zabezpieczenia roszczeń alimentacyjnych oraz roszczeń o rentę z tytułu odszkodowania za wywołanie choroby, niezdolności do pracy, kalectwa lub śmierci oraz o zamianę uprawnień objętych treścią prawa dożywocia na dożywotnią rentę.</a:t>
            </a:r>
            <a:endParaRPr sz="1600">
              <a:solidFill>
                <a:srgbClr val="FFFFFF"/>
              </a:solidFill>
              <a:latin typeface="Playfair Display"/>
              <a:ea typeface="Playfair Display"/>
              <a:cs typeface="Playfair Display"/>
              <a:sym typeface="Playfair Display"/>
            </a:endParaRPr>
          </a:p>
        </p:txBody>
      </p:sp>
      <p:grpSp>
        <p:nvGrpSpPr>
          <p:cNvPr id="456" name="Google Shape;456;g33f7c437eb0_1_245"/>
          <p:cNvGrpSpPr/>
          <p:nvPr/>
        </p:nvGrpSpPr>
        <p:grpSpPr>
          <a:xfrm>
            <a:off x="1028702" y="6183922"/>
            <a:ext cx="312105" cy="454489"/>
            <a:chOff x="0" y="-38100"/>
            <a:chExt cx="82200" cy="119700"/>
          </a:xfrm>
        </p:grpSpPr>
        <p:sp>
          <p:nvSpPr>
            <p:cNvPr id="457" name="Google Shape;457;g33f7c437eb0_1_245"/>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458" name="Google Shape;458;g33f7c437eb0_1_245"/>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59" name="Google Shape;459;g33f7c437eb0_1_245"/>
          <p:cNvSpPr/>
          <p:nvPr/>
        </p:nvSpPr>
        <p:spPr>
          <a:xfrm>
            <a:off x="16758747" y="50940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a:lstStyle/>
          <a:p>
            <a:endParaRPr lang="pl-PL"/>
          </a:p>
        </p:txBody>
      </p:sp>
      <p:sp>
        <p:nvSpPr>
          <p:cNvPr id="460" name="Google Shape;460;g33f7c437eb0_1_245"/>
          <p:cNvSpPr txBox="1"/>
          <p:nvPr/>
        </p:nvSpPr>
        <p:spPr>
          <a:xfrm>
            <a:off x="16983176" y="359619"/>
            <a:ext cx="288000" cy="34471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dirty="0">
                <a:solidFill>
                  <a:srgbClr val="FFFFFF"/>
                </a:solidFill>
                <a:latin typeface="Rosario"/>
                <a:ea typeface="Rosario"/>
                <a:cs typeface="Rosario"/>
                <a:sym typeface="Rosario"/>
              </a:rPr>
              <a:t>1</a:t>
            </a:r>
            <a:r>
              <a:rPr lang="pl-PL" sz="1600" dirty="0">
                <a:solidFill>
                  <a:srgbClr val="FFFFFF"/>
                </a:solidFill>
                <a:latin typeface="Rosario"/>
                <a:ea typeface="Rosario"/>
                <a:cs typeface="Rosario"/>
                <a:sym typeface="Rosario"/>
              </a:rPr>
              <a:t>9</a:t>
            </a:r>
            <a:endParaRPr sz="1600" dirty="0">
              <a:solidFill>
                <a:srgbClr val="FFFFFF"/>
              </a:solidFill>
              <a:latin typeface="Rosario"/>
              <a:ea typeface="Rosario"/>
              <a:cs typeface="Rosario"/>
              <a:sym typeface="Rosari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p:nvPr/>
        </p:nvSpPr>
        <p:spPr>
          <a:xfrm flipH="1">
            <a:off x="0" y="0"/>
            <a:ext cx="18288000" cy="10287000"/>
          </a:xfrm>
          <a:custGeom>
            <a:avLst/>
            <a:gdLst/>
            <a:ahLst/>
            <a:cxnLst/>
            <a:rect l="l" t="t" r="r" b="b"/>
            <a:pathLst>
              <a:path w="18288000" h="10287000" extrusionOk="0">
                <a:moveTo>
                  <a:pt x="18288000" y="0"/>
                </a:moveTo>
                <a:lnTo>
                  <a:pt x="0" y="0"/>
                </a:lnTo>
                <a:lnTo>
                  <a:pt x="0" y="10287000"/>
                </a:lnTo>
                <a:lnTo>
                  <a:pt x="18288000" y="10287000"/>
                </a:lnTo>
                <a:lnTo>
                  <a:pt x="18288000" y="0"/>
                </a:lnTo>
                <a:close/>
              </a:path>
            </a:pathLst>
          </a:custGeom>
          <a:blipFill rotWithShape="1">
            <a:blip r:embed="rId3">
              <a:alphaModFix/>
            </a:blip>
            <a:stretch>
              <a:fillRect t="-9220" b="-9219"/>
            </a:stretch>
          </a:blipFill>
          <a:ln>
            <a:noFill/>
          </a:ln>
        </p:spPr>
        <p:txBody>
          <a:bodyPr/>
          <a:lstStyle/>
          <a:p>
            <a:endParaRPr lang="pl-PL"/>
          </a:p>
        </p:txBody>
      </p:sp>
      <p:grpSp>
        <p:nvGrpSpPr>
          <p:cNvPr id="95" name="Google Shape;95;p3"/>
          <p:cNvGrpSpPr/>
          <p:nvPr/>
        </p:nvGrpSpPr>
        <p:grpSpPr>
          <a:xfrm>
            <a:off x="259088" y="-108496"/>
            <a:ext cx="9907552" cy="10745543"/>
            <a:chOff x="0" y="-28575"/>
            <a:chExt cx="2609396" cy="2830102"/>
          </a:xfrm>
        </p:grpSpPr>
        <p:sp>
          <p:nvSpPr>
            <p:cNvPr id="96" name="Google Shape;96;p3"/>
            <p:cNvSpPr/>
            <p:nvPr/>
          </p:nvSpPr>
          <p:spPr>
            <a:xfrm>
              <a:off x="0" y="0"/>
              <a:ext cx="2609396" cy="2801527"/>
            </a:xfrm>
            <a:custGeom>
              <a:avLst/>
              <a:gdLst/>
              <a:ahLst/>
              <a:cxnLst/>
              <a:rect l="l" t="t" r="r" b="b"/>
              <a:pathLst>
                <a:path w="2609396" h="2801527" extrusionOk="0">
                  <a:moveTo>
                    <a:pt x="0" y="0"/>
                  </a:moveTo>
                  <a:lnTo>
                    <a:pt x="2609396" y="0"/>
                  </a:lnTo>
                  <a:lnTo>
                    <a:pt x="2609396" y="2801527"/>
                  </a:lnTo>
                  <a:lnTo>
                    <a:pt x="0" y="2801527"/>
                  </a:lnTo>
                  <a:close/>
                </a:path>
              </a:pathLst>
            </a:custGeom>
            <a:gradFill>
              <a:gsLst>
                <a:gs pos="0">
                  <a:srgbClr val="31333E"/>
                </a:gs>
                <a:gs pos="100000">
                  <a:srgbClr val="31333E">
                    <a:alpha val="0"/>
                  </a:srgbClr>
                </a:gs>
              </a:gsLst>
              <a:lin ang="0" scaled="0"/>
            </a:gradFill>
            <a:ln>
              <a:noFill/>
            </a:ln>
          </p:spPr>
          <p:txBody>
            <a:bodyPr/>
            <a:lstStyle/>
            <a:p>
              <a:endParaRPr lang="pl-PL"/>
            </a:p>
          </p:txBody>
        </p:sp>
        <p:sp>
          <p:nvSpPr>
            <p:cNvPr id="97" name="Google Shape;97;p3"/>
            <p:cNvSpPr txBox="1"/>
            <p:nvPr/>
          </p:nvSpPr>
          <p:spPr>
            <a:xfrm>
              <a:off x="0" y="-28575"/>
              <a:ext cx="2609396" cy="2830102"/>
            </a:xfrm>
            <a:prstGeom prst="rect">
              <a:avLst/>
            </a:prstGeom>
            <a:noFill/>
            <a:ln>
              <a:noFill/>
            </a:ln>
          </p:spPr>
          <p:txBody>
            <a:bodyPr spcFirstLastPara="1" wrap="square" lIns="50800" tIns="50800" rIns="50800" bIns="50800" anchor="ctr" anchorCtr="0">
              <a:noAutofit/>
            </a:bodyPr>
            <a:lstStyle/>
            <a:p>
              <a:pPr marL="0" marR="0" lvl="0" indent="0" algn="ctr" rtl="0">
                <a:lnSpc>
                  <a:spcPct val="108888"/>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8" name="Google Shape;98;p3"/>
          <p:cNvGrpSpPr/>
          <p:nvPr/>
        </p:nvGrpSpPr>
        <p:grpSpPr>
          <a:xfrm>
            <a:off x="502388" y="486440"/>
            <a:ext cx="3664810" cy="571359"/>
            <a:chOff x="0" y="0"/>
            <a:chExt cx="4886414" cy="761812"/>
          </a:xfrm>
        </p:grpSpPr>
        <p:sp>
          <p:nvSpPr>
            <p:cNvPr id="99" name="Google Shape;99;p3"/>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a:lstStyle/>
            <a:p>
              <a:endParaRPr lang="pl-PL"/>
            </a:p>
          </p:txBody>
        </p:sp>
        <p:sp>
          <p:nvSpPr>
            <p:cNvPr id="100" name="Google Shape;100;p3"/>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101" name="Google Shape;101;p3"/>
          <p:cNvSpPr txBox="1"/>
          <p:nvPr/>
        </p:nvSpPr>
        <p:spPr>
          <a:xfrm>
            <a:off x="5536194" y="767081"/>
            <a:ext cx="9929746" cy="447675"/>
          </a:xfrm>
          <a:prstGeom prst="rect">
            <a:avLst/>
          </a:prstGeom>
          <a:noFill/>
          <a:ln>
            <a:noFill/>
          </a:ln>
        </p:spPr>
        <p:txBody>
          <a:bodyPr spcFirstLastPara="1" wrap="square" lIns="0" tIns="0" rIns="0" bIns="0" anchor="t" anchorCtr="0">
            <a:spAutoFit/>
          </a:bodyPr>
          <a:lstStyle/>
          <a:p>
            <a:pPr marL="0" marR="0" lvl="0" indent="0" algn="l" rtl="0">
              <a:lnSpc>
                <a:spcPct val="119979"/>
              </a:lnSpc>
              <a:spcBef>
                <a:spcPts val="0"/>
              </a:spcBef>
              <a:spcAft>
                <a:spcPts val="0"/>
              </a:spcAft>
              <a:buNone/>
            </a:pPr>
            <a:r>
              <a:rPr lang="en-US" sz="2948" b="0" i="0" u="none" strike="noStrike" cap="none" dirty="0" err="1">
                <a:solidFill>
                  <a:srgbClr val="EBCD8A"/>
                </a:solidFill>
                <a:latin typeface="Playfair Display"/>
                <a:ea typeface="Playfair Display"/>
                <a:cs typeface="Playfair Display"/>
                <a:sym typeface="Playfair Display"/>
              </a:rPr>
              <a:t>Podstawy</a:t>
            </a:r>
            <a:r>
              <a:rPr lang="en-US" sz="2948" b="0" i="0" u="none" strike="noStrike" cap="none" dirty="0">
                <a:solidFill>
                  <a:srgbClr val="EBCD8A"/>
                </a:solidFill>
                <a:latin typeface="Playfair Display"/>
                <a:ea typeface="Playfair Display"/>
                <a:cs typeface="Playfair Display"/>
                <a:sym typeface="Playfair Display"/>
              </a:rPr>
              <a:t> </a:t>
            </a:r>
            <a:r>
              <a:rPr lang="en-US" sz="2948" b="0" i="0" u="none" strike="noStrike" cap="none" dirty="0" err="1">
                <a:solidFill>
                  <a:srgbClr val="EBCD8A"/>
                </a:solidFill>
                <a:latin typeface="Playfair Display"/>
                <a:ea typeface="Playfair Display"/>
                <a:cs typeface="Playfair Display"/>
                <a:sym typeface="Playfair Display"/>
              </a:rPr>
              <a:t>ogłoszenia</a:t>
            </a:r>
            <a:r>
              <a:rPr lang="en-US" sz="2948" b="0" i="0" u="none" strike="noStrike" cap="none" dirty="0">
                <a:solidFill>
                  <a:srgbClr val="EBCD8A"/>
                </a:solidFill>
                <a:latin typeface="Playfair Display"/>
                <a:ea typeface="Playfair Display"/>
                <a:cs typeface="Playfair Display"/>
                <a:sym typeface="Playfair Display"/>
              </a:rPr>
              <a:t> </a:t>
            </a:r>
            <a:r>
              <a:rPr lang="en-US" sz="2948" b="0" i="0" u="none" strike="noStrike" cap="none" dirty="0" err="1">
                <a:solidFill>
                  <a:srgbClr val="EBCD8A"/>
                </a:solidFill>
                <a:latin typeface="Playfair Display"/>
                <a:ea typeface="Playfair Display"/>
                <a:cs typeface="Playfair Display"/>
                <a:sym typeface="Playfair Display"/>
              </a:rPr>
              <a:t>upadłości</a:t>
            </a:r>
            <a:endParaRPr dirty="0"/>
          </a:p>
        </p:txBody>
      </p:sp>
      <p:sp>
        <p:nvSpPr>
          <p:cNvPr id="102" name="Google Shape;102;p3"/>
          <p:cNvSpPr txBox="1"/>
          <p:nvPr/>
        </p:nvSpPr>
        <p:spPr>
          <a:xfrm>
            <a:off x="900625" y="1854562"/>
            <a:ext cx="6766200" cy="67479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FFFFFF"/>
                </a:solidFill>
                <a:latin typeface="Playfair Display"/>
                <a:ea typeface="Playfair Display"/>
                <a:cs typeface="Playfair Display"/>
                <a:sym typeface="Playfair Display"/>
              </a:rPr>
              <a:t>Art. 10 [</a:t>
            </a:r>
            <a:r>
              <a:rPr lang="en-US" sz="1600" b="1" i="0" u="none" strike="noStrike" cap="none" dirty="0" err="1">
                <a:solidFill>
                  <a:srgbClr val="FFFFFF"/>
                </a:solidFill>
                <a:latin typeface="Playfair Display"/>
                <a:ea typeface="Playfair Display"/>
                <a:cs typeface="Playfair Display"/>
                <a:sym typeface="Playfair Display"/>
              </a:rPr>
              <a:t>Okoliczności</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ogłoszenia</a:t>
            </a:r>
            <a:r>
              <a:rPr lang="en-US" sz="1600" b="1"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err="1">
                <a:solidFill>
                  <a:srgbClr val="FFFFFF"/>
                </a:solidFill>
                <a:latin typeface="Playfair Display"/>
                <a:ea typeface="Playfair Display"/>
                <a:cs typeface="Playfair Display"/>
                <a:sym typeface="Playfair Display"/>
              </a:rPr>
              <a:t>Upadłość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ogłasza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się</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stosunku</a:t>
            </a:r>
            <a:r>
              <a:rPr lang="en-US" sz="1600" b="0" i="0" u="none" strike="noStrike" cap="none" dirty="0">
                <a:solidFill>
                  <a:srgbClr val="FFFFFF"/>
                </a:solidFill>
                <a:latin typeface="Playfair Display"/>
                <a:ea typeface="Playfair Display"/>
                <a:cs typeface="Playfair Display"/>
                <a:sym typeface="Playfair Display"/>
              </a:rPr>
              <a:t> do </a:t>
            </a:r>
            <a:r>
              <a:rPr lang="en-US" sz="1600" b="0" i="0" u="none" strike="noStrike" cap="none" dirty="0" err="1">
                <a:solidFill>
                  <a:srgbClr val="FFFFFF"/>
                </a:solidFill>
                <a:latin typeface="Playfair Display"/>
                <a:ea typeface="Playfair Display"/>
                <a:cs typeface="Playfair Display"/>
                <a:sym typeface="Playfair Display"/>
              </a:rPr>
              <a:t>dłużnika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który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stał</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się</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niewypłacalny</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endParaRPr sz="1600" b="0" i="0" u="none" strike="noStrike" cap="none"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i="0" u="none" strike="noStrike" cap="none" dirty="0">
                <a:solidFill>
                  <a:srgbClr val="FFFFFF"/>
                </a:solidFill>
                <a:latin typeface="Playfair Display"/>
                <a:ea typeface="Playfair Display"/>
                <a:cs typeface="Playfair Display"/>
                <a:sym typeface="Playfair Display"/>
              </a:rPr>
              <a:t>Art.  11.  [</a:t>
            </a:r>
            <a:r>
              <a:rPr lang="en-US" sz="1600" b="1" i="0" u="none" strike="noStrike" cap="none" dirty="0" err="1">
                <a:solidFill>
                  <a:srgbClr val="FFFFFF"/>
                </a:solidFill>
                <a:latin typeface="Playfair Display"/>
                <a:ea typeface="Playfair Display"/>
                <a:cs typeface="Playfair Display"/>
                <a:sym typeface="Playfair Display"/>
              </a:rPr>
              <a:t>Pojęcie</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niewypłacalności</a:t>
            </a:r>
            <a:r>
              <a:rPr lang="en-US" sz="1600" b="1"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1.  </a:t>
            </a:r>
            <a:r>
              <a:rPr lang="en-US" sz="1600" b="0" i="0" u="none" strike="noStrike" cap="none" dirty="0" err="1">
                <a:solidFill>
                  <a:srgbClr val="FFFFFF"/>
                </a:solidFill>
                <a:latin typeface="Playfair Display"/>
                <a:ea typeface="Playfair Display"/>
                <a:cs typeface="Playfair Display"/>
                <a:sym typeface="Playfair Display"/>
              </a:rPr>
              <a:t>Dłużnik</a:t>
            </a:r>
            <a:r>
              <a:rPr lang="en-US" sz="1600" b="0" i="0" u="none" strike="noStrike" cap="none" dirty="0">
                <a:solidFill>
                  <a:srgbClr val="FFFFFF"/>
                </a:solidFill>
                <a:latin typeface="Playfair Display"/>
                <a:ea typeface="Playfair Display"/>
                <a:cs typeface="Playfair Display"/>
                <a:sym typeface="Playfair Display"/>
              </a:rPr>
              <a:t> jest </a:t>
            </a:r>
            <a:r>
              <a:rPr lang="en-US" sz="1600" b="0" i="0" u="none" strike="noStrike" cap="none" dirty="0" err="1">
                <a:solidFill>
                  <a:srgbClr val="FFFFFF"/>
                </a:solidFill>
                <a:latin typeface="Playfair Display"/>
                <a:ea typeface="Playfair Display"/>
                <a:cs typeface="Playfair Display"/>
                <a:sym typeface="Playfair Display"/>
              </a:rPr>
              <a:t>niewypłacalny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jeżeli</a:t>
            </a:r>
            <a:r>
              <a:rPr lang="en-US" sz="1600" b="0"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utracił</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zdolność</a:t>
            </a:r>
            <a:r>
              <a:rPr lang="en-US" sz="1600" b="1" i="0" u="none" strike="noStrike" cap="none" dirty="0">
                <a:solidFill>
                  <a:srgbClr val="FFFFFF"/>
                </a:solidFill>
                <a:latin typeface="Playfair Display"/>
                <a:ea typeface="Playfair Display"/>
                <a:cs typeface="Playfair Display"/>
                <a:sym typeface="Playfair Display"/>
              </a:rPr>
              <a:t> do </a:t>
            </a:r>
            <a:r>
              <a:rPr lang="en-US" sz="1600" b="1" i="0" u="none" strike="noStrike" cap="none" dirty="0" err="1">
                <a:solidFill>
                  <a:srgbClr val="FFFFFF"/>
                </a:solidFill>
                <a:latin typeface="Playfair Display"/>
                <a:ea typeface="Playfair Display"/>
                <a:cs typeface="Playfair Display"/>
                <a:sym typeface="Playfair Display"/>
              </a:rPr>
              <a:t>wykonywania</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swoich</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wymagalnych</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zobowiązań</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pieniężnych</a:t>
            </a:r>
            <a:r>
              <a:rPr lang="en-US" sz="1600" b="1" i="0" u="none" strike="noStrike" cap="none" dirty="0">
                <a:solidFill>
                  <a:srgbClr val="FFFFFF"/>
                </a:solidFill>
                <a:latin typeface="Playfair Display"/>
                <a:ea typeface="Playfair Display"/>
                <a:cs typeface="Playfair Display"/>
                <a:sym typeface="Playfair Display"/>
              </a:rPr>
              <a:t> - </a:t>
            </a:r>
            <a:endParaRPr dirty="0"/>
          </a:p>
          <a:p>
            <a:pPr marL="0" marR="0" lvl="0" indent="0" algn="just" rtl="0">
              <a:lnSpc>
                <a:spcPct val="120000"/>
              </a:lnSpc>
              <a:spcBef>
                <a:spcPts val="0"/>
              </a:spcBef>
              <a:spcAft>
                <a:spcPts val="0"/>
              </a:spcAft>
              <a:buNone/>
            </a:pPr>
            <a:r>
              <a:rPr lang="en-US" sz="1600" b="0" i="0" u="sng" strike="noStrike" cap="none" dirty="0" err="1">
                <a:solidFill>
                  <a:srgbClr val="EBCD8A"/>
                </a:solidFill>
                <a:latin typeface="Playfair Display"/>
                <a:ea typeface="Playfair Display"/>
                <a:cs typeface="Playfair Display"/>
                <a:sym typeface="Playfair Display"/>
              </a:rPr>
              <a:t>główna</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i</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uniwersalna</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przesłanka</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niewykonywania</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zobowiązań</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płynnościowa</a:t>
            </a:r>
            <a:r>
              <a:rPr lang="en-US" sz="1600" b="0" i="0" u="sng" strike="noStrike" cap="none" dirty="0">
                <a:solidFill>
                  <a:srgbClr val="EBCD8A"/>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1a.  </a:t>
            </a:r>
            <a:r>
              <a:rPr lang="en-US" sz="1600" b="0" i="0" u="none" strike="noStrike" cap="none" dirty="0" err="1">
                <a:solidFill>
                  <a:srgbClr val="FFFFFF"/>
                </a:solidFill>
                <a:latin typeface="Playfair Display"/>
                <a:ea typeface="Playfair Display"/>
                <a:cs typeface="Playfair Display"/>
                <a:sym typeface="Playfair Display"/>
              </a:rPr>
              <a:t>Domniemywa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się</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że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dłużnik</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utracił</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zdolność</a:t>
            </a:r>
            <a:r>
              <a:rPr lang="en-US" sz="1600" b="0" i="0" u="none" strike="noStrike" cap="none" dirty="0">
                <a:solidFill>
                  <a:srgbClr val="FFFFFF"/>
                </a:solidFill>
                <a:latin typeface="Playfair Display"/>
                <a:ea typeface="Playfair Display"/>
                <a:cs typeface="Playfair Display"/>
                <a:sym typeface="Playfair Display"/>
              </a:rPr>
              <a:t> do </a:t>
            </a:r>
            <a:r>
              <a:rPr lang="en-US" sz="1600" b="0" i="0" u="none" strike="noStrike" cap="none" dirty="0" err="1">
                <a:solidFill>
                  <a:srgbClr val="FFFFFF"/>
                </a:solidFill>
                <a:latin typeface="Playfair Display"/>
                <a:ea typeface="Playfair Display"/>
                <a:cs typeface="Playfair Display"/>
                <a:sym typeface="Playfair Display"/>
              </a:rPr>
              <a:t>wykonywania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swoich</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wymagalnych</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zobowiązań</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pieniężnych</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jeżeli</a:t>
            </a:r>
            <a:r>
              <a:rPr lang="en-US" sz="1600" b="0"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opóźnienie</a:t>
            </a:r>
            <a:r>
              <a:rPr lang="en-US" sz="1600" b="1" i="0" u="none" strike="noStrike" cap="none" dirty="0">
                <a:solidFill>
                  <a:srgbClr val="FFFFFF"/>
                </a:solidFill>
                <a:latin typeface="Playfair Display"/>
                <a:ea typeface="Playfair Display"/>
                <a:cs typeface="Playfair Display"/>
                <a:sym typeface="Playfair Display"/>
              </a:rPr>
              <a:t> w </a:t>
            </a:r>
            <a:r>
              <a:rPr lang="en-US" sz="1600" b="1" i="0" u="none" strike="noStrike" cap="none" dirty="0" err="1">
                <a:solidFill>
                  <a:srgbClr val="FFFFFF"/>
                </a:solidFill>
                <a:latin typeface="Playfair Display"/>
                <a:ea typeface="Playfair Display"/>
                <a:cs typeface="Playfair Display"/>
                <a:sym typeface="Playfair Display"/>
              </a:rPr>
              <a:t>wykonaniu</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zobowiązań</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pieniężnych</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przekracza</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trzy</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miesiące</a:t>
            </a:r>
            <a:r>
              <a:rPr lang="en-US" sz="1600" b="1" i="0" u="none" strike="noStrike" cap="none" dirty="0">
                <a:solidFill>
                  <a:srgbClr val="FFFFFF"/>
                </a:solidFill>
                <a:latin typeface="Playfair Display"/>
                <a:ea typeface="Playfair Display"/>
                <a:cs typeface="Playfair Display"/>
                <a:sym typeface="Playfair Display"/>
              </a:rPr>
              <a:t>. - </a:t>
            </a:r>
            <a:endParaRPr dirty="0"/>
          </a:p>
          <a:p>
            <a:pPr marL="0" marR="0" lvl="0" indent="0" algn="just" rtl="0">
              <a:lnSpc>
                <a:spcPct val="120000"/>
              </a:lnSpc>
              <a:spcBef>
                <a:spcPts val="0"/>
              </a:spcBef>
              <a:spcAft>
                <a:spcPts val="0"/>
              </a:spcAft>
              <a:buNone/>
            </a:pPr>
            <a:r>
              <a:rPr lang="en-US" sz="1600" b="0" i="0" u="sng" strike="noStrike" cap="none" dirty="0" err="1">
                <a:solidFill>
                  <a:srgbClr val="EBCD8A"/>
                </a:solidFill>
                <a:latin typeface="Playfair Display"/>
                <a:ea typeface="Playfair Display"/>
                <a:cs typeface="Playfair Display"/>
                <a:sym typeface="Playfair Display"/>
              </a:rPr>
              <a:t>wzruszalne</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domniemanie</a:t>
            </a:r>
            <a:endParaRPr dirty="0"/>
          </a:p>
          <a:p>
            <a:pPr marL="0" marR="0" lvl="0" indent="0" algn="just" rtl="0">
              <a:lnSpc>
                <a:spcPct val="120000"/>
              </a:lnSpc>
              <a:spcBef>
                <a:spcPts val="0"/>
              </a:spcBef>
              <a:spcAft>
                <a:spcPts val="0"/>
              </a:spcAft>
              <a:buNone/>
            </a:pPr>
            <a:endParaRPr sz="1600" b="0" i="0" u="sng" strike="noStrike" cap="none" dirty="0">
              <a:solidFill>
                <a:srgbClr val="EBCD8A"/>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2.  </a:t>
            </a:r>
            <a:r>
              <a:rPr lang="en-US" sz="1600" b="0" i="0" u="none" strike="noStrike" cap="none" dirty="0" err="1">
                <a:solidFill>
                  <a:srgbClr val="FFFFFF"/>
                </a:solidFill>
                <a:latin typeface="Playfair Display"/>
                <a:ea typeface="Playfair Display"/>
                <a:cs typeface="Playfair Display"/>
                <a:sym typeface="Playfair Display"/>
              </a:rPr>
              <a:t>Dłużnik</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będący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osobą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prawną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albo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jednostką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organizacyjną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nieposiadającą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osobowości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prawnej</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której</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odrębna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ustawa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przyznaje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zdolność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prawną</a:t>
            </a:r>
            <a:r>
              <a:rPr lang="en-US" sz="1600" b="0" i="0" u="none" strike="noStrike" cap="none" dirty="0">
                <a:solidFill>
                  <a:srgbClr val="FFFFFF"/>
                </a:solidFill>
                <a:latin typeface="Playfair Display"/>
                <a:ea typeface="Playfair Display"/>
                <a:cs typeface="Playfair Display"/>
                <a:sym typeface="Playfair Display"/>
              </a:rPr>
              <a:t>, jest </a:t>
            </a:r>
            <a:r>
              <a:rPr lang="en-US" sz="1600" b="0" i="0" u="none" strike="noStrike" cap="none" dirty="0" err="1">
                <a:solidFill>
                  <a:srgbClr val="FFFFFF"/>
                </a:solidFill>
                <a:latin typeface="Playfair Display"/>
                <a:ea typeface="Playfair Display"/>
                <a:cs typeface="Playfair Display"/>
                <a:sym typeface="Playfair Display"/>
              </a:rPr>
              <a:t>niewypłacalny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także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wtedy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gdy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zobowiązania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pieniężne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przekraczają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wartość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majątku</a:t>
            </a:r>
            <a:r>
              <a:rPr lang="en-US" sz="1600" b="0" i="0" u="none" strike="noStrike" cap="none" dirty="0">
                <a:solidFill>
                  <a:srgbClr val="FFFFFF"/>
                </a:solidFill>
                <a:latin typeface="Playfair Display"/>
                <a:ea typeface="Playfair Display"/>
                <a:cs typeface="Playfair Display"/>
                <a:sym typeface="Playfair Display"/>
              </a:rPr>
              <a:t>, a stan ten </a:t>
            </a:r>
            <a:r>
              <a:rPr lang="en-US" sz="1600" b="0" i="0" u="none" strike="noStrike" cap="none" dirty="0" err="1">
                <a:solidFill>
                  <a:srgbClr val="FFFFFF"/>
                </a:solidFill>
                <a:latin typeface="Playfair Display"/>
                <a:ea typeface="Playfair Display"/>
                <a:cs typeface="Playfair Display"/>
                <a:sym typeface="Playfair Display"/>
              </a:rPr>
              <a:t>utrzymuje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się</a:t>
            </a:r>
            <a:r>
              <a:rPr lang="en-US" sz="1600" b="0"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przez</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okres</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przekraczający</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dwadzieścia</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cztery</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miesiące</a:t>
            </a:r>
            <a:r>
              <a:rPr lang="en-US" sz="1600" b="0"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a:solidFill>
                  <a:srgbClr val="FFFFFF"/>
                </a:solidFill>
                <a:latin typeface="Playfair Display"/>
                <a:ea typeface="Playfair Display"/>
                <a:cs typeface="Playfair Display"/>
                <a:sym typeface="Playfair Display"/>
              </a:rPr>
              <a:t> </a:t>
            </a:r>
            <a:endParaRPr dirty="0"/>
          </a:p>
          <a:p>
            <a:pPr marL="0" marR="0" lvl="0" indent="0" algn="just" rtl="0">
              <a:lnSpc>
                <a:spcPct val="120000"/>
              </a:lnSpc>
              <a:spcBef>
                <a:spcPts val="0"/>
              </a:spcBef>
              <a:spcAft>
                <a:spcPts val="0"/>
              </a:spcAft>
              <a:buNone/>
            </a:pPr>
            <a:r>
              <a:rPr lang="en-US" sz="1600" b="0" i="0" u="sng" strike="noStrike" cap="none" dirty="0" err="1">
                <a:solidFill>
                  <a:srgbClr val="EBCD8A"/>
                </a:solidFill>
                <a:latin typeface="Playfair Display"/>
                <a:ea typeface="Playfair Display"/>
                <a:cs typeface="Playfair Display"/>
                <a:sym typeface="Playfair Display"/>
              </a:rPr>
              <a:t>przesłanka</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nadmiernego</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zadłużenia</a:t>
            </a:r>
            <a:r>
              <a:rPr lang="en-US" sz="1600" b="0" i="0" u="sng" strike="noStrike" cap="none" dirty="0">
                <a:solidFill>
                  <a:srgbClr val="EBCD8A"/>
                </a:solidFill>
                <a:latin typeface="Playfair Display"/>
                <a:ea typeface="Playfair Display"/>
                <a:cs typeface="Playfair Display"/>
                <a:sym typeface="Playfair Display"/>
              </a:rPr>
              <a:t> (bez </a:t>
            </a:r>
            <a:r>
              <a:rPr lang="en-US" sz="1600" b="0" i="0" u="sng" strike="noStrike" cap="none" dirty="0" err="1">
                <a:solidFill>
                  <a:srgbClr val="EBCD8A"/>
                </a:solidFill>
                <a:latin typeface="Playfair Display"/>
                <a:ea typeface="Playfair Display"/>
                <a:cs typeface="Playfair Display"/>
                <a:sym typeface="Playfair Display"/>
              </a:rPr>
              <a:t>spółek</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osobowych</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jawnych</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partnerskich</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komandytowych</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i</a:t>
            </a:r>
            <a:r>
              <a:rPr lang="en-US" sz="1600" b="0" i="0" u="sng" strike="noStrike" cap="none" dirty="0">
                <a:solidFill>
                  <a:srgbClr val="EBCD8A"/>
                </a:solidFill>
                <a:latin typeface="Playfair Display"/>
                <a:ea typeface="Playfair Display"/>
                <a:cs typeface="Playfair Display"/>
                <a:sym typeface="Playfair Display"/>
              </a:rPr>
              <a:t> </a:t>
            </a:r>
            <a:r>
              <a:rPr lang="en-US" sz="1600" b="0" i="0" u="sng" strike="noStrike" cap="none" dirty="0" err="1">
                <a:solidFill>
                  <a:srgbClr val="EBCD8A"/>
                </a:solidFill>
                <a:latin typeface="Playfair Display"/>
                <a:ea typeface="Playfair Display"/>
                <a:cs typeface="Playfair Display"/>
                <a:sym typeface="Playfair Display"/>
              </a:rPr>
              <a:t>komandytowo-akcyjnych</a:t>
            </a:r>
            <a:r>
              <a:rPr lang="en-US" sz="1600" b="0" i="0" u="sng" strike="noStrike" cap="none" dirty="0">
                <a:solidFill>
                  <a:srgbClr val="EBCD8A"/>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endParaRPr sz="1600" b="0" i="0" u="sng" strike="noStrike" cap="none" dirty="0">
              <a:solidFill>
                <a:srgbClr val="EBCD8A"/>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b="0" i="0" u="sng" strike="noStrike" cap="none" dirty="0">
              <a:solidFill>
                <a:srgbClr val="EBCD8A"/>
              </a:solidFill>
              <a:latin typeface="Playfair Display"/>
              <a:ea typeface="Playfair Display"/>
              <a:cs typeface="Playfair Display"/>
              <a:sym typeface="Playfair Display"/>
            </a:endParaRPr>
          </a:p>
        </p:txBody>
      </p:sp>
      <p:sp>
        <p:nvSpPr>
          <p:cNvPr id="103" name="Google Shape;103;p3"/>
          <p:cNvSpPr txBox="1"/>
          <p:nvPr/>
        </p:nvSpPr>
        <p:spPr>
          <a:xfrm>
            <a:off x="8999973" y="1854562"/>
            <a:ext cx="8115300" cy="6795707"/>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5.  </a:t>
            </a:r>
            <a:r>
              <a:rPr lang="en-US" sz="1600" b="0" i="0" u="none" strike="noStrike" cap="none" dirty="0" err="1">
                <a:solidFill>
                  <a:srgbClr val="FFFFFF"/>
                </a:solidFill>
                <a:latin typeface="Playfair Display"/>
                <a:ea typeface="Playfair Display"/>
                <a:cs typeface="Playfair Display"/>
                <a:sym typeface="Playfair Display"/>
              </a:rPr>
              <a:t>Domniemywa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się</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że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zobowiązania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pieniężne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dłużnika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przekraczają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wartość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majątku</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jeżeli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zgodnie</a:t>
            </a:r>
            <a:r>
              <a:rPr lang="en-US" sz="1600" b="0" i="0" u="none" strike="noStrike" cap="none" dirty="0">
                <a:solidFill>
                  <a:srgbClr val="FFFFFF"/>
                </a:solidFill>
                <a:latin typeface="Playfair Display"/>
                <a:ea typeface="Playfair Display"/>
                <a:cs typeface="Playfair Display"/>
                <a:sym typeface="Playfair Display"/>
              </a:rPr>
              <a:t> z </a:t>
            </a:r>
            <a:r>
              <a:rPr lang="en-US" sz="1600" b="0" i="0" u="none" strike="noStrike" cap="none" dirty="0" err="1">
                <a:solidFill>
                  <a:srgbClr val="FFFFFF"/>
                </a:solidFill>
                <a:latin typeface="Playfair Display"/>
                <a:ea typeface="Playfair Display"/>
                <a:cs typeface="Playfair Display"/>
                <a:sym typeface="Playfair Display"/>
              </a:rPr>
              <a:t>bilansem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zobowiązania</a:t>
            </a:r>
            <a:r>
              <a:rPr lang="en-US" sz="1600" b="0" i="0" u="none" strike="noStrike" cap="none" dirty="0">
                <a:solidFill>
                  <a:srgbClr val="FFFFFF"/>
                </a:solidFill>
                <a:latin typeface="Playfair Display"/>
                <a:ea typeface="Playfair Display"/>
                <a:cs typeface="Playfair Display"/>
                <a:sym typeface="Playfair Display"/>
              </a:rPr>
              <a:t>, z </a:t>
            </a:r>
            <a:r>
              <a:rPr lang="en-US" sz="1600" b="0" i="0" u="none" strike="noStrike" cap="none" dirty="0" err="1">
                <a:solidFill>
                  <a:srgbClr val="FFFFFF"/>
                </a:solidFill>
                <a:latin typeface="Playfair Display"/>
                <a:ea typeface="Playfair Display"/>
                <a:cs typeface="Playfair Display"/>
                <a:sym typeface="Playfair Display"/>
              </a:rPr>
              <a:t>wyłączeniem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rezerw</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zobowiązania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oraz</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zobowiązań</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wobec</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jednostek</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powiązanych</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przekraczają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wartość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aktywów</a:t>
            </a:r>
            <a:r>
              <a:rPr lang="en-US" sz="1600" b="0" i="0" u="none" strike="noStrike" cap="none" dirty="0">
                <a:solidFill>
                  <a:srgbClr val="FFFFFF"/>
                </a:solidFill>
                <a:latin typeface="Playfair Display"/>
                <a:ea typeface="Playfair Display"/>
                <a:cs typeface="Playfair Display"/>
                <a:sym typeface="Playfair Display"/>
              </a:rPr>
              <a:t>, a stan ten </a:t>
            </a:r>
            <a:r>
              <a:rPr lang="en-US" sz="1600" b="0" i="0" u="none" strike="noStrike" cap="none" dirty="0" err="1">
                <a:solidFill>
                  <a:srgbClr val="FFFFFF"/>
                </a:solidFill>
                <a:latin typeface="Playfair Display"/>
                <a:ea typeface="Playfair Display"/>
                <a:cs typeface="Playfair Display"/>
                <a:sym typeface="Playfair Display"/>
              </a:rPr>
              <a:t>utrzymuje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się</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przez</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okres</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przekraczający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dwadzieścia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cztery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miesiące</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6.  </a:t>
            </a:r>
            <a:r>
              <a:rPr lang="en-US" sz="1600" b="0" i="0" u="none" strike="noStrike" cap="none" dirty="0" err="1">
                <a:solidFill>
                  <a:srgbClr val="FFFFFF"/>
                </a:solidFill>
                <a:latin typeface="Playfair Display"/>
                <a:ea typeface="Playfair Display"/>
                <a:cs typeface="Playfair Display"/>
                <a:sym typeface="Playfair Display"/>
              </a:rPr>
              <a:t>Sąd</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może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oddalić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wniosek</a:t>
            </a:r>
            <a:r>
              <a:rPr lang="en-US" sz="1600" b="0" i="0" u="none" strike="noStrike" cap="none" dirty="0">
                <a:solidFill>
                  <a:srgbClr val="FFFFFF"/>
                </a:solidFill>
                <a:latin typeface="Playfair Display"/>
                <a:ea typeface="Playfair Display"/>
                <a:cs typeface="Playfair Display"/>
                <a:sym typeface="Playfair Display"/>
              </a:rPr>
              <a:t> o </a:t>
            </a:r>
            <a:r>
              <a:rPr lang="en-US" sz="1600" b="0" i="0" u="none" strike="noStrike" cap="none" dirty="0" err="1">
                <a:solidFill>
                  <a:srgbClr val="FFFFFF"/>
                </a:solidFill>
                <a:latin typeface="Playfair Display"/>
                <a:ea typeface="Playfair Display"/>
                <a:cs typeface="Playfair Display"/>
                <a:sym typeface="Playfair Display"/>
              </a:rPr>
              <a:t>ogłoszenie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upadłości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jeżeli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nie</a:t>
            </a:r>
            <a:r>
              <a:rPr lang="en-US" sz="1600" b="0" i="0" u="none" strike="noStrike" cap="none" dirty="0">
                <a:solidFill>
                  <a:srgbClr val="FFFFFF"/>
                </a:solidFill>
                <a:latin typeface="Playfair Display"/>
                <a:ea typeface="Playfair Display"/>
                <a:cs typeface="Playfair Display"/>
                <a:sym typeface="Playfair Display"/>
              </a:rPr>
              <a:t> ma </a:t>
            </a:r>
            <a:r>
              <a:rPr lang="en-US" sz="1600" b="0" i="0" u="none" strike="noStrike" cap="none" dirty="0" err="1">
                <a:solidFill>
                  <a:srgbClr val="FFFFFF"/>
                </a:solidFill>
                <a:latin typeface="Playfair Display"/>
                <a:ea typeface="Playfair Display"/>
                <a:cs typeface="Playfair Display"/>
                <a:sym typeface="Playfair Display"/>
              </a:rPr>
              <a:t>zagrożenia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utraty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przez</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dłużnika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zdolności</a:t>
            </a:r>
            <a:r>
              <a:rPr lang="en-US" sz="1600" b="0" i="0" u="none" strike="noStrike" cap="none" dirty="0">
                <a:solidFill>
                  <a:srgbClr val="FFFFFF"/>
                </a:solidFill>
                <a:latin typeface="Playfair Display"/>
                <a:ea typeface="Playfair Display"/>
                <a:cs typeface="Playfair Display"/>
                <a:sym typeface="Playfair Display"/>
              </a:rPr>
              <a:t> do </a:t>
            </a:r>
            <a:r>
              <a:rPr lang="en-US" sz="1600" b="0" i="0" u="none" strike="noStrike" cap="none" dirty="0" err="1">
                <a:solidFill>
                  <a:srgbClr val="FFFFFF"/>
                </a:solidFill>
                <a:latin typeface="Playfair Display"/>
                <a:ea typeface="Playfair Display"/>
                <a:cs typeface="Playfair Display"/>
                <a:sym typeface="Playfair Display"/>
              </a:rPr>
              <a:t>wykonywania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wymagalnych</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zobowiązań</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pieniężnych</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niedługim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czasie</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7.  </a:t>
            </a:r>
            <a:r>
              <a:rPr lang="en-US" sz="1600" b="0" i="0" u="none" strike="noStrike" cap="none" dirty="0" err="1">
                <a:solidFill>
                  <a:srgbClr val="FFFFFF"/>
                </a:solidFill>
                <a:latin typeface="Playfair Display"/>
                <a:ea typeface="Playfair Display"/>
                <a:cs typeface="Playfair Display"/>
                <a:sym typeface="Playfair Display"/>
              </a:rPr>
              <a:t>Przepisy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ust</a:t>
            </a:r>
            <a:r>
              <a:rPr lang="en-US" sz="1600" b="0" i="0" u="none" strike="noStrike" cap="none" dirty="0">
                <a:solidFill>
                  <a:srgbClr val="FFFFFF"/>
                </a:solidFill>
                <a:latin typeface="Playfair Display"/>
                <a:ea typeface="Playfair Display"/>
                <a:cs typeface="Playfair Display"/>
                <a:sym typeface="Playfair Display"/>
              </a:rPr>
              <a:t>. 2-6 </a:t>
            </a:r>
            <a:r>
              <a:rPr lang="en-US" sz="1600" b="0" i="0" u="none" strike="noStrike" cap="none" dirty="0" err="1">
                <a:solidFill>
                  <a:srgbClr val="FFFFFF"/>
                </a:solidFill>
                <a:latin typeface="Playfair Display"/>
                <a:ea typeface="Playfair Display"/>
                <a:cs typeface="Playfair Display"/>
                <a:sym typeface="Playfair Display"/>
              </a:rPr>
              <a:t>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mają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zastosowania</a:t>
            </a:r>
            <a:r>
              <a:rPr lang="en-US" sz="1600" b="0" i="0" u="none" strike="noStrike" cap="none" dirty="0">
                <a:solidFill>
                  <a:srgbClr val="FFFFFF"/>
                </a:solidFill>
                <a:latin typeface="Playfair Display"/>
                <a:ea typeface="Playfair Display"/>
                <a:cs typeface="Playfair Display"/>
                <a:sym typeface="Playfair Display"/>
              </a:rPr>
              <a:t> do </a:t>
            </a:r>
            <a:r>
              <a:rPr lang="en-US" sz="1600" b="0" i="0" u="none" strike="noStrike" cap="none" dirty="0" err="1">
                <a:solidFill>
                  <a:srgbClr val="FFFFFF"/>
                </a:solidFill>
                <a:latin typeface="Playfair Display"/>
                <a:ea typeface="Playfair Display"/>
                <a:cs typeface="Playfair Display"/>
                <a:sym typeface="Playfair Display"/>
              </a:rPr>
              <a:t>spółek</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osobowych</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określonych</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ustawie</a:t>
            </a:r>
            <a:r>
              <a:rPr lang="en-US" sz="1600" b="0" i="0" u="none" strike="noStrike" cap="none" dirty="0">
                <a:solidFill>
                  <a:srgbClr val="FFFFFF"/>
                </a:solidFill>
                <a:latin typeface="Playfair Display"/>
                <a:ea typeface="Playfair Display"/>
                <a:cs typeface="Playfair Display"/>
                <a:sym typeface="Playfair Display"/>
              </a:rPr>
              <a:t> z </a:t>
            </a:r>
            <a:r>
              <a:rPr lang="en-US" sz="1600" b="0" i="0" u="none" strike="noStrike" cap="none" dirty="0" err="1">
                <a:solidFill>
                  <a:srgbClr val="FFFFFF"/>
                </a:solidFill>
                <a:latin typeface="Playfair Display"/>
                <a:ea typeface="Playfair Display"/>
                <a:cs typeface="Playfair Display"/>
                <a:sym typeface="Playfair Display"/>
              </a:rPr>
              <a:t>dnia</a:t>
            </a:r>
            <a:r>
              <a:rPr lang="en-US" sz="1600" b="0" i="0" u="none" strike="noStrike" cap="none" dirty="0">
                <a:solidFill>
                  <a:srgbClr val="FFFFFF"/>
                </a:solidFill>
                <a:latin typeface="Playfair Display"/>
                <a:ea typeface="Playfair Display"/>
                <a:cs typeface="Playfair Display"/>
                <a:sym typeface="Playfair Display"/>
              </a:rPr>
              <a:t> 15 </a:t>
            </a:r>
            <a:r>
              <a:rPr lang="en-US" sz="1600" b="0" i="0" u="none" strike="noStrike" cap="none" dirty="0" err="1">
                <a:solidFill>
                  <a:srgbClr val="FFFFFF"/>
                </a:solidFill>
                <a:latin typeface="Playfair Display"/>
                <a:ea typeface="Playfair Display"/>
                <a:cs typeface="Playfair Display"/>
                <a:sym typeface="Playfair Display"/>
              </a:rPr>
              <a:t>września</a:t>
            </a:r>
            <a:r>
              <a:rPr lang="en-US" sz="1600" b="0" i="0" u="none" strike="noStrike" cap="none" dirty="0">
                <a:solidFill>
                  <a:srgbClr val="FFFFFF"/>
                </a:solidFill>
                <a:latin typeface="Playfair Display"/>
                <a:ea typeface="Playfair Display"/>
                <a:cs typeface="Playfair Display"/>
                <a:sym typeface="Playfair Display"/>
              </a:rPr>
              <a:t> 2000 r. - </a:t>
            </a:r>
            <a:r>
              <a:rPr lang="en-US" sz="1600" b="0" i="0" u="none" strike="noStrike" cap="none" dirty="0" err="1">
                <a:solidFill>
                  <a:srgbClr val="FFFFFF"/>
                </a:solidFill>
                <a:latin typeface="Playfair Display"/>
                <a:ea typeface="Playfair Display"/>
                <a:cs typeface="Playfair Display"/>
                <a:sym typeface="Playfair Display"/>
              </a:rPr>
              <a:t>Kodeks</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spółek</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handlowych</a:t>
            </a:r>
            <a:r>
              <a:rPr lang="en-US" sz="1600" b="0" i="0" u="none" strike="noStrike" cap="none" dirty="0">
                <a:solidFill>
                  <a:srgbClr val="FFFFFF"/>
                </a:solidFill>
                <a:latin typeface="Playfair Display"/>
                <a:ea typeface="Playfair Display"/>
                <a:cs typeface="Playfair Display"/>
                <a:sym typeface="Playfair Display"/>
              </a:rPr>
              <a:t> (Dz. U. z 2024 r. </a:t>
            </a:r>
            <a:r>
              <a:rPr lang="en-US" sz="1600" b="0" i="0" u="none" strike="noStrike" cap="none" dirty="0" err="1">
                <a:solidFill>
                  <a:srgbClr val="FFFFFF"/>
                </a:solidFill>
                <a:latin typeface="Playfair Display"/>
                <a:ea typeface="Playfair Display"/>
                <a:cs typeface="Playfair Display"/>
                <a:sym typeface="Playfair Display"/>
              </a:rPr>
              <a:t>poz</a:t>
            </a:r>
            <a:r>
              <a:rPr lang="en-US" sz="1600" b="0" i="0" u="none" strike="noStrike" cap="none" dirty="0">
                <a:solidFill>
                  <a:srgbClr val="FFFFFF"/>
                </a:solidFill>
                <a:latin typeface="Playfair Display"/>
                <a:ea typeface="Playfair Display"/>
                <a:cs typeface="Playfair Display"/>
                <a:sym typeface="Playfair Display"/>
              </a:rPr>
              <a:t>. 18 </a:t>
            </a:r>
            <a:r>
              <a:rPr lang="en-US" sz="1600" b="0" i="0" u="none" strike="noStrike" cap="none" dirty="0" err="1">
                <a:solidFill>
                  <a:srgbClr val="FFFFFF"/>
                </a:solidFill>
                <a:latin typeface="Playfair Display"/>
                <a:ea typeface="Playfair Display"/>
                <a:cs typeface="Playfair Display"/>
                <a:sym typeface="Playfair Display"/>
              </a:rPr>
              <a:t>i</a:t>
            </a:r>
            <a:r>
              <a:rPr lang="en-US" sz="1600" b="0" i="0" u="none" strike="noStrike" cap="none" dirty="0">
                <a:solidFill>
                  <a:srgbClr val="FFFFFF"/>
                </a:solidFill>
                <a:latin typeface="Playfair Display"/>
                <a:ea typeface="Playfair Display"/>
                <a:cs typeface="Playfair Display"/>
                <a:sym typeface="Playfair Display"/>
              </a:rPr>
              <a:t> 96), </a:t>
            </a:r>
            <a:r>
              <a:rPr lang="en-US" sz="1600" b="0" i="0" u="none" strike="noStrike" cap="none" dirty="0" err="1">
                <a:solidFill>
                  <a:srgbClr val="FFFFFF"/>
                </a:solidFill>
                <a:latin typeface="Playfair Display"/>
                <a:ea typeface="Playfair Display"/>
                <a:cs typeface="Playfair Display"/>
                <a:sym typeface="Playfair Display"/>
              </a:rPr>
              <a:t>zwanej</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dalej</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Kodeksem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spółek</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handlowych</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których</a:t>
            </a:r>
            <a:r>
              <a:rPr lang="en-US" sz="1600" b="0" i="0" u="none" strike="noStrike" cap="none" dirty="0">
                <a:solidFill>
                  <a:srgbClr val="FFFFFF"/>
                </a:solidFill>
                <a:latin typeface="Playfair Display"/>
                <a:ea typeface="Playfair Display"/>
                <a:cs typeface="Playfair Display"/>
                <a:sym typeface="Playfair Display"/>
              </a:rPr>
              <a:t> co </a:t>
            </a:r>
            <a:r>
              <a:rPr lang="en-US" sz="1600" b="0" i="0" u="none" strike="noStrike" cap="none" dirty="0" err="1">
                <a:solidFill>
                  <a:srgbClr val="FFFFFF"/>
                </a:solidFill>
                <a:latin typeface="Playfair Display"/>
                <a:ea typeface="Playfair Display"/>
                <a:cs typeface="Playfair Display"/>
                <a:sym typeface="Playfair Display"/>
              </a:rPr>
              <a:t>najmniej</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jednym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wspólnikiem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odpowiadającym</a:t>
            </a:r>
            <a:r>
              <a:rPr lang="en-US" sz="1600" b="0" i="0" u="none" strike="noStrike" cap="none" dirty="0">
                <a:solidFill>
                  <a:srgbClr val="FFFFFF"/>
                </a:solidFill>
                <a:latin typeface="Playfair Display"/>
                <a:ea typeface="Playfair Display"/>
                <a:cs typeface="Playfair Display"/>
                <a:sym typeface="Playfair Display"/>
              </a:rPr>
              <a:t> za </a:t>
            </a:r>
            <a:r>
              <a:rPr lang="en-US" sz="1600" b="0" i="0" u="none" strike="noStrike" cap="none" dirty="0" err="1">
                <a:solidFill>
                  <a:srgbClr val="FFFFFF"/>
                </a:solidFill>
                <a:latin typeface="Playfair Display"/>
                <a:ea typeface="Playfair Display"/>
                <a:cs typeface="Playfair Display"/>
                <a:sym typeface="Playfair Display"/>
              </a:rPr>
              <a:t>zobowiązania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spółki</a:t>
            </a:r>
            <a:r>
              <a:rPr lang="en-US" sz="1600" b="0" i="0" u="none" strike="noStrike" cap="none" dirty="0">
                <a:solidFill>
                  <a:srgbClr val="FFFFFF"/>
                </a:solidFill>
                <a:latin typeface="Playfair Display"/>
                <a:ea typeface="Playfair Display"/>
                <a:cs typeface="Playfair Display"/>
                <a:sym typeface="Playfair Display"/>
              </a:rPr>
              <a:t> bez </a:t>
            </a:r>
            <a:r>
              <a:rPr lang="en-US" sz="1600" b="0" i="0" u="none" strike="noStrike" cap="none" dirty="0" err="1">
                <a:solidFill>
                  <a:srgbClr val="FFFFFF"/>
                </a:solidFill>
                <a:latin typeface="Playfair Display"/>
                <a:ea typeface="Playfair Display"/>
                <a:cs typeface="Playfair Display"/>
                <a:sym typeface="Playfair Display"/>
              </a:rPr>
              <a:t>ograniczenia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całym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swoim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majątkiem</a:t>
            </a:r>
            <a:r>
              <a:rPr lang="en-US" sz="1600" b="0" i="0" u="none" strike="noStrike" cap="none" dirty="0">
                <a:solidFill>
                  <a:srgbClr val="FFFFFF"/>
                </a:solidFill>
                <a:latin typeface="Playfair Display"/>
                <a:ea typeface="Playfair Display"/>
                <a:cs typeface="Playfair Display"/>
                <a:sym typeface="Playfair Display"/>
              </a:rPr>
              <a:t> jest </a:t>
            </a:r>
            <a:r>
              <a:rPr lang="en-US" sz="1600" b="0" i="0" u="none" strike="noStrike" cap="none" dirty="0" err="1">
                <a:solidFill>
                  <a:srgbClr val="FFFFFF"/>
                </a:solidFill>
                <a:latin typeface="Playfair Display"/>
                <a:ea typeface="Playfair Display"/>
                <a:cs typeface="Playfair Display"/>
                <a:sym typeface="Playfair Display"/>
              </a:rPr>
              <a:t>osoba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fizyczna</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endParaRPr sz="1600" b="0" i="0" u="none" strike="noStrike" cap="none"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i="0" u="none" strike="noStrike" cap="none" dirty="0">
                <a:solidFill>
                  <a:srgbClr val="FFFFFF"/>
                </a:solidFill>
                <a:latin typeface="Playfair Display"/>
                <a:ea typeface="Playfair Display"/>
                <a:cs typeface="Playfair Display"/>
                <a:sym typeface="Playfair Display"/>
              </a:rPr>
              <a:t>Art.  11a.  [</a:t>
            </a:r>
            <a:r>
              <a:rPr lang="en-US" sz="1600" b="1" i="0" u="none" strike="noStrike" cap="none" dirty="0" err="1">
                <a:solidFill>
                  <a:srgbClr val="FFFFFF"/>
                </a:solidFill>
                <a:latin typeface="Playfair Display"/>
                <a:ea typeface="Playfair Display"/>
                <a:cs typeface="Playfair Display"/>
                <a:sym typeface="Playfair Display"/>
              </a:rPr>
              <a:t>Ogłoszenie</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upadłości</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zmarłego</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przedsiębiorcy</a:t>
            </a:r>
            <a:r>
              <a:rPr lang="en-US" sz="1600" b="1" i="0" u="none" strike="noStrike" cap="none" dirty="0">
                <a:solidFill>
                  <a:srgbClr val="FFFFFF"/>
                </a:solidFill>
                <a:latin typeface="Playfair Display"/>
                <a:ea typeface="Playfair Display"/>
                <a:cs typeface="Playfair Display"/>
                <a:sym typeface="Playfair Display"/>
              </a:rPr>
              <a:t> w </a:t>
            </a:r>
            <a:r>
              <a:rPr lang="en-US" sz="1600" b="1" i="0" u="none" strike="noStrike" cap="none" dirty="0" err="1">
                <a:solidFill>
                  <a:srgbClr val="FFFFFF"/>
                </a:solidFill>
                <a:latin typeface="Playfair Display"/>
                <a:ea typeface="Playfair Display"/>
                <a:cs typeface="Playfair Display"/>
                <a:sym typeface="Playfair Display"/>
              </a:rPr>
              <a:t>przypadku</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ustanowienia</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zarządu</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sukcesyjnego</a:t>
            </a:r>
            <a:r>
              <a:rPr lang="en-US" sz="1600" b="1"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1.  W </a:t>
            </a:r>
            <a:r>
              <a:rPr lang="en-US" sz="1600" b="0" i="0" u="none" strike="noStrike" cap="none" dirty="0" err="1">
                <a:solidFill>
                  <a:srgbClr val="FFFFFF"/>
                </a:solidFill>
                <a:latin typeface="Playfair Display"/>
                <a:ea typeface="Playfair Display"/>
                <a:cs typeface="Playfair Display"/>
                <a:sym typeface="Playfair Display"/>
              </a:rPr>
              <a:t>przypadku</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ustanowienia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zarządu</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sukcesyjnego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można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ogłosić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upadłość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zmarłego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przedsiębiorcy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także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wtedy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gdy</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zakresie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czynności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dokonywanych</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ramach</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prowadzenia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przedsiębiorstwa</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spadku</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zarządca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sukcesyjny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utracił</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zdolność</a:t>
            </a:r>
            <a:r>
              <a:rPr lang="en-US" sz="1600" b="0" i="0" u="none" strike="noStrike" cap="none" dirty="0">
                <a:solidFill>
                  <a:srgbClr val="FFFFFF"/>
                </a:solidFill>
                <a:latin typeface="Playfair Display"/>
                <a:ea typeface="Playfair Display"/>
                <a:cs typeface="Playfair Display"/>
                <a:sym typeface="Playfair Display"/>
              </a:rPr>
              <a:t> do </a:t>
            </a:r>
            <a:r>
              <a:rPr lang="en-US" sz="1600" b="0" i="0" u="none" strike="noStrike" cap="none" dirty="0" err="1">
                <a:solidFill>
                  <a:srgbClr val="FFFFFF"/>
                </a:solidFill>
                <a:latin typeface="Playfair Display"/>
                <a:ea typeface="Playfair Display"/>
                <a:cs typeface="Playfair Display"/>
                <a:sym typeface="Playfair Display"/>
              </a:rPr>
              <a:t>wykonywania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wymagalnych</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zobowiązań</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pieniężnych</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2.  </a:t>
            </a:r>
            <a:r>
              <a:rPr lang="en-US" sz="1600" b="0" i="0" u="none" strike="noStrike" cap="none" dirty="0" err="1">
                <a:solidFill>
                  <a:srgbClr val="FFFFFF"/>
                </a:solidFill>
                <a:latin typeface="Playfair Display"/>
                <a:ea typeface="Playfair Display"/>
                <a:cs typeface="Playfair Display"/>
                <a:sym typeface="Playfair Display"/>
              </a:rPr>
              <a:t>Przepis</a:t>
            </a:r>
            <a:r>
              <a:rPr lang="en-US" sz="1600" b="0" i="0" u="none" strike="noStrike" cap="none" dirty="0">
                <a:solidFill>
                  <a:srgbClr val="FFFFFF"/>
                </a:solidFill>
                <a:latin typeface="Playfair Display"/>
                <a:ea typeface="Playfair Display"/>
                <a:cs typeface="Playfair Display"/>
                <a:sym typeface="Playfair Display"/>
              </a:rPr>
              <a:t> art. 11 </a:t>
            </a:r>
            <a:r>
              <a:rPr lang="en-US" sz="1600" b="0" i="0" u="none" strike="noStrike" cap="none" dirty="0" err="1">
                <a:solidFill>
                  <a:srgbClr val="FFFFFF"/>
                </a:solidFill>
                <a:latin typeface="Playfair Display"/>
                <a:ea typeface="Playfair Display"/>
                <a:cs typeface="Playfair Display"/>
                <a:sym typeface="Playfair Display"/>
              </a:rPr>
              <a:t>ust</a:t>
            </a:r>
            <a:r>
              <a:rPr lang="en-US" sz="1600" b="0" i="0" u="none" strike="noStrike" cap="none" dirty="0">
                <a:solidFill>
                  <a:srgbClr val="FFFFFF"/>
                </a:solidFill>
                <a:latin typeface="Playfair Display"/>
                <a:ea typeface="Playfair Display"/>
                <a:cs typeface="Playfair Display"/>
                <a:sym typeface="Playfair Display"/>
              </a:rPr>
              <a:t>. 1a </a:t>
            </a:r>
            <a:r>
              <a:rPr lang="en-US" sz="1600" b="0" i="0" u="none" strike="noStrike" cap="none" dirty="0" err="1">
                <a:solidFill>
                  <a:srgbClr val="FFFFFF"/>
                </a:solidFill>
                <a:latin typeface="Playfair Display"/>
                <a:ea typeface="Playfair Display"/>
                <a:cs typeface="Playfair Display"/>
                <a:sym typeface="Playfair Display"/>
              </a:rPr>
              <a:t>stosuje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się</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odpowiednio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domniemanie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dla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przesłanki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niewykonywania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zobowiązań</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endParaRPr sz="1600" b="0" i="0" u="none" strike="noStrike" cap="none" dirty="0">
              <a:solidFill>
                <a:srgbClr val="FFFFFF"/>
              </a:solidFill>
              <a:latin typeface="Playfair Display"/>
              <a:ea typeface="Playfair Display"/>
              <a:cs typeface="Playfair Display"/>
              <a:sym typeface="Playfair Display"/>
            </a:endParaRPr>
          </a:p>
        </p:txBody>
      </p:sp>
      <p:grpSp>
        <p:nvGrpSpPr>
          <p:cNvPr id="104" name="Google Shape;104;p3"/>
          <p:cNvGrpSpPr/>
          <p:nvPr/>
        </p:nvGrpSpPr>
        <p:grpSpPr>
          <a:xfrm>
            <a:off x="16970755" y="414861"/>
            <a:ext cx="440528" cy="246300"/>
            <a:chOff x="17191472" y="404350"/>
            <a:chExt cx="440528" cy="246300"/>
          </a:xfrm>
        </p:grpSpPr>
        <p:sp>
          <p:nvSpPr>
            <p:cNvPr id="105" name="Google Shape;105;p3"/>
            <p:cNvSpPr/>
            <p:nvPr/>
          </p:nvSpPr>
          <p:spPr>
            <a:xfrm>
              <a:off x="17191472" y="522631"/>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a:lstStyle/>
            <a:p>
              <a:endParaRPr lang="pl-PL"/>
            </a:p>
          </p:txBody>
        </p:sp>
        <p:sp>
          <p:nvSpPr>
            <p:cNvPr id="106" name="Google Shape;106;p3"/>
            <p:cNvSpPr txBox="1"/>
            <p:nvPr/>
          </p:nvSpPr>
          <p:spPr>
            <a:xfrm>
              <a:off x="17395600" y="404350"/>
              <a:ext cx="2364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a:solidFill>
                    <a:srgbClr val="FFFFFF"/>
                  </a:solidFill>
                  <a:latin typeface="Rosario"/>
                  <a:ea typeface="Rosario"/>
                  <a:cs typeface="Rosario"/>
                  <a:sym typeface="Rosario"/>
                </a:rPr>
                <a:t>0</a:t>
              </a:r>
              <a:r>
                <a:rPr lang="en-US" sz="1600">
                  <a:solidFill>
                    <a:srgbClr val="FFFFFF"/>
                  </a:solidFill>
                  <a:latin typeface="Rosario"/>
                  <a:ea typeface="Rosario"/>
                  <a:cs typeface="Rosario"/>
                  <a:sym typeface="Rosario"/>
                </a:rPr>
                <a:t>2</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464"/>
        <p:cNvGrpSpPr/>
        <p:nvPr/>
      </p:nvGrpSpPr>
      <p:grpSpPr>
        <a:xfrm>
          <a:off x="0" y="0"/>
          <a:ext cx="0" cy="0"/>
          <a:chOff x="0" y="0"/>
          <a:chExt cx="0" cy="0"/>
        </a:xfrm>
      </p:grpSpPr>
      <p:sp>
        <p:nvSpPr>
          <p:cNvPr id="465" name="Google Shape;465;g3408536e1f3_0_32"/>
          <p:cNvSpPr/>
          <p:nvPr/>
        </p:nvSpPr>
        <p:spPr>
          <a:xfrm>
            <a:off x="0" y="5443779"/>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8000"/>
            </a:blip>
            <a:stretch>
              <a:fillRect t="-22178" b="-1709"/>
            </a:stretch>
          </a:blipFill>
          <a:ln>
            <a:noFill/>
          </a:ln>
        </p:spPr>
        <p:txBody>
          <a:bodyPr/>
          <a:lstStyle/>
          <a:p>
            <a:endParaRPr lang="pl-PL"/>
          </a:p>
        </p:txBody>
      </p:sp>
      <p:grpSp>
        <p:nvGrpSpPr>
          <p:cNvPr id="466" name="Google Shape;466;g3408536e1f3_0_32"/>
          <p:cNvGrpSpPr/>
          <p:nvPr/>
        </p:nvGrpSpPr>
        <p:grpSpPr>
          <a:xfrm>
            <a:off x="502388" y="486440"/>
            <a:ext cx="3664810" cy="571359"/>
            <a:chOff x="0" y="0"/>
            <a:chExt cx="4886414" cy="761812"/>
          </a:xfrm>
        </p:grpSpPr>
        <p:sp>
          <p:nvSpPr>
            <p:cNvPr id="467" name="Google Shape;467;g3408536e1f3_0_32"/>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a:lstStyle/>
            <a:p>
              <a:endParaRPr lang="pl-PL"/>
            </a:p>
          </p:txBody>
        </p:sp>
        <p:sp>
          <p:nvSpPr>
            <p:cNvPr id="468" name="Google Shape;468;g3408536e1f3_0_32"/>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469" name="Google Shape;469;g3408536e1f3_0_32"/>
          <p:cNvSpPr txBox="1"/>
          <p:nvPr/>
        </p:nvSpPr>
        <p:spPr>
          <a:xfrm>
            <a:off x="4572000" y="1130375"/>
            <a:ext cx="12855000" cy="3693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2399" dirty="0" err="1">
                <a:solidFill>
                  <a:srgbClr val="EBCD8A"/>
                </a:solidFill>
                <a:latin typeface="Playfair Display"/>
                <a:ea typeface="Playfair Display"/>
                <a:cs typeface="Playfair Display"/>
                <a:sym typeface="Playfair Display"/>
              </a:rPr>
              <a:t>Skutki</a:t>
            </a:r>
            <a:r>
              <a:rPr lang="en-US" sz="2399" dirty="0">
                <a:solidFill>
                  <a:srgbClr val="EBCD8A"/>
                </a:solidFill>
                <a:latin typeface="Playfair Display"/>
                <a:ea typeface="Playfair Display"/>
                <a:cs typeface="Playfair Display"/>
                <a:sym typeface="Playfair Display"/>
              </a:rPr>
              <a:t> </a:t>
            </a:r>
            <a:r>
              <a:rPr lang="en-US" sz="2399" dirty="0" err="1">
                <a:solidFill>
                  <a:srgbClr val="EBCD8A"/>
                </a:solidFill>
                <a:latin typeface="Playfair Display"/>
                <a:ea typeface="Playfair Display"/>
                <a:cs typeface="Playfair Display"/>
                <a:sym typeface="Playfair Display"/>
              </a:rPr>
              <a:t>ogłoszenia</a:t>
            </a:r>
            <a:r>
              <a:rPr lang="en-US" sz="2399" dirty="0">
                <a:solidFill>
                  <a:srgbClr val="EBCD8A"/>
                </a:solidFill>
                <a:latin typeface="Playfair Display"/>
                <a:ea typeface="Playfair Display"/>
                <a:cs typeface="Playfair Display"/>
                <a:sym typeface="Playfair Display"/>
              </a:rPr>
              <a:t> </a:t>
            </a:r>
            <a:r>
              <a:rPr lang="en-US" sz="2399" dirty="0" err="1">
                <a:solidFill>
                  <a:srgbClr val="EBCD8A"/>
                </a:solidFill>
                <a:latin typeface="Playfair Display"/>
                <a:ea typeface="Playfair Display"/>
                <a:cs typeface="Playfair Display"/>
                <a:sym typeface="Playfair Display"/>
              </a:rPr>
              <a:t>upadłości</a:t>
            </a:r>
            <a:r>
              <a:rPr lang="en-US" sz="2399" dirty="0">
                <a:solidFill>
                  <a:srgbClr val="EBCD8A"/>
                </a:solidFill>
                <a:latin typeface="Playfair Display"/>
                <a:ea typeface="Playfair Display"/>
                <a:cs typeface="Playfair Display"/>
                <a:sym typeface="Playfair Display"/>
              </a:rPr>
              <a:t> a </a:t>
            </a:r>
            <a:r>
              <a:rPr lang="en-US" sz="2399" dirty="0" err="1">
                <a:solidFill>
                  <a:srgbClr val="EBCD8A"/>
                </a:solidFill>
                <a:latin typeface="Playfair Display"/>
                <a:ea typeface="Playfair Display"/>
                <a:cs typeface="Playfair Display"/>
                <a:sym typeface="Playfair Display"/>
              </a:rPr>
              <a:t>kwestie</a:t>
            </a:r>
            <a:r>
              <a:rPr lang="en-US" sz="2399" dirty="0">
                <a:solidFill>
                  <a:srgbClr val="EBCD8A"/>
                </a:solidFill>
                <a:latin typeface="Playfair Display"/>
                <a:ea typeface="Playfair Display"/>
                <a:cs typeface="Playfair Display"/>
                <a:sym typeface="Playfair Display"/>
              </a:rPr>
              <a:t> </a:t>
            </a:r>
            <a:r>
              <a:rPr lang="en-US" sz="2399" dirty="0" err="1">
                <a:solidFill>
                  <a:srgbClr val="EBCD8A"/>
                </a:solidFill>
                <a:latin typeface="Playfair Display"/>
                <a:ea typeface="Playfair Display"/>
                <a:cs typeface="Playfair Display"/>
                <a:sym typeface="Playfair Display"/>
              </a:rPr>
              <a:t>spadkowe</a:t>
            </a:r>
            <a:r>
              <a:rPr lang="en-US" sz="2399" dirty="0">
                <a:solidFill>
                  <a:srgbClr val="EBCD8A"/>
                </a:solidFill>
                <a:latin typeface="Playfair Display"/>
                <a:ea typeface="Playfair Display"/>
                <a:cs typeface="Playfair Display"/>
                <a:sym typeface="Playfair Display"/>
              </a:rPr>
              <a:t> </a:t>
            </a:r>
            <a:r>
              <a:rPr lang="en-US" sz="2399" dirty="0" err="1">
                <a:solidFill>
                  <a:srgbClr val="EBCD8A"/>
                </a:solidFill>
                <a:latin typeface="Playfair Display"/>
                <a:ea typeface="Playfair Display"/>
                <a:cs typeface="Playfair Display"/>
                <a:sym typeface="Playfair Display"/>
              </a:rPr>
              <a:t>i</a:t>
            </a:r>
            <a:r>
              <a:rPr lang="en-US" sz="2399" dirty="0">
                <a:solidFill>
                  <a:srgbClr val="EBCD8A"/>
                </a:solidFill>
                <a:latin typeface="Playfair Display"/>
                <a:ea typeface="Playfair Display"/>
                <a:cs typeface="Playfair Display"/>
                <a:sym typeface="Playfair Display"/>
              </a:rPr>
              <a:t> </a:t>
            </a:r>
            <a:r>
              <a:rPr lang="en-US" sz="2399" dirty="0" err="1">
                <a:solidFill>
                  <a:srgbClr val="EBCD8A"/>
                </a:solidFill>
                <a:latin typeface="Playfair Display"/>
                <a:ea typeface="Playfair Display"/>
                <a:cs typeface="Playfair Display"/>
                <a:sym typeface="Playfair Display"/>
              </a:rPr>
              <a:t>stosunki</a:t>
            </a:r>
            <a:r>
              <a:rPr lang="en-US" sz="2399" dirty="0">
                <a:solidFill>
                  <a:srgbClr val="EBCD8A"/>
                </a:solidFill>
                <a:latin typeface="Playfair Display"/>
                <a:ea typeface="Playfair Display"/>
                <a:cs typeface="Playfair Display"/>
                <a:sym typeface="Playfair Display"/>
              </a:rPr>
              <a:t> </a:t>
            </a:r>
            <a:r>
              <a:rPr lang="en-US" sz="2399" dirty="0" err="1">
                <a:solidFill>
                  <a:srgbClr val="EBCD8A"/>
                </a:solidFill>
                <a:latin typeface="Playfair Display"/>
                <a:ea typeface="Playfair Display"/>
                <a:cs typeface="Playfair Display"/>
                <a:sym typeface="Playfair Display"/>
              </a:rPr>
              <a:t>majątkowe</a:t>
            </a:r>
            <a:r>
              <a:rPr lang="en-US" sz="2399" dirty="0">
                <a:solidFill>
                  <a:srgbClr val="EBCD8A"/>
                </a:solidFill>
                <a:latin typeface="Playfair Display"/>
                <a:ea typeface="Playfair Display"/>
                <a:cs typeface="Playfair Display"/>
                <a:sym typeface="Playfair Display"/>
              </a:rPr>
              <a:t> </a:t>
            </a:r>
            <a:r>
              <a:rPr lang="en-US" sz="2399" dirty="0" err="1">
                <a:solidFill>
                  <a:srgbClr val="EBCD8A"/>
                </a:solidFill>
                <a:latin typeface="Playfair Display"/>
                <a:ea typeface="Playfair Display"/>
                <a:cs typeface="Playfair Display"/>
                <a:sym typeface="Playfair Display"/>
              </a:rPr>
              <a:t>małżeńskie</a:t>
            </a:r>
            <a:r>
              <a:rPr lang="en-US" sz="2399" dirty="0">
                <a:solidFill>
                  <a:srgbClr val="EBCD8A"/>
                </a:solidFill>
                <a:latin typeface="Playfair Display"/>
                <a:ea typeface="Playfair Display"/>
                <a:cs typeface="Playfair Display"/>
                <a:sym typeface="Playfair Display"/>
              </a:rPr>
              <a:t> </a:t>
            </a:r>
            <a:r>
              <a:rPr lang="en-US" sz="2399" dirty="0" err="1">
                <a:solidFill>
                  <a:srgbClr val="EBCD8A"/>
                </a:solidFill>
                <a:latin typeface="Playfair Display"/>
                <a:ea typeface="Playfair Display"/>
                <a:cs typeface="Playfair Display"/>
                <a:sym typeface="Playfair Display"/>
              </a:rPr>
              <a:t>upadłego</a:t>
            </a:r>
            <a:endParaRPr sz="100" dirty="0"/>
          </a:p>
        </p:txBody>
      </p:sp>
      <p:sp>
        <p:nvSpPr>
          <p:cNvPr id="470" name="Google Shape;470;g3408536e1f3_0_32"/>
          <p:cNvSpPr txBox="1"/>
          <p:nvPr/>
        </p:nvSpPr>
        <p:spPr>
          <a:xfrm>
            <a:off x="677025" y="1923900"/>
            <a:ext cx="8695500" cy="7930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119 [Wejście spadku do masy upadłości]</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Jeżeli do spadku otwartego po dniu ogłoszenia upadłości powołany zostaje upadły, spadek wchodzi do masy upadłości. Syndyk nie składa oświadczenia o przyjęciu spadku, a spadek uważa się za przyjęty z dobrodziejstwem inwentarza.</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 Jeżeli otwarcie spadku nastąpiło przed ogłoszeniem upadłości, a do chwili jej ogłoszenia nie upłynął jeszcze termin do złożenia oświadczenia o przyjęciu lub odrzuceniu spadku i powołany spadkobierca oświadczenia takiego nie złożył, przepis ust. 1 stosuje się odpowiednio.</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3. Przepisy ust. 1 i 2 stosuje się odpowiednio w razie ustanowienia zapisów na rzecz upadłego.</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120 [Nieważność umowy zbycia spadku]</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Umowa zbycia całości lub części spadku albo całości lub części udziału spadkowego zawarta przez upadłego po ogłoszeniu upadłości jest nieważna. Nieważna jest też dokonana przez niego czynność rozporządzająca udziałem w przedmiocie należącym do spadku, jak i jego zgoda na rozporządzenie udziałem w przedmiocie należącym do spadku przez innego spadkobiercę.</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121 [Wyłączenie spadku z masy]</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Jeżeli w skład spadku wchodzą wierzytelności i prawa wątpliwe co do istnienia lub możliwości ich wykonania, można wyłączyć spadek z masy upadłości.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 Spadek podlega wyłączeniu, jeżeli składniki majątkowe wchodzące w skład spadku są trudno zbywalne albo z innych przyczyn wejście spadku do masy upadłości nie byłoby korzystne dla postępowania upadłościowego.</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3. Postanowienie o wyłączeniu spadku z masy upadłości wydaje z urzędu sędzia-komisarz. Na postanowienie przysługuje zażalenie upadłemu i wierzycielom.</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123 [Bezskuteczność oświadczenia]</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Oświadczenie upadłego o odrzuceniu spadku lub zapisu windykacyjnego jest bezskuteczne w stosunku do masy upadłości, jeżeli zostało złożone po ogłoszeniu upadłości.</a:t>
            </a:r>
            <a:endParaRPr sz="1600">
              <a:solidFill>
                <a:srgbClr val="FFFFFF"/>
              </a:solidFill>
              <a:latin typeface="Playfair Display"/>
              <a:ea typeface="Playfair Display"/>
              <a:cs typeface="Playfair Display"/>
              <a:sym typeface="Playfair Display"/>
            </a:endParaRPr>
          </a:p>
        </p:txBody>
      </p:sp>
      <p:sp>
        <p:nvSpPr>
          <p:cNvPr id="471" name="Google Shape;471;g3408536e1f3_0_32"/>
          <p:cNvSpPr/>
          <p:nvPr/>
        </p:nvSpPr>
        <p:spPr>
          <a:xfrm>
            <a:off x="16758747" y="50940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a:lstStyle/>
          <a:p>
            <a:endParaRPr lang="pl-PL"/>
          </a:p>
        </p:txBody>
      </p:sp>
      <p:sp>
        <p:nvSpPr>
          <p:cNvPr id="472" name="Google Shape;472;g3408536e1f3_0_32"/>
          <p:cNvSpPr txBox="1"/>
          <p:nvPr/>
        </p:nvSpPr>
        <p:spPr>
          <a:xfrm>
            <a:off x="16971246" y="360235"/>
            <a:ext cx="288000" cy="34471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pl-PL" sz="1600" dirty="0">
                <a:solidFill>
                  <a:srgbClr val="FFFFFF"/>
                </a:solidFill>
                <a:latin typeface="Rosario"/>
                <a:ea typeface="Rosario"/>
                <a:cs typeface="Rosario"/>
                <a:sym typeface="Rosario"/>
              </a:rPr>
              <a:t>20</a:t>
            </a:r>
            <a:endParaRPr sz="1600" dirty="0">
              <a:solidFill>
                <a:srgbClr val="FFFFFF"/>
              </a:solidFill>
              <a:latin typeface="Rosario"/>
              <a:ea typeface="Rosario"/>
              <a:cs typeface="Rosario"/>
              <a:sym typeface="Rosario"/>
            </a:endParaRPr>
          </a:p>
        </p:txBody>
      </p:sp>
      <p:sp>
        <p:nvSpPr>
          <p:cNvPr id="473" name="Google Shape;473;g3408536e1f3_0_32"/>
          <p:cNvSpPr txBox="1"/>
          <p:nvPr/>
        </p:nvSpPr>
        <p:spPr>
          <a:xfrm>
            <a:off x="10125550" y="2005825"/>
            <a:ext cx="7531500" cy="7930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124 [Ustanie wspólności majątkowej]</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Z dniem ogłoszenia upadłości jednego z małżonków powstaje między małżonkami rozdzielność majątkowa, o której mowa w art. 53 § 1 ustawy z dnia 25 lutego 1964 r. – Kodeks rodzinny i opiekuńczy (Dz.U. z 2020 r. poz. 1359). Jeżeli małżonkowie pozostawali w ustroju wspólności majątkowej, majątek wspólny małżonków wchodzi do masy upadłości, a jego podział jest niedopuszczalny.</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3. Małżonek upadłego może dochodzić w postępowaniu upadłościowym należności z tytułu udziału w majątku wspólnym, zgłaszając tę wierzytelność syndykowi za pośrednictwem systemu teleinformatycznego obsługującego postępowanie sądowe.</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4. Domniemywa się, że majątek wspólny powstały w okresie prowadzenia przedsiębiorstwa przez upadłego został nabyty ze środków pochodzących z dochodów tego przedsiębiorstwa.</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5. Do masy upadłości nie wchodzą przedmioty służące wyłącznie małżonkowi upadłego do prowadzenia działalności gospodarczej lub zawodowej, choćby były objęte majątkową wspólnością małżeńską, z wyjątkiem przedmiotów majątkowych nabytych do majątku wspólnego w ciągu dwóch lat przed dniem złożenia wniosku o ogłoszenie upadłości.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125 [Ustanowienie rozdzielności majątkowej]</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1. Ustanowienie rozdzielności majątkowej na podstawie orzeczenia sądu w ciągu roku przed dniem złożenia wniosku o ogłoszenie upadłości jest bezskuteczne w stosunku do masy upadłości, chyba że pozew o ustanowienie rozdzielności majątkowej został złożony co najmniej na dwa lata przed dniem złożenia wniosku o ogłoszenie upadłości.</a:t>
            </a: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2. Po ogłoszeniu upadłości nie można ustanowić rozdzielności majątkowej z datą wcześniejszą niż data ogłoszenia upadłości.</a:t>
            </a:r>
            <a:endParaRPr sz="1600">
              <a:solidFill>
                <a:srgbClr val="FFFFFF"/>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477"/>
        <p:cNvGrpSpPr/>
        <p:nvPr/>
      </p:nvGrpSpPr>
      <p:grpSpPr>
        <a:xfrm>
          <a:off x="0" y="0"/>
          <a:ext cx="0" cy="0"/>
          <a:chOff x="0" y="0"/>
          <a:chExt cx="0" cy="0"/>
        </a:xfrm>
      </p:grpSpPr>
      <p:sp>
        <p:nvSpPr>
          <p:cNvPr id="478" name="Google Shape;478;g33f7c437eb0_1_103"/>
          <p:cNvSpPr/>
          <p:nvPr/>
        </p:nvSpPr>
        <p:spPr>
          <a:xfrm>
            <a:off x="-55560" y="0"/>
            <a:ext cx="6013264" cy="10287424"/>
          </a:xfrm>
          <a:custGeom>
            <a:avLst/>
            <a:gdLst/>
            <a:ahLst/>
            <a:cxnLst/>
            <a:rect l="l" t="t" r="r" b="b"/>
            <a:pathLst>
              <a:path w="1413223" h="2417726" extrusionOk="0">
                <a:moveTo>
                  <a:pt x="0" y="0"/>
                </a:moveTo>
                <a:lnTo>
                  <a:pt x="1413223" y="0"/>
                </a:lnTo>
                <a:lnTo>
                  <a:pt x="1413223" y="2417726"/>
                </a:lnTo>
                <a:lnTo>
                  <a:pt x="0" y="2417726"/>
                </a:lnTo>
                <a:close/>
              </a:path>
            </a:pathLst>
          </a:custGeom>
          <a:blipFill rotWithShape="1">
            <a:blip r:embed="rId3">
              <a:alphaModFix amt="8000"/>
            </a:blip>
            <a:stretch>
              <a:fillRect l="-110128" r="-46479"/>
            </a:stretch>
          </a:blipFill>
          <a:ln>
            <a:noFill/>
          </a:ln>
        </p:spPr>
        <p:txBody>
          <a:bodyPr/>
          <a:lstStyle/>
          <a:p>
            <a:endParaRPr lang="pl-PL"/>
          </a:p>
        </p:txBody>
      </p:sp>
      <p:grpSp>
        <p:nvGrpSpPr>
          <p:cNvPr id="480" name="Google Shape;480;g33f7c437eb0_1_103"/>
          <p:cNvGrpSpPr/>
          <p:nvPr/>
        </p:nvGrpSpPr>
        <p:grpSpPr>
          <a:xfrm>
            <a:off x="502388" y="486440"/>
            <a:ext cx="3664810" cy="571359"/>
            <a:chOff x="0" y="0"/>
            <a:chExt cx="4886414" cy="761812"/>
          </a:xfrm>
        </p:grpSpPr>
        <p:sp>
          <p:nvSpPr>
            <p:cNvPr id="481" name="Google Shape;481;g33f7c437eb0_1_103"/>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a:lstStyle/>
            <a:p>
              <a:endParaRPr lang="pl-PL"/>
            </a:p>
          </p:txBody>
        </p:sp>
        <p:sp>
          <p:nvSpPr>
            <p:cNvPr id="482" name="Google Shape;482;g33f7c437eb0_1_103"/>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483" name="Google Shape;483;g33f7c437eb0_1_103"/>
          <p:cNvSpPr/>
          <p:nvPr/>
        </p:nvSpPr>
        <p:spPr>
          <a:xfrm>
            <a:off x="16758747" y="50940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a:lstStyle/>
          <a:p>
            <a:endParaRPr lang="pl-PL"/>
          </a:p>
        </p:txBody>
      </p:sp>
      <p:sp>
        <p:nvSpPr>
          <p:cNvPr id="484" name="Google Shape;484;g33f7c437eb0_1_103"/>
          <p:cNvSpPr txBox="1"/>
          <p:nvPr/>
        </p:nvSpPr>
        <p:spPr>
          <a:xfrm>
            <a:off x="16971246" y="394458"/>
            <a:ext cx="288000" cy="34471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pl-PL" sz="1600" dirty="0">
                <a:solidFill>
                  <a:srgbClr val="FFFFFF"/>
                </a:solidFill>
                <a:latin typeface="Rosario"/>
                <a:ea typeface="Rosario"/>
                <a:cs typeface="Rosario"/>
                <a:sym typeface="Rosario"/>
              </a:rPr>
              <a:t>21</a:t>
            </a:r>
            <a:endParaRPr sz="1600" dirty="0">
              <a:solidFill>
                <a:srgbClr val="FFFFFF"/>
              </a:solidFill>
              <a:latin typeface="Rosario"/>
              <a:ea typeface="Rosario"/>
              <a:cs typeface="Rosario"/>
              <a:sym typeface="Rosario"/>
            </a:endParaRPr>
          </a:p>
        </p:txBody>
      </p:sp>
      <p:graphicFrame>
        <p:nvGraphicFramePr>
          <p:cNvPr id="485" name="Google Shape;485;g33f7c437eb0_1_103"/>
          <p:cNvGraphicFramePr/>
          <p:nvPr>
            <p:extLst>
              <p:ext uri="{D42A27DB-BD31-4B8C-83A1-F6EECF244321}">
                <p14:modId xmlns:p14="http://schemas.microsoft.com/office/powerpoint/2010/main" val="2257377907"/>
              </p:ext>
            </p:extLst>
          </p:nvPr>
        </p:nvGraphicFramePr>
        <p:xfrm>
          <a:off x="707925" y="2914567"/>
          <a:ext cx="16872150" cy="5640744"/>
        </p:xfrm>
        <a:graphic>
          <a:graphicData uri="http://schemas.openxmlformats.org/drawingml/2006/table">
            <a:tbl>
              <a:tblPr>
                <a:solidFill>
                  <a:srgbClr val="EBCD8A"/>
                </a:solidFill>
                <a:tableStyleId>{AFDC139A-7DD9-4B94-BF46-895EF79265F7}</a:tableStyleId>
              </a:tblPr>
              <a:tblGrid>
                <a:gridCol w="1613825">
                  <a:extLst>
                    <a:ext uri="{9D8B030D-6E8A-4147-A177-3AD203B41FA5}">
                      <a16:colId xmlns:a16="http://schemas.microsoft.com/office/drawing/2014/main" val="20000"/>
                    </a:ext>
                  </a:extLst>
                </a:gridCol>
                <a:gridCol w="2441700">
                  <a:extLst>
                    <a:ext uri="{9D8B030D-6E8A-4147-A177-3AD203B41FA5}">
                      <a16:colId xmlns:a16="http://schemas.microsoft.com/office/drawing/2014/main" val="20001"/>
                    </a:ext>
                  </a:extLst>
                </a:gridCol>
                <a:gridCol w="12816625">
                  <a:extLst>
                    <a:ext uri="{9D8B030D-6E8A-4147-A177-3AD203B41FA5}">
                      <a16:colId xmlns:a16="http://schemas.microsoft.com/office/drawing/2014/main" val="20002"/>
                    </a:ext>
                  </a:extLst>
                </a:gridCol>
              </a:tblGrid>
              <a:tr h="730125">
                <a:tc>
                  <a:txBody>
                    <a:bodyPr/>
                    <a:lstStyle/>
                    <a:p>
                      <a:pPr marL="0" lvl="0" indent="0" algn="just" rtl="0">
                        <a:lnSpc>
                          <a:spcPct val="115000"/>
                        </a:lnSpc>
                        <a:spcBef>
                          <a:spcPts val="1200"/>
                        </a:spcBef>
                        <a:spcAft>
                          <a:spcPts val="0"/>
                        </a:spcAft>
                        <a:buNone/>
                      </a:pPr>
                      <a:r>
                        <a:rPr lang="en-US" sz="1200" b="1">
                          <a:solidFill>
                            <a:srgbClr val="FFFFFF"/>
                          </a:solidFill>
                          <a:latin typeface="Playfair Display"/>
                          <a:ea typeface="Playfair Display"/>
                          <a:cs typeface="Playfair Display"/>
                          <a:sym typeface="Playfair Display"/>
                        </a:rPr>
                        <a:t>Obszar skutków</a:t>
                      </a:r>
                      <a:endParaRPr sz="1200" b="1">
                        <a:solidFill>
                          <a:srgbClr val="FFFFFF"/>
                        </a:solidFill>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F69"/>
                    </a:solidFill>
                  </a:tcPr>
                </a:tc>
                <a:tc>
                  <a:txBody>
                    <a:bodyPr/>
                    <a:lstStyle/>
                    <a:p>
                      <a:pPr marL="0" lvl="0" indent="0" algn="just" rtl="0">
                        <a:lnSpc>
                          <a:spcPct val="115000"/>
                        </a:lnSpc>
                        <a:spcBef>
                          <a:spcPts val="1200"/>
                        </a:spcBef>
                        <a:spcAft>
                          <a:spcPts val="0"/>
                        </a:spcAft>
                        <a:buNone/>
                      </a:pPr>
                      <a:r>
                        <a:rPr lang="en-US" sz="1200" b="1">
                          <a:solidFill>
                            <a:srgbClr val="FFFFFF"/>
                          </a:solidFill>
                          <a:latin typeface="Playfair Display"/>
                          <a:ea typeface="Playfair Display"/>
                          <a:cs typeface="Playfair Display"/>
                          <a:sym typeface="Playfair Display"/>
                        </a:rPr>
                        <a:t>Rodzaj skutków</a:t>
                      </a:r>
                      <a:endParaRPr sz="1200" b="1">
                        <a:solidFill>
                          <a:srgbClr val="FFFFFF"/>
                        </a:solidFill>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F69"/>
                    </a:solidFill>
                  </a:tcPr>
                </a:tc>
                <a:tc>
                  <a:txBody>
                    <a:bodyPr/>
                    <a:lstStyle/>
                    <a:p>
                      <a:pPr marL="0" lvl="0" indent="0" algn="just" rtl="0">
                        <a:lnSpc>
                          <a:spcPct val="115000"/>
                        </a:lnSpc>
                        <a:spcBef>
                          <a:spcPts val="1200"/>
                        </a:spcBef>
                        <a:spcAft>
                          <a:spcPts val="0"/>
                        </a:spcAft>
                        <a:buNone/>
                      </a:pPr>
                      <a:r>
                        <a:rPr lang="en-US" sz="1200" b="1">
                          <a:solidFill>
                            <a:srgbClr val="FFFFFF"/>
                          </a:solidFill>
                          <a:latin typeface="Playfair Display"/>
                          <a:ea typeface="Playfair Display"/>
                          <a:cs typeface="Playfair Display"/>
                          <a:sym typeface="Playfair Display"/>
                        </a:rPr>
                        <a:t>Szczegółowe skutki</a:t>
                      </a:r>
                      <a:endParaRPr sz="1200" b="1">
                        <a:solidFill>
                          <a:srgbClr val="FFFFFF"/>
                        </a:solidFill>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F69"/>
                    </a:solidFill>
                  </a:tcPr>
                </a:tc>
                <a:extLst>
                  <a:ext uri="{0D108BD9-81ED-4DB2-BD59-A6C34878D82A}">
                    <a16:rowId xmlns:a16="http://schemas.microsoft.com/office/drawing/2014/main" val="10000"/>
                  </a:ext>
                </a:extLst>
              </a:tr>
              <a:tr h="1390375">
                <a:tc>
                  <a:txBody>
                    <a:bodyPr/>
                    <a:lstStyle/>
                    <a:p>
                      <a:pPr marL="0" lvl="0" indent="0" algn="just" rtl="0">
                        <a:lnSpc>
                          <a:spcPct val="115000"/>
                        </a:lnSpc>
                        <a:spcBef>
                          <a:spcPts val="1200"/>
                        </a:spcBef>
                        <a:spcAft>
                          <a:spcPts val="0"/>
                        </a:spcAft>
                        <a:buNone/>
                      </a:pPr>
                      <a:r>
                        <a:rPr lang="en-US" sz="1200" b="1">
                          <a:solidFill>
                            <a:srgbClr val="FFFFFF"/>
                          </a:solidFill>
                          <a:latin typeface="Playfair Display"/>
                          <a:ea typeface="Playfair Display"/>
                          <a:cs typeface="Playfair Display"/>
                          <a:sym typeface="Playfair Display"/>
                        </a:rPr>
                        <a:t>OSOBA</a:t>
                      </a:r>
                      <a:endParaRPr sz="1200" b="1">
                        <a:solidFill>
                          <a:srgbClr val="FFFFFF"/>
                        </a:solidFill>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F69"/>
                    </a:solidFill>
                  </a:tcPr>
                </a:tc>
                <a:tc>
                  <a:txBody>
                    <a:bodyPr/>
                    <a:lstStyle/>
                    <a:p>
                      <a:pPr marL="0" lvl="0" indent="0" algn="just" rtl="0">
                        <a:lnSpc>
                          <a:spcPct val="115000"/>
                        </a:lnSpc>
                        <a:spcBef>
                          <a:spcPts val="1200"/>
                        </a:spcBef>
                        <a:spcAft>
                          <a:spcPts val="0"/>
                        </a:spcAft>
                        <a:buNone/>
                      </a:pPr>
                      <a:r>
                        <a:rPr lang="en-US" sz="1200">
                          <a:latin typeface="Playfair Display"/>
                          <a:ea typeface="Playfair Display"/>
                          <a:cs typeface="Playfair Display"/>
                          <a:sym typeface="Playfair Display"/>
                        </a:rPr>
                        <a:t>Szereg obowiązków</a:t>
                      </a:r>
                      <a:endParaRPr sz="1200">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D69F"/>
                    </a:solidFill>
                  </a:tcPr>
                </a:tc>
                <a:tc>
                  <a:txBody>
                    <a:bodyPr/>
                    <a:lstStyle/>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wskazanie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wydanie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całego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majątku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syndykowi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wydanie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ksiąg</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rachunkowych</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ewidencji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podatkowych</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korespondencji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dokumentacji</a:t>
                      </a:r>
                      <a:r>
                        <a:rPr lang="en-US" sz="1200" dirty="0">
                          <a:latin typeface="Playfair Display"/>
                          <a:ea typeface="Playfair Display"/>
                          <a:cs typeface="Playfair Display"/>
                          <a:sym typeface="Playfair Display"/>
                        </a:rPr>
                        <a:t> dot.: </a:t>
                      </a:r>
                      <a:r>
                        <a:rPr lang="en-US" sz="1200" dirty="0" err="1">
                          <a:latin typeface="Playfair Display"/>
                          <a:ea typeface="Playfair Display"/>
                          <a:cs typeface="Playfair Display"/>
                          <a:sym typeface="Playfair Display"/>
                        </a:rPr>
                        <a:t>działalności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majątku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rozliczeń</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potwierdzenie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że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powyższe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zostały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wydane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oświadczeniem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piśmie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składanym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sędziemu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komisarzowi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udzielenia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sędziemu-komisarzowi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syndykowi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wyjaśnień</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temat</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majątku</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b="1" dirty="0">
                          <a:latin typeface="Playfair Display"/>
                          <a:ea typeface="Playfair Display"/>
                          <a:cs typeface="Playfair Display"/>
                          <a:sym typeface="Playfair Display"/>
                        </a:rPr>
                        <a:t>&gt;</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Stosowanie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wobec</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upadłego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środków</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przymusu</a:t>
                      </a:r>
                      <a:r>
                        <a:rPr lang="en-US" sz="1200" dirty="0">
                          <a:latin typeface="Playfair Display"/>
                          <a:ea typeface="Playfair Display"/>
                          <a:cs typeface="Playfair Display"/>
                          <a:sym typeface="Playfair Display"/>
                        </a:rPr>
                        <a:t> (w KPC – </a:t>
                      </a:r>
                      <a:r>
                        <a:rPr lang="en-US" sz="1200" dirty="0" err="1">
                          <a:latin typeface="Playfair Display"/>
                          <a:ea typeface="Playfair Display"/>
                          <a:cs typeface="Playfair Display"/>
                          <a:sym typeface="Playfair Display"/>
                        </a:rPr>
                        <a:t>przepisy</a:t>
                      </a:r>
                      <a:r>
                        <a:rPr lang="en-US" sz="1200" dirty="0">
                          <a:latin typeface="Playfair Display"/>
                          <a:ea typeface="Playfair Display"/>
                          <a:cs typeface="Playfair Display"/>
                          <a:sym typeface="Playfair Display"/>
                        </a:rPr>
                        <a:t> dot. </a:t>
                      </a:r>
                      <a:r>
                        <a:rPr lang="en-US" sz="1200" dirty="0" err="1">
                          <a:latin typeface="Playfair Display"/>
                          <a:ea typeface="Playfair Display"/>
                          <a:cs typeface="Playfair Display"/>
                          <a:sym typeface="Playfair Display"/>
                        </a:rPr>
                        <a:t>egzekucji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świadczeń</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niepieniężnych</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grzywny</a:t>
                      </a:r>
                      <a:r>
                        <a:rPr lang="en-US" sz="1200" dirty="0">
                          <a:latin typeface="Playfair Display"/>
                          <a:ea typeface="Playfair Display"/>
                          <a:cs typeface="Playfair Display"/>
                          <a:sym typeface="Playfair Display"/>
                        </a:rPr>
                        <a:t> z </a:t>
                      </a:r>
                      <a:r>
                        <a:rPr lang="en-US" sz="1200" dirty="0" err="1">
                          <a:latin typeface="Playfair Display"/>
                          <a:ea typeface="Playfair Display"/>
                          <a:cs typeface="Playfair Display"/>
                          <a:sym typeface="Playfair Display"/>
                        </a:rPr>
                        <a:t>zamianą</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areszt</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300"/>
                        </a:spcAft>
                        <a:buNone/>
                      </a:pPr>
                      <a:r>
                        <a:rPr lang="en-US" sz="1200" dirty="0">
                          <a:latin typeface="Playfair Display"/>
                          <a:ea typeface="Playfair Display"/>
                          <a:cs typeface="Playfair Display"/>
                          <a:sym typeface="Playfair Display"/>
                        </a:rPr>
                        <a:t>&gt; </a:t>
                      </a:r>
                      <a:r>
                        <a:rPr lang="en-US" sz="1200" dirty="0" err="1">
                          <a:latin typeface="Playfair Display"/>
                          <a:ea typeface="Playfair Display"/>
                          <a:cs typeface="Playfair Display"/>
                          <a:sym typeface="Playfair Display"/>
                        </a:rPr>
                        <a:t>Firma</a:t>
                      </a:r>
                      <a:r>
                        <a:rPr lang="en-US" sz="1200" dirty="0">
                          <a:latin typeface="Playfair Display"/>
                          <a:ea typeface="Playfair Display"/>
                          <a:cs typeface="Playfair Display"/>
                          <a:sym typeface="Playfair Display"/>
                        </a:rPr>
                        <a:t> „w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D69F"/>
                    </a:solidFill>
                  </a:tcPr>
                </a:tc>
                <a:extLst>
                  <a:ext uri="{0D108BD9-81ED-4DB2-BD59-A6C34878D82A}">
                    <a16:rowId xmlns:a16="http://schemas.microsoft.com/office/drawing/2014/main" val="10001"/>
                  </a:ext>
                </a:extLst>
              </a:tr>
              <a:tr h="1934125">
                <a:tc>
                  <a:txBody>
                    <a:bodyPr/>
                    <a:lstStyle/>
                    <a:p>
                      <a:pPr marL="0" lvl="0" indent="0" algn="just" rtl="0">
                        <a:lnSpc>
                          <a:spcPct val="115000"/>
                        </a:lnSpc>
                        <a:spcBef>
                          <a:spcPts val="1200"/>
                        </a:spcBef>
                        <a:spcAft>
                          <a:spcPts val="0"/>
                        </a:spcAft>
                        <a:buNone/>
                      </a:pPr>
                      <a:r>
                        <a:rPr lang="en-US" sz="1200" b="1">
                          <a:solidFill>
                            <a:srgbClr val="FFFFFF"/>
                          </a:solidFill>
                          <a:latin typeface="Playfair Display"/>
                          <a:ea typeface="Playfair Display"/>
                          <a:cs typeface="Playfair Display"/>
                          <a:sym typeface="Playfair Display"/>
                        </a:rPr>
                        <a:t>MAJĄTEK</a:t>
                      </a:r>
                      <a:endParaRPr sz="1200" b="1">
                        <a:solidFill>
                          <a:srgbClr val="FFFFFF"/>
                        </a:solidFill>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F69"/>
                    </a:solidFill>
                  </a:tcPr>
                </a:tc>
                <a:tc>
                  <a:txBody>
                    <a:bodyPr/>
                    <a:lstStyle/>
                    <a:p>
                      <a:pPr marL="0" lvl="0" indent="0" algn="l" rtl="0">
                        <a:lnSpc>
                          <a:spcPct val="115000"/>
                        </a:lnSpc>
                        <a:spcBef>
                          <a:spcPts val="1200"/>
                        </a:spcBef>
                        <a:spcAft>
                          <a:spcPts val="0"/>
                        </a:spcAft>
                        <a:buNone/>
                      </a:pPr>
                      <a:r>
                        <a:rPr lang="en-US" sz="1200">
                          <a:latin typeface="Playfair Display"/>
                          <a:ea typeface="Playfair Display"/>
                          <a:cs typeface="Playfair Display"/>
                          <a:sym typeface="Playfair Display"/>
                        </a:rPr>
                        <a:t>Przekształcenie w masę upadłość służącej zaspokojeniu wierzycieli</a:t>
                      </a:r>
                      <a:endParaRPr sz="1200">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D69F"/>
                    </a:solidFill>
                  </a:tcPr>
                </a:tc>
                <a:tc>
                  <a:txBody>
                    <a:bodyPr/>
                    <a:lstStyle/>
                    <a:p>
                      <a:pPr marL="0" lvl="0" indent="0" algn="just" rtl="0">
                        <a:lnSpc>
                          <a:spcPct val="115000"/>
                        </a:lnSpc>
                        <a:spcBef>
                          <a:spcPts val="0"/>
                        </a:spcBef>
                        <a:spcAft>
                          <a:spcPts val="0"/>
                        </a:spcAft>
                        <a:buNone/>
                      </a:pPr>
                      <a:r>
                        <a:rPr lang="en-US" sz="1200" b="1" dirty="0">
                          <a:latin typeface="Playfair Display"/>
                          <a:ea typeface="Playfair Display"/>
                          <a:cs typeface="Playfair Display"/>
                          <a:sym typeface="Playfair Display"/>
                        </a:rPr>
                        <a:t>&gt;</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Skład</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masy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majątek</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należący</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upadłego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aktywa</a:t>
                      </a:r>
                      <a:r>
                        <a:rPr lang="en-US" sz="1200" dirty="0">
                          <a:latin typeface="Playfair Display"/>
                          <a:ea typeface="Playfair Display"/>
                          <a:cs typeface="Playfair Display"/>
                          <a:sym typeface="Playfair Display"/>
                        </a:rPr>
                        <a:t>) + </a:t>
                      </a:r>
                      <a:r>
                        <a:rPr lang="en-US" sz="1200" dirty="0" err="1">
                          <a:latin typeface="Playfair Display"/>
                          <a:ea typeface="Playfair Display"/>
                          <a:cs typeface="Playfair Display"/>
                          <a:sym typeface="Playfair Display"/>
                        </a:rPr>
                        <a:t>nabyty</a:t>
                      </a:r>
                      <a:r>
                        <a:rPr lang="en-US" sz="1200" dirty="0">
                          <a:latin typeface="Playfair Display"/>
                          <a:ea typeface="Playfair Display"/>
                          <a:cs typeface="Playfair Display"/>
                          <a:sym typeface="Playfair Display"/>
                        </a:rPr>
                        <a:t> w </a:t>
                      </a:r>
                      <a:r>
                        <a:rPr lang="en-US" sz="1200" dirty="0" err="1">
                          <a:latin typeface="Playfair Display"/>
                          <a:ea typeface="Playfair Display"/>
                          <a:cs typeface="Playfair Display"/>
                          <a:sym typeface="Playfair Display"/>
                        </a:rPr>
                        <a:t>toku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nieruchomości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udziały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akcje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ruchomości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wierzytelności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prawa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autorskie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itp</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Ustalenie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składu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masy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poprzez</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spis</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inwentarza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spisy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objętych</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przez</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syndyka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ruchomości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nieruchomości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środków</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pieniężnych</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oraz</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przysługujących</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upadłemu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praw</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majątkowych</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nieobjętych</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przez</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syndyka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ruchomości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nieruchomości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środków</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pieniężnych</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należności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domniemanie</a:t>
                      </a:r>
                      <a:r>
                        <a:rPr lang="en-US" sz="1200" dirty="0">
                          <a:latin typeface="Playfair Display"/>
                          <a:ea typeface="Playfair Display"/>
                          <a:cs typeface="Playfair Display"/>
                          <a:sym typeface="Playfair Display"/>
                        </a:rPr>
                        <a:t> - </a:t>
                      </a:r>
                      <a:r>
                        <a:rPr lang="en-US" sz="1200" dirty="0" err="1">
                          <a:latin typeface="Playfair Display"/>
                          <a:ea typeface="Playfair Display"/>
                          <a:cs typeface="Playfair Display"/>
                          <a:sym typeface="Playfair Display"/>
                        </a:rPr>
                        <a:t>rzeczy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znajdujące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się</a:t>
                      </a:r>
                      <a:r>
                        <a:rPr lang="en-US" sz="1200" dirty="0">
                          <a:latin typeface="Playfair Display"/>
                          <a:ea typeface="Playfair Display"/>
                          <a:cs typeface="Playfair Display"/>
                          <a:sym typeface="Playfair Display"/>
                        </a:rPr>
                        <a:t> w </a:t>
                      </a:r>
                      <a:r>
                        <a:rPr lang="en-US" sz="1200" dirty="0" err="1">
                          <a:latin typeface="Playfair Display"/>
                          <a:ea typeface="Playfair Display"/>
                          <a:cs typeface="Playfair Display"/>
                          <a:sym typeface="Playfair Display"/>
                        </a:rPr>
                        <a:t>posiadaniu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upadłego</a:t>
                      </a:r>
                      <a:r>
                        <a:rPr lang="en-US" sz="1200" dirty="0">
                          <a:latin typeface="Playfair Display"/>
                          <a:ea typeface="Playfair Display"/>
                          <a:cs typeface="Playfair Display"/>
                          <a:sym typeface="Playfair Display"/>
                        </a:rPr>
                        <a:t> w </a:t>
                      </a:r>
                      <a:r>
                        <a:rPr lang="en-US" sz="1200" dirty="0" err="1">
                          <a:latin typeface="Playfair Display"/>
                          <a:ea typeface="Playfair Display"/>
                          <a:cs typeface="Playfair Display"/>
                          <a:sym typeface="Playfair Display"/>
                        </a:rPr>
                        <a:t>dniu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ogłoszenia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należą</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majątku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upadłego</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zakaz</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obciążania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składników</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masy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prawa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zastawniczymi</a:t>
                      </a:r>
                      <a:r>
                        <a:rPr lang="en-US" sz="1200" dirty="0">
                          <a:latin typeface="Playfair Display"/>
                          <a:ea typeface="Playfair Display"/>
                          <a:cs typeface="Playfair Display"/>
                          <a:sym typeface="Playfair Display"/>
                        </a:rPr>
                        <a:t>  w </a:t>
                      </a:r>
                      <a:r>
                        <a:rPr lang="en-US" sz="1200" dirty="0" err="1">
                          <a:latin typeface="Playfair Display"/>
                          <a:ea typeface="Playfair Display"/>
                          <a:cs typeface="Playfair Display"/>
                          <a:sym typeface="Playfair Display"/>
                        </a:rPr>
                        <a:t>celu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zabezpieczenia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wierzytelności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sprzed</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ogłoszenia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wyłączenia</a:t>
                      </a:r>
                      <a:r>
                        <a:rPr lang="en-US" sz="1200" dirty="0">
                          <a:latin typeface="Playfair Display"/>
                          <a:ea typeface="Playfair Display"/>
                          <a:cs typeface="Playfair Display"/>
                          <a:sym typeface="Playfair Display"/>
                        </a:rPr>
                        <a:t> z </a:t>
                      </a:r>
                      <a:r>
                        <a:rPr lang="en-US" sz="1200" dirty="0" err="1">
                          <a:latin typeface="Playfair Display"/>
                          <a:ea typeface="Playfair Display"/>
                          <a:cs typeface="Playfair Display"/>
                          <a:sym typeface="Playfair Display"/>
                        </a:rPr>
                        <a:t>masy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wyłączone</a:t>
                      </a:r>
                      <a:r>
                        <a:rPr lang="en-US" sz="1200" dirty="0">
                          <a:latin typeface="Playfair Display"/>
                          <a:ea typeface="Playfair Display"/>
                          <a:cs typeface="Playfair Display"/>
                          <a:sym typeface="Playfair Display"/>
                        </a:rPr>
                        <a:t> od </a:t>
                      </a:r>
                      <a:r>
                        <a:rPr lang="en-US" sz="1200" dirty="0" err="1">
                          <a:latin typeface="Playfair Display"/>
                          <a:ea typeface="Playfair Display"/>
                          <a:cs typeface="Playfair Display"/>
                          <a:sym typeface="Playfair Display"/>
                        </a:rPr>
                        <a:t>egzekucji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niepodlegające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zajęciu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wynagrodzenie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rzeczy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nienależące</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upadłego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mocy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uchwały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zgromadzenia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wierzycieli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wyłączone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podstawie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postanowienia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sędziego-komisarza</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&gt; </a:t>
                      </a:r>
                      <a:r>
                        <a:rPr lang="en-US" sz="1200" dirty="0" err="1">
                          <a:latin typeface="Playfair Display"/>
                          <a:ea typeface="Playfair Display"/>
                          <a:cs typeface="Playfair Display"/>
                          <a:sym typeface="Playfair Display"/>
                        </a:rPr>
                        <a:t>przejęcie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zarządu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majątkiem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przez</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syndyka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traci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prawo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zarządu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możliwość</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korzystania</a:t>
                      </a:r>
                      <a:r>
                        <a:rPr lang="en-US" sz="1200" dirty="0">
                          <a:latin typeface="Playfair Display"/>
                          <a:ea typeface="Playfair Display"/>
                          <a:cs typeface="Playfair Display"/>
                          <a:sym typeface="Playfair Display"/>
                        </a:rPr>
                        <a:t> z </a:t>
                      </a:r>
                      <a:r>
                        <a:rPr lang="en-US" sz="1200" dirty="0" err="1">
                          <a:latin typeface="Playfair Display"/>
                          <a:ea typeface="Playfair Display"/>
                          <a:cs typeface="Playfair Display"/>
                          <a:sym typeface="Playfair Display"/>
                        </a:rPr>
                        <a:t>mienia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jego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rozporządzaniem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wyjątek</a:t>
                      </a:r>
                      <a:r>
                        <a:rPr lang="en-US" sz="1200" dirty="0">
                          <a:latin typeface="Playfair Display"/>
                          <a:ea typeface="Playfair Display"/>
                          <a:cs typeface="Playfair Display"/>
                          <a:sym typeface="Playfair Display"/>
                        </a:rPr>
                        <a:t> – </a:t>
                      </a:r>
                      <a:r>
                        <a:rPr lang="en-US" sz="1200" dirty="0" err="1">
                          <a:latin typeface="Playfair Display"/>
                          <a:ea typeface="Playfair Display"/>
                          <a:cs typeface="Playfair Display"/>
                          <a:sym typeface="Playfair Display"/>
                        </a:rPr>
                        <a:t>prawo</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mieszkania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nieważność</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czynności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upadłego</a:t>
                      </a:r>
                      <a:r>
                        <a:rPr lang="en-US" sz="1200" dirty="0">
                          <a:latin typeface="Playfair Display"/>
                          <a:ea typeface="Playfair Display"/>
                          <a:cs typeface="Playfair Display"/>
                          <a:sym typeface="Playfair Display"/>
                        </a:rPr>
                        <a:t> dot. </a:t>
                      </a:r>
                      <a:r>
                        <a:rPr lang="en-US" sz="1200" dirty="0" err="1">
                          <a:latin typeface="Playfair Display"/>
                          <a:ea typeface="Playfair Display"/>
                          <a:cs typeface="Playfair Display"/>
                          <a:sym typeface="Playfair Display"/>
                        </a:rPr>
                        <a:t>masy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obowiązek</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spełnienia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świadczenia</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masy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D69F"/>
                    </a:solidFill>
                  </a:tcPr>
                </a:tc>
                <a:extLst>
                  <a:ext uri="{0D108BD9-81ED-4DB2-BD59-A6C34878D82A}">
                    <a16:rowId xmlns:a16="http://schemas.microsoft.com/office/drawing/2014/main" val="10002"/>
                  </a:ext>
                </a:extLst>
              </a:tr>
              <a:tr h="1351550">
                <a:tc>
                  <a:txBody>
                    <a:bodyPr/>
                    <a:lstStyle/>
                    <a:p>
                      <a:pPr marL="0" lvl="0" indent="0" algn="just" rtl="0">
                        <a:lnSpc>
                          <a:spcPct val="115000"/>
                        </a:lnSpc>
                        <a:spcBef>
                          <a:spcPts val="1200"/>
                        </a:spcBef>
                        <a:spcAft>
                          <a:spcPts val="0"/>
                        </a:spcAft>
                        <a:buNone/>
                      </a:pPr>
                      <a:r>
                        <a:rPr lang="en-US" sz="1200" b="1">
                          <a:solidFill>
                            <a:srgbClr val="FFFFFF"/>
                          </a:solidFill>
                          <a:latin typeface="Playfair Display"/>
                          <a:ea typeface="Playfair Display"/>
                          <a:cs typeface="Playfair Display"/>
                          <a:sym typeface="Playfair Display"/>
                        </a:rPr>
                        <a:t>ZOBOWIĄZANIA</a:t>
                      </a:r>
                      <a:endParaRPr sz="1200" b="1">
                        <a:solidFill>
                          <a:srgbClr val="FFFFFF"/>
                        </a:solidFill>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F69"/>
                    </a:solidFill>
                  </a:tcPr>
                </a:tc>
                <a:tc>
                  <a:txBody>
                    <a:bodyPr/>
                    <a:lstStyle/>
                    <a:p>
                      <a:pPr marL="0" lvl="0" indent="0" algn="l" rtl="0">
                        <a:lnSpc>
                          <a:spcPct val="115000"/>
                        </a:lnSpc>
                        <a:spcBef>
                          <a:spcPts val="1200"/>
                        </a:spcBef>
                        <a:spcAft>
                          <a:spcPts val="0"/>
                        </a:spcAft>
                        <a:buNone/>
                      </a:pPr>
                      <a:r>
                        <a:rPr lang="en-US" sz="1200">
                          <a:latin typeface="Playfair Display"/>
                          <a:ea typeface="Playfair Display"/>
                          <a:cs typeface="Playfair Display"/>
                          <a:sym typeface="Playfair Display"/>
                        </a:rPr>
                        <a:t>Modyfikacja stosunków prawnych dla ułatwienia realizacji celów postępowania z dniem ogłoszenia upadłości</a:t>
                      </a:r>
                      <a:endParaRPr sz="1200">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D69F"/>
                    </a:solidFill>
                  </a:tcPr>
                </a:tc>
                <a:tc>
                  <a:txBody>
                    <a:bodyPr/>
                    <a:lstStyle/>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zobowiązania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wymagalne</a:t>
                      </a:r>
                      <a:r>
                        <a:rPr lang="en-US" sz="1200" dirty="0">
                          <a:latin typeface="Playfair Display"/>
                          <a:ea typeface="Playfair Display"/>
                          <a:cs typeface="Playfair Display"/>
                          <a:sym typeface="Playfair Display"/>
                        </a:rPr>
                        <a:t> z </a:t>
                      </a:r>
                      <a:r>
                        <a:rPr lang="en-US" sz="1200" dirty="0" err="1">
                          <a:latin typeface="Playfair Display"/>
                          <a:ea typeface="Playfair Display"/>
                          <a:cs typeface="Playfair Display"/>
                          <a:sym typeface="Playfair Display"/>
                        </a:rPr>
                        <a:t>dniem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ogłoszenia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zobowiązania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majątkowe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niepieniężne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stają</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się</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pieniężne</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odsetki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należne</a:t>
                      </a:r>
                      <a:r>
                        <a:rPr lang="en-US" sz="1200" dirty="0">
                          <a:latin typeface="Playfair Display"/>
                          <a:ea typeface="Playfair Display"/>
                          <a:cs typeface="Playfair Display"/>
                          <a:sym typeface="Playfair Display"/>
                        </a:rPr>
                        <a:t> od </a:t>
                      </a:r>
                      <a:r>
                        <a:rPr lang="en-US" sz="1200" dirty="0" err="1">
                          <a:latin typeface="Playfair Display"/>
                          <a:ea typeface="Playfair Display"/>
                          <a:cs typeface="Playfair Display"/>
                          <a:sym typeface="Playfair Display"/>
                        </a:rPr>
                        <a:t>wierzytelności</a:t>
                      </a:r>
                      <a:r>
                        <a:rPr lang="en-US" sz="1200" dirty="0">
                          <a:latin typeface="Playfair Display"/>
                          <a:ea typeface="Playfair Display"/>
                          <a:cs typeface="Playfair Display"/>
                          <a:sym typeface="Playfair Display"/>
                        </a:rPr>
                        <a:t> za </a:t>
                      </a:r>
                      <a:r>
                        <a:rPr lang="en-US" sz="1200" dirty="0" err="1">
                          <a:latin typeface="Playfair Display"/>
                          <a:ea typeface="Playfair Display"/>
                          <a:cs typeface="Playfair Display"/>
                          <a:sym typeface="Playfair Display"/>
                        </a:rPr>
                        <a:t>okres</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dnia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ogłoszenia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&gt; </a:t>
                      </a:r>
                      <a:r>
                        <a:rPr lang="en-US" sz="1200" dirty="0" err="1">
                          <a:latin typeface="Playfair Display"/>
                          <a:ea typeface="Playfair Display"/>
                          <a:cs typeface="Playfair Display"/>
                          <a:sym typeface="Playfair Display"/>
                        </a:rPr>
                        <a:t>potrącenie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istniejących</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wierzytelności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upadły</a:t>
                      </a:r>
                      <a:r>
                        <a:rPr lang="en-US" sz="1200" dirty="0">
                          <a:latin typeface="Playfair Display"/>
                          <a:ea typeface="Playfair Display"/>
                          <a:cs typeface="Playfair Display"/>
                          <a:sym typeface="Playfair Display"/>
                        </a:rPr>
                        <a:t> – </a:t>
                      </a:r>
                      <a:r>
                        <a:rPr lang="en-US" sz="1200" dirty="0" err="1">
                          <a:latin typeface="Playfair Display"/>
                          <a:ea typeface="Playfair Display"/>
                          <a:cs typeface="Playfair Display"/>
                          <a:sym typeface="Playfair Display"/>
                        </a:rPr>
                        <a:t>wierzyciel</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nawet</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jeżeli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jeszcze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są</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wymagalne</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niedopuszczalne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jeżeli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dłużnik</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upadłego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nabył</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wierzytelność</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albo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wierzyciel</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stał</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się</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dłużnikiem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upadłego</a:t>
                      </a:r>
                      <a:r>
                        <a:rPr lang="en-US" sz="1200" dirty="0">
                          <a:latin typeface="Playfair Display"/>
                          <a:ea typeface="Playfair Display"/>
                          <a:cs typeface="Playfair Display"/>
                          <a:sym typeface="Playfair Display"/>
                        </a:rPr>
                        <a:t> po </a:t>
                      </a:r>
                      <a:r>
                        <a:rPr lang="en-US" sz="1200" dirty="0" err="1">
                          <a:latin typeface="Playfair Display"/>
                          <a:ea typeface="Playfair Display"/>
                          <a:cs typeface="Playfair Display"/>
                          <a:sym typeface="Playfair Display"/>
                        </a:rPr>
                        <a:t>dniu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ogłoszenia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dłużnik</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nabył</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wierzytelność</a:t>
                      </a:r>
                      <a:r>
                        <a:rPr lang="en-US" sz="1200" dirty="0">
                          <a:latin typeface="Playfair Display"/>
                          <a:ea typeface="Playfair Display"/>
                          <a:cs typeface="Playfair Display"/>
                          <a:sym typeface="Playfair Display"/>
                        </a:rPr>
                        <a:t> w </a:t>
                      </a:r>
                      <a:r>
                        <a:rPr lang="en-US" sz="1200" dirty="0" err="1">
                          <a:latin typeface="Playfair Display"/>
                          <a:ea typeface="Playfair Display"/>
                          <a:cs typeface="Playfair Display"/>
                          <a:sym typeface="Playfair Display"/>
                        </a:rPr>
                        <a:t>ciągu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roku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przed</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dniem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ogłoszenia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 a </a:t>
                      </a:r>
                      <a:r>
                        <a:rPr lang="en-US" sz="1200" dirty="0" err="1">
                          <a:latin typeface="Playfair Display"/>
                          <a:ea typeface="Playfair Display"/>
                          <a:cs typeface="Playfair Display"/>
                          <a:sym typeface="Playfair Display"/>
                        </a:rPr>
                        <a:t>wiedział</a:t>
                      </a:r>
                      <a:r>
                        <a:rPr lang="en-US" sz="1200" dirty="0">
                          <a:latin typeface="Playfair Display"/>
                          <a:ea typeface="Playfair Display"/>
                          <a:cs typeface="Playfair Display"/>
                          <a:sym typeface="Playfair Display"/>
                        </a:rPr>
                        <a:t> o </a:t>
                      </a:r>
                      <a:r>
                        <a:rPr lang="en-US" sz="1200" dirty="0" err="1">
                          <a:latin typeface="Playfair Display"/>
                          <a:ea typeface="Playfair Display"/>
                          <a:cs typeface="Playfair Display"/>
                          <a:sym typeface="Playfair Display"/>
                        </a:rPr>
                        <a:t>istnieniu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podstawy</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ogłoszenia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D69F"/>
                    </a:solidFill>
                  </a:tcPr>
                </a:tc>
                <a:extLst>
                  <a:ext uri="{0D108BD9-81ED-4DB2-BD59-A6C34878D82A}">
                    <a16:rowId xmlns:a16="http://schemas.microsoft.com/office/drawing/2014/main" val="10003"/>
                  </a:ext>
                </a:extLst>
              </a:tr>
            </a:tbl>
          </a:graphicData>
        </a:graphic>
      </p:graphicFrame>
      <p:sp>
        <p:nvSpPr>
          <p:cNvPr id="2" name="Google Shape;469;g3408536e1f3_0_32">
            <a:extLst>
              <a:ext uri="{FF2B5EF4-FFF2-40B4-BE49-F238E27FC236}">
                <a16:creationId xmlns:a16="http://schemas.microsoft.com/office/drawing/2014/main" id="{33A84865-C969-6AB6-7D68-9FE25101FFD6}"/>
              </a:ext>
            </a:extLst>
          </p:cNvPr>
          <p:cNvSpPr txBox="1"/>
          <p:nvPr/>
        </p:nvSpPr>
        <p:spPr>
          <a:xfrm>
            <a:off x="6574536" y="1510154"/>
            <a:ext cx="12855000" cy="590931"/>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3200" dirty="0" err="1">
                <a:solidFill>
                  <a:srgbClr val="EBCD8A"/>
                </a:solidFill>
                <a:latin typeface="Playfair Display"/>
                <a:ea typeface="Playfair Display"/>
                <a:cs typeface="Playfair Display"/>
                <a:sym typeface="Playfair Display"/>
              </a:rPr>
              <a:t>Skutki</a:t>
            </a:r>
            <a:r>
              <a:rPr lang="en-US" sz="3200" dirty="0">
                <a:solidFill>
                  <a:srgbClr val="EBCD8A"/>
                </a:solidFill>
                <a:latin typeface="Playfair Display"/>
                <a:ea typeface="Playfair Display"/>
                <a:cs typeface="Playfair Display"/>
                <a:sym typeface="Playfair Display"/>
              </a:rPr>
              <a:t> </a:t>
            </a:r>
            <a:r>
              <a:rPr lang="en-US" sz="3200" dirty="0" err="1">
                <a:solidFill>
                  <a:srgbClr val="EBCD8A"/>
                </a:solidFill>
                <a:latin typeface="Playfair Display"/>
                <a:ea typeface="Playfair Display"/>
                <a:cs typeface="Playfair Display"/>
                <a:sym typeface="Playfair Display"/>
              </a:rPr>
              <a:t>ogłoszenia</a:t>
            </a:r>
            <a:r>
              <a:rPr lang="en-US" sz="3200" dirty="0">
                <a:solidFill>
                  <a:srgbClr val="EBCD8A"/>
                </a:solidFill>
                <a:latin typeface="Playfair Display"/>
                <a:ea typeface="Playfair Display"/>
                <a:cs typeface="Playfair Display"/>
                <a:sym typeface="Playfair Display"/>
              </a:rPr>
              <a:t> </a:t>
            </a:r>
            <a:r>
              <a:rPr lang="en-US" sz="3200" dirty="0" err="1">
                <a:solidFill>
                  <a:srgbClr val="EBCD8A"/>
                </a:solidFill>
                <a:latin typeface="Playfair Display"/>
                <a:ea typeface="Playfair Display"/>
                <a:cs typeface="Playfair Display"/>
                <a:sym typeface="Playfair Display"/>
              </a:rPr>
              <a:t>upadłości</a:t>
            </a:r>
            <a:r>
              <a:rPr lang="en-US" sz="3200" dirty="0">
                <a:solidFill>
                  <a:srgbClr val="EBCD8A"/>
                </a:solidFill>
                <a:latin typeface="Playfair Display"/>
                <a:ea typeface="Playfair Display"/>
                <a:cs typeface="Playfair Display"/>
                <a:sym typeface="Playfair Display"/>
              </a:rPr>
              <a:t> </a:t>
            </a:r>
            <a:r>
              <a:rPr lang="pl-PL" sz="3200" dirty="0">
                <a:solidFill>
                  <a:srgbClr val="EBCD8A"/>
                </a:solidFill>
                <a:latin typeface="Playfair Display"/>
                <a:ea typeface="Playfair Display"/>
                <a:cs typeface="Playfair Display"/>
                <a:sym typeface="Playfair Display"/>
              </a:rPr>
              <a:t>- podsumowanie</a:t>
            </a:r>
            <a:endParaRPr sz="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489"/>
        <p:cNvGrpSpPr/>
        <p:nvPr/>
      </p:nvGrpSpPr>
      <p:grpSpPr>
        <a:xfrm>
          <a:off x="0" y="0"/>
          <a:ext cx="0" cy="0"/>
          <a:chOff x="0" y="0"/>
          <a:chExt cx="0" cy="0"/>
        </a:xfrm>
      </p:grpSpPr>
      <p:sp>
        <p:nvSpPr>
          <p:cNvPr id="490" name="Google Shape;490;g3408536e1f3_0_61"/>
          <p:cNvSpPr/>
          <p:nvPr/>
        </p:nvSpPr>
        <p:spPr>
          <a:xfrm>
            <a:off x="-55560" y="0"/>
            <a:ext cx="6013264" cy="10287424"/>
          </a:xfrm>
          <a:custGeom>
            <a:avLst/>
            <a:gdLst/>
            <a:ahLst/>
            <a:cxnLst/>
            <a:rect l="l" t="t" r="r" b="b"/>
            <a:pathLst>
              <a:path w="1413223" h="2417726" extrusionOk="0">
                <a:moveTo>
                  <a:pt x="0" y="0"/>
                </a:moveTo>
                <a:lnTo>
                  <a:pt x="1413223" y="0"/>
                </a:lnTo>
                <a:lnTo>
                  <a:pt x="1413223" y="2417726"/>
                </a:lnTo>
                <a:lnTo>
                  <a:pt x="0" y="2417726"/>
                </a:lnTo>
                <a:close/>
              </a:path>
            </a:pathLst>
          </a:custGeom>
          <a:blipFill rotWithShape="1">
            <a:blip r:embed="rId3">
              <a:alphaModFix amt="8000"/>
            </a:blip>
            <a:stretch>
              <a:fillRect l="-110128" r="-46479"/>
            </a:stretch>
          </a:blipFill>
          <a:ln>
            <a:noFill/>
          </a:ln>
        </p:spPr>
        <p:txBody>
          <a:bodyPr/>
          <a:lstStyle/>
          <a:p>
            <a:endParaRPr lang="pl-PL"/>
          </a:p>
        </p:txBody>
      </p:sp>
      <p:grpSp>
        <p:nvGrpSpPr>
          <p:cNvPr id="491" name="Google Shape;491;g3408536e1f3_0_61"/>
          <p:cNvGrpSpPr/>
          <p:nvPr/>
        </p:nvGrpSpPr>
        <p:grpSpPr>
          <a:xfrm>
            <a:off x="502388" y="486440"/>
            <a:ext cx="3664810" cy="571359"/>
            <a:chOff x="0" y="0"/>
            <a:chExt cx="4886414" cy="761812"/>
          </a:xfrm>
        </p:grpSpPr>
        <p:sp>
          <p:nvSpPr>
            <p:cNvPr id="492" name="Google Shape;492;g3408536e1f3_0_61"/>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a:lstStyle/>
            <a:p>
              <a:endParaRPr lang="pl-PL"/>
            </a:p>
          </p:txBody>
        </p:sp>
        <p:sp>
          <p:nvSpPr>
            <p:cNvPr id="493" name="Google Shape;493;g3408536e1f3_0_61"/>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494" name="Google Shape;494;g3408536e1f3_0_61"/>
          <p:cNvSpPr/>
          <p:nvPr/>
        </p:nvSpPr>
        <p:spPr>
          <a:xfrm>
            <a:off x="16758747" y="50940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5">
              <a:alphaModFix/>
            </a:blip>
            <a:stretch>
              <a:fillRect/>
            </a:stretch>
          </a:blipFill>
          <a:ln>
            <a:noFill/>
          </a:ln>
        </p:spPr>
        <p:txBody>
          <a:bodyPr/>
          <a:lstStyle/>
          <a:p>
            <a:endParaRPr lang="pl-PL"/>
          </a:p>
        </p:txBody>
      </p:sp>
      <p:sp>
        <p:nvSpPr>
          <p:cNvPr id="495" name="Google Shape;495;g3408536e1f3_0_61"/>
          <p:cNvSpPr txBox="1"/>
          <p:nvPr/>
        </p:nvSpPr>
        <p:spPr>
          <a:xfrm>
            <a:off x="16971246" y="394466"/>
            <a:ext cx="288000" cy="34471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pl-PL" sz="1600" dirty="0">
                <a:solidFill>
                  <a:srgbClr val="FFFFFF"/>
                </a:solidFill>
                <a:latin typeface="Rosario"/>
                <a:ea typeface="Rosario"/>
                <a:cs typeface="Rosario"/>
                <a:sym typeface="Rosario"/>
              </a:rPr>
              <a:t>22</a:t>
            </a:r>
            <a:endParaRPr sz="1600" dirty="0">
              <a:solidFill>
                <a:srgbClr val="FFFFFF"/>
              </a:solidFill>
              <a:latin typeface="Rosario"/>
              <a:ea typeface="Rosario"/>
              <a:cs typeface="Rosario"/>
              <a:sym typeface="Rosario"/>
            </a:endParaRPr>
          </a:p>
        </p:txBody>
      </p:sp>
      <p:graphicFrame>
        <p:nvGraphicFramePr>
          <p:cNvPr id="496" name="Google Shape;496;g3408536e1f3_0_61"/>
          <p:cNvGraphicFramePr/>
          <p:nvPr>
            <p:extLst>
              <p:ext uri="{D42A27DB-BD31-4B8C-83A1-F6EECF244321}">
                <p14:modId xmlns:p14="http://schemas.microsoft.com/office/powerpoint/2010/main" val="2712043484"/>
              </p:ext>
            </p:extLst>
          </p:nvPr>
        </p:nvGraphicFramePr>
        <p:xfrm>
          <a:off x="705700" y="1545125"/>
          <a:ext cx="16804534" cy="7974053"/>
        </p:xfrm>
        <a:graphic>
          <a:graphicData uri="http://schemas.openxmlformats.org/drawingml/2006/table">
            <a:tbl>
              <a:tblPr>
                <a:solidFill>
                  <a:srgbClr val="EBCD8A"/>
                </a:solidFill>
                <a:tableStyleId>{AFDC139A-7DD9-4B94-BF46-895EF79265F7}</a:tableStyleId>
              </a:tblPr>
              <a:tblGrid>
                <a:gridCol w="1607625">
                  <a:extLst>
                    <a:ext uri="{9D8B030D-6E8A-4147-A177-3AD203B41FA5}">
                      <a16:colId xmlns:a16="http://schemas.microsoft.com/office/drawing/2014/main" val="20000"/>
                    </a:ext>
                  </a:extLst>
                </a:gridCol>
                <a:gridCol w="2425500">
                  <a:extLst>
                    <a:ext uri="{9D8B030D-6E8A-4147-A177-3AD203B41FA5}">
                      <a16:colId xmlns:a16="http://schemas.microsoft.com/office/drawing/2014/main" val="20001"/>
                    </a:ext>
                  </a:extLst>
                </a:gridCol>
                <a:gridCol w="12771409">
                  <a:extLst>
                    <a:ext uri="{9D8B030D-6E8A-4147-A177-3AD203B41FA5}">
                      <a16:colId xmlns:a16="http://schemas.microsoft.com/office/drawing/2014/main" val="20002"/>
                    </a:ext>
                  </a:extLst>
                </a:gridCol>
              </a:tblGrid>
              <a:tr h="0">
                <a:tc>
                  <a:txBody>
                    <a:bodyPr/>
                    <a:lstStyle/>
                    <a:p>
                      <a:pPr marL="0" lvl="0" indent="0" algn="just" rtl="0">
                        <a:lnSpc>
                          <a:spcPct val="115000"/>
                        </a:lnSpc>
                        <a:spcBef>
                          <a:spcPts val="1200"/>
                        </a:spcBef>
                        <a:spcAft>
                          <a:spcPts val="0"/>
                        </a:spcAft>
                        <a:buNone/>
                      </a:pPr>
                      <a:r>
                        <a:rPr lang="en-US" sz="1200" b="1">
                          <a:solidFill>
                            <a:srgbClr val="FFFFFF"/>
                          </a:solidFill>
                          <a:latin typeface="Playfair Display"/>
                          <a:ea typeface="Playfair Display"/>
                          <a:cs typeface="Playfair Display"/>
                          <a:sym typeface="Playfair Display"/>
                        </a:rPr>
                        <a:t>Obszar skutków</a:t>
                      </a:r>
                      <a:endParaRPr sz="1200" b="1">
                        <a:solidFill>
                          <a:srgbClr val="FFFFFF"/>
                        </a:solidFill>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F69"/>
                    </a:solidFill>
                  </a:tcPr>
                </a:tc>
                <a:tc>
                  <a:txBody>
                    <a:bodyPr/>
                    <a:lstStyle/>
                    <a:p>
                      <a:pPr marL="0" lvl="0" indent="0" algn="just" rtl="0">
                        <a:lnSpc>
                          <a:spcPct val="115000"/>
                        </a:lnSpc>
                        <a:spcBef>
                          <a:spcPts val="1200"/>
                        </a:spcBef>
                        <a:spcAft>
                          <a:spcPts val="0"/>
                        </a:spcAft>
                        <a:buNone/>
                      </a:pPr>
                      <a:r>
                        <a:rPr lang="en-US" sz="1200" b="1">
                          <a:solidFill>
                            <a:srgbClr val="FFFFFF"/>
                          </a:solidFill>
                          <a:latin typeface="Playfair Display"/>
                          <a:ea typeface="Playfair Display"/>
                          <a:cs typeface="Playfair Display"/>
                          <a:sym typeface="Playfair Display"/>
                        </a:rPr>
                        <a:t>Rodzaj skutków</a:t>
                      </a:r>
                      <a:endParaRPr sz="1200" b="1">
                        <a:solidFill>
                          <a:srgbClr val="FFFFFF"/>
                        </a:solidFill>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F69"/>
                    </a:solidFill>
                  </a:tcPr>
                </a:tc>
                <a:tc>
                  <a:txBody>
                    <a:bodyPr/>
                    <a:lstStyle/>
                    <a:p>
                      <a:pPr marL="0" lvl="0" indent="0" algn="just" rtl="0">
                        <a:lnSpc>
                          <a:spcPct val="115000"/>
                        </a:lnSpc>
                        <a:spcBef>
                          <a:spcPts val="1200"/>
                        </a:spcBef>
                        <a:spcAft>
                          <a:spcPts val="0"/>
                        </a:spcAft>
                        <a:buNone/>
                      </a:pPr>
                      <a:r>
                        <a:rPr lang="en-US" sz="1200" b="1">
                          <a:solidFill>
                            <a:srgbClr val="FFFFFF"/>
                          </a:solidFill>
                          <a:latin typeface="Playfair Display"/>
                          <a:ea typeface="Playfair Display"/>
                          <a:cs typeface="Playfair Display"/>
                          <a:sym typeface="Playfair Display"/>
                        </a:rPr>
                        <a:t>Szczegółowe skutki</a:t>
                      </a:r>
                      <a:endParaRPr sz="1200" b="1">
                        <a:solidFill>
                          <a:srgbClr val="FFFFFF"/>
                        </a:solidFill>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F69"/>
                    </a:solidFill>
                  </a:tcPr>
                </a:tc>
                <a:extLst>
                  <a:ext uri="{0D108BD9-81ED-4DB2-BD59-A6C34878D82A}">
                    <a16:rowId xmlns:a16="http://schemas.microsoft.com/office/drawing/2014/main" val="10000"/>
                  </a:ext>
                </a:extLst>
              </a:tr>
              <a:tr h="2608850">
                <a:tc>
                  <a:txBody>
                    <a:bodyPr/>
                    <a:lstStyle/>
                    <a:p>
                      <a:pPr marL="0" lvl="0" indent="0" algn="just" rtl="0">
                        <a:lnSpc>
                          <a:spcPct val="115000"/>
                        </a:lnSpc>
                        <a:spcBef>
                          <a:spcPts val="1200"/>
                        </a:spcBef>
                        <a:spcAft>
                          <a:spcPts val="0"/>
                        </a:spcAft>
                        <a:buNone/>
                      </a:pPr>
                      <a:r>
                        <a:rPr lang="en-US" sz="1200" b="1">
                          <a:solidFill>
                            <a:srgbClr val="FFFFFF"/>
                          </a:solidFill>
                          <a:latin typeface="Playfair Display"/>
                          <a:ea typeface="Playfair Display"/>
                          <a:cs typeface="Playfair Display"/>
                          <a:sym typeface="Playfair Display"/>
                        </a:rPr>
                        <a:t>UMOWY</a:t>
                      </a:r>
                      <a:endParaRPr sz="1200" b="1">
                        <a:solidFill>
                          <a:srgbClr val="FFFFFF"/>
                        </a:solidFill>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F69"/>
                    </a:solidFill>
                  </a:tcPr>
                </a:tc>
                <a:tc>
                  <a:txBody>
                    <a:bodyPr/>
                    <a:lstStyle/>
                    <a:p>
                      <a:pPr marL="0" lvl="0" indent="0" algn="just" rtl="0">
                        <a:lnSpc>
                          <a:spcPct val="115000"/>
                        </a:lnSpc>
                        <a:spcBef>
                          <a:spcPts val="0"/>
                        </a:spcBef>
                        <a:spcAft>
                          <a:spcPts val="0"/>
                        </a:spcAft>
                        <a:buNone/>
                      </a:pPr>
                      <a:r>
                        <a:rPr lang="en-US" sz="1200" dirty="0" err="1">
                          <a:latin typeface="Playfair Display"/>
                          <a:ea typeface="Playfair Display"/>
                          <a:cs typeface="Playfair Display"/>
                          <a:sym typeface="Playfair Display"/>
                        </a:rPr>
                        <a:t>Wygaśnięcie</a:t>
                      </a:r>
                      <a:r>
                        <a:rPr lang="en-US" sz="1200" dirty="0">
                          <a:latin typeface="Playfair Display"/>
                          <a:ea typeface="Playfair Display"/>
                          <a:cs typeface="Playfair Display"/>
                          <a:sym typeface="Playfair Display"/>
                        </a:rPr>
                        <a:t> ex </a:t>
                      </a:r>
                      <a:r>
                        <a:rPr lang="en-US" sz="1200" dirty="0" err="1">
                          <a:latin typeface="Playfair Display"/>
                          <a:ea typeface="Playfair Display"/>
                          <a:cs typeface="Playfair Display"/>
                          <a:sym typeface="Playfair Display"/>
                        </a:rPr>
                        <a:t>lege</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err="1">
                          <a:latin typeface="Playfair Display"/>
                          <a:ea typeface="Playfair Display"/>
                          <a:cs typeface="Playfair Display"/>
                          <a:sym typeface="Playfair Display"/>
                        </a:rPr>
                        <a:t>Prawo</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wypowiedzenia</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err="1">
                          <a:latin typeface="Playfair Display"/>
                          <a:ea typeface="Playfair Display"/>
                          <a:cs typeface="Playfair Display"/>
                          <a:sym typeface="Playfair Display"/>
                        </a:rPr>
                        <a:t>Prawo</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ostąpienia</a:t>
                      </a:r>
                      <a:endParaRPr sz="1200" dirty="0">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D69F"/>
                    </a:solidFill>
                  </a:tcPr>
                </a:tc>
                <a:tc>
                  <a:txBody>
                    <a:bodyPr/>
                    <a:lstStyle/>
                    <a:p>
                      <a:pPr marL="0" lvl="0" indent="0" algn="just" rtl="0">
                        <a:lnSpc>
                          <a:spcPct val="115000"/>
                        </a:lnSpc>
                        <a:spcBef>
                          <a:spcPts val="0"/>
                        </a:spcBef>
                        <a:spcAft>
                          <a:spcPts val="0"/>
                        </a:spcAft>
                        <a:buNone/>
                      </a:pPr>
                      <a:r>
                        <a:rPr lang="pl-PL" sz="1200" dirty="0">
                          <a:latin typeface="Playfair Display"/>
                          <a:ea typeface="Playfair Display"/>
                          <a:cs typeface="Playfair Display"/>
                          <a:sym typeface="Playfair Display"/>
                        </a:rPr>
                        <a:t>&gt; nieważność postanowień umowy zastrzegających na wypadek ogłoszenia upadłości zmianę lub rozwiązanie stosunku prawnego,</a:t>
                      </a:r>
                    </a:p>
                    <a:p>
                      <a:pPr marL="0" lvl="0" indent="0" algn="just" rtl="0">
                        <a:lnSpc>
                          <a:spcPct val="115000"/>
                        </a:lnSpc>
                        <a:spcBef>
                          <a:spcPts val="0"/>
                        </a:spcBef>
                        <a:spcAft>
                          <a:spcPts val="0"/>
                        </a:spcAft>
                        <a:buNone/>
                      </a:pPr>
                      <a:r>
                        <a:rPr lang="pl-PL" sz="1200" dirty="0">
                          <a:latin typeface="Playfair Display"/>
                          <a:ea typeface="Playfair Display"/>
                          <a:cs typeface="Playfair Display"/>
                          <a:sym typeface="Playfair Display"/>
                        </a:rPr>
                        <a:t>&gt; bezskuteczność postanowień uniemożliwiających albo utrudniających osiągnięcie celu post. upadł.,</a:t>
                      </a:r>
                    </a:p>
                    <a:p>
                      <a:pPr marL="0" lvl="0" indent="0" algn="just" rtl="0">
                        <a:lnSpc>
                          <a:spcPct val="115000"/>
                        </a:lnSpc>
                        <a:spcBef>
                          <a:spcPts val="0"/>
                        </a:spcBef>
                        <a:spcAft>
                          <a:spcPts val="0"/>
                        </a:spcAft>
                        <a:buNone/>
                      </a:pPr>
                      <a:r>
                        <a:rPr lang="pl-PL" sz="1200" dirty="0">
                          <a:latin typeface="Playfair Display"/>
                          <a:ea typeface="Playfair Display"/>
                          <a:cs typeface="Playfair Display"/>
                          <a:sym typeface="Playfair Display"/>
                        </a:rPr>
                        <a:t>&gt; niewykonane zobowiązania z umowy wzajemnej – syndyk może wykonać lub odstąpić od umowy (wymagana zgoda sędziego-komisarza w formie postanowienia),</a:t>
                      </a:r>
                    </a:p>
                    <a:p>
                      <a:pPr marL="0" lvl="0" indent="0" algn="just" rtl="0">
                        <a:lnSpc>
                          <a:spcPct val="115000"/>
                        </a:lnSpc>
                        <a:spcBef>
                          <a:spcPts val="0"/>
                        </a:spcBef>
                        <a:spcAft>
                          <a:spcPts val="0"/>
                        </a:spcAft>
                        <a:buNone/>
                      </a:pPr>
                      <a:r>
                        <a:rPr lang="pl-PL" sz="1200" dirty="0">
                          <a:latin typeface="Playfair Display"/>
                          <a:ea typeface="Playfair Display"/>
                          <a:cs typeface="Playfair Display"/>
                          <a:sym typeface="Playfair Display"/>
                        </a:rPr>
                        <a:t>&gt; brak skutków wobec umów rachunku papierów wartościowych upadłego,</a:t>
                      </a:r>
                    </a:p>
                    <a:p>
                      <a:pPr marL="0" lvl="0" indent="0" algn="just" rtl="0">
                        <a:lnSpc>
                          <a:spcPct val="115000"/>
                        </a:lnSpc>
                        <a:spcBef>
                          <a:spcPts val="0"/>
                        </a:spcBef>
                        <a:spcAft>
                          <a:spcPts val="0"/>
                        </a:spcAft>
                        <a:buNone/>
                      </a:pPr>
                      <a:r>
                        <a:rPr lang="pl-PL" sz="1200" dirty="0">
                          <a:latin typeface="Playfair Display"/>
                          <a:ea typeface="Playfair Display"/>
                          <a:cs typeface="Playfair Display"/>
                          <a:sym typeface="Playfair Display"/>
                        </a:rPr>
                        <a:t>&gt; wygaśnięcie z mocy prawa umów</a:t>
                      </a:r>
                    </a:p>
                    <a:p>
                      <a:pPr marL="0" lvl="0" indent="0" algn="just" rtl="0">
                        <a:lnSpc>
                          <a:spcPct val="115000"/>
                        </a:lnSpc>
                        <a:spcBef>
                          <a:spcPts val="0"/>
                        </a:spcBef>
                        <a:spcAft>
                          <a:spcPts val="0"/>
                        </a:spcAft>
                        <a:buNone/>
                      </a:pPr>
                      <a:r>
                        <a:rPr lang="pl-PL" sz="1200" dirty="0">
                          <a:latin typeface="Playfair Display"/>
                          <a:ea typeface="Playfair Display"/>
                          <a:cs typeface="Playfair Display"/>
                          <a:sym typeface="Playfair Display"/>
                        </a:rPr>
                        <a:t>-zlecenia, komisu, agencyjnej, o zarządzanie papierami wartościowymi, przechowania z bankiem,</a:t>
                      </a:r>
                    </a:p>
                    <a:p>
                      <a:pPr marL="0" lvl="0" indent="0" algn="just" rtl="0">
                        <a:lnSpc>
                          <a:spcPct val="115000"/>
                        </a:lnSpc>
                        <a:spcBef>
                          <a:spcPts val="0"/>
                        </a:spcBef>
                        <a:spcAft>
                          <a:spcPts val="0"/>
                        </a:spcAft>
                        <a:buNone/>
                      </a:pPr>
                      <a:r>
                        <a:rPr lang="pl-PL" sz="1200" dirty="0">
                          <a:latin typeface="Playfair Display"/>
                          <a:ea typeface="Playfair Display"/>
                          <a:cs typeface="Playfair Display"/>
                          <a:sym typeface="Playfair Display"/>
                        </a:rPr>
                        <a:t>- jeżeli nie wydano rzeczy/środków pieniężnych: użyczenia, pożyczki, kredytu</a:t>
                      </a:r>
                    </a:p>
                    <a:p>
                      <a:pPr marL="0" lvl="0" indent="0" algn="just" rtl="0">
                        <a:lnSpc>
                          <a:spcPct val="115000"/>
                        </a:lnSpc>
                        <a:spcBef>
                          <a:spcPts val="0"/>
                        </a:spcBef>
                        <a:spcAft>
                          <a:spcPts val="0"/>
                        </a:spcAft>
                        <a:buNone/>
                      </a:pPr>
                      <a:r>
                        <a:rPr lang="pl-PL" sz="1200" dirty="0">
                          <a:latin typeface="Playfair Display"/>
                          <a:ea typeface="Playfair Display"/>
                          <a:cs typeface="Playfair Display"/>
                          <a:sym typeface="Playfair Display"/>
                        </a:rPr>
                        <a:t>- może być dochodzone naprawienie szkody w post. upadł.,</a:t>
                      </a:r>
                    </a:p>
                    <a:p>
                      <a:pPr marL="0" lvl="0" indent="0" algn="just" rtl="0">
                        <a:lnSpc>
                          <a:spcPct val="115000"/>
                        </a:lnSpc>
                        <a:spcBef>
                          <a:spcPts val="0"/>
                        </a:spcBef>
                        <a:spcAft>
                          <a:spcPts val="0"/>
                        </a:spcAft>
                        <a:buNone/>
                      </a:pPr>
                      <a:r>
                        <a:rPr lang="pl-PL" sz="1200" dirty="0">
                          <a:latin typeface="Playfair Display"/>
                          <a:ea typeface="Playfair Display"/>
                          <a:cs typeface="Playfair Display"/>
                          <a:sym typeface="Playfair Display"/>
                        </a:rPr>
                        <a:t>&gt; leasing - prawo syndyka do </a:t>
                      </a:r>
                      <a:r>
                        <a:rPr lang="pl-PL" sz="1200" dirty="0" err="1">
                          <a:latin typeface="Playfair Display"/>
                          <a:ea typeface="Playfair Display"/>
                          <a:cs typeface="Playfair Display"/>
                          <a:sym typeface="Playfair Display"/>
                        </a:rPr>
                        <a:t>odstępienia</a:t>
                      </a:r>
                      <a:r>
                        <a:rPr lang="pl-PL" sz="1200" dirty="0">
                          <a:latin typeface="Playfair Display"/>
                          <a:ea typeface="Playfair Display"/>
                          <a:cs typeface="Playfair Display"/>
                          <a:sym typeface="Playfair Display"/>
                        </a:rPr>
                        <a:t> od umowy,</a:t>
                      </a:r>
                    </a:p>
                    <a:p>
                      <a:pPr marL="0" lvl="0" indent="0" algn="just" rtl="0">
                        <a:lnSpc>
                          <a:spcPct val="115000"/>
                        </a:lnSpc>
                        <a:spcBef>
                          <a:spcPts val="0"/>
                        </a:spcBef>
                        <a:spcAft>
                          <a:spcPts val="0"/>
                        </a:spcAft>
                        <a:buNone/>
                      </a:pPr>
                      <a:r>
                        <a:rPr lang="pl-PL" sz="1200" dirty="0">
                          <a:latin typeface="Playfair Display"/>
                          <a:ea typeface="Playfair Display"/>
                          <a:cs typeface="Playfair Display"/>
                          <a:sym typeface="Playfair Display"/>
                        </a:rPr>
                        <a:t>&gt; najem lub dzierżawa nieruchomości:</a:t>
                      </a:r>
                    </a:p>
                    <a:p>
                      <a:pPr marL="0" lvl="0" indent="0" algn="just" rtl="0">
                        <a:lnSpc>
                          <a:spcPct val="115000"/>
                        </a:lnSpc>
                        <a:spcBef>
                          <a:spcPts val="0"/>
                        </a:spcBef>
                        <a:spcAft>
                          <a:spcPts val="0"/>
                        </a:spcAft>
                        <a:buNone/>
                      </a:pPr>
                      <a:r>
                        <a:rPr lang="pl-PL" sz="1200" dirty="0">
                          <a:latin typeface="Playfair Display"/>
                          <a:ea typeface="Playfair Display"/>
                          <a:cs typeface="Playfair Display"/>
                          <a:sym typeface="Playfair Display"/>
                        </a:rPr>
                        <a:t>- wiążące dla stron, jeżeli wydano nieruchomość,</a:t>
                      </a:r>
                    </a:p>
                    <a:p>
                      <a:pPr marL="0" lvl="0" indent="0" algn="just" rtl="0">
                        <a:lnSpc>
                          <a:spcPct val="115000"/>
                        </a:lnSpc>
                        <a:spcBef>
                          <a:spcPts val="0"/>
                        </a:spcBef>
                        <a:spcAft>
                          <a:spcPts val="0"/>
                        </a:spcAft>
                        <a:buNone/>
                      </a:pPr>
                      <a:r>
                        <a:rPr lang="pl-PL" sz="1200" dirty="0">
                          <a:latin typeface="Playfair Display"/>
                          <a:ea typeface="Playfair Display"/>
                          <a:cs typeface="Playfair Display"/>
                          <a:sym typeface="Playfair Display"/>
                        </a:rPr>
                        <a:t>- prawo syndyka do wypowiedzenia umowy,</a:t>
                      </a:r>
                    </a:p>
                    <a:p>
                      <a:pPr marL="0" lvl="0" indent="0" algn="just" rtl="0">
                        <a:lnSpc>
                          <a:spcPct val="115000"/>
                        </a:lnSpc>
                        <a:spcBef>
                          <a:spcPts val="0"/>
                        </a:spcBef>
                        <a:spcAft>
                          <a:spcPts val="300"/>
                        </a:spcAft>
                        <a:buNone/>
                      </a:pPr>
                      <a:r>
                        <a:rPr lang="pl-PL" sz="1200" dirty="0">
                          <a:latin typeface="Playfair Display"/>
                          <a:ea typeface="Playfair Display"/>
                          <a:cs typeface="Playfair Display"/>
                          <a:sym typeface="Playfair Display"/>
                        </a:rPr>
                        <a:t>- prawo strony do odstąpienia od umowy, jeżeli nie wydano nieruchomości (termin 2 mies. od dnia ogłoszenia upadłości).</a:t>
                      </a:r>
                      <a:endParaRPr sz="1200" dirty="0">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D69F"/>
                    </a:solidFill>
                  </a:tcPr>
                </a:tc>
                <a:extLst>
                  <a:ext uri="{0D108BD9-81ED-4DB2-BD59-A6C34878D82A}">
                    <a16:rowId xmlns:a16="http://schemas.microsoft.com/office/drawing/2014/main" val="10001"/>
                  </a:ext>
                </a:extLst>
              </a:tr>
              <a:tr h="1907425">
                <a:tc>
                  <a:txBody>
                    <a:bodyPr/>
                    <a:lstStyle/>
                    <a:p>
                      <a:pPr marL="0" lvl="0" indent="0" algn="l" rtl="0">
                        <a:spcBef>
                          <a:spcPts val="0"/>
                        </a:spcBef>
                        <a:spcAft>
                          <a:spcPts val="0"/>
                        </a:spcAft>
                        <a:buNone/>
                      </a:pPr>
                      <a:r>
                        <a:rPr lang="en-US" sz="1200" b="1">
                          <a:solidFill>
                            <a:srgbClr val="FFFFFF"/>
                          </a:solidFill>
                          <a:latin typeface="Playfair Display"/>
                          <a:ea typeface="Playfair Display"/>
                          <a:cs typeface="Playfair Display"/>
                          <a:sym typeface="Playfair Display"/>
                        </a:rPr>
                        <a:t>POSTĘPOWANIA</a:t>
                      </a:r>
                      <a:endParaRPr sz="1600">
                        <a:solidFill>
                          <a:schemeClr val="lt1"/>
                        </a:solidFill>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F69"/>
                    </a:solidFill>
                  </a:tcPr>
                </a:tc>
                <a:tc>
                  <a:txBody>
                    <a:bodyPr/>
                    <a:lstStyle/>
                    <a:p>
                      <a:pPr marL="0" lvl="0" indent="0" algn="just" rtl="0">
                        <a:lnSpc>
                          <a:spcPct val="115000"/>
                        </a:lnSpc>
                        <a:spcBef>
                          <a:spcPts val="0"/>
                        </a:spcBef>
                        <a:spcAft>
                          <a:spcPts val="0"/>
                        </a:spcAft>
                        <a:buNone/>
                      </a:pPr>
                      <a:r>
                        <a:rPr lang="en-US" sz="1200">
                          <a:latin typeface="Playfair Display"/>
                          <a:ea typeface="Playfair Display"/>
                          <a:cs typeface="Playfair Display"/>
                          <a:sym typeface="Playfair Display"/>
                        </a:rPr>
                        <a:t>Zawieszenie, a następnie umorzenie ex lege</a:t>
                      </a:r>
                      <a:endParaRPr sz="1200">
                        <a:latin typeface="Playfair Display"/>
                        <a:ea typeface="Playfair Display"/>
                        <a:cs typeface="Playfair Display"/>
                        <a:sym typeface="Playfair Display"/>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D69F"/>
                    </a:solidFill>
                  </a:tcPr>
                </a:tc>
                <a:tc>
                  <a:txBody>
                    <a:bodyPr/>
                    <a:lstStyle/>
                    <a:p>
                      <a:pPr marL="0" lvl="0" indent="0" algn="just" rtl="0">
                        <a:lnSpc>
                          <a:spcPct val="115000"/>
                        </a:lnSpc>
                        <a:spcBef>
                          <a:spcPts val="0"/>
                        </a:spcBef>
                        <a:spcAft>
                          <a:spcPts val="0"/>
                        </a:spcAft>
                        <a:buNone/>
                      </a:pPr>
                      <a:r>
                        <a:rPr lang="en-US" sz="1200" dirty="0" err="1">
                          <a:latin typeface="Playfair Display"/>
                          <a:ea typeface="Playfair Display"/>
                          <a:cs typeface="Playfair Display"/>
                          <a:sym typeface="Playfair Display"/>
                        </a:rPr>
                        <a:t>Sądowe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sądowoadministracyjne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administracyjne</a:t>
                      </a:r>
                      <a:r>
                        <a:rPr lang="en-US" sz="1200" dirty="0">
                          <a:latin typeface="Playfair Display"/>
                          <a:ea typeface="Playfair Display"/>
                          <a:cs typeface="Playfair Display"/>
                          <a:sym typeface="Playfair Display"/>
                        </a:rPr>
                        <a:t> - w </a:t>
                      </a:r>
                      <a:r>
                        <a:rPr lang="en-US" sz="1200" dirty="0" err="1">
                          <a:latin typeface="Playfair Display"/>
                          <a:ea typeface="Playfair Display"/>
                          <a:cs typeface="Playfair Display"/>
                          <a:sym typeface="Playfair Display"/>
                        </a:rPr>
                        <a:t>tym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egzekucyjne</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&gt; </a:t>
                      </a:r>
                      <a:r>
                        <a:rPr lang="en-US" sz="1200" dirty="0" err="1">
                          <a:latin typeface="Playfair Display"/>
                          <a:ea typeface="Playfair Display"/>
                          <a:cs typeface="Playfair Display"/>
                          <a:sym typeface="Playfair Display"/>
                        </a:rPr>
                        <a:t>mogą</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być</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wszczęte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prowadzone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wyłącznie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przez</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syndyka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albo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przeciwko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niemu</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syndyk</a:t>
                      </a:r>
                      <a:r>
                        <a:rPr lang="en-US" sz="1200" dirty="0">
                          <a:latin typeface="Playfair Display"/>
                          <a:ea typeface="Playfair Display"/>
                          <a:cs typeface="Playfair Display"/>
                          <a:sym typeface="Playfair Display"/>
                        </a:rPr>
                        <a:t> ma </a:t>
                      </a:r>
                      <a:r>
                        <a:rPr lang="en-US" sz="1200" dirty="0" err="1">
                          <a:latin typeface="Playfair Display"/>
                          <a:ea typeface="Playfair Display"/>
                          <a:cs typeface="Playfair Display"/>
                          <a:sym typeface="Playfair Display"/>
                        </a:rPr>
                        <a:t>legitymację</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formalną</a:t>
                      </a:r>
                      <a:r>
                        <a:rPr lang="en-US" sz="1200" dirty="0">
                          <a:latin typeface="Playfair Display"/>
                          <a:ea typeface="Playfair Display"/>
                          <a:cs typeface="Playfair Display"/>
                          <a:sym typeface="Playfair Display"/>
                        </a:rPr>
                        <a:t> - </a:t>
                      </a:r>
                      <a:r>
                        <a:rPr lang="en-US" sz="1200" dirty="0" err="1">
                          <a:latin typeface="Playfair Display"/>
                          <a:ea typeface="Playfair Display"/>
                          <a:cs typeface="Playfair Display"/>
                          <a:sym typeface="Playfair Display"/>
                        </a:rPr>
                        <a:t>występuje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jako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strona</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syndyk</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prowadzi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rzecz</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upadłego</a:t>
                      </a:r>
                      <a:r>
                        <a:rPr lang="en-US" sz="1200" dirty="0">
                          <a:latin typeface="Playfair Display"/>
                          <a:ea typeface="Playfair Display"/>
                          <a:cs typeface="Playfair Display"/>
                          <a:sym typeface="Playfair Display"/>
                        </a:rPr>
                        <a:t>, ale w </a:t>
                      </a:r>
                      <a:r>
                        <a:rPr lang="en-US" sz="1200" dirty="0" err="1">
                          <a:latin typeface="Playfair Display"/>
                          <a:ea typeface="Playfair Display"/>
                          <a:cs typeface="Playfair Display"/>
                          <a:sym typeface="Playfair Display"/>
                        </a:rPr>
                        <a:t>imieniu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własnym</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&gt; </a:t>
                      </a:r>
                      <a:r>
                        <a:rPr lang="pl-PL" sz="1200" dirty="0">
                          <a:latin typeface="Playfair Display"/>
                          <a:ea typeface="Playfair Display"/>
                          <a:cs typeface="Playfair Display"/>
                          <a:sym typeface="Playfair Display"/>
                        </a:rPr>
                        <a:t>postępowanie egzekucyjne</a:t>
                      </a:r>
                      <a:r>
                        <a:rPr lang="en-US" sz="1200" dirty="0">
                          <a:latin typeface="Playfair Display"/>
                          <a:ea typeface="Playfair Display"/>
                          <a:cs typeface="Playfair Display"/>
                          <a:sym typeface="Playfair Display"/>
                        </a:rPr>
                        <a:t> po </a:t>
                      </a:r>
                      <a:r>
                        <a:rPr lang="en-US" sz="1200" dirty="0" err="1">
                          <a:latin typeface="Playfair Display"/>
                          <a:ea typeface="Playfair Display"/>
                          <a:cs typeface="Playfair Display"/>
                          <a:sym typeface="Playfair Display"/>
                        </a:rPr>
                        <a:t>dniu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ogłoszenia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zawieszenie</a:t>
                      </a:r>
                      <a:r>
                        <a:rPr lang="en-US" sz="1200" dirty="0">
                          <a:latin typeface="Playfair Display"/>
                          <a:ea typeface="Playfair Display"/>
                          <a:cs typeface="Playfair Display"/>
                          <a:sym typeface="Playfair Display"/>
                        </a:rPr>
                        <a:t> ex </a:t>
                      </a:r>
                      <a:r>
                        <a:rPr lang="en-US" sz="1200" dirty="0" err="1">
                          <a:latin typeface="Playfair Display"/>
                          <a:ea typeface="Playfair Display"/>
                          <a:cs typeface="Playfair Display"/>
                          <a:sym typeface="Playfair Display"/>
                        </a:rPr>
                        <a:t>lege</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umorzenie</a:t>
                      </a:r>
                      <a:r>
                        <a:rPr lang="en-US" sz="1200" dirty="0">
                          <a:latin typeface="Playfair Display"/>
                          <a:ea typeface="Playfair Display"/>
                          <a:cs typeface="Playfair Display"/>
                          <a:sym typeface="Playfair Display"/>
                        </a:rPr>
                        <a:t> po </a:t>
                      </a:r>
                      <a:r>
                        <a:rPr lang="en-US" sz="1200" dirty="0" err="1">
                          <a:latin typeface="Playfair Display"/>
                          <a:ea typeface="Playfair Display"/>
                          <a:cs typeface="Playfair Display"/>
                          <a:sym typeface="Playfair Display"/>
                        </a:rPr>
                        <a:t>prawomocnym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postanowieniu</a:t>
                      </a:r>
                      <a:r>
                        <a:rPr lang="en-US" sz="1200" dirty="0">
                          <a:latin typeface="Playfair Display"/>
                          <a:ea typeface="Playfair Display"/>
                          <a:cs typeface="Playfair Display"/>
                          <a:sym typeface="Playfair Display"/>
                        </a:rPr>
                        <a:t> o </a:t>
                      </a:r>
                      <a:r>
                        <a:rPr lang="en-US" sz="1200" dirty="0" err="1">
                          <a:latin typeface="Playfair Display"/>
                          <a:ea typeface="Playfair Display"/>
                          <a:cs typeface="Playfair Display"/>
                          <a:sym typeface="Playfair Display"/>
                        </a:rPr>
                        <a:t>ogłoszeniu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zakaz</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kierowania</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składników</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masy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&gt; </a:t>
                      </a:r>
                      <a:r>
                        <a:rPr lang="pl-PL" sz="1200" dirty="0">
                          <a:latin typeface="Playfair Display"/>
                          <a:ea typeface="Playfair Display"/>
                          <a:cs typeface="Playfair Display"/>
                          <a:sym typeface="Playfair Display"/>
                        </a:rPr>
                        <a:t>z</a:t>
                      </a:r>
                      <a:r>
                        <a:rPr lang="en-US" sz="1200" dirty="0" err="1">
                          <a:latin typeface="Playfair Display"/>
                          <a:ea typeface="Playfair Display"/>
                          <a:cs typeface="Playfair Display"/>
                          <a:sym typeface="Playfair Display"/>
                        </a:rPr>
                        <a:t>akaz</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prowadzenia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postępowania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zabezpieczającego</a:t>
                      </a:r>
                      <a:r>
                        <a:rPr lang="en-US" sz="1200" dirty="0">
                          <a:latin typeface="Playfair Display"/>
                          <a:ea typeface="Playfair Display"/>
                          <a:cs typeface="Playfair Display"/>
                          <a:sym typeface="Playfair Display"/>
                        </a:rPr>
                        <a:t> po </a:t>
                      </a:r>
                      <a:r>
                        <a:rPr lang="en-US" sz="1200" dirty="0" err="1">
                          <a:latin typeface="Playfair Display"/>
                          <a:ea typeface="Playfair Display"/>
                          <a:cs typeface="Playfair Display"/>
                          <a:sym typeface="Playfair Display"/>
                        </a:rPr>
                        <a:t>dniu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ogłoszeniu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txBody>
                  <a:tcPr marL="68575" marR="68575" marT="91425" marB="9142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D69F"/>
                    </a:solidFill>
                  </a:tcPr>
                </a:tc>
                <a:extLst>
                  <a:ext uri="{0D108BD9-81ED-4DB2-BD59-A6C34878D82A}">
                    <a16:rowId xmlns:a16="http://schemas.microsoft.com/office/drawing/2014/main" val="10002"/>
                  </a:ext>
                </a:extLst>
              </a:tr>
              <a:tr h="1112875">
                <a:tc>
                  <a:txBody>
                    <a:bodyPr/>
                    <a:lstStyle/>
                    <a:p>
                      <a:pPr marL="0" lvl="0" indent="0" algn="just" rtl="0">
                        <a:lnSpc>
                          <a:spcPct val="115000"/>
                        </a:lnSpc>
                        <a:spcBef>
                          <a:spcPts val="1200"/>
                        </a:spcBef>
                        <a:spcAft>
                          <a:spcPts val="0"/>
                        </a:spcAft>
                        <a:buNone/>
                      </a:pPr>
                      <a:r>
                        <a:rPr lang="en-US" sz="1200" b="1">
                          <a:solidFill>
                            <a:srgbClr val="FFFFFF"/>
                          </a:solidFill>
                          <a:latin typeface="Playfair Display"/>
                          <a:ea typeface="Playfair Display"/>
                          <a:cs typeface="Playfair Display"/>
                          <a:sym typeface="Playfair Display"/>
                        </a:rPr>
                        <a:t>SPADEK</a:t>
                      </a:r>
                      <a:endParaRPr sz="1200" b="1">
                        <a:solidFill>
                          <a:srgbClr val="FFFFFF"/>
                        </a:solidFill>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5BF69"/>
                    </a:solidFill>
                  </a:tcPr>
                </a:tc>
                <a:tc>
                  <a:txBody>
                    <a:bodyPr/>
                    <a:lstStyle/>
                    <a:p>
                      <a:pPr marL="0" lvl="0" indent="0" algn="just" rtl="0">
                        <a:lnSpc>
                          <a:spcPct val="115000"/>
                        </a:lnSpc>
                        <a:spcBef>
                          <a:spcPts val="1200"/>
                        </a:spcBef>
                        <a:spcAft>
                          <a:spcPts val="0"/>
                        </a:spcAft>
                        <a:buNone/>
                      </a:pPr>
                      <a:r>
                        <a:rPr lang="en-US" sz="1200">
                          <a:latin typeface="Playfair Display"/>
                          <a:ea typeface="Playfair Display"/>
                          <a:cs typeface="Playfair Display"/>
                          <a:sym typeface="Playfair Display"/>
                        </a:rPr>
                        <a:t>Spadek otwarty po dniu ogłoszenia upadłości wchodzi do masy upadłości</a:t>
                      </a:r>
                      <a:endParaRPr sz="1200">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D69F"/>
                    </a:solidFill>
                  </a:tcPr>
                </a:tc>
                <a:tc>
                  <a:txBody>
                    <a:bodyPr/>
                    <a:lstStyle/>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&gt; </a:t>
                      </a:r>
                      <a:r>
                        <a:rPr lang="en-US" sz="1200" dirty="0" err="1">
                          <a:latin typeface="Playfair Display"/>
                          <a:ea typeface="Playfair Display"/>
                          <a:cs typeface="Playfair Display"/>
                          <a:sym typeface="Playfair Display"/>
                        </a:rPr>
                        <a:t>spadek</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przyjęty</a:t>
                      </a:r>
                      <a:r>
                        <a:rPr lang="en-US" sz="1200" dirty="0">
                          <a:latin typeface="Playfair Display"/>
                          <a:ea typeface="Playfair Display"/>
                          <a:cs typeface="Playfair Display"/>
                          <a:sym typeface="Playfair Display"/>
                        </a:rPr>
                        <a:t> ex </a:t>
                      </a:r>
                      <a:r>
                        <a:rPr lang="en-US" sz="1200" dirty="0" err="1">
                          <a:latin typeface="Playfair Display"/>
                          <a:ea typeface="Playfair Display"/>
                          <a:cs typeface="Playfair Display"/>
                          <a:sym typeface="Playfair Display"/>
                        </a:rPr>
                        <a:t>lege</a:t>
                      </a:r>
                      <a:r>
                        <a:rPr lang="en-US" sz="1200" dirty="0">
                          <a:latin typeface="Playfair Display"/>
                          <a:ea typeface="Playfair Display"/>
                          <a:cs typeface="Playfair Display"/>
                          <a:sym typeface="Playfair Display"/>
                        </a:rPr>
                        <a:t>, z </a:t>
                      </a:r>
                      <a:r>
                        <a:rPr lang="en-US" sz="1200" dirty="0" err="1">
                          <a:latin typeface="Playfair Display"/>
                          <a:ea typeface="Playfair Display"/>
                          <a:cs typeface="Playfair Display"/>
                          <a:sym typeface="Playfair Display"/>
                        </a:rPr>
                        <a:t>dobrodziejstwem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inwentarza</a:t>
                      </a:r>
                      <a:r>
                        <a:rPr lang="en-US" sz="1200" dirty="0">
                          <a:latin typeface="Playfair Display"/>
                          <a:ea typeface="Playfair Display"/>
                          <a:cs typeface="Playfair Display"/>
                          <a:sym typeface="Playfair Display"/>
                        </a:rPr>
                        <a:t> (art. 119),</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&gt; </a:t>
                      </a:r>
                      <a:r>
                        <a:rPr lang="en-US" sz="1200" dirty="0" err="1">
                          <a:latin typeface="Playfair Display"/>
                          <a:ea typeface="Playfair Display"/>
                          <a:cs typeface="Playfair Display"/>
                          <a:sym typeface="Playfair Display"/>
                        </a:rPr>
                        <a:t>długi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spadkowe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zaspokajane</a:t>
                      </a:r>
                      <a:r>
                        <a:rPr lang="en-US" sz="1200" dirty="0">
                          <a:latin typeface="Playfair Display"/>
                          <a:ea typeface="Playfair Display"/>
                          <a:cs typeface="Playfair Display"/>
                          <a:sym typeface="Playfair Display"/>
                        </a:rPr>
                        <a:t> w post. </a:t>
                      </a:r>
                      <a:r>
                        <a:rPr lang="en-US" sz="1200" dirty="0" err="1">
                          <a:latin typeface="Playfair Display"/>
                          <a:ea typeface="Playfair Display"/>
                          <a:cs typeface="Playfair Display"/>
                          <a:sym typeface="Playfair Display"/>
                        </a:rPr>
                        <a:t>upadł</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&gt; </a:t>
                      </a:r>
                      <a:r>
                        <a:rPr lang="en-US" sz="1200" dirty="0" err="1">
                          <a:latin typeface="Playfair Display"/>
                          <a:ea typeface="Playfair Display"/>
                          <a:cs typeface="Playfair Display"/>
                          <a:sym typeface="Playfair Display"/>
                        </a:rPr>
                        <a:t>bezskuteczność</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oświadczenia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syndyka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lub</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upadłego</a:t>
                      </a:r>
                      <a:r>
                        <a:rPr lang="en-US" sz="1200" dirty="0">
                          <a:latin typeface="Playfair Display"/>
                          <a:ea typeface="Playfair Display"/>
                          <a:cs typeface="Playfair Display"/>
                          <a:sym typeface="Playfair Display"/>
                        </a:rPr>
                        <a:t> o </a:t>
                      </a:r>
                      <a:r>
                        <a:rPr lang="en-US" sz="1200" dirty="0" err="1">
                          <a:latin typeface="Playfair Display"/>
                          <a:ea typeface="Playfair Display"/>
                          <a:cs typeface="Playfair Display"/>
                          <a:sym typeface="Playfair Display"/>
                        </a:rPr>
                        <a:t>odrzuceniu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spadku</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&gt; </a:t>
                      </a:r>
                      <a:r>
                        <a:rPr lang="en-US" sz="1200" dirty="0" err="1">
                          <a:latin typeface="Playfair Display"/>
                          <a:ea typeface="Playfair Display"/>
                          <a:cs typeface="Playfair Display"/>
                          <a:sym typeface="Playfair Display"/>
                        </a:rPr>
                        <a:t>możliwość</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wyłączenia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spadku</a:t>
                      </a:r>
                      <a:r>
                        <a:rPr lang="en-US" sz="1200" dirty="0">
                          <a:latin typeface="Playfair Display"/>
                          <a:ea typeface="Playfair Display"/>
                          <a:cs typeface="Playfair Display"/>
                          <a:sym typeface="Playfair Display"/>
                        </a:rPr>
                        <a:t> z </a:t>
                      </a:r>
                      <a:r>
                        <a:rPr lang="en-US" sz="1200" dirty="0" err="1">
                          <a:latin typeface="Playfair Display"/>
                          <a:ea typeface="Playfair Display"/>
                          <a:cs typeface="Playfair Display"/>
                          <a:sym typeface="Playfair Display"/>
                        </a:rPr>
                        <a:t>masy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zaskarżalnym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postanowieniem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sędziego-komisarza</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300"/>
                        </a:spcAft>
                        <a:buNone/>
                      </a:pPr>
                      <a:r>
                        <a:rPr lang="en-US" sz="1200" dirty="0">
                          <a:latin typeface="Playfair Display"/>
                          <a:ea typeface="Playfair Display"/>
                          <a:cs typeface="Playfair Display"/>
                          <a:sym typeface="Playfair Display"/>
                        </a:rPr>
                        <a:t>&gt; </a:t>
                      </a:r>
                      <a:r>
                        <a:rPr lang="en-US" sz="1200" dirty="0" err="1">
                          <a:latin typeface="Playfair Display"/>
                          <a:ea typeface="Playfair Display"/>
                          <a:cs typeface="Playfair Display"/>
                          <a:sym typeface="Playfair Display"/>
                        </a:rPr>
                        <a:t>nieważność</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umowy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zbycia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części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lub</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całości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spadku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zawartej</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przez</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upadłego</a:t>
                      </a:r>
                      <a:r>
                        <a:rPr lang="en-US" sz="1200" dirty="0">
                          <a:latin typeface="Playfair Display"/>
                          <a:ea typeface="Playfair Display"/>
                          <a:cs typeface="Playfair Display"/>
                          <a:sym typeface="Playfair Display"/>
                        </a:rPr>
                        <a:t> po </a:t>
                      </a:r>
                      <a:r>
                        <a:rPr lang="en-US" sz="1200" dirty="0" err="1">
                          <a:latin typeface="Playfair Display"/>
                          <a:ea typeface="Playfair Display"/>
                          <a:cs typeface="Playfair Display"/>
                          <a:sym typeface="Playfair Display"/>
                        </a:rPr>
                        <a:t>ogłoszeniu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D69F"/>
                    </a:solidFill>
                  </a:tcPr>
                </a:tc>
                <a:extLst>
                  <a:ext uri="{0D108BD9-81ED-4DB2-BD59-A6C34878D82A}">
                    <a16:rowId xmlns:a16="http://schemas.microsoft.com/office/drawing/2014/main" val="10003"/>
                  </a:ext>
                </a:extLst>
              </a:tr>
              <a:tr h="0">
                <a:tc>
                  <a:txBody>
                    <a:bodyPr/>
                    <a:lstStyle/>
                    <a:p>
                      <a:pPr marL="0" lvl="0" indent="0" algn="just" rtl="0">
                        <a:lnSpc>
                          <a:spcPct val="115000"/>
                        </a:lnSpc>
                        <a:spcBef>
                          <a:spcPts val="1200"/>
                        </a:spcBef>
                        <a:spcAft>
                          <a:spcPts val="0"/>
                        </a:spcAft>
                        <a:buNone/>
                      </a:pPr>
                      <a:r>
                        <a:rPr lang="en-US" sz="1200" b="1">
                          <a:solidFill>
                            <a:srgbClr val="FFFFFF"/>
                          </a:solidFill>
                          <a:latin typeface="Playfair Display"/>
                          <a:ea typeface="Playfair Display"/>
                          <a:cs typeface="Playfair Display"/>
                          <a:sym typeface="Playfair Display"/>
                        </a:rPr>
                        <a:t>STOSUNKI MAŁŻENSKIE</a:t>
                      </a:r>
                      <a:endParaRPr sz="1200" b="1">
                        <a:solidFill>
                          <a:srgbClr val="FFFFFF"/>
                        </a:solidFill>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E5BF69"/>
                    </a:solidFill>
                  </a:tcPr>
                </a:tc>
                <a:tc>
                  <a:txBody>
                    <a:bodyPr/>
                    <a:lstStyle/>
                    <a:p>
                      <a:pPr marL="0" lvl="0" indent="0" algn="just" rtl="0">
                        <a:lnSpc>
                          <a:spcPct val="115000"/>
                        </a:lnSpc>
                        <a:spcBef>
                          <a:spcPts val="1200"/>
                        </a:spcBef>
                        <a:spcAft>
                          <a:spcPts val="0"/>
                        </a:spcAft>
                        <a:buNone/>
                      </a:pPr>
                      <a:r>
                        <a:rPr lang="en-US" sz="1200">
                          <a:latin typeface="Playfair Display"/>
                          <a:ea typeface="Playfair Display"/>
                          <a:cs typeface="Playfair Display"/>
                          <a:sym typeface="Playfair Display"/>
                        </a:rPr>
                        <a:t>Ustanie wspólności majątkowej małżeńskiej, a majątek wspólny wchodzi do masy upadłości  </a:t>
                      </a:r>
                      <a:endParaRPr sz="1200">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EFD69F"/>
                    </a:solidFill>
                  </a:tcPr>
                </a:tc>
                <a:tc>
                  <a:txBody>
                    <a:bodyPr/>
                    <a:lstStyle/>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&gt; </a:t>
                      </a:r>
                      <a:r>
                        <a:rPr lang="en-US" sz="1200" dirty="0" err="1">
                          <a:latin typeface="Playfair Display"/>
                          <a:ea typeface="Playfair Display"/>
                          <a:cs typeface="Playfair Display"/>
                          <a:sym typeface="Playfair Display"/>
                        </a:rPr>
                        <a:t>majątek</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wspólny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małżonków</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wchodzi</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masy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 a </a:t>
                      </a:r>
                      <a:r>
                        <a:rPr lang="en-US" sz="1200" dirty="0" err="1">
                          <a:latin typeface="Playfair Display"/>
                          <a:ea typeface="Playfair Display"/>
                          <a:cs typeface="Playfair Display"/>
                          <a:sym typeface="Playfair Display"/>
                        </a:rPr>
                        <a:t>jego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podział</a:t>
                      </a:r>
                      <a:r>
                        <a:rPr lang="en-US" sz="1200" dirty="0">
                          <a:latin typeface="Playfair Display"/>
                          <a:ea typeface="Playfair Display"/>
                          <a:cs typeface="Playfair Display"/>
                          <a:sym typeface="Playfair Display"/>
                        </a:rPr>
                        <a:t> jest </a:t>
                      </a:r>
                      <a:r>
                        <a:rPr lang="en-US" sz="1200" dirty="0" err="1">
                          <a:latin typeface="Playfair Display"/>
                          <a:ea typeface="Playfair Display"/>
                          <a:cs typeface="Playfair Display"/>
                          <a:sym typeface="Playfair Display"/>
                        </a:rPr>
                        <a:t>niedopuszczalny</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zasada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odpowiedzialności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małżonka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jego</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udziałem</a:t>
                      </a:r>
                      <a:r>
                        <a:rPr lang="en-US" sz="1200" dirty="0">
                          <a:latin typeface="Playfair Display"/>
                          <a:ea typeface="Playfair Display"/>
                          <a:cs typeface="Playfair Display"/>
                          <a:sym typeface="Playfair Display"/>
                        </a:rPr>
                        <a:t> w </a:t>
                      </a:r>
                      <a:r>
                        <a:rPr lang="en-US" sz="1200" dirty="0" err="1">
                          <a:latin typeface="Playfair Display"/>
                          <a:ea typeface="Playfair Display"/>
                          <a:cs typeface="Playfair Display"/>
                          <a:sym typeface="Playfair Display"/>
                        </a:rPr>
                        <a:t>majątku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wspólnym</a:t>
                      </a:r>
                      <a:r>
                        <a:rPr lang="en-US" sz="1200" dirty="0">
                          <a:latin typeface="Playfair Display"/>
                          <a:ea typeface="Playfair Display"/>
                          <a:cs typeface="Playfair Display"/>
                          <a:sym typeface="Playfair Display"/>
                        </a:rPr>
                        <a:t> za </a:t>
                      </a:r>
                      <a:r>
                        <a:rPr lang="en-US" sz="1200" dirty="0" err="1">
                          <a:latin typeface="Playfair Display"/>
                          <a:ea typeface="Playfair Display"/>
                          <a:cs typeface="Playfair Display"/>
                          <a:sym typeface="Playfair Display"/>
                        </a:rPr>
                        <a:t>zobowiązania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zaciągnięte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przez</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upadłego</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małżonek</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może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dochodzić</a:t>
                      </a:r>
                      <a:r>
                        <a:rPr lang="en-US" sz="1200" dirty="0">
                          <a:latin typeface="Playfair Display"/>
                          <a:ea typeface="Playfair Display"/>
                          <a:cs typeface="Playfair Display"/>
                          <a:sym typeface="Playfair Display"/>
                        </a:rPr>
                        <a:t> w post. </a:t>
                      </a:r>
                      <a:r>
                        <a:rPr lang="en-US" sz="1200" dirty="0" err="1">
                          <a:latin typeface="Playfair Display"/>
                          <a:ea typeface="Playfair Display"/>
                          <a:cs typeface="Playfair Display"/>
                          <a:sym typeface="Playfair Display"/>
                        </a:rPr>
                        <a:t>upadł</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należności</a:t>
                      </a:r>
                      <a:r>
                        <a:rPr lang="en-US" sz="1200" dirty="0">
                          <a:latin typeface="Playfair Display"/>
                          <a:ea typeface="Playfair Display"/>
                          <a:cs typeface="Playfair Display"/>
                          <a:sym typeface="Playfair Display"/>
                        </a:rPr>
                        <a:t> z </a:t>
                      </a:r>
                      <a:r>
                        <a:rPr lang="en-US" sz="1200" dirty="0" err="1">
                          <a:latin typeface="Playfair Display"/>
                          <a:ea typeface="Playfair Display"/>
                          <a:cs typeface="Playfair Display"/>
                          <a:sym typeface="Playfair Display"/>
                        </a:rPr>
                        <a:t>tytułu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udziału</a:t>
                      </a:r>
                      <a:r>
                        <a:rPr lang="en-US" sz="1200" dirty="0">
                          <a:latin typeface="Playfair Display"/>
                          <a:ea typeface="Playfair Display"/>
                          <a:cs typeface="Playfair Display"/>
                          <a:sym typeface="Playfair Display"/>
                        </a:rPr>
                        <a:t> w </a:t>
                      </a:r>
                      <a:r>
                        <a:rPr lang="en-US" sz="1200" dirty="0" err="1">
                          <a:latin typeface="Playfair Display"/>
                          <a:ea typeface="Playfair Display"/>
                          <a:cs typeface="Playfair Display"/>
                          <a:sym typeface="Playfair Display"/>
                        </a:rPr>
                        <a:t>majątku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wspólnym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musi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zgłosić</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wierzytelność</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syndykowi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0"/>
                        </a:spcAft>
                        <a:buNone/>
                      </a:pP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wchodzą</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przedmioty</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służące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wyłącznie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małżonkowi</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prowadzenia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działalności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gospodarczej</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lub</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zawodowej</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wyjątek</a:t>
                      </a:r>
                      <a:r>
                        <a:rPr lang="en-US" sz="1200" dirty="0">
                          <a:latin typeface="Playfair Display"/>
                          <a:ea typeface="Playfair Display"/>
                          <a:cs typeface="Playfair Display"/>
                          <a:sym typeface="Playfair Display"/>
                        </a:rPr>
                        <a:t> – </a:t>
                      </a:r>
                      <a:r>
                        <a:rPr lang="en-US" sz="1200" dirty="0" err="1">
                          <a:latin typeface="Playfair Display"/>
                          <a:ea typeface="Playfair Display"/>
                          <a:cs typeface="Playfair Display"/>
                          <a:sym typeface="Playfair Display"/>
                        </a:rPr>
                        <a:t>nabycie</a:t>
                      </a:r>
                      <a:r>
                        <a:rPr lang="en-US" sz="1200" dirty="0">
                          <a:latin typeface="Playfair Display"/>
                          <a:ea typeface="Playfair Display"/>
                          <a:cs typeface="Playfair Display"/>
                          <a:sym typeface="Playfair Display"/>
                        </a:rPr>
                        <a:t> do </a:t>
                      </a:r>
                      <a:r>
                        <a:rPr lang="en-US" sz="1200" dirty="0" err="1">
                          <a:latin typeface="Playfair Display"/>
                          <a:ea typeface="Playfair Display"/>
                          <a:cs typeface="Playfair Display"/>
                          <a:sym typeface="Playfair Display"/>
                        </a:rPr>
                        <a:t>majątku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wspólnego</a:t>
                      </a:r>
                      <a:r>
                        <a:rPr lang="en-US" sz="1200" dirty="0">
                          <a:latin typeface="Playfair Display"/>
                          <a:ea typeface="Playfair Display"/>
                          <a:cs typeface="Playfair Display"/>
                          <a:sym typeface="Playfair Display"/>
                        </a:rPr>
                        <a:t> w </a:t>
                      </a:r>
                      <a:r>
                        <a:rPr lang="en-US" sz="1200" dirty="0" err="1">
                          <a:latin typeface="Playfair Display"/>
                          <a:ea typeface="Playfair Display"/>
                          <a:cs typeface="Playfair Display"/>
                          <a:sym typeface="Playfair Display"/>
                        </a:rPr>
                        <a:t>ciągu</a:t>
                      </a:r>
                      <a:r>
                        <a:rPr lang="en-US" sz="1200" dirty="0">
                          <a:latin typeface="Playfair Display"/>
                          <a:ea typeface="Playfair Display"/>
                          <a:cs typeface="Playfair Display"/>
                          <a:sym typeface="Playfair Display"/>
                        </a:rPr>
                        <a:t> 2 </a:t>
                      </a:r>
                      <a:r>
                        <a:rPr lang="en-US" sz="1200" dirty="0" err="1">
                          <a:latin typeface="Playfair Display"/>
                          <a:ea typeface="Playfair Display"/>
                          <a:cs typeface="Playfair Display"/>
                          <a:sym typeface="Playfair Display"/>
                        </a:rPr>
                        <a:t>lat</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przed</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dniem</a:t>
                      </a:r>
                      <a:r>
                        <a:rPr lang="pl-PL" sz="1200">
                          <a:latin typeface="Playfair Display"/>
                          <a:ea typeface="Playfair Display"/>
                          <a:cs typeface="Playfair Display"/>
                          <a:sym typeface="Playfair Display"/>
                        </a:rPr>
                        <a:t> </a:t>
                      </a:r>
                      <a:r>
                        <a:rPr lang="en-US" sz="1200">
                          <a:latin typeface="Playfair Display"/>
                          <a:ea typeface="Playfair Display"/>
                          <a:cs typeface="Playfair Display"/>
                          <a:sym typeface="Playfair Display"/>
                        </a:rPr>
                        <a:t>złożenia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wniosku</a:t>
                      </a:r>
                      <a:r>
                        <a:rPr lang="en-US" sz="1200" dirty="0">
                          <a:latin typeface="Playfair Display"/>
                          <a:ea typeface="Playfair Display"/>
                          <a:cs typeface="Playfair Display"/>
                          <a:sym typeface="Playfair Display"/>
                        </a:rPr>
                        <a:t> o </a:t>
                      </a:r>
                      <a:r>
                        <a:rPr lang="en-US" sz="1200" dirty="0" err="1">
                          <a:latin typeface="Playfair Display"/>
                          <a:ea typeface="Playfair Display"/>
                          <a:cs typeface="Playfair Display"/>
                          <a:sym typeface="Playfair Display"/>
                        </a:rPr>
                        <a:t>ogłoszenie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p>
                      <a:pPr marL="0" lvl="0" indent="0" algn="just" rtl="0">
                        <a:lnSpc>
                          <a:spcPct val="115000"/>
                        </a:lnSpc>
                        <a:spcBef>
                          <a:spcPts val="0"/>
                        </a:spcBef>
                        <a:spcAft>
                          <a:spcPts val="300"/>
                        </a:spcAft>
                        <a:buNone/>
                      </a:pPr>
                      <a:r>
                        <a:rPr lang="en-US" sz="1200" dirty="0">
                          <a:latin typeface="Playfair Display"/>
                          <a:ea typeface="Playfair Display"/>
                          <a:cs typeface="Playfair Display"/>
                          <a:sym typeface="Playfair Display"/>
                        </a:rPr>
                        <a:t>&gt; </a:t>
                      </a:r>
                      <a:r>
                        <a:rPr lang="en-US" sz="1200" dirty="0" err="1">
                          <a:latin typeface="Playfair Display"/>
                          <a:ea typeface="Playfair Display"/>
                          <a:cs typeface="Playfair Display"/>
                          <a:sym typeface="Playfair Display"/>
                        </a:rPr>
                        <a:t>bezskuteczność</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ustanowienia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rozdzielności</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majątkowej</a:t>
                      </a:r>
                      <a:r>
                        <a:rPr lang="en-US" sz="1200" dirty="0">
                          <a:latin typeface="Playfair Display"/>
                          <a:ea typeface="Playfair Display"/>
                          <a:cs typeface="Playfair Display"/>
                          <a:sym typeface="Playfair Display"/>
                        </a:rPr>
                        <a:t> w </a:t>
                      </a:r>
                      <a:r>
                        <a:rPr lang="en-US" sz="1200" dirty="0" err="1">
                          <a:latin typeface="Playfair Display"/>
                          <a:ea typeface="Playfair Display"/>
                          <a:cs typeface="Playfair Display"/>
                          <a:sym typeface="Playfair Display"/>
                        </a:rPr>
                        <a:t>ciągu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roku</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przed</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dniem</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złożenia</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wniosku</a:t>
                      </a:r>
                      <a:r>
                        <a:rPr lang="en-US" sz="1200" dirty="0">
                          <a:latin typeface="Playfair Display"/>
                          <a:ea typeface="Playfair Display"/>
                          <a:cs typeface="Playfair Display"/>
                          <a:sym typeface="Playfair Display"/>
                        </a:rPr>
                        <a:t> o </a:t>
                      </a:r>
                      <a:r>
                        <a:rPr lang="en-US" sz="1200" dirty="0" err="1">
                          <a:latin typeface="Playfair Display"/>
                          <a:ea typeface="Playfair Display"/>
                          <a:cs typeface="Playfair Display"/>
                          <a:sym typeface="Playfair Display"/>
                        </a:rPr>
                        <a:t>ogłoszenie</a:t>
                      </a:r>
                      <a:r>
                        <a:rPr lang="en-US" sz="1200" dirty="0">
                          <a:latin typeface="Playfair Display"/>
                          <a:ea typeface="Playfair Display"/>
                          <a:cs typeface="Playfair Display"/>
                          <a:sym typeface="Playfair Display"/>
                        </a:rPr>
                        <a:t> </a:t>
                      </a:r>
                      <a:r>
                        <a:rPr lang="en-US" sz="1200" dirty="0" err="1">
                          <a:latin typeface="Playfair Display"/>
                          <a:ea typeface="Playfair Display"/>
                          <a:cs typeface="Playfair Display"/>
                          <a:sym typeface="Playfair Display"/>
                        </a:rPr>
                        <a:t>upadłości</a:t>
                      </a:r>
                      <a:r>
                        <a:rPr lang="en-US"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EFD69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500"/>
        <p:cNvGrpSpPr/>
        <p:nvPr/>
      </p:nvGrpSpPr>
      <p:grpSpPr>
        <a:xfrm>
          <a:off x="0" y="0"/>
          <a:ext cx="0" cy="0"/>
          <a:chOff x="0" y="0"/>
          <a:chExt cx="0" cy="0"/>
        </a:xfrm>
      </p:grpSpPr>
      <p:sp>
        <p:nvSpPr>
          <p:cNvPr id="501" name="Google Shape;501;p12"/>
          <p:cNvSpPr/>
          <p:nvPr/>
        </p:nvSpPr>
        <p:spPr>
          <a:xfrm>
            <a:off x="280150" y="454473"/>
            <a:ext cx="3362084" cy="3445552"/>
          </a:xfrm>
          <a:custGeom>
            <a:avLst/>
            <a:gdLst/>
            <a:ahLst/>
            <a:cxnLst/>
            <a:rect l="l" t="t" r="r" b="b"/>
            <a:pathLst>
              <a:path w="311737" h="383265" extrusionOk="0">
                <a:moveTo>
                  <a:pt x="0" y="0"/>
                </a:moveTo>
                <a:lnTo>
                  <a:pt x="311737" y="0"/>
                </a:lnTo>
                <a:lnTo>
                  <a:pt x="311737" y="383265"/>
                </a:lnTo>
                <a:lnTo>
                  <a:pt x="0" y="383265"/>
                </a:lnTo>
                <a:lnTo>
                  <a:pt x="0" y="0"/>
                </a:lnTo>
                <a:close/>
              </a:path>
            </a:pathLst>
          </a:custGeom>
          <a:blipFill rotWithShape="1">
            <a:blip r:embed="rId3">
              <a:alphaModFix/>
            </a:blip>
            <a:stretch>
              <a:fillRect/>
            </a:stretch>
          </a:blipFill>
          <a:ln>
            <a:noFill/>
          </a:ln>
        </p:spPr>
        <p:txBody>
          <a:bodyPr/>
          <a:lstStyle/>
          <a:p>
            <a:endParaRPr lang="pl-PL"/>
          </a:p>
        </p:txBody>
      </p:sp>
      <p:grpSp>
        <p:nvGrpSpPr>
          <p:cNvPr id="503" name="Google Shape;503;p12"/>
          <p:cNvGrpSpPr/>
          <p:nvPr/>
        </p:nvGrpSpPr>
        <p:grpSpPr>
          <a:xfrm>
            <a:off x="4292850" y="3900027"/>
            <a:ext cx="9926490" cy="2437542"/>
            <a:chOff x="0" y="-38100"/>
            <a:chExt cx="2614367" cy="1006334"/>
          </a:xfrm>
        </p:grpSpPr>
        <p:sp>
          <p:nvSpPr>
            <p:cNvPr id="504" name="Google Shape;504;p12"/>
            <p:cNvSpPr/>
            <p:nvPr/>
          </p:nvSpPr>
          <p:spPr>
            <a:xfrm>
              <a:off x="0" y="0"/>
              <a:ext cx="2614367" cy="968234"/>
            </a:xfrm>
            <a:custGeom>
              <a:avLst/>
              <a:gdLst/>
              <a:ahLst/>
              <a:cxnLst/>
              <a:rect l="l" t="t" r="r" b="b"/>
              <a:pathLst>
                <a:path w="2614367" h="968234" extrusionOk="0">
                  <a:moveTo>
                    <a:pt x="0" y="0"/>
                  </a:moveTo>
                  <a:lnTo>
                    <a:pt x="2614367" y="0"/>
                  </a:lnTo>
                  <a:lnTo>
                    <a:pt x="2614367" y="968234"/>
                  </a:lnTo>
                  <a:lnTo>
                    <a:pt x="0" y="968234"/>
                  </a:lnTo>
                  <a:close/>
                </a:path>
              </a:pathLst>
            </a:custGeom>
            <a:solidFill>
              <a:srgbClr val="EBCD8A"/>
            </a:solidFill>
            <a:ln>
              <a:noFill/>
            </a:ln>
          </p:spPr>
          <p:txBody>
            <a:bodyPr/>
            <a:lstStyle/>
            <a:p>
              <a:endParaRPr lang="pl-PL"/>
            </a:p>
          </p:txBody>
        </p:sp>
        <p:sp>
          <p:nvSpPr>
            <p:cNvPr id="505" name="Google Shape;505;p12"/>
            <p:cNvSpPr txBox="1"/>
            <p:nvPr/>
          </p:nvSpPr>
          <p:spPr>
            <a:xfrm>
              <a:off x="0" y="-38100"/>
              <a:ext cx="2614367" cy="1006334"/>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06" name="Google Shape;506;p12"/>
          <p:cNvSpPr txBox="1"/>
          <p:nvPr/>
        </p:nvSpPr>
        <p:spPr>
          <a:xfrm>
            <a:off x="6019284" y="4708519"/>
            <a:ext cx="7401300" cy="8772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5699">
                <a:solidFill>
                  <a:srgbClr val="545459"/>
                </a:solidFill>
                <a:latin typeface="Playfair Display"/>
                <a:ea typeface="Playfair Display"/>
                <a:cs typeface="Playfair Display"/>
                <a:sym typeface="Playfair Display"/>
              </a:rPr>
              <a:t>Dziękuję za uwagę</a:t>
            </a:r>
            <a:endParaRPr sz="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110"/>
        <p:cNvGrpSpPr/>
        <p:nvPr/>
      </p:nvGrpSpPr>
      <p:grpSpPr>
        <a:xfrm>
          <a:off x="0" y="0"/>
          <a:ext cx="0" cy="0"/>
          <a:chOff x="0" y="0"/>
          <a:chExt cx="0" cy="0"/>
        </a:xfrm>
      </p:grpSpPr>
      <p:sp>
        <p:nvSpPr>
          <p:cNvPr id="111" name="Google Shape;111;p4"/>
          <p:cNvSpPr/>
          <p:nvPr/>
        </p:nvSpPr>
        <p:spPr>
          <a:xfrm>
            <a:off x="0" y="0"/>
            <a:ext cx="7498270" cy="10287495"/>
          </a:xfrm>
          <a:custGeom>
            <a:avLst/>
            <a:gdLst/>
            <a:ahLst/>
            <a:cxnLst/>
            <a:rect l="l" t="t" r="r" b="b"/>
            <a:pathLst>
              <a:path w="1161622" h="1593725" extrusionOk="0">
                <a:moveTo>
                  <a:pt x="0" y="0"/>
                </a:moveTo>
                <a:lnTo>
                  <a:pt x="1161622" y="0"/>
                </a:lnTo>
                <a:lnTo>
                  <a:pt x="1161622" y="1593725"/>
                </a:lnTo>
                <a:lnTo>
                  <a:pt x="0" y="1593725"/>
                </a:lnTo>
                <a:close/>
              </a:path>
            </a:pathLst>
          </a:custGeom>
          <a:blipFill rotWithShape="1">
            <a:blip r:embed="rId3">
              <a:alphaModFix amt="13000"/>
            </a:blip>
            <a:stretch>
              <a:fillRect t="-4697" b="-4697"/>
            </a:stretch>
          </a:blipFill>
          <a:ln>
            <a:noFill/>
          </a:ln>
        </p:spPr>
        <p:txBody>
          <a:bodyPr/>
          <a:lstStyle/>
          <a:p>
            <a:endParaRPr lang="pl-PL"/>
          </a:p>
        </p:txBody>
      </p:sp>
      <p:sp>
        <p:nvSpPr>
          <p:cNvPr id="112" name="Google Shape;112;p4"/>
          <p:cNvSpPr/>
          <p:nvPr/>
        </p:nvSpPr>
        <p:spPr>
          <a:xfrm>
            <a:off x="17014935" y="582679"/>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a:lstStyle/>
          <a:p>
            <a:endParaRPr lang="pl-PL"/>
          </a:p>
        </p:txBody>
      </p:sp>
      <p:sp>
        <p:nvSpPr>
          <p:cNvPr id="113" name="Google Shape;113;p4"/>
          <p:cNvSpPr txBox="1"/>
          <p:nvPr/>
        </p:nvSpPr>
        <p:spPr>
          <a:xfrm>
            <a:off x="17227434" y="404351"/>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dirty="0">
                <a:solidFill>
                  <a:srgbClr val="FFFFFF"/>
                </a:solidFill>
                <a:latin typeface="Rosario"/>
                <a:ea typeface="Rosario"/>
                <a:cs typeface="Rosario"/>
                <a:sym typeface="Rosario"/>
              </a:rPr>
              <a:t>0</a:t>
            </a:r>
            <a:r>
              <a:rPr lang="en-US" sz="1600" dirty="0">
                <a:solidFill>
                  <a:srgbClr val="FFFFFF"/>
                </a:solidFill>
                <a:latin typeface="Rosario"/>
                <a:ea typeface="Rosario"/>
                <a:cs typeface="Rosario"/>
                <a:sym typeface="Rosario"/>
              </a:rPr>
              <a:t>3</a:t>
            </a:r>
            <a:endParaRPr dirty="0"/>
          </a:p>
        </p:txBody>
      </p:sp>
      <p:grpSp>
        <p:nvGrpSpPr>
          <p:cNvPr id="114" name="Google Shape;114;p4"/>
          <p:cNvGrpSpPr/>
          <p:nvPr/>
        </p:nvGrpSpPr>
        <p:grpSpPr>
          <a:xfrm>
            <a:off x="502388" y="486440"/>
            <a:ext cx="3664810" cy="383265"/>
            <a:chOff x="0" y="0"/>
            <a:chExt cx="4886414" cy="511020"/>
          </a:xfrm>
        </p:grpSpPr>
        <p:sp>
          <p:nvSpPr>
            <p:cNvPr id="115" name="Google Shape;115;p4"/>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a:lstStyle/>
            <a:p>
              <a:endParaRPr lang="pl-PL"/>
            </a:p>
          </p:txBody>
        </p:sp>
        <p:sp>
          <p:nvSpPr>
            <p:cNvPr id="116" name="Google Shape;116;p4"/>
            <p:cNvSpPr txBox="1"/>
            <p:nvPr/>
          </p:nvSpPr>
          <p:spPr>
            <a:xfrm>
              <a:off x="531014" y="60712"/>
              <a:ext cx="4355400" cy="291900"/>
            </a:xfrm>
            <a:prstGeom prst="rect">
              <a:avLst/>
            </a:prstGeom>
            <a:noFill/>
            <a:ln>
              <a:noFill/>
            </a:ln>
          </p:spPr>
          <p:txBody>
            <a:bodyPr spcFirstLastPara="1" wrap="square" lIns="0" tIns="0" rIns="0" bIns="0" anchor="t" anchorCtr="0">
              <a:spAutoFit/>
            </a:bodyPr>
            <a:lstStyle/>
            <a:p>
              <a:pPr marL="0" marR="0" lvl="0" indent="0" algn="l" rtl="0">
                <a:lnSpc>
                  <a:spcPct val="140056"/>
                </a:lnSpc>
                <a:spcBef>
                  <a:spcPts val="0"/>
                </a:spcBef>
                <a:spcAft>
                  <a:spcPts val="0"/>
                </a:spcAft>
                <a:buNone/>
              </a:pPr>
              <a:r>
                <a:rPr lang="en-US" sz="1423" b="0" i="0" u="none" strike="noStrike" cap="none">
                  <a:solidFill>
                    <a:srgbClr val="FFFFFF"/>
                  </a:solidFill>
                  <a:latin typeface="Playfair Display"/>
                  <a:ea typeface="Playfair Display"/>
                  <a:cs typeface="Playfair Display"/>
                  <a:sym typeface="Playfair Display"/>
                </a:rPr>
                <a:t>Postępowanie upadłościowe - wykład 2</a:t>
              </a:r>
              <a:endParaRPr/>
            </a:p>
          </p:txBody>
        </p:sp>
      </p:grpSp>
      <p:sp>
        <p:nvSpPr>
          <p:cNvPr id="117" name="Google Shape;117;p4"/>
          <p:cNvSpPr txBox="1"/>
          <p:nvPr/>
        </p:nvSpPr>
        <p:spPr>
          <a:xfrm>
            <a:off x="8686800" y="1917300"/>
            <a:ext cx="8125200" cy="70437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i="0" u="none" strike="noStrike" cap="none">
                <a:solidFill>
                  <a:srgbClr val="FFFFFF"/>
                </a:solidFill>
                <a:latin typeface="Playfair Display"/>
                <a:ea typeface="Playfair Display"/>
                <a:cs typeface="Playfair Display"/>
                <a:sym typeface="Playfair Display"/>
              </a:rPr>
              <a:t>Art.  11.  [Pojęcie niewypłacalności]</a:t>
            </a:r>
            <a:endParaRPr sz="1600" b="1">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i="0" u="none" strike="noStrike" cap="none">
                <a:solidFill>
                  <a:srgbClr val="FFFFFF"/>
                </a:solidFill>
                <a:latin typeface="Playfair Display"/>
                <a:ea typeface="Playfair Display"/>
                <a:cs typeface="Playfair Display"/>
                <a:sym typeface="Playfair Display"/>
              </a:rPr>
              <a:t>3.  Do majątku, o którym mowa w ust. 2, nie wlicza się składników niewchodzących w skład masy upadłości.</a:t>
            </a:r>
            <a:endParaRPr sz="1600">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i="0" u="none" strike="noStrike" cap="none">
                <a:solidFill>
                  <a:srgbClr val="FFFFFF"/>
                </a:solidFill>
                <a:latin typeface="Playfair Display"/>
                <a:ea typeface="Playfair Display"/>
                <a:cs typeface="Playfair Display"/>
                <a:sym typeface="Playfair Display"/>
              </a:rPr>
              <a:t>4.  Do zobowiązań pieniężnych, o których mowa w ust. 2, nie wlicza się zobowiązań przyszłych, w tym zobowiązań pod warunkiem zawieszającym oraz zobowiązań wobec wspólnika albo akcjonariusza z tytułu pożyczki lub innej czynności prawnej o podobnych skutkach, o których mowa w art. 342 ust. 1 pkt 4.</a:t>
            </a:r>
            <a:endParaRPr sz="1600">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i="0" u="none" strike="noStrike" cap="none">
                <a:solidFill>
                  <a:srgbClr val="FFFFFF"/>
                </a:solidFill>
                <a:latin typeface="Playfair Display"/>
                <a:ea typeface="Playfair Display"/>
                <a:cs typeface="Playfair Display"/>
                <a:sym typeface="Playfair Display"/>
              </a:rPr>
              <a:t>4a.  Do zobowiązań pieniężnych, o których mowa w ust. 2, nie wlicza się zobowiązań wynikających z:</a:t>
            </a:r>
            <a:endParaRPr sz="1600">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i="0" u="none" strike="noStrike" cap="none">
                <a:solidFill>
                  <a:srgbClr val="FFFFFF"/>
                </a:solidFill>
                <a:latin typeface="Playfair Display"/>
                <a:ea typeface="Playfair Display"/>
                <a:cs typeface="Playfair Display"/>
                <a:sym typeface="Playfair Display"/>
              </a:rPr>
              <a:t>1) instrumentów kapitałowych wyemitowanych w celu ich zakwalifikowania do funduszy własnych jako instrumenty:</a:t>
            </a:r>
            <a:endParaRPr sz="1600">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i="0" u="none" strike="noStrike" cap="none">
                <a:solidFill>
                  <a:srgbClr val="FFFFFF"/>
                </a:solidFill>
                <a:latin typeface="Playfair Display"/>
                <a:ea typeface="Playfair Display"/>
                <a:cs typeface="Playfair Display"/>
                <a:sym typeface="Playfair Display"/>
              </a:rPr>
              <a:t>a) dodatkowe w Tier I zgodnie z art. 52 rozporządzenia [...] nr 575/2013",</a:t>
            </a:r>
            <a:endParaRPr sz="1600">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i="0" u="none" strike="noStrike" cap="none">
                <a:solidFill>
                  <a:srgbClr val="FFFFFF"/>
                </a:solidFill>
                <a:latin typeface="Playfair Display"/>
                <a:ea typeface="Playfair Display"/>
                <a:cs typeface="Playfair Display"/>
                <a:sym typeface="Playfair Display"/>
              </a:rPr>
              <a:t>b) w Tier II zgodnie z art. 63 rozporządzenia nr 575/2013;</a:t>
            </a:r>
            <a:endParaRPr sz="1600">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i="0" u="none" strike="noStrike" cap="none">
                <a:solidFill>
                  <a:srgbClr val="FFFFFF"/>
                </a:solidFill>
                <a:latin typeface="Playfair Display"/>
                <a:ea typeface="Playfair Display"/>
                <a:cs typeface="Playfair Display"/>
                <a:sym typeface="Playfair Display"/>
              </a:rPr>
              <a:t>2) pożyczek podporządkowanych zaciągniętych w celu ich zakwalifikowania do funduszy własnych jako instrumenty dodatkowe w Tier I zgodnie z art. 52 rozporządzenia nr 575/2013.</a:t>
            </a:r>
            <a:endParaRPr sz="1600">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i="0" u="none" strike="noStrike" cap="none">
                <a:solidFill>
                  <a:srgbClr val="FFFFFF"/>
                </a:solidFill>
                <a:latin typeface="Playfair Display"/>
                <a:ea typeface="Playfair Display"/>
                <a:cs typeface="Playfair Display"/>
                <a:sym typeface="Playfair Display"/>
              </a:rPr>
              <a:t>4b.  W przypadku zakładów ubezpieczeń i zakładów reasekuracji do zobowiązań pieniężnych, o których mowa w ust. 2, nie wlicza się zobowiązań wynikających z:</a:t>
            </a:r>
            <a:endParaRPr sz="1600">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i="0" u="none" strike="noStrike" cap="none">
                <a:solidFill>
                  <a:srgbClr val="FFFFFF"/>
                </a:solidFill>
                <a:latin typeface="Playfair Display"/>
                <a:ea typeface="Playfair Display"/>
                <a:cs typeface="Playfair Display"/>
                <a:sym typeface="Playfair Display"/>
              </a:rPr>
              <a:t>1) obligacji kapitałowych wyemitowanych w celu ich zakwalifikowania do środków własnych jako pozycji podstawowych środków własnych kategorii 1 zgodnie z art. 71 rozporządzenia [...] nr 2015/35 [...] (Wypłacalność II) [...];</a:t>
            </a:r>
            <a:endParaRPr sz="1600">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i="0" u="none" strike="noStrike" cap="none">
                <a:solidFill>
                  <a:srgbClr val="FFFFFF"/>
                </a:solidFill>
                <a:latin typeface="Playfair Display"/>
                <a:ea typeface="Playfair Display"/>
                <a:cs typeface="Playfair Display"/>
                <a:sym typeface="Playfair Display"/>
              </a:rPr>
              <a:t>2) pożyczek podporządkowanych zaciągniętych w celu zakwalifikowania ich do środków własnych jako pozycji środków własnych kategorii 1 zgodnie z rozporządzeniem delegowanym Komisji (UE) 2015/35.</a:t>
            </a:r>
            <a:endParaRPr sz="1600">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121"/>
        <p:cNvGrpSpPr/>
        <p:nvPr/>
      </p:nvGrpSpPr>
      <p:grpSpPr>
        <a:xfrm>
          <a:off x="0" y="0"/>
          <a:ext cx="0" cy="0"/>
          <a:chOff x="0" y="0"/>
          <a:chExt cx="0" cy="0"/>
        </a:xfrm>
      </p:grpSpPr>
      <p:sp>
        <p:nvSpPr>
          <p:cNvPr id="122" name="Google Shape;122;p5"/>
          <p:cNvSpPr/>
          <p:nvPr/>
        </p:nvSpPr>
        <p:spPr>
          <a:xfrm>
            <a:off x="-85810" y="-98050"/>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9999"/>
            </a:blip>
            <a:stretch>
              <a:fillRect t="-37302" b="-37300"/>
            </a:stretch>
          </a:blipFill>
          <a:ln>
            <a:noFill/>
          </a:ln>
        </p:spPr>
        <p:txBody>
          <a:bodyPr/>
          <a:lstStyle/>
          <a:p>
            <a:endParaRPr lang="pl-PL"/>
          </a:p>
        </p:txBody>
      </p:sp>
      <p:sp>
        <p:nvSpPr>
          <p:cNvPr id="123" name="Google Shape;123;p5"/>
          <p:cNvSpPr/>
          <p:nvPr/>
        </p:nvSpPr>
        <p:spPr>
          <a:xfrm>
            <a:off x="16949247" y="46868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a:lstStyle/>
          <a:p>
            <a:endParaRPr lang="pl-PL"/>
          </a:p>
        </p:txBody>
      </p:sp>
      <p:sp>
        <p:nvSpPr>
          <p:cNvPr id="124" name="Google Shape;124;p5"/>
          <p:cNvSpPr txBox="1"/>
          <p:nvPr/>
        </p:nvSpPr>
        <p:spPr>
          <a:xfrm>
            <a:off x="1028700" y="1382095"/>
            <a:ext cx="11288268" cy="42473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300" dirty="0" err="1">
                <a:solidFill>
                  <a:srgbClr val="EBCD8A"/>
                </a:solidFill>
                <a:latin typeface="Playfair Display"/>
                <a:ea typeface="Playfair Display"/>
                <a:cs typeface="Playfair Display"/>
                <a:sym typeface="Playfair Display"/>
              </a:rPr>
              <a:t>Postępowanie</a:t>
            </a:r>
            <a:r>
              <a:rPr lang="en-US" sz="2300" dirty="0">
                <a:solidFill>
                  <a:srgbClr val="EBCD8A"/>
                </a:solidFill>
                <a:latin typeface="Playfair Display"/>
                <a:ea typeface="Playfair Display"/>
                <a:cs typeface="Playfair Display"/>
                <a:sym typeface="Playfair Display"/>
              </a:rPr>
              <a:t> o </a:t>
            </a:r>
            <a:r>
              <a:rPr lang="en-US" sz="2300" dirty="0" err="1">
                <a:solidFill>
                  <a:srgbClr val="EBCD8A"/>
                </a:solidFill>
                <a:latin typeface="Playfair Display"/>
                <a:ea typeface="Playfair Display"/>
                <a:cs typeface="Playfair Display"/>
                <a:sym typeface="Playfair Display"/>
              </a:rPr>
              <a:t>ogłoszenie</a:t>
            </a:r>
            <a:r>
              <a:rPr lang="en-US" sz="2300" dirty="0">
                <a:solidFill>
                  <a:srgbClr val="EBCD8A"/>
                </a:solidFill>
                <a:latin typeface="Playfair Display"/>
                <a:ea typeface="Playfair Display"/>
                <a:cs typeface="Playfair Display"/>
                <a:sym typeface="Playfair Display"/>
              </a:rPr>
              <a:t> </a:t>
            </a:r>
            <a:r>
              <a:rPr lang="en-US" sz="2300" dirty="0" err="1">
                <a:solidFill>
                  <a:srgbClr val="EBCD8A"/>
                </a:solidFill>
                <a:latin typeface="Playfair Display"/>
                <a:ea typeface="Playfair Display"/>
                <a:cs typeface="Playfair Display"/>
                <a:sym typeface="Playfair Display"/>
              </a:rPr>
              <a:t>upadłości</a:t>
            </a:r>
            <a:r>
              <a:rPr lang="en-US" sz="2300" b="0" i="0" u="none" strike="noStrike" cap="none" dirty="0">
                <a:solidFill>
                  <a:srgbClr val="EBCD8A"/>
                </a:solidFill>
                <a:latin typeface="Playfair Display"/>
                <a:ea typeface="Playfair Display"/>
                <a:cs typeface="Playfair Display"/>
                <a:sym typeface="Playfair Display"/>
              </a:rPr>
              <a:t> - </a:t>
            </a:r>
            <a:r>
              <a:rPr lang="en-US" sz="2300" b="0" i="0" u="none" strike="noStrike" cap="none" dirty="0" err="1">
                <a:solidFill>
                  <a:srgbClr val="EBCD8A"/>
                </a:solidFill>
                <a:latin typeface="Playfair Display"/>
                <a:ea typeface="Playfair Display"/>
                <a:cs typeface="Playfair Display"/>
                <a:sym typeface="Playfair Display"/>
              </a:rPr>
              <a:t>wniosek</a:t>
            </a:r>
            <a:r>
              <a:rPr lang="en-US" sz="2300" b="0" i="0" u="none" strike="noStrike" cap="none" dirty="0">
                <a:solidFill>
                  <a:srgbClr val="EBCD8A"/>
                </a:solidFill>
                <a:latin typeface="Playfair Display"/>
                <a:ea typeface="Playfair Display"/>
                <a:cs typeface="Playfair Display"/>
                <a:sym typeface="Playfair Display"/>
              </a:rPr>
              <a:t> o </a:t>
            </a:r>
            <a:r>
              <a:rPr lang="en-US" sz="2300" b="0" i="0" u="none" strike="noStrike" cap="none" dirty="0" err="1">
                <a:solidFill>
                  <a:srgbClr val="EBCD8A"/>
                </a:solidFill>
                <a:latin typeface="Playfair Display"/>
                <a:ea typeface="Playfair Display"/>
                <a:cs typeface="Playfair Display"/>
                <a:sym typeface="Playfair Display"/>
              </a:rPr>
              <a:t>ogłoszenie</a:t>
            </a:r>
            <a:r>
              <a:rPr lang="en-US" sz="2300" b="0" i="0" u="none" strike="noStrike" cap="none" dirty="0">
                <a:solidFill>
                  <a:srgbClr val="EBCD8A"/>
                </a:solidFill>
                <a:latin typeface="Playfair Display"/>
                <a:ea typeface="Playfair Display"/>
                <a:cs typeface="Playfair Display"/>
                <a:sym typeface="Playfair Display"/>
              </a:rPr>
              <a:t> </a:t>
            </a:r>
            <a:r>
              <a:rPr lang="en-US" sz="2300" b="0" i="0" u="none" strike="noStrike" cap="none" dirty="0" err="1">
                <a:solidFill>
                  <a:srgbClr val="EBCD8A"/>
                </a:solidFill>
                <a:latin typeface="Playfair Display"/>
                <a:ea typeface="Playfair Display"/>
                <a:cs typeface="Playfair Display"/>
                <a:sym typeface="Playfair Display"/>
              </a:rPr>
              <a:t>upadłości</a:t>
            </a:r>
            <a:endParaRPr dirty="0"/>
          </a:p>
        </p:txBody>
      </p:sp>
      <p:sp>
        <p:nvSpPr>
          <p:cNvPr id="125" name="Google Shape;125;p5"/>
          <p:cNvSpPr txBox="1"/>
          <p:nvPr/>
        </p:nvSpPr>
        <p:spPr>
          <a:xfrm flipH="1">
            <a:off x="17079689" y="328150"/>
            <a:ext cx="4821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a:solidFill>
                  <a:srgbClr val="FFFFFF"/>
                </a:solidFill>
                <a:latin typeface="Rosario"/>
                <a:ea typeface="Rosario"/>
                <a:cs typeface="Rosario"/>
                <a:sym typeface="Rosario"/>
              </a:rPr>
              <a:t>0</a:t>
            </a:r>
            <a:r>
              <a:rPr lang="en-US" sz="1600">
                <a:solidFill>
                  <a:srgbClr val="FFFFFF"/>
                </a:solidFill>
                <a:latin typeface="Rosario"/>
                <a:ea typeface="Rosario"/>
                <a:cs typeface="Rosario"/>
                <a:sym typeface="Rosario"/>
              </a:rPr>
              <a:t>4</a:t>
            </a:r>
            <a:endParaRPr/>
          </a:p>
        </p:txBody>
      </p:sp>
      <p:grpSp>
        <p:nvGrpSpPr>
          <p:cNvPr id="126" name="Google Shape;126;p5"/>
          <p:cNvGrpSpPr/>
          <p:nvPr/>
        </p:nvGrpSpPr>
        <p:grpSpPr>
          <a:xfrm>
            <a:off x="502388" y="486440"/>
            <a:ext cx="3664810" cy="571359"/>
            <a:chOff x="0" y="0"/>
            <a:chExt cx="4886414" cy="761812"/>
          </a:xfrm>
        </p:grpSpPr>
        <p:sp>
          <p:nvSpPr>
            <p:cNvPr id="127" name="Google Shape;127;p5"/>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a:lstStyle/>
            <a:p>
              <a:endParaRPr lang="pl-PL"/>
            </a:p>
          </p:txBody>
        </p:sp>
        <p:sp>
          <p:nvSpPr>
            <p:cNvPr id="128" name="Google Shape;128;p5"/>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129" name="Google Shape;129;p5"/>
          <p:cNvSpPr txBox="1"/>
          <p:nvPr/>
        </p:nvSpPr>
        <p:spPr>
          <a:xfrm>
            <a:off x="1028700" y="2815875"/>
            <a:ext cx="9323400" cy="55659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i="0" u="none" strike="noStrike" cap="none">
                <a:solidFill>
                  <a:srgbClr val="FFFFFF"/>
                </a:solidFill>
                <a:latin typeface="Playfair Display"/>
                <a:ea typeface="Playfair Display"/>
                <a:cs typeface="Playfair Display"/>
                <a:sym typeface="Playfair Display"/>
              </a:rPr>
              <a:t>Art.  20.  [Podmioty </a:t>
            </a:r>
            <a:r>
              <a:rPr lang="en-US" sz="1600" b="1" i="0" u="sng" strike="noStrike" cap="none">
                <a:solidFill>
                  <a:srgbClr val="FFFFFF"/>
                </a:solidFill>
                <a:latin typeface="Playfair Display"/>
                <a:ea typeface="Playfair Display"/>
                <a:cs typeface="Playfair Display"/>
                <a:sym typeface="Playfair Display"/>
              </a:rPr>
              <a:t>uprawnione </a:t>
            </a:r>
            <a:r>
              <a:rPr lang="en-US" sz="1600" b="1" i="0" u="none" strike="noStrike" cap="none">
                <a:solidFill>
                  <a:srgbClr val="FFFFFF"/>
                </a:solidFill>
                <a:latin typeface="Playfair Display"/>
                <a:ea typeface="Playfair Display"/>
                <a:cs typeface="Playfair Display"/>
                <a:sym typeface="Playfair Display"/>
              </a:rPr>
              <a:t>do złożenia wniosku o ogłoszenie upadłości]</a:t>
            </a:r>
            <a:endParaRPr/>
          </a:p>
          <a:p>
            <a:pPr marL="0" marR="0" lvl="0" indent="0" algn="just" rtl="0">
              <a:lnSpc>
                <a:spcPct val="120000"/>
              </a:lnSpc>
              <a:spcBef>
                <a:spcPts val="0"/>
              </a:spcBef>
              <a:spcAft>
                <a:spcPts val="0"/>
              </a:spcAft>
              <a:buNone/>
            </a:pPr>
            <a:r>
              <a:rPr lang="en-US" sz="1600" b="0" i="0" u="none" strike="noStrike" cap="none">
                <a:solidFill>
                  <a:srgbClr val="FFFFFF"/>
                </a:solidFill>
                <a:latin typeface="Playfair Display"/>
                <a:ea typeface="Playfair Display"/>
                <a:cs typeface="Playfair Display"/>
                <a:sym typeface="Playfair Display"/>
              </a:rPr>
              <a:t>1.  Wniosek o ogłoszenie upadłości może zgłosić</a:t>
            </a:r>
            <a:r>
              <a:rPr lang="en-US" sz="1600" b="0" i="0" u="sng" strike="noStrike" cap="none">
                <a:solidFill>
                  <a:srgbClr val="FFFFFF"/>
                </a:solidFill>
                <a:latin typeface="Playfair Display"/>
                <a:ea typeface="Playfair Display"/>
                <a:cs typeface="Playfair Display"/>
                <a:sym typeface="Playfair Display"/>
              </a:rPr>
              <a:t> </a:t>
            </a:r>
            <a:r>
              <a:rPr lang="en-US" sz="1600" b="1" i="0" u="sng" strike="noStrike" cap="none">
                <a:solidFill>
                  <a:srgbClr val="FFFFFF"/>
                </a:solidFill>
                <a:latin typeface="Playfair Display"/>
                <a:ea typeface="Playfair Display"/>
                <a:cs typeface="Playfair Display"/>
                <a:sym typeface="Playfair Display"/>
              </a:rPr>
              <a:t>dłużnik lub każdy z jego wierzycieli </a:t>
            </a:r>
            <a:r>
              <a:rPr lang="en-US" sz="1600" b="1" i="0" u="none" strike="noStrike" cap="none">
                <a:solidFill>
                  <a:srgbClr val="EBCD8A"/>
                </a:solidFill>
                <a:latin typeface="Playfair Display"/>
                <a:ea typeface="Playfair Display"/>
                <a:cs typeface="Playfair Display"/>
                <a:sym typeface="Playfair Display"/>
              </a:rPr>
              <a:t>-ogólna reguła</a:t>
            </a:r>
            <a:endParaRPr/>
          </a:p>
          <a:p>
            <a:pPr marL="0" marR="0" lvl="0" indent="0" algn="just" rtl="0">
              <a:lnSpc>
                <a:spcPct val="120000"/>
              </a:lnSpc>
              <a:spcBef>
                <a:spcPts val="0"/>
              </a:spcBef>
              <a:spcAft>
                <a:spcPts val="0"/>
              </a:spcAft>
              <a:buNone/>
            </a:pPr>
            <a:endParaRPr sz="160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0" i="0" u="none" strike="noStrike" cap="none">
                <a:solidFill>
                  <a:srgbClr val="FFFFFF"/>
                </a:solidFill>
                <a:latin typeface="Playfair Display"/>
                <a:ea typeface="Playfair Display"/>
                <a:cs typeface="Playfair Display"/>
                <a:sym typeface="Playfair Display"/>
              </a:rPr>
              <a:t>Wniosek mogą zgłosić </a:t>
            </a:r>
            <a:r>
              <a:rPr lang="en-US" sz="1600" b="1" i="0" u="sng" strike="noStrike" cap="none">
                <a:solidFill>
                  <a:srgbClr val="FFFFFF"/>
                </a:solidFill>
                <a:latin typeface="Playfair Display"/>
                <a:ea typeface="Playfair Display"/>
                <a:cs typeface="Playfair Display"/>
                <a:sym typeface="Playfair Display"/>
              </a:rPr>
              <a:t>również</a:t>
            </a:r>
            <a:r>
              <a:rPr lang="en-US" sz="1600" b="0" i="0" u="none" strike="noStrike" cap="none">
                <a:solidFill>
                  <a:srgbClr val="FFFFFF"/>
                </a:solidFill>
                <a:latin typeface="Playfair Display"/>
                <a:ea typeface="Playfair Display"/>
                <a:cs typeface="Playfair Display"/>
                <a:sym typeface="Playfair Display"/>
              </a:rPr>
              <a:t>: (art. 20 ust. 2) -</a:t>
            </a:r>
            <a:r>
              <a:rPr lang="en-US" sz="1600" b="0" i="0" u="none" strike="noStrike" cap="none">
                <a:solidFill>
                  <a:srgbClr val="EBCD8A"/>
                </a:solidFill>
                <a:latin typeface="Playfair Display"/>
                <a:ea typeface="Playfair Display"/>
                <a:cs typeface="Playfair Display"/>
                <a:sym typeface="Playfair Display"/>
              </a:rPr>
              <a:t> </a:t>
            </a:r>
            <a:r>
              <a:rPr lang="en-US" sz="1600" b="0" i="1" u="none" strike="noStrike" cap="none">
                <a:solidFill>
                  <a:srgbClr val="EBCD8A"/>
                </a:solidFill>
                <a:latin typeface="Playfair Display"/>
                <a:ea typeface="Playfair Display"/>
                <a:cs typeface="Playfair Display"/>
                <a:sym typeface="Playfair Display"/>
              </a:rPr>
              <a:t>lex specialis </a:t>
            </a:r>
            <a:r>
              <a:rPr lang="en-US" sz="1600" b="0" i="0" u="none" strike="noStrike" cap="none">
                <a:solidFill>
                  <a:srgbClr val="EBCD8A"/>
                </a:solidFill>
                <a:latin typeface="Playfair Display"/>
                <a:ea typeface="Playfair Display"/>
                <a:cs typeface="Playfair Display"/>
                <a:sym typeface="Playfair Display"/>
              </a:rPr>
              <a:t>do ust. 1</a:t>
            </a:r>
            <a:endParaRPr/>
          </a:p>
          <a:p>
            <a:pPr marL="0" marR="0" lvl="0" indent="0" algn="just" rtl="0">
              <a:lnSpc>
                <a:spcPct val="120000"/>
              </a:lnSpc>
              <a:spcBef>
                <a:spcPts val="0"/>
              </a:spcBef>
              <a:spcAft>
                <a:spcPts val="0"/>
              </a:spcAft>
              <a:buNone/>
            </a:pPr>
            <a:r>
              <a:rPr lang="en-US" sz="1600" b="0" i="0" u="none" strike="noStrike" cap="none">
                <a:solidFill>
                  <a:srgbClr val="FFFFFF"/>
                </a:solidFill>
                <a:latin typeface="Playfair Display"/>
                <a:ea typeface="Playfair Display"/>
                <a:cs typeface="Playfair Display"/>
                <a:sym typeface="Playfair Display"/>
              </a:rPr>
              <a:t>1) spółki osobowe - każdy ze wspólników odpowiadających bez ograniczenia za zobowiązania spółki; w likwidacji - każdy z likwidatorów;</a:t>
            </a:r>
            <a:endParaRPr/>
          </a:p>
          <a:p>
            <a:pPr marL="0" marR="0" lvl="0" indent="0" algn="just" rtl="0">
              <a:lnSpc>
                <a:spcPct val="120000"/>
              </a:lnSpc>
              <a:spcBef>
                <a:spcPts val="0"/>
              </a:spcBef>
              <a:spcAft>
                <a:spcPts val="0"/>
              </a:spcAft>
              <a:buNone/>
            </a:pPr>
            <a:r>
              <a:rPr lang="en-US" sz="1600" b="0" i="0" u="none" strike="noStrike" cap="none">
                <a:solidFill>
                  <a:srgbClr val="FFFFFF"/>
                </a:solidFill>
                <a:latin typeface="Playfair Display"/>
                <a:ea typeface="Playfair Display"/>
                <a:cs typeface="Playfair Display"/>
                <a:sym typeface="Playfair Display"/>
              </a:rPr>
              <a:t>2) osoby prawne oraz jedn. org. niepos. os. pr., - każdy, kto na podstawie ustawy, umowy spółki lub statutu ma prawo do prowadzenia spraw dłużnika i do jego reprezentowania, samodzielnie lub łącznie z innymi osobami;</a:t>
            </a:r>
            <a:endParaRPr/>
          </a:p>
          <a:p>
            <a:pPr marL="0" marR="0" lvl="0" indent="0" algn="just" rtl="0">
              <a:lnSpc>
                <a:spcPct val="120000"/>
              </a:lnSpc>
              <a:spcBef>
                <a:spcPts val="0"/>
              </a:spcBef>
              <a:spcAft>
                <a:spcPts val="0"/>
              </a:spcAft>
              <a:buNone/>
            </a:pPr>
            <a:r>
              <a:rPr lang="en-US" sz="1600" b="0" i="0" u="none" strike="noStrike" cap="none">
                <a:solidFill>
                  <a:srgbClr val="FFFFFF"/>
                </a:solidFill>
                <a:latin typeface="Playfair Display"/>
                <a:ea typeface="Playfair Display"/>
                <a:cs typeface="Playfair Display"/>
                <a:sym typeface="Playfair Display"/>
              </a:rPr>
              <a:t>3) przedsiębiorstwo państwowe - organ założycielski;</a:t>
            </a:r>
            <a:endParaRPr/>
          </a:p>
          <a:p>
            <a:pPr marL="0" marR="0" lvl="0" indent="0" algn="just" rtl="0">
              <a:lnSpc>
                <a:spcPct val="120000"/>
              </a:lnSpc>
              <a:spcBef>
                <a:spcPts val="0"/>
              </a:spcBef>
              <a:spcAft>
                <a:spcPts val="0"/>
              </a:spcAft>
              <a:buNone/>
            </a:pPr>
            <a:r>
              <a:rPr lang="en-US" sz="1600" b="0" i="0" u="none" strike="noStrike" cap="none">
                <a:solidFill>
                  <a:srgbClr val="FFFFFF"/>
                </a:solidFill>
                <a:latin typeface="Playfair Display"/>
                <a:ea typeface="Playfair Display"/>
                <a:cs typeface="Playfair Display"/>
                <a:sym typeface="Playfair Display"/>
              </a:rPr>
              <a:t>4) jednoosobowa spółka Skarbu Państwa - pełnomocnik Rządu, państwowa osoba prawna, organ lub inna jednostka uprawniona do wykonywania praw z akcji lub udziałów należących do Skarbu Państwa;</a:t>
            </a:r>
            <a:endParaRPr/>
          </a:p>
          <a:p>
            <a:pPr marL="0" marR="0" lvl="0" indent="0" algn="just" rtl="0">
              <a:lnSpc>
                <a:spcPct val="120000"/>
              </a:lnSpc>
              <a:spcBef>
                <a:spcPts val="0"/>
              </a:spcBef>
              <a:spcAft>
                <a:spcPts val="0"/>
              </a:spcAft>
              <a:buNone/>
            </a:pPr>
            <a:r>
              <a:rPr lang="en-US" sz="1600" b="0" i="0" u="none" strike="noStrike" cap="none">
                <a:solidFill>
                  <a:srgbClr val="FFFFFF"/>
                </a:solidFill>
                <a:latin typeface="Playfair Display"/>
                <a:ea typeface="Playfair Display"/>
                <a:cs typeface="Playfair Display"/>
                <a:sym typeface="Playfair Display"/>
              </a:rPr>
              <a:t>5) w stosunku do osoby prawnej wpisanej do KRS - kurator z art. 42 § 1 KC (brak organu albo brak w składzie organu uprawnionego do jej reprezentowania)</a:t>
            </a:r>
            <a:endParaRPr/>
          </a:p>
          <a:p>
            <a:pPr marL="0" marR="0" lvl="0" indent="0" algn="just" rtl="0">
              <a:lnSpc>
                <a:spcPct val="120000"/>
              </a:lnSpc>
              <a:spcBef>
                <a:spcPts val="0"/>
              </a:spcBef>
              <a:spcAft>
                <a:spcPts val="0"/>
              </a:spcAft>
              <a:buNone/>
            </a:pPr>
            <a:r>
              <a:rPr lang="en-US" sz="1600" b="0" i="0" u="none" strike="noStrike" cap="none">
                <a:solidFill>
                  <a:srgbClr val="FFFFFF"/>
                </a:solidFill>
                <a:latin typeface="Playfair Display"/>
                <a:ea typeface="Playfair Display"/>
                <a:cs typeface="Playfair Display"/>
                <a:sym typeface="Playfair Display"/>
              </a:rPr>
              <a:t>7) dłużnik, któremu została udzielona pomoc publiczna o wartości &gt; 100 000 euro - organ udzielający;</a:t>
            </a:r>
            <a:endParaRPr/>
          </a:p>
          <a:p>
            <a:pPr marL="0" marR="0" lvl="0" indent="0" algn="just" rtl="0">
              <a:lnSpc>
                <a:spcPct val="120000"/>
              </a:lnSpc>
              <a:spcBef>
                <a:spcPts val="0"/>
              </a:spcBef>
              <a:spcAft>
                <a:spcPts val="0"/>
              </a:spcAft>
              <a:buNone/>
            </a:pPr>
            <a:r>
              <a:rPr lang="en-US" sz="1600" b="0" i="0" u="none" strike="noStrike" cap="none">
                <a:solidFill>
                  <a:srgbClr val="FFFFFF"/>
                </a:solidFill>
                <a:latin typeface="Playfair Display"/>
                <a:ea typeface="Playfair Display"/>
                <a:cs typeface="Playfair Display"/>
                <a:sym typeface="Playfair Display"/>
              </a:rPr>
              <a:t>8) dłużnik, wobec którego prowadzona jest egzekucja przez zarząd przymusowy albo przez sprzedaż przedsiębiorstwa, na podstawie KPC - zarządca ustanowiony w tym postępowaniu;</a:t>
            </a:r>
            <a:endParaRPr/>
          </a:p>
          <a:p>
            <a:pPr marL="0" marR="0" lvl="0" indent="0" algn="just" rtl="0">
              <a:lnSpc>
                <a:spcPct val="120000"/>
              </a:lnSpc>
              <a:spcBef>
                <a:spcPts val="0"/>
              </a:spcBef>
              <a:spcAft>
                <a:spcPts val="0"/>
              </a:spcAft>
              <a:buNone/>
            </a:pPr>
            <a:r>
              <a:rPr lang="en-US" sz="1600" b="0" i="0" u="none" strike="noStrike" cap="none">
                <a:solidFill>
                  <a:srgbClr val="FFFFFF"/>
                </a:solidFill>
                <a:latin typeface="Playfair Display"/>
                <a:ea typeface="Playfair Display"/>
                <a:cs typeface="Playfair Display"/>
                <a:sym typeface="Playfair Display"/>
              </a:rPr>
              <a:t>9) spółka zależna z grup spółek - spółka dominująca.</a:t>
            </a:r>
            <a:endParaRPr/>
          </a:p>
          <a:p>
            <a:pPr marL="0" marR="0" lvl="0" indent="0" algn="just" rtl="0">
              <a:lnSpc>
                <a:spcPct val="120000"/>
              </a:lnSpc>
              <a:spcBef>
                <a:spcPts val="0"/>
              </a:spcBef>
              <a:spcAft>
                <a:spcPts val="0"/>
              </a:spcAft>
              <a:buNone/>
            </a:pPr>
            <a:endParaRPr sz="1600" b="0" i="0" u="none" strike="noStrike" cap="none">
              <a:solidFill>
                <a:srgbClr val="FFFFFF"/>
              </a:solidFill>
              <a:latin typeface="Playfair Display"/>
              <a:ea typeface="Playfair Display"/>
              <a:cs typeface="Playfair Display"/>
              <a:sym typeface="Playfair Display"/>
            </a:endParaRPr>
          </a:p>
        </p:txBody>
      </p:sp>
      <p:sp>
        <p:nvSpPr>
          <p:cNvPr id="130" name="Google Shape;130;p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134"/>
        <p:cNvGrpSpPr/>
        <p:nvPr/>
      </p:nvGrpSpPr>
      <p:grpSpPr>
        <a:xfrm>
          <a:off x="0" y="0"/>
          <a:ext cx="0" cy="0"/>
          <a:chOff x="0" y="0"/>
          <a:chExt cx="0" cy="0"/>
        </a:xfrm>
      </p:grpSpPr>
      <p:sp>
        <p:nvSpPr>
          <p:cNvPr id="135" name="Google Shape;135;p6"/>
          <p:cNvSpPr/>
          <p:nvPr/>
        </p:nvSpPr>
        <p:spPr>
          <a:xfrm>
            <a:off x="-55560" y="0"/>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9999"/>
            </a:blip>
            <a:stretch>
              <a:fillRect t="-37302" b="-37300"/>
            </a:stretch>
          </a:blipFill>
          <a:ln>
            <a:noFill/>
          </a:ln>
        </p:spPr>
        <p:txBody>
          <a:bodyPr/>
          <a:lstStyle/>
          <a:p>
            <a:endParaRPr lang="pl-PL"/>
          </a:p>
        </p:txBody>
      </p:sp>
      <p:sp>
        <p:nvSpPr>
          <p:cNvPr id="136" name="Google Shape;136;p6"/>
          <p:cNvSpPr/>
          <p:nvPr/>
        </p:nvSpPr>
        <p:spPr>
          <a:xfrm>
            <a:off x="16720647" y="46868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a:lstStyle/>
          <a:p>
            <a:endParaRPr lang="pl-PL"/>
          </a:p>
        </p:txBody>
      </p:sp>
      <p:sp>
        <p:nvSpPr>
          <p:cNvPr id="137" name="Google Shape;137;p6"/>
          <p:cNvSpPr txBox="1"/>
          <p:nvPr/>
        </p:nvSpPr>
        <p:spPr>
          <a:xfrm>
            <a:off x="1028700" y="1382094"/>
            <a:ext cx="9569196" cy="42473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300" dirty="0" err="1">
                <a:solidFill>
                  <a:srgbClr val="EBCD8A"/>
                </a:solidFill>
                <a:latin typeface="Playfair Display"/>
                <a:ea typeface="Playfair Display"/>
                <a:cs typeface="Playfair Display"/>
                <a:sym typeface="Playfair Display"/>
              </a:rPr>
              <a:t>W</a:t>
            </a:r>
            <a:r>
              <a:rPr lang="en-US" sz="2300" b="0" i="0" u="none" strike="noStrike" cap="none" dirty="0" err="1">
                <a:solidFill>
                  <a:srgbClr val="EBCD8A"/>
                </a:solidFill>
                <a:latin typeface="Playfair Display"/>
                <a:ea typeface="Playfair Display"/>
                <a:cs typeface="Playfair Display"/>
                <a:sym typeface="Playfair Display"/>
              </a:rPr>
              <a:t>niosek</a:t>
            </a:r>
            <a:r>
              <a:rPr lang="en-US" sz="2300" b="0" i="0" u="none" strike="noStrike" cap="none" dirty="0">
                <a:solidFill>
                  <a:srgbClr val="EBCD8A"/>
                </a:solidFill>
                <a:latin typeface="Playfair Display"/>
                <a:ea typeface="Playfair Display"/>
                <a:cs typeface="Playfair Display"/>
                <a:sym typeface="Playfair Display"/>
              </a:rPr>
              <a:t> o </a:t>
            </a:r>
            <a:r>
              <a:rPr lang="en-US" sz="2300" b="0" i="0" u="none" strike="noStrike" cap="none" dirty="0" err="1">
                <a:solidFill>
                  <a:srgbClr val="EBCD8A"/>
                </a:solidFill>
                <a:latin typeface="Playfair Display"/>
                <a:ea typeface="Playfair Display"/>
                <a:cs typeface="Playfair Display"/>
                <a:sym typeface="Playfair Display"/>
              </a:rPr>
              <a:t>ogłoszenie</a:t>
            </a:r>
            <a:r>
              <a:rPr lang="en-US" sz="2300" b="0" i="0" u="none" strike="noStrike" cap="none" dirty="0">
                <a:solidFill>
                  <a:srgbClr val="EBCD8A"/>
                </a:solidFill>
                <a:latin typeface="Playfair Display"/>
                <a:ea typeface="Playfair Display"/>
                <a:cs typeface="Playfair Display"/>
                <a:sym typeface="Playfair Display"/>
              </a:rPr>
              <a:t> </a:t>
            </a:r>
            <a:r>
              <a:rPr lang="en-US" sz="2300" b="0" i="0" u="none" strike="noStrike" cap="none" dirty="0" err="1">
                <a:solidFill>
                  <a:srgbClr val="EBCD8A"/>
                </a:solidFill>
                <a:latin typeface="Playfair Display"/>
                <a:ea typeface="Playfair Display"/>
                <a:cs typeface="Playfair Display"/>
                <a:sym typeface="Playfair Display"/>
              </a:rPr>
              <a:t>upadłości</a:t>
            </a:r>
            <a:r>
              <a:rPr lang="en-US" sz="2300" b="0" i="0" u="none" strike="noStrike" cap="none" dirty="0">
                <a:solidFill>
                  <a:srgbClr val="EBCD8A"/>
                </a:solidFill>
                <a:latin typeface="Playfair Display"/>
                <a:ea typeface="Playfair Display"/>
                <a:cs typeface="Playfair Display"/>
                <a:sym typeface="Playfair Display"/>
              </a:rPr>
              <a:t> - </a:t>
            </a:r>
            <a:r>
              <a:rPr lang="en-US" sz="2300" b="0" i="0" u="none" strike="noStrike" cap="none" dirty="0" err="1">
                <a:solidFill>
                  <a:srgbClr val="EBCD8A"/>
                </a:solidFill>
                <a:latin typeface="Playfair Display"/>
                <a:ea typeface="Playfair Display"/>
                <a:cs typeface="Playfair Display"/>
                <a:sym typeface="Playfair Display"/>
              </a:rPr>
              <a:t>uprawnieni</a:t>
            </a:r>
            <a:r>
              <a:rPr lang="en-US" sz="2300" dirty="0">
                <a:solidFill>
                  <a:srgbClr val="EBCD8A"/>
                </a:solidFill>
                <a:latin typeface="Playfair Display"/>
                <a:ea typeface="Playfair Display"/>
                <a:cs typeface="Playfair Display"/>
                <a:sym typeface="Playfair Display"/>
              </a:rPr>
              <a:t> </a:t>
            </a:r>
            <a:r>
              <a:rPr lang="en-US" sz="2300" dirty="0" err="1">
                <a:solidFill>
                  <a:srgbClr val="EBCD8A"/>
                </a:solidFill>
                <a:latin typeface="Playfair Display"/>
                <a:ea typeface="Playfair Display"/>
                <a:cs typeface="Playfair Display"/>
                <a:sym typeface="Playfair Display"/>
              </a:rPr>
              <a:t>i</a:t>
            </a:r>
            <a:r>
              <a:rPr lang="en-US" sz="2300" dirty="0">
                <a:solidFill>
                  <a:srgbClr val="EBCD8A"/>
                </a:solidFill>
                <a:latin typeface="Playfair Display"/>
                <a:ea typeface="Playfair Display"/>
                <a:cs typeface="Playfair Display"/>
                <a:sym typeface="Playfair Display"/>
              </a:rPr>
              <a:t> </a:t>
            </a:r>
            <a:r>
              <a:rPr lang="en-US" sz="2300" dirty="0" err="1">
                <a:solidFill>
                  <a:srgbClr val="EBCD8A"/>
                </a:solidFill>
                <a:latin typeface="Playfair Display"/>
                <a:ea typeface="Playfair Display"/>
                <a:cs typeface="Playfair Display"/>
                <a:sym typeface="Playfair Display"/>
              </a:rPr>
              <a:t>obowiązani</a:t>
            </a:r>
            <a:endParaRPr dirty="0"/>
          </a:p>
        </p:txBody>
      </p:sp>
      <p:sp>
        <p:nvSpPr>
          <p:cNvPr id="138" name="Google Shape;138;p6"/>
          <p:cNvSpPr txBox="1"/>
          <p:nvPr/>
        </p:nvSpPr>
        <p:spPr>
          <a:xfrm>
            <a:off x="16952196" y="328151"/>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dirty="0">
                <a:solidFill>
                  <a:srgbClr val="FFFFFF"/>
                </a:solidFill>
                <a:latin typeface="Rosario"/>
                <a:ea typeface="Rosario"/>
                <a:cs typeface="Rosario"/>
                <a:sym typeface="Rosario"/>
              </a:rPr>
              <a:t>05</a:t>
            </a:r>
            <a:endParaRPr dirty="0"/>
          </a:p>
        </p:txBody>
      </p:sp>
      <p:grpSp>
        <p:nvGrpSpPr>
          <p:cNvPr id="139" name="Google Shape;139;p6"/>
          <p:cNvGrpSpPr/>
          <p:nvPr/>
        </p:nvGrpSpPr>
        <p:grpSpPr>
          <a:xfrm>
            <a:off x="502388" y="486440"/>
            <a:ext cx="3664810" cy="571359"/>
            <a:chOff x="0" y="0"/>
            <a:chExt cx="4886414" cy="761812"/>
          </a:xfrm>
        </p:grpSpPr>
        <p:sp>
          <p:nvSpPr>
            <p:cNvPr id="140" name="Google Shape;140;p6"/>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a:lstStyle/>
            <a:p>
              <a:endParaRPr lang="pl-PL"/>
            </a:p>
          </p:txBody>
        </p:sp>
        <p:sp>
          <p:nvSpPr>
            <p:cNvPr id="141" name="Google Shape;141;p6"/>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142" name="Google Shape;142;p6"/>
          <p:cNvSpPr txBox="1"/>
          <p:nvPr/>
        </p:nvSpPr>
        <p:spPr>
          <a:xfrm>
            <a:off x="1028700" y="2115525"/>
            <a:ext cx="8776500" cy="7930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i="0" u="none" strike="noStrike" cap="none" dirty="0">
                <a:solidFill>
                  <a:srgbClr val="FFFFFF"/>
                </a:solidFill>
                <a:latin typeface="Playfair Display"/>
                <a:ea typeface="Playfair Display"/>
                <a:cs typeface="Playfair Display"/>
                <a:sym typeface="Playfair Display"/>
              </a:rPr>
              <a:t>Art. 21 [</a:t>
            </a:r>
            <a:r>
              <a:rPr lang="en-US" sz="1600" b="1" i="0" u="sng" strike="noStrike" cap="none" dirty="0" err="1">
                <a:solidFill>
                  <a:srgbClr val="FFFFFF"/>
                </a:solidFill>
                <a:latin typeface="Playfair Display"/>
                <a:ea typeface="Playfair Display"/>
                <a:cs typeface="Playfair Display"/>
                <a:sym typeface="Playfair Display"/>
              </a:rPr>
              <a:t>Obowiązek</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zgłaszania</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wniosku</a:t>
            </a:r>
            <a:r>
              <a:rPr lang="en-US" sz="1600" b="1" i="0" u="none" strike="noStrike" cap="none" dirty="0">
                <a:solidFill>
                  <a:srgbClr val="FFFFFF"/>
                </a:solidFill>
                <a:latin typeface="Playfair Display"/>
                <a:ea typeface="Playfair Display"/>
                <a:cs typeface="Playfair Display"/>
                <a:sym typeface="Playfair Display"/>
              </a:rPr>
              <a:t> o </a:t>
            </a:r>
            <a:r>
              <a:rPr lang="en-US" sz="1600" b="1" i="0" u="none" strike="noStrike" cap="none" dirty="0" err="1">
                <a:solidFill>
                  <a:srgbClr val="FFFFFF"/>
                </a:solidFill>
                <a:latin typeface="Playfair Display"/>
                <a:ea typeface="Playfair Display"/>
                <a:cs typeface="Playfair Display"/>
                <a:sym typeface="Playfair Display"/>
              </a:rPr>
              <a:t>ogłoszenie</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upadłości</a:t>
            </a:r>
            <a:r>
              <a:rPr lang="en-US" sz="1600" b="1"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1. </a:t>
            </a:r>
            <a:r>
              <a:rPr lang="en-US" sz="1600" b="0" i="0" u="none" strike="noStrike" cap="none" dirty="0" err="1">
                <a:solidFill>
                  <a:srgbClr val="FFFFFF"/>
                </a:solidFill>
                <a:latin typeface="Playfair Display"/>
                <a:ea typeface="Playfair Display"/>
                <a:cs typeface="Playfair Display"/>
                <a:sym typeface="Playfair Display"/>
              </a:rPr>
              <a:t>Dłużnik</a:t>
            </a:r>
            <a:r>
              <a:rPr lang="en-US" sz="1600" b="0" i="0" u="none" strike="noStrike" cap="none" dirty="0">
                <a:solidFill>
                  <a:srgbClr val="FFFFFF"/>
                </a:solidFill>
                <a:latin typeface="Playfair Display"/>
                <a:ea typeface="Playfair Display"/>
                <a:cs typeface="Playfair Display"/>
                <a:sym typeface="Playfair Display"/>
              </a:rPr>
              <a:t> jest </a:t>
            </a:r>
            <a:r>
              <a:rPr lang="en-US" sz="1600" b="0" i="0" u="none" strike="noStrike" cap="none" dirty="0" err="1">
                <a:solidFill>
                  <a:srgbClr val="FFFFFF"/>
                </a:solidFill>
                <a:latin typeface="Playfair Display"/>
                <a:ea typeface="Playfair Display"/>
                <a:cs typeface="Playfair Display"/>
                <a:sym typeface="Playfair Display"/>
              </a:rPr>
              <a:t>obowiązany</a:t>
            </a:r>
            <a:r>
              <a:rPr lang="en-US" sz="1600" b="0"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nie</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później</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niż</a:t>
            </a:r>
            <a:r>
              <a:rPr lang="en-US" sz="1600" b="1" i="0" u="none" strike="noStrike" cap="none" dirty="0">
                <a:solidFill>
                  <a:srgbClr val="FFFFFF"/>
                </a:solidFill>
                <a:latin typeface="Playfair Display"/>
                <a:ea typeface="Playfair Display"/>
                <a:cs typeface="Playfair Display"/>
                <a:sym typeface="Playfair Display"/>
              </a:rPr>
              <a:t> w </a:t>
            </a:r>
            <a:r>
              <a:rPr lang="en-US" sz="1600" b="1" i="0" u="none" strike="noStrike" cap="none" dirty="0" err="1">
                <a:solidFill>
                  <a:srgbClr val="FFFFFF"/>
                </a:solidFill>
                <a:latin typeface="Playfair Display"/>
                <a:ea typeface="Playfair Display"/>
                <a:cs typeface="Playfair Display"/>
                <a:sym typeface="Playfair Display"/>
              </a:rPr>
              <a:t>terminie</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trzydziestu</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dni</a:t>
            </a:r>
            <a:r>
              <a:rPr lang="en-US" sz="1600" b="1" i="0" u="none" strike="noStrike" cap="none" dirty="0">
                <a:solidFill>
                  <a:srgbClr val="FFFFFF"/>
                </a:solidFill>
                <a:latin typeface="Playfair Display"/>
                <a:ea typeface="Playfair Display"/>
                <a:cs typeface="Playfair Display"/>
                <a:sym typeface="Playfair Display"/>
              </a:rPr>
              <a:t> od </a:t>
            </a:r>
            <a:r>
              <a:rPr lang="en-US" sz="1600" b="1" i="0" u="none" strike="noStrike" cap="none" dirty="0" err="1">
                <a:solidFill>
                  <a:srgbClr val="FFFFFF"/>
                </a:solidFill>
                <a:latin typeface="Playfair Display"/>
                <a:ea typeface="Playfair Display"/>
                <a:cs typeface="Playfair Display"/>
                <a:sym typeface="Playfair Display"/>
              </a:rPr>
              <a:t>dnia</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którym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wystąpiła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podstawa</a:t>
            </a:r>
            <a:r>
              <a:rPr lang="en-US" sz="1600" b="0" i="0" u="none" strike="noStrike" cap="none" dirty="0">
                <a:solidFill>
                  <a:srgbClr val="FFFFFF"/>
                </a:solidFill>
                <a:latin typeface="Playfair Display"/>
                <a:ea typeface="Playfair Display"/>
                <a:cs typeface="Playfair Display"/>
                <a:sym typeface="Playfair Display"/>
              </a:rPr>
              <a:t> do </a:t>
            </a:r>
            <a:r>
              <a:rPr lang="en-US" sz="1600" b="0" i="0" u="none" strike="noStrike" cap="none" dirty="0" err="1">
                <a:solidFill>
                  <a:srgbClr val="FFFFFF"/>
                </a:solidFill>
                <a:latin typeface="Playfair Display"/>
                <a:ea typeface="Playfair Display"/>
                <a:cs typeface="Playfair Display"/>
                <a:sym typeface="Playfair Display"/>
              </a:rPr>
              <a:t>ogłoszenia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upadłości</a:t>
            </a:r>
            <a:r>
              <a:rPr lang="en-US" sz="1600" b="0" i="0" u="none" strike="noStrike" cap="none" dirty="0">
                <a:solidFill>
                  <a:srgbClr val="FFFFFF"/>
                </a:solidFill>
                <a:latin typeface="Playfair Display"/>
                <a:ea typeface="Playfair Display"/>
                <a:cs typeface="Playfair Display"/>
                <a:sym typeface="Playfair Display"/>
              </a:rPr>
              <a:t>,</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zgłosić</a:t>
            </a:r>
            <a:r>
              <a:rPr lang="en-US" sz="1600" b="1" i="0" u="none" strike="noStrike" cap="none" dirty="0">
                <a:solidFill>
                  <a:srgbClr val="FFFFFF"/>
                </a:solidFill>
                <a:latin typeface="Playfair Display"/>
                <a:ea typeface="Playfair Display"/>
                <a:cs typeface="Playfair Display"/>
                <a:sym typeface="Playfair Display"/>
              </a:rPr>
              <a:t> w </a:t>
            </a:r>
            <a:r>
              <a:rPr lang="en-US" sz="1600" b="1" i="0" u="none" strike="noStrike" cap="none" dirty="0" err="1">
                <a:solidFill>
                  <a:srgbClr val="FFFFFF"/>
                </a:solidFill>
                <a:latin typeface="Playfair Display"/>
                <a:ea typeface="Playfair Display"/>
                <a:cs typeface="Playfair Display"/>
                <a:sym typeface="Playfair Display"/>
              </a:rPr>
              <a:t>sądzie</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wniosek</a:t>
            </a:r>
            <a:r>
              <a:rPr lang="en-US" sz="1600" b="1" i="0" u="none" strike="noStrike" cap="none" dirty="0">
                <a:solidFill>
                  <a:srgbClr val="FFFFFF"/>
                </a:solidFill>
                <a:latin typeface="Playfair Display"/>
                <a:ea typeface="Playfair Display"/>
                <a:cs typeface="Playfair Display"/>
                <a:sym typeface="Playfair Display"/>
              </a:rPr>
              <a:t> o </a:t>
            </a:r>
            <a:r>
              <a:rPr lang="en-US" sz="1600" b="1" i="0" u="none" strike="noStrike" cap="none" dirty="0" err="1">
                <a:solidFill>
                  <a:srgbClr val="FFFFFF"/>
                </a:solidFill>
                <a:latin typeface="Playfair Display"/>
                <a:ea typeface="Playfair Display"/>
                <a:cs typeface="Playfair Display"/>
                <a:sym typeface="Playfair Display"/>
              </a:rPr>
              <a:t>ogłoszenie</a:t>
            </a:r>
            <a:r>
              <a:rPr lang="en-US" sz="1600" b="1" i="0" u="none" strike="noStrike" cap="none" dirty="0">
                <a:solidFill>
                  <a:srgbClr val="FFFFFF"/>
                </a:solidFill>
                <a:latin typeface="Playfair Display"/>
                <a:ea typeface="Playfair Display"/>
                <a:cs typeface="Playfair Display"/>
                <a:sym typeface="Playfair Display"/>
              </a:rPr>
              <a:t> </a:t>
            </a:r>
            <a:r>
              <a:rPr lang="en-US" sz="1600" b="1" i="0" u="none" strike="noStrike" cap="none" dirty="0" err="1">
                <a:solidFill>
                  <a:srgbClr val="FFFFFF"/>
                </a:solidFill>
                <a:latin typeface="Playfair Display"/>
                <a:ea typeface="Playfair Display"/>
                <a:cs typeface="Playfair Display"/>
                <a:sym typeface="Playfair Display"/>
              </a:rPr>
              <a:t>upadłości</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2. </a:t>
            </a:r>
            <a:r>
              <a:rPr lang="en-US" sz="1600" b="0" i="0" u="none" strike="noStrike" cap="none" dirty="0" err="1">
                <a:solidFill>
                  <a:srgbClr val="FFFFFF"/>
                </a:solidFill>
                <a:latin typeface="Playfair Display"/>
                <a:ea typeface="Playfair Display"/>
                <a:cs typeface="Playfair Display"/>
                <a:sym typeface="Playfair Display"/>
              </a:rPr>
              <a:t>Jeżeli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dłużnikiem</a:t>
            </a:r>
            <a:r>
              <a:rPr lang="en-US" sz="1600" b="0" i="0" u="none" strike="noStrike" cap="none" dirty="0">
                <a:solidFill>
                  <a:srgbClr val="FFFFFF"/>
                </a:solidFill>
                <a:latin typeface="Playfair Display"/>
                <a:ea typeface="Playfair Display"/>
                <a:cs typeface="Playfair Display"/>
                <a:sym typeface="Playfair Display"/>
              </a:rPr>
              <a:t> jest </a:t>
            </a:r>
            <a:r>
              <a:rPr lang="en-US" sz="1600" b="0" i="0" u="none" strike="noStrike" cap="none" dirty="0" err="1">
                <a:solidFill>
                  <a:srgbClr val="FFFFFF"/>
                </a:solidFill>
                <a:latin typeface="Playfair Display"/>
                <a:ea typeface="Playfair Display"/>
                <a:cs typeface="Playfair Display"/>
                <a:sym typeface="Playfair Display"/>
              </a:rPr>
              <a:t>osoba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prawna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albo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inna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jednostka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organizacyjna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nieposiadająca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osobowości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prawnej</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której</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odrębna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ustawa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przyznaje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zdolność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prawną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obowiązek</a:t>
            </a:r>
            <a:r>
              <a:rPr lang="en-US" sz="1600" b="0" i="0" u="none" strike="noStrike" cap="none" dirty="0">
                <a:solidFill>
                  <a:srgbClr val="FFFFFF"/>
                </a:solidFill>
                <a:latin typeface="Playfair Display"/>
                <a:ea typeface="Playfair Display"/>
                <a:cs typeface="Playfair Display"/>
                <a:sym typeface="Playfair Display"/>
              </a:rPr>
              <a:t>, o </a:t>
            </a:r>
            <a:r>
              <a:rPr lang="en-US" sz="1600" b="0" i="0" u="none" strike="noStrike" cap="none" dirty="0" err="1">
                <a:solidFill>
                  <a:srgbClr val="FFFFFF"/>
                </a:solidFill>
                <a:latin typeface="Playfair Display"/>
                <a:ea typeface="Playfair Display"/>
                <a:cs typeface="Playfair Display"/>
                <a:sym typeface="Playfair Display"/>
              </a:rPr>
              <a:t>którym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mowa</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ust</a:t>
            </a:r>
            <a:r>
              <a:rPr lang="en-US" sz="1600" b="0" i="0" u="none" strike="noStrike" cap="none" dirty="0">
                <a:solidFill>
                  <a:srgbClr val="FFFFFF"/>
                </a:solidFill>
                <a:latin typeface="Playfair Display"/>
                <a:ea typeface="Playfair Display"/>
                <a:cs typeface="Playfair Display"/>
                <a:sym typeface="Playfair Display"/>
              </a:rPr>
              <a:t>. 1, </a:t>
            </a:r>
            <a:r>
              <a:rPr lang="en-US" sz="1600" b="0" i="0" u="none" strike="noStrike" cap="none" dirty="0" err="1">
                <a:solidFill>
                  <a:srgbClr val="FFFFFF"/>
                </a:solidFill>
                <a:latin typeface="Playfair Display"/>
                <a:ea typeface="Playfair Display"/>
                <a:cs typeface="Playfair Display"/>
                <a:sym typeface="Playfair Display"/>
              </a:rPr>
              <a:t>spoczywa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każdym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kto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podstawie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ustawy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umowy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spółki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lub</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statutu</a:t>
            </a:r>
            <a:r>
              <a:rPr lang="en-US" sz="1600" b="0" i="0" u="none" strike="noStrike" cap="none" dirty="0">
                <a:solidFill>
                  <a:srgbClr val="FFFFFF"/>
                </a:solidFill>
                <a:latin typeface="Playfair Display"/>
                <a:ea typeface="Playfair Display"/>
                <a:cs typeface="Playfair Display"/>
                <a:sym typeface="Playfair Display"/>
              </a:rPr>
              <a:t> ma </a:t>
            </a:r>
            <a:r>
              <a:rPr lang="en-US" sz="1600" b="0" i="0" u="none" strike="noStrike" cap="none" dirty="0" err="1">
                <a:solidFill>
                  <a:srgbClr val="FFFFFF"/>
                </a:solidFill>
                <a:latin typeface="Playfair Display"/>
                <a:ea typeface="Playfair Display"/>
                <a:cs typeface="Playfair Display"/>
                <a:sym typeface="Playfair Display"/>
              </a:rPr>
              <a:t>prawo</a:t>
            </a:r>
            <a:r>
              <a:rPr lang="en-US" sz="1600" b="0" i="0" u="none" strike="noStrike" cap="none" dirty="0">
                <a:solidFill>
                  <a:srgbClr val="FFFFFF"/>
                </a:solidFill>
                <a:latin typeface="Playfair Display"/>
                <a:ea typeface="Playfair Display"/>
                <a:cs typeface="Playfair Display"/>
                <a:sym typeface="Playfair Display"/>
              </a:rPr>
              <a:t> do </a:t>
            </a:r>
            <a:r>
              <a:rPr lang="en-US" sz="1600" b="0" i="0" u="none" strike="noStrike" cap="none" dirty="0" err="1">
                <a:solidFill>
                  <a:srgbClr val="FFFFFF"/>
                </a:solidFill>
                <a:latin typeface="Playfair Display"/>
                <a:ea typeface="Playfair Display"/>
                <a:cs typeface="Playfair Display"/>
                <a:sym typeface="Playfair Display"/>
              </a:rPr>
              <a:t>prowadzenia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spraw</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dłużnika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i</a:t>
            </a:r>
            <a:r>
              <a:rPr lang="en-US" sz="1600" b="0" i="0" u="none" strike="noStrike" cap="none" dirty="0">
                <a:solidFill>
                  <a:srgbClr val="FFFFFF"/>
                </a:solidFill>
                <a:latin typeface="Playfair Display"/>
                <a:ea typeface="Playfair Display"/>
                <a:cs typeface="Playfair Display"/>
                <a:sym typeface="Playfair Display"/>
              </a:rPr>
              <a:t> do </a:t>
            </a:r>
            <a:r>
              <a:rPr lang="en-US" sz="1600" b="0" i="0" u="none" strike="noStrike" cap="none" dirty="0" err="1">
                <a:solidFill>
                  <a:srgbClr val="FFFFFF"/>
                </a:solidFill>
                <a:latin typeface="Playfair Display"/>
                <a:ea typeface="Playfair Display"/>
                <a:cs typeface="Playfair Display"/>
                <a:sym typeface="Playfair Display"/>
              </a:rPr>
              <a:t>jego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reprezentowania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samodzielnie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lub</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łącznie</a:t>
            </a:r>
            <a:r>
              <a:rPr lang="en-US" sz="1600" b="0" i="0" u="none" strike="noStrike" cap="none" dirty="0">
                <a:solidFill>
                  <a:srgbClr val="FFFFFF"/>
                </a:solidFill>
                <a:latin typeface="Playfair Display"/>
                <a:ea typeface="Playfair Display"/>
                <a:cs typeface="Playfair Display"/>
                <a:sym typeface="Playfair Display"/>
              </a:rPr>
              <a:t> z </a:t>
            </a:r>
            <a:r>
              <a:rPr lang="en-US" sz="1600" b="0" i="0" u="none" strike="noStrike" cap="none" dirty="0" err="1">
                <a:solidFill>
                  <a:srgbClr val="FFFFFF"/>
                </a:solidFill>
                <a:latin typeface="Playfair Display"/>
                <a:ea typeface="Playfair Display"/>
                <a:cs typeface="Playfair Display"/>
                <a:sym typeface="Playfair Display"/>
              </a:rPr>
              <a:t>innymi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osobami</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2a. W </a:t>
            </a:r>
            <a:r>
              <a:rPr lang="en-US" sz="1600" b="0" i="0" u="none" strike="noStrike" cap="none" dirty="0" err="1">
                <a:solidFill>
                  <a:srgbClr val="FFFFFF"/>
                </a:solidFill>
                <a:latin typeface="Playfair Display"/>
                <a:ea typeface="Playfair Display"/>
                <a:cs typeface="Playfair Display"/>
                <a:sym typeface="Playfair Display"/>
              </a:rPr>
              <a:t>przypadku</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ustanowienia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zarządu</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sukcesyjnego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obowiązek</a:t>
            </a:r>
            <a:r>
              <a:rPr lang="en-US" sz="1600" b="0" i="0" u="none" strike="noStrike" cap="none" dirty="0">
                <a:solidFill>
                  <a:srgbClr val="FFFFFF"/>
                </a:solidFill>
                <a:latin typeface="Playfair Display"/>
                <a:ea typeface="Playfair Display"/>
                <a:cs typeface="Playfair Display"/>
                <a:sym typeface="Playfair Display"/>
              </a:rPr>
              <a:t>, o </a:t>
            </a:r>
            <a:r>
              <a:rPr lang="en-US" sz="1600" b="0" i="0" u="none" strike="noStrike" cap="none" dirty="0" err="1">
                <a:solidFill>
                  <a:srgbClr val="FFFFFF"/>
                </a:solidFill>
                <a:latin typeface="Playfair Display"/>
                <a:ea typeface="Playfair Display"/>
                <a:cs typeface="Playfair Display"/>
                <a:sym typeface="Playfair Display"/>
              </a:rPr>
              <a:t>którym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mowa</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ust</a:t>
            </a:r>
            <a:r>
              <a:rPr lang="en-US" sz="1600" b="0" i="0" u="none" strike="noStrike" cap="none" dirty="0">
                <a:solidFill>
                  <a:srgbClr val="FFFFFF"/>
                </a:solidFill>
                <a:latin typeface="Playfair Display"/>
                <a:ea typeface="Playfair Display"/>
                <a:cs typeface="Playfair Display"/>
                <a:sym typeface="Playfair Display"/>
              </a:rPr>
              <a:t>. 1, </a:t>
            </a:r>
            <a:r>
              <a:rPr lang="en-US" sz="1600" b="0" i="0" u="none" strike="noStrike" cap="none" dirty="0" err="1">
                <a:solidFill>
                  <a:srgbClr val="FFFFFF"/>
                </a:solidFill>
                <a:latin typeface="Playfair Display"/>
                <a:ea typeface="Playfair Display"/>
                <a:cs typeface="Playfair Display"/>
                <a:sym typeface="Playfair Display"/>
              </a:rPr>
              <a:t>spoczywa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zarządcy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sukcesyjnym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Jeżeli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podstawa</a:t>
            </a:r>
            <a:r>
              <a:rPr lang="en-US" sz="1600" b="0" i="0" u="none" strike="noStrike" cap="none" dirty="0">
                <a:solidFill>
                  <a:srgbClr val="FFFFFF"/>
                </a:solidFill>
                <a:latin typeface="Playfair Display"/>
                <a:ea typeface="Playfair Display"/>
                <a:cs typeface="Playfair Display"/>
                <a:sym typeface="Playfair Display"/>
              </a:rPr>
              <a:t> do </a:t>
            </a:r>
            <a:r>
              <a:rPr lang="en-US" sz="1600" b="0" i="0" u="none" strike="noStrike" cap="none" dirty="0" err="1">
                <a:solidFill>
                  <a:srgbClr val="FFFFFF"/>
                </a:solidFill>
                <a:latin typeface="Playfair Display"/>
                <a:ea typeface="Playfair Display"/>
                <a:cs typeface="Playfair Display"/>
                <a:sym typeface="Playfair Display"/>
              </a:rPr>
              <a:t>ogłoszenia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upadłości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wystąpiła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przed</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ustanowieniem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zarządu</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sukcesyjnego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termin</a:t>
            </a:r>
            <a:r>
              <a:rPr lang="en-US" sz="1600" b="0" i="0" u="none" strike="noStrike" cap="none" dirty="0">
                <a:solidFill>
                  <a:srgbClr val="FFFFFF"/>
                </a:solidFill>
                <a:latin typeface="Playfair Display"/>
                <a:ea typeface="Playfair Display"/>
                <a:cs typeface="Playfair Display"/>
                <a:sym typeface="Playfair Display"/>
              </a:rPr>
              <a:t> do </a:t>
            </a:r>
            <a:r>
              <a:rPr lang="en-US" sz="1600" b="0" i="0" u="none" strike="noStrike" cap="none" dirty="0" err="1">
                <a:solidFill>
                  <a:srgbClr val="FFFFFF"/>
                </a:solidFill>
                <a:latin typeface="Playfair Display"/>
                <a:ea typeface="Playfair Display"/>
                <a:cs typeface="Playfair Display"/>
                <a:sym typeface="Playfair Display"/>
              </a:rPr>
              <a:t>zgłoszenia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wniosku</a:t>
            </a:r>
            <a:r>
              <a:rPr lang="en-US" sz="1600" b="0" i="0" u="none" strike="noStrike" cap="none" dirty="0">
                <a:solidFill>
                  <a:srgbClr val="FFFFFF"/>
                </a:solidFill>
                <a:latin typeface="Playfair Display"/>
                <a:ea typeface="Playfair Display"/>
                <a:cs typeface="Playfair Display"/>
                <a:sym typeface="Playfair Display"/>
              </a:rPr>
              <a:t> o </a:t>
            </a:r>
            <a:r>
              <a:rPr lang="en-US" sz="1600" b="0" i="0" u="none" strike="noStrike" cap="none" dirty="0" err="1">
                <a:solidFill>
                  <a:srgbClr val="FFFFFF"/>
                </a:solidFill>
                <a:latin typeface="Playfair Display"/>
                <a:ea typeface="Playfair Display"/>
                <a:cs typeface="Playfair Display"/>
                <a:sym typeface="Playfair Display"/>
              </a:rPr>
              <a:t>ogłoszenie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upadłości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biegnie</a:t>
            </a:r>
            <a:r>
              <a:rPr lang="en-US" sz="1600" b="0" i="0" u="none" strike="noStrike" cap="none" dirty="0">
                <a:solidFill>
                  <a:srgbClr val="FFFFFF"/>
                </a:solidFill>
                <a:latin typeface="Playfair Display"/>
                <a:ea typeface="Playfair Display"/>
                <a:cs typeface="Playfair Display"/>
                <a:sym typeface="Playfair Display"/>
              </a:rPr>
              <a:t> od </a:t>
            </a:r>
            <a:r>
              <a:rPr lang="en-US" sz="1600" b="0" i="0" u="none" strike="noStrike" cap="none" dirty="0" err="1">
                <a:solidFill>
                  <a:srgbClr val="FFFFFF"/>
                </a:solidFill>
                <a:latin typeface="Playfair Display"/>
                <a:ea typeface="Playfair Display"/>
                <a:cs typeface="Playfair Display"/>
                <a:sym typeface="Playfair Display"/>
              </a:rPr>
              <a:t>dnia</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którym</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został</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ustanowiony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zarząd</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sukcesyjny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Zgłoszenie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wniosku</a:t>
            </a:r>
            <a:r>
              <a:rPr lang="en-US" sz="1600" b="0" i="0" u="none" strike="noStrike" cap="none" dirty="0">
                <a:solidFill>
                  <a:srgbClr val="FFFFFF"/>
                </a:solidFill>
                <a:latin typeface="Playfair Display"/>
                <a:ea typeface="Playfair Display"/>
                <a:cs typeface="Playfair Display"/>
                <a:sym typeface="Playfair Display"/>
              </a:rPr>
              <a:t> o </a:t>
            </a:r>
            <a:r>
              <a:rPr lang="en-US" sz="1600" b="0" i="0" u="none" strike="noStrike" cap="none" dirty="0" err="1">
                <a:solidFill>
                  <a:srgbClr val="FFFFFF"/>
                </a:solidFill>
                <a:latin typeface="Playfair Display"/>
                <a:ea typeface="Playfair Display"/>
                <a:cs typeface="Playfair Display"/>
                <a:sym typeface="Playfair Display"/>
              </a:rPr>
              <a:t>ogłoszenie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upadłości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przez</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zarządcę</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sukcesyjnego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wymaga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zgody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osób</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rzecz</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których</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działa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zarządca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sukcesyjny</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3. </a:t>
            </a:r>
            <a:r>
              <a:rPr lang="en-US" sz="1600" b="0" i="0" u="none" strike="noStrike" cap="none" dirty="0" err="1">
                <a:solidFill>
                  <a:srgbClr val="FFFFFF"/>
                </a:solidFill>
                <a:latin typeface="Playfair Display"/>
                <a:ea typeface="Playfair Display"/>
                <a:cs typeface="Playfair Display"/>
                <a:sym typeface="Playfair Display"/>
              </a:rPr>
              <a:t>Osoby</a:t>
            </a:r>
            <a:r>
              <a:rPr lang="en-US" sz="1600" b="0" i="0" u="none" strike="noStrike" cap="none" dirty="0">
                <a:solidFill>
                  <a:srgbClr val="FFFFFF"/>
                </a:solidFill>
                <a:latin typeface="Playfair Display"/>
                <a:ea typeface="Playfair Display"/>
                <a:cs typeface="Playfair Display"/>
                <a:sym typeface="Playfair Display"/>
              </a:rPr>
              <a:t>, o </a:t>
            </a:r>
            <a:r>
              <a:rPr lang="en-US" sz="1600" b="0" i="0" u="none" strike="noStrike" cap="none" dirty="0" err="1">
                <a:solidFill>
                  <a:srgbClr val="FFFFFF"/>
                </a:solidFill>
                <a:latin typeface="Playfair Display"/>
                <a:ea typeface="Playfair Display"/>
                <a:cs typeface="Playfair Display"/>
                <a:sym typeface="Playfair Display"/>
              </a:rPr>
              <a:t>których</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mowa</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ust</a:t>
            </a:r>
            <a:r>
              <a:rPr lang="en-US" sz="1600" b="0" i="0" u="none" strike="noStrike" cap="none" dirty="0">
                <a:solidFill>
                  <a:srgbClr val="FFFFFF"/>
                </a:solidFill>
                <a:latin typeface="Playfair Display"/>
                <a:ea typeface="Playfair Display"/>
                <a:cs typeface="Playfair Display"/>
                <a:sym typeface="Playfair Display"/>
              </a:rPr>
              <a:t>. 1–2a, </a:t>
            </a:r>
            <a:r>
              <a:rPr lang="en-US" sz="1600" b="0" i="0" u="none" strike="noStrike" cap="none" dirty="0" err="1">
                <a:solidFill>
                  <a:srgbClr val="FFFFFF"/>
                </a:solidFill>
                <a:latin typeface="Playfair Display"/>
                <a:ea typeface="Playfair Display"/>
                <a:cs typeface="Playfair Display"/>
                <a:sym typeface="Playfair Display"/>
              </a:rPr>
              <a:t>ponoszą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odpowiedzialność</a:t>
            </a:r>
            <a:r>
              <a:rPr lang="en-US" sz="1600" b="0" i="0" u="none" strike="noStrike" cap="none" dirty="0">
                <a:solidFill>
                  <a:srgbClr val="FFFFFF"/>
                </a:solidFill>
                <a:latin typeface="Playfair Display"/>
                <a:ea typeface="Playfair Display"/>
                <a:cs typeface="Playfair Display"/>
                <a:sym typeface="Playfair Display"/>
              </a:rPr>
              <a:t> za </a:t>
            </a:r>
            <a:r>
              <a:rPr lang="en-US" sz="1600" b="0" i="0" u="none" strike="noStrike" cap="none" dirty="0" err="1">
                <a:solidFill>
                  <a:srgbClr val="FFFFFF"/>
                </a:solidFill>
                <a:latin typeface="Playfair Display"/>
                <a:ea typeface="Playfair Display"/>
                <a:cs typeface="Playfair Display"/>
                <a:sym typeface="Playfair Display"/>
              </a:rPr>
              <a:t>szkodę</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wyrządzoną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wskutek</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niezłożenia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wniosku</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terminie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określonym</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ust</a:t>
            </a:r>
            <a:r>
              <a:rPr lang="en-US" sz="1600" b="0" i="0" u="none" strike="noStrike" cap="none" dirty="0">
                <a:solidFill>
                  <a:srgbClr val="FFFFFF"/>
                </a:solidFill>
                <a:latin typeface="Playfair Display"/>
                <a:ea typeface="Playfair Display"/>
                <a:cs typeface="Playfair Display"/>
                <a:sym typeface="Playfair Display"/>
              </a:rPr>
              <a:t>. 1 </a:t>
            </a:r>
            <a:r>
              <a:rPr lang="en-US" sz="1600" b="0" i="0" u="none" strike="noStrike" cap="none" dirty="0" err="1">
                <a:solidFill>
                  <a:srgbClr val="FFFFFF"/>
                </a:solidFill>
                <a:latin typeface="Playfair Display"/>
                <a:ea typeface="Playfair Display"/>
                <a:cs typeface="Playfair Display"/>
                <a:sym typeface="Playfair Display"/>
              </a:rPr>
              <a:t>lub</a:t>
            </a:r>
            <a:r>
              <a:rPr lang="en-US" sz="1600" b="0" i="0" u="none" strike="noStrike" cap="none" dirty="0">
                <a:solidFill>
                  <a:srgbClr val="FFFFFF"/>
                </a:solidFill>
                <a:latin typeface="Playfair Display"/>
                <a:ea typeface="Playfair Display"/>
                <a:cs typeface="Playfair Display"/>
                <a:sym typeface="Playfair Display"/>
              </a:rPr>
              <a:t> 2a, </a:t>
            </a:r>
            <a:r>
              <a:rPr lang="en-US" sz="1600" b="0" i="0" u="none" strike="noStrike" cap="none" dirty="0" err="1">
                <a:solidFill>
                  <a:srgbClr val="FFFFFF"/>
                </a:solidFill>
                <a:latin typeface="Playfair Display"/>
                <a:ea typeface="Playfair Display"/>
                <a:cs typeface="Playfair Display"/>
                <a:sym typeface="Playfair Display"/>
              </a:rPr>
              <a:t>chyba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że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ponoszą</a:t>
            </a:r>
            <a:r>
              <a:rPr lang="en-US" sz="1600" b="0" i="0" u="none" strike="noStrike" cap="none" dirty="0">
                <a:solidFill>
                  <a:srgbClr val="FFFFFF"/>
                </a:solidFill>
                <a:latin typeface="Playfair Display"/>
                <a:ea typeface="Playfair Display"/>
                <a:cs typeface="Playfair Display"/>
                <a:sym typeface="Playfair Display"/>
              </a:rPr>
              <a:t> winy. </a:t>
            </a:r>
            <a:r>
              <a:rPr lang="en-US" sz="1600" b="0" i="0" u="none" strike="noStrike" cap="none" dirty="0" err="1">
                <a:solidFill>
                  <a:srgbClr val="FFFFFF"/>
                </a:solidFill>
                <a:latin typeface="Playfair Display"/>
                <a:ea typeface="Playfair Display"/>
                <a:cs typeface="Playfair Display"/>
                <a:sym typeface="Playfair Display"/>
              </a:rPr>
              <a:t>Osoby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te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mogą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uwolnić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się</a:t>
            </a:r>
            <a:r>
              <a:rPr lang="en-US" sz="1600" b="0" i="0" u="none" strike="noStrike" cap="none" dirty="0">
                <a:solidFill>
                  <a:srgbClr val="FFFFFF"/>
                </a:solidFill>
                <a:latin typeface="Playfair Display"/>
                <a:ea typeface="Playfair Display"/>
                <a:cs typeface="Playfair Display"/>
                <a:sym typeface="Playfair Display"/>
              </a:rPr>
              <a:t> od </a:t>
            </a:r>
            <a:r>
              <a:rPr lang="en-US" sz="1600" b="0" i="0" u="none" strike="noStrike" cap="none" dirty="0" err="1">
                <a:solidFill>
                  <a:srgbClr val="FFFFFF"/>
                </a:solidFill>
                <a:latin typeface="Playfair Display"/>
                <a:ea typeface="Playfair Display"/>
                <a:cs typeface="Playfair Display"/>
                <a:sym typeface="Playfair Display"/>
              </a:rPr>
              <a:t>odpowiedzialności</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szczególności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jeżeli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wykażą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że</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terminie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określonym</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ust</a:t>
            </a:r>
            <a:r>
              <a:rPr lang="en-US" sz="1600" b="0" i="0" u="none" strike="noStrike" cap="none" dirty="0">
                <a:solidFill>
                  <a:srgbClr val="FFFFFF"/>
                </a:solidFill>
                <a:latin typeface="Playfair Display"/>
                <a:ea typeface="Playfair Display"/>
                <a:cs typeface="Playfair Display"/>
                <a:sym typeface="Playfair Display"/>
              </a:rPr>
              <a:t>. 1 </a:t>
            </a:r>
            <a:r>
              <a:rPr lang="en-US" sz="1600" b="0" i="0" u="none" strike="noStrike" cap="none" dirty="0" err="1">
                <a:solidFill>
                  <a:srgbClr val="FFFFFF"/>
                </a:solidFill>
                <a:latin typeface="Playfair Display"/>
                <a:ea typeface="Playfair Display"/>
                <a:cs typeface="Playfair Display"/>
                <a:sym typeface="Playfair Display"/>
              </a:rPr>
              <a:t>lub</a:t>
            </a:r>
            <a:r>
              <a:rPr lang="en-US" sz="1600" b="0" i="0" u="none" strike="noStrike" cap="none" dirty="0">
                <a:solidFill>
                  <a:srgbClr val="FFFFFF"/>
                </a:solidFill>
                <a:latin typeface="Playfair Display"/>
                <a:ea typeface="Playfair Display"/>
                <a:cs typeface="Playfair Display"/>
                <a:sym typeface="Playfair Display"/>
              </a:rPr>
              <a:t> 2a </a:t>
            </a:r>
            <a:r>
              <a:rPr lang="en-US" sz="1600" b="0" i="0" u="none" strike="noStrike" cap="none" dirty="0" err="1">
                <a:solidFill>
                  <a:srgbClr val="FFFFFF"/>
                </a:solidFill>
                <a:latin typeface="Playfair Display"/>
                <a:ea typeface="Playfair Display"/>
                <a:cs typeface="Playfair Display"/>
                <a:sym typeface="Playfair Display"/>
              </a:rPr>
              <a:t>otwarto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postępowanie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restrukturyzacyjne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albo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zatwierdzono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układ</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postępowaniu</a:t>
            </a:r>
            <a:r>
              <a:rPr lang="en-US" sz="1600" b="0" i="0" u="none" strike="noStrike" cap="none" dirty="0">
                <a:solidFill>
                  <a:srgbClr val="FFFFFF"/>
                </a:solidFill>
                <a:latin typeface="Playfair Display"/>
                <a:ea typeface="Playfair Display"/>
                <a:cs typeface="Playfair Display"/>
                <a:sym typeface="Playfair Display"/>
              </a:rPr>
              <a:t> o </a:t>
            </a:r>
            <a:r>
              <a:rPr lang="en-US" sz="1600" b="0" i="0" u="none" strike="noStrike" cap="none" dirty="0" err="1">
                <a:solidFill>
                  <a:srgbClr val="FFFFFF"/>
                </a:solidFill>
                <a:latin typeface="Playfair Display"/>
                <a:ea typeface="Playfair Display"/>
                <a:cs typeface="Playfair Display"/>
                <a:sym typeface="Playfair Display"/>
              </a:rPr>
              <a:t>zatwierdzenie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układu</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3a. W </a:t>
            </a:r>
            <a:r>
              <a:rPr lang="en-US" sz="1600" b="0" i="0" u="none" strike="noStrike" cap="none" dirty="0" err="1">
                <a:solidFill>
                  <a:srgbClr val="FFFFFF"/>
                </a:solidFill>
                <a:latin typeface="Playfair Display"/>
                <a:ea typeface="Playfair Display"/>
                <a:cs typeface="Playfair Display"/>
                <a:sym typeface="Playfair Display"/>
              </a:rPr>
              <a:t>przypadku</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dochodzenia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odszkodowania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przez</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wierzyciela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niewypłacalnego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dłużnika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domniemywa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się</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że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szkoda</a:t>
            </a:r>
            <a:r>
              <a:rPr lang="en-US" sz="1600" b="0" i="0" u="none" strike="noStrike" cap="none" dirty="0">
                <a:solidFill>
                  <a:srgbClr val="FFFFFF"/>
                </a:solidFill>
                <a:latin typeface="Playfair Display"/>
                <a:ea typeface="Playfair Display"/>
                <a:cs typeface="Playfair Display"/>
                <a:sym typeface="Playfair Display"/>
              </a:rPr>
              <a:t>, o </a:t>
            </a:r>
            <a:r>
              <a:rPr lang="en-US" sz="1600" b="0" i="0" u="none" strike="noStrike" cap="none" dirty="0" err="1">
                <a:solidFill>
                  <a:srgbClr val="FFFFFF"/>
                </a:solidFill>
                <a:latin typeface="Playfair Display"/>
                <a:ea typeface="Playfair Display"/>
                <a:cs typeface="Playfair Display"/>
                <a:sym typeface="Playfair Display"/>
              </a:rPr>
              <a:t>której</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mowa</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ust</a:t>
            </a:r>
            <a:r>
              <a:rPr lang="en-US" sz="1600" b="0" i="0" u="none" strike="noStrike" cap="none" dirty="0">
                <a:solidFill>
                  <a:srgbClr val="FFFFFF"/>
                </a:solidFill>
                <a:latin typeface="Playfair Display"/>
                <a:ea typeface="Playfair Display"/>
                <a:cs typeface="Playfair Display"/>
                <a:sym typeface="Playfair Display"/>
              </a:rPr>
              <a:t>. 3, </a:t>
            </a:r>
            <a:r>
              <a:rPr lang="en-US" sz="1600" b="0" i="0" u="none" strike="noStrike" cap="none" dirty="0" err="1">
                <a:solidFill>
                  <a:srgbClr val="FFFFFF"/>
                </a:solidFill>
                <a:latin typeface="Playfair Display"/>
                <a:ea typeface="Playfair Display"/>
                <a:cs typeface="Playfair Display"/>
                <a:sym typeface="Playfair Display"/>
              </a:rPr>
              <a:t>obejmuje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wysokość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niezaspokojonej</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wierzytelności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tego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wierzyciela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wobec</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dłużnika</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0" i="0" u="none" strike="noStrike" cap="none" dirty="0">
                <a:solidFill>
                  <a:srgbClr val="FFFFFF"/>
                </a:solidFill>
                <a:latin typeface="Playfair Display"/>
                <a:ea typeface="Playfair Display"/>
                <a:cs typeface="Playfair Display"/>
                <a:sym typeface="Playfair Display"/>
              </a:rPr>
              <a:t>5. </a:t>
            </a:r>
            <a:r>
              <a:rPr lang="en-US" sz="1600" b="0" i="0" u="none" strike="noStrike" cap="none" dirty="0" err="1">
                <a:solidFill>
                  <a:srgbClr val="FFFFFF"/>
                </a:solidFill>
                <a:latin typeface="Playfair Display"/>
                <a:ea typeface="Playfair Display"/>
                <a:cs typeface="Playfair Display"/>
                <a:sym typeface="Playfair Display"/>
              </a:rPr>
              <a:t>Osoby</a:t>
            </a:r>
            <a:r>
              <a:rPr lang="en-US" sz="1600" b="0" i="0" u="none" strike="noStrike" cap="none" dirty="0">
                <a:solidFill>
                  <a:srgbClr val="FFFFFF"/>
                </a:solidFill>
                <a:latin typeface="Playfair Display"/>
                <a:ea typeface="Playfair Display"/>
                <a:cs typeface="Playfair Display"/>
                <a:sym typeface="Playfair Display"/>
              </a:rPr>
              <a:t>, o </a:t>
            </a:r>
            <a:r>
              <a:rPr lang="en-US" sz="1600" b="0" i="0" u="none" strike="noStrike" cap="none" dirty="0" err="1">
                <a:solidFill>
                  <a:srgbClr val="FFFFFF"/>
                </a:solidFill>
                <a:latin typeface="Playfair Display"/>
                <a:ea typeface="Playfair Display"/>
                <a:cs typeface="Playfair Display"/>
                <a:sym typeface="Playfair Display"/>
              </a:rPr>
              <a:t>których</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mowa</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ust</a:t>
            </a:r>
            <a:r>
              <a:rPr lang="en-US" sz="1600" b="0" i="0" u="none" strike="noStrike" cap="none" dirty="0">
                <a:solidFill>
                  <a:srgbClr val="FFFFFF"/>
                </a:solidFill>
                <a:latin typeface="Playfair Display"/>
                <a:ea typeface="Playfair Display"/>
                <a:cs typeface="Playfair Display"/>
                <a:sym typeface="Playfair Display"/>
              </a:rPr>
              <a:t>. 1–2a, </a:t>
            </a:r>
            <a:r>
              <a:rPr lang="en-US" sz="1600" b="0" i="0" u="none" strike="noStrike" cap="none" dirty="0" err="1">
                <a:solidFill>
                  <a:srgbClr val="FFFFFF"/>
                </a:solidFill>
                <a:latin typeface="Playfair Display"/>
                <a:ea typeface="Playfair Display"/>
                <a:cs typeface="Playfair Display"/>
                <a:sym typeface="Playfair Display"/>
              </a:rPr>
              <a:t>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ponoszą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odpowiedzialności</a:t>
            </a:r>
            <a:r>
              <a:rPr lang="en-US" sz="1600" b="0" i="0" u="none" strike="noStrike" cap="none" dirty="0">
                <a:solidFill>
                  <a:srgbClr val="FFFFFF"/>
                </a:solidFill>
                <a:latin typeface="Playfair Display"/>
                <a:ea typeface="Playfair Display"/>
                <a:cs typeface="Playfair Display"/>
                <a:sym typeface="Playfair Display"/>
              </a:rPr>
              <a:t> za </a:t>
            </a:r>
            <a:r>
              <a:rPr lang="en-US" sz="1600" b="0" i="0" u="none" strike="noStrike" cap="none" dirty="0" err="1">
                <a:solidFill>
                  <a:srgbClr val="FFFFFF"/>
                </a:solidFill>
                <a:latin typeface="Playfair Display"/>
                <a:ea typeface="Playfair Display"/>
                <a:cs typeface="Playfair Display"/>
                <a:sym typeface="Playfair Display"/>
              </a:rPr>
              <a:t>niezłożenie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wniosku</a:t>
            </a:r>
            <a:r>
              <a:rPr lang="en-US" sz="1600" b="0" i="0" u="none" strike="noStrike" cap="none" dirty="0">
                <a:solidFill>
                  <a:srgbClr val="FFFFFF"/>
                </a:solidFill>
                <a:latin typeface="Playfair Display"/>
                <a:ea typeface="Playfair Display"/>
                <a:cs typeface="Playfair Display"/>
                <a:sym typeface="Playfair Display"/>
              </a:rPr>
              <a:t> o </a:t>
            </a:r>
            <a:r>
              <a:rPr lang="en-US" sz="1600" b="0" i="0" u="none" strike="noStrike" cap="none" dirty="0" err="1">
                <a:solidFill>
                  <a:srgbClr val="FFFFFF"/>
                </a:solidFill>
                <a:latin typeface="Playfair Display"/>
                <a:ea typeface="Playfair Display"/>
                <a:cs typeface="Playfair Display"/>
                <a:sym typeface="Playfair Display"/>
              </a:rPr>
              <a:t>ogłoszenie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upadłości</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czasie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gdy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prowadzona</a:t>
            </a:r>
            <a:r>
              <a:rPr lang="en-US" sz="1600" b="0" i="0" u="none" strike="noStrike" cap="none" dirty="0">
                <a:solidFill>
                  <a:srgbClr val="FFFFFF"/>
                </a:solidFill>
                <a:latin typeface="Playfair Display"/>
                <a:ea typeface="Playfair Display"/>
                <a:cs typeface="Playfair Display"/>
                <a:sym typeface="Playfair Display"/>
              </a:rPr>
              <a:t> jest </a:t>
            </a:r>
            <a:r>
              <a:rPr lang="en-US" sz="1600" b="0" i="0" u="none" strike="noStrike" cap="none" dirty="0" err="1">
                <a:solidFill>
                  <a:srgbClr val="FFFFFF"/>
                </a:solidFill>
                <a:latin typeface="Playfair Display"/>
                <a:ea typeface="Playfair Display"/>
                <a:cs typeface="Playfair Display"/>
                <a:sym typeface="Playfair Display"/>
              </a:rPr>
              <a:t>egzekucja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przez</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zarząd</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przymusowy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albo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przez</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sprzedaż</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przedsiębiorstwa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podstawie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przepisów</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Kodeksu</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postępowania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cywilnego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jeżeli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obowiązek</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złożenia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wniosku</a:t>
            </a:r>
            <a:r>
              <a:rPr lang="en-US" sz="1600" b="0" i="0" u="none" strike="noStrike" cap="none" dirty="0">
                <a:solidFill>
                  <a:srgbClr val="FFFFFF"/>
                </a:solidFill>
                <a:latin typeface="Playfair Display"/>
                <a:ea typeface="Playfair Display"/>
                <a:cs typeface="Playfair Display"/>
                <a:sym typeface="Playfair Display"/>
              </a:rPr>
              <a:t> o </a:t>
            </a:r>
            <a:r>
              <a:rPr lang="en-US" sz="1600" b="0" i="0" u="none" strike="noStrike" cap="none" dirty="0" err="1">
                <a:solidFill>
                  <a:srgbClr val="FFFFFF"/>
                </a:solidFill>
                <a:latin typeface="Playfair Display"/>
                <a:ea typeface="Playfair Display"/>
                <a:cs typeface="Playfair Display"/>
                <a:sym typeface="Playfair Display"/>
              </a:rPr>
              <a:t>ogłoszenie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upadłości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powstał</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czasie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prowadzenia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egzekucji</a:t>
            </a:r>
            <a:r>
              <a:rPr lang="en-US" sz="1600" b="0" i="0" u="none" strike="noStrike" cap="none" dirty="0">
                <a:solidFill>
                  <a:srgbClr val="FFFFFF"/>
                </a:solidFill>
                <a:latin typeface="Playfair Display"/>
                <a:ea typeface="Playfair Display"/>
                <a:cs typeface="Playfair Display"/>
                <a:sym typeface="Playfair Display"/>
              </a:rPr>
              <a:t>.</a:t>
            </a:r>
            <a:endParaRPr dirty="0"/>
          </a:p>
        </p:txBody>
      </p:sp>
      <p:sp>
        <p:nvSpPr>
          <p:cNvPr id="143" name="Google Shape;143;p6"/>
          <p:cNvSpPr txBox="1"/>
          <p:nvPr/>
        </p:nvSpPr>
        <p:spPr>
          <a:xfrm>
            <a:off x="10870650" y="2115525"/>
            <a:ext cx="6854700" cy="7339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i="0" u="none" strike="noStrike" cap="none" dirty="0" err="1">
                <a:solidFill>
                  <a:srgbClr val="EBCD8A"/>
                </a:solidFill>
                <a:latin typeface="Playfair Display"/>
                <a:ea typeface="Playfair Display"/>
                <a:cs typeface="Playfair Display"/>
                <a:sym typeface="Playfair Display"/>
              </a:rPr>
              <a:t>Obowiązek</a:t>
            </a:r>
            <a:r>
              <a:rPr lang="en-US" sz="1600" b="1" i="0" u="none" strike="noStrike" cap="none" dirty="0">
                <a:solidFill>
                  <a:srgbClr val="EBCD8A"/>
                </a:solidFill>
                <a:latin typeface="Playfair Display"/>
                <a:ea typeface="Playfair Display"/>
                <a:cs typeface="Playfair Display"/>
                <a:sym typeface="Playfair Display"/>
              </a:rPr>
              <a:t> </a:t>
            </a:r>
            <a:r>
              <a:rPr lang="en-US" sz="1600" b="1" i="0" u="none" strike="noStrike" cap="none" dirty="0" err="1">
                <a:solidFill>
                  <a:srgbClr val="EBCD8A"/>
                </a:solidFill>
                <a:latin typeface="Playfair Display"/>
                <a:ea typeface="Playfair Display"/>
                <a:cs typeface="Playfair Display"/>
                <a:sym typeface="Playfair Display"/>
              </a:rPr>
              <a:t>złożenia</a:t>
            </a:r>
            <a:r>
              <a:rPr lang="en-US" sz="1600" b="1" i="0" u="none" strike="noStrike" cap="none" dirty="0">
                <a:solidFill>
                  <a:srgbClr val="EBCD8A"/>
                </a:solidFill>
                <a:latin typeface="Playfair Display"/>
                <a:ea typeface="Playfair Display"/>
                <a:cs typeface="Playfair Display"/>
                <a:sym typeface="Playfair Display"/>
              </a:rPr>
              <a:t> </a:t>
            </a:r>
            <a:r>
              <a:rPr lang="en-US" sz="1600" b="1" i="0" u="none" strike="noStrike" cap="none" dirty="0" err="1">
                <a:solidFill>
                  <a:srgbClr val="EBCD8A"/>
                </a:solidFill>
                <a:latin typeface="Playfair Display"/>
                <a:ea typeface="Playfair Display"/>
                <a:cs typeface="Playfair Display"/>
                <a:sym typeface="Playfair Display"/>
              </a:rPr>
              <a:t>wniosku</a:t>
            </a:r>
            <a:r>
              <a:rPr lang="en-US" sz="1600" b="1" i="0" u="none" strike="noStrike" cap="none" dirty="0">
                <a:solidFill>
                  <a:srgbClr val="EBCD8A"/>
                </a:solidFill>
                <a:latin typeface="Playfair Display"/>
                <a:ea typeface="Playfair Display"/>
                <a:cs typeface="Playfair Display"/>
                <a:sym typeface="Playfair Display"/>
              </a:rPr>
              <a:t> o </a:t>
            </a:r>
            <a:r>
              <a:rPr lang="en-US" sz="1600" b="1" i="0" u="none" strike="noStrike" cap="none" dirty="0" err="1">
                <a:solidFill>
                  <a:srgbClr val="EBCD8A"/>
                </a:solidFill>
                <a:latin typeface="Playfair Display"/>
                <a:ea typeface="Playfair Display"/>
                <a:cs typeface="Playfair Display"/>
                <a:sym typeface="Playfair Display"/>
              </a:rPr>
              <a:t>ogłoszenie</a:t>
            </a:r>
            <a:r>
              <a:rPr lang="en-US" sz="1600" b="1" i="0" u="none" strike="noStrike" cap="none" dirty="0">
                <a:solidFill>
                  <a:srgbClr val="EBCD8A"/>
                </a:solidFill>
                <a:latin typeface="Playfair Display"/>
                <a:ea typeface="Playfair Display"/>
                <a:cs typeface="Playfair Display"/>
                <a:sym typeface="Playfair Display"/>
              </a:rPr>
              <a:t> </a:t>
            </a:r>
            <a:r>
              <a:rPr lang="en-US" sz="1600" b="1" i="0" u="none" strike="noStrike" cap="none" dirty="0" err="1">
                <a:solidFill>
                  <a:srgbClr val="EBCD8A"/>
                </a:solidFill>
                <a:latin typeface="Playfair Display"/>
                <a:ea typeface="Playfair Display"/>
                <a:cs typeface="Playfair Display"/>
                <a:sym typeface="Playfair Display"/>
              </a:rPr>
              <a:t>upadłości</a:t>
            </a:r>
            <a:r>
              <a:rPr lang="en-US" sz="1600" b="1" i="0" u="none" strike="noStrike" cap="none" dirty="0">
                <a:solidFill>
                  <a:srgbClr val="EBCD8A"/>
                </a:solidFill>
                <a:latin typeface="Playfair Display"/>
                <a:ea typeface="Playfair Display"/>
                <a:cs typeface="Playfair Display"/>
                <a:sym typeface="Playfair Display"/>
              </a:rPr>
              <a:t> </a:t>
            </a:r>
            <a:r>
              <a:rPr lang="en-US" sz="1600" b="1" i="0" u="none" strike="noStrike" cap="none" dirty="0" err="1">
                <a:solidFill>
                  <a:srgbClr val="EBCD8A"/>
                </a:solidFill>
                <a:latin typeface="Playfair Display"/>
                <a:ea typeface="Playfair Display"/>
                <a:cs typeface="Playfair Display"/>
                <a:sym typeface="Playfair Display"/>
              </a:rPr>
              <a:t>przez</a:t>
            </a:r>
            <a:r>
              <a:rPr lang="en-US" sz="1600" b="1" i="0" u="none" strike="noStrike" cap="none" dirty="0">
                <a:solidFill>
                  <a:srgbClr val="EBCD8A"/>
                </a:solidFill>
                <a:latin typeface="Playfair Display"/>
                <a:ea typeface="Playfair Display"/>
                <a:cs typeface="Playfair Display"/>
                <a:sym typeface="Playfair Display"/>
              </a:rPr>
              <a:t>:</a:t>
            </a:r>
            <a:endParaRPr b="1" dirty="0">
              <a:solidFill>
                <a:srgbClr val="EBCD8A"/>
              </a:solidFill>
            </a:endParaRPr>
          </a:p>
          <a:p>
            <a:pPr marL="345449" marR="0" lvl="1" indent="-172725" algn="just" rtl="0">
              <a:lnSpc>
                <a:spcPct val="120000"/>
              </a:lnSpc>
              <a:spcBef>
                <a:spcPts val="0"/>
              </a:spcBef>
              <a:spcAft>
                <a:spcPts val="0"/>
              </a:spcAft>
              <a:buClr>
                <a:srgbClr val="EBCD8A"/>
              </a:buClr>
              <a:buSzPts val="1600"/>
              <a:buFont typeface="Arial"/>
              <a:buChar char="•"/>
            </a:pPr>
            <a:r>
              <a:rPr lang="en-US" sz="1600" b="0" i="0" u="none" strike="noStrike" cap="none" dirty="0" err="1">
                <a:solidFill>
                  <a:srgbClr val="FFFFFF"/>
                </a:solidFill>
                <a:latin typeface="Playfair Display"/>
                <a:ea typeface="Playfair Display"/>
                <a:cs typeface="Playfair Display"/>
                <a:sym typeface="Playfair Display"/>
              </a:rPr>
              <a:t>dłużnika</a:t>
            </a:r>
            <a:endParaRPr dirty="0"/>
          </a:p>
          <a:p>
            <a:pPr marL="345449" marR="0" lvl="1" indent="-172725" algn="just" rtl="0">
              <a:lnSpc>
                <a:spcPct val="120000"/>
              </a:lnSpc>
              <a:spcBef>
                <a:spcPts val="0"/>
              </a:spcBef>
              <a:spcAft>
                <a:spcPts val="0"/>
              </a:spcAft>
              <a:buClr>
                <a:srgbClr val="EBCD8A"/>
              </a:buClr>
              <a:buSzPts val="1600"/>
              <a:buFont typeface="Arial"/>
              <a:buChar char="•"/>
            </a:pPr>
            <a:r>
              <a:rPr lang="en-US" sz="1600" b="0" i="0" u="none" strike="noStrike" cap="none" dirty="0" err="1">
                <a:solidFill>
                  <a:srgbClr val="FFFFFF"/>
                </a:solidFill>
                <a:latin typeface="Playfair Display"/>
                <a:ea typeface="Playfair Display"/>
                <a:cs typeface="Playfair Display"/>
                <a:sym typeface="Playfair Display"/>
              </a:rPr>
              <a:t>osobę</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reprezentującą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sng" strike="noStrike" cap="none" dirty="0" err="1">
                <a:solidFill>
                  <a:srgbClr val="FFFFFF"/>
                </a:solidFill>
                <a:latin typeface="Playfair Display"/>
                <a:ea typeface="Playfair Display"/>
                <a:cs typeface="Playfair Display"/>
                <a:sym typeface="Playfair Display"/>
              </a:rPr>
              <a:t>i</a:t>
            </a:r>
            <a:r>
              <a:rPr lang="en-US" sz="1600" b="0" i="0"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prowadzącą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sprawy</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spółki</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345449" marR="0" lvl="1" indent="-172725" algn="just" rtl="0">
              <a:lnSpc>
                <a:spcPct val="120000"/>
              </a:lnSpc>
              <a:spcBef>
                <a:spcPts val="0"/>
              </a:spcBef>
              <a:spcAft>
                <a:spcPts val="0"/>
              </a:spcAft>
              <a:buClr>
                <a:srgbClr val="EBCD8A"/>
              </a:buClr>
              <a:buSzPts val="1600"/>
              <a:buFont typeface="Arial"/>
              <a:buChar char="•"/>
            </a:pPr>
            <a:r>
              <a:rPr lang="en-US" sz="1600" b="0" i="0" u="none" strike="noStrike" cap="none" dirty="0" err="1">
                <a:solidFill>
                  <a:srgbClr val="FFFFFF"/>
                </a:solidFill>
                <a:latin typeface="Playfair Display"/>
                <a:ea typeface="Playfair Display"/>
                <a:cs typeface="Playfair Display"/>
                <a:sym typeface="Playfair Display"/>
              </a:rPr>
              <a:t>zarządcę</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sukcesyjnego</a:t>
            </a:r>
            <a:r>
              <a:rPr lang="en-US" sz="1600" b="0" i="0" u="none" strike="noStrike" cap="none" dirty="0">
                <a:solidFill>
                  <a:srgbClr val="FFFFFF"/>
                </a:solidFill>
                <a:latin typeface="Playfair Display"/>
                <a:ea typeface="Playfair Display"/>
                <a:cs typeface="Playfair Display"/>
                <a:sym typeface="Playfair Display"/>
              </a:rPr>
              <a:t>,</a:t>
            </a:r>
            <a:endParaRPr dirty="0"/>
          </a:p>
          <a:p>
            <a:pPr marL="0" marR="0" lvl="0" indent="0" algn="just" rtl="0">
              <a:lnSpc>
                <a:spcPct val="120000"/>
              </a:lnSpc>
              <a:spcBef>
                <a:spcPts val="0"/>
              </a:spcBef>
              <a:spcAft>
                <a:spcPts val="0"/>
              </a:spcAft>
              <a:buNone/>
            </a:pPr>
            <a:r>
              <a:rPr lang="en-US" sz="1600" b="1" dirty="0">
                <a:solidFill>
                  <a:srgbClr val="EBCD8A"/>
                </a:solidFill>
                <a:latin typeface="Playfair Display"/>
                <a:ea typeface="Playfair Display"/>
                <a:cs typeface="Playfair Display"/>
                <a:sym typeface="Playfair Display"/>
              </a:rPr>
              <a:t>    </a:t>
            </a:r>
            <a:r>
              <a:rPr lang="en-US" sz="1600" b="0" i="0" u="none" strike="noStrike" cap="none" dirty="0">
                <a:solidFill>
                  <a:srgbClr val="FFFFFF"/>
                </a:solidFill>
                <a:latin typeface="Playfair Display"/>
                <a:ea typeface="Playfair Display"/>
                <a:cs typeface="Playfair Display"/>
                <a:sym typeface="Playfair Display"/>
              </a:rPr>
              <a:t>w </a:t>
            </a:r>
            <a:r>
              <a:rPr lang="en-US" sz="1600" b="0" i="0" u="none" strike="noStrike" cap="none" dirty="0" err="1">
                <a:solidFill>
                  <a:srgbClr val="FFFFFF"/>
                </a:solidFill>
                <a:latin typeface="Playfair Display"/>
                <a:ea typeface="Playfair Display"/>
                <a:cs typeface="Playfair Display"/>
                <a:sym typeface="Playfair Display"/>
              </a:rPr>
              <a:t>ciągu</a:t>
            </a:r>
            <a:r>
              <a:rPr lang="en-US" sz="1600" b="0" i="0" u="none" strike="noStrike" cap="none" dirty="0">
                <a:solidFill>
                  <a:srgbClr val="FFFFFF"/>
                </a:solidFill>
                <a:latin typeface="Playfair Display"/>
                <a:ea typeface="Playfair Display"/>
                <a:cs typeface="Playfair Display"/>
                <a:sym typeface="Playfair Display"/>
              </a:rPr>
              <a:t> 30 </a:t>
            </a:r>
            <a:r>
              <a:rPr lang="en-US" sz="1600" b="0" i="0" u="none" strike="noStrike" cap="none" dirty="0" err="1">
                <a:solidFill>
                  <a:srgbClr val="FFFFFF"/>
                </a:solidFill>
                <a:latin typeface="Playfair Display"/>
                <a:ea typeface="Playfair Display"/>
                <a:cs typeface="Playfair Display"/>
                <a:sym typeface="Playfair Display"/>
              </a:rPr>
              <a:t>dni</a:t>
            </a:r>
            <a:r>
              <a:rPr lang="en-US" sz="1600" b="0" i="0" u="none" strike="noStrike" cap="none" dirty="0">
                <a:solidFill>
                  <a:srgbClr val="FFFFFF"/>
                </a:solidFill>
                <a:latin typeface="Playfair Display"/>
                <a:ea typeface="Playfair Display"/>
                <a:cs typeface="Playfair Display"/>
                <a:sym typeface="Playfair Display"/>
              </a:rPr>
              <a:t> od </a:t>
            </a:r>
            <a:r>
              <a:rPr lang="en-US" sz="1600" b="0" i="0" u="none" strike="noStrike" cap="none" dirty="0" err="1">
                <a:solidFill>
                  <a:srgbClr val="FFFFFF"/>
                </a:solidFill>
                <a:latin typeface="Playfair Display"/>
                <a:ea typeface="Playfair Display"/>
                <a:cs typeface="Playfair Display"/>
                <a:sym typeface="Playfair Display"/>
              </a:rPr>
              <a:t>dnia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spełnienia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przesłanki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ogłoszenia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upadłości</a:t>
            </a:r>
            <a:endParaRPr dirty="0"/>
          </a:p>
          <a:p>
            <a:pPr marL="457200" marR="0" lvl="0" indent="-330200" algn="just" rtl="0">
              <a:lnSpc>
                <a:spcPct val="120000"/>
              </a:lnSpc>
              <a:spcBef>
                <a:spcPts val="0"/>
              </a:spcBef>
              <a:spcAft>
                <a:spcPts val="0"/>
              </a:spcAft>
              <a:buClr>
                <a:srgbClr val="FFFFFF"/>
              </a:buClr>
              <a:buSzPts val="1600"/>
              <a:buFont typeface="Playfair Display"/>
              <a:buChar char="-"/>
            </a:pPr>
            <a:r>
              <a:rPr lang="en-US" sz="1600" b="0" i="0" u="none" strike="noStrike" cap="none" dirty="0" err="1">
                <a:solidFill>
                  <a:srgbClr val="FFFFFF"/>
                </a:solidFill>
                <a:latin typeface="Playfair Display"/>
                <a:ea typeface="Playfair Display"/>
                <a:cs typeface="Playfair Display"/>
                <a:sym typeface="Playfair Display"/>
              </a:rPr>
              <a:t>odpowiedzialność</a:t>
            </a:r>
            <a:r>
              <a:rPr lang="en-US" sz="1600" b="0" i="0" u="none" strike="noStrike" cap="none" dirty="0">
                <a:solidFill>
                  <a:srgbClr val="FFFFFF"/>
                </a:solidFill>
                <a:latin typeface="Playfair Display"/>
                <a:ea typeface="Playfair Display"/>
                <a:cs typeface="Playfair Display"/>
                <a:sym typeface="Playfair Display"/>
              </a:rPr>
              <a:t> za </a:t>
            </a:r>
            <a:r>
              <a:rPr lang="en-US" sz="1600" b="0" i="0" u="none" strike="noStrike" cap="none" dirty="0" err="1">
                <a:solidFill>
                  <a:srgbClr val="FFFFFF"/>
                </a:solidFill>
                <a:latin typeface="Playfair Display"/>
                <a:ea typeface="Playfair Display"/>
                <a:cs typeface="Playfair Display"/>
                <a:sym typeface="Playfair Display"/>
              </a:rPr>
              <a:t>szkodę</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wyrządzoną</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wskutek</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niezłożenia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wniosku</a:t>
            </a:r>
            <a:r>
              <a:rPr lang="en-US" sz="1600" b="0" i="0" u="none" strike="noStrike" cap="none" dirty="0">
                <a:solidFill>
                  <a:srgbClr val="FFFFFF"/>
                </a:solidFill>
                <a:latin typeface="Playfair Display"/>
                <a:ea typeface="Playfair Display"/>
                <a:cs typeface="Playfair Display"/>
                <a:sym typeface="Playfair Display"/>
              </a:rPr>
              <a:t> w </a:t>
            </a:r>
            <a:r>
              <a:rPr lang="en-US" sz="1600" b="0" i="0" u="none" strike="noStrike" cap="none" dirty="0" err="1">
                <a:solidFill>
                  <a:srgbClr val="FFFFFF"/>
                </a:solidFill>
                <a:latin typeface="Playfair Display"/>
                <a:ea typeface="Playfair Display"/>
                <a:cs typeface="Playfair Display"/>
                <a:sym typeface="Playfair Display"/>
              </a:rPr>
              <a:t>terminie</a:t>
            </a:r>
            <a:r>
              <a:rPr lang="en-US" sz="1600" b="0" i="0" u="none" strike="noStrike" cap="none" dirty="0">
                <a:solidFill>
                  <a:srgbClr val="FFFFFF"/>
                </a:solidFill>
                <a:latin typeface="Playfair Display"/>
                <a:ea typeface="Playfair Display"/>
                <a:cs typeface="Playfair Display"/>
                <a:sym typeface="Playfair Display"/>
              </a:rPr>
              <a:t> - </a:t>
            </a:r>
            <a:r>
              <a:rPr lang="en-US" sz="1600" b="0" i="0" u="none" strike="noStrike" cap="none" dirty="0" err="1">
                <a:solidFill>
                  <a:srgbClr val="FFFFFF"/>
                </a:solidFill>
                <a:latin typeface="Playfair Display"/>
                <a:ea typeface="Playfair Display"/>
                <a:cs typeface="Playfair Display"/>
                <a:sym typeface="Playfair Display"/>
              </a:rPr>
              <a:t>odpowiedzialność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deliktowa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zasadzie</a:t>
            </a:r>
            <a:r>
              <a:rPr lang="en-US" sz="1600" b="0" i="0" u="none" strike="noStrike" cap="none" dirty="0">
                <a:solidFill>
                  <a:srgbClr val="FFFFFF"/>
                </a:solidFill>
                <a:latin typeface="Playfair Display"/>
                <a:ea typeface="Playfair Display"/>
                <a:cs typeface="Playfair Display"/>
                <a:sym typeface="Playfair Display"/>
              </a:rPr>
              <a:t> winy - </a:t>
            </a:r>
            <a:r>
              <a:rPr lang="en-US" sz="1600" b="0" i="0" u="none" strike="noStrike" cap="none" dirty="0" err="1">
                <a:solidFill>
                  <a:srgbClr val="FFFFFF"/>
                </a:solidFill>
                <a:latin typeface="Playfair Display"/>
                <a:ea typeface="Playfair Display"/>
                <a:cs typeface="Playfair Display"/>
                <a:sym typeface="Playfair Display"/>
              </a:rPr>
              <a:t>umyślność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nieumyślność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domniemanie</a:t>
            </a:r>
            <a:r>
              <a:rPr lang="en-US" sz="1600" b="0" i="0" u="none" strike="noStrike" cap="none" dirty="0">
                <a:solidFill>
                  <a:srgbClr val="FFFFFF"/>
                </a:solidFill>
                <a:latin typeface="Playfair Display"/>
                <a:ea typeface="Playfair Display"/>
                <a:cs typeface="Playfair Display"/>
                <a:sym typeface="Playfair Display"/>
              </a:rPr>
              <a:t> - </a:t>
            </a:r>
            <a:r>
              <a:rPr lang="en-US" sz="1600" b="0" i="0" u="none" strike="noStrike" cap="none" dirty="0" err="1">
                <a:solidFill>
                  <a:srgbClr val="FFFFFF"/>
                </a:solidFill>
                <a:latin typeface="Playfair Display"/>
                <a:ea typeface="Playfair Display"/>
                <a:cs typeface="Playfair Display"/>
                <a:sym typeface="Playfair Display"/>
              </a:rPr>
              <a:t>szkoda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obejmuje</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wysokość</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niezaspokojonej</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wierzytelności</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tego</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wierzyciela</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wobec</a:t>
            </a:r>
            <a:r>
              <a:rPr lang="en-US" sz="1600" b="0" i="0" u="none" strike="noStrike" cap="none" dirty="0">
                <a:solidFill>
                  <a:srgbClr val="FFFFFF"/>
                </a:solidFill>
                <a:latin typeface="Playfair Display"/>
                <a:ea typeface="Playfair Display"/>
                <a:cs typeface="Playfair Display"/>
                <a:sym typeface="Playfair Display"/>
              </a:rPr>
              <a:t> </a:t>
            </a:r>
            <a:r>
              <a:rPr lang="en-US" sz="1600" b="0" i="0" u="none" strike="noStrike" cap="none" dirty="0" err="1">
                <a:solidFill>
                  <a:srgbClr val="FFFFFF"/>
                </a:solidFill>
                <a:latin typeface="Playfair Display"/>
                <a:ea typeface="Playfair Display"/>
                <a:cs typeface="Playfair Display"/>
                <a:sym typeface="Playfair Display"/>
              </a:rPr>
              <a:t>dłużnika</a:t>
            </a:r>
            <a:r>
              <a:rPr lang="en-US" sz="1600" b="0" i="0" u="none" strike="noStrike" cap="none" dirty="0">
                <a:solidFill>
                  <a:srgbClr val="FFFFFF"/>
                </a:solidFill>
                <a:latin typeface="Playfair Display"/>
                <a:ea typeface="Playfair Display"/>
                <a:cs typeface="Playfair Display"/>
                <a:sym typeface="Playfair Display"/>
              </a:rPr>
              <a:t>;</a:t>
            </a:r>
            <a:endParaRPr sz="1600" b="0" i="0" u="none" strike="noStrike" cap="none"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indywidualizacja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obowiązku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także</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przypadku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osób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prawnych</a:t>
            </a:r>
            <a:r>
              <a:rPr lang="en-US" sz="1600" dirty="0">
                <a:solidFill>
                  <a:srgbClr val="FFFFFF"/>
                </a:solidFill>
                <a:latin typeface="Playfair Display"/>
                <a:ea typeface="Playfair Display"/>
                <a:cs typeface="Playfair Display"/>
                <a:sym typeface="Playfair Display"/>
              </a:rPr>
              <a:t> - </a:t>
            </a:r>
            <a:r>
              <a:rPr lang="en-US" sz="1600" dirty="0" err="1">
                <a:solidFill>
                  <a:srgbClr val="FFFFFF"/>
                </a:solidFill>
                <a:latin typeface="Playfair Display"/>
                <a:ea typeface="Playfair Display"/>
                <a:cs typeface="Playfair Display"/>
                <a:sym typeface="Playfair Display"/>
              </a:rPr>
              <a:t>każda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osoba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reprezentująca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prowadząca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sprawy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spółki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warunkowe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zwolnienie</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odpowiedzialności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wniosek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zwrócony</a:t>
            </a:r>
            <a:r>
              <a:rPr lang="en-US" sz="1600" dirty="0">
                <a:solidFill>
                  <a:srgbClr val="FFFFFF"/>
                </a:solidFill>
                <a:latin typeface="Playfair Display"/>
                <a:ea typeface="Playfair Display"/>
                <a:cs typeface="Playfair Display"/>
                <a:sym typeface="Playfair Display"/>
              </a:rPr>
              <a:t> </a:t>
            </a:r>
            <a:r>
              <a:rPr lang="en-US" sz="1600" dirty="0">
                <a:solidFill>
                  <a:srgbClr val="EBCD8A"/>
                </a:solidFill>
                <a:latin typeface="Playfair Display"/>
                <a:ea typeface="Playfair Display"/>
                <a:cs typeface="Playfair Display"/>
                <a:sym typeface="Playfair Display"/>
              </a:rPr>
              <a:t>-&gt;</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brak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spełnienia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obowiązku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złożenia</a:t>
            </a:r>
            <a:r>
              <a:rPr lang="en-US" sz="1600" dirty="0">
                <a:solidFill>
                  <a:srgbClr val="FFFFFF"/>
                </a:solidFill>
                <a:latin typeface="Playfair Display"/>
                <a:ea typeface="Playfair Display"/>
                <a:cs typeface="Playfair Display"/>
                <a:sym typeface="Playfair Display"/>
              </a:rPr>
              <a:t>, </a:t>
            </a:r>
            <a:endParaRPr sz="1600" dirty="0">
              <a:solidFill>
                <a:srgbClr val="FFFFFF"/>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rgbClr val="FFFFFF"/>
              </a:buClr>
              <a:buSzPts val="1600"/>
              <a:buFont typeface="Playfair Display"/>
              <a:buChar char="-"/>
            </a:pPr>
            <a:r>
              <a:rPr lang="en-US" sz="1600" dirty="0" err="1">
                <a:solidFill>
                  <a:schemeClr val="lt1"/>
                </a:solidFill>
                <a:latin typeface="Playfair Display"/>
                <a:ea typeface="Playfair Display"/>
                <a:cs typeface="Playfair Display"/>
                <a:sym typeface="Playfair Display"/>
              </a:rPr>
              <a:t>wniosek</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odrzucony</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albo</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oddalony</a:t>
            </a:r>
            <a:r>
              <a:rPr lang="en-US" sz="1600" dirty="0">
                <a:solidFill>
                  <a:schemeClr val="lt1"/>
                </a:solidFill>
                <a:latin typeface="Playfair Display"/>
                <a:ea typeface="Playfair Display"/>
                <a:cs typeface="Playfair Display"/>
                <a:sym typeface="Playfair Display"/>
              </a:rPr>
              <a:t> </a:t>
            </a:r>
            <a:r>
              <a:rPr lang="en-US" sz="1600" dirty="0">
                <a:solidFill>
                  <a:srgbClr val="EBCD8A"/>
                </a:solidFill>
                <a:latin typeface="Playfair Display"/>
                <a:ea typeface="Playfair Display"/>
                <a:cs typeface="Playfair Display"/>
                <a:sym typeface="Playfair Display"/>
              </a:rPr>
              <a:t>-&gt;</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spełnienie</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obowiązku</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złożenia</a:t>
            </a:r>
            <a:r>
              <a:rPr lang="en-US" sz="1600" dirty="0">
                <a:solidFill>
                  <a:schemeClr val="lt1"/>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r>
              <a:rPr lang="en-US" sz="1600" b="1" dirty="0">
                <a:solidFill>
                  <a:srgbClr val="FFFFFF"/>
                </a:solidFill>
                <a:latin typeface="Playfair Display"/>
                <a:ea typeface="Playfair Display"/>
                <a:cs typeface="Playfair Display"/>
                <a:sym typeface="Playfair Display"/>
              </a:rPr>
              <a:t>Art.  25.  [</a:t>
            </a:r>
            <a:r>
              <a:rPr lang="en-US" sz="1600" b="1" dirty="0" err="1">
                <a:solidFill>
                  <a:srgbClr val="FFFFFF"/>
                </a:solidFill>
                <a:latin typeface="Playfair Display"/>
                <a:ea typeface="Playfair Display"/>
                <a:cs typeface="Playfair Display"/>
                <a:sym typeface="Playfair Display"/>
              </a:rPr>
              <a:t>Oświadczenie</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dłużnika</a:t>
            </a:r>
            <a:r>
              <a:rPr lang="en-US" sz="1600" b="1" dirty="0">
                <a:solidFill>
                  <a:srgbClr val="FFFFFF"/>
                </a:solidFill>
                <a:latin typeface="Playfair Display"/>
                <a:ea typeface="Playfair Display"/>
                <a:cs typeface="Playfair Display"/>
                <a:sym typeface="Playfair Display"/>
              </a:rPr>
              <a:t> o </a:t>
            </a:r>
            <a:r>
              <a:rPr lang="en-US" sz="1600" b="1" dirty="0" err="1">
                <a:solidFill>
                  <a:srgbClr val="FFFFFF"/>
                </a:solidFill>
                <a:latin typeface="Playfair Display"/>
                <a:ea typeface="Playfair Display"/>
                <a:cs typeface="Playfair Display"/>
                <a:sym typeface="Playfair Display"/>
              </a:rPr>
              <a:t>prawdziwości</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danych</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zawartych</a:t>
            </a:r>
            <a:r>
              <a:rPr lang="en-US" sz="1600" b="1" dirty="0">
                <a:solidFill>
                  <a:srgbClr val="FFFFFF"/>
                </a:solidFill>
                <a:latin typeface="Playfair Display"/>
                <a:ea typeface="Playfair Display"/>
                <a:cs typeface="Playfair Display"/>
                <a:sym typeface="Playfair Display"/>
              </a:rPr>
              <a:t> we </a:t>
            </a:r>
            <a:r>
              <a:rPr lang="en-US" sz="1600" b="1" dirty="0" err="1">
                <a:solidFill>
                  <a:srgbClr val="FFFFFF"/>
                </a:solidFill>
                <a:latin typeface="Playfair Display"/>
                <a:ea typeface="Playfair Display"/>
                <a:cs typeface="Playfair Display"/>
                <a:sym typeface="Playfair Display"/>
              </a:rPr>
              <a:t>wniosku</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r>
              <a:rPr lang="en-US" sz="1600" dirty="0">
                <a:solidFill>
                  <a:srgbClr val="FFFFFF"/>
                </a:solidFill>
                <a:latin typeface="Playfair Display"/>
                <a:ea typeface="Playfair Display"/>
                <a:cs typeface="Playfair Display"/>
                <a:sym typeface="Playfair Display"/>
              </a:rPr>
              <a:t>1.  Wraz z </a:t>
            </a:r>
            <a:r>
              <a:rPr lang="en-US" sz="1600" dirty="0" err="1">
                <a:solidFill>
                  <a:srgbClr val="FFFFFF"/>
                </a:solidFill>
                <a:latin typeface="Playfair Display"/>
                <a:ea typeface="Playfair Display"/>
                <a:cs typeface="Playfair Display"/>
                <a:sym typeface="Playfair Display"/>
              </a:rPr>
              <a:t>wnioskiem</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t>
            </a:r>
            <a:r>
              <a:rPr lang="en-US" sz="1600" dirty="0">
                <a:solidFill>
                  <a:srgbClr val="FFFFFF"/>
                </a:solidFill>
                <a:latin typeface="Playfair Display"/>
                <a:ea typeface="Playfair Display"/>
                <a:cs typeface="Playfair Display"/>
                <a:sym typeface="Playfair Display"/>
              </a:rPr>
              <a:t> jest </a:t>
            </a:r>
            <a:r>
              <a:rPr lang="en-US" sz="1600" dirty="0" err="1">
                <a:solidFill>
                  <a:srgbClr val="FFFFFF"/>
                </a:solidFill>
                <a:latin typeface="Playfair Display"/>
                <a:ea typeface="Playfair Display"/>
                <a:cs typeface="Playfair Display"/>
                <a:sym typeface="Playfair Display"/>
              </a:rPr>
              <a:t>obowiązany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złożyć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oświadczenie</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prawdziwości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danych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zawartych</a:t>
            </a:r>
            <a:r>
              <a:rPr lang="en-US" sz="1600" dirty="0">
                <a:solidFill>
                  <a:srgbClr val="FFFFFF"/>
                </a:solidFill>
                <a:latin typeface="Playfair Display"/>
                <a:ea typeface="Playfair Display"/>
                <a:cs typeface="Playfair Display"/>
                <a:sym typeface="Playfair Display"/>
              </a:rPr>
              <a:t> we </a:t>
            </a:r>
            <a:r>
              <a:rPr lang="en-US" sz="1600" dirty="0" err="1">
                <a:solidFill>
                  <a:srgbClr val="FFFFFF"/>
                </a:solidFill>
                <a:latin typeface="Playfair Display"/>
                <a:ea typeface="Playfair Display"/>
                <a:cs typeface="Playfair Display"/>
                <a:sym typeface="Playfair Display"/>
              </a:rPr>
              <a:t>wniosku</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Clr>
                <a:schemeClr val="dk1"/>
              </a:buClr>
              <a:buSzPts val="1100"/>
              <a:buFont typeface="Arial"/>
              <a:buNone/>
            </a:pPr>
            <a:r>
              <a:rPr lang="en-US" sz="1600" dirty="0">
                <a:solidFill>
                  <a:srgbClr val="FFFFFF"/>
                </a:solidFill>
                <a:latin typeface="Playfair Display"/>
                <a:ea typeface="Playfair Display"/>
                <a:cs typeface="Playfair Display"/>
                <a:sym typeface="Playfair Display"/>
              </a:rPr>
              <a:t>2.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oświadczenie</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którym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mowa</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ust</a:t>
            </a:r>
            <a:r>
              <a:rPr lang="en-US" sz="1600" dirty="0">
                <a:solidFill>
                  <a:srgbClr val="FFFFFF"/>
                </a:solidFill>
                <a:latin typeface="Playfair Display"/>
                <a:ea typeface="Playfair Display"/>
                <a:cs typeface="Playfair Display"/>
                <a:sym typeface="Playfair Display"/>
              </a:rPr>
              <a:t>. 1,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jest </a:t>
            </a:r>
            <a:r>
              <a:rPr lang="en-US" sz="1600" dirty="0" err="1">
                <a:solidFill>
                  <a:srgbClr val="FFFFFF"/>
                </a:solidFill>
                <a:latin typeface="Playfair Display"/>
                <a:ea typeface="Playfair Display"/>
                <a:cs typeface="Playfair Display"/>
                <a:sym typeface="Playfair Display"/>
              </a:rPr>
              <a:t>zgodne</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prawdą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ponosi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odpowiedzialność</a:t>
            </a:r>
            <a:r>
              <a:rPr lang="en-US" sz="1600" dirty="0">
                <a:solidFill>
                  <a:srgbClr val="FFFFFF"/>
                </a:solidFill>
                <a:latin typeface="Playfair Display"/>
                <a:ea typeface="Playfair Display"/>
                <a:cs typeface="Playfair Display"/>
                <a:sym typeface="Playfair Display"/>
              </a:rPr>
              <a:t> za </a:t>
            </a:r>
            <a:r>
              <a:rPr lang="en-US" sz="1600" dirty="0" err="1">
                <a:solidFill>
                  <a:srgbClr val="FFFFFF"/>
                </a:solidFill>
                <a:latin typeface="Playfair Display"/>
                <a:ea typeface="Playfair Display"/>
                <a:cs typeface="Playfair Display"/>
                <a:sym typeface="Playfair Display"/>
              </a:rPr>
              <a:t>szkodę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wyrządzoną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skutek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podania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nieprawdziwych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danych</a:t>
            </a:r>
            <a:r>
              <a:rPr lang="en-US" sz="1600" dirty="0">
                <a:solidFill>
                  <a:srgbClr val="FFFFFF"/>
                </a:solidFill>
                <a:latin typeface="Playfair Display"/>
                <a:ea typeface="Playfair Display"/>
                <a:cs typeface="Playfair Display"/>
                <a:sym typeface="Playfair Display"/>
              </a:rPr>
              <a:t> we </a:t>
            </a:r>
            <a:r>
              <a:rPr lang="en-US" sz="1600" dirty="0" err="1">
                <a:solidFill>
                  <a:srgbClr val="FFFFFF"/>
                </a:solidFill>
                <a:latin typeface="Playfair Display"/>
                <a:ea typeface="Playfair Display"/>
                <a:cs typeface="Playfair Display"/>
                <a:sym typeface="Playfair Display"/>
              </a:rPr>
              <a:t>wniosku</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SzPts val="1100"/>
              <a:buNone/>
            </a:pPr>
            <a:r>
              <a:rPr lang="en-US" sz="1600" dirty="0">
                <a:solidFill>
                  <a:srgbClr val="FFFFFF"/>
                </a:solidFill>
                <a:latin typeface="Playfair Display"/>
                <a:ea typeface="Playfair Display"/>
                <a:cs typeface="Playfair Display"/>
                <a:sym typeface="Playfair Display"/>
              </a:rPr>
              <a:t>3.  W </a:t>
            </a:r>
            <a:r>
              <a:rPr lang="en-US" sz="1600" dirty="0" err="1">
                <a:solidFill>
                  <a:srgbClr val="FFFFFF"/>
                </a:solidFill>
                <a:latin typeface="Playfair Display"/>
                <a:ea typeface="Playfair Display"/>
                <a:cs typeface="Playfair Display"/>
                <a:sym typeface="Playfair Display"/>
              </a:rPr>
              <a:t>razie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niezłożenia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oświadczenia</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którym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mowa</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ust</a:t>
            </a:r>
            <a:r>
              <a:rPr lang="en-US" sz="1600" dirty="0">
                <a:solidFill>
                  <a:srgbClr val="FFFFFF"/>
                </a:solidFill>
                <a:latin typeface="Playfair Display"/>
                <a:ea typeface="Playfair Display"/>
                <a:cs typeface="Playfair Display"/>
                <a:sym typeface="Playfair Display"/>
              </a:rPr>
              <a:t>. 1, </a:t>
            </a:r>
            <a:r>
              <a:rPr lang="en-US" sz="1600" dirty="0" err="1">
                <a:solidFill>
                  <a:srgbClr val="FFFFFF"/>
                </a:solidFill>
                <a:latin typeface="Playfair Display"/>
                <a:ea typeface="Playfair Display"/>
                <a:cs typeface="Playfair Display"/>
                <a:sym typeface="Playfair Display"/>
              </a:rPr>
              <a:t>wniosek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zwraca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bez </a:t>
            </a:r>
            <a:r>
              <a:rPr lang="en-US" sz="1600" dirty="0" err="1">
                <a:solidFill>
                  <a:srgbClr val="FFFFFF"/>
                </a:solidFill>
                <a:latin typeface="Playfair Display"/>
                <a:ea typeface="Playfair Display"/>
                <a:cs typeface="Playfair Display"/>
                <a:sym typeface="Playfair Display"/>
              </a:rPr>
              <a:t>wzywania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jego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uzupełnienia</a:t>
            </a:r>
            <a:r>
              <a:rPr lang="en-US" sz="1600" dirty="0">
                <a:solidFill>
                  <a:srgbClr val="FFFFFF"/>
                </a:solidFill>
                <a:latin typeface="Playfair Display"/>
                <a:ea typeface="Playfair Display"/>
                <a:cs typeface="Playfair Display"/>
                <a:sym typeface="Playfair Display"/>
              </a:rPr>
              <a:t>.</a:t>
            </a:r>
            <a:endParaRPr sz="1600" b="0" i="0" u="none" strike="noStrike" cap="none" dirty="0">
              <a:solidFill>
                <a:srgbClr val="FFFFFF"/>
              </a:solidFill>
              <a:latin typeface="Playfair Display"/>
              <a:ea typeface="Playfair Display"/>
              <a:cs typeface="Playfair Display"/>
              <a:sym typeface="Playfair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148"/>
        <p:cNvGrpSpPr/>
        <p:nvPr/>
      </p:nvGrpSpPr>
      <p:grpSpPr>
        <a:xfrm>
          <a:off x="0" y="0"/>
          <a:ext cx="0" cy="0"/>
          <a:chOff x="0" y="0"/>
          <a:chExt cx="0" cy="0"/>
        </a:xfrm>
      </p:grpSpPr>
      <p:grpSp>
        <p:nvGrpSpPr>
          <p:cNvPr id="149" name="Google Shape;149;p7"/>
          <p:cNvGrpSpPr/>
          <p:nvPr/>
        </p:nvGrpSpPr>
        <p:grpSpPr>
          <a:xfrm>
            <a:off x="733400" y="2639777"/>
            <a:ext cx="6285320" cy="4662656"/>
            <a:chOff x="0" y="-38100"/>
            <a:chExt cx="1083788" cy="1435812"/>
          </a:xfrm>
        </p:grpSpPr>
        <p:sp>
          <p:nvSpPr>
            <p:cNvPr id="150" name="Google Shape;150;p7"/>
            <p:cNvSpPr/>
            <p:nvPr/>
          </p:nvSpPr>
          <p:spPr>
            <a:xfrm>
              <a:off x="0" y="0"/>
              <a:ext cx="1083788" cy="1397712"/>
            </a:xfrm>
            <a:custGeom>
              <a:avLst/>
              <a:gdLst/>
              <a:ahLst/>
              <a:cxnLst/>
              <a:rect l="l" t="t" r="r" b="b"/>
              <a:pathLst>
                <a:path w="1083788" h="1397712" extrusionOk="0">
                  <a:moveTo>
                    <a:pt x="0" y="0"/>
                  </a:moveTo>
                  <a:lnTo>
                    <a:pt x="1083788" y="0"/>
                  </a:lnTo>
                  <a:lnTo>
                    <a:pt x="1083788" y="1397712"/>
                  </a:lnTo>
                  <a:lnTo>
                    <a:pt x="0" y="1397712"/>
                  </a:lnTo>
                  <a:close/>
                </a:path>
              </a:pathLst>
            </a:custGeom>
            <a:solidFill>
              <a:srgbClr val="EBCD8A"/>
            </a:solidFill>
            <a:ln>
              <a:noFill/>
            </a:ln>
          </p:spPr>
          <p:txBody>
            <a:bodyPr/>
            <a:lstStyle/>
            <a:p>
              <a:endParaRPr lang="pl-PL"/>
            </a:p>
          </p:txBody>
        </p:sp>
        <p:sp>
          <p:nvSpPr>
            <p:cNvPr id="151" name="Google Shape;151;p7"/>
            <p:cNvSpPr txBox="1"/>
            <p:nvPr/>
          </p:nvSpPr>
          <p:spPr>
            <a:xfrm>
              <a:off x="0" y="-38100"/>
              <a:ext cx="1083788" cy="1435812"/>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2" name="Google Shape;152;p7"/>
          <p:cNvGrpSpPr/>
          <p:nvPr/>
        </p:nvGrpSpPr>
        <p:grpSpPr>
          <a:xfrm>
            <a:off x="8699925" y="496150"/>
            <a:ext cx="6954017" cy="7191695"/>
            <a:chOff x="0" y="-38100"/>
            <a:chExt cx="1083788" cy="1435812"/>
          </a:xfrm>
        </p:grpSpPr>
        <p:sp>
          <p:nvSpPr>
            <p:cNvPr id="153" name="Google Shape;153;p7"/>
            <p:cNvSpPr/>
            <p:nvPr/>
          </p:nvSpPr>
          <p:spPr>
            <a:xfrm>
              <a:off x="0" y="0"/>
              <a:ext cx="1083788" cy="1397712"/>
            </a:xfrm>
            <a:custGeom>
              <a:avLst/>
              <a:gdLst/>
              <a:ahLst/>
              <a:cxnLst/>
              <a:rect l="l" t="t" r="r" b="b"/>
              <a:pathLst>
                <a:path w="1083788" h="1397712" extrusionOk="0">
                  <a:moveTo>
                    <a:pt x="0" y="0"/>
                  </a:moveTo>
                  <a:lnTo>
                    <a:pt x="1083788" y="0"/>
                  </a:lnTo>
                  <a:lnTo>
                    <a:pt x="1083788" y="1397712"/>
                  </a:lnTo>
                  <a:lnTo>
                    <a:pt x="0" y="1397712"/>
                  </a:lnTo>
                  <a:close/>
                </a:path>
              </a:pathLst>
            </a:custGeom>
            <a:solidFill>
              <a:srgbClr val="EBCD8A"/>
            </a:solidFill>
            <a:ln>
              <a:noFill/>
            </a:ln>
          </p:spPr>
          <p:txBody>
            <a:bodyPr/>
            <a:lstStyle/>
            <a:p>
              <a:endParaRPr lang="pl-PL"/>
            </a:p>
          </p:txBody>
        </p:sp>
        <p:sp>
          <p:nvSpPr>
            <p:cNvPr id="154" name="Google Shape;154;p7"/>
            <p:cNvSpPr txBox="1"/>
            <p:nvPr/>
          </p:nvSpPr>
          <p:spPr>
            <a:xfrm>
              <a:off x="0" y="-38100"/>
              <a:ext cx="1083788" cy="1435812"/>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5" name="Google Shape;155;p7"/>
          <p:cNvSpPr/>
          <p:nvPr/>
        </p:nvSpPr>
        <p:spPr>
          <a:xfrm>
            <a:off x="1013009" y="2639775"/>
            <a:ext cx="6389490" cy="4393526"/>
          </a:xfrm>
          <a:custGeom>
            <a:avLst/>
            <a:gdLst/>
            <a:ahLst/>
            <a:cxnLst/>
            <a:rect l="l" t="t" r="r" b="b"/>
            <a:pathLst>
              <a:path w="967738" h="1247275" extrusionOk="0">
                <a:moveTo>
                  <a:pt x="0" y="0"/>
                </a:moveTo>
                <a:lnTo>
                  <a:pt x="967738" y="0"/>
                </a:lnTo>
                <a:lnTo>
                  <a:pt x="967738" y="1247275"/>
                </a:lnTo>
                <a:lnTo>
                  <a:pt x="0" y="1247275"/>
                </a:lnTo>
                <a:close/>
              </a:path>
            </a:pathLst>
          </a:custGeom>
          <a:solidFill>
            <a:srgbClr val="000000">
              <a:alpha val="0"/>
            </a:srgbClr>
          </a:solidFill>
          <a:ln w="12700" cap="flat" cmpd="sng">
            <a:solidFill>
              <a:srgbClr val="000000"/>
            </a:solidFill>
            <a:prstDash val="solid"/>
            <a:round/>
            <a:headEnd type="none" w="sm" len="sm"/>
            <a:tailEnd type="none" w="sm" len="sm"/>
          </a:ln>
        </p:spPr>
        <p:txBody>
          <a:bodyPr/>
          <a:lstStyle/>
          <a:p>
            <a:endParaRPr lang="pl-PL"/>
          </a:p>
        </p:txBody>
      </p:sp>
      <p:sp>
        <p:nvSpPr>
          <p:cNvPr id="156" name="Google Shape;156;p7"/>
          <p:cNvSpPr/>
          <p:nvPr/>
        </p:nvSpPr>
        <p:spPr>
          <a:xfrm>
            <a:off x="8476474" y="486450"/>
            <a:ext cx="6953198" cy="6972267"/>
          </a:xfrm>
          <a:custGeom>
            <a:avLst/>
            <a:gdLst/>
            <a:ahLst/>
            <a:cxnLst/>
            <a:rect l="l" t="t" r="r" b="b"/>
            <a:pathLst>
              <a:path w="967738" h="1247275" extrusionOk="0">
                <a:moveTo>
                  <a:pt x="0" y="0"/>
                </a:moveTo>
                <a:lnTo>
                  <a:pt x="967738" y="0"/>
                </a:lnTo>
                <a:lnTo>
                  <a:pt x="967738" y="1247275"/>
                </a:lnTo>
                <a:lnTo>
                  <a:pt x="0" y="1247275"/>
                </a:lnTo>
                <a:close/>
              </a:path>
            </a:pathLst>
          </a:custGeom>
          <a:solidFill>
            <a:srgbClr val="000000">
              <a:alpha val="0"/>
            </a:srgbClr>
          </a:solidFill>
          <a:ln w="12700" cap="flat" cmpd="sng">
            <a:solidFill>
              <a:srgbClr val="000000"/>
            </a:solidFill>
            <a:prstDash val="solid"/>
            <a:round/>
            <a:headEnd type="none" w="sm" len="sm"/>
            <a:tailEnd type="none" w="sm" len="sm"/>
          </a:ln>
        </p:spPr>
        <p:txBody>
          <a:bodyPr/>
          <a:lstStyle/>
          <a:p>
            <a:endParaRPr lang="pl-PL"/>
          </a:p>
        </p:txBody>
      </p:sp>
      <p:sp>
        <p:nvSpPr>
          <p:cNvPr id="157" name="Google Shape;157;p7"/>
          <p:cNvSpPr/>
          <p:nvPr/>
        </p:nvSpPr>
        <p:spPr>
          <a:xfrm>
            <a:off x="16758747" y="4305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3">
              <a:alphaModFix/>
            </a:blip>
            <a:stretch>
              <a:fillRect/>
            </a:stretch>
          </a:blipFill>
          <a:ln>
            <a:noFill/>
          </a:ln>
        </p:spPr>
        <p:txBody>
          <a:bodyPr/>
          <a:lstStyle/>
          <a:p>
            <a:endParaRPr lang="pl-PL"/>
          </a:p>
        </p:txBody>
      </p:sp>
      <p:sp>
        <p:nvSpPr>
          <p:cNvPr id="158" name="Google Shape;158;p7"/>
          <p:cNvSpPr txBox="1"/>
          <p:nvPr/>
        </p:nvSpPr>
        <p:spPr>
          <a:xfrm>
            <a:off x="733400" y="1705682"/>
            <a:ext cx="6954000" cy="369300"/>
          </a:xfrm>
          <a:prstGeom prst="rect">
            <a:avLst/>
          </a:prstGeom>
          <a:noFill/>
          <a:ln>
            <a:noFill/>
          </a:ln>
        </p:spPr>
        <p:txBody>
          <a:bodyPr spcFirstLastPara="1" wrap="square" lIns="0" tIns="0" rIns="0" bIns="0" anchor="t" anchorCtr="0">
            <a:spAutoFit/>
          </a:bodyPr>
          <a:lstStyle/>
          <a:p>
            <a:pPr marL="0" lvl="0" indent="0" algn="l" rtl="0">
              <a:lnSpc>
                <a:spcPct val="120000"/>
              </a:lnSpc>
              <a:spcBef>
                <a:spcPts val="0"/>
              </a:spcBef>
              <a:spcAft>
                <a:spcPts val="0"/>
              </a:spcAft>
              <a:buNone/>
            </a:pPr>
            <a:r>
              <a:rPr lang="en-US" sz="2400" dirty="0" err="1">
                <a:solidFill>
                  <a:srgbClr val="EBCD8A"/>
                </a:solidFill>
                <a:latin typeface="Playfair Display"/>
                <a:ea typeface="Playfair Display"/>
                <a:cs typeface="Playfair Display"/>
                <a:sym typeface="Playfair Display"/>
              </a:rPr>
              <a:t>Wniosek</a:t>
            </a:r>
            <a:r>
              <a:rPr lang="en-US" sz="2400" dirty="0">
                <a:solidFill>
                  <a:srgbClr val="EBCD8A"/>
                </a:solidFill>
                <a:latin typeface="Playfair Display"/>
                <a:ea typeface="Playfair Display"/>
                <a:cs typeface="Playfair Display"/>
                <a:sym typeface="Playfair Display"/>
              </a:rPr>
              <a:t> o </a:t>
            </a:r>
            <a:r>
              <a:rPr lang="en-US" sz="2400" dirty="0" err="1">
                <a:solidFill>
                  <a:srgbClr val="EBCD8A"/>
                </a:solidFill>
                <a:latin typeface="Playfair Display"/>
                <a:ea typeface="Playfair Display"/>
                <a:cs typeface="Playfair Display"/>
                <a:sym typeface="Playfair Display"/>
              </a:rPr>
              <a:t>ogłoszenie</a:t>
            </a:r>
            <a:r>
              <a:rPr lang="en-US" sz="2400" dirty="0">
                <a:solidFill>
                  <a:srgbClr val="EBCD8A"/>
                </a:solidFill>
                <a:latin typeface="Playfair Display"/>
                <a:ea typeface="Playfair Display"/>
                <a:cs typeface="Playfair Display"/>
                <a:sym typeface="Playfair Display"/>
              </a:rPr>
              <a:t> </a:t>
            </a:r>
            <a:r>
              <a:rPr lang="en-US" sz="2400" dirty="0" err="1">
                <a:solidFill>
                  <a:srgbClr val="EBCD8A"/>
                </a:solidFill>
                <a:latin typeface="Playfair Display"/>
                <a:ea typeface="Playfair Display"/>
                <a:cs typeface="Playfair Display"/>
                <a:sym typeface="Playfair Display"/>
              </a:rPr>
              <a:t>upadłości</a:t>
            </a:r>
            <a:r>
              <a:rPr lang="en-US" sz="2400" dirty="0">
                <a:solidFill>
                  <a:srgbClr val="EBCD8A"/>
                </a:solidFill>
                <a:latin typeface="Playfair Display"/>
                <a:ea typeface="Playfair Display"/>
                <a:cs typeface="Playfair Display"/>
                <a:sym typeface="Playfair Display"/>
              </a:rPr>
              <a:t> - </a:t>
            </a:r>
            <a:r>
              <a:rPr lang="en-US" sz="2400" dirty="0" err="1">
                <a:solidFill>
                  <a:srgbClr val="EBCD8A"/>
                </a:solidFill>
                <a:latin typeface="Playfair Display"/>
                <a:ea typeface="Playfair Display"/>
                <a:cs typeface="Playfair Display"/>
                <a:sym typeface="Playfair Display"/>
              </a:rPr>
              <a:t>elementy</a:t>
            </a:r>
            <a:endParaRPr sz="6499" dirty="0">
              <a:solidFill>
                <a:srgbClr val="EBCD8A"/>
              </a:solidFill>
              <a:latin typeface="Playfair Display"/>
              <a:ea typeface="Playfair Display"/>
              <a:cs typeface="Playfair Display"/>
              <a:sym typeface="Playfair Display"/>
            </a:endParaRPr>
          </a:p>
        </p:txBody>
      </p:sp>
      <p:sp>
        <p:nvSpPr>
          <p:cNvPr id="159" name="Google Shape;159;p7"/>
          <p:cNvSpPr txBox="1"/>
          <p:nvPr/>
        </p:nvSpPr>
        <p:spPr>
          <a:xfrm>
            <a:off x="16971246" y="3048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a:solidFill>
                  <a:srgbClr val="FFFFFF"/>
                </a:solidFill>
                <a:latin typeface="Rosario"/>
                <a:ea typeface="Rosario"/>
                <a:cs typeface="Rosario"/>
                <a:sym typeface="Rosario"/>
              </a:rPr>
              <a:t>06</a:t>
            </a:r>
            <a:endParaRPr/>
          </a:p>
        </p:txBody>
      </p:sp>
      <p:grpSp>
        <p:nvGrpSpPr>
          <p:cNvPr id="160" name="Google Shape;160;p7"/>
          <p:cNvGrpSpPr/>
          <p:nvPr/>
        </p:nvGrpSpPr>
        <p:grpSpPr>
          <a:xfrm>
            <a:off x="502388" y="486440"/>
            <a:ext cx="3664810" cy="571359"/>
            <a:chOff x="0" y="0"/>
            <a:chExt cx="4886414" cy="761812"/>
          </a:xfrm>
        </p:grpSpPr>
        <p:sp>
          <p:nvSpPr>
            <p:cNvPr id="161" name="Google Shape;161;p7"/>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a:lstStyle/>
            <a:p>
              <a:endParaRPr lang="pl-PL"/>
            </a:p>
          </p:txBody>
        </p:sp>
        <p:sp>
          <p:nvSpPr>
            <p:cNvPr id="162" name="Google Shape;162;p7"/>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163" name="Google Shape;163;p7"/>
          <p:cNvSpPr txBox="1"/>
          <p:nvPr/>
        </p:nvSpPr>
        <p:spPr>
          <a:xfrm>
            <a:off x="1135075" y="3085850"/>
            <a:ext cx="5637000" cy="40881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chemeClr val="dk1"/>
                </a:solidFill>
                <a:latin typeface="Playfair Display"/>
                <a:ea typeface="Playfair Display"/>
                <a:cs typeface="Playfair Display"/>
                <a:sym typeface="Playfair Display"/>
              </a:rPr>
              <a:t>Elementy wniosku:</a:t>
            </a:r>
            <a:endParaRPr sz="1600" b="1">
              <a:solidFill>
                <a:schemeClr val="dk1"/>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chemeClr val="dk1"/>
              </a:buClr>
              <a:buSzPts val="1600"/>
              <a:buFont typeface="Playfair Display"/>
              <a:buChar char="●"/>
            </a:pPr>
            <a:r>
              <a:rPr lang="en-US" sz="1600" b="1">
                <a:solidFill>
                  <a:schemeClr val="dk1"/>
                </a:solidFill>
                <a:latin typeface="Playfair Display"/>
                <a:ea typeface="Playfair Display"/>
                <a:cs typeface="Playfair Display"/>
                <a:sym typeface="Playfair Display"/>
              </a:rPr>
              <a:t>art. 125, 126 i 128 KPC (na mocy art. 35 ustawy PrUp)</a:t>
            </a:r>
            <a:endParaRPr sz="1600" b="1">
              <a:solidFill>
                <a:schemeClr val="dk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dk1"/>
              </a:buClr>
              <a:buSzPts val="1600"/>
              <a:buFont typeface="Playfair Display"/>
              <a:buChar char="●"/>
            </a:pPr>
            <a:r>
              <a:rPr lang="en-US" sz="1600" b="1">
                <a:solidFill>
                  <a:schemeClr val="dk1"/>
                </a:solidFill>
                <a:latin typeface="Playfair Display"/>
                <a:ea typeface="Playfair Display"/>
                <a:cs typeface="Playfair Display"/>
                <a:sym typeface="Playfair Display"/>
              </a:rPr>
              <a:t>Art. 22 [Wymogi formalne wniosku]</a:t>
            </a:r>
            <a:endParaRPr sz="1600" b="1">
              <a:solidFill>
                <a:schemeClr val="dk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dk1"/>
              </a:buClr>
              <a:buSzPts val="1600"/>
              <a:buFont typeface="Playfair Display"/>
              <a:buChar char="-"/>
            </a:pPr>
            <a:r>
              <a:rPr lang="en-US" sz="1600">
                <a:solidFill>
                  <a:schemeClr val="dk1"/>
                </a:solidFill>
                <a:latin typeface="Playfair Display"/>
                <a:ea typeface="Playfair Display"/>
                <a:cs typeface="Playfair Display"/>
                <a:sym typeface="Playfair Display"/>
              </a:rPr>
              <a:t>dane identyfikujące: imię, nazwisko, nazwa firmy, miejsce zamieszkania lub siedziba, PESEL, KRS, NIP, dane reprezentantów w spół. os. lub wspólników, </a:t>
            </a:r>
            <a:endParaRPr sz="1600">
              <a:solidFill>
                <a:schemeClr val="dk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dk1"/>
              </a:buClr>
              <a:buSzPts val="1600"/>
              <a:buFont typeface="Playfair Display"/>
              <a:buChar char="-"/>
            </a:pPr>
            <a:r>
              <a:rPr lang="en-US" sz="1600">
                <a:solidFill>
                  <a:schemeClr val="dk1"/>
                </a:solidFill>
                <a:latin typeface="Playfair Display"/>
                <a:ea typeface="Playfair Display"/>
                <a:cs typeface="Playfair Display"/>
                <a:sym typeface="Playfair Display"/>
              </a:rPr>
              <a:t>główny ośrodek podstawowej działalności,</a:t>
            </a:r>
            <a:endParaRPr sz="1600">
              <a:solidFill>
                <a:schemeClr val="dk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dk1"/>
              </a:buClr>
              <a:buSzPts val="1600"/>
              <a:buFont typeface="Playfair Display"/>
              <a:buChar char="-"/>
            </a:pPr>
            <a:r>
              <a:rPr lang="en-US" sz="1600">
                <a:solidFill>
                  <a:schemeClr val="dk1"/>
                </a:solidFill>
                <a:latin typeface="Playfair Display"/>
                <a:ea typeface="Playfair Display"/>
                <a:cs typeface="Playfair Display"/>
                <a:sym typeface="Playfair Display"/>
              </a:rPr>
              <a:t>okoliczności uzasadniające wniosek i ich uprawdopodobnienie,</a:t>
            </a:r>
            <a:endParaRPr sz="1600">
              <a:solidFill>
                <a:schemeClr val="dk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dk1"/>
              </a:buClr>
              <a:buSzPts val="1600"/>
              <a:buFont typeface="Playfair Display"/>
              <a:buChar char="-"/>
            </a:pPr>
            <a:r>
              <a:rPr lang="en-US" sz="1600">
                <a:solidFill>
                  <a:schemeClr val="dk1"/>
                </a:solidFill>
                <a:latin typeface="Playfair Display"/>
                <a:ea typeface="Playfair Display"/>
                <a:cs typeface="Playfair Display"/>
                <a:sym typeface="Playfair Display"/>
              </a:rPr>
              <a:t>czy uczestnik systemu płatności lub systemu rozrachunku papierów wartościowych,</a:t>
            </a:r>
            <a:endParaRPr sz="1600">
              <a:solidFill>
                <a:schemeClr val="dk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dk1"/>
              </a:buClr>
              <a:buSzPts val="1600"/>
              <a:buFont typeface="Playfair Display"/>
              <a:buChar char="-"/>
            </a:pPr>
            <a:r>
              <a:rPr lang="en-US" sz="1600">
                <a:solidFill>
                  <a:schemeClr val="dk1"/>
                </a:solidFill>
                <a:latin typeface="Playfair Display"/>
                <a:ea typeface="Playfair Display"/>
                <a:cs typeface="Playfair Display"/>
                <a:sym typeface="Playfair Display"/>
              </a:rPr>
              <a:t>czy spółka publiczna,</a:t>
            </a:r>
            <a:endParaRPr sz="160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b="0" i="0" u="none" strike="noStrike" cap="none">
              <a:solidFill>
                <a:schemeClr val="dk1"/>
              </a:solidFill>
              <a:latin typeface="Playfair Display"/>
              <a:ea typeface="Playfair Display"/>
              <a:cs typeface="Playfair Display"/>
              <a:sym typeface="Playfair Display"/>
            </a:endParaRPr>
          </a:p>
        </p:txBody>
      </p:sp>
      <p:sp>
        <p:nvSpPr>
          <p:cNvPr id="164" name="Google Shape;164;p7"/>
          <p:cNvSpPr txBox="1"/>
          <p:nvPr/>
        </p:nvSpPr>
        <p:spPr>
          <a:xfrm>
            <a:off x="8986451" y="937375"/>
            <a:ext cx="6222600" cy="7043700"/>
          </a:xfrm>
          <a:prstGeom prst="rect">
            <a:avLst/>
          </a:prstGeom>
          <a:noFill/>
          <a:ln>
            <a:noFill/>
          </a:ln>
        </p:spPr>
        <p:txBody>
          <a:bodyPr spcFirstLastPara="1" wrap="square" lIns="0" tIns="0" rIns="0" bIns="0" anchor="t" anchorCtr="0">
            <a:spAutoFit/>
          </a:bodyPr>
          <a:lstStyle/>
          <a:p>
            <a:pPr marL="0" lvl="0" indent="0" algn="just" rtl="0">
              <a:lnSpc>
                <a:spcPct val="120000"/>
              </a:lnSpc>
              <a:spcBef>
                <a:spcPts val="0"/>
              </a:spcBef>
              <a:spcAft>
                <a:spcPts val="0"/>
              </a:spcAft>
              <a:buNone/>
            </a:pPr>
            <a:r>
              <a:rPr lang="en-US" sz="1600" b="1" dirty="0" err="1">
                <a:solidFill>
                  <a:schemeClr val="dk1"/>
                </a:solidFill>
                <a:latin typeface="Playfair Display"/>
                <a:ea typeface="Playfair Display"/>
                <a:cs typeface="Playfair Display"/>
                <a:sym typeface="Playfair Display"/>
              </a:rPr>
              <a:t>Wnioskodawca</a:t>
            </a:r>
            <a:r>
              <a:rPr lang="en-US" sz="1600" b="1" dirty="0">
                <a:solidFill>
                  <a:schemeClr val="dk1"/>
                </a:solidFill>
                <a:latin typeface="Playfair Display"/>
                <a:ea typeface="Playfair Display"/>
                <a:cs typeface="Playfair Display"/>
                <a:sym typeface="Playfair Display"/>
              </a:rPr>
              <a:t> - </a:t>
            </a:r>
            <a:r>
              <a:rPr lang="en-US" sz="1600" b="1" dirty="0" err="1">
                <a:solidFill>
                  <a:schemeClr val="dk1"/>
                </a:solidFill>
                <a:latin typeface="Playfair Display"/>
                <a:ea typeface="Playfair Display"/>
                <a:cs typeface="Playfair Display"/>
                <a:sym typeface="Playfair Display"/>
              </a:rPr>
              <a:t>dłużnik</a:t>
            </a: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dirty="0">
                <a:solidFill>
                  <a:schemeClr val="dk1"/>
                </a:solidFill>
                <a:latin typeface="Playfair Display"/>
                <a:ea typeface="Playfair Display"/>
                <a:cs typeface="Playfair Display"/>
                <a:sym typeface="Playfair Display"/>
              </a:rPr>
              <a:t>+ art. 23 [</a:t>
            </a:r>
            <a:r>
              <a:rPr lang="en-US" sz="1600" b="1" dirty="0" err="1">
                <a:solidFill>
                  <a:schemeClr val="dk1"/>
                </a:solidFill>
                <a:latin typeface="Playfair Display"/>
                <a:ea typeface="Playfair Display"/>
                <a:cs typeface="Playfair Display"/>
                <a:sym typeface="Playfair Display"/>
              </a:rPr>
              <a:t>Dodatkowe</a:t>
            </a:r>
            <a:r>
              <a:rPr lang="en-US" sz="1600" b="1" dirty="0">
                <a:solidFill>
                  <a:schemeClr val="dk1"/>
                </a:solidFill>
                <a:latin typeface="Playfair Display"/>
                <a:ea typeface="Playfair Display"/>
                <a:cs typeface="Playfair Display"/>
                <a:sym typeface="Playfair Display"/>
              </a:rPr>
              <a:t> </a:t>
            </a:r>
            <a:r>
              <a:rPr lang="en-US" sz="1600" b="1" dirty="0" err="1">
                <a:solidFill>
                  <a:schemeClr val="dk1"/>
                </a:solidFill>
                <a:latin typeface="Playfair Display"/>
                <a:ea typeface="Playfair Display"/>
                <a:cs typeface="Playfair Display"/>
                <a:sym typeface="Playfair Display"/>
              </a:rPr>
              <a:t>dokumenty</a:t>
            </a:r>
            <a:r>
              <a:rPr lang="en-US" sz="1600" b="1" dirty="0">
                <a:solidFill>
                  <a:schemeClr val="dk1"/>
                </a:solidFill>
                <a:latin typeface="Playfair Display"/>
                <a:ea typeface="Playfair Display"/>
                <a:cs typeface="Playfair Display"/>
                <a:sym typeface="Playfair Display"/>
              </a:rPr>
              <a:t>]</a:t>
            </a:r>
            <a:endParaRPr sz="1600" b="1"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aktualny</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wykaz</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majątku</a:t>
            </a:r>
            <a:r>
              <a:rPr lang="en-US" sz="1600" dirty="0">
                <a:solidFill>
                  <a:schemeClr val="dk1"/>
                </a:solidFill>
                <a:latin typeface="Playfair Display"/>
                <a:ea typeface="Playfair Display"/>
                <a:cs typeface="Playfair Display"/>
                <a:sym typeface="Playfair Display"/>
              </a:rPr>
              <a:t> z </a:t>
            </a:r>
            <a:r>
              <a:rPr lang="en-US" sz="1600" dirty="0" err="1">
                <a:solidFill>
                  <a:schemeClr val="dk1"/>
                </a:solidFill>
                <a:latin typeface="Playfair Display"/>
                <a:ea typeface="Playfair Display"/>
                <a:cs typeface="Playfair Display"/>
                <a:sym typeface="Playfair Display"/>
              </a:rPr>
              <a:t>szacunkową</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wyceną</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jego</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składników</a:t>
            </a: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bilans</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na</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dzień</a:t>
            </a:r>
            <a:r>
              <a:rPr lang="en-US" sz="1600" dirty="0">
                <a:solidFill>
                  <a:schemeClr val="dk1"/>
                </a:solidFill>
                <a:latin typeface="Playfair Display"/>
                <a:ea typeface="Playfair Display"/>
                <a:cs typeface="Playfair Display"/>
                <a:sym typeface="Playfair Display"/>
              </a:rPr>
              <a:t> 30 </a:t>
            </a:r>
            <a:r>
              <a:rPr lang="en-US" sz="1600" dirty="0" err="1">
                <a:solidFill>
                  <a:schemeClr val="dk1"/>
                </a:solidFill>
                <a:latin typeface="Playfair Display"/>
                <a:ea typeface="Playfair Display"/>
                <a:cs typeface="Playfair Display"/>
                <a:sym typeface="Playfair Display"/>
              </a:rPr>
              <a:t>dni</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przed</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terminem</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złożenia</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wniosku</a:t>
            </a:r>
            <a:r>
              <a:rPr lang="en-US" sz="1600" dirty="0">
                <a:solidFill>
                  <a:schemeClr val="dk1"/>
                </a:solidFill>
                <a:latin typeface="Playfair Display"/>
                <a:ea typeface="Playfair Display"/>
                <a:cs typeface="Playfair Display"/>
                <a:sym typeface="Playfair Display"/>
              </a:rPr>
              <a:t>,</a:t>
            </a: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spis</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wierzycieli</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adres</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wierzytelności</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terminy</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zapłaty</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lista</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zabezpieczeń</a:t>
            </a:r>
            <a:r>
              <a:rPr lang="en-US" sz="1600" dirty="0">
                <a:solidFill>
                  <a:schemeClr val="dk1"/>
                </a:solidFill>
                <a:latin typeface="Playfair Display"/>
                <a:ea typeface="Playfair Display"/>
                <a:cs typeface="Playfair Display"/>
                <a:sym typeface="Playfair Display"/>
              </a:rPr>
              <a:t> z </a:t>
            </a:r>
            <a:r>
              <a:rPr lang="en-US" sz="1600" dirty="0" err="1">
                <a:solidFill>
                  <a:schemeClr val="dk1"/>
                </a:solidFill>
                <a:latin typeface="Playfair Display"/>
                <a:ea typeface="Playfair Display"/>
                <a:cs typeface="Playfair Display"/>
                <a:sym typeface="Playfair Display"/>
              </a:rPr>
              <a:t>datami</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ustanowienia</a:t>
            </a:r>
            <a:r>
              <a:rPr lang="en-US" sz="1600" dirty="0">
                <a:solidFill>
                  <a:schemeClr val="dk1"/>
                </a:solidFill>
                <a:latin typeface="Playfair Display"/>
                <a:ea typeface="Playfair Display"/>
                <a:cs typeface="Playfair Display"/>
                <a:sym typeface="Playfair Display"/>
              </a:rPr>
              <a:t>,</a:t>
            </a: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oświadczenie</a:t>
            </a:r>
            <a:r>
              <a:rPr lang="en-US" sz="1600" dirty="0">
                <a:solidFill>
                  <a:schemeClr val="dk1"/>
                </a:solidFill>
                <a:latin typeface="Playfair Display"/>
                <a:ea typeface="Playfair Display"/>
                <a:cs typeface="Playfair Display"/>
                <a:sym typeface="Playfair Display"/>
              </a:rPr>
              <a:t> o </a:t>
            </a:r>
            <a:r>
              <a:rPr lang="en-US" sz="1600" dirty="0" err="1">
                <a:solidFill>
                  <a:schemeClr val="dk1"/>
                </a:solidFill>
                <a:latin typeface="Playfair Display"/>
                <a:ea typeface="Playfair Display"/>
                <a:cs typeface="Playfair Display"/>
                <a:sym typeface="Playfair Display"/>
              </a:rPr>
              <a:t>spłatach</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długów</a:t>
            </a:r>
            <a:r>
              <a:rPr lang="en-US" sz="1600" dirty="0">
                <a:solidFill>
                  <a:schemeClr val="dk1"/>
                </a:solidFill>
                <a:latin typeface="Playfair Display"/>
                <a:ea typeface="Playfair Display"/>
                <a:cs typeface="Playfair Display"/>
                <a:sym typeface="Playfair Display"/>
              </a:rPr>
              <a:t> </a:t>
            </a: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spis</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podmiotów</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zobowiązanych</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majątkowo</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wobec</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dłużnika</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wraz</a:t>
            </a:r>
            <a:r>
              <a:rPr lang="en-US" sz="1600" dirty="0">
                <a:solidFill>
                  <a:schemeClr val="dk1"/>
                </a:solidFill>
                <a:latin typeface="Playfair Display"/>
                <a:ea typeface="Playfair Display"/>
                <a:cs typeface="Playfair Display"/>
                <a:sym typeface="Playfair Display"/>
              </a:rPr>
              <a:t> ze </a:t>
            </a:r>
            <a:r>
              <a:rPr lang="en-US" sz="1600" dirty="0" err="1">
                <a:solidFill>
                  <a:schemeClr val="dk1"/>
                </a:solidFill>
                <a:latin typeface="Playfair Display"/>
                <a:ea typeface="Playfair Display"/>
                <a:cs typeface="Playfair Display"/>
                <a:sym typeface="Playfair Display"/>
              </a:rPr>
              <a:t>szczegółami</a:t>
            </a:r>
            <a:r>
              <a:rPr lang="en-US" sz="1600" dirty="0">
                <a:solidFill>
                  <a:schemeClr val="dk1"/>
                </a:solidFill>
                <a:latin typeface="Playfair Display"/>
                <a:ea typeface="Playfair Display"/>
                <a:cs typeface="Playfair Display"/>
                <a:sym typeface="Playfair Display"/>
              </a:rPr>
              <a:t>,</a:t>
            </a: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wykaz</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tytułów</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egzekucyjnych</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oraz</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tytułów</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wykonawczych</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przeciwko</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dłużnikowi</a:t>
            </a:r>
            <a:r>
              <a:rPr lang="en-US" sz="1600" dirty="0">
                <a:solidFill>
                  <a:schemeClr val="dk1"/>
                </a:solidFill>
                <a:latin typeface="Playfair Display"/>
                <a:ea typeface="Playfair Display"/>
                <a:cs typeface="Playfair Display"/>
                <a:sym typeface="Playfair Display"/>
              </a:rPr>
              <a:t>,</a:t>
            </a: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informacja</a:t>
            </a:r>
            <a:r>
              <a:rPr lang="en-US" sz="1600" dirty="0">
                <a:solidFill>
                  <a:schemeClr val="dk1"/>
                </a:solidFill>
                <a:latin typeface="Playfair Display"/>
                <a:ea typeface="Playfair Display"/>
                <a:cs typeface="Playfair Display"/>
                <a:sym typeface="Playfair Display"/>
              </a:rPr>
              <a:t> o </a:t>
            </a:r>
            <a:r>
              <a:rPr lang="en-US" sz="1600" dirty="0" err="1">
                <a:solidFill>
                  <a:schemeClr val="dk1"/>
                </a:solidFill>
                <a:latin typeface="Playfair Display"/>
                <a:ea typeface="Playfair Display"/>
                <a:cs typeface="Playfair Display"/>
                <a:sym typeface="Playfair Display"/>
              </a:rPr>
              <a:t>postępowaniach</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dotyczących</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majątku</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dłużnika</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i</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ustanowionych</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na</a:t>
            </a:r>
            <a:r>
              <a:rPr lang="en-US" sz="1600" dirty="0">
                <a:solidFill>
                  <a:schemeClr val="dk1"/>
                </a:solidFill>
                <a:latin typeface="Playfair Display"/>
                <a:ea typeface="Playfair Display"/>
                <a:cs typeface="Playfair Display"/>
                <a:sym typeface="Playfair Display"/>
              </a:rPr>
              <a:t> nim </a:t>
            </a:r>
            <a:r>
              <a:rPr lang="en-US" sz="1600" dirty="0" err="1">
                <a:solidFill>
                  <a:schemeClr val="dk1"/>
                </a:solidFill>
                <a:latin typeface="Playfair Display"/>
                <a:ea typeface="Playfair Display"/>
                <a:cs typeface="Playfair Display"/>
                <a:sym typeface="Playfair Display"/>
              </a:rPr>
              <a:t>obciążeń</a:t>
            </a:r>
            <a:r>
              <a:rPr lang="en-US" sz="1600" dirty="0">
                <a:solidFill>
                  <a:schemeClr val="dk1"/>
                </a:solidFill>
                <a:latin typeface="Playfair Display"/>
                <a:ea typeface="Playfair Display"/>
                <a:cs typeface="Playfair Display"/>
                <a:sym typeface="Playfair Display"/>
              </a:rPr>
              <a:t>,</a:t>
            </a: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miejsce</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zamieszkania</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reprezentantów</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spółki</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lub</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osoby</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prawnej</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i</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likwidatorów</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jeżeli</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ustanowieni</a:t>
            </a:r>
            <a:r>
              <a:rPr lang="en-US" sz="1600" dirty="0">
                <a:solidFill>
                  <a:schemeClr val="dk1"/>
                </a:solidFill>
                <a:latin typeface="Playfair Display"/>
                <a:ea typeface="Playfair Display"/>
                <a:cs typeface="Playfair Display"/>
                <a:sym typeface="Playfair Display"/>
              </a:rPr>
              <a:t>),</a:t>
            </a: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czy</a:t>
            </a:r>
            <a:r>
              <a:rPr lang="en-US" sz="1600" dirty="0">
                <a:solidFill>
                  <a:schemeClr val="dk1"/>
                </a:solidFill>
                <a:latin typeface="Playfair Display"/>
                <a:ea typeface="Playfair Display"/>
                <a:cs typeface="Playfair Display"/>
                <a:sym typeface="Playfair Display"/>
              </a:rPr>
              <a:t> w 2 </a:t>
            </a:r>
            <a:r>
              <a:rPr lang="en-US" sz="1600" dirty="0" err="1">
                <a:solidFill>
                  <a:schemeClr val="dk1"/>
                </a:solidFill>
                <a:latin typeface="Playfair Display"/>
                <a:ea typeface="Playfair Display"/>
                <a:cs typeface="Playfair Display"/>
                <a:sym typeface="Playfair Display"/>
              </a:rPr>
              <a:t>ostatnich</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latach</a:t>
            </a:r>
            <a:r>
              <a:rPr lang="en-US" sz="1600" dirty="0">
                <a:solidFill>
                  <a:schemeClr val="dk1"/>
                </a:solidFill>
                <a:latin typeface="Playfair Display"/>
                <a:ea typeface="Playfair Display"/>
                <a:cs typeface="Playfair Display"/>
                <a:sym typeface="Playfair Display"/>
              </a:rPr>
              <a:t> - 250 </a:t>
            </a:r>
            <a:r>
              <a:rPr lang="en-US" sz="1600" dirty="0" err="1">
                <a:solidFill>
                  <a:schemeClr val="dk1"/>
                </a:solidFill>
                <a:latin typeface="Playfair Display"/>
                <a:ea typeface="Playfair Display"/>
                <a:cs typeface="Playfair Display"/>
                <a:sym typeface="Playfair Display"/>
              </a:rPr>
              <a:t>pracowników</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lub</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więcej</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obrót</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netto</a:t>
            </a:r>
            <a:r>
              <a:rPr lang="en-US" sz="1600" dirty="0">
                <a:solidFill>
                  <a:schemeClr val="dk1"/>
                </a:solidFill>
                <a:latin typeface="Playfair Display"/>
                <a:ea typeface="Playfair Display"/>
                <a:cs typeface="Playfair Display"/>
                <a:sym typeface="Playfair Display"/>
              </a:rPr>
              <a:t>&gt; 50 </a:t>
            </a:r>
            <a:r>
              <a:rPr lang="en-US" sz="1600" dirty="0" err="1">
                <a:solidFill>
                  <a:schemeClr val="dk1"/>
                </a:solidFill>
                <a:latin typeface="Playfair Display"/>
                <a:ea typeface="Playfair Display"/>
                <a:cs typeface="Playfair Display"/>
                <a:sym typeface="Playfair Display"/>
              </a:rPr>
              <a:t>mln</a:t>
            </a:r>
            <a:r>
              <a:rPr lang="en-US" sz="1600" dirty="0">
                <a:solidFill>
                  <a:schemeClr val="dk1"/>
                </a:solidFill>
                <a:latin typeface="Playfair Display"/>
                <a:ea typeface="Playfair Display"/>
                <a:cs typeface="Playfair Display"/>
                <a:sym typeface="Playfair Display"/>
              </a:rPr>
              <a:t> euro, </a:t>
            </a:r>
            <a:r>
              <a:rPr lang="en-US" sz="1600" dirty="0" err="1">
                <a:solidFill>
                  <a:schemeClr val="dk1"/>
                </a:solidFill>
                <a:latin typeface="Playfair Display"/>
                <a:ea typeface="Playfair Display"/>
                <a:cs typeface="Playfair Display"/>
                <a:sym typeface="Playfair Display"/>
              </a:rPr>
              <a:t>sumy</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aktywów</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rocznie</a:t>
            </a:r>
            <a:r>
              <a:rPr lang="en-US" sz="1600" dirty="0">
                <a:solidFill>
                  <a:schemeClr val="dk1"/>
                </a:solidFill>
                <a:latin typeface="Playfair Display"/>
                <a:ea typeface="Playfair Display"/>
                <a:cs typeface="Playfair Display"/>
                <a:sym typeface="Playfair Display"/>
              </a:rPr>
              <a:t> &gt; 43 </a:t>
            </a:r>
            <a:r>
              <a:rPr lang="en-US" sz="1600" dirty="0" err="1">
                <a:solidFill>
                  <a:schemeClr val="dk1"/>
                </a:solidFill>
                <a:latin typeface="Playfair Display"/>
                <a:ea typeface="Playfair Display"/>
                <a:cs typeface="Playfair Display"/>
                <a:sym typeface="Playfair Display"/>
              </a:rPr>
              <a:t>mln</a:t>
            </a:r>
            <a:r>
              <a:rPr lang="en-US" sz="1600" dirty="0">
                <a:solidFill>
                  <a:schemeClr val="dk1"/>
                </a:solidFill>
                <a:latin typeface="Playfair Display"/>
                <a:ea typeface="Playfair Display"/>
                <a:cs typeface="Playfair Display"/>
                <a:sym typeface="Playfair Display"/>
              </a:rPr>
              <a:t> euro,</a:t>
            </a: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b="1" dirty="0">
                <a:solidFill>
                  <a:schemeClr val="dk1"/>
                </a:solidFill>
                <a:latin typeface="Playfair Display"/>
                <a:ea typeface="Playfair Display"/>
                <a:cs typeface="Playfair Display"/>
                <a:sym typeface="Playfair Display"/>
              </a:rPr>
              <a:t>+ art. 25 </a:t>
            </a:r>
            <a:r>
              <a:rPr lang="en-US" sz="1600" b="1" dirty="0" err="1">
                <a:solidFill>
                  <a:schemeClr val="dk1"/>
                </a:solidFill>
                <a:latin typeface="Playfair Display"/>
                <a:ea typeface="Playfair Display"/>
                <a:cs typeface="Playfair Display"/>
                <a:sym typeface="Playfair Display"/>
              </a:rPr>
              <a:t>oświadczenie</a:t>
            </a:r>
            <a:r>
              <a:rPr lang="en-US" sz="1600" b="1" dirty="0">
                <a:solidFill>
                  <a:schemeClr val="dk1"/>
                </a:solidFill>
                <a:latin typeface="Playfair Display"/>
                <a:ea typeface="Playfair Display"/>
                <a:cs typeface="Playfair Display"/>
                <a:sym typeface="Playfair Display"/>
              </a:rPr>
              <a:t> o </a:t>
            </a:r>
            <a:r>
              <a:rPr lang="en-US" sz="1600" b="1" dirty="0" err="1">
                <a:solidFill>
                  <a:schemeClr val="dk1"/>
                </a:solidFill>
                <a:latin typeface="Playfair Display"/>
                <a:ea typeface="Playfair Display"/>
                <a:cs typeface="Playfair Display"/>
                <a:sym typeface="Playfair Display"/>
              </a:rPr>
              <a:t>prawdziwości</a:t>
            </a:r>
            <a:r>
              <a:rPr lang="en-US" sz="1600" b="1" dirty="0">
                <a:solidFill>
                  <a:schemeClr val="dk1"/>
                </a:solidFill>
                <a:latin typeface="Playfair Display"/>
                <a:ea typeface="Playfair Display"/>
                <a:cs typeface="Playfair Display"/>
                <a:sym typeface="Playfair Display"/>
              </a:rPr>
              <a:t> </a:t>
            </a:r>
            <a:r>
              <a:rPr lang="en-US" sz="1600" b="1" dirty="0" err="1">
                <a:solidFill>
                  <a:schemeClr val="dk1"/>
                </a:solidFill>
                <a:latin typeface="Playfair Display"/>
                <a:ea typeface="Playfair Display"/>
                <a:cs typeface="Playfair Display"/>
                <a:sym typeface="Playfair Display"/>
              </a:rPr>
              <a:t>danych</a:t>
            </a:r>
            <a:r>
              <a:rPr lang="en-US" sz="1600" b="1" dirty="0">
                <a:solidFill>
                  <a:schemeClr val="dk1"/>
                </a:solidFill>
                <a:latin typeface="Playfair Display"/>
                <a:ea typeface="Playfair Display"/>
                <a:cs typeface="Playfair Display"/>
                <a:sym typeface="Playfair Display"/>
              </a:rPr>
              <a:t> </a:t>
            </a:r>
            <a:r>
              <a:rPr lang="en-US" sz="1600" b="1" dirty="0" err="1">
                <a:solidFill>
                  <a:schemeClr val="dk1"/>
                </a:solidFill>
                <a:latin typeface="Playfair Display"/>
                <a:ea typeface="Playfair Display"/>
                <a:cs typeface="Playfair Display"/>
                <a:sym typeface="Playfair Display"/>
              </a:rPr>
              <a:t>zawartych</a:t>
            </a:r>
            <a:r>
              <a:rPr lang="en-US" sz="1600" b="1" dirty="0">
                <a:solidFill>
                  <a:schemeClr val="dk1"/>
                </a:solidFill>
                <a:latin typeface="Playfair Display"/>
                <a:ea typeface="Playfair Display"/>
                <a:cs typeface="Playfair Display"/>
                <a:sym typeface="Playfair Display"/>
              </a:rPr>
              <a:t> we </a:t>
            </a:r>
            <a:r>
              <a:rPr lang="en-US" sz="1600" b="1" dirty="0" err="1">
                <a:solidFill>
                  <a:schemeClr val="dk1"/>
                </a:solidFill>
                <a:latin typeface="Playfair Display"/>
                <a:ea typeface="Playfair Display"/>
                <a:cs typeface="Playfair Display"/>
                <a:sym typeface="Playfair Display"/>
              </a:rPr>
              <a:t>wniosku</a:t>
            </a:r>
            <a:r>
              <a:rPr lang="en-US" sz="1600" dirty="0">
                <a:solidFill>
                  <a:schemeClr val="dk1"/>
                </a:solidFill>
                <a:latin typeface="Playfair Display"/>
                <a:ea typeface="Playfair Display"/>
                <a:cs typeface="Playfair Display"/>
                <a:sym typeface="Playfair Display"/>
              </a:rPr>
              <a:t> </a:t>
            </a:r>
            <a:endParaRPr sz="1600" dirty="0">
              <a:solidFill>
                <a:schemeClr val="dk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dk1"/>
              </a:buClr>
              <a:buSzPts val="1600"/>
              <a:buFont typeface="Playfair Display"/>
              <a:buChar char="-"/>
            </a:pPr>
            <a:r>
              <a:rPr lang="en-US" sz="1600" dirty="0" err="1">
                <a:solidFill>
                  <a:schemeClr val="dk1"/>
                </a:solidFill>
                <a:latin typeface="Playfair Display"/>
                <a:ea typeface="Playfair Display"/>
                <a:cs typeface="Playfair Display"/>
                <a:sym typeface="Playfair Display"/>
              </a:rPr>
              <a:t>odpowiedzialność</a:t>
            </a:r>
            <a:r>
              <a:rPr lang="en-US" sz="1600" dirty="0">
                <a:solidFill>
                  <a:schemeClr val="dk1"/>
                </a:solidFill>
                <a:latin typeface="Playfair Display"/>
                <a:ea typeface="Playfair Display"/>
                <a:cs typeface="Playfair Display"/>
                <a:sym typeface="Playfair Display"/>
              </a:rPr>
              <a:t> za </a:t>
            </a:r>
            <a:r>
              <a:rPr lang="en-US" sz="1600" dirty="0" err="1">
                <a:solidFill>
                  <a:schemeClr val="dk1"/>
                </a:solidFill>
                <a:latin typeface="Playfair Display"/>
                <a:ea typeface="Playfair Display"/>
                <a:cs typeface="Playfair Display"/>
                <a:sym typeface="Playfair Display"/>
              </a:rPr>
              <a:t>szkodę</a:t>
            </a:r>
            <a:r>
              <a:rPr lang="en-US" sz="1600" dirty="0">
                <a:solidFill>
                  <a:schemeClr val="dk1"/>
                </a:solidFill>
                <a:latin typeface="Playfair Display"/>
                <a:ea typeface="Playfair Display"/>
                <a:cs typeface="Playfair Display"/>
                <a:sym typeface="Playfair Display"/>
              </a:rPr>
              <a:t>, </a:t>
            </a:r>
            <a:endParaRPr sz="1600" dirty="0">
              <a:solidFill>
                <a:schemeClr val="dk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dk1"/>
              </a:buClr>
              <a:buSzPts val="1600"/>
              <a:buFont typeface="Playfair Display"/>
              <a:buChar char="-"/>
            </a:pPr>
            <a:r>
              <a:rPr lang="en-US" sz="1600" dirty="0" err="1">
                <a:solidFill>
                  <a:schemeClr val="dk1"/>
                </a:solidFill>
                <a:latin typeface="Playfair Display"/>
                <a:ea typeface="Playfair Display"/>
                <a:cs typeface="Playfair Display"/>
                <a:sym typeface="Playfair Display"/>
              </a:rPr>
              <a:t>niezłożenie</a:t>
            </a:r>
            <a:r>
              <a:rPr lang="en-US" sz="1600" dirty="0">
                <a:solidFill>
                  <a:schemeClr val="dk1"/>
                </a:solidFill>
                <a:latin typeface="Playfair Display"/>
                <a:ea typeface="Playfair Display"/>
                <a:cs typeface="Playfair Display"/>
                <a:sym typeface="Playfair Display"/>
              </a:rPr>
              <a:t> - </a:t>
            </a:r>
            <a:r>
              <a:rPr lang="en-US" sz="1600" dirty="0" err="1">
                <a:solidFill>
                  <a:schemeClr val="dk1"/>
                </a:solidFill>
                <a:latin typeface="Playfair Display"/>
                <a:ea typeface="Playfair Display"/>
                <a:cs typeface="Playfair Display"/>
                <a:sym typeface="Playfair Display"/>
              </a:rPr>
              <a:t>zwrot</a:t>
            </a:r>
            <a:r>
              <a:rPr lang="en-US" sz="1600" dirty="0">
                <a:solidFill>
                  <a:schemeClr val="dk1"/>
                </a:solidFill>
                <a:latin typeface="Playfair Display"/>
                <a:ea typeface="Playfair Display"/>
                <a:cs typeface="Playfair Display"/>
                <a:sym typeface="Playfair Display"/>
              </a:rPr>
              <a:t> </a:t>
            </a:r>
            <a:r>
              <a:rPr lang="en-US" sz="1600" dirty="0" err="1">
                <a:solidFill>
                  <a:schemeClr val="dk1"/>
                </a:solidFill>
                <a:latin typeface="Playfair Display"/>
                <a:ea typeface="Playfair Display"/>
                <a:cs typeface="Playfair Display"/>
                <a:sym typeface="Playfair Display"/>
              </a:rPr>
              <a:t>wniosku</a:t>
            </a:r>
            <a:r>
              <a:rPr lang="en-US" sz="1600" dirty="0">
                <a:solidFill>
                  <a:schemeClr val="dk1"/>
                </a:solidFill>
                <a:latin typeface="Playfair Display"/>
                <a:ea typeface="Playfair Display"/>
                <a:cs typeface="Playfair Display"/>
                <a:sym typeface="Playfair Display"/>
              </a:rPr>
              <a:t>.</a:t>
            </a: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dirty="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dirty="0">
              <a:solidFill>
                <a:schemeClr val="dk1"/>
              </a:solidFill>
              <a:latin typeface="Playfair Display"/>
              <a:ea typeface="Playfair Display"/>
              <a:cs typeface="Playfair Display"/>
              <a:sym typeface="Playfair Display"/>
            </a:endParaRPr>
          </a:p>
        </p:txBody>
      </p:sp>
      <p:grpSp>
        <p:nvGrpSpPr>
          <p:cNvPr id="165" name="Google Shape;165;p7"/>
          <p:cNvGrpSpPr/>
          <p:nvPr/>
        </p:nvGrpSpPr>
        <p:grpSpPr>
          <a:xfrm>
            <a:off x="8717275" y="8119075"/>
            <a:ext cx="6936635" cy="1591598"/>
            <a:chOff x="0" y="-38100"/>
            <a:chExt cx="1083900" cy="1435812"/>
          </a:xfrm>
        </p:grpSpPr>
        <p:sp>
          <p:nvSpPr>
            <p:cNvPr id="166" name="Google Shape;166;p7"/>
            <p:cNvSpPr/>
            <p:nvPr/>
          </p:nvSpPr>
          <p:spPr>
            <a:xfrm>
              <a:off x="0" y="0"/>
              <a:ext cx="1083788" cy="1397712"/>
            </a:xfrm>
            <a:custGeom>
              <a:avLst/>
              <a:gdLst/>
              <a:ahLst/>
              <a:cxnLst/>
              <a:rect l="l" t="t" r="r" b="b"/>
              <a:pathLst>
                <a:path w="1083788" h="1397712" extrusionOk="0">
                  <a:moveTo>
                    <a:pt x="0" y="0"/>
                  </a:moveTo>
                  <a:lnTo>
                    <a:pt x="1083788" y="0"/>
                  </a:lnTo>
                  <a:lnTo>
                    <a:pt x="1083788" y="1397712"/>
                  </a:lnTo>
                  <a:lnTo>
                    <a:pt x="0" y="1397712"/>
                  </a:lnTo>
                  <a:close/>
                </a:path>
              </a:pathLst>
            </a:custGeom>
            <a:solidFill>
              <a:srgbClr val="EBCD8A"/>
            </a:solidFill>
            <a:ln>
              <a:noFill/>
            </a:ln>
          </p:spPr>
          <p:txBody>
            <a:bodyPr/>
            <a:lstStyle/>
            <a:p>
              <a:endParaRPr lang="pl-PL"/>
            </a:p>
          </p:txBody>
        </p:sp>
        <p:sp>
          <p:nvSpPr>
            <p:cNvPr id="167" name="Google Shape;167;p7"/>
            <p:cNvSpPr txBox="1"/>
            <p:nvPr/>
          </p:nvSpPr>
          <p:spPr>
            <a:xfrm>
              <a:off x="0" y="-38100"/>
              <a:ext cx="1083900" cy="14358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8" name="Google Shape;168;p7"/>
          <p:cNvSpPr/>
          <p:nvPr/>
        </p:nvSpPr>
        <p:spPr>
          <a:xfrm>
            <a:off x="8476475" y="7935175"/>
            <a:ext cx="6936262" cy="1552857"/>
          </a:xfrm>
          <a:custGeom>
            <a:avLst/>
            <a:gdLst/>
            <a:ahLst/>
            <a:cxnLst/>
            <a:rect l="l" t="t" r="r" b="b"/>
            <a:pathLst>
              <a:path w="967738" h="1247275" extrusionOk="0">
                <a:moveTo>
                  <a:pt x="0" y="0"/>
                </a:moveTo>
                <a:lnTo>
                  <a:pt x="967738" y="0"/>
                </a:lnTo>
                <a:lnTo>
                  <a:pt x="967738" y="1247275"/>
                </a:lnTo>
                <a:lnTo>
                  <a:pt x="0" y="1247275"/>
                </a:lnTo>
                <a:close/>
              </a:path>
            </a:pathLst>
          </a:custGeom>
          <a:solidFill>
            <a:srgbClr val="000000">
              <a:alpha val="0"/>
            </a:srgbClr>
          </a:solidFill>
          <a:ln w="12700" cap="flat" cmpd="sng">
            <a:solidFill>
              <a:srgbClr val="000000"/>
            </a:solidFill>
            <a:prstDash val="solid"/>
            <a:round/>
            <a:headEnd type="none" w="sm" len="sm"/>
            <a:tailEnd type="none" w="sm" len="sm"/>
          </a:ln>
        </p:spPr>
        <p:txBody>
          <a:bodyPr/>
          <a:lstStyle/>
          <a:p>
            <a:endParaRPr lang="pl-PL"/>
          </a:p>
        </p:txBody>
      </p:sp>
      <p:sp>
        <p:nvSpPr>
          <p:cNvPr id="169" name="Google Shape;169;p7"/>
          <p:cNvSpPr txBox="1"/>
          <p:nvPr/>
        </p:nvSpPr>
        <p:spPr>
          <a:xfrm>
            <a:off x="9077698" y="8233666"/>
            <a:ext cx="6084600" cy="1723800"/>
          </a:xfrm>
          <a:prstGeom prst="rect">
            <a:avLst/>
          </a:prstGeom>
          <a:noFill/>
          <a:ln>
            <a:noFill/>
          </a:ln>
        </p:spPr>
        <p:txBody>
          <a:bodyPr spcFirstLastPara="1" wrap="square" lIns="0" tIns="0" rIns="0" bIns="0" anchor="t" anchorCtr="0">
            <a:spAutoFit/>
          </a:bodyPr>
          <a:lstStyle/>
          <a:p>
            <a:pPr marL="0" lvl="0" indent="0" algn="just" rtl="0">
              <a:lnSpc>
                <a:spcPct val="120000"/>
              </a:lnSpc>
              <a:spcBef>
                <a:spcPts val="0"/>
              </a:spcBef>
              <a:spcAft>
                <a:spcPts val="0"/>
              </a:spcAft>
              <a:buNone/>
            </a:pPr>
            <a:r>
              <a:rPr lang="en-US" sz="1600" b="1">
                <a:solidFill>
                  <a:schemeClr val="dk1"/>
                </a:solidFill>
                <a:latin typeface="Playfair Display"/>
                <a:ea typeface="Playfair Display"/>
                <a:cs typeface="Playfair Display"/>
                <a:sym typeface="Playfair Display"/>
              </a:rPr>
              <a:t>Wnioskodawca - wierzyciel</a:t>
            </a:r>
            <a:endParaRPr sz="1600" b="1">
              <a:solidFill>
                <a:schemeClr val="dk1"/>
              </a:solidFill>
              <a:latin typeface="Playfair Display"/>
              <a:ea typeface="Playfair Display"/>
              <a:cs typeface="Playfair Display"/>
              <a:sym typeface="Playfair Display"/>
            </a:endParaRPr>
          </a:p>
          <a:p>
            <a:pPr marL="457200" lvl="0" indent="-330200" algn="just" rtl="0">
              <a:lnSpc>
                <a:spcPct val="120000"/>
              </a:lnSpc>
              <a:spcBef>
                <a:spcPts val="0"/>
              </a:spcBef>
              <a:spcAft>
                <a:spcPts val="0"/>
              </a:spcAft>
              <a:buClr>
                <a:schemeClr val="dk1"/>
              </a:buClr>
              <a:buSzPts val="1600"/>
              <a:buFont typeface="Playfair Display"/>
              <a:buChar char="+"/>
            </a:pPr>
            <a:r>
              <a:rPr lang="en-US" sz="1600" b="1">
                <a:solidFill>
                  <a:schemeClr val="dk1"/>
                </a:solidFill>
                <a:latin typeface="Playfair Display"/>
                <a:ea typeface="Playfair Display"/>
                <a:cs typeface="Playfair Display"/>
                <a:sym typeface="Playfair Display"/>
              </a:rPr>
              <a:t>Art. 24 [Wymóg uprawdopodobnienia wierzytelności]</a:t>
            </a:r>
            <a:endParaRPr sz="1600" b="1">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r>
              <a:rPr lang="en-US" sz="1600">
                <a:solidFill>
                  <a:schemeClr val="dk1"/>
                </a:solidFill>
                <a:latin typeface="Playfair Display"/>
                <a:ea typeface="Playfair Display"/>
                <a:cs typeface="Playfair Display"/>
                <a:sym typeface="Playfair Display"/>
              </a:rPr>
              <a:t>Jeżeli wniosek o ogłoszenie upadłości zgłasza wierzyciel, powinien we wniosku uprawdopodobnić swoją wierzytelność.</a:t>
            </a:r>
            <a:endParaRPr sz="1600">
              <a:solidFill>
                <a:schemeClr val="dk1"/>
              </a:solidFill>
              <a:latin typeface="Playfair Display"/>
              <a:ea typeface="Playfair Display"/>
              <a:cs typeface="Playfair Display"/>
              <a:sym typeface="Playfair Display"/>
            </a:endParaRPr>
          </a:p>
          <a:p>
            <a:pPr marL="0" lvl="0" indent="0" algn="just" rtl="0">
              <a:lnSpc>
                <a:spcPct val="120000"/>
              </a:lnSpc>
              <a:spcBef>
                <a:spcPts val="0"/>
              </a:spcBef>
              <a:spcAft>
                <a:spcPts val="0"/>
              </a:spcAft>
              <a:buNone/>
            </a:pPr>
            <a:endParaRPr sz="1600">
              <a:solidFill>
                <a:schemeClr val="dk1"/>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i="0" u="none" strike="noStrike" cap="none">
              <a:solidFill>
                <a:schemeClr val="dk1"/>
              </a:solidFill>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173"/>
        <p:cNvGrpSpPr/>
        <p:nvPr/>
      </p:nvGrpSpPr>
      <p:grpSpPr>
        <a:xfrm>
          <a:off x="0" y="0"/>
          <a:ext cx="0" cy="0"/>
          <a:chOff x="0" y="0"/>
          <a:chExt cx="0" cy="0"/>
        </a:xfrm>
      </p:grpSpPr>
      <p:sp>
        <p:nvSpPr>
          <p:cNvPr id="174" name="Google Shape;174;p8"/>
          <p:cNvSpPr/>
          <p:nvPr/>
        </p:nvSpPr>
        <p:spPr>
          <a:xfrm>
            <a:off x="16682547" y="506776"/>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3">
              <a:alphaModFix/>
            </a:blip>
            <a:stretch>
              <a:fillRect/>
            </a:stretch>
          </a:blipFill>
          <a:ln>
            <a:noFill/>
          </a:ln>
        </p:spPr>
        <p:txBody>
          <a:bodyPr/>
          <a:lstStyle/>
          <a:p>
            <a:endParaRPr lang="pl-PL"/>
          </a:p>
        </p:txBody>
      </p:sp>
      <p:sp>
        <p:nvSpPr>
          <p:cNvPr id="175" name="Google Shape;175;p8"/>
          <p:cNvSpPr txBox="1"/>
          <p:nvPr/>
        </p:nvSpPr>
        <p:spPr>
          <a:xfrm>
            <a:off x="1028700" y="1946475"/>
            <a:ext cx="8627400" cy="4461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2899">
                <a:solidFill>
                  <a:srgbClr val="EBCD8A"/>
                </a:solidFill>
                <a:latin typeface="Playfair Display"/>
                <a:ea typeface="Playfair Display"/>
                <a:cs typeface="Playfair Display"/>
                <a:sym typeface="Playfair Display"/>
              </a:rPr>
              <a:t>Przebieg postępowania o ogłoszenie upadłości</a:t>
            </a:r>
            <a:endParaRPr sz="100"/>
          </a:p>
        </p:txBody>
      </p:sp>
      <p:sp>
        <p:nvSpPr>
          <p:cNvPr id="176" name="Google Shape;176;p8"/>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a:solidFill>
                  <a:srgbClr val="FFFFFF"/>
                </a:solidFill>
                <a:latin typeface="Rosario"/>
                <a:ea typeface="Rosario"/>
                <a:cs typeface="Rosario"/>
                <a:sym typeface="Rosario"/>
              </a:rPr>
              <a:t>0</a:t>
            </a:r>
            <a:r>
              <a:rPr lang="en-US" sz="1600">
                <a:solidFill>
                  <a:srgbClr val="FFFFFF"/>
                </a:solidFill>
                <a:latin typeface="Rosario"/>
                <a:ea typeface="Rosario"/>
                <a:cs typeface="Rosario"/>
                <a:sym typeface="Rosario"/>
              </a:rPr>
              <a:t>7</a:t>
            </a:r>
            <a:endParaRPr/>
          </a:p>
        </p:txBody>
      </p:sp>
      <p:grpSp>
        <p:nvGrpSpPr>
          <p:cNvPr id="177" name="Google Shape;177;p8"/>
          <p:cNvGrpSpPr/>
          <p:nvPr/>
        </p:nvGrpSpPr>
        <p:grpSpPr>
          <a:xfrm>
            <a:off x="-846977" y="1750425"/>
            <a:ext cx="1637565" cy="797850"/>
            <a:chOff x="0" y="-38100"/>
            <a:chExt cx="431290" cy="210132"/>
          </a:xfrm>
        </p:grpSpPr>
        <p:sp>
          <p:nvSpPr>
            <p:cNvPr id="178" name="Google Shape;178;p8"/>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a:lstStyle/>
            <a:p>
              <a:endParaRPr lang="pl-PL"/>
            </a:p>
          </p:txBody>
        </p:sp>
        <p:sp>
          <p:nvSpPr>
            <p:cNvPr id="179" name="Google Shape;179;p8"/>
            <p:cNvSpPr txBox="1"/>
            <p:nvPr/>
          </p:nvSpPr>
          <p:spPr>
            <a:xfrm>
              <a:off x="0" y="-38100"/>
              <a:ext cx="431290" cy="210132"/>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0" name="Google Shape;180;p8"/>
          <p:cNvGrpSpPr/>
          <p:nvPr/>
        </p:nvGrpSpPr>
        <p:grpSpPr>
          <a:xfrm>
            <a:off x="649677" y="2798593"/>
            <a:ext cx="311950" cy="454014"/>
            <a:chOff x="0" y="-38100"/>
            <a:chExt cx="82159" cy="119575"/>
          </a:xfrm>
        </p:grpSpPr>
        <p:sp>
          <p:nvSpPr>
            <p:cNvPr id="181" name="Google Shape;181;p8"/>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182" name="Google Shape;182;p8"/>
            <p:cNvSpPr txBox="1"/>
            <p:nvPr/>
          </p:nvSpPr>
          <p:spPr>
            <a:xfrm>
              <a:off x="0" y="-38100"/>
              <a:ext cx="82159" cy="119575"/>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3" name="Google Shape;183;p8"/>
          <p:cNvGrpSpPr/>
          <p:nvPr/>
        </p:nvGrpSpPr>
        <p:grpSpPr>
          <a:xfrm>
            <a:off x="649677" y="3958272"/>
            <a:ext cx="311950" cy="454014"/>
            <a:chOff x="0" y="-38100"/>
            <a:chExt cx="82159" cy="119575"/>
          </a:xfrm>
        </p:grpSpPr>
        <p:sp>
          <p:nvSpPr>
            <p:cNvPr id="184" name="Google Shape;184;p8"/>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185" name="Google Shape;185;p8"/>
            <p:cNvSpPr txBox="1"/>
            <p:nvPr/>
          </p:nvSpPr>
          <p:spPr>
            <a:xfrm>
              <a:off x="0" y="-38100"/>
              <a:ext cx="82159" cy="119575"/>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6" name="Google Shape;186;p8"/>
          <p:cNvSpPr/>
          <p:nvPr/>
        </p:nvSpPr>
        <p:spPr>
          <a:xfrm>
            <a:off x="11988716" y="2420812"/>
            <a:ext cx="5270584" cy="6837488"/>
          </a:xfrm>
          <a:custGeom>
            <a:avLst/>
            <a:gdLst/>
            <a:ahLst/>
            <a:cxnLst/>
            <a:rect l="l" t="t" r="r" b="b"/>
            <a:pathLst>
              <a:path w="1238731" h="1606997" extrusionOk="0">
                <a:moveTo>
                  <a:pt x="0" y="0"/>
                </a:moveTo>
                <a:lnTo>
                  <a:pt x="1238731" y="0"/>
                </a:lnTo>
                <a:lnTo>
                  <a:pt x="1238731" y="1606997"/>
                </a:lnTo>
                <a:lnTo>
                  <a:pt x="0" y="1606997"/>
                </a:lnTo>
                <a:close/>
              </a:path>
            </a:pathLst>
          </a:custGeom>
          <a:solidFill>
            <a:srgbClr val="000000">
              <a:alpha val="0"/>
            </a:srgbClr>
          </a:solidFill>
          <a:ln w="12700" cap="flat" cmpd="sng">
            <a:solidFill>
              <a:srgbClr val="000000"/>
            </a:solidFill>
            <a:prstDash val="solid"/>
            <a:round/>
            <a:headEnd type="none" w="sm" len="sm"/>
            <a:tailEnd type="none" w="sm" len="sm"/>
          </a:ln>
        </p:spPr>
        <p:txBody>
          <a:bodyPr/>
          <a:lstStyle/>
          <a:p>
            <a:endParaRPr lang="pl-PL"/>
          </a:p>
        </p:txBody>
      </p:sp>
      <p:grpSp>
        <p:nvGrpSpPr>
          <p:cNvPr id="187" name="Google Shape;187;p8"/>
          <p:cNvGrpSpPr/>
          <p:nvPr/>
        </p:nvGrpSpPr>
        <p:grpSpPr>
          <a:xfrm>
            <a:off x="13805231" y="8787047"/>
            <a:ext cx="1637555" cy="797846"/>
            <a:chOff x="0" y="-38100"/>
            <a:chExt cx="431290" cy="210132"/>
          </a:xfrm>
        </p:grpSpPr>
        <p:sp>
          <p:nvSpPr>
            <p:cNvPr id="188" name="Google Shape;188;p8"/>
            <p:cNvSpPr/>
            <p:nvPr/>
          </p:nvSpPr>
          <p:spPr>
            <a:xfrm>
              <a:off x="0" y="0"/>
              <a:ext cx="431290" cy="172032"/>
            </a:xfrm>
            <a:custGeom>
              <a:avLst/>
              <a:gdLst/>
              <a:ahLst/>
              <a:cxnLst/>
              <a:rect l="l" t="t" r="r" b="b"/>
              <a:pathLst>
                <a:path w="431290" h="172032" extrusionOk="0">
                  <a:moveTo>
                    <a:pt x="0" y="0"/>
                  </a:moveTo>
                  <a:lnTo>
                    <a:pt x="431290" y="0"/>
                  </a:lnTo>
                  <a:lnTo>
                    <a:pt x="431290" y="172032"/>
                  </a:lnTo>
                  <a:lnTo>
                    <a:pt x="0" y="172032"/>
                  </a:lnTo>
                  <a:close/>
                </a:path>
              </a:pathLst>
            </a:custGeom>
            <a:solidFill>
              <a:srgbClr val="EBCD8A"/>
            </a:solidFill>
            <a:ln>
              <a:noFill/>
            </a:ln>
          </p:spPr>
          <p:txBody>
            <a:bodyPr/>
            <a:lstStyle/>
            <a:p>
              <a:endParaRPr lang="pl-PL"/>
            </a:p>
          </p:txBody>
        </p:sp>
        <p:sp>
          <p:nvSpPr>
            <p:cNvPr id="189" name="Google Shape;189;p8"/>
            <p:cNvSpPr txBox="1"/>
            <p:nvPr/>
          </p:nvSpPr>
          <p:spPr>
            <a:xfrm>
              <a:off x="0" y="-38100"/>
              <a:ext cx="431290" cy="210132"/>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0" name="Google Shape;190;p8"/>
          <p:cNvGrpSpPr/>
          <p:nvPr/>
        </p:nvGrpSpPr>
        <p:grpSpPr>
          <a:xfrm>
            <a:off x="502388" y="486440"/>
            <a:ext cx="3664810" cy="571359"/>
            <a:chOff x="0" y="0"/>
            <a:chExt cx="4886414" cy="761812"/>
          </a:xfrm>
        </p:grpSpPr>
        <p:sp>
          <p:nvSpPr>
            <p:cNvPr id="191" name="Google Shape;191;p8"/>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4">
                <a:alphaModFix/>
              </a:blip>
              <a:stretch>
                <a:fillRect/>
              </a:stretch>
            </a:blipFill>
            <a:ln>
              <a:noFill/>
            </a:ln>
          </p:spPr>
          <p:txBody>
            <a:bodyPr/>
            <a:lstStyle/>
            <a:p>
              <a:endParaRPr lang="pl-PL"/>
            </a:p>
          </p:txBody>
        </p:sp>
        <p:sp>
          <p:nvSpPr>
            <p:cNvPr id="192" name="Google Shape;192;p8"/>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193" name="Google Shape;193;p8"/>
          <p:cNvSpPr txBox="1"/>
          <p:nvPr/>
        </p:nvSpPr>
        <p:spPr>
          <a:xfrm>
            <a:off x="1235462" y="2893525"/>
            <a:ext cx="10100400" cy="52704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18 [</a:t>
            </a:r>
            <a:r>
              <a:rPr lang="en-US" sz="1600" b="1" dirty="0" err="1">
                <a:solidFill>
                  <a:srgbClr val="FFFFFF"/>
                </a:solidFill>
                <a:latin typeface="Playfair Display"/>
                <a:ea typeface="Playfair Display"/>
                <a:cs typeface="Playfair Display"/>
                <a:sym typeface="Playfair Display"/>
              </a:rPr>
              <a:t>Sąd</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upadłościowy</a:t>
            </a:r>
            <a:r>
              <a:rPr lang="en-US" sz="1600" b="1" dirty="0">
                <a:solidFill>
                  <a:srgbClr val="FFFFFF"/>
                </a:solidFill>
                <a:latin typeface="Playfair Display"/>
                <a:ea typeface="Playfair Display"/>
                <a:cs typeface="Playfair Display"/>
                <a:sym typeface="Playfair Display"/>
              </a:rPr>
              <a:t>] - </a:t>
            </a:r>
            <a:r>
              <a:rPr lang="en-US" sz="1600" b="1" dirty="0" err="1">
                <a:solidFill>
                  <a:srgbClr val="EBCD8A"/>
                </a:solidFill>
                <a:latin typeface="Playfair Display"/>
                <a:ea typeface="Playfair Display"/>
                <a:cs typeface="Playfair Display"/>
                <a:sym typeface="Playfair Display"/>
              </a:rPr>
              <a:t>skład</a:t>
            </a:r>
            <a:r>
              <a:rPr lang="en-US" sz="1600" b="1" dirty="0">
                <a:solidFill>
                  <a:srgbClr val="EBCD8A"/>
                </a:solidFill>
                <a:latin typeface="Playfair Display"/>
                <a:ea typeface="Playfair Display"/>
                <a:cs typeface="Playfair Display"/>
                <a:sym typeface="Playfair Display"/>
              </a:rPr>
              <a:t> </a:t>
            </a:r>
            <a:r>
              <a:rPr lang="en-US" sz="1600" b="1" dirty="0" err="1">
                <a:solidFill>
                  <a:srgbClr val="EBCD8A"/>
                </a:solidFill>
                <a:latin typeface="Playfair Display"/>
                <a:ea typeface="Playfair Display"/>
                <a:cs typeface="Playfair Display"/>
                <a:sym typeface="Playfair Display"/>
              </a:rPr>
              <a:t>orzekający</a:t>
            </a:r>
            <a:endParaRPr sz="1600" b="1" dirty="0">
              <a:solidFill>
                <a:srgbClr val="EBCD8A"/>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err="1">
                <a:solidFill>
                  <a:srgbClr val="FFFFFF"/>
                </a:solidFill>
                <a:latin typeface="Playfair Display"/>
                <a:ea typeface="Playfair Display"/>
                <a:cs typeface="Playfair Display"/>
                <a:sym typeface="Playfair Display"/>
              </a:rPr>
              <a:t>Sprawy</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rozpoznaje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upadłościowy</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składzie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trzech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sędziów</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zawodowych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upadłościowym</a:t>
            </a:r>
            <a:r>
              <a:rPr lang="en-US" sz="1600" dirty="0">
                <a:solidFill>
                  <a:srgbClr val="FFFFFF"/>
                </a:solidFill>
                <a:latin typeface="Playfair Display"/>
                <a:ea typeface="Playfair Display"/>
                <a:cs typeface="Playfair Display"/>
                <a:sym typeface="Playfair Display"/>
              </a:rPr>
              <a:t> jest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rejonowy</a:t>
            </a:r>
            <a:r>
              <a:rPr lang="en-US" sz="1600" dirty="0">
                <a:solidFill>
                  <a:srgbClr val="FFFFFF"/>
                </a:solidFill>
                <a:latin typeface="Playfair Display"/>
                <a:ea typeface="Playfair Display"/>
                <a:cs typeface="Playfair Display"/>
                <a:sym typeface="Playfair Display"/>
              </a:rPr>
              <a:t> –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gospodarczy</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19 [</a:t>
            </a:r>
            <a:r>
              <a:rPr lang="en-US" sz="1600" b="1" dirty="0" err="1">
                <a:solidFill>
                  <a:srgbClr val="FFFFFF"/>
                </a:solidFill>
                <a:latin typeface="Playfair Display"/>
                <a:ea typeface="Playfair Display"/>
                <a:cs typeface="Playfair Display"/>
                <a:sym typeface="Playfair Display"/>
              </a:rPr>
              <a:t>Właściwość</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sądu</a:t>
            </a:r>
            <a:r>
              <a:rPr lang="en-US" sz="1600" b="1" dirty="0">
                <a:solidFill>
                  <a:srgbClr val="FFFFFF"/>
                </a:solidFill>
                <a:latin typeface="Playfair Display"/>
                <a:ea typeface="Playfair Display"/>
                <a:cs typeface="Playfair Display"/>
                <a:sym typeface="Playfair Display"/>
              </a:rPr>
              <a:t>] -</a:t>
            </a:r>
            <a:r>
              <a:rPr lang="en-US" sz="1600" b="1" dirty="0">
                <a:solidFill>
                  <a:srgbClr val="EBCD8A"/>
                </a:solidFill>
                <a:latin typeface="Playfair Display"/>
                <a:ea typeface="Playfair Display"/>
                <a:cs typeface="Playfair Display"/>
                <a:sym typeface="Playfair Display"/>
              </a:rPr>
              <a:t> </a:t>
            </a:r>
            <a:r>
              <a:rPr lang="en-US" sz="1600" b="1" dirty="0" err="1">
                <a:solidFill>
                  <a:srgbClr val="EBCD8A"/>
                </a:solidFill>
                <a:latin typeface="Playfair Display"/>
                <a:ea typeface="Playfair Display"/>
                <a:cs typeface="Playfair Display"/>
                <a:sym typeface="Playfair Display"/>
              </a:rPr>
              <a:t>właściwość</a:t>
            </a:r>
            <a:r>
              <a:rPr lang="en-US" sz="1600" b="1" dirty="0">
                <a:solidFill>
                  <a:srgbClr val="EBCD8A"/>
                </a:solidFill>
                <a:latin typeface="Playfair Display"/>
                <a:ea typeface="Playfair Display"/>
                <a:cs typeface="Playfair Display"/>
                <a:sym typeface="Playfair Display"/>
              </a:rPr>
              <a:t> </a:t>
            </a:r>
            <a:r>
              <a:rPr lang="en-US" sz="1600" b="1" dirty="0" err="1">
                <a:solidFill>
                  <a:srgbClr val="EBCD8A"/>
                </a:solidFill>
                <a:latin typeface="Playfair Display"/>
                <a:ea typeface="Playfair Display"/>
                <a:cs typeface="Playfair Display"/>
                <a:sym typeface="Playfair Display"/>
              </a:rPr>
              <a:t>miejscowa</a:t>
            </a:r>
            <a:endParaRPr sz="1600" b="1" dirty="0">
              <a:solidFill>
                <a:srgbClr val="EBCD8A"/>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 </a:t>
            </a:r>
            <a:r>
              <a:rPr lang="en-US" sz="1600" dirty="0" err="1">
                <a:solidFill>
                  <a:srgbClr val="FFFFFF"/>
                </a:solidFill>
                <a:latin typeface="Playfair Display"/>
                <a:ea typeface="Playfair Display"/>
                <a:cs typeface="Playfair Display"/>
                <a:sym typeface="Playfair Display"/>
              </a:rPr>
              <a:t>Sprawy</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rozpoznaje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właściwy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dla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głównego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ośrodka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podstawowej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działalności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którym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regularnie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zarządza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swoją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działalnością</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charakterze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ekonomicznym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które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jako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takie</a:t>
            </a:r>
            <a:r>
              <a:rPr lang="en-US" sz="1600" dirty="0">
                <a:solidFill>
                  <a:srgbClr val="FFFFFF"/>
                </a:solidFill>
                <a:latin typeface="Playfair Display"/>
                <a:ea typeface="Playfair Display"/>
                <a:cs typeface="Playfair Display"/>
                <a:sym typeface="Playfair Display"/>
              </a:rPr>
              <a:t> jest </a:t>
            </a:r>
            <a:r>
              <a:rPr lang="en-US" sz="1600" dirty="0" err="1">
                <a:solidFill>
                  <a:srgbClr val="FFFFFF"/>
                </a:solidFill>
                <a:latin typeface="Playfair Display"/>
                <a:ea typeface="Playfair Display"/>
                <a:cs typeface="Playfair Display"/>
                <a:sym typeface="Playfair Display"/>
              </a:rPr>
              <a:t>rozpoznawalne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dla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osób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trzecich</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os</a:t>
            </a:r>
            <a:r>
              <a:rPr lang="en-US" sz="1600" dirty="0">
                <a:solidFill>
                  <a:srgbClr val="FFFFFF"/>
                </a:solidFill>
                <a:latin typeface="Playfair Display"/>
                <a:ea typeface="Playfair Display"/>
                <a:cs typeface="Playfair Display"/>
                <a:sym typeface="Playfair Display"/>
              </a:rPr>
              <a:t>. pr. </a:t>
            </a:r>
            <a:r>
              <a:rPr lang="en-US" sz="1600" dirty="0" err="1">
                <a:solidFill>
                  <a:srgbClr val="FFFFFF"/>
                </a:solidFill>
                <a:latin typeface="Playfair Display"/>
                <a:ea typeface="Playfair Display"/>
                <a:cs typeface="Playfair Display"/>
                <a:sym typeface="Playfair Display"/>
              </a:rPr>
              <a:t>oraz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jedn</a:t>
            </a:r>
            <a:r>
              <a:rPr lang="en-US" sz="1600" dirty="0">
                <a:solidFill>
                  <a:srgbClr val="FFFFFF"/>
                </a:solidFill>
                <a:latin typeface="Playfair Display"/>
                <a:ea typeface="Playfair Display"/>
                <a:cs typeface="Playfair Display"/>
                <a:sym typeface="Playfair Display"/>
              </a:rPr>
              <a:t>. org. </a:t>
            </a:r>
            <a:r>
              <a:rPr lang="en-US" sz="1600" dirty="0" err="1">
                <a:solidFill>
                  <a:srgbClr val="FFFFFF"/>
                </a:solidFill>
                <a:latin typeface="Playfair Display"/>
                <a:ea typeface="Playfair Display"/>
                <a:cs typeface="Playfair Display"/>
                <a:sym typeface="Playfair Display"/>
              </a:rPr>
              <a:t>niepos</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a:t>
            </a:r>
            <a:r>
              <a:rPr lang="en-US" sz="1600" dirty="0">
                <a:solidFill>
                  <a:srgbClr val="FFFFFF"/>
                </a:solidFill>
                <a:latin typeface="Playfair Display"/>
                <a:ea typeface="Playfair Display"/>
                <a:cs typeface="Playfair Display"/>
                <a:sym typeface="Playfair Display"/>
              </a:rPr>
              <a:t>. pr., - </a:t>
            </a:r>
            <a:r>
              <a:rPr lang="en-US" sz="1600" dirty="0" err="1">
                <a:solidFill>
                  <a:srgbClr val="FFFFFF"/>
                </a:solidFill>
                <a:latin typeface="Playfair Display"/>
                <a:ea typeface="Playfair Display"/>
                <a:cs typeface="Playfair Display"/>
                <a:sym typeface="Playfair Display"/>
              </a:rPr>
              <a:t>miejsce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siedziby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domniemanie</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os</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fiz</a:t>
            </a:r>
            <a:r>
              <a:rPr lang="en-US" sz="1600" dirty="0">
                <a:solidFill>
                  <a:srgbClr val="FFFFFF"/>
                </a:solidFill>
                <a:latin typeface="Playfair Display"/>
                <a:ea typeface="Playfair Display"/>
                <a:cs typeface="Playfair Display"/>
                <a:sym typeface="Playfair Display"/>
              </a:rPr>
              <a:t>. prow. </a:t>
            </a:r>
            <a:r>
              <a:rPr lang="en-US" sz="1600" dirty="0" err="1">
                <a:solidFill>
                  <a:srgbClr val="FFFFFF"/>
                </a:solidFill>
                <a:latin typeface="Playfair Display"/>
                <a:ea typeface="Playfair Display"/>
                <a:cs typeface="Playfair Display"/>
                <a:sym typeface="Playfair Display"/>
              </a:rPr>
              <a:t>dział</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gospodarczą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zawodową</a:t>
            </a:r>
            <a:r>
              <a:rPr lang="en-US" sz="1600" dirty="0">
                <a:solidFill>
                  <a:srgbClr val="FFFFFF"/>
                </a:solidFill>
                <a:latin typeface="Playfair Display"/>
                <a:ea typeface="Playfair Display"/>
                <a:cs typeface="Playfair Display"/>
                <a:sym typeface="Playfair Display"/>
              </a:rPr>
              <a:t> - </a:t>
            </a:r>
            <a:r>
              <a:rPr lang="en-US" sz="1600" dirty="0" err="1">
                <a:solidFill>
                  <a:srgbClr val="FFFFFF"/>
                </a:solidFill>
                <a:latin typeface="Playfair Display"/>
                <a:ea typeface="Playfair Display"/>
                <a:cs typeface="Playfair Display"/>
                <a:sym typeface="Playfair Display"/>
              </a:rPr>
              <a:t>główne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miejsce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wykonywania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działalności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gospodarczej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zawodowej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domniemanie</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konsument</a:t>
            </a:r>
            <a:r>
              <a:rPr lang="en-US" sz="1600" dirty="0">
                <a:solidFill>
                  <a:srgbClr val="FFFFFF"/>
                </a:solidFill>
                <a:latin typeface="Playfair Display"/>
                <a:ea typeface="Playfair Display"/>
                <a:cs typeface="Playfair Display"/>
                <a:sym typeface="Playfair Display"/>
              </a:rPr>
              <a:t> - </a:t>
            </a:r>
            <a:r>
              <a:rPr lang="en-US" sz="1600" dirty="0" err="1">
                <a:solidFill>
                  <a:srgbClr val="FFFFFF"/>
                </a:solidFill>
                <a:latin typeface="Playfair Display"/>
                <a:ea typeface="Playfair Display"/>
                <a:cs typeface="Playfair Display"/>
                <a:sym typeface="Playfair Display"/>
              </a:rPr>
              <a:t>miejsce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zwykłego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pobytu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osoby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domniemanie</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brak</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Polsce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głównego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ośrodka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podstawowej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działalności</a:t>
            </a:r>
            <a:r>
              <a:rPr lang="en-US" sz="1600" dirty="0">
                <a:solidFill>
                  <a:srgbClr val="FFFFFF"/>
                </a:solidFill>
                <a:latin typeface="Playfair Display"/>
                <a:ea typeface="Playfair Display"/>
                <a:cs typeface="Playfair Display"/>
                <a:sym typeface="Playfair Display"/>
              </a:rPr>
              <a:t> - </a:t>
            </a:r>
            <a:r>
              <a:rPr lang="en-US" sz="1600" dirty="0" err="1">
                <a:solidFill>
                  <a:srgbClr val="FFFFFF"/>
                </a:solidFill>
                <a:latin typeface="Playfair Display"/>
                <a:ea typeface="Playfair Display"/>
                <a:cs typeface="Playfair Display"/>
                <a:sym typeface="Playfair Display"/>
              </a:rPr>
              <a:t>miejsce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zwykłego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pobytu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albo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siedziba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ich </a:t>
            </a:r>
            <a:r>
              <a:rPr lang="en-US" sz="1600" dirty="0" err="1">
                <a:solidFill>
                  <a:srgbClr val="FFFFFF"/>
                </a:solidFill>
                <a:latin typeface="Playfair Display"/>
                <a:ea typeface="Playfair Display"/>
                <a:cs typeface="Playfair Display"/>
                <a:sym typeface="Playfair Display"/>
              </a:rPr>
              <a:t>brak</a:t>
            </a:r>
            <a:r>
              <a:rPr lang="en-US" sz="1600" dirty="0">
                <a:solidFill>
                  <a:srgbClr val="FFFFFF"/>
                </a:solidFill>
                <a:latin typeface="Playfair Display"/>
                <a:ea typeface="Playfair Display"/>
                <a:cs typeface="Playfair Display"/>
                <a:sym typeface="Playfair Display"/>
              </a:rPr>
              <a:t> -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którego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obszarze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znajduje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majątek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err="1">
                <a:solidFill>
                  <a:srgbClr val="FFFFFF"/>
                </a:solidFill>
                <a:latin typeface="Playfair Display"/>
                <a:ea typeface="Playfair Display"/>
                <a:cs typeface="Playfair Display"/>
                <a:sym typeface="Playfair Display"/>
              </a:rPr>
              <a:t>Gdy</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toku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postępowania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okaże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właściwy</a:t>
            </a:r>
            <a:r>
              <a:rPr lang="en-US" sz="1600" dirty="0">
                <a:solidFill>
                  <a:srgbClr val="FFFFFF"/>
                </a:solidFill>
                <a:latin typeface="Playfair Display"/>
                <a:ea typeface="Playfair Display"/>
                <a:cs typeface="Playfair Display"/>
                <a:sym typeface="Playfair Display"/>
              </a:rPr>
              <a:t> jest </a:t>
            </a:r>
            <a:r>
              <a:rPr lang="en-US" sz="1600" dirty="0" err="1">
                <a:solidFill>
                  <a:srgbClr val="FFFFFF"/>
                </a:solidFill>
                <a:latin typeface="Playfair Display"/>
                <a:ea typeface="Playfair Display"/>
                <a:cs typeface="Playfair Display"/>
                <a:sym typeface="Playfair Display"/>
              </a:rPr>
              <a:t>inny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sprawę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przekazuje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temu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sądowi</a:t>
            </a:r>
            <a:r>
              <a:rPr lang="en-US" sz="1600" dirty="0">
                <a:solidFill>
                  <a:srgbClr val="FFFFFF"/>
                </a:solidFill>
                <a:latin typeface="Playfair Display"/>
                <a:ea typeface="Playfair Display"/>
                <a:cs typeface="Playfair Display"/>
                <a:sym typeface="Playfair Display"/>
              </a:rPr>
              <a:t> - </a:t>
            </a:r>
            <a:r>
              <a:rPr lang="en-US" sz="1600" dirty="0" err="1">
                <a:solidFill>
                  <a:srgbClr val="FFFFFF"/>
                </a:solidFill>
                <a:latin typeface="Playfair Display"/>
                <a:ea typeface="Playfair Display"/>
                <a:cs typeface="Playfair Display"/>
                <a:sym typeface="Playfair Display"/>
              </a:rPr>
              <a:t>postanowienie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brak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zażalenia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czynności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dokonane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pozostają</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mocy</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5. </a:t>
            </a:r>
            <a:r>
              <a:rPr lang="en-US" sz="1600" dirty="0" err="1">
                <a:solidFill>
                  <a:srgbClr val="FFFFFF"/>
                </a:solidFill>
                <a:latin typeface="Playfair Display"/>
                <a:ea typeface="Playfair Display"/>
                <a:cs typeface="Playfair Display"/>
                <a:sym typeface="Playfair Display"/>
              </a:rPr>
              <a:t>Przekazanie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sprawy</a:t>
            </a:r>
            <a:r>
              <a:rPr lang="en-US" sz="1600" dirty="0">
                <a:solidFill>
                  <a:srgbClr val="FFFFFF"/>
                </a:solidFill>
                <a:latin typeface="Playfair Display"/>
                <a:ea typeface="Playfair Display"/>
                <a:cs typeface="Playfair Display"/>
                <a:sym typeface="Playfair Display"/>
              </a:rPr>
              <a:t> po </a:t>
            </a:r>
            <a:r>
              <a:rPr lang="en-US" sz="1600" dirty="0" err="1">
                <a:solidFill>
                  <a:srgbClr val="FFFFFF"/>
                </a:solidFill>
                <a:latin typeface="Playfair Display"/>
                <a:ea typeface="Playfair Display"/>
                <a:cs typeface="Playfair Display"/>
                <a:sym typeface="Playfair Display"/>
              </a:rPr>
              <a:t>ogłoszeniu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jest </a:t>
            </a:r>
            <a:r>
              <a:rPr lang="en-US" sz="1600" dirty="0" err="1">
                <a:solidFill>
                  <a:srgbClr val="FFFFFF"/>
                </a:solidFill>
                <a:latin typeface="Playfair Display"/>
                <a:ea typeface="Playfair Display"/>
                <a:cs typeface="Playfair Display"/>
                <a:sym typeface="Playfair Display"/>
              </a:rPr>
              <a:t>niedopuszczalne</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p:txBody>
      </p:sp>
      <p:sp>
        <p:nvSpPr>
          <p:cNvPr id="194" name="Google Shape;194;p8"/>
          <p:cNvSpPr txBox="1"/>
          <p:nvPr/>
        </p:nvSpPr>
        <p:spPr>
          <a:xfrm>
            <a:off x="12382114" y="3114138"/>
            <a:ext cx="4483800" cy="37926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a:solidFill>
                  <a:srgbClr val="FFFFFF"/>
                </a:solidFill>
                <a:latin typeface="Playfair Display"/>
                <a:ea typeface="Playfair Display"/>
                <a:cs typeface="Playfair Display"/>
                <a:sym typeface="Playfair Display"/>
              </a:rPr>
              <a:t>Art. 22a [Zaliczka na wydatki]</a:t>
            </a:r>
            <a:endParaRPr sz="1600" b="1">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a:solidFill>
                  <a:srgbClr val="FFFFFF"/>
                </a:solidFill>
                <a:latin typeface="Playfair Display"/>
                <a:ea typeface="Playfair Display"/>
                <a:cs typeface="Playfair Display"/>
                <a:sym typeface="Playfair Display"/>
              </a:rPr>
              <a:t>Wnioskodawca uiszcza zaliczkę na wydatki w toku postępowania w przedmiocie ogłoszenia upadłości w wysokości jednokrotności przeciętnego miesięcznego wynagrodzenia w sektorze przedsiębiorstw bez wypłat nagród z zysku w trzecim kwartale roku poprzedniego, ogłoszonego przez Prezesa Głównego Urzędu Statystycznego i wraz z wnioskiem przedstawia dowód jej uiszczenia. W przypadku braku uiszczenia zaliczki przewodniczący wzywa do uiszczenia zaliczki w terminie tygodnia pod rygorem zwrotu wniosku.</a:t>
            </a:r>
            <a:endParaRPr sz="1600">
              <a:solidFill>
                <a:srgbClr val="FFFFFF"/>
              </a:solidFill>
              <a:latin typeface="Playfair Display"/>
              <a:ea typeface="Playfair Display"/>
              <a:cs typeface="Playfair Display"/>
              <a:sym typeface="Playfair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199"/>
        <p:cNvGrpSpPr/>
        <p:nvPr/>
      </p:nvGrpSpPr>
      <p:grpSpPr>
        <a:xfrm>
          <a:off x="0" y="0"/>
          <a:ext cx="0" cy="0"/>
          <a:chOff x="0" y="0"/>
          <a:chExt cx="0" cy="0"/>
        </a:xfrm>
      </p:grpSpPr>
      <p:sp>
        <p:nvSpPr>
          <p:cNvPr id="200" name="Google Shape;200;p10"/>
          <p:cNvSpPr/>
          <p:nvPr/>
        </p:nvSpPr>
        <p:spPr>
          <a:xfrm>
            <a:off x="0" y="5138979"/>
            <a:ext cx="18343560" cy="5922571"/>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7999"/>
            </a:blip>
            <a:stretch>
              <a:fillRect t="-22175" b="-1709"/>
            </a:stretch>
          </a:blipFill>
          <a:ln>
            <a:noFill/>
          </a:ln>
        </p:spPr>
        <p:txBody>
          <a:bodyPr/>
          <a:lstStyle/>
          <a:p>
            <a:endParaRPr lang="pl-PL"/>
          </a:p>
        </p:txBody>
      </p:sp>
      <p:sp>
        <p:nvSpPr>
          <p:cNvPr id="201" name="Google Shape;201;p10"/>
          <p:cNvSpPr/>
          <p:nvPr/>
        </p:nvSpPr>
        <p:spPr>
          <a:xfrm>
            <a:off x="16758747" y="538309"/>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a:lstStyle/>
          <a:p>
            <a:endParaRPr lang="pl-PL"/>
          </a:p>
        </p:txBody>
      </p:sp>
      <p:grpSp>
        <p:nvGrpSpPr>
          <p:cNvPr id="202" name="Google Shape;202;p10"/>
          <p:cNvGrpSpPr/>
          <p:nvPr/>
        </p:nvGrpSpPr>
        <p:grpSpPr>
          <a:xfrm>
            <a:off x="502388" y="486440"/>
            <a:ext cx="3664810" cy="571359"/>
            <a:chOff x="0" y="0"/>
            <a:chExt cx="4886414" cy="761812"/>
          </a:xfrm>
        </p:grpSpPr>
        <p:sp>
          <p:nvSpPr>
            <p:cNvPr id="203" name="Google Shape;203;p10"/>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a:lstStyle/>
            <a:p>
              <a:endParaRPr lang="pl-PL"/>
            </a:p>
          </p:txBody>
        </p:sp>
        <p:sp>
          <p:nvSpPr>
            <p:cNvPr id="204" name="Google Shape;204;p10"/>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rgbClr val="FFFFFF"/>
                </a:solidFill>
                <a:latin typeface="Playfair Display"/>
                <a:ea typeface="Playfair Display"/>
                <a:cs typeface="Playfair Display"/>
                <a:sym typeface="Playfair Display"/>
              </a:endParaRPr>
            </a:p>
          </p:txBody>
        </p:sp>
      </p:grpSp>
      <p:sp>
        <p:nvSpPr>
          <p:cNvPr id="205" name="Google Shape;205;p10"/>
          <p:cNvSpPr txBox="1"/>
          <p:nvPr/>
        </p:nvSpPr>
        <p:spPr>
          <a:xfrm>
            <a:off x="1028700" y="1243350"/>
            <a:ext cx="10900500" cy="4155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2699" dirty="0" err="1">
                <a:solidFill>
                  <a:srgbClr val="EBCD8A"/>
                </a:solidFill>
                <a:latin typeface="Playfair Display"/>
                <a:ea typeface="Playfair Display"/>
                <a:cs typeface="Playfair Display"/>
                <a:sym typeface="Playfair Display"/>
              </a:rPr>
              <a:t>Uczestnicy</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postępowania</a:t>
            </a:r>
            <a:r>
              <a:rPr lang="en-US" sz="2699" dirty="0">
                <a:solidFill>
                  <a:srgbClr val="EBCD8A"/>
                </a:solidFill>
                <a:latin typeface="Playfair Display"/>
                <a:ea typeface="Playfair Display"/>
                <a:cs typeface="Playfair Display"/>
                <a:sym typeface="Playfair Display"/>
              </a:rPr>
              <a:t> o </a:t>
            </a:r>
            <a:r>
              <a:rPr lang="en-US" sz="2699" dirty="0" err="1">
                <a:solidFill>
                  <a:srgbClr val="EBCD8A"/>
                </a:solidFill>
                <a:latin typeface="Playfair Display"/>
                <a:ea typeface="Playfair Display"/>
                <a:cs typeface="Playfair Display"/>
                <a:sym typeface="Playfair Display"/>
              </a:rPr>
              <a:t>ogłoszenie</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upadłości</a:t>
            </a:r>
            <a:endParaRPr sz="100" dirty="0"/>
          </a:p>
        </p:txBody>
      </p:sp>
      <p:sp>
        <p:nvSpPr>
          <p:cNvPr id="206" name="Google Shape;206;p10"/>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a:solidFill>
                  <a:srgbClr val="FFFFFF"/>
                </a:solidFill>
                <a:latin typeface="Rosario"/>
                <a:ea typeface="Rosario"/>
                <a:cs typeface="Rosario"/>
                <a:sym typeface="Rosario"/>
              </a:rPr>
              <a:t>08</a:t>
            </a:r>
            <a:endParaRPr/>
          </a:p>
        </p:txBody>
      </p:sp>
      <p:grpSp>
        <p:nvGrpSpPr>
          <p:cNvPr id="207" name="Google Shape;207;p10"/>
          <p:cNvGrpSpPr/>
          <p:nvPr/>
        </p:nvGrpSpPr>
        <p:grpSpPr>
          <a:xfrm>
            <a:off x="1028702" y="2124893"/>
            <a:ext cx="312105" cy="454489"/>
            <a:chOff x="0" y="-38100"/>
            <a:chExt cx="82200" cy="119700"/>
          </a:xfrm>
        </p:grpSpPr>
        <p:sp>
          <p:nvSpPr>
            <p:cNvPr id="208" name="Google Shape;208;p10"/>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209" name="Google Shape;209;p10"/>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10" name="Google Shape;210;p10"/>
          <p:cNvGrpSpPr/>
          <p:nvPr/>
        </p:nvGrpSpPr>
        <p:grpSpPr>
          <a:xfrm>
            <a:off x="1028702" y="3758372"/>
            <a:ext cx="312105" cy="454489"/>
            <a:chOff x="0" y="-38100"/>
            <a:chExt cx="82200" cy="119700"/>
          </a:xfrm>
        </p:grpSpPr>
        <p:sp>
          <p:nvSpPr>
            <p:cNvPr id="211" name="Google Shape;211;p10"/>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212" name="Google Shape;212;p10"/>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3" name="Google Shape;213;p10"/>
          <p:cNvSpPr txBox="1"/>
          <p:nvPr/>
        </p:nvSpPr>
        <p:spPr>
          <a:xfrm>
            <a:off x="1614476" y="2219825"/>
            <a:ext cx="15512700" cy="58614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26 [</a:t>
            </a:r>
            <a:r>
              <a:rPr lang="en-US" sz="1600" b="1" dirty="0" err="1">
                <a:solidFill>
                  <a:srgbClr val="FFFFFF"/>
                </a:solidFill>
                <a:latin typeface="Playfair Display"/>
                <a:ea typeface="Playfair Display"/>
                <a:cs typeface="Playfair Display"/>
                <a:sym typeface="Playfair Display"/>
              </a:rPr>
              <a:t>Uczestnicy</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postępowania</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 </a:t>
            </a:r>
            <a:r>
              <a:rPr lang="en-US" sz="1600" dirty="0" err="1">
                <a:solidFill>
                  <a:srgbClr val="FFFFFF"/>
                </a:solidFill>
                <a:latin typeface="Playfair Display"/>
                <a:ea typeface="Playfair Display"/>
                <a:cs typeface="Playfair Display"/>
                <a:sym typeface="Playfair Display"/>
              </a:rPr>
              <a:t>Uczestnikiem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postępowania</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jest </a:t>
            </a:r>
            <a:r>
              <a:rPr lang="en-US" sz="1600" b="1" dirty="0" err="1">
                <a:solidFill>
                  <a:srgbClr val="FFFFFF"/>
                </a:solidFill>
                <a:latin typeface="Playfair Display"/>
                <a:ea typeface="Playfair Display"/>
                <a:cs typeface="Playfair Display"/>
                <a:sym typeface="Playfair Display"/>
              </a:rPr>
              <a:t>każdy</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kto</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złożył</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wniosek</a:t>
            </a:r>
            <a:r>
              <a:rPr lang="en-US" sz="1600" b="1" dirty="0">
                <a:solidFill>
                  <a:srgbClr val="FFFFFF"/>
                </a:solidFill>
                <a:latin typeface="Playfair Display"/>
                <a:ea typeface="Playfair Display"/>
                <a:cs typeface="Playfair Display"/>
                <a:sym typeface="Playfair Display"/>
              </a:rPr>
              <a:t> o </a:t>
            </a:r>
            <a:r>
              <a:rPr lang="en-US" sz="1600" b="1" dirty="0" err="1">
                <a:solidFill>
                  <a:srgbClr val="FFFFFF"/>
                </a:solidFill>
                <a:latin typeface="Playfair Display"/>
                <a:ea typeface="Playfair Display"/>
                <a:cs typeface="Playfair Display"/>
                <a:sym typeface="Playfair Display"/>
              </a:rPr>
              <a:t>ogłoszenie</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upadłości</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oraz</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dłużnik</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2. O </a:t>
            </a:r>
            <a:r>
              <a:rPr lang="en-US" sz="1600" dirty="0" err="1">
                <a:solidFill>
                  <a:srgbClr val="FFFFFF"/>
                </a:solidFill>
                <a:latin typeface="Playfair Display"/>
                <a:ea typeface="Playfair Display"/>
                <a:cs typeface="Playfair Display"/>
                <a:sym typeface="Playfair Display"/>
              </a:rPr>
              <a:t>złożeniu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wniosku</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przedsiębiorstwa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państwowego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albo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jednoosobowej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spółki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Skarbu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Państwa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niezwłocznie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zawiadamia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odpowiednio</a:t>
            </a:r>
            <a:r>
              <a:rPr lang="en-US" sz="1600" dirty="0">
                <a:solidFill>
                  <a:srgbClr val="FFFFFF"/>
                </a:solidFill>
                <a:latin typeface="Playfair Display"/>
                <a:ea typeface="Playfair Display"/>
                <a:cs typeface="Playfair Display"/>
                <a:sym typeface="Playfair Display"/>
              </a:rPr>
              <a:t> organ </a:t>
            </a:r>
            <a:r>
              <a:rPr lang="en-US" sz="1600" dirty="0" err="1">
                <a:solidFill>
                  <a:srgbClr val="FFFFFF"/>
                </a:solidFill>
                <a:latin typeface="Playfair Display"/>
                <a:ea typeface="Playfair Display"/>
                <a:cs typeface="Playfair Display"/>
                <a:sym typeface="Playfair Display"/>
              </a:rPr>
              <a:t>założycielski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albo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pełnomocnika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Rządu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państwową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osobę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prawną</a:t>
            </a:r>
            <a:r>
              <a:rPr lang="en-US" sz="1600" dirty="0">
                <a:solidFill>
                  <a:srgbClr val="FFFFFF"/>
                </a:solidFill>
                <a:latin typeface="Playfair Display"/>
                <a:ea typeface="Playfair Display"/>
                <a:cs typeface="Playfair Display"/>
                <a:sym typeface="Playfair Display"/>
              </a:rPr>
              <a:t>, organ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inną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jednostkę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uprawnioną</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wykonywania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akcji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udziałów</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należących</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Skarbu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Państwa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które</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terminie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dwóch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tygodni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mogą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złożyć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sądowi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opinię</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sprawie</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261 [</a:t>
            </a:r>
            <a:r>
              <a:rPr lang="en-US" sz="1600" b="1" dirty="0" err="1">
                <a:solidFill>
                  <a:srgbClr val="FFFFFF"/>
                </a:solidFill>
                <a:latin typeface="Playfair Display"/>
                <a:ea typeface="Playfair Display"/>
                <a:cs typeface="Playfair Display"/>
                <a:sym typeface="Playfair Display"/>
              </a:rPr>
              <a:t>Ustanowienie</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kuratora</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ma </a:t>
            </a:r>
            <a:r>
              <a:rPr lang="en-US" sz="1600" dirty="0" err="1">
                <a:solidFill>
                  <a:srgbClr val="FFFFFF"/>
                </a:solidFill>
                <a:latin typeface="Playfair Display"/>
                <a:ea typeface="Playfair Display"/>
                <a:cs typeface="Playfair Display"/>
                <a:sym typeface="Playfair Display"/>
              </a:rPr>
              <a:t>zdolności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procesowej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działa</a:t>
            </a:r>
            <a:r>
              <a:rPr lang="en-US" sz="1600" dirty="0">
                <a:solidFill>
                  <a:srgbClr val="FFFFFF"/>
                </a:solidFill>
                <a:latin typeface="Playfair Display"/>
                <a:ea typeface="Playfair Display"/>
                <a:cs typeface="Playfair Display"/>
                <a:sym typeface="Playfair Display"/>
              </a:rPr>
              <a:t> za </a:t>
            </a:r>
            <a:r>
              <a:rPr lang="en-US" sz="1600" dirty="0" err="1">
                <a:solidFill>
                  <a:srgbClr val="FFFFFF"/>
                </a:solidFill>
                <a:latin typeface="Playfair Display"/>
                <a:ea typeface="Playfair Display"/>
                <a:cs typeface="Playfair Display"/>
                <a:sym typeface="Playfair Display"/>
              </a:rPr>
              <a:t>niego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przedstawiciel</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ustawowy</a:t>
            </a:r>
            <a:r>
              <a:rPr lang="en-US" sz="1600" dirty="0">
                <a:solidFill>
                  <a:srgbClr val="FFFFFF"/>
                </a:solidFill>
                <a:latin typeface="Playfair Display"/>
                <a:ea typeface="Playfair Display"/>
                <a:cs typeface="Playfair Display"/>
                <a:sym typeface="Playfair Display"/>
              </a:rPr>
              <a:t>, a </a:t>
            </a:r>
            <a:r>
              <a:rPr lang="en-US" sz="1600" dirty="0" err="1">
                <a:solidFill>
                  <a:srgbClr val="FFFFFF"/>
                </a:solidFill>
                <a:latin typeface="Playfair Display"/>
                <a:ea typeface="Playfair Display"/>
                <a:cs typeface="Playfair Display"/>
                <a:sym typeface="Playfair Display"/>
              </a:rPr>
              <a:t>także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gdy</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składzie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organów</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będącego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osobą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prawną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jednostką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organizacyjną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nieposiadającą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osobowości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prawnej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której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odrębna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ustawa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przyznaje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zdolność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prawną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zachodzą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braki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uniemożliwiające</a:t>
            </a:r>
            <a:r>
              <a:rPr lang="en-US" sz="1600" dirty="0">
                <a:solidFill>
                  <a:srgbClr val="FFFFFF"/>
                </a:solidFill>
                <a:latin typeface="Playfair Display"/>
                <a:ea typeface="Playfair Display"/>
                <a:cs typeface="Playfair Display"/>
                <a:sym typeface="Playfair Display"/>
              </a:rPr>
              <a:t> ich </a:t>
            </a:r>
            <a:r>
              <a:rPr lang="en-US" sz="1600" dirty="0" err="1">
                <a:solidFill>
                  <a:srgbClr val="FFFFFF"/>
                </a:solidFill>
                <a:latin typeface="Playfair Display"/>
                <a:ea typeface="Playfair Display"/>
                <a:cs typeface="Playfair Display"/>
                <a:sym typeface="Playfair Display"/>
              </a:rPr>
              <a:t>działanie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ustanawia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dla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kuratora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Kuratora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ustanowionego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podstawie</a:t>
            </a:r>
            <a:r>
              <a:rPr lang="en-US" sz="1600" dirty="0">
                <a:solidFill>
                  <a:srgbClr val="FFFFFF"/>
                </a:solidFill>
                <a:latin typeface="Playfair Display"/>
                <a:ea typeface="Playfair Display"/>
                <a:cs typeface="Playfair Display"/>
                <a:sym typeface="Playfair Display"/>
              </a:rPr>
              <a:t> art. 42 § 1 </a:t>
            </a:r>
            <a:r>
              <a:rPr lang="en-US" sz="1600" dirty="0" err="1">
                <a:solidFill>
                  <a:srgbClr val="FFFFFF"/>
                </a:solidFill>
                <a:latin typeface="Playfair Display"/>
                <a:ea typeface="Playfair Display"/>
                <a:cs typeface="Playfair Display"/>
                <a:sym typeface="Playfair Display"/>
              </a:rPr>
              <a:t>ustawy</a:t>
            </a:r>
            <a:r>
              <a:rPr lang="en-US" sz="1600" dirty="0">
                <a:solidFill>
                  <a:srgbClr val="FFFFFF"/>
                </a:solidFill>
                <a:latin typeface="Playfair Display"/>
                <a:ea typeface="Playfair Display"/>
                <a:cs typeface="Playfair Display"/>
                <a:sym typeface="Playfair Display"/>
              </a:rPr>
              <a:t> z </a:t>
            </a:r>
            <a:r>
              <a:rPr lang="en-US" sz="1600" dirty="0" err="1">
                <a:solidFill>
                  <a:srgbClr val="FFFFFF"/>
                </a:solidFill>
                <a:latin typeface="Playfair Display"/>
                <a:ea typeface="Playfair Display"/>
                <a:cs typeface="Playfair Display"/>
                <a:sym typeface="Playfair Display"/>
              </a:rPr>
              <a:t>dnia</a:t>
            </a:r>
            <a:r>
              <a:rPr lang="en-US" sz="1600" dirty="0">
                <a:solidFill>
                  <a:srgbClr val="FFFFFF"/>
                </a:solidFill>
                <a:latin typeface="Playfair Display"/>
                <a:ea typeface="Playfair Display"/>
                <a:cs typeface="Playfair Display"/>
                <a:sym typeface="Playfair Display"/>
              </a:rPr>
              <a:t> 23 </a:t>
            </a:r>
            <a:r>
              <a:rPr lang="en-US" sz="1600" dirty="0" err="1">
                <a:solidFill>
                  <a:srgbClr val="FFFFFF"/>
                </a:solidFill>
                <a:latin typeface="Playfair Display"/>
                <a:ea typeface="Playfair Display"/>
                <a:cs typeface="Playfair Display"/>
                <a:sym typeface="Playfair Display"/>
              </a:rPr>
              <a:t>kwietnia</a:t>
            </a:r>
            <a:r>
              <a:rPr lang="en-US" sz="1600" dirty="0">
                <a:solidFill>
                  <a:srgbClr val="FFFFFF"/>
                </a:solidFill>
                <a:latin typeface="Playfair Display"/>
                <a:ea typeface="Playfair Display"/>
                <a:cs typeface="Playfair Display"/>
                <a:sym typeface="Playfair Display"/>
              </a:rPr>
              <a:t> 1964 r. – </a:t>
            </a:r>
            <a:r>
              <a:rPr lang="en-US" sz="1600" dirty="0" err="1">
                <a:solidFill>
                  <a:srgbClr val="FFFFFF"/>
                </a:solidFill>
                <a:latin typeface="Playfair Display"/>
                <a:ea typeface="Playfair Display"/>
                <a:cs typeface="Playfair Display"/>
                <a:sym typeface="Playfair Display"/>
              </a:rPr>
              <a:t>Kodeks</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cywilny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powołuje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kuratora</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którym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mowa</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niniejszym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przepisie</a:t>
            </a:r>
            <a:r>
              <a:rPr lang="en-US" sz="1600" dirty="0">
                <a:solidFill>
                  <a:srgbClr val="FFFFFF"/>
                </a:solidFill>
                <a:latin typeface="Playfair Display"/>
                <a:ea typeface="Playfair Display"/>
                <a:cs typeface="Playfair Display"/>
                <a:sym typeface="Playfair Display"/>
              </a:rPr>
              <a:t> </a:t>
            </a:r>
            <a:r>
              <a:rPr lang="en-US" sz="1600" dirty="0">
                <a:solidFill>
                  <a:srgbClr val="EBCD8A"/>
                </a:solidFill>
                <a:latin typeface="Playfair Display"/>
                <a:ea typeface="Playfair Display"/>
                <a:cs typeface="Playfair Display"/>
                <a:sym typeface="Playfair Display"/>
              </a:rPr>
              <a:t>[w </a:t>
            </a:r>
            <a:r>
              <a:rPr lang="en-US" sz="1600" dirty="0" err="1">
                <a:solidFill>
                  <a:srgbClr val="EBCD8A"/>
                </a:solidFill>
                <a:latin typeface="Playfair Display"/>
                <a:ea typeface="Playfair Display"/>
                <a:cs typeface="Playfair Display"/>
                <a:sym typeface="Playfair Display"/>
              </a:rPr>
              <a:t>przypadku</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śmierci</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dłużnika</a:t>
            </a:r>
            <a:r>
              <a:rPr lang="en-US" sz="1600" dirty="0">
                <a:solidFill>
                  <a:srgbClr val="EBCD8A"/>
                </a:solidFill>
                <a:latin typeface="Playfair Display"/>
                <a:ea typeface="Playfair Display"/>
                <a:cs typeface="Playfair Display"/>
                <a:sym typeface="Playfair Display"/>
              </a:rPr>
              <a:t> po </a:t>
            </a:r>
            <a:r>
              <a:rPr lang="en-US" sz="1600" dirty="0" err="1">
                <a:solidFill>
                  <a:srgbClr val="EBCD8A"/>
                </a:solidFill>
                <a:latin typeface="Playfair Display"/>
                <a:ea typeface="Playfair Display"/>
                <a:cs typeface="Playfair Display"/>
                <a:sym typeface="Playfair Display"/>
              </a:rPr>
              <a:t>złożeniu</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wniosku</a:t>
            </a:r>
            <a:r>
              <a:rPr lang="en-US" sz="1600" dirty="0">
                <a:solidFill>
                  <a:srgbClr val="EBCD8A"/>
                </a:solidFill>
                <a:latin typeface="Playfair Display"/>
                <a:ea typeface="Playfair Display"/>
                <a:cs typeface="Playfair Display"/>
                <a:sym typeface="Playfair Display"/>
              </a:rPr>
              <a:t> o, </a:t>
            </a:r>
            <a:r>
              <a:rPr lang="en-US" sz="1600" dirty="0" err="1">
                <a:solidFill>
                  <a:srgbClr val="EBCD8A"/>
                </a:solidFill>
                <a:latin typeface="Playfair Display"/>
                <a:ea typeface="Playfair Display"/>
                <a:cs typeface="Playfair Display"/>
                <a:sym typeface="Playfair Display"/>
              </a:rPr>
              <a:t>jeżeli</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nie</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działa</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zarządca</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sukcesyjny</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oraz</a:t>
            </a:r>
            <a:r>
              <a:rPr lang="en-US" sz="1600" dirty="0">
                <a:solidFill>
                  <a:srgbClr val="EBCD8A"/>
                </a:solidFill>
                <a:latin typeface="Playfair Display"/>
                <a:ea typeface="Playfair Display"/>
                <a:cs typeface="Playfair Display"/>
                <a:sym typeface="Playfair Display"/>
              </a:rPr>
              <a:t> w </a:t>
            </a:r>
            <a:r>
              <a:rPr lang="en-US" sz="1600" dirty="0" err="1">
                <a:solidFill>
                  <a:srgbClr val="EBCD8A"/>
                </a:solidFill>
                <a:latin typeface="Playfair Display"/>
                <a:ea typeface="Playfair Display"/>
                <a:cs typeface="Playfair Display"/>
                <a:sym typeface="Playfair Display"/>
              </a:rPr>
              <a:t>przypadku</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wygaśnięcia</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zarządu</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sukcesyjnego</a:t>
            </a:r>
            <a:r>
              <a:rPr lang="en-US" sz="1600" dirty="0">
                <a:solidFill>
                  <a:srgbClr val="EBCD8A"/>
                </a:solidFill>
                <a:latin typeface="Playfair Display"/>
                <a:ea typeface="Playfair Display"/>
                <a:cs typeface="Playfair Display"/>
                <a:sym typeface="Playfair Display"/>
              </a:rPr>
              <a:t> po </a:t>
            </a:r>
            <a:r>
              <a:rPr lang="en-US" sz="1600" dirty="0" err="1">
                <a:solidFill>
                  <a:srgbClr val="EBCD8A"/>
                </a:solidFill>
                <a:latin typeface="Playfair Display"/>
                <a:ea typeface="Playfair Display"/>
                <a:cs typeface="Playfair Display"/>
                <a:sym typeface="Playfair Display"/>
              </a:rPr>
              <a:t>złożeniu</a:t>
            </a:r>
            <a:r>
              <a:rPr lang="en-US" sz="1600" dirty="0">
                <a:solidFill>
                  <a:srgbClr val="EBCD8A"/>
                </a:solidFill>
                <a:latin typeface="Playfair Display"/>
                <a:ea typeface="Playfair Display"/>
                <a:cs typeface="Playfair Display"/>
                <a:sym typeface="Playfair Display"/>
              </a:rPr>
              <a:t> </a:t>
            </a:r>
            <a:r>
              <a:rPr lang="en-US" sz="1600" dirty="0" err="1">
                <a:solidFill>
                  <a:srgbClr val="EBCD8A"/>
                </a:solidFill>
                <a:latin typeface="Playfair Display"/>
                <a:ea typeface="Playfair Display"/>
                <a:cs typeface="Playfair Display"/>
                <a:sym typeface="Playfair Display"/>
              </a:rPr>
              <a:t>wniosku</a:t>
            </a:r>
            <a:r>
              <a:rPr lang="en-US" sz="1600" dirty="0">
                <a:solidFill>
                  <a:srgbClr val="EBCD8A"/>
                </a:solidFill>
                <a:latin typeface="Playfair Display"/>
                <a:ea typeface="Playfair Display"/>
                <a:cs typeface="Playfair Display"/>
                <a:sym typeface="Playfair Display"/>
              </a:rPr>
              <a:t>].</a:t>
            </a:r>
            <a:endParaRPr sz="1600" dirty="0">
              <a:solidFill>
                <a:srgbClr val="EBCD8A"/>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2. </a:t>
            </a:r>
            <a:r>
              <a:rPr lang="en-US" sz="1600" dirty="0" err="1">
                <a:solidFill>
                  <a:srgbClr val="FFFFFF"/>
                </a:solidFill>
                <a:latin typeface="Playfair Display"/>
                <a:ea typeface="Playfair Display"/>
                <a:cs typeface="Playfair Display"/>
                <a:sym typeface="Playfair Display"/>
              </a:rPr>
              <a:t>Ustanowienie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kuratora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stanowi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przeszkody</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usunięcia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podstawie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zasad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ogólnych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braku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zdolności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procesowej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albo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braków</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składzie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organów</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uniemożliwiających</a:t>
            </a:r>
            <a:r>
              <a:rPr lang="en-US" sz="1600" dirty="0">
                <a:solidFill>
                  <a:srgbClr val="FFFFFF"/>
                </a:solidFill>
                <a:latin typeface="Playfair Display"/>
                <a:ea typeface="Playfair Display"/>
                <a:cs typeface="Playfair Display"/>
                <a:sym typeface="Playfair Display"/>
              </a:rPr>
              <a:t> ich </a:t>
            </a:r>
            <a:r>
              <a:rPr lang="en-US" sz="1600" dirty="0" err="1">
                <a:solidFill>
                  <a:srgbClr val="FFFFFF"/>
                </a:solidFill>
                <a:latin typeface="Playfair Display"/>
                <a:ea typeface="Playfair Display"/>
                <a:cs typeface="Playfair Display"/>
                <a:sym typeface="Playfair Display"/>
              </a:rPr>
              <a:t>działanie</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42 [Brak </a:t>
            </a:r>
            <a:r>
              <a:rPr lang="en-US" sz="1600" b="1" dirty="0" err="1">
                <a:solidFill>
                  <a:srgbClr val="FFFFFF"/>
                </a:solidFill>
                <a:latin typeface="Playfair Display"/>
                <a:ea typeface="Playfair Display"/>
                <a:cs typeface="Playfair Display"/>
                <a:sym typeface="Playfair Display"/>
              </a:rPr>
              <a:t>organów</a:t>
            </a:r>
            <a:r>
              <a:rPr lang="en-US" sz="1600" b="1" dirty="0">
                <a:solidFill>
                  <a:srgbClr val="FFFFFF"/>
                </a:solidFill>
                <a:latin typeface="Playfair Display"/>
                <a:ea typeface="Playfair Display"/>
                <a:cs typeface="Playfair Display"/>
                <a:sym typeface="Playfair Display"/>
              </a:rPr>
              <a:t>] - </a:t>
            </a:r>
            <a:r>
              <a:rPr lang="en-US" sz="1600" b="1" dirty="0" err="1">
                <a:solidFill>
                  <a:srgbClr val="FFFFFF"/>
                </a:solidFill>
                <a:latin typeface="Playfair Display"/>
                <a:ea typeface="Playfair Display"/>
                <a:cs typeface="Playfair Display"/>
                <a:sym typeface="Playfair Display"/>
              </a:rPr>
              <a:t>Kodeks</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cywilny</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 1.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osoba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być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reprezentowana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prowadzić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swoich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spraw</a:t>
            </a:r>
            <a:r>
              <a:rPr lang="en-US" sz="1600" dirty="0">
                <a:solidFill>
                  <a:srgbClr val="FFFFFF"/>
                </a:solidFill>
                <a:latin typeface="Playfair Display"/>
                <a:ea typeface="Playfair Display"/>
                <a:cs typeface="Playfair Display"/>
                <a:sym typeface="Playfair Display"/>
              </a:rPr>
              <a:t> ze </a:t>
            </a:r>
            <a:r>
              <a:rPr lang="en-US" sz="1600" dirty="0" err="1">
                <a:solidFill>
                  <a:srgbClr val="FFFFFF"/>
                </a:solidFill>
                <a:latin typeface="Playfair Display"/>
                <a:ea typeface="Playfair Display"/>
                <a:cs typeface="Playfair Display"/>
                <a:sym typeface="Playfair Display"/>
              </a:rPr>
              <a:t>względu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brak</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organu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albo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brak</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składzie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organu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uprawnionego</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jej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reprezentowania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ustanawia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dla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kuratora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Kurator</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podlega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nadzorowi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który</a:t>
            </a:r>
            <a:r>
              <a:rPr lang="en-US" sz="1600" dirty="0">
                <a:solidFill>
                  <a:srgbClr val="FFFFFF"/>
                </a:solidFill>
                <a:latin typeface="Playfair Display"/>
                <a:ea typeface="Playfair Display"/>
                <a:cs typeface="Playfair Display"/>
                <a:sym typeface="Playfair Display"/>
              </a:rPr>
              <a:t> go </a:t>
            </a:r>
            <a:r>
              <a:rPr lang="en-US" sz="1600" dirty="0" err="1">
                <a:solidFill>
                  <a:srgbClr val="FFFFFF"/>
                </a:solidFill>
                <a:latin typeface="Playfair Display"/>
                <a:ea typeface="Playfair Display"/>
                <a:cs typeface="Playfair Display"/>
                <a:sym typeface="Playfair Display"/>
              </a:rPr>
              <a:t>ustanowił</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45459"/>
        </a:solidFill>
        <a:effectLst/>
      </p:bgPr>
    </p:bg>
    <p:spTree>
      <p:nvGrpSpPr>
        <p:cNvPr id="1" name="Shape 218"/>
        <p:cNvGrpSpPr/>
        <p:nvPr/>
      </p:nvGrpSpPr>
      <p:grpSpPr>
        <a:xfrm>
          <a:off x="0" y="0"/>
          <a:ext cx="0" cy="0"/>
          <a:chOff x="0" y="0"/>
          <a:chExt cx="0" cy="0"/>
        </a:xfrm>
      </p:grpSpPr>
      <p:sp>
        <p:nvSpPr>
          <p:cNvPr id="219" name="Google Shape;219;g33f7c437eb0_1_13"/>
          <p:cNvSpPr txBox="1"/>
          <p:nvPr/>
        </p:nvSpPr>
        <p:spPr>
          <a:xfrm>
            <a:off x="1614476" y="2067425"/>
            <a:ext cx="15512700" cy="9112200"/>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27 [</a:t>
            </a:r>
            <a:r>
              <a:rPr lang="en-US" sz="1600" b="1" dirty="0" err="1">
                <a:solidFill>
                  <a:srgbClr val="FFFFFF"/>
                </a:solidFill>
                <a:latin typeface="Playfair Display"/>
                <a:ea typeface="Playfair Display"/>
                <a:cs typeface="Playfair Display"/>
                <a:sym typeface="Playfair Display"/>
              </a:rPr>
              <a:t>Niejawność</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posiedzenia</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rozpoznaje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sprawę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posiedzeniu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niejawnym</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2.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może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posiedzeniu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niejawnym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przeprowadzić</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postępowanie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dowodowe</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całości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części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także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wówczas</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gdy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wyznaczono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rozprawę</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3. </a:t>
            </a:r>
            <a:r>
              <a:rPr lang="en-US" sz="1600" dirty="0" err="1">
                <a:solidFill>
                  <a:srgbClr val="FFFFFF"/>
                </a:solidFill>
                <a:latin typeface="Playfair Display"/>
                <a:ea typeface="Playfair Display"/>
                <a:cs typeface="Playfair Display"/>
                <a:sym typeface="Playfair Display"/>
              </a:rPr>
              <a:t>Postanowienie</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sprawie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wydaje</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terminie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dwóch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miesięcy</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dnia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złożenia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wniosku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Zażalenie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postanowienie</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sprawie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drugiej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instancji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rozpoznaje</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terminie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miesiąca</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dnia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przedstawienia</a:t>
            </a:r>
            <a:r>
              <a:rPr lang="en-US" sz="1600" dirty="0">
                <a:solidFill>
                  <a:srgbClr val="FFFFFF"/>
                </a:solidFill>
                <a:latin typeface="Playfair Display"/>
                <a:ea typeface="Playfair Display"/>
                <a:cs typeface="Playfair Display"/>
                <a:sym typeface="Playfair Display"/>
              </a:rPr>
              <a:t> mu </a:t>
            </a:r>
            <a:r>
              <a:rPr lang="en-US" sz="1600" dirty="0" err="1">
                <a:solidFill>
                  <a:srgbClr val="FFFFFF"/>
                </a:solidFill>
                <a:latin typeface="Playfair Display"/>
                <a:ea typeface="Playfair Display"/>
                <a:cs typeface="Playfair Display"/>
                <a:sym typeface="Playfair Display"/>
              </a:rPr>
              <a:t>akt</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sprawy</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4. W </a:t>
            </a:r>
            <a:r>
              <a:rPr lang="en-US" sz="1600" dirty="0" err="1">
                <a:solidFill>
                  <a:srgbClr val="FFFFFF"/>
                </a:solidFill>
                <a:latin typeface="Playfair Display"/>
                <a:ea typeface="Playfair Display"/>
                <a:cs typeface="Playfair Display"/>
                <a:sym typeface="Playfair Display"/>
              </a:rPr>
              <a:t>przypadkach</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przewidzianych</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ustawie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obwieszczenia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dokonuje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Rejestrze</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przypadku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gdy</a:t>
            </a:r>
            <a:r>
              <a:rPr lang="en-US" sz="1600" dirty="0">
                <a:solidFill>
                  <a:srgbClr val="FFFFFF"/>
                </a:solidFill>
                <a:latin typeface="Playfair Display"/>
                <a:ea typeface="Playfair Display"/>
                <a:cs typeface="Playfair Display"/>
                <a:sym typeface="Playfair Display"/>
              </a:rPr>
              <a:t> od </a:t>
            </a:r>
            <a:r>
              <a:rPr lang="en-US" sz="1600" dirty="0" err="1">
                <a:solidFill>
                  <a:srgbClr val="FFFFFF"/>
                </a:solidFill>
                <a:latin typeface="Playfair Display"/>
                <a:ea typeface="Playfair Display"/>
                <a:cs typeface="Playfair Display"/>
                <a:sym typeface="Playfair Display"/>
              </a:rPr>
              <a:t>dnia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obwieszczenia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biegnie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termin</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wniesienia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środka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zaskarżenia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obwieszczeniu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podlega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także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informacja</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sposobie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terminie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wniesienia</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51 [</a:t>
            </a:r>
            <a:r>
              <a:rPr lang="en-US" sz="1600" b="1" dirty="0" err="1">
                <a:solidFill>
                  <a:srgbClr val="FFFFFF"/>
                </a:solidFill>
                <a:latin typeface="Playfair Display"/>
                <a:ea typeface="Playfair Display"/>
                <a:cs typeface="Playfair Display"/>
                <a:sym typeface="Playfair Display"/>
              </a:rPr>
              <a:t>Postanowienie</a:t>
            </a:r>
            <a:r>
              <a:rPr lang="en-US" sz="1600" b="1" dirty="0">
                <a:solidFill>
                  <a:srgbClr val="FFFFFF"/>
                </a:solidFill>
                <a:latin typeface="Playfair Display"/>
                <a:ea typeface="Playfair Display"/>
                <a:cs typeface="Playfair Display"/>
                <a:sym typeface="Playfair Display"/>
              </a:rPr>
              <a:t>; forma </a:t>
            </a:r>
            <a:r>
              <a:rPr lang="en-US" sz="1600" b="1" dirty="0" err="1">
                <a:solidFill>
                  <a:srgbClr val="FFFFFF"/>
                </a:solidFill>
                <a:latin typeface="Playfair Display"/>
                <a:ea typeface="Playfair Display"/>
                <a:cs typeface="Playfair Display"/>
                <a:sym typeface="Playfair Display"/>
              </a:rPr>
              <a:t>i</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skuteczność</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1.Uwzględniając </a:t>
            </a:r>
            <a:r>
              <a:rPr lang="en-US" sz="1600" dirty="0" err="1">
                <a:solidFill>
                  <a:srgbClr val="FFFFFF"/>
                </a:solidFill>
                <a:latin typeface="Playfair Display"/>
                <a:ea typeface="Playfair Display"/>
                <a:cs typeface="Playfair Display"/>
                <a:sym typeface="Playfair Display"/>
              </a:rPr>
              <a:t>wniosek</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wydaje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postanowienie</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 </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err="1">
                <a:solidFill>
                  <a:srgbClr val="FFFFFF"/>
                </a:solidFill>
                <a:latin typeface="Playfair Display"/>
                <a:ea typeface="Playfair Display"/>
                <a:cs typeface="Playfair Display"/>
                <a:sym typeface="Playfair Display"/>
              </a:rPr>
              <a:t>Elementy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postanowienia</a:t>
            </a:r>
            <a:r>
              <a:rPr lang="en-US" sz="1600" dirty="0">
                <a:solidFill>
                  <a:srgbClr val="FFFFFF"/>
                </a:solidFill>
                <a:latin typeface="Playfair Display"/>
                <a:ea typeface="Playfair Display"/>
                <a:cs typeface="Playfair Display"/>
                <a:sym typeface="Playfair Display"/>
              </a:rPr>
              <a:t>: </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dane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identyfikujące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dłużnika</a:t>
            </a:r>
            <a:r>
              <a:rPr lang="en-US" sz="1600" dirty="0">
                <a:solidFill>
                  <a:srgbClr val="FFFFFF"/>
                </a:solidFill>
                <a:latin typeface="Playfair Display"/>
                <a:ea typeface="Playfair Display"/>
                <a:cs typeface="Playfair Display"/>
                <a:sym typeface="Playfair Display"/>
              </a:rPr>
              <a:t>; NIP; </a:t>
            </a:r>
            <a:r>
              <a:rPr lang="en-US" sz="1600" dirty="0" err="1">
                <a:solidFill>
                  <a:srgbClr val="FFFFFF"/>
                </a:solidFill>
                <a:latin typeface="Playfair Display"/>
                <a:ea typeface="Playfair Display"/>
                <a:cs typeface="Playfair Display"/>
                <a:sym typeface="Playfair Display"/>
              </a:rPr>
              <a:t>firma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miejsce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zamieszkania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albo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siedziba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adres</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dane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identyfikujące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reprezentantów</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tym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likwidatorów</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osoby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oraz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jedn</a:t>
            </a:r>
            <a:r>
              <a:rPr lang="en-US" sz="1600" dirty="0">
                <a:solidFill>
                  <a:srgbClr val="FFFFFF"/>
                </a:solidFill>
                <a:latin typeface="Playfair Display"/>
                <a:ea typeface="Playfair Display"/>
                <a:cs typeface="Playfair Display"/>
                <a:sym typeface="Playfair Display"/>
              </a:rPr>
              <a:t>. org. </a:t>
            </a:r>
            <a:r>
              <a:rPr lang="en-US" sz="1600" dirty="0" err="1">
                <a:solidFill>
                  <a:srgbClr val="FFFFFF"/>
                </a:solidFill>
                <a:latin typeface="Playfair Display"/>
                <a:ea typeface="Playfair Display"/>
                <a:cs typeface="Playfair Display"/>
                <a:sym typeface="Playfair Display"/>
              </a:rPr>
              <a:t>niepos</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a:t>
            </a:r>
            <a:r>
              <a:rPr lang="en-US" sz="1600" dirty="0">
                <a:solidFill>
                  <a:srgbClr val="FFFFFF"/>
                </a:solidFill>
                <a:latin typeface="Playfair Display"/>
                <a:ea typeface="Playfair Display"/>
                <a:cs typeface="Playfair Display"/>
                <a:sym typeface="Playfair Display"/>
              </a:rPr>
              <a:t>. pr.) </a:t>
            </a:r>
            <a:r>
              <a:rPr lang="en-US" sz="1600" dirty="0" err="1">
                <a:solidFill>
                  <a:srgbClr val="FFFFFF"/>
                </a:solidFill>
                <a:latin typeface="Playfair Display"/>
                <a:ea typeface="Playfair Display"/>
                <a:cs typeface="Playfair Display"/>
                <a:sym typeface="Playfair Display"/>
              </a:rPr>
              <a:t>albo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wspólników</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odpowiadających</a:t>
            </a:r>
            <a:r>
              <a:rPr lang="en-US" sz="1600" dirty="0">
                <a:solidFill>
                  <a:srgbClr val="FFFFFF"/>
                </a:solidFill>
                <a:latin typeface="Playfair Display"/>
                <a:ea typeface="Playfair Display"/>
                <a:cs typeface="Playfair Display"/>
                <a:sym typeface="Playfair Display"/>
              </a:rPr>
              <a:t> bez </a:t>
            </a:r>
            <a:r>
              <a:rPr lang="en-US" sz="1600" dirty="0" err="1">
                <a:solidFill>
                  <a:srgbClr val="FFFFFF"/>
                </a:solidFill>
                <a:latin typeface="Playfair Display"/>
                <a:ea typeface="Playfair Display"/>
                <a:cs typeface="Playfair Display"/>
                <a:sym typeface="Playfair Display"/>
              </a:rPr>
              <a:t>ograniczeń</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całym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majątkiem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oraz</a:t>
            </a:r>
            <a:r>
              <a:rPr lang="en-US" sz="1600" dirty="0">
                <a:solidFill>
                  <a:srgbClr val="FFFFFF"/>
                </a:solidFill>
                <a:latin typeface="Playfair Display"/>
                <a:ea typeface="Playfair Display"/>
                <a:cs typeface="Playfair Display"/>
                <a:sym typeface="Playfair Display"/>
              </a:rPr>
              <a:t> ich </a:t>
            </a:r>
            <a:r>
              <a:rPr lang="en-US" sz="1600" dirty="0" err="1">
                <a:solidFill>
                  <a:srgbClr val="FFFFFF"/>
                </a:solidFill>
                <a:latin typeface="Playfair Display"/>
                <a:ea typeface="Playfair Display"/>
                <a:cs typeface="Playfair Display"/>
                <a:sym typeface="Playfair Display"/>
              </a:rPr>
              <a:t>adresy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zamieszkania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lub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siedzib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spółki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osobowe</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wezwanie</a:t>
            </a:r>
            <a:r>
              <a:rPr lang="en-US" sz="1600" dirty="0">
                <a:solidFill>
                  <a:srgbClr val="FFFFFF"/>
                </a:solidFill>
                <a:latin typeface="Playfair Display"/>
                <a:ea typeface="Playfair Display"/>
                <a:cs typeface="Playfair Display"/>
                <a:sym typeface="Playfair Display"/>
              </a:rPr>
              <a:t> </a:t>
            </a:r>
            <a:endParaRPr sz="1600" dirty="0">
              <a:solidFill>
                <a:srgbClr val="FFFFFF"/>
              </a:solidFill>
              <a:latin typeface="Playfair Display"/>
              <a:ea typeface="Playfair Display"/>
              <a:cs typeface="Playfair Display"/>
              <a:sym typeface="Playfair Display"/>
            </a:endParaRPr>
          </a:p>
          <a:p>
            <a:pPr marL="45720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wierzycieli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upadłego</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zgłoszenia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wierzytelności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syndykowi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dla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wierzyciel</a:t>
            </a:r>
            <a:r>
              <a:rPr lang="en-US" sz="1600" dirty="0">
                <a:solidFill>
                  <a:srgbClr val="FFFFFF"/>
                </a:solidFill>
                <a:latin typeface="Playfair Display"/>
                <a:ea typeface="Playfair Display"/>
                <a:cs typeface="Playfair Display"/>
                <a:sym typeface="Playfair Display"/>
              </a:rPr>
              <a:t> - </a:t>
            </a:r>
            <a:r>
              <a:rPr lang="en-US" sz="1600" dirty="0" err="1">
                <a:solidFill>
                  <a:srgbClr val="FFFFFF"/>
                </a:solidFill>
                <a:latin typeface="Playfair Display"/>
                <a:ea typeface="Playfair Display"/>
                <a:cs typeface="Playfair Display"/>
                <a:sym typeface="Playfair Display"/>
              </a:rPr>
              <a:t>adres</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zgłoszenia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wierzytelności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syndykowi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45720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osób</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którym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przysługują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oraz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prawa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osobiste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roszczenia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ciążące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nieruchomości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jeżeli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nie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zostały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ujawnione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przez</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księdze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wieczystej</a:t>
            </a:r>
            <a:r>
              <a:rPr lang="en-US" sz="1600" dirty="0">
                <a:solidFill>
                  <a:srgbClr val="FFFFFF"/>
                </a:solidFill>
                <a:latin typeface="Playfair Display"/>
                <a:ea typeface="Playfair Display"/>
                <a:cs typeface="Playfair Display"/>
                <a:sym typeface="Playfair Display"/>
              </a:rPr>
              <a:t>, do ich </a:t>
            </a:r>
            <a:r>
              <a:rPr lang="en-US" sz="1600" dirty="0" err="1">
                <a:solidFill>
                  <a:srgbClr val="FFFFFF"/>
                </a:solidFill>
                <a:latin typeface="Playfair Display"/>
                <a:ea typeface="Playfair Display"/>
                <a:cs typeface="Playfair Display"/>
                <a:sym typeface="Playfair Display"/>
              </a:rPr>
              <a:t>zgłoszenia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syndykowi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457200" lvl="0" indent="0" algn="just" rtl="0">
              <a:lnSpc>
                <a:spcPct val="120000"/>
              </a:lnSpc>
              <a:spcBef>
                <a:spcPts val="0"/>
              </a:spcBef>
              <a:spcAft>
                <a:spcPts val="0"/>
              </a:spcAft>
              <a:buClr>
                <a:schemeClr val="dk1"/>
              </a:buClr>
              <a:buSzPts val="1100"/>
              <a:buFont typeface="Arial"/>
              <a:buNone/>
            </a:pPr>
            <a:r>
              <a:rPr lang="en-US" sz="1600" dirty="0">
                <a:solidFill>
                  <a:schemeClr val="lt1"/>
                </a:solidFill>
                <a:latin typeface="Playfair Display"/>
                <a:ea typeface="Playfair Display"/>
                <a:cs typeface="Playfair Display"/>
                <a:sym typeface="Playfair Display"/>
              </a:rPr>
              <a:t>w </a:t>
            </a:r>
            <a:r>
              <a:rPr lang="en-US" sz="1600" dirty="0" err="1">
                <a:solidFill>
                  <a:schemeClr val="lt1"/>
                </a:solidFill>
                <a:latin typeface="Playfair Display"/>
                <a:ea typeface="Playfair Display"/>
                <a:cs typeface="Playfair Display"/>
                <a:sym typeface="Playfair Display"/>
              </a:rPr>
              <a:t>terminie</a:t>
            </a:r>
            <a:r>
              <a:rPr lang="en-US" sz="1600" dirty="0">
                <a:solidFill>
                  <a:schemeClr val="lt1"/>
                </a:solidFill>
                <a:latin typeface="Playfair Display"/>
                <a:ea typeface="Playfair Display"/>
                <a:cs typeface="Playfair Display"/>
                <a:sym typeface="Playfair Display"/>
              </a:rPr>
              <a:t> 30 </a:t>
            </a:r>
            <a:r>
              <a:rPr lang="en-US" sz="1600" dirty="0" err="1">
                <a:solidFill>
                  <a:schemeClr val="lt1"/>
                </a:solidFill>
                <a:latin typeface="Playfair Display"/>
                <a:ea typeface="Playfair Display"/>
                <a:cs typeface="Playfair Display"/>
                <a:sym typeface="Playfair Display"/>
              </a:rPr>
              <a:t>dni</a:t>
            </a:r>
            <a:r>
              <a:rPr lang="en-US" sz="1600" dirty="0">
                <a:solidFill>
                  <a:schemeClr val="lt1"/>
                </a:solidFill>
                <a:latin typeface="Playfair Display"/>
                <a:ea typeface="Playfair Display"/>
                <a:cs typeface="Playfair Display"/>
                <a:sym typeface="Playfair Display"/>
              </a:rPr>
              <a:t> od </a:t>
            </a:r>
            <a:r>
              <a:rPr lang="en-US" sz="1600" dirty="0" err="1">
                <a:solidFill>
                  <a:schemeClr val="lt1"/>
                </a:solidFill>
                <a:latin typeface="Playfair Display"/>
                <a:ea typeface="Playfair Display"/>
                <a:cs typeface="Playfair Display"/>
                <a:sym typeface="Playfair Display"/>
              </a:rPr>
              <a:t>dnia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obwieszczenia</a:t>
            </a:r>
            <a:r>
              <a:rPr lang="en-US" sz="1600" dirty="0">
                <a:solidFill>
                  <a:schemeClr val="lt1"/>
                </a:solidFill>
                <a:latin typeface="Playfair Display"/>
                <a:ea typeface="Playfair Display"/>
                <a:cs typeface="Playfair Display"/>
                <a:sym typeface="Playfair Display"/>
              </a:rPr>
              <a:t> </a:t>
            </a:r>
            <a:r>
              <a:rPr lang="en-US" sz="1600" dirty="0" err="1">
                <a:solidFill>
                  <a:schemeClr val="lt1"/>
                </a:solidFill>
                <a:latin typeface="Playfair Display"/>
                <a:ea typeface="Playfair Display"/>
                <a:cs typeface="Playfair Display"/>
                <a:sym typeface="Playfair Display"/>
              </a:rPr>
              <a:t>postanowienia</a:t>
            </a:r>
            <a:endParaRPr sz="1600" dirty="0">
              <a:solidFill>
                <a:srgbClr val="FFFFFF"/>
              </a:solidFill>
              <a:latin typeface="Playfair Display"/>
              <a:ea typeface="Playfair Display"/>
              <a:cs typeface="Playfair Display"/>
              <a:sym typeface="Playfair Display"/>
            </a:endParaRPr>
          </a:p>
          <a:p>
            <a:pPr marL="457200" marR="0" lvl="0" indent="0" algn="just" rtl="0">
              <a:lnSpc>
                <a:spcPct val="120000"/>
              </a:lnSpc>
              <a:spcBef>
                <a:spcPts val="0"/>
              </a:spcBef>
              <a:spcAft>
                <a:spcPts val="0"/>
              </a:spcAft>
              <a:buNone/>
            </a:pPr>
            <a:r>
              <a:rPr lang="en-US" sz="1600" dirty="0" err="1">
                <a:solidFill>
                  <a:srgbClr val="FFFFFF"/>
                </a:solidFill>
                <a:latin typeface="Playfair Display"/>
                <a:ea typeface="Playfair Display"/>
                <a:cs typeface="Playfair Display"/>
                <a:sym typeface="Playfair Display"/>
              </a:rPr>
              <a:t>dla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wierzycieli</a:t>
            </a:r>
            <a:r>
              <a:rPr lang="en-US" sz="1600" dirty="0">
                <a:solidFill>
                  <a:srgbClr val="FFFFFF"/>
                </a:solidFill>
                <a:latin typeface="Playfair Display"/>
                <a:ea typeface="Playfair Display"/>
                <a:cs typeface="Playfair Display"/>
                <a:sym typeface="Playfair Display"/>
              </a:rPr>
              <a:t> z </a:t>
            </a:r>
            <a:r>
              <a:rPr lang="en-US" sz="1600" dirty="0">
                <a:solidFill>
                  <a:srgbClr val="FFFFFF"/>
                </a:solidFill>
                <a:latin typeface="Playfair Display"/>
                <a:ea typeface="Playfair Display"/>
                <a:cs typeface="Playfair Display"/>
                <a:sym typeface="Playfair Displ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art. 216aa </a:t>
            </a:r>
            <a:r>
              <a:rPr lang="en-US" sz="1600" dirty="0" err="1">
                <a:solidFill>
                  <a:srgbClr val="FFFFFF"/>
                </a:solidFill>
                <a:latin typeface="Playfair Display"/>
                <a:ea typeface="Playfair Display"/>
                <a:cs typeface="Playfair Display"/>
                <a:sym typeface="Playfair Displ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ustawy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wskazuje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adres</a:t>
            </a:r>
            <a:r>
              <a:rPr lang="en-US" sz="1600" dirty="0">
                <a:solidFill>
                  <a:srgbClr val="FFFFFF"/>
                </a:solidFill>
                <a:latin typeface="Playfair Display"/>
                <a:ea typeface="Playfair Display"/>
                <a:cs typeface="Playfair Display"/>
                <a:sym typeface="Playfair Display"/>
              </a:rPr>
              <a:t> do </a:t>
            </a:r>
            <a:r>
              <a:rPr lang="en-US" sz="1600" dirty="0" err="1">
                <a:solidFill>
                  <a:srgbClr val="FFFFFF"/>
                </a:solidFill>
                <a:latin typeface="Playfair Display"/>
                <a:ea typeface="Playfair Display"/>
                <a:cs typeface="Playfair Display"/>
                <a:sym typeface="Playfair Display"/>
              </a:rPr>
              <a:t>zgłoszenia</a:t>
            </a:r>
            <a:endParaRPr sz="1600" dirty="0">
              <a:solidFill>
                <a:srgbClr val="FFFFFF"/>
              </a:solidFill>
              <a:latin typeface="Playfair Display"/>
              <a:ea typeface="Playfair Display"/>
              <a:cs typeface="Playfair Display"/>
              <a:sym typeface="Playfair Display"/>
            </a:endParaRPr>
          </a:p>
          <a:p>
            <a:pPr marL="457200" marR="0" lvl="0" indent="-330200" algn="just" rtl="0">
              <a:lnSpc>
                <a:spcPct val="120000"/>
              </a:lnSpc>
              <a:spcBef>
                <a:spcPts val="0"/>
              </a:spcBef>
              <a:spcAft>
                <a:spcPts val="0"/>
              </a:spcAft>
              <a:buClr>
                <a:srgbClr val="FFFFFF"/>
              </a:buClr>
              <a:buSzPts val="1600"/>
              <a:buFont typeface="Playfair Display"/>
              <a:buChar char="❏"/>
            </a:pPr>
            <a:r>
              <a:rPr lang="en-US" sz="1600" dirty="0" err="1">
                <a:solidFill>
                  <a:srgbClr val="FFFFFF"/>
                </a:solidFill>
                <a:latin typeface="Playfair Display"/>
                <a:ea typeface="Playfair Display"/>
                <a:cs typeface="Playfair Display"/>
                <a:sym typeface="Playfair Display"/>
              </a:rPr>
              <a:t>czy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funkcję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sędziego-komisarza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oraz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zastępcy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sędziego-komisarza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będzie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pełnił</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sędzia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czy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referendarz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sądowy</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oraz</a:t>
            </a:r>
            <a:r>
              <a:rPr lang="en-US" sz="1600" dirty="0">
                <a:solidFill>
                  <a:srgbClr val="FFFFFF"/>
                </a:solidFill>
                <a:latin typeface="Playfair Display"/>
                <a:ea typeface="Playfair Display"/>
                <a:cs typeface="Playfair Display"/>
                <a:sym typeface="Playfair Display"/>
              </a:rPr>
              <a:t> </a:t>
            </a:r>
            <a:r>
              <a:rPr lang="en-US" sz="1600" b="1" u="sng" dirty="0" err="1">
                <a:solidFill>
                  <a:srgbClr val="FFFFFF"/>
                </a:solidFill>
                <a:latin typeface="Playfair Display"/>
                <a:ea typeface="Playfair Display"/>
                <a:cs typeface="Playfair Display"/>
                <a:sym typeface="Playfair Display"/>
              </a:rPr>
              <a:t>wyznacza</a:t>
            </a:r>
            <a:r>
              <a:rPr lang="en-US" sz="1600" b="1" u="sng" dirty="0">
                <a:solidFill>
                  <a:srgbClr val="FFFFFF"/>
                </a:solidFill>
                <a:latin typeface="Playfair Display"/>
                <a:ea typeface="Playfair Display"/>
                <a:cs typeface="Playfair Display"/>
                <a:sym typeface="Playfair Display"/>
              </a:rPr>
              <a:t> </a:t>
            </a:r>
            <a:r>
              <a:rPr lang="en-US" sz="1600" b="1" u="sng" dirty="0" err="1">
                <a:solidFill>
                  <a:srgbClr val="FFFFFF"/>
                </a:solidFill>
                <a:latin typeface="Playfair Display"/>
                <a:ea typeface="Playfair Display"/>
                <a:cs typeface="Playfair Display"/>
                <a:sym typeface="Playfair Display"/>
              </a:rPr>
              <a:t>syndyka</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52 [Data </a:t>
            </a:r>
            <a:r>
              <a:rPr lang="en-US" sz="1600" b="1" dirty="0" err="1">
                <a:solidFill>
                  <a:srgbClr val="FFFFFF"/>
                </a:solidFill>
                <a:latin typeface="Playfair Display"/>
                <a:ea typeface="Playfair Display"/>
                <a:cs typeface="Playfair Display"/>
                <a:sym typeface="Playfair Display"/>
              </a:rPr>
              <a:t>upadłości</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Data </a:t>
            </a:r>
            <a:r>
              <a:rPr lang="en-US" sz="1600" dirty="0" err="1">
                <a:solidFill>
                  <a:srgbClr val="FFFFFF"/>
                </a:solidFill>
                <a:latin typeface="Playfair Display"/>
                <a:ea typeface="Playfair Display"/>
                <a:cs typeface="Playfair Display"/>
                <a:sym typeface="Playfair Display"/>
              </a:rPr>
              <a:t>wydania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postanowienia</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jest </a:t>
            </a:r>
            <a:r>
              <a:rPr lang="en-US" sz="1600" dirty="0" err="1">
                <a:solidFill>
                  <a:srgbClr val="FFFFFF"/>
                </a:solidFill>
                <a:latin typeface="Playfair Display"/>
                <a:ea typeface="Playfair Display"/>
                <a:cs typeface="Playfair Display"/>
                <a:sym typeface="Playfair Display"/>
              </a:rPr>
              <a:t>datą</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przypadku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wydania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postanowienia</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po </a:t>
            </a:r>
            <a:r>
              <a:rPr lang="en-US" sz="1600" dirty="0" err="1">
                <a:solidFill>
                  <a:srgbClr val="FFFFFF"/>
                </a:solidFill>
                <a:latin typeface="Playfair Display"/>
                <a:ea typeface="Playfair Display"/>
                <a:cs typeface="Playfair Display"/>
                <a:sym typeface="Playfair Display"/>
              </a:rPr>
              <a:t>ponownym</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rozpoznaniu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sprawy</a:t>
            </a:r>
            <a:r>
              <a:rPr lang="en-US" sz="1600" dirty="0">
                <a:solidFill>
                  <a:srgbClr val="FFFFFF"/>
                </a:solidFill>
                <a:latin typeface="Playfair Display"/>
                <a:ea typeface="Playfair Display"/>
                <a:cs typeface="Playfair Display"/>
                <a:sym typeface="Playfair Display"/>
              </a:rPr>
              <a:t> w </a:t>
            </a:r>
            <a:r>
              <a:rPr lang="en-US" sz="1600" dirty="0" err="1">
                <a:solidFill>
                  <a:srgbClr val="FFFFFF"/>
                </a:solidFill>
                <a:latin typeface="Playfair Display"/>
                <a:ea typeface="Playfair Display"/>
                <a:cs typeface="Playfair Display"/>
                <a:sym typeface="Playfair Display"/>
              </a:rPr>
              <a:t>następstwie</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uchylenia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postanowienia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przez</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sąd</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drugiej</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instancji</a:t>
            </a:r>
            <a:r>
              <a:rPr lang="en-US" sz="1600" dirty="0">
                <a:solidFill>
                  <a:srgbClr val="FFFFFF"/>
                </a:solidFill>
                <a:latin typeface="Playfair Display"/>
                <a:ea typeface="Playfair Display"/>
                <a:cs typeface="Playfair Display"/>
                <a:sym typeface="Playfair Display"/>
              </a:rPr>
              <a:t> za </a:t>
            </a:r>
            <a:r>
              <a:rPr lang="en-US" sz="1600" dirty="0" err="1">
                <a:solidFill>
                  <a:srgbClr val="FFFFFF"/>
                </a:solidFill>
                <a:latin typeface="Playfair Display"/>
                <a:ea typeface="Playfair Display"/>
                <a:cs typeface="Playfair Display"/>
                <a:sym typeface="Playfair Display"/>
              </a:rPr>
              <a:t>datę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uważa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datę</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wydania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pierwszego</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postanowienia</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b="1" dirty="0">
                <a:solidFill>
                  <a:srgbClr val="FFFFFF"/>
                </a:solidFill>
                <a:latin typeface="Playfair Display"/>
                <a:ea typeface="Playfair Display"/>
                <a:cs typeface="Playfair Display"/>
                <a:sym typeface="Playfair Display"/>
              </a:rPr>
              <a:t>Art. 53 [</a:t>
            </a:r>
            <a:r>
              <a:rPr lang="en-US" sz="1600" b="1" dirty="0" err="1">
                <a:solidFill>
                  <a:srgbClr val="FFFFFF"/>
                </a:solidFill>
                <a:latin typeface="Playfair Display"/>
                <a:ea typeface="Playfair Display"/>
                <a:cs typeface="Playfair Display"/>
                <a:sym typeface="Playfair Display"/>
              </a:rPr>
              <a:t>Ogłoszenie</a:t>
            </a:r>
            <a:r>
              <a:rPr lang="en-US" sz="1600" b="1" dirty="0">
                <a:solidFill>
                  <a:srgbClr val="FFFFFF"/>
                </a:solidFill>
                <a:latin typeface="Playfair Display"/>
                <a:ea typeface="Playfair Display"/>
                <a:cs typeface="Playfair Display"/>
                <a:sym typeface="Playfair Display"/>
              </a:rPr>
              <a:t> </a:t>
            </a:r>
            <a:r>
              <a:rPr lang="en-US" sz="1600" b="1" dirty="0" err="1">
                <a:solidFill>
                  <a:srgbClr val="FFFFFF"/>
                </a:solidFill>
                <a:latin typeface="Playfair Display"/>
                <a:ea typeface="Playfair Display"/>
                <a:cs typeface="Playfair Display"/>
                <a:sym typeface="Playfair Display"/>
              </a:rPr>
              <a:t>upadłości</a:t>
            </a:r>
            <a:r>
              <a:rPr lang="en-US" sz="1600" b="1" dirty="0">
                <a:solidFill>
                  <a:srgbClr val="FFFFFF"/>
                </a:solidFill>
                <a:latin typeface="Playfair Display"/>
                <a:ea typeface="Playfair Display"/>
                <a:cs typeface="Playfair Display"/>
                <a:sym typeface="Playfair Display"/>
              </a:rPr>
              <a:t>]</a:t>
            </a: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r>
              <a:rPr lang="en-US" sz="1600" dirty="0">
                <a:solidFill>
                  <a:srgbClr val="FFFFFF"/>
                </a:solidFill>
                <a:latin typeface="Playfair Display"/>
                <a:ea typeface="Playfair Display"/>
                <a:cs typeface="Playfair Display"/>
                <a:sym typeface="Playfair Display"/>
              </a:rPr>
              <a:t>1. </a:t>
            </a:r>
            <a:r>
              <a:rPr lang="en-US" sz="1600" dirty="0" err="1">
                <a:solidFill>
                  <a:srgbClr val="FFFFFF"/>
                </a:solidFill>
                <a:latin typeface="Playfair Display"/>
                <a:ea typeface="Playfair Display"/>
                <a:cs typeface="Playfair Display"/>
                <a:sym typeface="Playfair Display"/>
              </a:rPr>
              <a:t>Postanowienie</a:t>
            </a:r>
            <a:r>
              <a:rPr lang="en-US" sz="1600" dirty="0">
                <a:solidFill>
                  <a:srgbClr val="FFFFFF"/>
                </a:solidFill>
                <a:latin typeface="Playfair Display"/>
                <a:ea typeface="Playfair Display"/>
                <a:cs typeface="Playfair Display"/>
                <a:sym typeface="Playfair Display"/>
              </a:rPr>
              <a:t> o </a:t>
            </a:r>
            <a:r>
              <a:rPr lang="en-US" sz="1600" dirty="0" err="1">
                <a:solidFill>
                  <a:srgbClr val="FFFFFF"/>
                </a:solidFill>
                <a:latin typeface="Playfair Display"/>
                <a:ea typeface="Playfair Display"/>
                <a:cs typeface="Playfair Display"/>
                <a:sym typeface="Playfair Display"/>
              </a:rPr>
              <a:t>ogłoszeniu</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upadłości</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obwieszcza</a:t>
            </a:r>
            <a:r>
              <a:rPr lang="en-US" sz="1600" dirty="0">
                <a:solidFill>
                  <a:srgbClr val="FFFFFF"/>
                </a:solidFill>
                <a:latin typeface="Playfair Display"/>
                <a:ea typeface="Playfair Display"/>
                <a:cs typeface="Playfair Display"/>
                <a:sym typeface="Playfair Display"/>
              </a:rPr>
              <a:t> </a:t>
            </a:r>
            <a:r>
              <a:rPr lang="en-US" sz="1600" dirty="0" err="1">
                <a:solidFill>
                  <a:srgbClr val="FFFFFF"/>
                </a:solidFill>
                <a:latin typeface="Playfair Display"/>
                <a:ea typeface="Playfair Display"/>
                <a:cs typeface="Playfair Display"/>
                <a:sym typeface="Playfair Display"/>
              </a:rPr>
              <a:t>się</a:t>
            </a:r>
            <a:r>
              <a:rPr lang="en-US" sz="1600" dirty="0">
                <a:solidFill>
                  <a:srgbClr val="FFFFFF"/>
                </a:solidFill>
                <a:latin typeface="Playfair Display"/>
                <a:ea typeface="Playfair Display"/>
                <a:cs typeface="Playfair Display"/>
                <a:sym typeface="Playfair Display"/>
              </a:rPr>
              <a:t>.</a:t>
            </a:r>
            <a:endParaRPr sz="1600"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b="1" dirty="0">
              <a:solidFill>
                <a:srgbClr val="FFFFFF"/>
              </a:solidFill>
              <a:latin typeface="Playfair Display"/>
              <a:ea typeface="Playfair Display"/>
              <a:cs typeface="Playfair Display"/>
              <a:sym typeface="Playfair Display"/>
            </a:endParaRPr>
          </a:p>
          <a:p>
            <a:pPr marL="0" marR="0" lvl="0" indent="0" algn="just" rtl="0">
              <a:lnSpc>
                <a:spcPct val="120000"/>
              </a:lnSpc>
              <a:spcBef>
                <a:spcPts val="0"/>
              </a:spcBef>
              <a:spcAft>
                <a:spcPts val="0"/>
              </a:spcAft>
              <a:buNone/>
            </a:pPr>
            <a:endParaRPr sz="1600" dirty="0">
              <a:solidFill>
                <a:srgbClr val="FFFFFF"/>
              </a:solidFill>
              <a:latin typeface="Playfair Display"/>
              <a:ea typeface="Playfair Display"/>
              <a:cs typeface="Playfair Display"/>
              <a:sym typeface="Playfair Display"/>
            </a:endParaRPr>
          </a:p>
        </p:txBody>
      </p:sp>
      <p:sp>
        <p:nvSpPr>
          <p:cNvPr id="220" name="Google Shape;220;g33f7c437eb0_1_13"/>
          <p:cNvSpPr/>
          <p:nvPr/>
        </p:nvSpPr>
        <p:spPr>
          <a:xfrm>
            <a:off x="-28162" y="4364179"/>
            <a:ext cx="18344322" cy="5922815"/>
          </a:xfrm>
          <a:custGeom>
            <a:avLst/>
            <a:gdLst/>
            <a:ahLst/>
            <a:cxnLst/>
            <a:rect l="l" t="t" r="r" b="b"/>
            <a:pathLst>
              <a:path w="4311239" h="1391966" extrusionOk="0">
                <a:moveTo>
                  <a:pt x="0" y="0"/>
                </a:moveTo>
                <a:lnTo>
                  <a:pt x="4311239" y="0"/>
                </a:lnTo>
                <a:lnTo>
                  <a:pt x="4311239" y="1391966"/>
                </a:lnTo>
                <a:lnTo>
                  <a:pt x="0" y="1391966"/>
                </a:lnTo>
                <a:close/>
              </a:path>
            </a:pathLst>
          </a:custGeom>
          <a:blipFill rotWithShape="1">
            <a:blip r:embed="rId3">
              <a:alphaModFix amt="8000"/>
            </a:blip>
            <a:stretch>
              <a:fillRect t="-22178" b="-1709"/>
            </a:stretch>
          </a:blipFill>
          <a:ln>
            <a:noFill/>
          </a:ln>
        </p:spPr>
        <p:txBody>
          <a:bodyPr/>
          <a:lstStyle/>
          <a:p>
            <a:endParaRPr lang="pl-PL" dirty="0"/>
          </a:p>
        </p:txBody>
      </p:sp>
      <p:sp>
        <p:nvSpPr>
          <p:cNvPr id="221" name="Google Shape;221;g33f7c437eb0_1_13"/>
          <p:cNvSpPr/>
          <p:nvPr/>
        </p:nvSpPr>
        <p:spPr>
          <a:xfrm>
            <a:off x="16758747" y="559330"/>
            <a:ext cx="112662" cy="114831"/>
          </a:xfrm>
          <a:custGeom>
            <a:avLst/>
            <a:gdLst/>
            <a:ahLst/>
            <a:cxnLst/>
            <a:rect l="l" t="t" r="r" b="b"/>
            <a:pathLst>
              <a:path w="112662" h="114831" extrusionOk="0">
                <a:moveTo>
                  <a:pt x="0" y="0"/>
                </a:moveTo>
                <a:lnTo>
                  <a:pt x="112662" y="0"/>
                </a:lnTo>
                <a:lnTo>
                  <a:pt x="112662" y="114831"/>
                </a:lnTo>
                <a:lnTo>
                  <a:pt x="0" y="114831"/>
                </a:lnTo>
                <a:lnTo>
                  <a:pt x="0" y="0"/>
                </a:lnTo>
                <a:close/>
              </a:path>
            </a:pathLst>
          </a:custGeom>
          <a:blipFill rotWithShape="1">
            <a:blip r:embed="rId4">
              <a:alphaModFix/>
            </a:blip>
            <a:stretch>
              <a:fillRect/>
            </a:stretch>
          </a:blipFill>
          <a:ln>
            <a:noFill/>
          </a:ln>
        </p:spPr>
        <p:txBody>
          <a:bodyPr/>
          <a:lstStyle/>
          <a:p>
            <a:endParaRPr lang="pl-PL"/>
          </a:p>
        </p:txBody>
      </p:sp>
      <p:grpSp>
        <p:nvGrpSpPr>
          <p:cNvPr id="222" name="Google Shape;222;g33f7c437eb0_1_13"/>
          <p:cNvGrpSpPr/>
          <p:nvPr/>
        </p:nvGrpSpPr>
        <p:grpSpPr>
          <a:xfrm>
            <a:off x="502388" y="486440"/>
            <a:ext cx="3664810" cy="571359"/>
            <a:chOff x="0" y="0"/>
            <a:chExt cx="4886414" cy="761812"/>
          </a:xfrm>
        </p:grpSpPr>
        <p:sp>
          <p:nvSpPr>
            <p:cNvPr id="223" name="Google Shape;223;g33f7c437eb0_1_13"/>
            <p:cNvSpPr/>
            <p:nvPr/>
          </p:nvSpPr>
          <p:spPr>
            <a:xfrm>
              <a:off x="0" y="0"/>
              <a:ext cx="415650" cy="511020"/>
            </a:xfrm>
            <a:custGeom>
              <a:avLst/>
              <a:gdLst/>
              <a:ahLst/>
              <a:cxnLst/>
              <a:rect l="l" t="t" r="r" b="b"/>
              <a:pathLst>
                <a:path w="415650" h="511020" extrusionOk="0">
                  <a:moveTo>
                    <a:pt x="0" y="0"/>
                  </a:moveTo>
                  <a:lnTo>
                    <a:pt x="415650" y="0"/>
                  </a:lnTo>
                  <a:lnTo>
                    <a:pt x="415650" y="511020"/>
                  </a:lnTo>
                  <a:lnTo>
                    <a:pt x="0" y="511020"/>
                  </a:lnTo>
                  <a:lnTo>
                    <a:pt x="0" y="0"/>
                  </a:lnTo>
                  <a:close/>
                </a:path>
              </a:pathLst>
            </a:custGeom>
            <a:blipFill rotWithShape="1">
              <a:blip r:embed="rId5">
                <a:alphaModFix/>
              </a:blip>
              <a:stretch>
                <a:fillRect/>
              </a:stretch>
            </a:blipFill>
            <a:ln>
              <a:noFill/>
            </a:ln>
          </p:spPr>
          <p:txBody>
            <a:bodyPr/>
            <a:lstStyle/>
            <a:p>
              <a:endParaRPr lang="pl-PL"/>
            </a:p>
          </p:txBody>
        </p:sp>
        <p:sp>
          <p:nvSpPr>
            <p:cNvPr id="224" name="Google Shape;224;g33f7c437eb0_1_13"/>
            <p:cNvSpPr txBox="1"/>
            <p:nvPr/>
          </p:nvSpPr>
          <p:spPr>
            <a:xfrm>
              <a:off x="531014" y="60712"/>
              <a:ext cx="4355400" cy="701100"/>
            </a:xfrm>
            <a:prstGeom prst="rect">
              <a:avLst/>
            </a:prstGeom>
            <a:noFill/>
            <a:ln>
              <a:noFill/>
            </a:ln>
          </p:spPr>
          <p:txBody>
            <a:bodyPr spcFirstLastPara="1" wrap="square" lIns="0" tIns="0" rIns="0" bIns="0" anchor="t" anchorCtr="0">
              <a:spAutoFit/>
            </a:bodyPr>
            <a:lstStyle/>
            <a:p>
              <a:pPr marL="0" lvl="0" indent="0" algn="l" rtl="0">
                <a:lnSpc>
                  <a:spcPct val="140056"/>
                </a:lnSpc>
                <a:spcBef>
                  <a:spcPts val="0"/>
                </a:spcBef>
                <a:spcAft>
                  <a:spcPts val="0"/>
                </a:spcAft>
                <a:buClr>
                  <a:schemeClr val="dk1"/>
                </a:buClr>
                <a:buFont typeface="Arial"/>
                <a:buNone/>
              </a:pPr>
              <a:r>
                <a:rPr lang="en-US" sz="1423">
                  <a:solidFill>
                    <a:schemeClr val="lt1"/>
                  </a:solidFill>
                  <a:latin typeface="Playfair Display"/>
                  <a:ea typeface="Playfair Display"/>
                  <a:cs typeface="Playfair Display"/>
                  <a:sym typeface="Playfair Display"/>
                </a:rPr>
                <a:t>Postępowanie upadłościowe - wykład 2</a:t>
              </a:r>
              <a:endParaRPr>
                <a:solidFill>
                  <a:schemeClr val="dk1"/>
                </a:solidFill>
              </a:endParaRPr>
            </a:p>
            <a:p>
              <a:pPr marL="0" marR="0" lvl="0" indent="0" algn="l" rtl="0">
                <a:lnSpc>
                  <a:spcPct val="140056"/>
                </a:lnSpc>
                <a:spcBef>
                  <a:spcPts val="0"/>
                </a:spcBef>
                <a:spcAft>
                  <a:spcPts val="0"/>
                </a:spcAft>
                <a:buNone/>
              </a:pPr>
              <a:endParaRPr sz="1423">
                <a:solidFill>
                  <a:schemeClr val="lt1"/>
                </a:solidFill>
                <a:latin typeface="Playfair Display"/>
                <a:ea typeface="Playfair Display"/>
                <a:cs typeface="Playfair Display"/>
                <a:sym typeface="Playfair Display"/>
              </a:endParaRPr>
            </a:p>
          </p:txBody>
        </p:sp>
      </p:grpSp>
      <p:sp>
        <p:nvSpPr>
          <p:cNvPr id="225" name="Google Shape;225;g33f7c437eb0_1_13"/>
          <p:cNvSpPr txBox="1"/>
          <p:nvPr/>
        </p:nvSpPr>
        <p:spPr>
          <a:xfrm>
            <a:off x="1028700" y="1243350"/>
            <a:ext cx="10900500" cy="4155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2699" dirty="0" err="1">
                <a:solidFill>
                  <a:srgbClr val="EBCD8A"/>
                </a:solidFill>
                <a:latin typeface="Playfair Display"/>
                <a:ea typeface="Playfair Display"/>
                <a:cs typeface="Playfair Display"/>
                <a:sym typeface="Playfair Display"/>
              </a:rPr>
              <a:t>Ogłoszenie</a:t>
            </a:r>
            <a:r>
              <a:rPr lang="en-US" sz="2699" dirty="0">
                <a:solidFill>
                  <a:srgbClr val="EBCD8A"/>
                </a:solidFill>
                <a:latin typeface="Playfair Display"/>
                <a:ea typeface="Playfair Display"/>
                <a:cs typeface="Playfair Display"/>
                <a:sym typeface="Playfair Display"/>
              </a:rPr>
              <a:t> </a:t>
            </a:r>
            <a:r>
              <a:rPr lang="en-US" sz="2699" dirty="0" err="1">
                <a:solidFill>
                  <a:srgbClr val="EBCD8A"/>
                </a:solidFill>
                <a:latin typeface="Playfair Display"/>
                <a:ea typeface="Playfair Display"/>
                <a:cs typeface="Playfair Display"/>
                <a:sym typeface="Playfair Display"/>
              </a:rPr>
              <a:t>upadłości</a:t>
            </a:r>
            <a:endParaRPr sz="100" dirty="0"/>
          </a:p>
        </p:txBody>
      </p:sp>
      <p:sp>
        <p:nvSpPr>
          <p:cNvPr id="226" name="Google Shape;226;g33f7c437eb0_1_13"/>
          <p:cNvSpPr txBox="1"/>
          <p:nvPr/>
        </p:nvSpPr>
        <p:spPr>
          <a:xfrm>
            <a:off x="16971246" y="381000"/>
            <a:ext cx="288000" cy="246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600" b="0" i="0" u="none" strike="noStrike" cap="none">
                <a:solidFill>
                  <a:srgbClr val="FFFFFF"/>
                </a:solidFill>
                <a:latin typeface="Rosario"/>
                <a:ea typeface="Rosario"/>
                <a:cs typeface="Rosario"/>
                <a:sym typeface="Rosario"/>
              </a:rPr>
              <a:t>0</a:t>
            </a:r>
            <a:r>
              <a:rPr lang="en-US" sz="1600">
                <a:solidFill>
                  <a:srgbClr val="FFFFFF"/>
                </a:solidFill>
                <a:latin typeface="Rosario"/>
                <a:ea typeface="Rosario"/>
                <a:cs typeface="Rosario"/>
                <a:sym typeface="Rosario"/>
              </a:rPr>
              <a:t>9</a:t>
            </a:r>
            <a:endParaRPr/>
          </a:p>
        </p:txBody>
      </p:sp>
      <p:grpSp>
        <p:nvGrpSpPr>
          <p:cNvPr id="227" name="Google Shape;227;g33f7c437eb0_1_13"/>
          <p:cNvGrpSpPr/>
          <p:nvPr/>
        </p:nvGrpSpPr>
        <p:grpSpPr>
          <a:xfrm>
            <a:off x="1028702" y="1972493"/>
            <a:ext cx="312105" cy="454489"/>
            <a:chOff x="0" y="-38100"/>
            <a:chExt cx="82200" cy="119700"/>
          </a:xfrm>
        </p:grpSpPr>
        <p:sp>
          <p:nvSpPr>
            <p:cNvPr id="228" name="Google Shape;228;g33f7c437eb0_1_13"/>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229" name="Google Shape;229;g33f7c437eb0_1_13"/>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0" name="Google Shape;230;g33f7c437eb0_1_13"/>
          <p:cNvGrpSpPr/>
          <p:nvPr/>
        </p:nvGrpSpPr>
        <p:grpSpPr>
          <a:xfrm>
            <a:off x="1028702" y="4266622"/>
            <a:ext cx="312105" cy="454489"/>
            <a:chOff x="0" y="-38100"/>
            <a:chExt cx="82200" cy="119700"/>
          </a:xfrm>
        </p:grpSpPr>
        <p:sp>
          <p:nvSpPr>
            <p:cNvPr id="231" name="Google Shape;231;g33f7c437eb0_1_13"/>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232" name="Google Shape;232;g33f7c437eb0_1_13"/>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3" name="Google Shape;233;g33f7c437eb0_1_13"/>
          <p:cNvGrpSpPr/>
          <p:nvPr/>
        </p:nvGrpSpPr>
        <p:grpSpPr>
          <a:xfrm>
            <a:off x="1028702" y="8110322"/>
            <a:ext cx="312105" cy="454489"/>
            <a:chOff x="0" y="-38100"/>
            <a:chExt cx="82200" cy="119700"/>
          </a:xfrm>
        </p:grpSpPr>
        <p:sp>
          <p:nvSpPr>
            <p:cNvPr id="234" name="Google Shape;234;g33f7c437eb0_1_13"/>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235" name="Google Shape;235;g33f7c437eb0_1_13"/>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6" name="Google Shape;236;g33f7c437eb0_1_13"/>
          <p:cNvGrpSpPr/>
          <p:nvPr/>
        </p:nvGrpSpPr>
        <p:grpSpPr>
          <a:xfrm>
            <a:off x="1028702" y="9229722"/>
            <a:ext cx="312105" cy="454489"/>
            <a:chOff x="0" y="-38100"/>
            <a:chExt cx="82200" cy="119700"/>
          </a:xfrm>
        </p:grpSpPr>
        <p:sp>
          <p:nvSpPr>
            <p:cNvPr id="237" name="Google Shape;237;g33f7c437eb0_1_13"/>
            <p:cNvSpPr/>
            <p:nvPr/>
          </p:nvSpPr>
          <p:spPr>
            <a:xfrm>
              <a:off x="0" y="0"/>
              <a:ext cx="82159" cy="81475"/>
            </a:xfrm>
            <a:custGeom>
              <a:avLst/>
              <a:gdLst/>
              <a:ahLst/>
              <a:cxnLst/>
              <a:rect l="l" t="t" r="r" b="b"/>
              <a:pathLst>
                <a:path w="82159" h="81475" extrusionOk="0">
                  <a:moveTo>
                    <a:pt x="0" y="0"/>
                  </a:moveTo>
                  <a:lnTo>
                    <a:pt x="82159" y="0"/>
                  </a:lnTo>
                  <a:lnTo>
                    <a:pt x="82159" y="81475"/>
                  </a:lnTo>
                  <a:lnTo>
                    <a:pt x="0" y="81475"/>
                  </a:lnTo>
                  <a:close/>
                </a:path>
              </a:pathLst>
            </a:custGeom>
            <a:solidFill>
              <a:srgbClr val="EBCD8A"/>
            </a:solidFill>
            <a:ln>
              <a:noFill/>
            </a:ln>
          </p:spPr>
          <p:txBody>
            <a:bodyPr/>
            <a:lstStyle/>
            <a:p>
              <a:endParaRPr lang="pl-PL"/>
            </a:p>
          </p:txBody>
        </p:sp>
        <p:sp>
          <p:nvSpPr>
            <p:cNvPr id="238" name="Google Shape;238;g33f7c437eb0_1_13"/>
            <p:cNvSpPr txBox="1"/>
            <p:nvPr/>
          </p:nvSpPr>
          <p:spPr>
            <a:xfrm>
              <a:off x="0" y="-38100"/>
              <a:ext cx="82200" cy="119700"/>
            </a:xfrm>
            <a:prstGeom prst="rect">
              <a:avLst/>
            </a:prstGeom>
            <a:noFill/>
            <a:ln>
              <a:noFill/>
            </a:ln>
          </p:spPr>
          <p:txBody>
            <a:bodyPr spcFirstLastPara="1" wrap="square" lIns="50800" tIns="50800" rIns="50800" bIns="50800" anchor="ctr" anchorCtr="0">
              <a:noAutofit/>
            </a:bodyPr>
            <a:lstStyle/>
            <a:p>
              <a:pPr marL="0" marR="0" lvl="0" indent="0" algn="ctr" rtl="0">
                <a:lnSpc>
                  <a:spcPct val="12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7929</Words>
  <Application>Microsoft Office PowerPoint</Application>
  <PresentationFormat>Niestandardowy</PresentationFormat>
  <Paragraphs>500</Paragraphs>
  <Slides>23</Slides>
  <Notes>23</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23</vt:i4>
      </vt:variant>
    </vt:vector>
  </HeadingPairs>
  <TitlesOfParts>
    <vt:vector size="29" baseType="lpstr">
      <vt:lpstr>Impact</vt:lpstr>
      <vt:lpstr>Calibri</vt:lpstr>
      <vt:lpstr>Playfair Display</vt:lpstr>
      <vt:lpstr>Rosario</vt:lpstr>
      <vt:lpstr>Arial</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Aleksandra Szulc</cp:lastModifiedBy>
  <cp:revision>15</cp:revision>
  <dcterms:created xsi:type="dcterms:W3CDTF">2006-08-16T00:00:00Z</dcterms:created>
  <dcterms:modified xsi:type="dcterms:W3CDTF">2025-03-16T10:09:33Z</dcterms:modified>
</cp:coreProperties>
</file>