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322" r:id="rId4"/>
    <p:sldId id="323" r:id="rId5"/>
    <p:sldId id="324" r:id="rId6"/>
    <p:sldId id="325" r:id="rId7"/>
    <p:sldId id="326" r:id="rId8"/>
    <p:sldId id="327" r:id="rId9"/>
    <p:sldId id="328" r:id="rId10"/>
    <p:sldId id="329" r:id="rId11"/>
    <p:sldId id="330" r:id="rId12"/>
    <p:sldId id="331" r:id="rId13"/>
    <p:sldId id="332" r:id="rId14"/>
    <p:sldId id="338" r:id="rId15"/>
    <p:sldId id="333" r:id="rId16"/>
    <p:sldId id="334" r:id="rId17"/>
    <p:sldId id="335" r:id="rId18"/>
    <p:sldId id="336" r:id="rId19"/>
    <p:sldId id="337" r:id="rId20"/>
    <p:sldId id="339" r:id="rId21"/>
    <p:sldId id="340" r:id="rId22"/>
    <p:sldId id="341" r:id="rId23"/>
    <p:sldId id="342" r:id="rId24"/>
    <p:sldId id="343" r:id="rId25"/>
    <p:sldId id="344" r:id="rId26"/>
    <p:sldId id="345" r:id="rId27"/>
    <p:sldId id="346" r:id="rId28"/>
    <p:sldId id="347" r:id="rId29"/>
    <p:sldId id="348" r:id="rId30"/>
    <p:sldId id="349" r:id="rId31"/>
    <p:sldId id="350" r:id="rId32"/>
    <p:sldId id="351" r:id="rId3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2634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41904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86614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551683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008862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452319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581840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401249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510087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815938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812712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4368937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5252228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1673866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03.11.2024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90562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025391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64665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94490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608252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552205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661985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944708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03.11.2024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353498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03.11.2024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9039593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4</a:t>
            </a:r>
          </a:p>
          <a:p>
            <a:r>
              <a:rPr lang="pl-PL" dirty="0"/>
              <a:t>EESRS1-1111, EESRS1-1112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91544" y="1576362"/>
            <a:ext cx="8229600" cy="5092998"/>
          </a:xfrm>
        </p:spPr>
        <p:txBody>
          <a:bodyPr>
            <a:normAutofit/>
          </a:bodyPr>
          <a:lstStyle/>
          <a:p>
            <a:pPr marL="114300" indent="0" algn="ctr">
              <a:buNone/>
            </a:pPr>
            <a:r>
              <a:rPr lang="pl-PL" sz="1600" b="1" dirty="0"/>
              <a:t>posiedzenie plenarne Senatu</a:t>
            </a:r>
          </a:p>
          <a:p>
            <a:pPr marL="114300" indent="0" algn="ctr">
              <a:buNone/>
            </a:pPr>
            <a:endParaRPr lang="pl-PL" sz="1600" b="1" dirty="0"/>
          </a:p>
          <a:p>
            <a:pPr marL="114300" indent="0" algn="just">
              <a:buNone/>
            </a:pPr>
            <a:r>
              <a:rPr lang="pl-PL" sz="1600" dirty="0"/>
              <a:t>                           zgłoszenie poprawek                   brak zgłoszenia poprawek</a:t>
            </a:r>
          </a:p>
          <a:p>
            <a:pPr marL="114300" indent="0" algn="just">
              <a:buNone/>
            </a:pPr>
            <a:endParaRPr lang="pl-PL" sz="1600" dirty="0"/>
          </a:p>
          <a:p>
            <a:pPr marL="114300" indent="0" algn="just">
              <a:buNone/>
            </a:pPr>
            <a:r>
              <a:rPr lang="pl-PL" sz="1600" dirty="0"/>
              <a:t>                          </a:t>
            </a:r>
            <a:r>
              <a:rPr lang="pl-PL" sz="1600" b="1" dirty="0"/>
              <a:t>komisja senacka</a:t>
            </a:r>
          </a:p>
          <a:p>
            <a:pPr marL="114300" indent="0" algn="just">
              <a:buNone/>
            </a:pPr>
            <a:endParaRPr lang="pl-PL" sz="1600" b="1" dirty="0"/>
          </a:p>
          <a:p>
            <a:pPr marL="114300" indent="0" algn="just">
              <a:buNone/>
            </a:pPr>
            <a:r>
              <a:rPr lang="pl-PL" sz="1600" b="1" dirty="0"/>
              <a:t>                </a:t>
            </a:r>
            <a:r>
              <a:rPr lang="pl-PL" sz="1600" dirty="0"/>
              <a:t>dodatkowe sprawozdanie</a:t>
            </a:r>
          </a:p>
          <a:p>
            <a:pPr marL="114300" indent="0" algn="just">
              <a:buNone/>
            </a:pPr>
            <a:endParaRPr lang="pl-PL" sz="1600" dirty="0"/>
          </a:p>
          <a:p>
            <a:pPr marL="114300" indent="0" algn="ctr">
              <a:buNone/>
            </a:pPr>
            <a:r>
              <a:rPr lang="pl-PL" sz="1600" b="1" dirty="0"/>
              <a:t>posiedzenie plenarne Senatu</a:t>
            </a:r>
          </a:p>
          <a:p>
            <a:pPr marL="114300" indent="0" algn="ctr">
              <a:buNone/>
            </a:pPr>
            <a:r>
              <a:rPr lang="pl-PL" sz="1600" b="1" dirty="0"/>
              <a:t>Głosowanie nad stanowiskiem Senatu</a:t>
            </a:r>
          </a:p>
          <a:p>
            <a:pPr marL="114300" indent="0" algn="ctr">
              <a:buNone/>
            </a:pPr>
            <a:r>
              <a:rPr lang="pl-PL" sz="1600" dirty="0"/>
              <a:t>odrzucenie ustawy przez Senat</a:t>
            </a:r>
          </a:p>
          <a:p>
            <a:pPr marL="114300" indent="0" algn="ctr">
              <a:buNone/>
            </a:pPr>
            <a:r>
              <a:rPr lang="pl-PL" sz="1600" dirty="0"/>
              <a:t>przyjęcie ustawy z poprawkami</a:t>
            </a:r>
          </a:p>
          <a:p>
            <a:pPr marL="114300" indent="0" algn="ctr">
              <a:buNone/>
            </a:pPr>
            <a:r>
              <a:rPr lang="pl-PL" sz="1600" dirty="0"/>
              <a:t>przyjęcie ustawy bez zastrzeżeń</a:t>
            </a:r>
          </a:p>
          <a:p>
            <a:pPr marL="114300" indent="0" algn="ctr">
              <a:buNone/>
            </a:pPr>
            <a:r>
              <a:rPr lang="pl-PL" sz="1600" b="1" dirty="0"/>
              <a:t>Uchwała w sprawie stanowiska Senatu: </a:t>
            </a:r>
            <a:r>
              <a:rPr lang="pl-PL" sz="1600" dirty="0"/>
              <a:t>podejmowana jest zwykłą większością głosów w obecności co najmniej połowy ustawowej liczby senatorów</a:t>
            </a:r>
          </a:p>
          <a:p>
            <a:pPr marL="114300" indent="0" algn="ctr">
              <a:buNone/>
            </a:pPr>
            <a:endParaRPr lang="pl-PL" sz="1600" b="1" dirty="0"/>
          </a:p>
          <a:p>
            <a:pPr marL="114300" indent="0" algn="ctr">
              <a:buNone/>
            </a:pPr>
            <a:r>
              <a:rPr lang="pl-PL" sz="1600" b="1" dirty="0"/>
              <a:t>Brak zajęcia stanowiska przez Senat = przyjęcie ustawy bez zastrzeżeń</a:t>
            </a:r>
          </a:p>
        </p:txBody>
      </p:sp>
      <p:cxnSp>
        <p:nvCxnSpPr>
          <p:cNvPr id="5" name="Łącznik prosty ze strzałką 4"/>
          <p:cNvCxnSpPr/>
          <p:nvPr/>
        </p:nvCxnSpPr>
        <p:spPr>
          <a:xfrm flipH="1">
            <a:off x="4511824" y="1916832"/>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7176120" y="1916832"/>
            <a:ext cx="72008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4511825" y="24928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4534684" y="3068960"/>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5159896" y="3645024"/>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960096" y="2492896"/>
            <a:ext cx="216024" cy="12601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069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stanowisko Senatu</a:t>
            </a:r>
          </a:p>
          <a:p>
            <a:pPr marL="114300" indent="0" algn="ctr">
              <a:buNone/>
            </a:pPr>
            <a:endParaRPr lang="pl-PL" sz="1600" b="1" dirty="0"/>
          </a:p>
          <a:p>
            <a:pPr marL="114300" indent="0" algn="just">
              <a:buNone/>
            </a:pPr>
            <a:r>
              <a:rPr lang="pl-PL" sz="1600" b="1" dirty="0"/>
              <a:t>      </a:t>
            </a:r>
            <a:r>
              <a:rPr lang="pl-PL" sz="1600" dirty="0"/>
              <a:t>przyjęcie ustawy bez zastrzeżeń                   odrzucenie ustawy</a:t>
            </a:r>
          </a:p>
          <a:p>
            <a:pPr marL="114300" indent="0" algn="just">
              <a:buNone/>
            </a:pPr>
            <a:r>
              <a:rPr lang="pl-PL" sz="1600" dirty="0"/>
              <a:t>                                                                                 przyjęcie ustawy z poprawkami</a:t>
            </a:r>
          </a:p>
          <a:p>
            <a:pPr marL="114300" indent="0" algn="just">
              <a:buNone/>
            </a:pPr>
            <a:endParaRPr lang="pl-PL" sz="1600" dirty="0"/>
          </a:p>
          <a:p>
            <a:pPr marL="114300" indent="0" algn="just">
              <a:buNone/>
            </a:pPr>
            <a:r>
              <a:rPr lang="pl-PL" sz="1600" dirty="0"/>
              <a:t>                                                                                               </a:t>
            </a:r>
            <a:r>
              <a:rPr lang="pl-PL" sz="1600" b="1" dirty="0"/>
              <a:t>Sejm</a:t>
            </a:r>
          </a:p>
          <a:p>
            <a:pPr marL="114300" indent="0" algn="just">
              <a:buNone/>
            </a:pPr>
            <a:r>
              <a:rPr lang="pl-PL" sz="1600" b="1" dirty="0"/>
              <a:t>                                                                               odrzucenie stanowiska Senatu</a:t>
            </a:r>
          </a:p>
          <a:p>
            <a:pPr marL="114300" indent="0" algn="just">
              <a:buNone/>
            </a:pPr>
            <a:r>
              <a:rPr lang="pl-PL" sz="1600" b="1" dirty="0"/>
              <a:t>                                                                              </a:t>
            </a:r>
            <a:r>
              <a:rPr lang="pl-PL" sz="1600" dirty="0"/>
              <a:t>bezwzględną większością głosów</a:t>
            </a:r>
          </a:p>
          <a:p>
            <a:pPr marL="114300" indent="0" algn="just">
              <a:buNone/>
            </a:pPr>
            <a:r>
              <a:rPr lang="pl-PL" sz="1600" dirty="0"/>
              <a:t>                                                                                w obecności co najmniej połowy</a:t>
            </a:r>
          </a:p>
          <a:p>
            <a:pPr marL="114300" indent="0" algn="just">
              <a:buNone/>
            </a:pPr>
            <a:r>
              <a:rPr lang="pl-PL" sz="1600" dirty="0"/>
              <a:t>                                                                                 ustawowej liczby posłów </a:t>
            </a:r>
          </a:p>
          <a:p>
            <a:pPr marL="114300" indent="0" algn="just">
              <a:buNone/>
            </a:pPr>
            <a:endParaRPr lang="pl-PL" sz="1600" dirty="0"/>
          </a:p>
          <a:p>
            <a:pPr marL="114300" indent="0" algn="ctr">
              <a:buNone/>
            </a:pPr>
            <a:r>
              <a:rPr lang="pl-PL" sz="1600" dirty="0"/>
              <a:t> </a:t>
            </a:r>
            <a:r>
              <a:rPr lang="pl-PL" sz="1600" b="1" dirty="0"/>
              <a:t>Marszałek Sejmu</a:t>
            </a:r>
          </a:p>
          <a:p>
            <a:pPr marL="114300" indent="0" algn="ctr">
              <a:buNone/>
            </a:pPr>
            <a:endParaRPr lang="pl-PL" sz="1600" b="1" dirty="0"/>
          </a:p>
          <a:p>
            <a:pPr marL="114300" indent="0" algn="ctr">
              <a:buNone/>
            </a:pPr>
            <a:r>
              <a:rPr lang="pl-PL" sz="1600" b="1" dirty="0"/>
              <a:t>Prezydent</a:t>
            </a:r>
            <a:endParaRPr lang="pl-PL" sz="1600" dirty="0"/>
          </a:p>
          <a:p>
            <a:pPr marL="114300" indent="0" algn="ctr">
              <a:buNone/>
            </a:pPr>
            <a:endParaRPr lang="pl-PL" sz="1600" dirty="0"/>
          </a:p>
        </p:txBody>
      </p:sp>
      <p:cxnSp>
        <p:nvCxnSpPr>
          <p:cNvPr id="5" name="Łącznik prosty ze strzałką 4"/>
          <p:cNvCxnSpPr/>
          <p:nvPr/>
        </p:nvCxnSpPr>
        <p:spPr>
          <a:xfrm flipH="1">
            <a:off x="4799856"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816080" y="1988840"/>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trzałka w dół 9"/>
          <p:cNvSpPr/>
          <p:nvPr/>
        </p:nvSpPr>
        <p:spPr>
          <a:xfrm>
            <a:off x="7608168" y="285293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p:cNvSpPr/>
          <p:nvPr/>
        </p:nvSpPr>
        <p:spPr>
          <a:xfrm>
            <a:off x="5303912" y="2549236"/>
            <a:ext cx="144016" cy="2326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6960096" y="4659613"/>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Strzałka w dół 14"/>
          <p:cNvSpPr/>
          <p:nvPr/>
        </p:nvSpPr>
        <p:spPr>
          <a:xfrm>
            <a:off x="6096000" y="515719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1923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775520" y="1628800"/>
            <a:ext cx="8640960" cy="5040560"/>
          </a:xfrm>
        </p:spPr>
        <p:txBody>
          <a:bodyPr>
            <a:normAutofit/>
          </a:bodyPr>
          <a:lstStyle/>
          <a:p>
            <a:pPr marL="114300" indent="0" algn="ctr">
              <a:buNone/>
            </a:pPr>
            <a:r>
              <a:rPr lang="pl-PL" sz="1600" b="1" dirty="0"/>
              <a:t>Prezydent</a:t>
            </a:r>
          </a:p>
          <a:p>
            <a:pPr marL="114300" indent="0" algn="just">
              <a:buNone/>
            </a:pPr>
            <a:endParaRPr lang="pl-PL" sz="1600" b="1" dirty="0"/>
          </a:p>
          <a:p>
            <a:pPr marL="114300" indent="0" algn="just">
              <a:buNone/>
            </a:pPr>
            <a:r>
              <a:rPr lang="pl-PL" sz="1400" b="1" dirty="0"/>
              <a:t>                                wniosek                   podpisanie ustawy                     wniosek </a:t>
            </a:r>
          </a:p>
          <a:p>
            <a:pPr marL="114300" indent="0" algn="just">
              <a:buNone/>
            </a:pPr>
            <a:r>
              <a:rPr lang="pl-PL" sz="1400" b="1" dirty="0"/>
              <a:t>     do Trybunału Konstytucyjnego                                                   o ponowne rozpatrzenie ustawy</a:t>
            </a:r>
          </a:p>
          <a:p>
            <a:pPr marL="114300" indent="0" algn="just">
              <a:buNone/>
            </a:pPr>
            <a:r>
              <a:rPr lang="pl-PL" sz="1400" b="1" dirty="0"/>
              <a:t>                                                                                                                          (weto)</a:t>
            </a:r>
          </a:p>
          <a:p>
            <a:pPr marL="114300" indent="0" algn="just">
              <a:buNone/>
            </a:pPr>
            <a:endParaRPr lang="pl-PL" sz="1400" b="1" dirty="0"/>
          </a:p>
          <a:p>
            <a:pPr marL="114300" indent="0" algn="just">
              <a:buNone/>
            </a:pPr>
            <a:r>
              <a:rPr lang="pl-PL" sz="1400" b="1" dirty="0"/>
              <a:t>   wyrok Trybunału Konstytucyjnego</a:t>
            </a:r>
          </a:p>
          <a:p>
            <a:pPr marL="114300" indent="0" algn="just">
              <a:buNone/>
            </a:pPr>
            <a:endParaRPr lang="pl-PL" sz="1400" b="1" dirty="0"/>
          </a:p>
          <a:p>
            <a:pPr marL="114300" indent="0" algn="just">
              <a:buNone/>
            </a:pPr>
            <a:r>
              <a:rPr lang="pl-PL" sz="1400" dirty="0"/>
              <a:t>zgodna            częściowo zgodna      niezgodna                                           </a:t>
            </a:r>
            <a:r>
              <a:rPr lang="pl-PL" sz="1400" b="1" dirty="0"/>
              <a:t>Sejm</a:t>
            </a:r>
          </a:p>
          <a:p>
            <a:pPr marL="114300" indent="0" algn="just">
              <a:buNone/>
            </a:pPr>
            <a:r>
              <a:rPr lang="pl-PL" sz="1400" dirty="0"/>
              <a:t>z Konstytucją       z Konstytucją            z Konstytucją                        </a:t>
            </a:r>
            <a:r>
              <a:rPr lang="pl-PL" sz="1400" b="1" dirty="0"/>
              <a:t>Ponowne uchwalenie ustawy:</a:t>
            </a:r>
            <a:endParaRPr lang="pl-PL" sz="1400" dirty="0"/>
          </a:p>
          <a:p>
            <a:pPr marL="114300" indent="0" algn="just">
              <a:buNone/>
            </a:pPr>
            <a:r>
              <a:rPr lang="pl-PL" sz="1400" dirty="0"/>
              <a:t>                                                                                                                    większością 3/5 głosów</a:t>
            </a:r>
          </a:p>
          <a:p>
            <a:pPr marL="114300" indent="0" algn="just">
              <a:buNone/>
            </a:pPr>
            <a:r>
              <a:rPr lang="pl-PL" sz="1400" b="1" dirty="0"/>
              <a:t>Prezydent            </a:t>
            </a:r>
            <a:r>
              <a:rPr lang="pl-PL" sz="1400" b="1" dirty="0" err="1"/>
              <a:t>Prezydent</a:t>
            </a:r>
            <a:r>
              <a:rPr lang="pl-PL" sz="1400" b="1" dirty="0"/>
              <a:t>                     </a:t>
            </a:r>
            <a:r>
              <a:rPr lang="pl-PL" sz="1400" b="1" dirty="0" err="1"/>
              <a:t>Prezydent</a:t>
            </a:r>
            <a:r>
              <a:rPr lang="pl-PL" sz="1400" b="1" dirty="0"/>
              <a:t>                          </a:t>
            </a:r>
            <a:r>
              <a:rPr lang="pl-PL" sz="1400" dirty="0"/>
              <a:t>w obecności co najmniej połowy</a:t>
            </a:r>
            <a:endParaRPr lang="pl-PL" sz="1400" b="1" dirty="0"/>
          </a:p>
          <a:p>
            <a:pPr marL="114300" indent="0" algn="just">
              <a:buNone/>
            </a:pPr>
            <a:r>
              <a:rPr lang="pl-PL" sz="1400" b="1" dirty="0"/>
              <a:t>podpisuje                                                 nie podpisuje                       </a:t>
            </a:r>
            <a:r>
              <a:rPr lang="pl-PL" sz="1400" dirty="0"/>
              <a:t>ustawowej liczby posłów</a:t>
            </a:r>
            <a:endParaRPr lang="pl-PL" sz="1400" b="1" dirty="0"/>
          </a:p>
          <a:p>
            <a:pPr marL="114300" indent="0" algn="just">
              <a:buNone/>
            </a:pPr>
            <a:r>
              <a:rPr lang="pl-PL" sz="1400" b="1" dirty="0"/>
              <a:t>ustawę                                                          ustawy</a:t>
            </a:r>
          </a:p>
          <a:p>
            <a:pPr marL="114300" indent="0" algn="just">
              <a:buNone/>
            </a:pPr>
            <a:endParaRPr lang="pl-PL" sz="1400" b="1" dirty="0"/>
          </a:p>
          <a:p>
            <a:pPr marL="114300" indent="0" algn="just">
              <a:buNone/>
            </a:pPr>
            <a:endParaRPr lang="pl-PL" sz="1400" b="1" dirty="0"/>
          </a:p>
          <a:p>
            <a:pPr marL="114300" indent="0" algn="just">
              <a:buNone/>
            </a:pPr>
            <a:r>
              <a:rPr lang="pl-PL" sz="1400" b="1" dirty="0"/>
              <a:t>Prezydent                                       </a:t>
            </a:r>
            <a:r>
              <a:rPr lang="pl-PL" sz="1400" b="1" dirty="0" err="1"/>
              <a:t>Prezydent</a:t>
            </a:r>
            <a:r>
              <a:rPr lang="pl-PL" sz="1400" b="1" dirty="0"/>
              <a:t>                                                 </a:t>
            </a:r>
            <a:r>
              <a:rPr lang="pl-PL" sz="1400" b="1" dirty="0" err="1"/>
              <a:t>Prezydent</a:t>
            </a:r>
            <a:endParaRPr lang="pl-PL" sz="1400" b="1" dirty="0"/>
          </a:p>
          <a:p>
            <a:pPr marL="114300" indent="0" algn="just">
              <a:buNone/>
            </a:pPr>
            <a:r>
              <a:rPr lang="pl-PL" sz="1400" b="1" dirty="0"/>
              <a:t>podpisuje ustawę               zwraca ustawę do Sejmu                           podpisuje ustawę</a:t>
            </a:r>
          </a:p>
          <a:p>
            <a:pPr marL="114300" indent="0" algn="just">
              <a:buNone/>
            </a:pPr>
            <a:r>
              <a:rPr lang="pl-PL" sz="1400" b="1" dirty="0"/>
              <a:t>z pominięciem                        w celu poprawienia</a:t>
            </a:r>
          </a:p>
        </p:txBody>
      </p:sp>
      <p:cxnSp>
        <p:nvCxnSpPr>
          <p:cNvPr id="5" name="Łącznik prosty ze strzałką 4"/>
          <p:cNvCxnSpPr/>
          <p:nvPr/>
        </p:nvCxnSpPr>
        <p:spPr>
          <a:xfrm flipH="1">
            <a:off x="407977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6600056" y="1916832"/>
            <a:ext cx="158417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trzałka w dół 8"/>
          <p:cNvSpPr/>
          <p:nvPr/>
        </p:nvSpPr>
        <p:spPr>
          <a:xfrm>
            <a:off x="6096000" y="1916832"/>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p:cNvSpPr/>
          <p:nvPr/>
        </p:nvSpPr>
        <p:spPr>
          <a:xfrm>
            <a:off x="3647728" y="2780928"/>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2" name="Łącznik prosty ze strzałką 11"/>
          <p:cNvCxnSpPr/>
          <p:nvPr/>
        </p:nvCxnSpPr>
        <p:spPr>
          <a:xfrm flipH="1">
            <a:off x="2135560" y="3501008"/>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Łącznik prosty ze strzałką 13"/>
          <p:cNvCxnSpPr/>
          <p:nvPr/>
        </p:nvCxnSpPr>
        <p:spPr>
          <a:xfrm>
            <a:off x="4871864"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Strzałka w dół 16"/>
          <p:cNvSpPr/>
          <p:nvPr/>
        </p:nvSpPr>
        <p:spPr>
          <a:xfrm>
            <a:off x="3683733" y="3501008"/>
            <a:ext cx="81723"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 name="Strzałka w dół 17"/>
          <p:cNvSpPr/>
          <p:nvPr/>
        </p:nvSpPr>
        <p:spPr>
          <a:xfrm>
            <a:off x="2135561"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Strzałka w dół 18"/>
          <p:cNvSpPr/>
          <p:nvPr/>
        </p:nvSpPr>
        <p:spPr>
          <a:xfrm>
            <a:off x="3724594"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Strzałka w dół 19"/>
          <p:cNvSpPr/>
          <p:nvPr/>
        </p:nvSpPr>
        <p:spPr>
          <a:xfrm>
            <a:off x="5663953" y="429309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22" name="Łącznik prosty ze strzałką 21"/>
          <p:cNvCxnSpPr/>
          <p:nvPr/>
        </p:nvCxnSpPr>
        <p:spPr>
          <a:xfrm flipH="1">
            <a:off x="2783632" y="4869160"/>
            <a:ext cx="86409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p:nvPr/>
        </p:nvCxnSpPr>
        <p:spPr>
          <a:xfrm>
            <a:off x="4079776" y="4869160"/>
            <a:ext cx="93610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Strzałka w dół 25"/>
          <p:cNvSpPr/>
          <p:nvPr/>
        </p:nvSpPr>
        <p:spPr>
          <a:xfrm>
            <a:off x="8328248" y="3068960"/>
            <a:ext cx="72008" cy="5400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p:cNvSpPr/>
          <p:nvPr/>
        </p:nvSpPr>
        <p:spPr>
          <a:xfrm>
            <a:off x="8400257" y="5085184"/>
            <a:ext cx="45719"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06017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uchwałodawcza</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Sejm</a:t>
            </a:r>
          </a:p>
          <a:p>
            <a:pPr algn="just">
              <a:buFont typeface="Wingdings" pitchFamily="2" charset="2"/>
              <a:buChar char="Ø"/>
            </a:pPr>
            <a:r>
              <a:rPr lang="pl-PL" sz="1600" dirty="0"/>
              <a:t>uchwały zwykłe, zwane okolicznościowymi</a:t>
            </a:r>
          </a:p>
          <a:p>
            <a:pPr algn="just">
              <a:buFont typeface="Wingdings" pitchFamily="2" charset="2"/>
              <a:buChar char="Ø"/>
            </a:pPr>
            <a:r>
              <a:rPr lang="pl-PL" sz="1600" dirty="0"/>
              <a:t>uchwała w sprawie ustanowienia roku osoby lub wydarzenia</a:t>
            </a:r>
          </a:p>
          <a:p>
            <a:pPr algn="just">
              <a:buFont typeface="Wingdings" pitchFamily="2" charset="2"/>
              <a:buChar char="Ø"/>
            </a:pPr>
            <a:r>
              <a:rPr lang="pl-PL" sz="1600" dirty="0"/>
              <a:t>uchwała w sprawie Regulaminu Sejmu</a:t>
            </a:r>
          </a:p>
          <a:p>
            <a:pPr algn="just">
              <a:buFont typeface="Wingdings" pitchFamily="2" charset="2"/>
              <a:buChar char="Ø"/>
            </a:pPr>
            <a:r>
              <a:rPr lang="pl-PL" sz="1600" dirty="0"/>
              <a:t>uchwała w sprawie zarządzenia referendum przez Sejm w sprawie o szczególnym znaczeniu dla państwa</a:t>
            </a:r>
          </a:p>
          <a:p>
            <a:pPr algn="just">
              <a:buFont typeface="Wingdings" pitchFamily="2" charset="2"/>
              <a:buChar char="Ø"/>
            </a:pPr>
            <a:r>
              <a:rPr lang="pl-PL" sz="1600" dirty="0"/>
              <a:t>uchwała  w sprawie powołania komisji śledczej</a:t>
            </a:r>
          </a:p>
          <a:p>
            <a:pPr marL="114300" indent="0" algn="just">
              <a:buNone/>
            </a:pPr>
            <a:endParaRPr lang="pl-PL" sz="1600" dirty="0"/>
          </a:p>
          <a:p>
            <a:pPr marL="114300" indent="0" algn="just">
              <a:buNone/>
            </a:pPr>
            <a:endParaRPr lang="pl-PL" sz="1600" dirty="0"/>
          </a:p>
          <a:p>
            <a:pPr marL="114300" indent="0" algn="just">
              <a:buNone/>
            </a:pPr>
            <a:r>
              <a:rPr lang="pl-PL" sz="1600" b="1" dirty="0"/>
              <a:t>Senat</a:t>
            </a:r>
          </a:p>
          <a:p>
            <a:pPr algn="just">
              <a:buFont typeface="Wingdings" pitchFamily="2" charset="2"/>
              <a:buChar char="Ø"/>
            </a:pPr>
            <a:r>
              <a:rPr lang="pl-PL" sz="1600" dirty="0"/>
              <a:t>uchwały okolicznościowe</a:t>
            </a:r>
          </a:p>
          <a:p>
            <a:pPr algn="just">
              <a:buFont typeface="Wingdings" pitchFamily="2" charset="2"/>
              <a:buChar char="Ø"/>
            </a:pPr>
            <a:r>
              <a:rPr lang="pl-PL" sz="1600" dirty="0"/>
              <a:t>uchwała w sprawie Regulaminu Senatu</a:t>
            </a:r>
          </a:p>
          <a:p>
            <a:pPr algn="just">
              <a:buFont typeface="Wingdings" pitchFamily="2" charset="2"/>
              <a:buChar char="Ø"/>
            </a:pPr>
            <a:r>
              <a:rPr lang="pl-PL" sz="1600" dirty="0"/>
              <a:t>uchwała w sprawie wystąpienia przez Senat z inicjatywą ustawodawczą</a:t>
            </a:r>
          </a:p>
          <a:p>
            <a:pPr algn="just">
              <a:buFont typeface="Wingdings" pitchFamily="2" charset="2"/>
              <a:buChar char="Ø"/>
            </a:pPr>
            <a:r>
              <a:rPr lang="pl-PL" sz="1600" dirty="0"/>
              <a:t>uchwała w sprawie ustanowienia roku rokiem osoby lub wydarzenia </a:t>
            </a:r>
          </a:p>
          <a:p>
            <a:pPr algn="just">
              <a:buFont typeface="Wingdings" pitchFamily="2" charset="2"/>
              <a:buChar char="Ø"/>
            </a:pPr>
            <a:r>
              <a:rPr lang="pl-PL" sz="1600" dirty="0"/>
              <a:t>uchwała związana z przypadającą rocznicą</a:t>
            </a:r>
          </a:p>
        </p:txBody>
      </p:sp>
    </p:spTree>
    <p:extLst>
      <p:ext uri="{BB962C8B-B14F-4D97-AF65-F5344CB8AC3E}">
        <p14:creationId xmlns:p14="http://schemas.microsoft.com/office/powerpoint/2010/main" val="309602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670560" y="1628801"/>
            <a:ext cx="10911840" cy="4497363"/>
          </a:xfrm>
        </p:spPr>
        <p:txBody>
          <a:bodyPr>
            <a:normAutofit/>
          </a:bodyPr>
          <a:lstStyle/>
          <a:p>
            <a:pPr marL="114300" indent="0" algn="just">
              <a:buNone/>
            </a:pPr>
            <a:r>
              <a:rPr lang="pl-PL" sz="1600" b="1" dirty="0"/>
              <a:t>Współdzielona przez Sejm i Senat – </a:t>
            </a:r>
            <a:r>
              <a:rPr lang="pl-PL" sz="1600" dirty="0"/>
              <a:t>wybór dokonywany przez Sejm za zgodą Senatu; brak zgody Senatu na wybór dokonany przez Sejm oznacza konieczność rozpoczęcia procedury wyboru od początku</a:t>
            </a:r>
          </a:p>
          <a:p>
            <a:pPr marL="114300" indent="0" algn="just">
              <a:buNone/>
            </a:pPr>
            <a:endParaRPr lang="pl-PL" sz="1600" dirty="0"/>
          </a:p>
          <a:p>
            <a:pPr marL="114300" indent="0" algn="just">
              <a:buNone/>
            </a:pPr>
            <a:endParaRPr lang="pl-PL" sz="1600" dirty="0"/>
          </a:p>
          <a:p>
            <a:pPr algn="just">
              <a:buFont typeface="Wingdings" pitchFamily="2" charset="2"/>
              <a:buChar char="§"/>
            </a:pPr>
            <a:r>
              <a:rPr lang="pl-PL" sz="1600" b="1" dirty="0"/>
              <a:t>Prezes Instytutu Pamięci Narodowej - Komisji Ścigania Zbrodni przeciwko Narodowi Polskiemu</a:t>
            </a:r>
          </a:p>
          <a:p>
            <a:pPr algn="just">
              <a:buFont typeface="Wingdings" pitchFamily="2" charset="2"/>
              <a:buChar char="§"/>
            </a:pPr>
            <a:r>
              <a:rPr lang="pl-PL" sz="1600" b="1" dirty="0"/>
              <a:t>Prezes Najwyższej Izby Kontroli</a:t>
            </a:r>
          </a:p>
          <a:p>
            <a:pPr algn="just">
              <a:buFont typeface="Wingdings" pitchFamily="2" charset="2"/>
              <a:buChar char="§"/>
            </a:pPr>
            <a:r>
              <a:rPr lang="pl-PL" sz="1600" b="1" dirty="0"/>
              <a:t>Prezes Urzędu Komunikacji Elektronicznej</a:t>
            </a:r>
          </a:p>
          <a:p>
            <a:pPr algn="just">
              <a:buFont typeface="Wingdings" pitchFamily="2" charset="2"/>
              <a:buChar char="§"/>
            </a:pPr>
            <a:r>
              <a:rPr lang="pl-PL" sz="1600" b="1" dirty="0"/>
              <a:t>Prezes Urzędu Ochrony Danych Osobowych</a:t>
            </a:r>
          </a:p>
          <a:p>
            <a:pPr algn="just">
              <a:buFont typeface="Wingdings" pitchFamily="2" charset="2"/>
              <a:buChar char="§"/>
            </a:pPr>
            <a:r>
              <a:rPr lang="pl-PL" sz="1600" b="1" dirty="0"/>
              <a:t>Rzecznik Praw Obywatelskich</a:t>
            </a:r>
          </a:p>
          <a:p>
            <a:pPr algn="just">
              <a:buFont typeface="Wingdings" pitchFamily="2" charset="2"/>
              <a:buChar char="§"/>
            </a:pPr>
            <a:r>
              <a:rPr lang="pl-PL" sz="1600" b="1" dirty="0"/>
              <a:t>Rzecznik Praw Dziecka</a:t>
            </a:r>
          </a:p>
        </p:txBody>
      </p:sp>
    </p:spTree>
    <p:extLst>
      <p:ext uri="{BB962C8B-B14F-4D97-AF65-F5344CB8AC3E}">
        <p14:creationId xmlns:p14="http://schemas.microsoft.com/office/powerpoint/2010/main" val="154456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a:xfrm>
            <a:off x="493221" y="1700808"/>
            <a:ext cx="11194473" cy="4968552"/>
          </a:xfrm>
        </p:spPr>
        <p:txBody>
          <a:bodyPr>
            <a:normAutofit/>
          </a:bodyPr>
          <a:lstStyle/>
          <a:p>
            <a:pPr marL="114300" indent="0">
              <a:buNone/>
            </a:pPr>
            <a:r>
              <a:rPr lang="pl-PL" sz="1600" b="1" dirty="0"/>
              <a:t>Sprawowana samodzielnie przez Sejm </a:t>
            </a:r>
            <a:endParaRPr lang="pl-PL" sz="1600" dirty="0"/>
          </a:p>
          <a:p>
            <a:pPr marL="114300" indent="0">
              <a:buNone/>
            </a:pPr>
            <a:endParaRPr lang="pl-PL" sz="1600" b="1" dirty="0"/>
          </a:p>
          <a:p>
            <a:pPr algn="just">
              <a:buFont typeface="Wingdings" pitchFamily="2" charset="2"/>
              <a:buChar char="§"/>
            </a:pPr>
            <a:r>
              <a:rPr lang="pl-PL" sz="1600" b="1" dirty="0"/>
              <a:t>Prezes RM </a:t>
            </a:r>
            <a:r>
              <a:rPr lang="pl-PL" sz="1600" dirty="0"/>
              <a:t>oraz </a:t>
            </a:r>
            <a:r>
              <a:rPr lang="pl-PL" sz="1600" b="1" dirty="0"/>
              <a:t>Rada Ministrów</a:t>
            </a:r>
            <a:r>
              <a:rPr lang="pl-PL" sz="1600" dirty="0"/>
              <a:t> w tzw. pierwszej rezerwowej procedurze powołania RM</a:t>
            </a:r>
            <a:r>
              <a:rPr lang="pl-PL" sz="1600" b="1" dirty="0"/>
              <a:t> </a:t>
            </a:r>
            <a:endParaRPr lang="pl-PL" sz="1600" dirty="0"/>
          </a:p>
          <a:p>
            <a:pPr>
              <a:buFont typeface="Wingdings" pitchFamily="2" charset="2"/>
              <a:buChar char="§"/>
            </a:pPr>
            <a:r>
              <a:rPr lang="pl-PL" sz="1600" b="1" dirty="0"/>
              <a:t>Prezes Narodowego Banku Polskiego</a:t>
            </a:r>
          </a:p>
          <a:p>
            <a:pPr>
              <a:buFont typeface="Wingdings" pitchFamily="2" charset="2"/>
              <a:buChar char="§"/>
            </a:pPr>
            <a:r>
              <a:rPr lang="pl-PL" sz="1600" b="1" dirty="0"/>
              <a:t>2 wiceprzewodniczących i 16 członków Trybunału Stanu</a:t>
            </a:r>
          </a:p>
          <a:p>
            <a:pPr>
              <a:buFont typeface="Wingdings" pitchFamily="2" charset="2"/>
              <a:buChar char="§"/>
            </a:pPr>
            <a:r>
              <a:rPr lang="pl-PL" sz="1600" b="1" dirty="0"/>
              <a:t>15 sędziów Trybunału Konstytucyjnego </a:t>
            </a:r>
            <a:r>
              <a:rPr lang="pl-PL" sz="1600" dirty="0"/>
              <a:t>(wybór indywidualny)</a:t>
            </a: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2 członków Krajowej Rady Radiofonii i Telewizji</a:t>
            </a:r>
          </a:p>
          <a:p>
            <a:pPr>
              <a:buFont typeface="Wingdings" pitchFamily="2" charset="2"/>
              <a:buChar char="§"/>
            </a:pPr>
            <a:r>
              <a:rPr lang="pl-PL" sz="1600" b="1" dirty="0"/>
              <a:t>4 posłów będących członkami Krajowej Rady Sądownictwa</a:t>
            </a:r>
          </a:p>
          <a:p>
            <a:pPr>
              <a:buFont typeface="Wingdings" pitchFamily="2" charset="2"/>
              <a:buChar char="§"/>
            </a:pPr>
            <a:r>
              <a:rPr lang="pl-PL" sz="1600" b="1" dirty="0"/>
              <a:t>3 członków Rady Mediów Narodowych</a:t>
            </a:r>
          </a:p>
          <a:p>
            <a:pPr>
              <a:buFont typeface="Wingdings" pitchFamily="2" charset="2"/>
              <a:buChar char="§"/>
            </a:pPr>
            <a:r>
              <a:rPr lang="pl-PL" sz="1600" b="1" dirty="0"/>
              <a:t>8 członków Komisji ds. reprywatyzacji nieruchomości warszawskich</a:t>
            </a:r>
          </a:p>
          <a:p>
            <a:pPr>
              <a:buFont typeface="Wingdings" pitchFamily="2" charset="2"/>
              <a:buChar char="§"/>
            </a:pPr>
            <a:r>
              <a:rPr lang="pl-PL" sz="1600" b="1" dirty="0"/>
              <a:t>7 członków Państwowej Komisji Wyborczej</a:t>
            </a:r>
          </a:p>
          <a:p>
            <a:pPr>
              <a:buFont typeface="Wingdings" pitchFamily="2" charset="2"/>
              <a:buChar char="§"/>
            </a:pPr>
            <a:r>
              <a:rPr lang="pl-PL" sz="1600" b="1" dirty="0"/>
              <a:t>5 członków Kolegium Instytutu Pamięci Narodowej- Komisji Ścigania Zbrodni przeciwko Narodowi Polskiemu</a:t>
            </a:r>
          </a:p>
          <a:p>
            <a:pPr>
              <a:buFont typeface="Wingdings" pitchFamily="2" charset="2"/>
              <a:buChar char="§"/>
            </a:pPr>
            <a:r>
              <a:rPr lang="pl-PL" sz="1600" b="1" dirty="0"/>
              <a:t>15 sędziów członków Krajowej Rady Sądownictwa</a:t>
            </a:r>
          </a:p>
          <a:p>
            <a:pPr algn="just">
              <a:buFont typeface="Wingdings" pitchFamily="2" charset="2"/>
              <a:buChar char="§"/>
            </a:pPr>
            <a:r>
              <a:rPr lang="pl-PL" sz="1600" b="1" dirty="0"/>
              <a:t>3 członków i przewodniczącego Państwowej Komisji ds. wyjaśniania przypadków czynności skierowanych przeciwko wolności seksualnej i obyczajności wobec małoletniego poniżej lat 15</a:t>
            </a:r>
          </a:p>
        </p:txBody>
      </p:sp>
    </p:spTree>
    <p:extLst>
      <p:ext uri="{BB962C8B-B14F-4D97-AF65-F5344CB8AC3E}">
        <p14:creationId xmlns:p14="http://schemas.microsoft.com/office/powerpoint/2010/main" val="62202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kreacyjna</a:t>
            </a:r>
          </a:p>
        </p:txBody>
      </p:sp>
      <p:sp>
        <p:nvSpPr>
          <p:cNvPr id="3" name="Symbol zastępczy zawartości 2"/>
          <p:cNvSpPr>
            <a:spLocks noGrp="1"/>
          </p:cNvSpPr>
          <p:nvPr>
            <p:ph idx="1"/>
          </p:nvPr>
        </p:nvSpPr>
        <p:spPr/>
        <p:txBody>
          <a:bodyPr>
            <a:normAutofit/>
          </a:bodyPr>
          <a:lstStyle/>
          <a:p>
            <a:pPr marL="114300" indent="0">
              <a:buNone/>
            </a:pPr>
            <a:r>
              <a:rPr lang="pl-PL" sz="1600" b="1" dirty="0"/>
              <a:t>Sprawowana samodzielnie przez Senat</a:t>
            </a:r>
          </a:p>
          <a:p>
            <a:pPr marL="114300" indent="0">
              <a:buNone/>
            </a:pPr>
            <a:endParaRPr lang="pl-PL" sz="1600" b="1" dirty="0"/>
          </a:p>
          <a:p>
            <a:pPr>
              <a:buFont typeface="Wingdings" pitchFamily="2" charset="2"/>
              <a:buChar char="§"/>
            </a:pPr>
            <a:r>
              <a:rPr lang="pl-PL" sz="1600" b="1" dirty="0"/>
              <a:t>3 członków Rady Polityki Pieniężnej</a:t>
            </a:r>
          </a:p>
          <a:p>
            <a:pPr>
              <a:buFont typeface="Wingdings" pitchFamily="2" charset="2"/>
              <a:buChar char="§"/>
            </a:pPr>
            <a:r>
              <a:rPr lang="pl-PL" sz="1600" b="1" dirty="0"/>
              <a:t>1 członek Krajowej Rady Radiofonii i Telewizji</a:t>
            </a:r>
          </a:p>
          <a:p>
            <a:pPr>
              <a:buFont typeface="Wingdings" pitchFamily="2" charset="2"/>
              <a:buChar char="§"/>
            </a:pPr>
            <a:r>
              <a:rPr lang="pl-PL" sz="1600" b="1" dirty="0"/>
              <a:t>2 senatorów będących członkami Krajowej Rady Sądownictwa</a:t>
            </a:r>
          </a:p>
          <a:p>
            <a:pPr>
              <a:buFont typeface="Wingdings" pitchFamily="2" charset="2"/>
              <a:buChar char="§"/>
            </a:pPr>
            <a:r>
              <a:rPr lang="pl-PL" sz="1600" b="1" dirty="0"/>
              <a:t>2 członków Kolegium Instytutu Pamięci Narodowej- Komisji Ścigania Zbrodni przeciwko Narodowi Polskiemu</a:t>
            </a:r>
          </a:p>
          <a:p>
            <a:pPr>
              <a:buFont typeface="Wingdings" pitchFamily="2" charset="2"/>
              <a:buChar char="§"/>
            </a:pPr>
            <a:r>
              <a:rPr lang="pl-PL" sz="1600" b="1" dirty="0"/>
              <a:t>36 ławników Sądu Najwyższego</a:t>
            </a:r>
          </a:p>
          <a:p>
            <a:pPr algn="just">
              <a:buFont typeface="Wingdings" pitchFamily="2" charset="2"/>
              <a:buChar char="§"/>
            </a:pPr>
            <a:r>
              <a:rPr lang="pl-PL" sz="1600" b="1" dirty="0"/>
              <a:t>1 członek Państwowej Komisji ds. wyjaśniania przypadków czynności skierowanych przeciwko wolności seksualnej i obyczajności wobec małoletniego poniżej lat 15</a:t>
            </a:r>
          </a:p>
          <a:p>
            <a:pPr>
              <a:buFont typeface="Wingdings" pitchFamily="2" charset="2"/>
              <a:buChar char="§"/>
            </a:pPr>
            <a:endParaRPr lang="pl-PL" sz="1600" b="1" dirty="0"/>
          </a:p>
        </p:txBody>
      </p:sp>
    </p:spTree>
    <p:extLst>
      <p:ext uri="{BB962C8B-B14F-4D97-AF65-F5344CB8AC3E}">
        <p14:creationId xmlns:p14="http://schemas.microsoft.com/office/powerpoint/2010/main" val="398518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a:xfrm>
            <a:off x="387927" y="1673629"/>
            <a:ext cx="11283142" cy="4452535"/>
          </a:xfrm>
        </p:spPr>
        <p:txBody>
          <a:bodyPr>
            <a:normAutofit/>
          </a:bodyPr>
          <a:lstStyle/>
          <a:p>
            <a:pPr marL="114300" indent="0">
              <a:buNone/>
            </a:pPr>
            <a:endParaRPr lang="pl-PL" sz="1600" b="1" dirty="0"/>
          </a:p>
          <a:p>
            <a:pPr marL="114300" indent="0">
              <a:buNone/>
            </a:pPr>
            <a:r>
              <a:rPr lang="pl-PL" sz="1600" b="1" dirty="0"/>
              <a:t>Środki kontrolne, którymi dysponuje Sejm</a:t>
            </a:r>
          </a:p>
          <a:p>
            <a:pPr marL="114300" indent="0">
              <a:buNone/>
            </a:pPr>
            <a:endParaRPr lang="pl-PL" sz="1600" b="1" dirty="0"/>
          </a:p>
          <a:p>
            <a:pPr algn="just">
              <a:buFont typeface="Wingdings" pitchFamily="2" charset="2"/>
              <a:buChar char="Ø"/>
            </a:pPr>
            <a:r>
              <a:rPr lang="pl-PL" sz="1600" b="1" dirty="0"/>
              <a:t>wotum zaufania – </a:t>
            </a:r>
            <a:r>
              <a:rPr lang="pl-PL" sz="1600" dirty="0"/>
              <a:t>w związku z procedurą powołania Rady Ministrów i poza procedurą powołania Rady Ministrów, na wniosek Prezesa RM</a:t>
            </a:r>
          </a:p>
          <a:p>
            <a:pPr algn="just">
              <a:buFont typeface="Wingdings" pitchFamily="2" charset="2"/>
              <a:buChar char="Ø"/>
            </a:pPr>
            <a:r>
              <a:rPr lang="pl-PL" sz="1600" b="1" dirty="0"/>
              <a:t>wotum nieufności – </a:t>
            </a:r>
            <a:r>
              <a:rPr lang="pl-PL" sz="1600" dirty="0"/>
              <a:t>dla całej Rady Ministrów i dla ministra</a:t>
            </a:r>
          </a:p>
          <a:p>
            <a:pPr algn="just">
              <a:buFont typeface="Wingdings" pitchFamily="2" charset="2"/>
              <a:buChar char="Ø"/>
            </a:pPr>
            <a:r>
              <a:rPr lang="pl-PL" sz="1600" b="1" dirty="0"/>
              <a:t>absolutorium – </a:t>
            </a:r>
            <a:r>
              <a:rPr lang="pl-PL" sz="1600" dirty="0"/>
              <a:t>zaaprobowanie wykonania ustawy budżetowej przez RM</a:t>
            </a:r>
          </a:p>
          <a:p>
            <a:pPr algn="just">
              <a:buFont typeface="Wingdings" pitchFamily="2" charset="2"/>
              <a:buChar char="Ø"/>
            </a:pPr>
            <a:r>
              <a:rPr lang="pl-PL" sz="1600" b="1" dirty="0"/>
              <a:t>rezolucje</a:t>
            </a:r>
          </a:p>
          <a:p>
            <a:pPr algn="just">
              <a:buFont typeface="Wingdings" pitchFamily="2" charset="2"/>
              <a:buChar char="Ø"/>
            </a:pPr>
            <a:r>
              <a:rPr lang="pl-PL" sz="1600" b="1" dirty="0"/>
              <a:t>deklaracje</a:t>
            </a:r>
          </a:p>
          <a:p>
            <a:pPr algn="just">
              <a:buFont typeface="Wingdings" pitchFamily="2" charset="2"/>
              <a:buChar char="Ø"/>
            </a:pPr>
            <a:r>
              <a:rPr lang="pl-PL" sz="1600" b="1" dirty="0"/>
              <a:t>apele</a:t>
            </a:r>
          </a:p>
          <a:p>
            <a:pPr algn="just">
              <a:buFont typeface="Wingdings" pitchFamily="2" charset="2"/>
              <a:buChar char="Ø"/>
            </a:pPr>
            <a:r>
              <a:rPr lang="pl-PL" sz="1600" b="1" dirty="0"/>
              <a:t>oświadczenia</a:t>
            </a:r>
          </a:p>
          <a:p>
            <a:pPr algn="just">
              <a:buFont typeface="Wingdings" pitchFamily="2" charset="2"/>
              <a:buChar char="Ø"/>
            </a:pPr>
            <a:r>
              <a:rPr lang="pl-PL" sz="1600" b="1" dirty="0"/>
              <a:t>komisja śledcza – </a:t>
            </a:r>
            <a:r>
              <a:rPr lang="pl-PL" sz="1600" dirty="0"/>
              <a:t>powoływana dla zbadania określonej sprawy</a:t>
            </a:r>
            <a:endParaRPr lang="pl-PL" sz="1600" b="1" dirty="0"/>
          </a:p>
        </p:txBody>
      </p:sp>
    </p:spTree>
    <p:extLst>
      <p:ext uri="{BB962C8B-B14F-4D97-AF65-F5344CB8AC3E}">
        <p14:creationId xmlns:p14="http://schemas.microsoft.com/office/powerpoint/2010/main" val="349001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r>
              <a:rPr lang="pl-PL" sz="1600" b="1" dirty="0"/>
              <a:t>Środki kontrolne, którymi dysponują komisje sejmowe</a:t>
            </a:r>
          </a:p>
          <a:p>
            <a:pPr marL="114300" indent="0">
              <a:buNone/>
            </a:pPr>
            <a:endParaRPr lang="pl-PL" sz="1600" b="1" dirty="0"/>
          </a:p>
          <a:p>
            <a:pPr>
              <a:buFont typeface="Wingdings" pitchFamily="2" charset="2"/>
              <a:buChar char="Ø"/>
            </a:pPr>
            <a:r>
              <a:rPr lang="pl-PL" sz="1600" b="1" dirty="0"/>
              <a:t>dezyderaty </a:t>
            </a:r>
          </a:p>
          <a:p>
            <a:pPr>
              <a:buFont typeface="Wingdings" pitchFamily="2" charset="2"/>
              <a:buChar char="Ø"/>
            </a:pPr>
            <a:r>
              <a:rPr lang="pl-PL" sz="1600" b="1" dirty="0"/>
              <a:t>opinie</a:t>
            </a:r>
          </a:p>
          <a:p>
            <a:pPr algn="just">
              <a:buFont typeface="Wingdings" pitchFamily="2" charset="2"/>
              <a:buChar char="Ø"/>
            </a:pPr>
            <a:r>
              <a:rPr lang="pl-PL" sz="1600" b="1" dirty="0"/>
              <a:t>możliwość żądania przedstawienia przez przedstawicieli administracji rządowej informacji, dokumentów, wyjaśnień</a:t>
            </a:r>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Środek kontrolny przysługujący klubom poselskim lub grupie co najmniej 15 posłów</a:t>
            </a:r>
          </a:p>
          <a:p>
            <a:pPr marL="114300" indent="0" algn="just">
              <a:buNone/>
            </a:pPr>
            <a:endParaRPr lang="pl-PL" sz="1600" b="1" dirty="0"/>
          </a:p>
          <a:p>
            <a:pPr algn="just">
              <a:buFont typeface="Wingdings" pitchFamily="2" charset="2"/>
              <a:buChar char="Ø"/>
            </a:pPr>
            <a:r>
              <a:rPr lang="pl-PL" sz="1600" b="1" dirty="0"/>
              <a:t>wniosek o informację bieżącą</a:t>
            </a:r>
          </a:p>
        </p:txBody>
      </p:sp>
    </p:spTree>
    <p:extLst>
      <p:ext uri="{BB962C8B-B14F-4D97-AF65-F5344CB8AC3E}">
        <p14:creationId xmlns:p14="http://schemas.microsoft.com/office/powerpoint/2010/main" val="358015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kontrolna</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Środki kontrolne przysługujące każdemu posłowi</a:t>
            </a:r>
          </a:p>
          <a:p>
            <a:pPr marL="114300" indent="0">
              <a:buNone/>
            </a:pPr>
            <a:endParaRPr lang="pl-PL" sz="1600" b="1" dirty="0"/>
          </a:p>
          <a:p>
            <a:pPr>
              <a:buFont typeface="Wingdings" pitchFamily="2" charset="2"/>
              <a:buChar char="Ø"/>
            </a:pPr>
            <a:r>
              <a:rPr lang="pl-PL" sz="1600" b="1" dirty="0"/>
              <a:t>interpelacje </a:t>
            </a:r>
          </a:p>
          <a:p>
            <a:pPr>
              <a:buFont typeface="Wingdings" pitchFamily="2" charset="2"/>
              <a:buChar char="Ø"/>
            </a:pPr>
            <a:r>
              <a:rPr lang="pl-PL" sz="1600" b="1" dirty="0"/>
              <a:t>zapytania poselskie</a:t>
            </a:r>
          </a:p>
          <a:p>
            <a:pPr>
              <a:buFont typeface="Wingdings" pitchFamily="2" charset="2"/>
              <a:buChar char="Ø"/>
            </a:pPr>
            <a:r>
              <a:rPr lang="pl-PL" sz="1600" b="1" dirty="0"/>
              <a:t>pytania w sprawach bieżących</a:t>
            </a:r>
          </a:p>
        </p:txBody>
      </p:sp>
    </p:spTree>
    <p:extLst>
      <p:ext uri="{BB962C8B-B14F-4D97-AF65-F5344CB8AC3E}">
        <p14:creationId xmlns:p14="http://schemas.microsoft.com/office/powerpoint/2010/main" val="125053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76101" y="1772817"/>
            <a:ext cx="11014229" cy="4373563"/>
          </a:xfrm>
        </p:spPr>
        <p:txBody>
          <a:bodyPr>
            <a:normAutofit/>
          </a:bodyPr>
          <a:lstStyle/>
          <a:p>
            <a:pPr marL="114300" indent="0">
              <a:buNone/>
            </a:pPr>
            <a:r>
              <a:rPr lang="pl-PL" sz="1600" b="1" dirty="0"/>
              <a:t>Marszałek Senatu</a:t>
            </a:r>
          </a:p>
          <a:p>
            <a:pPr marL="114300" indent="0" algn="just">
              <a:buNone/>
            </a:pPr>
            <a:r>
              <a:rPr lang="pl-PL" sz="1600" dirty="0"/>
              <a:t>wybierany na pierwszym posiedzeniu Senatu w drodze uchwały podejmowanej bezwzględną większością głosów. </a:t>
            </a:r>
          </a:p>
          <a:p>
            <a:pPr marL="114300" indent="0" algn="just">
              <a:buNone/>
            </a:pPr>
            <a:endParaRPr lang="pl-PL" sz="1600" dirty="0"/>
          </a:p>
          <a:p>
            <a:pPr marL="114300" indent="0" algn="just">
              <a:buNone/>
            </a:pPr>
            <a:r>
              <a:rPr lang="pl-PL" sz="1600" b="1" dirty="0"/>
              <a:t>Uprawnienia: </a:t>
            </a:r>
            <a:r>
              <a:rPr lang="pl-PL" sz="1600" dirty="0"/>
              <a:t>zastępowanie Prezydenta RP, gdy Marszałek Sejmu nie może tego robić, kierowanie pracami Senatu, ustalanie planu prac Senatu, ustalanie projektu porządku obrad, zwoływanie posiedzeń Senatu, reprezentowanie Senatu na zewnątrz, nadawanie biegu inicjatywom uchwałodawczym </a:t>
            </a:r>
            <a:br>
              <a:rPr lang="pl-PL" sz="1600" dirty="0"/>
            </a:br>
            <a:r>
              <a:rPr lang="pl-PL" sz="1600" dirty="0"/>
              <a:t>i ustawom przekazanym przez Sejm, przewodniczenie posiedzeniom Senatu, uprawnienia w zakresie odpowiedzialności regulaminowej senatorów, możliwość składania wniosków do Trybunału Konstytucyjnego, zgłaszanie kandydata na RPD, powoływanie i odwoływanie Szefa Kancelarii Senatu</a:t>
            </a:r>
          </a:p>
          <a:p>
            <a:pPr marL="114300" indent="0">
              <a:buNone/>
            </a:pPr>
            <a:endParaRPr lang="pl-PL" sz="1600" dirty="0"/>
          </a:p>
        </p:txBody>
      </p:sp>
    </p:spTree>
    <p:extLst>
      <p:ext uri="{BB962C8B-B14F-4D97-AF65-F5344CB8AC3E}">
        <p14:creationId xmlns:p14="http://schemas.microsoft.com/office/powerpoint/2010/main" val="182833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europejska</a:t>
            </a:r>
          </a:p>
        </p:txBody>
      </p:sp>
      <p:sp>
        <p:nvSpPr>
          <p:cNvPr id="3" name="Symbol zastępczy zawartości 2"/>
          <p:cNvSpPr>
            <a:spLocks noGrp="1"/>
          </p:cNvSpPr>
          <p:nvPr>
            <p:ph idx="1"/>
          </p:nvPr>
        </p:nvSpPr>
        <p:spPr>
          <a:xfrm>
            <a:off x="725977" y="1752600"/>
            <a:ext cx="11078095" cy="4844752"/>
          </a:xfrm>
        </p:spPr>
        <p:txBody>
          <a:bodyPr>
            <a:normAutofit/>
          </a:bodyPr>
          <a:lstStyle/>
          <a:p>
            <a:pPr marL="114300" indent="0">
              <a:buNone/>
            </a:pPr>
            <a:r>
              <a:rPr lang="pl-PL" sz="1600" b="1" dirty="0"/>
              <a:t>Sejm </a:t>
            </a:r>
            <a:r>
              <a:rPr lang="pl-PL" sz="1600" dirty="0"/>
              <a:t>– duże znaczenie Komisji do Spraw Unii Europejskiej, do której kierowane są w celu zaopiniowania m.in.:</a:t>
            </a:r>
          </a:p>
          <a:p>
            <a:pPr>
              <a:buFont typeface="Wingdings" pitchFamily="2" charset="2"/>
              <a:buChar char="§"/>
            </a:pPr>
            <a:r>
              <a:rPr lang="pl-PL" sz="1600" dirty="0"/>
              <a:t>informacje Rady Ministrów o udziale Rzeczypospolitej Polskiej w pracach Unii Europejskiej</a:t>
            </a:r>
          </a:p>
          <a:p>
            <a:pPr algn="just">
              <a:buFont typeface="Wingdings" pitchFamily="2" charset="2"/>
              <a:buChar char="§"/>
            </a:pPr>
            <a:r>
              <a:rPr lang="pl-PL" sz="1600" dirty="0"/>
              <a:t>dokumenty Unii Europejskiej podlegające konsultacjom z państwami członkowskimi</a:t>
            </a:r>
          </a:p>
          <a:p>
            <a:pPr algn="just">
              <a:buFont typeface="Wingdings" pitchFamily="2" charset="2"/>
              <a:buChar char="§"/>
            </a:pPr>
            <a:r>
              <a:rPr lang="pl-PL" sz="1600" dirty="0"/>
              <a:t>plany pracy Rady Europejskiej, roczne plany legislacyjne Komisji Europejskiej</a:t>
            </a:r>
          </a:p>
          <a:p>
            <a:pPr algn="just">
              <a:buFont typeface="Wingdings" pitchFamily="2" charset="2"/>
              <a:buChar char="§"/>
            </a:pPr>
            <a:r>
              <a:rPr lang="pl-PL" sz="1600" dirty="0"/>
              <a:t>informacje Rady Ministrów o przebiegu procedur stanowienia prawa Unii Europejskiej</a:t>
            </a:r>
          </a:p>
          <a:p>
            <a:pPr algn="just">
              <a:buFont typeface="Wingdings" pitchFamily="2" charset="2"/>
              <a:buChar char="§"/>
            </a:pPr>
            <a:r>
              <a:rPr lang="pl-PL" sz="1600" dirty="0"/>
              <a:t>propozycje kandydatur na stanowiska np. członka Komisji Europejskiej, członka Trybunału Obrachunkowego, sędziego Trybunału Sprawiedliwości Unii Europejskiej, rzecznika generalnego TSUE, członka komitetu Ekonomiczno-Społecznego</a:t>
            </a:r>
          </a:p>
          <a:p>
            <a:pPr algn="just">
              <a:buFont typeface="Wingdings" pitchFamily="2" charset="2"/>
              <a:buChar char="§"/>
            </a:pPr>
            <a:r>
              <a:rPr lang="pl-PL" sz="1600" dirty="0"/>
              <a:t>propozycje zmian Traktatu o Unii Europejskiej i Traktatu o funkcjonowaniu Unii Europejskiej</a:t>
            </a:r>
          </a:p>
          <a:p>
            <a:pPr marL="114300" indent="0" algn="just">
              <a:buNone/>
            </a:pPr>
            <a:r>
              <a:rPr lang="pl-PL" sz="1600" b="1" dirty="0"/>
              <a:t>Sejm</a:t>
            </a:r>
            <a:r>
              <a:rPr lang="pl-PL" sz="1600" dirty="0"/>
              <a:t> może podjąć uchwałę o wystąpieniu do TSUE w sprawie naruszenia przez akt unijny zasady pomocniczości, uchwałę w sprawie wyrażenia sprzeciwu wobec inicjatywy Rady Europejskiej w sprawie decyzji upoważniającej Radę do zmiany sposobu głosowania, uchwałę w sprawie wyrażenia sprzeciwu wobec wniosku Komisji Europejskiej w sprawie środków dotyczących prawa rodzinnego mających skutki transgraniczne, uchwałę w sprawie uznania projektu aktu ustawodawczego UE za niezgodny z zasadą pomocniczości</a:t>
            </a:r>
          </a:p>
          <a:p>
            <a:pPr marL="114300" indent="0" algn="just">
              <a:buNone/>
            </a:pPr>
            <a:endParaRPr lang="pl-PL" sz="1600" dirty="0"/>
          </a:p>
          <a:p>
            <a:pPr marL="114300" indent="0">
              <a:buNone/>
            </a:pPr>
            <a:r>
              <a:rPr lang="pl-PL" sz="1600" b="1" dirty="0"/>
              <a:t>Senat </a:t>
            </a:r>
            <a:r>
              <a:rPr lang="pl-PL" sz="1600" dirty="0"/>
              <a:t>– analogiczna rola i uprawnienia - Komisja Spraw Zagranicznych i Unii Europejskiej</a:t>
            </a:r>
            <a:endParaRPr lang="pl-PL" sz="1600" b="1" dirty="0"/>
          </a:p>
        </p:txBody>
      </p:sp>
    </p:spTree>
    <p:extLst>
      <p:ext uri="{BB962C8B-B14F-4D97-AF65-F5344CB8AC3E}">
        <p14:creationId xmlns:p14="http://schemas.microsoft.com/office/powerpoint/2010/main" val="83822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p:txBody>
          <a:bodyPr>
            <a:normAutofit/>
          </a:bodyPr>
          <a:lstStyle/>
          <a:p>
            <a:pPr marL="114300" indent="0">
              <a:buNone/>
            </a:pPr>
            <a:endParaRPr lang="pl-PL" sz="2000" dirty="0"/>
          </a:p>
          <a:p>
            <a:pPr marL="114300" indent="0">
              <a:buNone/>
            </a:pPr>
            <a:endParaRPr lang="pl-PL" sz="2000" dirty="0"/>
          </a:p>
          <a:p>
            <a:pPr marL="114300" indent="0">
              <a:buNone/>
            </a:pPr>
            <a:endParaRPr lang="pl-PL" sz="2000" dirty="0"/>
          </a:p>
          <a:p>
            <a:pPr algn="just">
              <a:buFont typeface="Wingdings" pitchFamily="2" charset="2"/>
              <a:buChar char="Ø"/>
            </a:pPr>
            <a:r>
              <a:rPr lang="pl-PL" sz="1600" b="1" dirty="0"/>
              <a:t>najwyższy przedstawiciel Rzeczypospolitej Polskiej i gwarant ciągłości władzy państwowej</a:t>
            </a:r>
          </a:p>
          <a:p>
            <a:pPr algn="just">
              <a:buFont typeface="Wingdings" pitchFamily="2" charset="2"/>
              <a:buChar char="Ø"/>
            </a:pPr>
            <a:endParaRPr lang="pl-PL" sz="1600" b="1" dirty="0"/>
          </a:p>
          <a:p>
            <a:pPr algn="just">
              <a:buFont typeface="Wingdings" pitchFamily="2" charset="2"/>
              <a:buChar char="Ø"/>
            </a:pPr>
            <a:r>
              <a:rPr lang="pl-PL" sz="1600" b="1" dirty="0"/>
              <a:t>czuwa nad przestrzeganiem Konstytucji</a:t>
            </a:r>
          </a:p>
          <a:p>
            <a:pPr algn="just">
              <a:buFont typeface="Wingdings" pitchFamily="2" charset="2"/>
              <a:buChar char="Ø"/>
            </a:pPr>
            <a:endParaRPr lang="pl-PL" sz="1600" b="1" dirty="0"/>
          </a:p>
          <a:p>
            <a:pPr algn="just">
              <a:buFont typeface="Wingdings" pitchFamily="2" charset="2"/>
              <a:buChar char="Ø"/>
            </a:pPr>
            <a:r>
              <a:rPr lang="pl-PL" sz="1600" b="1" dirty="0"/>
              <a:t>stoi na straży suwerenności  i bezpieczeństwa państwa oraz nienaruszalności i niepodzielności jego terytorium</a:t>
            </a:r>
          </a:p>
        </p:txBody>
      </p:sp>
    </p:spTree>
    <p:extLst>
      <p:ext uri="{BB962C8B-B14F-4D97-AF65-F5344CB8AC3E}">
        <p14:creationId xmlns:p14="http://schemas.microsoft.com/office/powerpoint/2010/main" val="161912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a:t>
            </a:r>
          </a:p>
        </p:txBody>
      </p:sp>
      <p:sp>
        <p:nvSpPr>
          <p:cNvPr id="3" name="Symbol zastępczy zawartości 2"/>
          <p:cNvSpPr>
            <a:spLocks noGrp="1"/>
          </p:cNvSpPr>
          <p:nvPr>
            <p:ph idx="1"/>
          </p:nvPr>
        </p:nvSpPr>
        <p:spPr>
          <a:xfrm>
            <a:off x="631767" y="1556792"/>
            <a:ext cx="11061469" cy="5184576"/>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Kontrasygnata </a:t>
            </a:r>
          </a:p>
          <a:p>
            <a:pPr marL="114300" indent="0" algn="just">
              <a:buNone/>
            </a:pPr>
            <a:r>
              <a:rPr lang="pl-PL" sz="1600" dirty="0"/>
              <a:t>wymóg podpisania aktu urzędowego Prezydenta RP przez Prezesa Rady Ministrów – poprzez kontrasygnatę Prezes RM przejmuje odpowiedzialność za akty urzędowe Prezydenta RP</a:t>
            </a:r>
          </a:p>
          <a:p>
            <a:pPr marL="114300" indent="0" algn="just">
              <a:buNone/>
            </a:pPr>
            <a:endParaRPr lang="pl-PL" sz="1600" dirty="0"/>
          </a:p>
          <a:p>
            <a:pPr marL="114300" indent="0" algn="just">
              <a:buNone/>
            </a:pPr>
            <a:r>
              <a:rPr lang="pl-PL" sz="1600" dirty="0"/>
              <a:t>Zasadniczo, akty urzędowe Prezydenta RP wymagają kontrasygnaty Prezesa RM.</a:t>
            </a:r>
          </a:p>
          <a:p>
            <a:pPr marL="114300" indent="0" algn="just">
              <a:buNone/>
            </a:pPr>
            <a:endParaRPr lang="pl-PL" sz="1600" b="1" dirty="0"/>
          </a:p>
        </p:txBody>
      </p:sp>
    </p:spTree>
    <p:extLst>
      <p:ext uri="{BB962C8B-B14F-4D97-AF65-F5344CB8AC3E}">
        <p14:creationId xmlns:p14="http://schemas.microsoft.com/office/powerpoint/2010/main" val="163252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338051" y="1628800"/>
            <a:ext cx="11510356" cy="5112568"/>
          </a:xfrm>
        </p:spPr>
        <p:txBody>
          <a:bodyPr>
            <a:normAutofit/>
          </a:bodyPr>
          <a:lstStyle/>
          <a:p>
            <a:pPr marL="114300" indent="0" algn="just">
              <a:buNone/>
            </a:pPr>
            <a:r>
              <a:rPr lang="pl-PL" sz="1600" b="1" dirty="0"/>
              <a:t>Prerogatywy – </a:t>
            </a:r>
            <a:r>
              <a:rPr lang="pl-PL" sz="1600" dirty="0"/>
              <a:t>akty urzędowe Prezydenta RP zwolnione z obowiązku kontrasygnaty – art. 144 ust. 3 Konstytucji. Przykłady:</a:t>
            </a:r>
          </a:p>
          <a:p>
            <a:pPr algn="just">
              <a:buFont typeface="Wingdings" pitchFamily="2" charset="2"/>
              <a:buChar char="§"/>
            </a:pPr>
            <a:r>
              <a:rPr lang="pl-PL" sz="1600" dirty="0"/>
              <a:t>zarządzanie wyborów do Sejmu i Senatu, zarządzanie pierwszego posiedzenia Sejmu i Senatu</a:t>
            </a:r>
          </a:p>
          <a:p>
            <a:pPr algn="just">
              <a:buFont typeface="Wingdings" pitchFamily="2" charset="2"/>
              <a:buChar char="§"/>
            </a:pPr>
            <a:r>
              <a:rPr lang="pl-PL" sz="1600" dirty="0"/>
              <a:t>występowanie z inicjatywą ustawodawczą, podpisywanie lub odmowa podpisania ustawy</a:t>
            </a:r>
          </a:p>
          <a:p>
            <a:pPr algn="just">
              <a:buFont typeface="Wingdings" pitchFamily="2" charset="2"/>
              <a:buChar char="§"/>
            </a:pPr>
            <a:r>
              <a:rPr lang="pl-PL" sz="1600" dirty="0"/>
              <a:t>desygnowanie kandydata na Prezesa RM i powoływanie Prezesa RM, przyjmowanie dymisji RM i powierzanie jej tymczasowego pełnienia obowiązków, odwoływanie ministra, któremu Sejm udzielił wotum nieufności</a:t>
            </a:r>
          </a:p>
          <a:p>
            <a:pPr algn="just">
              <a:buFont typeface="Wingdings" pitchFamily="2" charset="2"/>
              <a:buChar char="§"/>
            </a:pPr>
            <a:r>
              <a:rPr lang="pl-PL" sz="1600" dirty="0"/>
              <a:t>powoływanie członków Rady Polityki Pieniężnej, Krajowej Rady Radiofonii i Telewizji, członków Rady Bezpieczeństwa Narodowego</a:t>
            </a:r>
          </a:p>
          <a:p>
            <a:pPr algn="just">
              <a:buFont typeface="Wingdings" pitchFamily="2" charset="2"/>
              <a:buChar char="§"/>
            </a:pPr>
            <a:r>
              <a:rPr lang="pl-PL" sz="1600" dirty="0"/>
              <a:t>występowanie z wnioskami do Trybunału Konstytucyjnego</a:t>
            </a:r>
          </a:p>
          <a:p>
            <a:pPr algn="just">
              <a:buFont typeface="Wingdings" pitchFamily="2" charset="2"/>
              <a:buChar char="§"/>
            </a:pPr>
            <a:r>
              <a:rPr lang="pl-PL" sz="1600" dirty="0"/>
              <a:t>powoływanie sędziów na wniosek Krajowej Rady Sądownictwa, powoływanie Pierwszego Prezesa i Prezesów Sądu Najwyższego, Prezesa i wiceprezesów Naczelnego Sądu Administracyjnego</a:t>
            </a:r>
          </a:p>
          <a:p>
            <a:pPr algn="just">
              <a:buFont typeface="Wingdings" pitchFamily="2" charset="2"/>
              <a:buChar char="§"/>
            </a:pPr>
            <a:r>
              <a:rPr lang="pl-PL" sz="1600" dirty="0"/>
              <a:t>występowanie z orędziami do Sejmu, Senatu, Zgromadzenia Narodowego</a:t>
            </a:r>
          </a:p>
          <a:p>
            <a:pPr algn="just">
              <a:buFont typeface="Wingdings" pitchFamily="2" charset="2"/>
              <a:buChar char="§"/>
            </a:pPr>
            <a:r>
              <a:rPr lang="pl-PL" sz="1600" dirty="0"/>
              <a:t>nadawanie orderów  i odznaczeń</a:t>
            </a:r>
          </a:p>
          <a:p>
            <a:pPr algn="just">
              <a:buFont typeface="Wingdings" pitchFamily="2" charset="2"/>
              <a:buChar char="§"/>
            </a:pPr>
            <a:r>
              <a:rPr lang="pl-PL" sz="1600" dirty="0"/>
              <a:t>nadawanie obywatelstwa polskiego i wyrażanie zgody na jego zrzeczenie się</a:t>
            </a:r>
          </a:p>
          <a:p>
            <a:pPr algn="just">
              <a:buFont typeface="Wingdings" pitchFamily="2" charset="2"/>
              <a:buChar char="§"/>
            </a:pPr>
            <a:r>
              <a:rPr lang="pl-PL" sz="1600" dirty="0"/>
              <a:t>stosowanie prawa łaski</a:t>
            </a:r>
          </a:p>
          <a:p>
            <a:pPr marL="114300" indent="0">
              <a:buNone/>
            </a:pPr>
            <a:endParaRPr lang="pl-PL" sz="1600" dirty="0"/>
          </a:p>
        </p:txBody>
      </p:sp>
    </p:spTree>
    <p:extLst>
      <p:ext uri="{BB962C8B-B14F-4D97-AF65-F5344CB8AC3E}">
        <p14:creationId xmlns:p14="http://schemas.microsoft.com/office/powerpoint/2010/main" val="402037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482138" y="1628801"/>
            <a:ext cx="11233266" cy="4497363"/>
          </a:xfrm>
        </p:spPr>
        <p:txBody>
          <a:bodyPr>
            <a:normAutofit/>
          </a:bodyPr>
          <a:lstStyle/>
          <a:p>
            <a:pPr marL="114300" indent="0">
              <a:buNone/>
            </a:pPr>
            <a:r>
              <a:rPr lang="pl-PL" sz="1600" b="1" dirty="0"/>
              <a:t>Uprawnienia Prezydenta RP względem władzy ustawodawczej:</a:t>
            </a:r>
          </a:p>
          <a:p>
            <a:pPr>
              <a:buFont typeface="Wingdings" pitchFamily="2" charset="2"/>
              <a:buChar char="§"/>
            </a:pPr>
            <a:r>
              <a:rPr lang="pl-PL" sz="1600" dirty="0"/>
              <a:t>zarządzanie wyborów do Sejmu i Senatu</a:t>
            </a:r>
          </a:p>
          <a:p>
            <a:pPr algn="just">
              <a:buFont typeface="Wingdings" pitchFamily="2" charset="2"/>
              <a:buChar char="§"/>
            </a:pPr>
            <a:r>
              <a:rPr lang="pl-PL" sz="1600" dirty="0"/>
              <a:t>zwoływanie pierwszego posiedzenia Sejmu i Senatu oraz wyznaczanie Marszałka Seniora w Sejmie i Senacie</a:t>
            </a:r>
          </a:p>
          <a:p>
            <a:pPr algn="just">
              <a:buFont typeface="Wingdings" pitchFamily="2" charset="2"/>
              <a:buChar char="§"/>
            </a:pPr>
            <a:r>
              <a:rPr lang="pl-PL" sz="1600" dirty="0"/>
              <a:t>skracanie kadencji Sejmu i Senatu – </a:t>
            </a:r>
            <a:r>
              <a:rPr lang="pl-PL" sz="1600" b="1" dirty="0"/>
              <a:t>obligatoryjnie</a:t>
            </a:r>
            <a:r>
              <a:rPr lang="pl-PL" sz="1600" dirty="0"/>
              <a:t> (w razie braku powołania w  drugiej rezerwowej procedurze RM cieszącej się poparciem Sejmu) i </a:t>
            </a:r>
            <a:r>
              <a:rPr lang="pl-PL" sz="1600" b="1" dirty="0"/>
              <a:t>fakultatywnie</a:t>
            </a:r>
            <a:r>
              <a:rPr lang="pl-PL" sz="1600" dirty="0"/>
              <a:t> (w razie nieprzedstawienia Prezydentowi do podpisu ustawy budżetowej w ciągu 4 miesięcy od złożenia projektu budżetu przez RM w Sejmie)</a:t>
            </a:r>
          </a:p>
          <a:p>
            <a:pPr>
              <a:buFont typeface="Wingdings" pitchFamily="2" charset="2"/>
              <a:buChar char="§"/>
            </a:pPr>
            <a:r>
              <a:rPr lang="pl-PL" sz="1600" dirty="0"/>
              <a:t>występowanie z inicjatywą ustawodawczą</a:t>
            </a:r>
          </a:p>
          <a:p>
            <a:pPr>
              <a:buFont typeface="Wingdings" pitchFamily="2" charset="2"/>
              <a:buChar char="§"/>
            </a:pPr>
            <a:r>
              <a:rPr lang="pl-PL" sz="1600" dirty="0"/>
              <a:t>podpisywanie i odmowa podpisania ustawy (weto)</a:t>
            </a:r>
          </a:p>
          <a:p>
            <a:pPr>
              <a:buFont typeface="Wingdings" pitchFamily="2" charset="2"/>
              <a:buChar char="§"/>
            </a:pPr>
            <a:r>
              <a:rPr lang="pl-PL" sz="1600" dirty="0"/>
              <a:t>zarządzenie ogłoszenia ustaw i umów międzynarodowych ratyfikowanych w Dzienniku Ustaw</a:t>
            </a:r>
          </a:p>
          <a:p>
            <a:pPr>
              <a:buFont typeface="Wingdings" pitchFamily="2" charset="2"/>
              <a:buChar char="§"/>
            </a:pPr>
            <a:r>
              <a:rPr lang="pl-PL" sz="1600" dirty="0"/>
              <a:t>występowanie z orędziami do Sejmu, Senatu i Zgromadzenia Narodowego</a:t>
            </a:r>
          </a:p>
          <a:p>
            <a:pPr algn="just">
              <a:buFont typeface="Wingdings" pitchFamily="2" charset="2"/>
              <a:buChar char="§"/>
            </a:pPr>
            <a:r>
              <a:rPr lang="pl-PL" sz="1600" dirty="0"/>
              <a:t>zwracanie się do Senatu o wyrażenie zgody na zarządzenie referendum ogólnokrajowego</a:t>
            </a:r>
          </a:p>
          <a:p>
            <a:pPr>
              <a:buFont typeface="Wingdings" pitchFamily="2" charset="2"/>
              <a:buChar char="§"/>
            </a:pPr>
            <a:r>
              <a:rPr lang="pl-PL" sz="1600" dirty="0"/>
              <a:t>wnioskowanie do Sejmu o powołanie Prezesa Narodowego Banku Polskiego</a:t>
            </a:r>
          </a:p>
        </p:txBody>
      </p:sp>
    </p:spTree>
    <p:extLst>
      <p:ext uri="{BB962C8B-B14F-4D97-AF65-F5344CB8AC3E}">
        <p14:creationId xmlns:p14="http://schemas.microsoft.com/office/powerpoint/2010/main" val="233583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Rady Ministrów:</a:t>
            </a:r>
          </a:p>
          <a:p>
            <a:pPr marL="114300" indent="0">
              <a:buNone/>
            </a:pPr>
            <a:endParaRPr lang="pl-PL" sz="1600" b="1" dirty="0"/>
          </a:p>
          <a:p>
            <a:pPr marL="114300" indent="0">
              <a:buNone/>
            </a:pPr>
            <a:endParaRPr lang="pl-PL" sz="1600" b="1" dirty="0"/>
          </a:p>
          <a:p>
            <a:pPr>
              <a:buFont typeface="Wingdings" pitchFamily="2" charset="2"/>
              <a:buChar char="Ø"/>
            </a:pPr>
            <a:r>
              <a:rPr lang="pl-PL" sz="1600" dirty="0"/>
              <a:t>desygnowanie kandydata na Prezesa RM i powoływanie Prezesa RM</a:t>
            </a:r>
          </a:p>
          <a:p>
            <a:pPr algn="just">
              <a:buFont typeface="Wingdings" pitchFamily="2" charset="2"/>
              <a:buChar char="Ø"/>
            </a:pPr>
            <a:r>
              <a:rPr lang="pl-PL" sz="1600" dirty="0"/>
              <a:t>powoływanie i odwoływanie na wniosek Prezesa RM ministrów i wiceprezesów RM – kontrasygnata</a:t>
            </a:r>
          </a:p>
          <a:p>
            <a:pPr algn="just">
              <a:buFont typeface="Wingdings" pitchFamily="2" charset="2"/>
              <a:buChar char="Ø"/>
            </a:pPr>
            <a:r>
              <a:rPr lang="pl-PL" sz="1600" dirty="0"/>
              <a:t>przyjmowanie dymisji Rady Ministrów i powierzanie jej tymczasowego wykonywania obowiązków</a:t>
            </a:r>
          </a:p>
          <a:p>
            <a:pPr algn="just">
              <a:buFont typeface="Wingdings" pitchFamily="2" charset="2"/>
              <a:buChar char="Ø"/>
            </a:pPr>
            <a:r>
              <a:rPr lang="pl-PL" sz="1600" dirty="0"/>
              <a:t>odwoływanie ministra, któremu Sejm udzielił wotum nieufności</a:t>
            </a:r>
          </a:p>
          <a:p>
            <a:pPr algn="just">
              <a:buFont typeface="Wingdings" pitchFamily="2" charset="2"/>
              <a:buChar char="Ø"/>
            </a:pPr>
            <a:r>
              <a:rPr lang="pl-PL" sz="1600" dirty="0"/>
              <a:t>zwoływanie Rady Gabinetowej</a:t>
            </a:r>
          </a:p>
          <a:p>
            <a:pPr marL="114300" indent="0" algn="just">
              <a:buNone/>
            </a:pPr>
            <a:endParaRPr lang="pl-PL" sz="1600" dirty="0"/>
          </a:p>
          <a:p>
            <a:pPr algn="just">
              <a:buFont typeface="Wingdings" pitchFamily="2" charset="2"/>
              <a:buChar char="Ø"/>
            </a:pPr>
            <a:endParaRPr lang="pl-PL" sz="1600" dirty="0"/>
          </a:p>
          <a:p>
            <a:pPr>
              <a:buFont typeface="Wingdings" pitchFamily="2" charset="2"/>
              <a:buChar char="Ø"/>
            </a:pPr>
            <a:endParaRPr lang="pl-PL" sz="1600" dirty="0"/>
          </a:p>
        </p:txBody>
      </p:sp>
    </p:spTree>
    <p:extLst>
      <p:ext uri="{BB962C8B-B14F-4D97-AF65-F5344CB8AC3E}">
        <p14:creationId xmlns:p14="http://schemas.microsoft.com/office/powerpoint/2010/main" val="228856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buNone/>
            </a:pPr>
            <a:r>
              <a:rPr lang="pl-PL" sz="1600" b="1" dirty="0"/>
              <a:t>Uprawnienia Prezydenta RP względem władzy sądowniczej</a:t>
            </a:r>
          </a:p>
          <a:p>
            <a:pPr algn="just">
              <a:buFont typeface="Wingdings" pitchFamily="2" charset="2"/>
              <a:buChar char="Ø"/>
            </a:pPr>
            <a:r>
              <a:rPr lang="pl-PL" sz="1600" dirty="0"/>
              <a:t>powoływanie sędziów na wniosek Krajowej Rady Sądownictwa</a:t>
            </a:r>
          </a:p>
          <a:p>
            <a:pPr algn="just">
              <a:buFont typeface="Wingdings" pitchFamily="2" charset="2"/>
              <a:buChar char="Ø"/>
            </a:pPr>
            <a:r>
              <a:rPr lang="pl-PL" sz="1600" dirty="0"/>
              <a:t>powoływanie Pierwszego Prezesa i prezesów Sądu Najwyższego</a:t>
            </a:r>
          </a:p>
          <a:p>
            <a:pPr algn="just">
              <a:buFont typeface="Wingdings" pitchFamily="2" charset="2"/>
              <a:buChar char="Ø"/>
            </a:pPr>
            <a:r>
              <a:rPr lang="pl-PL" sz="1600" dirty="0"/>
              <a:t>powoływanie Prezesa i wiceprezesów Naczelnego Sądu Administracyjnego</a:t>
            </a:r>
          </a:p>
          <a:p>
            <a:pPr algn="just">
              <a:buFont typeface="Wingdings" pitchFamily="2" charset="2"/>
              <a:buChar char="Ø"/>
            </a:pPr>
            <a:r>
              <a:rPr lang="pl-PL" sz="1600" dirty="0"/>
              <a:t>powoływanie Prezesa i Wiceprezesa Trybunału Konstytucyjnego</a:t>
            </a:r>
          </a:p>
          <a:p>
            <a:pPr algn="just">
              <a:buFont typeface="Wingdings" pitchFamily="2" charset="2"/>
              <a:buChar char="Ø"/>
            </a:pPr>
            <a:r>
              <a:rPr lang="pl-PL" sz="1600" dirty="0"/>
              <a:t>ustalanie Regulaminu Sądu Najwyższego i Regulaminu Naczelnego Sądu Administracyjnego w drodze rozporządzenia – kontrasygnata</a:t>
            </a:r>
          </a:p>
          <a:p>
            <a:pPr algn="just">
              <a:buFont typeface="Wingdings" pitchFamily="2" charset="2"/>
              <a:buChar char="Ø"/>
            </a:pPr>
            <a:r>
              <a:rPr lang="pl-PL" sz="1600" dirty="0"/>
              <a:t>ustalanie regulaminu Wojewódzkich Sądów Administracyjnych w drodze rozporządzenia – kontrasygnata</a:t>
            </a:r>
          </a:p>
          <a:p>
            <a:pPr algn="just">
              <a:buFont typeface="Wingdings" pitchFamily="2" charset="2"/>
              <a:buChar char="Ø"/>
            </a:pPr>
            <a:r>
              <a:rPr lang="pl-PL" sz="1600" dirty="0"/>
              <a:t>ustalanie liczby sędziów Sądu Najwyższego i Naczelnego Sądu Administracyjnego w drodze rozporządzenia – kontrasygnata</a:t>
            </a:r>
          </a:p>
          <a:p>
            <a:pPr algn="just">
              <a:buFont typeface="Wingdings" pitchFamily="2" charset="2"/>
              <a:buChar char="Ø"/>
            </a:pPr>
            <a:r>
              <a:rPr lang="pl-PL" sz="1600" dirty="0"/>
              <a:t>tworzenie i znoszenie Wojewódzkich Sądów Administracyjnych w drodze rozporządzenia – kontrasygnata</a:t>
            </a:r>
          </a:p>
          <a:p>
            <a:pPr algn="just">
              <a:buFont typeface="Wingdings" pitchFamily="2" charset="2"/>
              <a:buChar char="Ø"/>
            </a:pPr>
            <a:r>
              <a:rPr lang="pl-PL" sz="1600" dirty="0"/>
              <a:t>wskazywanie przedstawiciela Prezydenta RP w Krajowej Radzie Sądownictwa</a:t>
            </a:r>
          </a:p>
        </p:txBody>
      </p:sp>
    </p:spTree>
    <p:extLst>
      <p:ext uri="{BB962C8B-B14F-4D97-AF65-F5344CB8AC3E}">
        <p14:creationId xmlns:p14="http://schemas.microsoft.com/office/powerpoint/2010/main" val="34734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a:xfrm>
            <a:off x="626225" y="1772817"/>
            <a:ext cx="10956175" cy="4373563"/>
          </a:xfrm>
        </p:spPr>
        <p:txBody>
          <a:bodyPr>
            <a:normAutofit/>
          </a:bodyPr>
          <a:lstStyle/>
          <a:p>
            <a:pPr marL="114300" indent="0">
              <a:buNone/>
            </a:pPr>
            <a:r>
              <a:rPr lang="pl-PL" sz="1600" b="1" dirty="0"/>
              <a:t>Uprawnienia Prezydenta RP jako strażnika Konstytucji:</a:t>
            </a:r>
          </a:p>
          <a:p>
            <a:pPr marL="114300" indent="0">
              <a:buNone/>
            </a:pPr>
            <a:endParaRPr lang="pl-PL" sz="1600" b="1" dirty="0"/>
          </a:p>
          <a:p>
            <a:pPr algn="just">
              <a:buFont typeface="Wingdings" pitchFamily="2" charset="2"/>
              <a:buChar char="Ø"/>
            </a:pPr>
            <a:r>
              <a:rPr lang="pl-PL" sz="1600" dirty="0"/>
              <a:t>składanie wniosków do Trybunału Konstytucyjnego w sprawie zbadania zgodności z Konstytucją aktów normatywnych – Prezydent jako jedyny może uruchomić kontrolę represyjną i kontrolę prewencyjną konstytucyjności aktów normatywnych</a:t>
            </a:r>
          </a:p>
          <a:p>
            <a:pPr algn="just">
              <a:buFont typeface="Wingdings" pitchFamily="2" charset="2"/>
              <a:buChar char="Ø"/>
            </a:pPr>
            <a:r>
              <a:rPr lang="pl-PL" sz="1600" dirty="0"/>
              <a:t>składanie wniosków do Trybunału Konstytucyjnego o rozstrzygnięcie sporu kompetencyjnego pomiędzy centralnymi konstytucyjnymi organami państwa</a:t>
            </a:r>
          </a:p>
          <a:p>
            <a:pPr algn="just">
              <a:buFont typeface="Wingdings" pitchFamily="2" charset="2"/>
              <a:buChar char="Ø"/>
            </a:pPr>
            <a:r>
              <a:rPr lang="pl-PL" sz="1600" dirty="0"/>
              <a:t>składanie wniosków o pociągnięcie do odpowiedzialności przed Trybunałem Stanu Prezesa RM, ministrów, osób, którym Prezes RM powierzył kierowanie ministerstwem, Prezesa NIK, Prezesa NBP, członków Krajowej Rady Radiofonii i Telewizji, Naczelnego Dowódcy Sił Zbrojnych</a:t>
            </a:r>
          </a:p>
          <a:p>
            <a:pPr algn="just">
              <a:buFont typeface="Wingdings" pitchFamily="2" charset="2"/>
              <a:buChar char="Ø"/>
            </a:pPr>
            <a:r>
              <a:rPr lang="pl-PL" sz="1600" dirty="0"/>
              <a:t>powstrzymywanie się od działań, które w ocenie Prezydenta mogłyby naruszać Konstytucję</a:t>
            </a:r>
          </a:p>
        </p:txBody>
      </p:sp>
    </p:spTree>
    <p:extLst>
      <p:ext uri="{BB962C8B-B14F-4D97-AF65-F5344CB8AC3E}">
        <p14:creationId xmlns:p14="http://schemas.microsoft.com/office/powerpoint/2010/main" val="208960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Uprawnienia Prezydenta RP w dziedzinie obronności </a:t>
            </a:r>
          </a:p>
          <a:p>
            <a:pPr marL="114300" indent="0" algn="just">
              <a:buNone/>
            </a:pPr>
            <a:endParaRPr lang="pl-PL" sz="1600" b="1" dirty="0"/>
          </a:p>
          <a:p>
            <a:pPr algn="just">
              <a:buFont typeface="Wingdings" pitchFamily="2" charset="2"/>
              <a:buChar char="Ø"/>
            </a:pPr>
            <a:r>
              <a:rPr lang="pl-PL" sz="1600" dirty="0"/>
              <a:t>jest zwierzchnikiem Sił Zbrojnych – w czasach pokoju zwierzchnictwo sprawuje za pośrednictwem Ministra Obrony Narodowej</a:t>
            </a:r>
          </a:p>
          <a:p>
            <a:pPr algn="just">
              <a:buFont typeface="Wingdings" pitchFamily="2" charset="2"/>
              <a:buChar char="Ø"/>
            </a:pPr>
            <a:r>
              <a:rPr lang="pl-PL" sz="1600" dirty="0"/>
              <a:t>mianowanie na stopnie oficerskie (pierwszy stopień oficerski, stopnie generałów, admirałów, stopień Marszałka Polski) - kontrasygnata</a:t>
            </a:r>
          </a:p>
          <a:p>
            <a:pPr algn="just">
              <a:buFont typeface="Wingdings" pitchFamily="2" charset="2"/>
              <a:buChar char="Ø"/>
            </a:pPr>
            <a:r>
              <a:rPr lang="pl-PL" sz="1600" dirty="0"/>
              <a:t>decydowanie o użyciu Sił Zbrojnych RP poza granicami państwa - kontrasygnata</a:t>
            </a:r>
          </a:p>
          <a:p>
            <a:pPr algn="just">
              <a:buFont typeface="Wingdings" pitchFamily="2" charset="2"/>
              <a:buChar char="Ø"/>
            </a:pPr>
            <a:r>
              <a:rPr lang="pl-PL" sz="1600" dirty="0"/>
              <a:t>mianowanie na czas wojny na wniosek Prezesa RM Naczelnego Dowódcy Sił Zbrojnych - kontrasygnata</a:t>
            </a:r>
          </a:p>
          <a:p>
            <a:pPr algn="just">
              <a:buFont typeface="Wingdings" pitchFamily="2" charset="2"/>
              <a:buChar char="Ø"/>
            </a:pPr>
            <a:r>
              <a:rPr lang="pl-PL" sz="1600" dirty="0"/>
              <a:t>mianowanie dowódców rodzajów Sił Zbrojnych oraz Szefa Sztabu Generalnego – kontrasygnata</a:t>
            </a:r>
          </a:p>
          <a:p>
            <a:pPr algn="just">
              <a:buFont typeface="Wingdings" pitchFamily="2" charset="2"/>
              <a:buChar char="Ø"/>
            </a:pPr>
            <a:r>
              <a:rPr lang="pl-PL" sz="1600" dirty="0"/>
              <a:t>powoływanie i odwoływanie członków Rady Bezpieczeństwa Narodowego – RBN jest organem doradczym Prezydenta RP</a:t>
            </a:r>
          </a:p>
          <a:p>
            <a:pPr algn="just">
              <a:buFont typeface="Wingdings" pitchFamily="2" charset="2"/>
              <a:buChar char="Ø"/>
            </a:pPr>
            <a:r>
              <a:rPr lang="pl-PL" sz="1600" dirty="0"/>
              <a:t>wprowadzanie na wniosek Rady Ministrów w drodze rozporządzenia stanu wojennego i stanu wyjątkowego - kontrasygnata</a:t>
            </a:r>
          </a:p>
        </p:txBody>
      </p:sp>
    </p:spTree>
    <p:extLst>
      <p:ext uri="{BB962C8B-B14F-4D97-AF65-F5344CB8AC3E}">
        <p14:creationId xmlns:p14="http://schemas.microsoft.com/office/powerpoint/2010/main" val="143353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Uprawnienia Prezydenta RP w dziedzinie polityki zagranicznej</a:t>
            </a:r>
          </a:p>
          <a:p>
            <a:pPr marL="114300" indent="0" algn="just">
              <a:buNone/>
            </a:pPr>
            <a:endParaRPr lang="pl-PL" sz="1600" b="1" dirty="0"/>
          </a:p>
          <a:p>
            <a:pPr algn="just">
              <a:buFont typeface="Wingdings" pitchFamily="2" charset="2"/>
              <a:buChar char="Ø"/>
            </a:pPr>
            <a:r>
              <a:rPr lang="pl-PL" sz="1600" dirty="0"/>
              <a:t>ratyfikowanie umów międzynarodowych – kontrasygnata</a:t>
            </a:r>
          </a:p>
          <a:p>
            <a:pPr algn="just">
              <a:buFont typeface="Wingdings" pitchFamily="2" charset="2"/>
              <a:buChar char="Ø"/>
            </a:pPr>
            <a:r>
              <a:rPr lang="pl-PL" sz="1600" dirty="0"/>
              <a:t>powoływanie i odwoływanie pełnomocnych przedstawicieli RP w innych państwach i przy organizacjach międzynarodowych – kontrasygnata</a:t>
            </a:r>
          </a:p>
          <a:p>
            <a:pPr algn="just">
              <a:buFont typeface="Wingdings" pitchFamily="2" charset="2"/>
              <a:buChar char="Ø"/>
            </a:pPr>
            <a:r>
              <a:rPr lang="pl-PL" sz="1600" dirty="0"/>
              <a:t>przyjmowanie listów uwierzytelniających i odwołujących akredytowanych w RP przedstawicieli innych państw i organizacji międzynarodowych </a:t>
            </a:r>
          </a:p>
        </p:txBody>
      </p:sp>
    </p:spTree>
    <p:extLst>
      <p:ext uri="{BB962C8B-B14F-4D97-AF65-F5344CB8AC3E}">
        <p14:creationId xmlns:p14="http://schemas.microsoft.com/office/powerpoint/2010/main" val="84305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Organy Senatu</a:t>
            </a:r>
          </a:p>
        </p:txBody>
      </p:sp>
      <p:sp>
        <p:nvSpPr>
          <p:cNvPr id="3" name="Symbol zastępczy zawartości 2"/>
          <p:cNvSpPr>
            <a:spLocks noGrp="1"/>
          </p:cNvSpPr>
          <p:nvPr>
            <p:ph idx="1"/>
          </p:nvPr>
        </p:nvSpPr>
        <p:spPr>
          <a:xfrm>
            <a:off x="615142" y="1673628"/>
            <a:ext cx="11083636" cy="4995731"/>
          </a:xfrm>
        </p:spPr>
        <p:txBody>
          <a:bodyPr>
            <a:normAutofit/>
          </a:bodyPr>
          <a:lstStyle/>
          <a:p>
            <a:pPr marL="114300" indent="0">
              <a:buNone/>
            </a:pPr>
            <a:r>
              <a:rPr lang="pl-PL" sz="1600" b="1" dirty="0"/>
              <a:t>Prezydium Senatu</a:t>
            </a:r>
          </a:p>
          <a:p>
            <a:pPr marL="114300" indent="0">
              <a:buNone/>
            </a:pPr>
            <a:r>
              <a:rPr lang="pl-PL" sz="1600" b="1" dirty="0"/>
              <a:t>Skład:</a:t>
            </a:r>
            <a:r>
              <a:rPr lang="pl-PL" sz="1600" dirty="0"/>
              <a:t> Marszałek Senatu i wicemarszałkowie Senatu (nie więcej niż 4)</a:t>
            </a:r>
          </a:p>
          <a:p>
            <a:pPr marL="114300" indent="0" algn="just">
              <a:buNone/>
            </a:pPr>
            <a:r>
              <a:rPr lang="pl-PL" sz="1600" b="1" dirty="0"/>
              <a:t>Uprawnienia:</a:t>
            </a:r>
            <a:r>
              <a:rPr lang="pl-PL" sz="1600" dirty="0"/>
              <a:t> dokonywanie wykładni Regulaminu Senatu, ustalanie zasad doradztwa naukowego na rzecz Senatu, ustalanie zasad zlecania zadań publicznych w zakresie opieki nad Polonią i Polakami za granicą, zlecanie komisjom spraw w określonym zakresie, czuwanie nad wykonywaniem obowiązków przez senatorów, inicjatywa uchwałodawcza w zakresie zmiany Regulaminu Senatu</a:t>
            </a:r>
          </a:p>
          <a:p>
            <a:pPr marL="114300" indent="0" algn="just">
              <a:buNone/>
            </a:pPr>
            <a:endParaRPr lang="pl-PL" sz="1600" dirty="0"/>
          </a:p>
          <a:p>
            <a:pPr marL="114300" indent="0">
              <a:buNone/>
            </a:pPr>
            <a:r>
              <a:rPr lang="pl-PL" sz="1600" b="1" dirty="0"/>
              <a:t>Konwent Seniorów </a:t>
            </a:r>
          </a:p>
          <a:p>
            <a:pPr marL="114300" indent="0" algn="just">
              <a:buNone/>
            </a:pPr>
            <a:r>
              <a:rPr lang="pl-PL" sz="1600" b="1" dirty="0"/>
              <a:t>Skład: </a:t>
            </a:r>
            <a:r>
              <a:rPr lang="pl-PL" sz="1600" dirty="0"/>
              <a:t>Marszałek Senatu, wicemarszałkowie Senatu, przedstawiciele klubów senatorskich</a:t>
            </a:r>
          </a:p>
          <a:p>
            <a:pPr marL="114300" indent="0" algn="just">
              <a:buNone/>
            </a:pPr>
            <a:r>
              <a:rPr lang="pl-PL" sz="1600" b="1" dirty="0"/>
              <a:t>Uprawnienia: </a:t>
            </a:r>
            <a:r>
              <a:rPr lang="pl-PL" sz="1600" dirty="0"/>
              <a:t>zapewnianie współpracy między klubami i kołami senackimi, opiniowanie projektów planów prac Senatu, projektów porządku dziennego obrad, inne sprawy przekazane przez Marszałka lub Prezydium Senatu</a:t>
            </a:r>
            <a:endParaRPr lang="pl-PL" sz="1600" b="1" dirty="0"/>
          </a:p>
          <a:p>
            <a:pPr marL="114300" indent="0">
              <a:buNone/>
            </a:pPr>
            <a:endParaRPr lang="pl-PL" sz="1600" dirty="0"/>
          </a:p>
          <a:p>
            <a:pPr marL="114300" indent="0">
              <a:buNone/>
            </a:pPr>
            <a:r>
              <a:rPr lang="pl-PL" sz="1600" b="1" dirty="0"/>
              <a:t>Komisje Senatu</a:t>
            </a:r>
          </a:p>
          <a:p>
            <a:pPr>
              <a:buFont typeface="Wingdings" pitchFamily="2" charset="2"/>
              <a:buChar char="Ø"/>
            </a:pPr>
            <a:r>
              <a:rPr lang="pl-PL" sz="1600" b="1" dirty="0"/>
              <a:t>stałe </a:t>
            </a:r>
          </a:p>
          <a:p>
            <a:pPr>
              <a:buFont typeface="Wingdings" pitchFamily="2" charset="2"/>
              <a:buChar char="Ø"/>
            </a:pPr>
            <a:r>
              <a:rPr lang="pl-PL" sz="1600" b="1" dirty="0"/>
              <a:t>nadzwyczajne</a:t>
            </a:r>
          </a:p>
        </p:txBody>
      </p:sp>
    </p:spTree>
    <p:extLst>
      <p:ext uri="{BB962C8B-B14F-4D97-AF65-F5344CB8AC3E}">
        <p14:creationId xmlns:p14="http://schemas.microsoft.com/office/powerpoint/2010/main" val="2686130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Inne uprawnienia Prezydenta RP</a:t>
            </a:r>
          </a:p>
          <a:p>
            <a:pPr marL="114300" indent="0" algn="just">
              <a:buNone/>
            </a:pPr>
            <a:endParaRPr lang="pl-PL" sz="1600" b="1" dirty="0"/>
          </a:p>
          <a:p>
            <a:pPr algn="just">
              <a:buFont typeface="Wingdings" pitchFamily="2" charset="2"/>
              <a:buChar char="Ø"/>
            </a:pPr>
            <a:r>
              <a:rPr lang="pl-PL" sz="1600" dirty="0"/>
              <a:t>nadawanie orderów  i odznaczeń</a:t>
            </a:r>
          </a:p>
          <a:p>
            <a:pPr algn="just">
              <a:buFont typeface="Wingdings" pitchFamily="2" charset="2"/>
              <a:buChar char="Ø"/>
            </a:pPr>
            <a:r>
              <a:rPr lang="pl-PL" sz="1600" dirty="0"/>
              <a:t>nadawanie obywatelstwa polskiego i wyrażanie zgody na zrzeczenie się obywatelstwa polskiego</a:t>
            </a:r>
          </a:p>
          <a:p>
            <a:pPr algn="just">
              <a:buFont typeface="Wingdings" pitchFamily="2" charset="2"/>
              <a:buChar char="Ø"/>
            </a:pPr>
            <a:r>
              <a:rPr lang="pl-PL" sz="1600" dirty="0"/>
              <a:t>stosowanie prawa łaski – ułaskawienie i abolicja indywidualna</a:t>
            </a:r>
          </a:p>
          <a:p>
            <a:pPr algn="just">
              <a:buFont typeface="Wingdings" pitchFamily="2" charset="2"/>
              <a:buChar char="Ø"/>
            </a:pPr>
            <a:r>
              <a:rPr lang="pl-PL" sz="1600" dirty="0"/>
              <a:t>nadawanie statutu Kancelarii Prezydenta RP</a:t>
            </a:r>
          </a:p>
          <a:p>
            <a:pPr algn="just">
              <a:buFont typeface="Wingdings" pitchFamily="2" charset="2"/>
              <a:buChar char="Ø"/>
            </a:pPr>
            <a:r>
              <a:rPr lang="pl-PL" sz="1600" dirty="0"/>
              <a:t>powoływanie i odwoływanie Szefa Kancelarii Prezydenta RP</a:t>
            </a:r>
          </a:p>
          <a:p>
            <a:pPr algn="just">
              <a:buFont typeface="Wingdings" pitchFamily="2" charset="2"/>
              <a:buChar char="Ø"/>
            </a:pPr>
            <a:r>
              <a:rPr lang="pl-PL" sz="1600" dirty="0"/>
              <a:t>wydawanie zarządzeń</a:t>
            </a:r>
          </a:p>
        </p:txBody>
      </p:sp>
    </p:spTree>
    <p:extLst>
      <p:ext uri="{BB962C8B-B14F-4D97-AF65-F5344CB8AC3E}">
        <p14:creationId xmlns:p14="http://schemas.microsoft.com/office/powerpoint/2010/main" val="2435938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Prezydent RP c.d.</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Akty prawne wydawane przez Prezydenta RP</a:t>
            </a:r>
          </a:p>
          <a:p>
            <a:pPr marL="114300" indent="0" algn="just">
              <a:buNone/>
            </a:pPr>
            <a:endParaRPr lang="pl-PL" sz="1600" b="1" dirty="0"/>
          </a:p>
          <a:p>
            <a:pPr algn="just">
              <a:buFont typeface="Wingdings" pitchFamily="2" charset="2"/>
              <a:buChar char="Ø"/>
            </a:pPr>
            <a:r>
              <a:rPr lang="pl-PL" sz="1600" b="1" dirty="0"/>
              <a:t>rozporządzenia</a:t>
            </a:r>
          </a:p>
          <a:p>
            <a:pPr algn="just">
              <a:buFont typeface="Wingdings" pitchFamily="2" charset="2"/>
              <a:buChar char="Ø"/>
            </a:pPr>
            <a:r>
              <a:rPr lang="pl-PL" sz="1600" b="1" dirty="0"/>
              <a:t>rozporządzenia z mocą ustawy</a:t>
            </a:r>
          </a:p>
          <a:p>
            <a:pPr algn="just">
              <a:buFont typeface="Wingdings" pitchFamily="2" charset="2"/>
              <a:buChar char="Ø"/>
            </a:pPr>
            <a:r>
              <a:rPr lang="pl-PL" sz="1600" b="1" dirty="0"/>
              <a:t>zarządzenia</a:t>
            </a:r>
          </a:p>
          <a:p>
            <a:pPr algn="just">
              <a:buFont typeface="Wingdings" pitchFamily="2" charset="2"/>
              <a:buChar char="Ø"/>
            </a:pPr>
            <a:r>
              <a:rPr lang="pl-PL" sz="1600" b="1" dirty="0"/>
              <a:t>postanowienia </a:t>
            </a:r>
          </a:p>
        </p:txBody>
      </p:sp>
    </p:spTree>
    <p:extLst>
      <p:ext uri="{BB962C8B-B14F-4D97-AF65-F5344CB8AC3E}">
        <p14:creationId xmlns:p14="http://schemas.microsoft.com/office/powerpoint/2010/main" val="599677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Funkcje </a:t>
            </a:r>
          </a:p>
        </p:txBody>
      </p:sp>
      <p:sp>
        <p:nvSpPr>
          <p:cNvPr id="3" name="Symbol zastępczy zawartości 2"/>
          <p:cNvSpPr>
            <a:spLocks noGrp="1"/>
          </p:cNvSpPr>
          <p:nvPr>
            <p:ph idx="1"/>
          </p:nvPr>
        </p:nvSpPr>
        <p:spPr>
          <a:xfrm>
            <a:off x="836815" y="1556793"/>
            <a:ext cx="10745585" cy="4569371"/>
          </a:xfrm>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funkcja </a:t>
            </a:r>
            <a:r>
              <a:rPr lang="pl-PL" sz="1600" b="1" dirty="0" err="1"/>
              <a:t>ustrojodawcza</a:t>
            </a:r>
            <a:endParaRPr lang="pl-PL" sz="1600" b="1" dirty="0"/>
          </a:p>
          <a:p>
            <a:pPr marL="114300" indent="0" algn="just">
              <a:buNone/>
            </a:pPr>
            <a:endParaRPr lang="pl-PL" sz="1600" b="1" dirty="0"/>
          </a:p>
          <a:p>
            <a:pPr marL="114300" indent="0" algn="just">
              <a:buNone/>
            </a:pPr>
            <a:r>
              <a:rPr lang="pl-PL" sz="1600" b="1" dirty="0"/>
              <a:t>funkcja ustawodawcza</a:t>
            </a:r>
          </a:p>
          <a:p>
            <a:pPr marL="114300" indent="0" algn="just">
              <a:buNone/>
            </a:pPr>
            <a:endParaRPr lang="pl-PL" sz="1600" b="1" dirty="0"/>
          </a:p>
          <a:p>
            <a:pPr marL="114300" indent="0" algn="just">
              <a:buNone/>
            </a:pPr>
            <a:r>
              <a:rPr lang="pl-PL" sz="1600" b="1" dirty="0"/>
              <a:t>funkcja uchwałodawcza</a:t>
            </a:r>
          </a:p>
          <a:p>
            <a:pPr marL="114300" indent="0" algn="just">
              <a:buNone/>
            </a:pPr>
            <a:endParaRPr lang="pl-PL" sz="1600" b="1" dirty="0"/>
          </a:p>
          <a:p>
            <a:pPr marL="114300" indent="0" algn="just">
              <a:buNone/>
            </a:pPr>
            <a:r>
              <a:rPr lang="pl-PL" sz="1600" b="1" dirty="0"/>
              <a:t>funkcja kreacyjna</a:t>
            </a:r>
          </a:p>
          <a:p>
            <a:pPr marL="114300" indent="0" algn="just">
              <a:buNone/>
            </a:pPr>
            <a:endParaRPr lang="pl-PL" sz="1600" b="1" dirty="0"/>
          </a:p>
          <a:p>
            <a:pPr marL="114300" indent="0" algn="just">
              <a:buNone/>
            </a:pPr>
            <a:r>
              <a:rPr lang="pl-PL" sz="1600" b="1" dirty="0"/>
              <a:t>funkcja kontrolna</a:t>
            </a:r>
          </a:p>
          <a:p>
            <a:pPr marL="114300" indent="0" algn="just">
              <a:buNone/>
            </a:pPr>
            <a:endParaRPr lang="pl-PL" sz="1600" b="1" dirty="0"/>
          </a:p>
          <a:p>
            <a:pPr marL="114300" indent="0" algn="just">
              <a:buNone/>
            </a:pPr>
            <a:r>
              <a:rPr lang="pl-PL" sz="1600" b="1" dirty="0"/>
              <a:t>funkcja europejska</a:t>
            </a:r>
          </a:p>
        </p:txBody>
      </p:sp>
    </p:spTree>
    <p:extLst>
      <p:ext uri="{BB962C8B-B14F-4D97-AF65-F5344CB8AC3E}">
        <p14:creationId xmlns:p14="http://schemas.microsoft.com/office/powerpoint/2010/main" val="218388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653935" y="1752600"/>
            <a:ext cx="10828712" cy="4916760"/>
          </a:xfrm>
        </p:spPr>
        <p:txBody>
          <a:bodyPr>
            <a:normAutofit/>
          </a:bodyPr>
          <a:lstStyle/>
          <a:p>
            <a:pPr marL="114300" indent="0" algn="ctr">
              <a:buNone/>
            </a:pPr>
            <a:r>
              <a:rPr lang="pl-PL" sz="1600" b="1" dirty="0"/>
              <a:t>Inicjatywa ustawodawcza</a:t>
            </a:r>
          </a:p>
          <a:p>
            <a:pPr marL="114300" indent="0" algn="ctr">
              <a:buNone/>
            </a:pPr>
            <a:r>
              <a:rPr lang="pl-PL" sz="1600" dirty="0"/>
              <a:t>grupa co najmniej 15 posłów</a:t>
            </a:r>
          </a:p>
          <a:p>
            <a:pPr marL="114300" indent="0" algn="ctr">
              <a:buNone/>
            </a:pPr>
            <a:r>
              <a:rPr lang="pl-PL" sz="1600" dirty="0"/>
              <a:t>komisja sejmowa</a:t>
            </a:r>
          </a:p>
          <a:p>
            <a:pPr marL="114300" indent="0" algn="ctr">
              <a:buNone/>
            </a:pPr>
            <a:r>
              <a:rPr lang="pl-PL" sz="1600" dirty="0"/>
              <a:t>Prezydent RP</a:t>
            </a:r>
          </a:p>
          <a:p>
            <a:pPr marL="114300" indent="0" algn="ctr">
              <a:buNone/>
            </a:pPr>
            <a:r>
              <a:rPr lang="pl-PL" sz="1600" dirty="0"/>
              <a:t>Rada Ministrów</a:t>
            </a:r>
          </a:p>
          <a:p>
            <a:pPr marL="114300" indent="0" algn="ctr">
              <a:buNone/>
            </a:pPr>
            <a:r>
              <a:rPr lang="pl-PL" sz="1600" dirty="0"/>
              <a:t>Senat</a:t>
            </a:r>
          </a:p>
          <a:p>
            <a:pPr marL="114300" indent="0" algn="ctr">
              <a:buNone/>
            </a:pPr>
            <a:r>
              <a:rPr lang="pl-PL" sz="1600" dirty="0"/>
              <a:t>grupa co najmniej 100 tys. obywateli</a:t>
            </a:r>
          </a:p>
          <a:p>
            <a:pPr marL="114300" indent="0" algn="ctr">
              <a:buNone/>
            </a:pPr>
            <a:endParaRPr lang="pl-PL" sz="1600" dirty="0"/>
          </a:p>
          <a:p>
            <a:pPr marL="114300" indent="0" algn="ctr">
              <a:buNone/>
            </a:pPr>
            <a:endParaRPr lang="pl-PL" sz="1600" dirty="0"/>
          </a:p>
          <a:p>
            <a:pPr marL="114300" indent="0" algn="ctr">
              <a:buNone/>
            </a:pPr>
            <a:r>
              <a:rPr lang="pl-PL" sz="1600" dirty="0"/>
              <a:t>projekt ustawy z uzasadnieniem</a:t>
            </a:r>
          </a:p>
          <a:p>
            <a:pPr marL="114300" indent="0" algn="ctr">
              <a:buNone/>
            </a:pPr>
            <a:endParaRPr lang="pl-PL" sz="1600" dirty="0"/>
          </a:p>
          <a:p>
            <a:pPr marL="114300" indent="0" algn="ctr">
              <a:buNone/>
            </a:pPr>
            <a:endParaRPr lang="pl-PL" sz="1600" dirty="0"/>
          </a:p>
          <a:p>
            <a:pPr marL="114300" indent="0" algn="ctr">
              <a:buNone/>
            </a:pPr>
            <a:r>
              <a:rPr lang="pl-PL" sz="1600" b="1" dirty="0"/>
              <a:t>Marszałek Sejmu</a:t>
            </a:r>
          </a:p>
          <a:p>
            <a:pPr marL="114300" indent="0" algn="ctr">
              <a:buNone/>
            </a:pPr>
            <a:endParaRPr lang="pl-PL" sz="1600" b="1" dirty="0"/>
          </a:p>
          <a:p>
            <a:pPr marL="114300" indent="0" algn="ctr">
              <a:buNone/>
            </a:pPr>
            <a:endParaRPr lang="pl-PL" sz="1600" b="1" dirty="0"/>
          </a:p>
          <a:p>
            <a:pPr marL="114300" indent="0" algn="ctr">
              <a:buNone/>
            </a:pPr>
            <a:r>
              <a:rPr lang="pl-PL" sz="1400" dirty="0"/>
              <a:t>Kieruje projekt do eksperta Kancelarii Sejmu w celu zaopiniowania pod kątem zgodności z prawem Unii Europejskiej; wyjątek – projekty RM i Prezydenta RP</a:t>
            </a:r>
          </a:p>
        </p:txBody>
      </p:sp>
      <p:sp>
        <p:nvSpPr>
          <p:cNvPr id="4" name="Strzałka w dół 3"/>
          <p:cNvSpPr/>
          <p:nvPr/>
        </p:nvSpPr>
        <p:spPr>
          <a:xfrm>
            <a:off x="6023992" y="3861048"/>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23992" y="47251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p:cNvSpPr/>
          <p:nvPr/>
        </p:nvSpPr>
        <p:spPr>
          <a:xfrm>
            <a:off x="6023992" y="5589240"/>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42349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Marszałek Sejmu</a:t>
            </a:r>
          </a:p>
          <a:p>
            <a:pPr marL="114300" indent="0" algn="ctr">
              <a:buNone/>
            </a:pPr>
            <a:endParaRPr lang="pl-PL" sz="1600" b="1" dirty="0"/>
          </a:p>
          <a:p>
            <a:pPr marL="114300" indent="0" algn="ctr">
              <a:buNone/>
            </a:pPr>
            <a:r>
              <a:rPr lang="pl-PL" sz="1600" b="1" dirty="0"/>
              <a:t>I czytanie</a:t>
            </a:r>
          </a:p>
          <a:p>
            <a:pPr marL="114300" indent="0" algn="ctr">
              <a:buNone/>
            </a:pPr>
            <a:endParaRPr lang="pl-PL" sz="1600" b="1" dirty="0"/>
          </a:p>
          <a:p>
            <a:pPr marL="114300" indent="0" algn="just">
              <a:buNone/>
            </a:pPr>
            <a:r>
              <a:rPr lang="pl-PL" sz="1600" b="1" dirty="0"/>
              <a:t>                 posiedzenie plenarne Sejmu                                           komisja sejmowa</a:t>
            </a:r>
          </a:p>
          <a:p>
            <a:pPr marL="114300" indent="0" algn="just">
              <a:buNone/>
            </a:pPr>
            <a:r>
              <a:rPr lang="pl-PL" sz="1600" b="1" dirty="0"/>
              <a:t>                                                                    </a:t>
            </a:r>
            <a:r>
              <a:rPr lang="pl-PL" sz="1600" dirty="0"/>
              <a:t>Pierwsze czytanie obejmuje:</a:t>
            </a:r>
          </a:p>
          <a:p>
            <a:pPr marL="114300" indent="0" algn="ctr">
              <a:buNone/>
            </a:pPr>
            <a:r>
              <a:rPr lang="pl-PL" sz="1600" dirty="0"/>
              <a:t>przedstawienie projektu przez wnioskodawcę</a:t>
            </a:r>
          </a:p>
          <a:p>
            <a:pPr marL="114300" indent="0" algn="ctr">
              <a:buNone/>
            </a:pPr>
            <a:r>
              <a:rPr lang="pl-PL" sz="1600" dirty="0"/>
              <a:t>debatę nad założeniami projektu</a:t>
            </a:r>
          </a:p>
          <a:p>
            <a:pPr marL="114300" indent="0" algn="ctr">
              <a:buNone/>
            </a:pPr>
            <a:r>
              <a:rPr lang="pl-PL" sz="1600" dirty="0"/>
              <a:t>zgłaszanie poprawek (posłowie, wnioskodawca, RM)</a:t>
            </a:r>
          </a:p>
          <a:p>
            <a:pPr marL="114300" indent="0" algn="ctr">
              <a:buNone/>
            </a:pPr>
            <a:endParaRPr lang="pl-PL" sz="1600" dirty="0"/>
          </a:p>
          <a:p>
            <a:pPr marL="114300" indent="0" algn="just">
              <a:buNone/>
            </a:pPr>
            <a:r>
              <a:rPr lang="pl-PL" sz="1600" b="1" dirty="0"/>
              <a:t>                     komisja sejmowa</a:t>
            </a:r>
            <a:r>
              <a:rPr lang="pl-PL" sz="1600" dirty="0"/>
              <a:t> </a:t>
            </a:r>
          </a:p>
          <a:p>
            <a:pPr marL="114300" indent="0" algn="just">
              <a:buNone/>
            </a:pPr>
            <a:endParaRPr lang="pl-PL" sz="1600" dirty="0"/>
          </a:p>
          <a:p>
            <a:pPr marL="114300" indent="0" algn="just">
              <a:buNone/>
            </a:pPr>
            <a:endParaRPr lang="pl-PL" sz="1600" dirty="0"/>
          </a:p>
          <a:p>
            <a:pPr marL="114300" indent="0" algn="ctr">
              <a:buNone/>
            </a:pPr>
            <a:r>
              <a:rPr lang="pl-PL" sz="1600" dirty="0"/>
              <a:t>Prace w komisji obejmują szczegółowe rozpatrzenie projektu po I czytaniu</a:t>
            </a:r>
          </a:p>
        </p:txBody>
      </p:sp>
      <p:sp>
        <p:nvSpPr>
          <p:cNvPr id="4" name="Strzałka w dół 3"/>
          <p:cNvSpPr/>
          <p:nvPr/>
        </p:nvSpPr>
        <p:spPr>
          <a:xfrm>
            <a:off x="6168008" y="2060848"/>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p:cNvCxnSpPr>
            <a:cxnSpLocks/>
          </p:cNvCxnSpPr>
          <p:nvPr/>
        </p:nvCxnSpPr>
        <p:spPr>
          <a:xfrm flipH="1">
            <a:off x="4744528" y="2636912"/>
            <a:ext cx="919424" cy="261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6744072" y="2636912"/>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Strzałka w dół 15"/>
          <p:cNvSpPr/>
          <p:nvPr/>
        </p:nvSpPr>
        <p:spPr>
          <a:xfrm>
            <a:off x="3143673" y="3284984"/>
            <a:ext cx="45719"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Strzałka w dół 16"/>
          <p:cNvSpPr/>
          <p:nvPr/>
        </p:nvSpPr>
        <p:spPr>
          <a:xfrm>
            <a:off x="5951984" y="508518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8749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2"/>
            <a:ext cx="8229600" cy="5112568"/>
          </a:xfrm>
        </p:spPr>
        <p:txBody>
          <a:bodyPr>
            <a:normAutofit/>
          </a:bodyPr>
          <a:lstStyle/>
          <a:p>
            <a:pPr marL="114300" indent="0" algn="ctr">
              <a:buNone/>
            </a:pPr>
            <a:r>
              <a:rPr lang="pl-PL" sz="1600" b="1" dirty="0"/>
              <a:t>komisja sejmowa</a:t>
            </a:r>
          </a:p>
          <a:p>
            <a:pPr marL="114300" indent="0" algn="ctr">
              <a:buNone/>
            </a:pPr>
            <a:endParaRPr lang="pl-PL" sz="1600" b="1"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II czytanie</a:t>
            </a:r>
          </a:p>
          <a:p>
            <a:pPr marL="114300" indent="0" algn="ctr">
              <a:buNone/>
            </a:pPr>
            <a:r>
              <a:rPr lang="pl-PL" sz="1600" dirty="0"/>
              <a:t>posiedzenie plenarne Sejmu</a:t>
            </a:r>
          </a:p>
          <a:p>
            <a:pPr marL="114300" indent="0" algn="ctr">
              <a:buNone/>
            </a:pPr>
            <a:r>
              <a:rPr lang="pl-PL" sz="1600" dirty="0"/>
              <a:t>Obejmuje:</a:t>
            </a:r>
          </a:p>
          <a:p>
            <a:pPr marL="114300" indent="0" algn="ctr">
              <a:buNone/>
            </a:pPr>
            <a:r>
              <a:rPr lang="pl-PL" sz="1600" dirty="0"/>
              <a:t>przedstawienie sprawozdania</a:t>
            </a:r>
          </a:p>
          <a:p>
            <a:pPr marL="114300" indent="0" algn="ctr">
              <a:buNone/>
            </a:pPr>
            <a:r>
              <a:rPr lang="pl-PL" sz="1600" dirty="0"/>
              <a:t>debatę</a:t>
            </a:r>
          </a:p>
          <a:p>
            <a:pPr marL="114300" indent="0" algn="ctr">
              <a:buNone/>
            </a:pPr>
            <a:r>
              <a:rPr lang="pl-PL" sz="1600" dirty="0"/>
              <a:t>zgłaszanie poprawek (grupa co najmniej 15 posłów, klub poselski, koło poselskie, Komisja ds. Petycji, wnioskodawca, RM)</a:t>
            </a:r>
          </a:p>
          <a:p>
            <a:pPr marL="114300" indent="0" algn="ctr">
              <a:buNone/>
            </a:pPr>
            <a:endParaRPr lang="pl-PL" sz="1600" dirty="0"/>
          </a:p>
          <a:p>
            <a:pPr marL="114300" indent="0" algn="just">
              <a:buNone/>
            </a:pPr>
            <a:r>
              <a:rPr lang="pl-PL" sz="1600" dirty="0"/>
              <a:t>             brak zgłoszenia poprawek                            zgłoszenie poprawek</a:t>
            </a:r>
          </a:p>
          <a:p>
            <a:pPr marL="114300" indent="0" algn="just">
              <a:buNone/>
            </a:pPr>
            <a:endParaRPr lang="pl-PL" sz="1600" dirty="0"/>
          </a:p>
          <a:p>
            <a:pPr marL="114300" indent="0" algn="just">
              <a:buNone/>
            </a:pPr>
            <a:r>
              <a:rPr lang="pl-PL" sz="1600" dirty="0"/>
              <a:t>                           </a:t>
            </a:r>
            <a:r>
              <a:rPr lang="pl-PL" sz="1600" b="1" dirty="0"/>
              <a:t>III czytanie                                         komisja sejmowa</a:t>
            </a:r>
          </a:p>
          <a:p>
            <a:pPr marL="114300" indent="0" algn="just">
              <a:buNone/>
            </a:pPr>
            <a:endParaRPr lang="pl-PL" sz="1600" b="1" dirty="0"/>
          </a:p>
          <a:p>
            <a:pPr marL="114300" indent="0" algn="just">
              <a:buNone/>
            </a:pPr>
            <a:r>
              <a:rPr lang="pl-PL" sz="1600" b="1" dirty="0"/>
              <a:t>                                                                                 </a:t>
            </a:r>
            <a:r>
              <a:rPr lang="pl-PL" sz="1600" dirty="0"/>
              <a:t>dodatkowe sprawozdanie</a:t>
            </a:r>
          </a:p>
        </p:txBody>
      </p:sp>
      <p:sp>
        <p:nvSpPr>
          <p:cNvPr id="4" name="Strzałka w dół 3"/>
          <p:cNvSpPr/>
          <p:nvPr/>
        </p:nvSpPr>
        <p:spPr>
          <a:xfrm>
            <a:off x="6023992" y="1852375"/>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23992" y="242261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p:cNvCxnSpPr/>
          <p:nvPr/>
        </p:nvCxnSpPr>
        <p:spPr>
          <a:xfrm flipH="1">
            <a:off x="4367808" y="4725144"/>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7095193" y="4772833"/>
            <a:ext cx="9361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Strzałka w dół 11"/>
          <p:cNvSpPr/>
          <p:nvPr/>
        </p:nvSpPr>
        <p:spPr>
          <a:xfrm>
            <a:off x="4327135" y="5373216"/>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p:cNvSpPr/>
          <p:nvPr/>
        </p:nvSpPr>
        <p:spPr>
          <a:xfrm>
            <a:off x="8085936" y="5373216"/>
            <a:ext cx="45719"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p:cNvSpPr/>
          <p:nvPr/>
        </p:nvSpPr>
        <p:spPr>
          <a:xfrm>
            <a:off x="8085936" y="5949311"/>
            <a:ext cx="45719"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595027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556793"/>
            <a:ext cx="8229600" cy="4569371"/>
          </a:xfrm>
        </p:spPr>
        <p:txBody>
          <a:bodyPr>
            <a:normAutofit/>
          </a:bodyPr>
          <a:lstStyle/>
          <a:p>
            <a:pPr marL="114300" indent="0" algn="ctr">
              <a:buNone/>
            </a:pPr>
            <a:r>
              <a:rPr lang="pl-PL" sz="1600" b="1" dirty="0"/>
              <a:t>III czytanie</a:t>
            </a:r>
          </a:p>
          <a:p>
            <a:pPr marL="114300" indent="0" algn="ctr">
              <a:buNone/>
            </a:pPr>
            <a:r>
              <a:rPr lang="pl-PL" sz="1600" dirty="0"/>
              <a:t>posiedzenie plenarne Sejmu</a:t>
            </a:r>
          </a:p>
          <a:p>
            <a:pPr marL="114300" indent="0" algn="ctr">
              <a:buNone/>
            </a:pPr>
            <a:r>
              <a:rPr lang="pl-PL" sz="1600" dirty="0"/>
              <a:t>Głosowanie:</a:t>
            </a:r>
          </a:p>
          <a:p>
            <a:pPr marL="114300" indent="0" algn="ctr">
              <a:buNone/>
            </a:pPr>
            <a:r>
              <a:rPr lang="pl-PL" sz="1600" dirty="0"/>
              <a:t>nad odrzuceniem projektu (jeśli zgłoszono taki wniosek w II czytaniu)</a:t>
            </a:r>
          </a:p>
          <a:p>
            <a:pPr marL="114300" indent="0" algn="ctr">
              <a:buNone/>
            </a:pPr>
            <a:r>
              <a:rPr lang="pl-PL" sz="1600" dirty="0"/>
              <a:t>nad przyjęciem poprawek zgłoszonych w II czytaniu</a:t>
            </a:r>
          </a:p>
          <a:p>
            <a:pPr marL="114300" indent="0" algn="ctr">
              <a:buNone/>
            </a:pPr>
            <a:r>
              <a:rPr lang="pl-PL" sz="1600" dirty="0"/>
              <a:t>nad całością projektu</a:t>
            </a:r>
          </a:p>
          <a:p>
            <a:pPr marL="114300" indent="0" algn="ctr">
              <a:buNone/>
            </a:pPr>
            <a:r>
              <a:rPr lang="pl-PL" sz="1600" b="1" dirty="0"/>
              <a:t>Uchwalenie ustawy: </a:t>
            </a:r>
            <a:r>
              <a:rPr lang="pl-PL" sz="1600" dirty="0"/>
              <a:t>zwykłą większością głosów w obecności co najmniej połowy ustawowej liczby posłów</a:t>
            </a:r>
          </a:p>
          <a:p>
            <a:pPr marL="114300" indent="0" algn="ctr">
              <a:buNone/>
            </a:pPr>
            <a:endParaRPr lang="pl-PL" sz="1600" b="1" dirty="0"/>
          </a:p>
          <a:p>
            <a:pPr marL="114300" indent="0" algn="ctr">
              <a:buNone/>
            </a:pPr>
            <a:r>
              <a:rPr lang="pl-PL" sz="1600" b="1" dirty="0"/>
              <a:t>Wyjątki:</a:t>
            </a:r>
          </a:p>
          <a:p>
            <a:pPr marL="114300" indent="0" algn="ctr">
              <a:buNone/>
            </a:pPr>
            <a:r>
              <a:rPr lang="pl-PL" sz="1600" dirty="0"/>
              <a:t>Ustawa o zmianie Konstytucji</a:t>
            </a:r>
          </a:p>
          <a:p>
            <a:pPr marL="114300" indent="0" algn="ctr">
              <a:buNone/>
            </a:pPr>
            <a:r>
              <a:rPr lang="pl-PL" sz="1600" dirty="0"/>
              <a:t>Ustawa w sprawie wyrażenia zgody na ratyfikację umowy o przekazaniu kompetencji</a:t>
            </a:r>
          </a:p>
        </p:txBody>
      </p:sp>
      <p:sp>
        <p:nvSpPr>
          <p:cNvPr id="4" name="Strzałka w dół 3"/>
          <p:cNvSpPr/>
          <p:nvPr/>
        </p:nvSpPr>
        <p:spPr>
          <a:xfrm>
            <a:off x="6023992" y="551723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20702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ustawodawcza c.d.</a:t>
            </a:r>
            <a:br>
              <a:rPr lang="pl-PL" sz="2000" dirty="0"/>
            </a:br>
            <a:r>
              <a:rPr lang="pl-PL" sz="2000" dirty="0"/>
              <a:t>funkcja ustawodawcza </a:t>
            </a:r>
          </a:p>
        </p:txBody>
      </p:sp>
      <p:sp>
        <p:nvSpPr>
          <p:cNvPr id="3" name="Symbol zastępczy zawartości 2"/>
          <p:cNvSpPr>
            <a:spLocks noGrp="1"/>
          </p:cNvSpPr>
          <p:nvPr>
            <p:ph idx="1"/>
          </p:nvPr>
        </p:nvSpPr>
        <p:spPr>
          <a:xfrm>
            <a:off x="1981200" y="1628800"/>
            <a:ext cx="8229600" cy="4968552"/>
          </a:xfrm>
        </p:spPr>
        <p:txBody>
          <a:bodyPr>
            <a:normAutofit/>
          </a:bodyPr>
          <a:lstStyle/>
          <a:p>
            <a:pPr marL="114300" indent="0" algn="ctr">
              <a:buNone/>
            </a:pPr>
            <a:r>
              <a:rPr lang="pl-PL" sz="1600" b="1" dirty="0"/>
              <a:t>Senat</a:t>
            </a:r>
          </a:p>
          <a:p>
            <a:pPr marL="114300" indent="0" algn="ctr">
              <a:buNone/>
            </a:pPr>
            <a:r>
              <a:rPr lang="pl-PL" sz="1600" dirty="0"/>
              <a:t>ma 30 dni na zajęcie stanowiska (co do zasady)</a:t>
            </a:r>
          </a:p>
          <a:p>
            <a:pPr marL="114300" indent="0" algn="ctr">
              <a:buNone/>
            </a:pPr>
            <a:endParaRPr lang="pl-PL" sz="1600" dirty="0"/>
          </a:p>
          <a:p>
            <a:pPr marL="114300" indent="0" algn="ctr">
              <a:buNone/>
            </a:pPr>
            <a:r>
              <a:rPr lang="pl-PL" sz="1600" b="1" dirty="0"/>
              <a:t>komisja senacka </a:t>
            </a:r>
          </a:p>
          <a:p>
            <a:pPr marL="114300" indent="0" algn="ctr">
              <a:buNone/>
            </a:pPr>
            <a:r>
              <a:rPr lang="pl-PL" sz="1600" dirty="0"/>
              <a:t>(właściwa merytorycznie)</a:t>
            </a:r>
          </a:p>
          <a:p>
            <a:pPr marL="114300" indent="0" algn="ctr">
              <a:buNone/>
            </a:pPr>
            <a:r>
              <a:rPr lang="pl-PL" sz="1600" dirty="0"/>
              <a:t>Prace obejmują:</a:t>
            </a:r>
          </a:p>
          <a:p>
            <a:pPr marL="114300" indent="0" algn="ctr">
              <a:buNone/>
            </a:pPr>
            <a:r>
              <a:rPr lang="pl-PL" sz="1600" dirty="0"/>
              <a:t>zapoznanie się z ustawą</a:t>
            </a:r>
          </a:p>
          <a:p>
            <a:pPr marL="114300" indent="0" algn="ctr">
              <a:buNone/>
            </a:pPr>
            <a:r>
              <a:rPr lang="pl-PL" sz="1600" dirty="0"/>
              <a:t>debatę</a:t>
            </a:r>
          </a:p>
          <a:p>
            <a:pPr marL="114300" indent="0" algn="ctr">
              <a:buNone/>
            </a:pPr>
            <a:r>
              <a:rPr lang="pl-PL" sz="1600" dirty="0"/>
              <a:t>zgłaszanie poprawek</a:t>
            </a:r>
          </a:p>
          <a:p>
            <a:pPr marL="114300" indent="0" algn="ctr">
              <a:buNone/>
            </a:pPr>
            <a:endParaRPr lang="pl-PL" sz="1600" dirty="0"/>
          </a:p>
          <a:p>
            <a:pPr marL="114300" indent="0" algn="ctr">
              <a:buNone/>
            </a:pPr>
            <a:r>
              <a:rPr lang="pl-PL" sz="1600" b="1" dirty="0"/>
              <a:t>sprawozdanie</a:t>
            </a:r>
          </a:p>
          <a:p>
            <a:pPr marL="114300" indent="0" algn="ctr">
              <a:buNone/>
            </a:pPr>
            <a:endParaRPr lang="pl-PL" sz="1600" b="1" dirty="0"/>
          </a:p>
          <a:p>
            <a:pPr marL="114300" indent="0" algn="ctr">
              <a:buNone/>
            </a:pPr>
            <a:r>
              <a:rPr lang="pl-PL" sz="1600" b="1" dirty="0"/>
              <a:t>posiedzenie plenarne Senatu</a:t>
            </a:r>
          </a:p>
          <a:p>
            <a:pPr marL="114300" indent="0" algn="ctr">
              <a:buNone/>
            </a:pPr>
            <a:r>
              <a:rPr lang="pl-PL" sz="1600" dirty="0"/>
              <a:t>przedstawienie sprawozdania</a:t>
            </a:r>
          </a:p>
          <a:p>
            <a:pPr marL="114300" indent="0" algn="ctr">
              <a:buNone/>
            </a:pPr>
            <a:r>
              <a:rPr lang="pl-PL" sz="1600" dirty="0"/>
              <a:t>debata</a:t>
            </a:r>
          </a:p>
          <a:p>
            <a:pPr marL="114300" indent="0" algn="ctr">
              <a:buNone/>
            </a:pPr>
            <a:r>
              <a:rPr lang="pl-PL" sz="1600" dirty="0"/>
              <a:t>zgłaszanie poprawek</a:t>
            </a:r>
          </a:p>
        </p:txBody>
      </p:sp>
      <p:sp>
        <p:nvSpPr>
          <p:cNvPr id="4" name="Strzałka w dół 3"/>
          <p:cNvSpPr/>
          <p:nvPr/>
        </p:nvSpPr>
        <p:spPr>
          <a:xfrm>
            <a:off x="6096000" y="2276872"/>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p:cNvSpPr/>
          <p:nvPr/>
        </p:nvSpPr>
        <p:spPr>
          <a:xfrm>
            <a:off x="6096000" y="4293096"/>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p:cNvSpPr/>
          <p:nvPr/>
        </p:nvSpPr>
        <p:spPr>
          <a:xfrm>
            <a:off x="6096000" y="4869160"/>
            <a:ext cx="144016"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96602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2257</Words>
  <Application>Microsoft Office PowerPoint</Application>
  <PresentationFormat>Panoramiczny</PresentationFormat>
  <Paragraphs>363</Paragraphs>
  <Slides>31</Slides>
  <Notes>0</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31</vt:i4>
      </vt:variant>
    </vt:vector>
  </HeadingPairs>
  <TitlesOfParts>
    <vt:vector size="37" baseType="lpstr">
      <vt:lpstr>Arial</vt:lpstr>
      <vt:lpstr>Book Antiqua</vt:lpstr>
      <vt:lpstr>Century Gothic</vt:lpstr>
      <vt:lpstr>Wingdings</vt:lpstr>
      <vt:lpstr>Apteka</vt:lpstr>
      <vt:lpstr>1_Apteka</vt:lpstr>
      <vt:lpstr>Podstawy prawa</vt:lpstr>
      <vt:lpstr>Władza ustawodawcza c.d. Organy Senatu</vt:lpstr>
      <vt:lpstr>Władza ustawodawcza c.d. Organy Senatu</vt:lpstr>
      <vt:lpstr>Władza ustawodawcza c.d. Funkcje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ustawodawcza </vt:lpstr>
      <vt:lpstr>Władza ustawodawcza c.d. funkcja uchwałodawcza</vt:lpstr>
      <vt:lpstr>Władza ustawodawcza c.d. funkcja kreacyjna</vt:lpstr>
      <vt:lpstr>Władza ustawodawcza c.d. funkcja kreacyjna</vt:lpstr>
      <vt:lpstr>Władza ustawodawcza c.d. funkcja kreacyjna</vt:lpstr>
      <vt:lpstr>Władza ustawodawcza c.d. funkcja kontrolna</vt:lpstr>
      <vt:lpstr>Władza ustawodawcza c.d. funkcja kontrolna</vt:lpstr>
      <vt:lpstr>Władza ustawodawcza c.d. funkcja kontrolna</vt:lpstr>
      <vt:lpstr>Władza ustawodawcza c.d. funkcja europejska</vt:lpstr>
      <vt:lpstr>Władza wykonawcza Prezydent RP</vt:lpstr>
      <vt:lpstr>Władza wykonawcza Prezydent RP</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lpstr>Władza wykonawcza Prezydent RP c.d.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2024-11-03T11:48:14Z</dcterms:created>
  <dcterms:modified xsi:type="dcterms:W3CDTF">2024-11-03T11:48:52Z</dcterms:modified>
</cp:coreProperties>
</file>