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26"/>
  </p:notesMasterIdLst>
  <p:handoutMasterIdLst>
    <p:handoutMasterId r:id="rId27"/>
  </p:handoutMasterIdLst>
  <p:sldIdLst>
    <p:sldId id="257" r:id="rId2"/>
    <p:sldId id="566" r:id="rId3"/>
    <p:sldId id="614" r:id="rId4"/>
    <p:sldId id="586" r:id="rId5"/>
    <p:sldId id="598" r:id="rId6"/>
    <p:sldId id="583" r:id="rId7"/>
    <p:sldId id="597" r:id="rId8"/>
    <p:sldId id="601" r:id="rId9"/>
    <p:sldId id="599" r:id="rId10"/>
    <p:sldId id="600" r:id="rId11"/>
    <p:sldId id="602" r:id="rId12"/>
    <p:sldId id="606" r:id="rId13"/>
    <p:sldId id="603" r:id="rId14"/>
    <p:sldId id="604" r:id="rId15"/>
    <p:sldId id="607" r:id="rId16"/>
    <p:sldId id="608" r:id="rId17"/>
    <p:sldId id="609" r:id="rId18"/>
    <p:sldId id="610" r:id="rId19"/>
    <p:sldId id="611" r:id="rId20"/>
    <p:sldId id="612" r:id="rId21"/>
    <p:sldId id="613" r:id="rId22"/>
    <p:sldId id="569" r:id="rId23"/>
    <p:sldId id="568" r:id="rId24"/>
    <p:sldId id="590" r:id="rId25"/>
  </p:sldIdLst>
  <p:sldSz cx="9144000" cy="6858000" type="screen4x3"/>
  <p:notesSz cx="6797675" cy="9928225"/>
  <p:defaultTextStyle>
    <a:defPPr>
      <a:defRPr lang="pl-PL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33"/>
    <a:srgbClr val="FF0000"/>
    <a:srgbClr val="333399"/>
    <a:srgbClr val="CC0000"/>
    <a:srgbClr val="006600"/>
    <a:srgbClr val="99CC00"/>
    <a:srgbClr val="990000"/>
    <a:srgbClr val="FF66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 autoAdjust="0"/>
    <p:restoredTop sz="94728" autoAdjust="0"/>
  </p:normalViewPr>
  <p:slideViewPr>
    <p:cSldViewPr>
      <p:cViewPr>
        <p:scale>
          <a:sx n="75" d="100"/>
          <a:sy n="75" d="100"/>
        </p:scale>
        <p:origin x="-366" y="8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75" d="100"/>
          <a:sy n="75" d="100"/>
        </p:scale>
        <p:origin x="-2184" y="-48"/>
      </p:cViewPr>
      <p:guideLst>
        <p:guide orient="horz" pos="3127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863" y="0"/>
            <a:ext cx="2944812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4875"/>
            <a:ext cx="4984750" cy="4468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noProof="0" smtClean="0"/>
              <a:t>Kliknij, aby edytować style wzorca tekstu</a:t>
            </a:r>
          </a:p>
          <a:p>
            <a:pPr lvl="1"/>
            <a:r>
              <a:rPr lang="pl-PL" noProof="0" smtClean="0"/>
              <a:t>Drugi poziom</a:t>
            </a:r>
          </a:p>
          <a:p>
            <a:pPr lvl="2"/>
            <a:r>
              <a:rPr lang="pl-PL" noProof="0" smtClean="0"/>
              <a:t>Trzeci poziom</a:t>
            </a:r>
          </a:p>
          <a:p>
            <a:pPr lvl="3"/>
            <a:r>
              <a:rPr lang="pl-PL" noProof="0" smtClean="0"/>
              <a:t>Czwarty poziom</a:t>
            </a:r>
          </a:p>
          <a:p>
            <a:pPr lvl="4"/>
            <a:r>
              <a:rPr lang="pl-PL" noProof="0" smtClean="0"/>
              <a:t>Piąty poziom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863" y="9431338"/>
            <a:ext cx="2944812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5A81700B-27CB-48E1-881F-AFAC717AF5D7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D58738C-2FCE-408B-AF01-C1D61DF89232}" type="slidenum">
              <a:rPr lang="pl-PL" smtClean="0"/>
              <a:pPr/>
              <a:t>1</a:t>
            </a:fld>
            <a:endParaRPr lang="pl-PL" smtClean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l-PL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1031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G0" fmla="+- 618 0 0"/>
            </a:gdLst>
            <a:ahLst/>
            <a:cxnLst>
              <a:cxn ang="0">
                <a:pos x="0" y="0"/>
              </a:cxn>
              <a:cxn ang="0">
                <a:pos x="618" y="0"/>
              </a:cxn>
              <a:cxn ang="0">
                <a:pos x="618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 algn="l">
              <a:defRPr/>
            </a:pPr>
            <a:endParaRPr lang="pl-PL">
              <a:latin typeface="Times New Roman" pitchFamily="18" charset="0"/>
            </a:endParaRPr>
          </a:p>
        </p:txBody>
      </p:sp>
      <p:sp>
        <p:nvSpPr>
          <p:cNvPr id="1170434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000"/>
            </a:lvl1pPr>
          </a:lstStyle>
          <a:p>
            <a:r>
              <a:rPr lang="pl-PL"/>
              <a:t>Kliknij, aby edytować styl wzorca tytułu</a:t>
            </a:r>
          </a:p>
        </p:txBody>
      </p:sp>
      <p:sp>
        <p:nvSpPr>
          <p:cNvPr id="1170435" name="Rectangle 1027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5" name="Rectangle 1028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Rectangle 1029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Rectangle 1030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4009673-5BE9-4AA9-B238-96A202AA841D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  <p:transition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</p:spTree>
  </p:cSld>
  <p:clrMapOvr>
    <a:masterClrMapping/>
  </p:clrMapOvr>
  <p:transition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573838" y="304800"/>
            <a:ext cx="2001837" cy="5715000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4700" cy="5715000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</p:spTree>
  </p:cSld>
  <p:clrMapOvr>
    <a:masterClrMapping/>
  </p:clrMapOvr>
  <p:transition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</p:spTree>
  </p:cSld>
  <p:clrMapOvr>
    <a:masterClrMapping/>
  </p:clrMapOvr>
  <p:transition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</p:spTree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</p:spTree>
  </p:cSld>
  <p:clrMapOvr>
    <a:masterClrMapping/>
  </p:clrMapOvr>
  <p:transition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</p:spTree>
  </p:cSld>
  <p:clrMapOvr>
    <a:masterClrMapping/>
  </p:clrMapOvr>
  <p:transition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</p:spTree>
  </p:cSld>
  <p:clrMapOvr>
    <a:masterClrMapping/>
  </p:clrMapOvr>
  <p:transition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</p:spTree>
  </p:cSld>
  <p:clrMapOvr>
    <a:masterClrMapping/>
  </p:clrMapOvr>
  <p:transition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</p:spTree>
  </p:cSld>
  <p:clrMapOvr>
    <a:masterClrMapping/>
  </p:clrMapOvr>
  <p:transition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 wzorca tytułu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</a:p>
        </p:txBody>
      </p:sp>
      <p:sp>
        <p:nvSpPr>
          <p:cNvPr id="1169412" name="AutoShape 4"/>
          <p:cNvSpPr>
            <a:spLocks noChangeArrowheads="1"/>
          </p:cNvSpPr>
          <p:nvPr userDrawn="1"/>
        </p:nvSpPr>
        <p:spPr bwMode="auto">
          <a:xfrm>
            <a:off x="609600" y="1566863"/>
            <a:ext cx="7958138" cy="109537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 algn="l">
              <a:defRPr/>
            </a:pPr>
            <a:endParaRPr lang="pl-PL">
              <a:latin typeface="Times New Roman" pitchFamily="18" charset="0"/>
            </a:endParaRPr>
          </a:p>
        </p:txBody>
      </p:sp>
      <p:sp>
        <p:nvSpPr>
          <p:cNvPr id="1169413" name="Line 5"/>
          <p:cNvSpPr>
            <a:spLocks noChangeShapeType="1"/>
          </p:cNvSpPr>
          <p:nvPr/>
        </p:nvSpPr>
        <p:spPr bwMode="auto">
          <a:xfrm flipV="1">
            <a:off x="609600" y="61722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pl-PL"/>
          </a:p>
        </p:txBody>
      </p:sp>
      <p:grpSp>
        <p:nvGrpSpPr>
          <p:cNvPr id="1030" name="Group 9"/>
          <p:cNvGrpSpPr>
            <a:grpSpLocks/>
          </p:cNvGrpSpPr>
          <p:nvPr userDrawn="1"/>
        </p:nvGrpSpPr>
        <p:grpSpPr bwMode="auto">
          <a:xfrm>
            <a:off x="0" y="609600"/>
            <a:ext cx="9009063" cy="1052513"/>
            <a:chOff x="0" y="1536"/>
            <a:chExt cx="5675" cy="663"/>
          </a:xfrm>
        </p:grpSpPr>
        <p:grpSp>
          <p:nvGrpSpPr>
            <p:cNvPr id="1033" name="Group 10"/>
            <p:cNvGrpSpPr>
              <a:grpSpLocks/>
            </p:cNvGrpSpPr>
            <p:nvPr userDrawn="1"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169419" name="Rectangle 11"/>
              <p:cNvSpPr>
                <a:spLocks noChangeArrowheads="1"/>
              </p:cNvSpPr>
              <p:nvPr userDrawn="1"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pl-PL"/>
              </a:p>
            </p:txBody>
          </p:sp>
          <p:sp>
            <p:nvSpPr>
              <p:cNvPr id="1169420" name="Rectangle 12"/>
              <p:cNvSpPr>
                <a:spLocks noChangeArrowheads="1"/>
              </p:cNvSpPr>
              <p:nvPr userDrawn="1"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pl-PL"/>
              </a:p>
            </p:txBody>
          </p:sp>
        </p:grpSp>
        <p:grpSp>
          <p:nvGrpSpPr>
            <p:cNvPr id="1034" name="Group 13"/>
            <p:cNvGrpSpPr>
              <a:grpSpLocks/>
            </p:cNvGrpSpPr>
            <p:nvPr userDrawn="1"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169422" name="Rectangle 14"/>
              <p:cNvSpPr>
                <a:spLocks noChangeArrowheads="1"/>
              </p:cNvSpPr>
              <p:nvPr userDrawn="1"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pl-PL"/>
              </a:p>
            </p:txBody>
          </p:sp>
          <p:sp>
            <p:nvSpPr>
              <p:cNvPr id="1169423" name="Rectangle 15"/>
              <p:cNvSpPr>
                <a:spLocks noChangeArrowheads="1"/>
              </p:cNvSpPr>
              <p:nvPr userDrawn="1"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pl-PL"/>
              </a:p>
            </p:txBody>
          </p:sp>
        </p:grpSp>
        <p:sp>
          <p:nvSpPr>
            <p:cNvPr id="1169424" name="Rectangle 16"/>
            <p:cNvSpPr>
              <a:spLocks noChangeArrowheads="1"/>
            </p:cNvSpPr>
            <p:nvPr userDrawn="1"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l-PL"/>
            </a:p>
          </p:txBody>
        </p:sp>
        <p:sp>
          <p:nvSpPr>
            <p:cNvPr id="1169425" name="Rectangle 17"/>
            <p:cNvSpPr>
              <a:spLocks noChangeArrowheads="1"/>
            </p:cNvSpPr>
            <p:nvPr userDrawn="1"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l-PL"/>
            </a:p>
          </p:txBody>
        </p:sp>
        <p:sp>
          <p:nvSpPr>
            <p:cNvPr id="1169426" name="Rectangle 18"/>
            <p:cNvSpPr>
              <a:spLocks noChangeArrowheads="1"/>
            </p:cNvSpPr>
            <p:nvPr userDrawn="1"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pl-PL"/>
            </a:p>
          </p:txBody>
        </p:sp>
      </p:grpSp>
      <p:sp>
        <p:nvSpPr>
          <p:cNvPr id="1169428" name="Rectangle 20"/>
          <p:cNvSpPr>
            <a:spLocks noChangeArrowheads="1"/>
          </p:cNvSpPr>
          <p:nvPr/>
        </p:nvSpPr>
        <p:spPr bwMode="auto">
          <a:xfrm>
            <a:off x="539750" y="6165850"/>
            <a:ext cx="58404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l">
              <a:defRPr/>
            </a:pPr>
            <a:r>
              <a:rPr lang="de-DE" sz="900"/>
              <a:t>biuro@pmgroup.pl</a:t>
            </a:r>
            <a:r>
              <a:rPr lang="pl-PL" sz="900"/>
              <a:t>  </a:t>
            </a:r>
            <a:r>
              <a:rPr lang="de-DE" sz="1000" b="1"/>
              <a:t>www.pmgroup.pl</a:t>
            </a:r>
            <a:endParaRPr lang="pl-PL" sz="1000" b="1"/>
          </a:p>
        </p:txBody>
      </p:sp>
      <p:pic>
        <p:nvPicPr>
          <p:cNvPr id="1032" name="Picture 21" descr="logo_z_obram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596188" y="6237288"/>
            <a:ext cx="936625" cy="255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0" r:id="rId2"/>
    <p:sldLayoutId id="2147483761" r:id="rId3"/>
    <p:sldLayoutId id="2147483762" r:id="rId4"/>
    <p:sldLayoutId id="2147483763" r:id="rId5"/>
    <p:sldLayoutId id="2147483764" r:id="rId6"/>
    <p:sldLayoutId id="2147483765" r:id="rId7"/>
    <p:sldLayoutId id="2147483766" r:id="rId8"/>
    <p:sldLayoutId id="2147483767" r:id="rId9"/>
    <p:sldLayoutId id="2147483768" r:id="rId10"/>
    <p:sldLayoutId id="2147483769" r:id="rId11"/>
  </p:sldLayoutIdLst>
  <p:transition>
    <p:random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304925" indent="-39528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2300">
          <a:solidFill>
            <a:schemeClr val="tx1"/>
          </a:solidFill>
          <a:latin typeface="+mn-lt"/>
        </a:defRPr>
      </a:lvl3pPr>
      <a:lvl4pPr marL="1693863" indent="-3873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93913" indent="-398463" algn="l" rtl="0" eaLnBrk="0" fontAlgn="base" hangingPunct="0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2028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0" y="457200"/>
            <a:ext cx="9144000" cy="4876800"/>
          </a:xfrm>
          <a:noFill/>
        </p:spPr>
        <p:txBody>
          <a:bodyPr/>
          <a:lstStyle/>
          <a:p>
            <a:pPr marL="342900" indent="-342900" defTabSz="762000" eaLnBrk="1" hangingPunct="1"/>
            <a:r>
              <a:rPr lang="pl-PL" dirty="0" smtClean="0"/>
              <a:t>    </a:t>
            </a:r>
            <a:endParaRPr lang="en-GB" dirty="0" smtClean="0"/>
          </a:p>
        </p:txBody>
      </p:sp>
      <p:sp>
        <p:nvSpPr>
          <p:cNvPr id="982030" name="Rectangle 14"/>
          <p:cNvSpPr>
            <a:spLocks noChangeArrowheads="1"/>
          </p:cNvSpPr>
          <p:nvPr/>
        </p:nvSpPr>
        <p:spPr bwMode="auto">
          <a:xfrm>
            <a:off x="107950" y="2571750"/>
            <a:ext cx="9036050" cy="179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endParaRPr lang="pl-PL" sz="2000" b="1" dirty="0">
              <a:solidFill>
                <a:schemeClr val="tx2"/>
              </a:solidFill>
            </a:endParaRPr>
          </a:p>
          <a:p>
            <a:endParaRPr lang="pl-PL" sz="2000" b="1" dirty="0">
              <a:solidFill>
                <a:schemeClr val="tx2"/>
              </a:solidFill>
            </a:endParaRPr>
          </a:p>
          <a:p>
            <a:r>
              <a:rPr lang="pl-PL" sz="3200" b="1" dirty="0">
                <a:solidFill>
                  <a:schemeClr val="tx2"/>
                </a:solidFill>
              </a:rPr>
              <a:t>Prawo </a:t>
            </a:r>
            <a:r>
              <a:rPr lang="pl-PL" sz="3200" b="1" dirty="0" smtClean="0">
                <a:solidFill>
                  <a:schemeClr val="tx2"/>
                </a:solidFill>
              </a:rPr>
              <a:t>upadłościowe </a:t>
            </a:r>
            <a:r>
              <a:rPr lang="pl-PL" dirty="0"/>
              <a:t/>
            </a:r>
            <a:br>
              <a:rPr lang="pl-PL" dirty="0"/>
            </a:br>
            <a:r>
              <a:rPr lang="pl-PL" sz="1800" dirty="0"/>
              <a:t/>
            </a:r>
            <a:br>
              <a:rPr lang="pl-PL" sz="1800" dirty="0"/>
            </a:br>
            <a:r>
              <a:rPr lang="pl-PL" sz="1800" dirty="0"/>
              <a:t/>
            </a:r>
            <a:br>
              <a:rPr lang="pl-PL" sz="1800" dirty="0"/>
            </a:br>
            <a:r>
              <a:rPr lang="pl-PL" sz="1800" dirty="0"/>
              <a:t>                      </a:t>
            </a:r>
            <a:r>
              <a:rPr lang="pl-PL" sz="1800" dirty="0" smtClean="0"/>
              <a:t>				</a:t>
            </a:r>
            <a:r>
              <a:rPr lang="pl-PL" sz="1600" dirty="0" smtClean="0"/>
              <a:t>Dr hab. Piotr </a:t>
            </a:r>
            <a:r>
              <a:rPr lang="pl-PL" sz="1600" dirty="0" err="1" smtClean="0"/>
              <a:t>Horosz</a:t>
            </a:r>
            <a:r>
              <a:rPr lang="pl-PL" sz="1600" dirty="0" smtClean="0"/>
              <a:t>, prof. UEK </a:t>
            </a:r>
            <a:endParaRPr lang="pl-PL" sz="1800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" fill="hold"/>
                                        <p:tgtEl>
                                          <p:spTgt spid="982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" fill="hold"/>
                                        <p:tgtEl>
                                          <p:spTgt spid="982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982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2028" grpId="0" build="p" autoUpdateAnimBg="0"/>
      <p:bldP spid="982030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Brak zdolności upadłościowej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l-PL" sz="2000" dirty="0" smtClean="0"/>
              <a:t>Nie można ogłosić upadłości: </a:t>
            </a:r>
          </a:p>
          <a:p>
            <a:pPr>
              <a:buAutoNum type="arabicParenR"/>
            </a:pPr>
            <a:r>
              <a:rPr lang="pl-PL" sz="2000" dirty="0" smtClean="0"/>
              <a:t>Skarbu Państwa; </a:t>
            </a:r>
          </a:p>
          <a:p>
            <a:pPr>
              <a:buAutoNum type="arabicParenR"/>
            </a:pPr>
            <a:r>
              <a:rPr lang="pl-PL" sz="2000" dirty="0" smtClean="0"/>
              <a:t>jednostek samorządu terytorialnego; </a:t>
            </a:r>
          </a:p>
          <a:p>
            <a:pPr>
              <a:buAutoNum type="arabicParenR"/>
            </a:pPr>
            <a:r>
              <a:rPr lang="pl-PL" sz="2000" dirty="0" smtClean="0"/>
              <a:t>publicznych samodzielnych zakładów opieki zdrowotnej;</a:t>
            </a:r>
          </a:p>
          <a:p>
            <a:pPr>
              <a:buAutoNum type="arabicParenR"/>
            </a:pPr>
            <a:r>
              <a:rPr lang="pl-PL" sz="2000" dirty="0" smtClean="0"/>
              <a:t>instytucji i osób prawnych utworzonych w drodze ustawy, chyba że ustawa ta stanowi inaczej, oraz utworzonych w wykonaniu obowiązku nałożonego ustawą; </a:t>
            </a:r>
          </a:p>
          <a:p>
            <a:pPr>
              <a:buAutoNum type="arabicParenR"/>
            </a:pPr>
            <a:r>
              <a:rPr lang="pl-PL" sz="2000" dirty="0" smtClean="0"/>
              <a:t>osób fizycznych prowadzących gospodarstwo rolne, które nie prowadzą innej działalności gospodarczej lub zawodowej; </a:t>
            </a:r>
          </a:p>
          <a:p>
            <a:pPr>
              <a:buAutoNum type="arabicParenR"/>
            </a:pPr>
            <a:r>
              <a:rPr lang="pl-PL" sz="2000" dirty="0" smtClean="0"/>
              <a:t>uczelni; </a:t>
            </a:r>
          </a:p>
          <a:p>
            <a:pPr>
              <a:buAutoNum type="arabicParenR"/>
            </a:pPr>
            <a:r>
              <a:rPr lang="pl-PL" sz="2000" smtClean="0"/>
              <a:t>funduszy </a:t>
            </a:r>
            <a:r>
              <a:rPr lang="pl-PL" sz="2000" dirty="0" smtClean="0"/>
              <a:t>inwestycyjnych</a:t>
            </a:r>
            <a:endParaRPr lang="pl-PL" sz="2000" dirty="0"/>
          </a:p>
        </p:txBody>
      </p:sp>
    </p:spTree>
  </p:cSld>
  <p:clrMapOvr>
    <a:masterClrMapping/>
  </p:clrMapOvr>
  <p:transition>
    <p:rand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74675" y="304801"/>
            <a:ext cx="8001000" cy="891952"/>
          </a:xfrm>
        </p:spPr>
        <p:txBody>
          <a:bodyPr/>
          <a:lstStyle/>
          <a:p>
            <a:r>
              <a:rPr lang="pl-PL" sz="2800" dirty="0" smtClean="0"/>
              <a:t>Podstawy ogłoszenia upadłości – pojęcie niewypłacalności w rozumieniu PU</a:t>
            </a:r>
            <a:endParaRPr lang="pl-PL" sz="2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66738" y="1268760"/>
            <a:ext cx="8001000" cy="4751040"/>
          </a:xfrm>
        </p:spPr>
        <p:txBody>
          <a:bodyPr/>
          <a:lstStyle/>
          <a:p>
            <a:pPr algn="just">
              <a:buNone/>
            </a:pPr>
            <a:r>
              <a:rPr lang="pl-PL" sz="2400" b="1" dirty="0" smtClean="0"/>
              <a:t>Upadłość ogłasza się w stosunku do dłużnika, który stał się niewypłacalny (art. 10 PU)</a:t>
            </a:r>
            <a:endParaRPr lang="pl-PL" sz="2400" dirty="0" smtClean="0"/>
          </a:p>
          <a:p>
            <a:pPr algn="just">
              <a:buNone/>
            </a:pPr>
            <a:r>
              <a:rPr lang="pl-PL" sz="2400" dirty="0" smtClean="0"/>
              <a:t>Pojęcie niewypłacalności – art. 11 ust. 1 i 2 PU: </a:t>
            </a:r>
          </a:p>
          <a:p>
            <a:pPr algn="just">
              <a:buFont typeface="Wingdings" pitchFamily="2" charset="2"/>
              <a:buChar char="Ø"/>
            </a:pPr>
            <a:r>
              <a:rPr lang="pl-PL" sz="2400" dirty="0" smtClean="0"/>
              <a:t>Dłużnik jest niewypłacalny, jeżeli utracił zdolność do wykonywania swoich wymagalnych zobowiązań pieniężnych </a:t>
            </a:r>
          </a:p>
          <a:p>
            <a:pPr algn="just">
              <a:buFont typeface="Wingdings" pitchFamily="2" charset="2"/>
              <a:buChar char="Ø"/>
            </a:pPr>
            <a:r>
              <a:rPr lang="pl-PL" sz="2400" dirty="0" smtClean="0"/>
              <a:t>Dłużnik będący osobą prawną albo jedn. org. pos. </a:t>
            </a:r>
            <a:r>
              <a:rPr lang="pl-PL" sz="2400" dirty="0" err="1" smtClean="0"/>
              <a:t>zd</a:t>
            </a:r>
            <a:r>
              <a:rPr lang="pl-PL" sz="2400" dirty="0" smtClean="0"/>
              <a:t>. pr.  jest niewypłacalny także wtedy, gdy jego zobowiązania pieniężne przekraczają wartość jego majątku, a stan ten utrzymuje się przez okres przekraczający 24 miesiące (ale wyłączenie z art. 11 ust. 7 PU). </a:t>
            </a:r>
          </a:p>
        </p:txBody>
      </p:sp>
    </p:spTree>
  </p:cSld>
  <p:clrMapOvr>
    <a:masterClrMapping/>
  </p:clrMapOvr>
  <p:transition>
    <p:rand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74675" y="304801"/>
            <a:ext cx="8001000" cy="747936"/>
          </a:xfrm>
        </p:spPr>
        <p:txBody>
          <a:bodyPr/>
          <a:lstStyle/>
          <a:p>
            <a:r>
              <a:rPr lang="pl-PL" sz="3200" dirty="0" smtClean="0"/>
              <a:t>Domniemania z art. 11 ust. 1a i 5 PU</a:t>
            </a:r>
            <a:endParaRPr lang="pl-PL" sz="32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66738" y="1124744"/>
            <a:ext cx="8001000" cy="4895056"/>
          </a:xfrm>
        </p:spPr>
        <p:txBody>
          <a:bodyPr/>
          <a:lstStyle/>
          <a:p>
            <a:pPr algn="just"/>
            <a:r>
              <a:rPr lang="pl-PL" sz="2400" dirty="0" smtClean="0"/>
              <a:t>Domniemywa się, że dłużnik utracił zdolność do wykonywania swoich wymagalnych zobowiązań pieniężnych, jeżeli opóźnienie w wykonaniu zobowiązań pieniężnych przekracza trzy miesiące.</a:t>
            </a:r>
          </a:p>
          <a:p>
            <a:pPr algn="just"/>
            <a:r>
              <a:rPr lang="pl-PL" sz="2400" dirty="0" smtClean="0"/>
              <a:t>Domniemywa się, że zobowiązania pieniężne dłużnika przekraczają wartość jego majątku, jeżeli zgodnie z bilansem jego zobowiązania, z wyłączeniem rezerw na zobowiązania oraz zobowiązań wobec jednostek powiązanych, przekraczają wartość jego aktywów, a stan ten utrzymuje się przez okres przekraczający dwadzieścia cztery miesiące  </a:t>
            </a:r>
            <a:endParaRPr lang="pl-PL" sz="2400" dirty="0"/>
          </a:p>
        </p:txBody>
      </p:sp>
    </p:spTree>
  </p:cSld>
  <p:clrMapOvr>
    <a:masterClrMapping/>
  </p:clrMapOvr>
  <p:transition>
    <p:rand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74675" y="304801"/>
            <a:ext cx="8001000" cy="819944"/>
          </a:xfrm>
        </p:spPr>
        <p:txBody>
          <a:bodyPr/>
          <a:lstStyle/>
          <a:p>
            <a:r>
              <a:rPr lang="pl-PL" sz="2800" dirty="0" smtClean="0"/>
              <a:t>Wszczęcie postępowania upadłościowego</a:t>
            </a:r>
            <a:endParaRPr lang="pl-PL" sz="2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66738" y="1268760"/>
            <a:ext cx="8001000" cy="4751040"/>
          </a:xfrm>
        </p:spPr>
        <p:txBody>
          <a:bodyPr/>
          <a:lstStyle/>
          <a:p>
            <a:pPr>
              <a:buNone/>
            </a:pPr>
            <a:r>
              <a:rPr lang="pl-PL" dirty="0" smtClean="0"/>
              <a:t>Postępowanie upadłościowe może być wszczęte tylko na wniosek złożony przez podmioty określone w ustawie (art. 3 PU). </a:t>
            </a:r>
          </a:p>
          <a:p>
            <a:pPr>
              <a:buNone/>
            </a:pPr>
            <a:endParaRPr lang="pl-PL" dirty="0" smtClean="0"/>
          </a:p>
          <a:p>
            <a:pPr algn="just">
              <a:buNone/>
            </a:pPr>
            <a:r>
              <a:rPr lang="pl-PL" b="1" dirty="0" smtClean="0"/>
              <a:t>Nie jest możliwe wszczęcie postępowania upadłościowego z urzędu</a:t>
            </a:r>
            <a:endParaRPr lang="pl-PL" b="1" dirty="0"/>
          </a:p>
        </p:txBody>
      </p:sp>
    </p:spTree>
  </p:cSld>
  <p:clrMapOvr>
    <a:masterClrMapping/>
  </p:clrMapOvr>
  <p:transition>
    <p:rand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74675" y="304801"/>
            <a:ext cx="8001000" cy="675927"/>
          </a:xfrm>
        </p:spPr>
        <p:txBody>
          <a:bodyPr/>
          <a:lstStyle/>
          <a:p>
            <a:r>
              <a:rPr lang="pl-PL" sz="2700" dirty="0" smtClean="0"/>
              <a:t>Wniosek o ogłoszenie upadłości - uprawnieni</a:t>
            </a:r>
            <a:endParaRPr lang="pl-PL" sz="27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66738" y="1340768"/>
            <a:ext cx="8001000" cy="4679032"/>
          </a:xfrm>
        </p:spPr>
        <p:txBody>
          <a:bodyPr/>
          <a:lstStyle/>
          <a:p>
            <a:pPr>
              <a:buNone/>
            </a:pPr>
            <a:r>
              <a:rPr lang="pl-PL" sz="2800" dirty="0" smtClean="0"/>
              <a:t>Wniosek o ogłoszenie upadłości, zgodnie z art. 20 ust. 1 PU może zgłosić:</a:t>
            </a:r>
          </a:p>
          <a:p>
            <a:pPr>
              <a:buFont typeface="Wingdings" pitchFamily="2" charset="2"/>
              <a:buChar char="Ø"/>
            </a:pPr>
            <a:r>
              <a:rPr lang="pl-PL" sz="2800" dirty="0" smtClean="0"/>
              <a:t> dłużnik lub </a:t>
            </a:r>
          </a:p>
          <a:p>
            <a:pPr>
              <a:buFont typeface="Wingdings" pitchFamily="2" charset="2"/>
              <a:buChar char="Ø"/>
            </a:pPr>
            <a:r>
              <a:rPr lang="pl-PL" sz="2800" dirty="0" smtClean="0"/>
              <a:t>każdy z jego wierzycieli osobistych </a:t>
            </a:r>
          </a:p>
          <a:p>
            <a:pPr>
              <a:buNone/>
            </a:pPr>
            <a:endParaRPr lang="pl-PL" sz="2400" dirty="0" smtClean="0"/>
          </a:p>
          <a:p>
            <a:pPr algn="just">
              <a:buNone/>
            </a:pPr>
            <a:r>
              <a:rPr lang="pl-PL" sz="2400" dirty="0" smtClean="0"/>
              <a:t>Dłużnik jest obowiązany zgłosić w sądzie wniosek o ogłoszenie upadłości nie później niż w terminie trzydziestu dni od dnia, w którym wystąpiła podstawa do ogłoszenia upadłości</a:t>
            </a:r>
            <a:endParaRPr lang="pl-PL" sz="2400" dirty="0"/>
          </a:p>
        </p:txBody>
      </p:sp>
    </p:spTree>
  </p:cSld>
  <p:clrMapOvr>
    <a:masterClrMapping/>
  </p:clrMapOvr>
  <p:transition>
    <p:rand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74675" y="304801"/>
            <a:ext cx="8001000" cy="675928"/>
          </a:xfrm>
        </p:spPr>
        <p:txBody>
          <a:bodyPr/>
          <a:lstStyle/>
          <a:p>
            <a:r>
              <a:rPr lang="pl-PL" sz="3200" dirty="0" smtClean="0"/>
              <a:t>Wniosek o ogłoszenie upadłości – c.d.</a:t>
            </a:r>
            <a:endParaRPr lang="pl-PL" sz="32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66738" y="980728"/>
            <a:ext cx="8001000" cy="5039072"/>
          </a:xfrm>
        </p:spPr>
        <p:txBody>
          <a:bodyPr/>
          <a:lstStyle/>
          <a:p>
            <a:pPr>
              <a:buNone/>
            </a:pPr>
            <a:r>
              <a:rPr lang="pl-PL" sz="2400" dirty="0" smtClean="0"/>
              <a:t>Wniosek mogą zgłosić również: </a:t>
            </a:r>
          </a:p>
          <a:p>
            <a:pPr>
              <a:buNone/>
            </a:pPr>
            <a:r>
              <a:rPr lang="pl-PL" sz="2400" dirty="0" smtClean="0"/>
              <a:t>1) </a:t>
            </a:r>
            <a:r>
              <a:rPr lang="pl-PL" sz="2000" dirty="0" smtClean="0"/>
              <a:t>w stosunku do spółki jawnej, spółki partnerskiej, spółki komandytowej oraz spółki komandytowo-akcyjnej – każdy ze wspólników odpowiadających bez ograniczenia za zobowiązania spółki; </a:t>
            </a:r>
          </a:p>
          <a:p>
            <a:pPr>
              <a:buNone/>
            </a:pPr>
            <a:r>
              <a:rPr lang="pl-PL" sz="2000" dirty="0" smtClean="0"/>
              <a:t>2) w stosunku do osób prawnych oraz jednostek organizacyjnych nieposiadających osobowości prawnej, którym odrębna ustawa przyznaje zdolność prawną – każdy, kto na podstawie ustawy, umowy spółki lub statutu ma prawo do prowadzenia spraw dłużnika i do jego reprezentowania, samodzielnie lub łącznie z innymi osobami; </a:t>
            </a:r>
          </a:p>
          <a:p>
            <a:pPr>
              <a:buNone/>
            </a:pPr>
            <a:r>
              <a:rPr lang="pl-PL" sz="2000" dirty="0" smtClean="0"/>
              <a:t>3) w stosunku do przedsiębiorstwa państwowego – także organ założycielski </a:t>
            </a:r>
            <a:endParaRPr lang="pl-PL" sz="2000" dirty="0"/>
          </a:p>
        </p:txBody>
      </p:sp>
    </p:spTree>
  </p:cSld>
  <p:clrMapOvr>
    <a:masterClrMapping/>
  </p:clrMapOvr>
  <p:transition>
    <p:rand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74675" y="304801"/>
            <a:ext cx="8001000" cy="459903"/>
          </a:xfrm>
        </p:spPr>
        <p:txBody>
          <a:bodyPr/>
          <a:lstStyle/>
          <a:p>
            <a:r>
              <a:rPr lang="pl-PL" sz="3200" dirty="0" smtClean="0"/>
              <a:t>Wniosek o ogłoszenie upadłości – c.d.</a:t>
            </a:r>
            <a:endParaRPr lang="pl-PL" sz="32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66738" y="836712"/>
            <a:ext cx="8001000" cy="5183088"/>
          </a:xfrm>
        </p:spPr>
        <p:txBody>
          <a:bodyPr/>
          <a:lstStyle/>
          <a:p>
            <a:pPr algn="just">
              <a:buNone/>
            </a:pPr>
            <a:r>
              <a:rPr lang="pl-PL" sz="2000" dirty="0" smtClean="0"/>
              <a:t>4) w stosunku do jednoosobowej spółki SP– także pełnomocnik Rządu, państwowa osoba prawna, organ lub inna jednostka uprawniona do wykonywania praw z akcji lub udziałów należących do Skarbu Państwa; </a:t>
            </a:r>
          </a:p>
          <a:p>
            <a:pPr algn="just">
              <a:buNone/>
            </a:pPr>
            <a:r>
              <a:rPr lang="pl-PL" sz="2000" dirty="0" smtClean="0"/>
              <a:t>5) w stosunku do osoby prawnej, spółki jawnej, spółki partnerskiej oraz spółki komandytowej i komandytowo-akcyjnej, będących w stanie likwidacji – każdy z likwidatorów; </a:t>
            </a:r>
          </a:p>
          <a:p>
            <a:pPr>
              <a:buNone/>
            </a:pPr>
            <a:r>
              <a:rPr lang="pl-PL" sz="2000" dirty="0" smtClean="0"/>
              <a:t>6) w stosunku do osoby prawnej wpisanej do KRS – kurator ustanowiony na podstawie art. 42 § 1 KC; </a:t>
            </a:r>
          </a:p>
          <a:p>
            <a:pPr>
              <a:buNone/>
            </a:pPr>
            <a:r>
              <a:rPr lang="pl-PL" sz="2000" dirty="0" smtClean="0"/>
              <a:t>7) w stosunku do dłużnika, któremu została udzielona pomoc publiczna o wartości przekraczającej 100 000 euro – organ udzielający pomocy; </a:t>
            </a:r>
          </a:p>
          <a:p>
            <a:pPr>
              <a:buNone/>
            </a:pPr>
            <a:r>
              <a:rPr lang="pl-PL" sz="2000" dirty="0" smtClean="0"/>
              <a:t>8) w stosunku do dłużnika, wobec którego prowadzona jest egzekucja przez zarząd przymusowy albo przez sprzedaż przedsiębiorstwa, na podstawie KPC– zarządca ustanowiony w tym postępowaniu </a:t>
            </a:r>
            <a:endParaRPr lang="pl-PL" sz="2000" dirty="0"/>
          </a:p>
        </p:txBody>
      </p:sp>
    </p:spTree>
  </p:cSld>
  <p:clrMapOvr>
    <a:masterClrMapping/>
  </p:clrMapOvr>
  <p:transition>
    <p:rand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74675" y="304801"/>
            <a:ext cx="8001000" cy="819944"/>
          </a:xfrm>
        </p:spPr>
        <p:txBody>
          <a:bodyPr/>
          <a:lstStyle/>
          <a:p>
            <a:r>
              <a:rPr lang="pl-PL" dirty="0" smtClean="0"/>
              <a:t>Sąd upadłościowy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pl-PL" sz="2800" dirty="0" smtClean="0"/>
              <a:t>Sądem upadłościowym jest sąd rejonowy – sąd gospodarczy. właściwy dla głównego ośrodka podstawowej działalności dłużnika.</a:t>
            </a:r>
          </a:p>
          <a:p>
            <a:pPr algn="just">
              <a:buNone/>
            </a:pPr>
            <a:endParaRPr lang="pl-PL" sz="2400" dirty="0" smtClean="0"/>
          </a:p>
          <a:p>
            <a:pPr algn="just">
              <a:buNone/>
            </a:pPr>
            <a:r>
              <a:rPr lang="pl-PL" sz="2400" dirty="0" smtClean="0"/>
              <a:t> Głównym ośrodkiem podstawowej działalności jest miejsce, w którym dłużnik regularnie zarządza swoją działalnością o charakterze ekonomicznym i które jako takie jest rozpoznawalne dla osób trzecich </a:t>
            </a:r>
            <a:endParaRPr lang="pl-PL" sz="2400" dirty="0"/>
          </a:p>
        </p:txBody>
      </p:sp>
    </p:spTree>
  </p:cSld>
  <p:clrMapOvr>
    <a:masterClrMapping/>
  </p:clrMapOvr>
  <p:transition>
    <p:rand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74675" y="304801"/>
            <a:ext cx="8001000" cy="819944"/>
          </a:xfrm>
        </p:spPr>
        <p:txBody>
          <a:bodyPr/>
          <a:lstStyle/>
          <a:p>
            <a:r>
              <a:rPr lang="pl-PL" sz="2800" dirty="0" smtClean="0"/>
              <a:t>Oddalenie wniosku o ogłoszenie upadłości</a:t>
            </a:r>
            <a:endParaRPr lang="pl-PL" sz="2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66738" y="1268760"/>
            <a:ext cx="8001000" cy="4751040"/>
          </a:xfrm>
        </p:spPr>
        <p:txBody>
          <a:bodyPr/>
          <a:lstStyle/>
          <a:p>
            <a:pPr algn="just">
              <a:buNone/>
            </a:pPr>
            <a:r>
              <a:rPr lang="pl-PL" sz="2400" b="1" dirty="0" smtClean="0"/>
              <a:t>Fakultatywnie</a:t>
            </a:r>
            <a:r>
              <a:rPr lang="pl-PL" sz="2400" dirty="0" smtClean="0"/>
              <a:t>:</a:t>
            </a:r>
          </a:p>
          <a:p>
            <a:pPr algn="just">
              <a:buFont typeface="Wingdings" pitchFamily="2" charset="2"/>
              <a:buChar char="Ø"/>
            </a:pPr>
            <a:r>
              <a:rPr lang="pl-PL" sz="2400" dirty="0" smtClean="0"/>
              <a:t>sąd może oddalić wniosek o ogłoszenie upadłości, jeżeli nie ma zagrożenia utraty przez dłużnika zdolności do wykonywania jego wymagalnych zobowiązań pieniężnych w niedługim czasie (art. 11 ust. 6).</a:t>
            </a:r>
          </a:p>
          <a:p>
            <a:pPr algn="just">
              <a:buFont typeface="Wingdings" pitchFamily="2" charset="2"/>
              <a:buChar char="Ø"/>
            </a:pPr>
            <a:r>
              <a:rPr lang="pl-PL" sz="2400" dirty="0" smtClean="0"/>
              <a:t>Sąd może oddalić wniosek o ogłoszenie upadłości w razie stwierdzenia, że majątek dłużnika jest obciążony hipoteką, zastawem, </a:t>
            </a:r>
            <a:r>
              <a:rPr lang="pl-PL" sz="2400" dirty="0" err="1" smtClean="0"/>
              <a:t>zastawem</a:t>
            </a:r>
            <a:r>
              <a:rPr lang="pl-PL" sz="2400" dirty="0" smtClean="0"/>
              <a:t> rejestrowym, zastawem skarbowym lub hipoteką morską w takim stopniu, że pozostały jego majątek nie wystarcza na zaspokojenie kosztów postępowania (art. 13 ust. 2)</a:t>
            </a:r>
          </a:p>
        </p:txBody>
      </p:sp>
    </p:spTree>
  </p:cSld>
  <p:clrMapOvr>
    <a:masterClrMapping/>
  </p:clrMapOvr>
  <p:transition>
    <p:rand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74675" y="304801"/>
            <a:ext cx="8001000" cy="603920"/>
          </a:xfrm>
        </p:spPr>
        <p:txBody>
          <a:bodyPr/>
          <a:lstStyle/>
          <a:p>
            <a:r>
              <a:rPr lang="pl-PL" dirty="0" smtClean="0"/>
              <a:t>Oddalenie wniosku – c.d.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66738" y="1052736"/>
            <a:ext cx="8001000" cy="4967064"/>
          </a:xfrm>
        </p:spPr>
        <p:txBody>
          <a:bodyPr/>
          <a:lstStyle/>
          <a:p>
            <a:pPr algn="just">
              <a:buNone/>
            </a:pPr>
            <a:r>
              <a:rPr lang="pl-PL" sz="2800" b="1" dirty="0" smtClean="0"/>
              <a:t>Obligatoryjnie:</a:t>
            </a:r>
          </a:p>
          <a:p>
            <a:pPr algn="just">
              <a:buFont typeface="Wingdings" pitchFamily="2" charset="2"/>
              <a:buChar char="Ø"/>
            </a:pPr>
            <a:r>
              <a:rPr lang="pl-PL" sz="2400" dirty="0" smtClean="0"/>
              <a:t>Sąd oddali wniosek o ogłoszenie upadłości złożony przez wierzyciela, jeżeli dłużnik wykaże, że wierzytelność ma w całości charakter sporny, a spór zaistniał między stronami przed złożeniem wniosku o ogłoszenie upadłości (art. 12a)</a:t>
            </a:r>
          </a:p>
          <a:p>
            <a:pPr algn="just">
              <a:buFont typeface="Wingdings" pitchFamily="2" charset="2"/>
              <a:buChar char="Ø"/>
            </a:pPr>
            <a:r>
              <a:rPr lang="pl-PL" sz="2400" dirty="0" smtClean="0"/>
              <a:t>Sąd oddali wniosek o ogłoszenie upadłości, jeżeli majątek niewypłacalnego dłużnika nie wystarcza na zaspokojenie kosztów postępowania lub wystarcza jedynie na zaspokojenie tych kosztów (art. 13 ust. 1)</a:t>
            </a:r>
            <a:endParaRPr lang="pl-PL" sz="2400" dirty="0"/>
          </a:p>
        </p:txBody>
      </p:sp>
    </p:spTree>
  </p:cSld>
  <p:clrMapOvr>
    <a:masterClrMapping/>
  </p:clrMapOvr>
  <p:transition>
    <p:rand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4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algn="just" eaLnBrk="1" hangingPunct="1">
              <a:buFont typeface="Wingdings" pitchFamily="2" charset="2"/>
              <a:buNone/>
            </a:pPr>
            <a:endParaRPr lang="pl-PL" sz="2400" dirty="0" smtClean="0"/>
          </a:p>
          <a:p>
            <a:pPr algn="ctr" eaLnBrk="1" hangingPunct="1">
              <a:buFont typeface="Wingdings" pitchFamily="2" charset="2"/>
              <a:buNone/>
            </a:pPr>
            <a:r>
              <a:rPr lang="pl-PL" sz="2800" dirty="0" smtClean="0"/>
              <a:t>Ustawa </a:t>
            </a:r>
            <a:r>
              <a:rPr lang="pl-PL" sz="2800" dirty="0" smtClean="0"/>
              <a:t>z dnia 28 lutego 2003 r. Prawo upadłościowe (do 1 stycznia 2016 r. „Prawo upadłościowe i naprawcze) – </a:t>
            </a:r>
            <a:r>
              <a:rPr lang="pl-PL" sz="2800" dirty="0" smtClean="0"/>
              <a:t>tekst jednolity </a:t>
            </a:r>
            <a:r>
              <a:rPr lang="pl-PL" sz="2800" dirty="0" smtClean="0"/>
              <a:t>Dz. U. Z 2019, poz. </a:t>
            </a:r>
            <a:r>
              <a:rPr lang="pl-PL" sz="2800" dirty="0" smtClean="0"/>
              <a:t>498 z </a:t>
            </a:r>
            <a:r>
              <a:rPr lang="pl-PL" sz="2800" dirty="0" err="1" smtClean="0"/>
              <a:t>późń</a:t>
            </a:r>
            <a:r>
              <a:rPr lang="pl-PL" sz="2800" dirty="0" smtClean="0"/>
              <a:t>. zm.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pl-PL" sz="2800" dirty="0" smtClean="0"/>
              <a:t>Dalej jako PU</a:t>
            </a:r>
            <a:endParaRPr lang="pl-PL" sz="2800" dirty="0" smtClean="0"/>
          </a:p>
        </p:txBody>
      </p:sp>
      <p:sp>
        <p:nvSpPr>
          <p:cNvPr id="4099" name="Rectangle 5"/>
          <p:cNvSpPr>
            <a:spLocks noGrp="1" noChangeArrowheads="1"/>
          </p:cNvSpPr>
          <p:nvPr>
            <p:ph type="title"/>
          </p:nvPr>
        </p:nvSpPr>
        <p:spPr>
          <a:xfrm>
            <a:off x="1143000" y="260350"/>
            <a:ext cx="8001000" cy="1216025"/>
          </a:xfrm>
          <a:noFill/>
        </p:spPr>
        <p:txBody>
          <a:bodyPr/>
          <a:lstStyle/>
          <a:p>
            <a:pPr eaLnBrk="1" hangingPunct="1"/>
            <a:r>
              <a:rPr lang="pl-PL" dirty="0" smtClean="0"/>
              <a:t>Prawo </a:t>
            </a:r>
            <a:r>
              <a:rPr lang="pl-PL" dirty="0" smtClean="0"/>
              <a:t>upadłościowe - źródła</a:t>
            </a:r>
            <a:endParaRPr lang="pl-PL" dirty="0" smtClean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74675" y="304801"/>
            <a:ext cx="8001000" cy="747936"/>
          </a:xfrm>
        </p:spPr>
        <p:txBody>
          <a:bodyPr/>
          <a:lstStyle/>
          <a:p>
            <a:r>
              <a:rPr lang="pl-PL" dirty="0" smtClean="0"/>
              <a:t>Ogłoszenie upadłości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66738" y="1196752"/>
            <a:ext cx="8001000" cy="4823048"/>
          </a:xfrm>
        </p:spPr>
        <p:txBody>
          <a:bodyPr/>
          <a:lstStyle/>
          <a:p>
            <a:pPr algn="just">
              <a:buNone/>
            </a:pPr>
            <a:r>
              <a:rPr lang="pl-PL" sz="2800" dirty="0" smtClean="0"/>
              <a:t>Uwzględniając wniosek o ogłoszenie upadłości, sąd wydaje postanowienie o ogłoszeniu upadłości</a:t>
            </a:r>
          </a:p>
          <a:p>
            <a:pPr>
              <a:buNone/>
            </a:pPr>
            <a:endParaRPr lang="pl-PL" sz="2400" dirty="0" smtClean="0"/>
          </a:p>
          <a:p>
            <a:pPr algn="just">
              <a:buNone/>
            </a:pPr>
            <a:r>
              <a:rPr lang="pl-PL" sz="2400" dirty="0" smtClean="0"/>
              <a:t>Data wydania postanowienia o ogłoszeniu upadłości jest datą upadłości. W przypadku wydania postanowienia o ogłoszeniu upadłości po ponownym rozpoznaniu sprawy w następstwie uchylenia postanowienia przez sąd drugiej instancji za datę upadłości uważa się datę wydania pierwszego postanowienia o ogłoszeniu upadłości</a:t>
            </a:r>
          </a:p>
          <a:p>
            <a:pPr>
              <a:buNone/>
            </a:pPr>
            <a:endParaRPr lang="pl-PL" sz="2400" dirty="0" smtClean="0"/>
          </a:p>
          <a:p>
            <a:pPr>
              <a:buNone/>
            </a:pPr>
            <a:endParaRPr lang="pl-PL" sz="2800" dirty="0"/>
          </a:p>
        </p:txBody>
      </p:sp>
    </p:spTree>
  </p:cSld>
  <p:clrMapOvr>
    <a:masterClrMapping/>
  </p:clrMapOvr>
  <p:transition>
    <p:random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74675" y="304801"/>
            <a:ext cx="8001000" cy="603920"/>
          </a:xfrm>
        </p:spPr>
        <p:txBody>
          <a:bodyPr/>
          <a:lstStyle/>
          <a:p>
            <a:pPr algn="ctr"/>
            <a:r>
              <a:rPr lang="pl-PL" sz="3200" dirty="0" smtClean="0"/>
              <a:t>Masa upadłości</a:t>
            </a:r>
            <a:endParaRPr lang="pl-PL" sz="32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66738" y="1052736"/>
            <a:ext cx="8001000" cy="4967064"/>
          </a:xfrm>
        </p:spPr>
        <p:txBody>
          <a:bodyPr/>
          <a:lstStyle/>
          <a:p>
            <a:pPr algn="just">
              <a:buNone/>
            </a:pPr>
            <a:r>
              <a:rPr lang="pl-PL" sz="2800" dirty="0" smtClean="0"/>
              <a:t>Z dniem ogłoszenia upadłości majątek upadłego staje się masą upadłości, która służy zaspokojeniu wierzycieli upadłego</a:t>
            </a:r>
          </a:p>
          <a:p>
            <a:pPr algn="just">
              <a:buNone/>
            </a:pPr>
            <a:endParaRPr lang="pl-PL" sz="2800" dirty="0" smtClean="0"/>
          </a:p>
          <a:p>
            <a:pPr algn="just">
              <a:buNone/>
            </a:pPr>
            <a:r>
              <a:rPr lang="pl-PL" sz="2800" dirty="0" smtClean="0"/>
              <a:t>W skład masy upadłości wchodzi majątek należący do upadłego w dniu ogłoszenia upadłości oraz nabyty przez upadłego w toku postępowania upadłościowego, z wyjątkami określonymi w ustawie</a:t>
            </a:r>
          </a:p>
          <a:p>
            <a:pPr>
              <a:buNone/>
            </a:pPr>
            <a:endParaRPr lang="pl-PL" sz="2800" dirty="0" smtClean="0"/>
          </a:p>
          <a:p>
            <a:pPr>
              <a:buNone/>
            </a:pPr>
            <a:endParaRPr lang="pl-PL" sz="2800" dirty="0" smtClean="0"/>
          </a:p>
          <a:p>
            <a:pPr>
              <a:buNone/>
            </a:pPr>
            <a:endParaRPr lang="pl-PL" sz="2800" dirty="0"/>
          </a:p>
        </p:txBody>
      </p:sp>
    </p:spTree>
  </p:cSld>
  <p:clrMapOvr>
    <a:masterClrMapping/>
  </p:clrMapOvr>
  <p:transition>
    <p:random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ytuł 1"/>
          <p:cNvSpPr>
            <a:spLocks noGrp="1"/>
          </p:cNvSpPr>
          <p:nvPr>
            <p:ph type="title"/>
          </p:nvPr>
        </p:nvSpPr>
        <p:spPr>
          <a:xfrm>
            <a:off x="574675" y="304801"/>
            <a:ext cx="8001000" cy="747935"/>
          </a:xfrm>
        </p:spPr>
        <p:txBody>
          <a:bodyPr/>
          <a:lstStyle/>
          <a:p>
            <a:r>
              <a:rPr lang="pl-PL" sz="2800" dirty="0" smtClean="0"/>
              <a:t>Przebieg postępowania upadłościowego</a:t>
            </a:r>
          </a:p>
        </p:txBody>
      </p:sp>
      <p:sp>
        <p:nvSpPr>
          <p:cNvPr id="11267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sz="2400" dirty="0" smtClean="0"/>
              <a:t>Sporządzenie przez syndyka  spisu inwentarza.</a:t>
            </a:r>
          </a:p>
          <a:p>
            <a:r>
              <a:rPr lang="pl-PL" sz="2400" dirty="0" smtClean="0"/>
              <a:t>Oszacowanie  masy upadłości.</a:t>
            </a:r>
          </a:p>
          <a:p>
            <a:r>
              <a:rPr lang="pl-PL" sz="2400" dirty="0" smtClean="0"/>
              <a:t>Sporządzenie przez syndyka planu likwidacyjnego.</a:t>
            </a:r>
          </a:p>
          <a:p>
            <a:r>
              <a:rPr lang="pl-PL" sz="2400" dirty="0" smtClean="0"/>
              <a:t>Złożenie spisu inwentarza i planu</a:t>
            </a:r>
          </a:p>
          <a:p>
            <a:r>
              <a:rPr lang="pl-PL" sz="2400" dirty="0" smtClean="0"/>
              <a:t>Zgłaszanie i ustalanie wierzytelności wierzycieli upadłego  </a:t>
            </a:r>
          </a:p>
          <a:p>
            <a:r>
              <a:rPr lang="pl-PL" sz="2400" dirty="0" smtClean="0"/>
              <a:t>Sporządzenie przez syndyka listy wierzytelności  i jej zatwierdzenie przez sędziego komisarza. </a:t>
            </a:r>
          </a:p>
          <a:p>
            <a:pPr>
              <a:buFont typeface="Wingdings" pitchFamily="2" charset="2"/>
              <a:buNone/>
            </a:pPr>
            <a:endParaRPr lang="pl-PL" dirty="0" smtClean="0"/>
          </a:p>
        </p:txBody>
      </p:sp>
    </p:spTree>
  </p:cSld>
  <p:clrMapOvr>
    <a:masterClrMapping/>
  </p:clrMapOvr>
  <p:transition>
    <p:random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Zaspokojenie </a:t>
            </a:r>
            <a:r>
              <a:rPr lang="pl-PL" dirty="0" smtClean="0"/>
              <a:t>wierzycieli</a:t>
            </a:r>
            <a:endParaRPr lang="pl-PL" dirty="0" smtClean="0"/>
          </a:p>
        </p:txBody>
      </p:sp>
      <p:sp>
        <p:nvSpPr>
          <p:cNvPr id="12291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sz="2200" dirty="0" smtClean="0"/>
              <a:t>Likwidacja masy upadłości.</a:t>
            </a:r>
          </a:p>
          <a:p>
            <a:pPr algn="just"/>
            <a:r>
              <a:rPr lang="pl-PL" sz="2200" dirty="0" smtClean="0"/>
              <a:t>Sporządzenie przez syndyka planu podziału funduszów masy upadłości i złożenie go sędziemu komisarzowi – 4 kategorie wierzycieli</a:t>
            </a:r>
          </a:p>
          <a:p>
            <a:pPr algn="just"/>
            <a:r>
              <a:rPr lang="pl-PL" sz="2200" dirty="0" smtClean="0"/>
              <a:t>Rozpatrzenie ewentualnych zarzutów przeciwko planowi podziału i jego zatwierdzenie przez sędziego komisarza.</a:t>
            </a:r>
          </a:p>
          <a:p>
            <a:pPr algn="just"/>
            <a:r>
              <a:rPr lang="pl-PL" sz="2200" dirty="0" smtClean="0"/>
              <a:t>Wykonanie planu podziału - podział sum uzyskanych w toku likwidacji masy upadłości.</a:t>
            </a:r>
          </a:p>
          <a:p>
            <a:pPr algn="just"/>
            <a:r>
              <a:rPr lang="pl-PL" sz="2200" dirty="0" smtClean="0"/>
              <a:t>Zakończenie postępowania upadłościowego – po wykonaniu ostatecznego planu podziału – postanowieniem sądu.</a:t>
            </a:r>
          </a:p>
          <a:p>
            <a:pPr algn="just"/>
            <a:endParaRPr lang="pl-PL" sz="2200" dirty="0" smtClean="0"/>
          </a:p>
          <a:p>
            <a:pPr algn="just"/>
            <a:endParaRPr lang="pl-PL" sz="2200" dirty="0" smtClean="0"/>
          </a:p>
          <a:p>
            <a:endParaRPr lang="pl-PL" dirty="0" smtClean="0"/>
          </a:p>
        </p:txBody>
      </p:sp>
    </p:spTree>
  </p:cSld>
  <p:clrMapOvr>
    <a:masterClrMapping/>
  </p:clrMapOvr>
  <p:transition>
    <p:random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>
              <a:buNone/>
            </a:pPr>
            <a:endParaRPr lang="pl-PL" dirty="0" smtClean="0"/>
          </a:p>
          <a:p>
            <a:pPr algn="ctr">
              <a:buNone/>
            </a:pPr>
            <a:r>
              <a:rPr lang="pl-PL" smtClean="0"/>
              <a:t>Dziękuję za uwagę</a:t>
            </a:r>
          </a:p>
          <a:p>
            <a:pPr algn="ctr">
              <a:buNone/>
            </a:pPr>
            <a:endParaRPr lang="pl-PL"/>
          </a:p>
        </p:txBody>
      </p:sp>
    </p:spTree>
  </p:cSld>
  <p:clrMapOvr>
    <a:masterClrMapping/>
  </p:clrMapOvr>
  <p:transition>
    <p:rand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Prawo upadłościowe – zakres ustawy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buNone/>
            </a:pPr>
            <a:r>
              <a:rPr lang="pl-PL" sz="2400" dirty="0" smtClean="0"/>
              <a:t>Ustawa </a:t>
            </a:r>
            <a:r>
              <a:rPr lang="pl-PL" sz="2400" dirty="0" smtClean="0"/>
              <a:t>Prawo upadłościowe reguluje</a:t>
            </a:r>
            <a:r>
              <a:rPr lang="pl-PL" sz="2400" dirty="0" smtClean="0"/>
              <a:t>:</a:t>
            </a:r>
          </a:p>
          <a:p>
            <a:pPr algn="just" eaLnBrk="1" hangingPunct="1">
              <a:buFont typeface="Wingdings" pitchFamily="2" charset="2"/>
              <a:buAutoNum type="arabicParenR"/>
            </a:pPr>
            <a:r>
              <a:rPr lang="pl-PL" sz="2400" dirty="0" smtClean="0"/>
              <a:t>zasady wspólnego dochodzenia roszczeń wierzycieli od niewypłacalnych dłużników będących przedsiębiorcami,</a:t>
            </a:r>
          </a:p>
          <a:p>
            <a:pPr algn="just" eaLnBrk="1" hangingPunct="1">
              <a:buFont typeface="Wingdings" pitchFamily="2" charset="2"/>
              <a:buAutoNum type="arabicParenR"/>
            </a:pPr>
            <a:r>
              <a:rPr lang="pl-PL" sz="2400" dirty="0" smtClean="0"/>
              <a:t>zasady dochodzenia roszczeń od niewypłacalnych dłużników będących osobami fizycznymi nieprowadzącymi działalności gospodarczej</a:t>
            </a:r>
          </a:p>
          <a:p>
            <a:pPr algn="just" eaLnBrk="1" hangingPunct="1">
              <a:buFont typeface="Wingdings" pitchFamily="2" charset="2"/>
              <a:buAutoNum type="arabicParenR"/>
            </a:pPr>
            <a:r>
              <a:rPr lang="pl-PL" sz="2400" dirty="0" smtClean="0"/>
              <a:t> skutki ogłoszenia upadłości, </a:t>
            </a:r>
          </a:p>
          <a:p>
            <a:pPr algn="just" eaLnBrk="1" hangingPunct="1">
              <a:buFont typeface="Wingdings" pitchFamily="2" charset="2"/>
              <a:buAutoNum type="arabicParenR"/>
            </a:pPr>
            <a:r>
              <a:rPr lang="pl-PL" sz="2400" dirty="0" smtClean="0"/>
              <a:t>zasady umarzania zobowiązań upadłego będącego osobą fizyczną.   </a:t>
            </a:r>
          </a:p>
          <a:p>
            <a:pPr>
              <a:buNone/>
            </a:pPr>
            <a:endParaRPr lang="pl-PL" sz="1800" dirty="0"/>
          </a:p>
        </p:txBody>
      </p:sp>
    </p:spTree>
  </p:cSld>
  <p:clrMapOvr>
    <a:masterClrMapping/>
  </p:clrMapOvr>
  <p:transition>
    <p:rand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2800" dirty="0" smtClean="0"/>
              <a:t>Zasada maksymalnego zaspokojenia (optymalizacji</a:t>
            </a:r>
            <a:r>
              <a:rPr lang="pl-PL" sz="2800" dirty="0" smtClean="0"/>
              <a:t>) – art. 2 ust. 1 PU</a:t>
            </a:r>
            <a:endParaRPr lang="pl-PL" sz="2800" dirty="0" smtClean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pl-PL" sz="2800" dirty="0" smtClean="0"/>
              <a:t>Postępowanie upadłościowe należy prowadzić tak, aby</a:t>
            </a:r>
            <a:r>
              <a:rPr lang="pl-PL" sz="2800" dirty="0" smtClean="0"/>
              <a:t>:</a:t>
            </a:r>
          </a:p>
          <a:p>
            <a:pPr>
              <a:buFont typeface="Wingdings" pitchFamily="2" charset="2"/>
              <a:buNone/>
              <a:defRPr/>
            </a:pPr>
            <a:endParaRPr lang="pl-PL" sz="2800" dirty="0" smtClean="0"/>
          </a:p>
          <a:p>
            <a:pPr marL="514350" indent="-514350">
              <a:buFont typeface="Wingdings" pitchFamily="2" charset="2"/>
              <a:buAutoNum type="arabicParenR"/>
              <a:defRPr/>
            </a:pPr>
            <a:r>
              <a:rPr lang="pl-PL" sz="2800" dirty="0" smtClean="0"/>
              <a:t>roszczenia wierzycieli mogły zostać zaspokojone w jak najwyższym stopniu, </a:t>
            </a:r>
          </a:p>
          <a:p>
            <a:pPr marL="514350" indent="-514350">
              <a:buFont typeface="Wingdings" pitchFamily="2" charset="2"/>
              <a:buAutoNum type="arabicParenR"/>
              <a:defRPr/>
            </a:pPr>
            <a:r>
              <a:rPr lang="pl-PL" sz="2800" dirty="0" smtClean="0"/>
              <a:t> jeśli racjonalne względy na to pozwolą – dotychczasowe przedsiębiorstwo dłużnika zostało zachowane </a:t>
            </a:r>
            <a:endParaRPr lang="pl-PL" sz="2800" dirty="0"/>
          </a:p>
        </p:txBody>
      </p:sp>
    </p:spTree>
  </p:cSld>
  <p:clrMapOvr>
    <a:masterClrMapping/>
  </p:clrMapOvr>
  <p:transition>
    <p:rand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74675" y="304801"/>
            <a:ext cx="8001000" cy="531912"/>
          </a:xfrm>
        </p:spPr>
        <p:txBody>
          <a:bodyPr/>
          <a:lstStyle/>
          <a:p>
            <a:r>
              <a:rPr lang="pl-PL" sz="2800" dirty="0" smtClean="0"/>
              <a:t>Modyfikacja zasady optymalizacji</a:t>
            </a:r>
            <a:endParaRPr lang="pl-PL" sz="2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66738" y="1124744"/>
            <a:ext cx="8001000" cy="4895056"/>
          </a:xfrm>
        </p:spPr>
        <p:txBody>
          <a:bodyPr/>
          <a:lstStyle/>
          <a:p>
            <a:pPr algn="just">
              <a:buNone/>
            </a:pPr>
            <a:endParaRPr lang="pl-PL" sz="2400" dirty="0" smtClean="0"/>
          </a:p>
          <a:p>
            <a:pPr algn="just">
              <a:buNone/>
            </a:pPr>
            <a:r>
              <a:rPr lang="pl-PL" sz="2400" dirty="0" smtClean="0"/>
              <a:t>Postępowanie </a:t>
            </a:r>
            <a:r>
              <a:rPr lang="pl-PL" sz="2400" dirty="0" smtClean="0"/>
              <a:t>uregulowane ustawą wobec osób fizycznych </a:t>
            </a:r>
            <a:r>
              <a:rPr lang="pl-PL" sz="2400" dirty="0" smtClean="0"/>
              <a:t>należy </a:t>
            </a:r>
            <a:r>
              <a:rPr lang="pl-PL" sz="2400" dirty="0" smtClean="0"/>
              <a:t>prowadzić </a:t>
            </a:r>
            <a:r>
              <a:rPr lang="pl-PL" sz="2400" dirty="0" smtClean="0"/>
              <a:t>również tak</a:t>
            </a:r>
            <a:r>
              <a:rPr lang="pl-PL" sz="2400" dirty="0" smtClean="0"/>
              <a:t>, aby umożliwić umorzenie zobowiązań upadłego niewykonanych w postępowaniu </a:t>
            </a:r>
            <a:r>
              <a:rPr lang="pl-PL" sz="2400" dirty="0" smtClean="0"/>
              <a:t>upadłościowym.</a:t>
            </a:r>
            <a:endParaRPr lang="pl-PL" sz="2400" dirty="0" smtClean="0"/>
          </a:p>
          <a:p>
            <a:pPr algn="just"/>
            <a:endParaRPr lang="pl-PL" sz="2400" dirty="0"/>
          </a:p>
        </p:txBody>
      </p:sp>
    </p:spTree>
  </p:cSld>
  <p:clrMapOvr>
    <a:masterClrMapping/>
  </p:clrMapOvr>
  <p:transition>
    <p:rand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Rodzaje postępowania upadłościowego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  <a:defRPr/>
            </a:pPr>
            <a:r>
              <a:rPr lang="pl-PL" sz="2800" cap="all" dirty="0" smtClean="0"/>
              <a:t>1) Ogólne</a:t>
            </a:r>
          </a:p>
          <a:p>
            <a:pPr>
              <a:buNone/>
              <a:defRPr/>
            </a:pPr>
            <a:r>
              <a:rPr lang="pl-PL" sz="2800" cap="all" dirty="0" smtClean="0"/>
              <a:t>2</a:t>
            </a:r>
            <a:r>
              <a:rPr lang="pl-PL" sz="2800" cap="all" dirty="0" smtClean="0"/>
              <a:t>) Odrębne</a:t>
            </a:r>
          </a:p>
          <a:p>
            <a:pPr>
              <a:buNone/>
              <a:defRPr/>
            </a:pPr>
            <a:r>
              <a:rPr lang="pl-PL" sz="2400" dirty="0" smtClean="0"/>
              <a:t>- </a:t>
            </a:r>
            <a:r>
              <a:rPr lang="pl-PL" sz="2200" dirty="0" smtClean="0"/>
              <a:t>wszczęte po śmierci niewypłacalnego dłużnika,</a:t>
            </a:r>
          </a:p>
          <a:p>
            <a:pPr>
              <a:buFontTx/>
              <a:buChar char="-"/>
              <a:defRPr/>
            </a:pPr>
            <a:r>
              <a:rPr lang="pl-PL" sz="2200" dirty="0" smtClean="0"/>
              <a:t>wobec deweloperów,</a:t>
            </a:r>
          </a:p>
          <a:p>
            <a:pPr>
              <a:buFontTx/>
              <a:buChar char="-"/>
              <a:defRPr/>
            </a:pPr>
            <a:r>
              <a:rPr lang="pl-PL" sz="2200" dirty="0" smtClean="0"/>
              <a:t>wobec banków i SKOK-ów,</a:t>
            </a:r>
          </a:p>
          <a:p>
            <a:pPr>
              <a:buFontTx/>
              <a:buChar char="-"/>
              <a:defRPr/>
            </a:pPr>
            <a:r>
              <a:rPr lang="pl-PL" sz="2200" dirty="0" smtClean="0"/>
              <a:t>wobec zakładów ubezpieczeń i reasekuracji,</a:t>
            </a:r>
          </a:p>
          <a:p>
            <a:pPr>
              <a:buFontTx/>
              <a:buChar char="-"/>
              <a:defRPr/>
            </a:pPr>
            <a:r>
              <a:rPr lang="pl-PL" sz="2200" dirty="0" smtClean="0"/>
              <a:t>wobec emitentów obligacji,</a:t>
            </a:r>
          </a:p>
          <a:p>
            <a:pPr>
              <a:buFontTx/>
              <a:buChar char="-"/>
              <a:defRPr/>
            </a:pPr>
            <a:r>
              <a:rPr lang="pl-PL" sz="2200" dirty="0" smtClean="0"/>
              <a:t>wobec osób fizycznych nieprowadzących działalności </a:t>
            </a:r>
            <a:r>
              <a:rPr lang="pl-PL" sz="2200" dirty="0" smtClean="0"/>
              <a:t>gospodarczej (tzw. upadłość konsumencka)</a:t>
            </a:r>
            <a:endParaRPr lang="pl-PL" sz="2200" dirty="0" smtClean="0"/>
          </a:p>
          <a:p>
            <a:pPr>
              <a:buFontTx/>
              <a:buChar char="-"/>
              <a:defRPr/>
            </a:pPr>
            <a:endParaRPr lang="pl-PL" sz="2400" dirty="0" smtClean="0"/>
          </a:p>
          <a:p>
            <a:pPr>
              <a:buFont typeface="Wingdings" pitchFamily="2" charset="2"/>
              <a:buNone/>
              <a:defRPr/>
            </a:pPr>
            <a:endParaRPr lang="pl-PL" sz="2400" dirty="0"/>
          </a:p>
        </p:txBody>
      </p:sp>
    </p:spTree>
  </p:cSld>
  <p:clrMapOvr>
    <a:masterClrMapping/>
  </p:clrMapOvr>
  <p:transition>
    <p:rand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74675" y="304801"/>
            <a:ext cx="8001000" cy="963960"/>
          </a:xfrm>
        </p:spPr>
        <p:txBody>
          <a:bodyPr/>
          <a:lstStyle/>
          <a:p>
            <a:r>
              <a:rPr lang="pl-PL" sz="2800" dirty="0" smtClean="0"/>
              <a:t>Zdolność upadłościowa (podmiotowy zakres PU)</a:t>
            </a:r>
            <a:endParaRPr lang="pl-PL" sz="2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66738" y="1340768"/>
            <a:ext cx="8001000" cy="4679032"/>
          </a:xfrm>
        </p:spPr>
        <p:txBody>
          <a:bodyPr/>
          <a:lstStyle/>
          <a:p>
            <a:pPr algn="just">
              <a:buNone/>
            </a:pPr>
            <a:r>
              <a:rPr lang="pl-PL" sz="2400" dirty="0" smtClean="0"/>
              <a:t>Zdolność upadłościowa – przymiot umożliwiający wszczęcie i prowadzenie wobec danego podmiotu postępowania upadłościowego.</a:t>
            </a:r>
          </a:p>
          <a:p>
            <a:pPr algn="just">
              <a:buNone/>
            </a:pPr>
            <a:r>
              <a:rPr lang="pl-PL" sz="2400" b="1" u="sng" dirty="0" smtClean="0"/>
              <a:t>W postępowaniu </a:t>
            </a:r>
            <a:r>
              <a:rPr lang="pl-PL" sz="2400" b="1" u="sng" dirty="0" smtClean="0"/>
              <a:t>ogólnym - </a:t>
            </a:r>
            <a:r>
              <a:rPr lang="pl-PL" sz="2400" b="1" u="sng" dirty="0" smtClean="0"/>
              <a:t>c</a:t>
            </a:r>
            <a:r>
              <a:rPr lang="pl-PL" sz="2400" b="1" u="sng" dirty="0" smtClean="0"/>
              <a:t>o </a:t>
            </a:r>
            <a:r>
              <a:rPr lang="pl-PL" sz="2400" b="1" u="sng" dirty="0" smtClean="0"/>
              <a:t>do zasady – przedsiębiorcy </a:t>
            </a:r>
          </a:p>
          <a:p>
            <a:pPr algn="just">
              <a:buNone/>
            </a:pPr>
            <a:r>
              <a:rPr lang="pl-PL" sz="2400" dirty="0" smtClean="0"/>
              <a:t>Rozszerzenie </a:t>
            </a:r>
            <a:r>
              <a:rPr lang="pl-PL" sz="2400" dirty="0" smtClean="0"/>
              <a:t>zakresu podmiotowego:</a:t>
            </a:r>
          </a:p>
          <a:p>
            <a:pPr algn="just">
              <a:buAutoNum type="arabicParenR"/>
            </a:pPr>
            <a:r>
              <a:rPr lang="pl-PL" sz="2000" dirty="0" smtClean="0"/>
              <a:t>Sp. z o.o. i S.A. nieprowadzące działalności </a:t>
            </a:r>
            <a:r>
              <a:rPr lang="pl-PL" sz="2000" dirty="0" smtClean="0"/>
              <a:t>gospodarczej</a:t>
            </a:r>
            <a:r>
              <a:rPr lang="pl-PL" sz="2000" dirty="0" smtClean="0"/>
              <a:t> </a:t>
            </a:r>
            <a:r>
              <a:rPr lang="pl-PL" sz="2000" dirty="0" smtClean="0"/>
              <a:t>(od 1 marca 2021 r. także proste spółki akcyjne)</a:t>
            </a:r>
            <a:endParaRPr lang="pl-PL" sz="2000" dirty="0" smtClean="0"/>
          </a:p>
          <a:p>
            <a:pPr algn="just">
              <a:buAutoNum type="arabicParenR"/>
            </a:pPr>
            <a:r>
              <a:rPr lang="pl-PL" sz="2000" dirty="0" smtClean="0"/>
              <a:t>wspólnicy osobowych spółek handlowych, ponoszących odpowiedzialność za zobowiązania spółki bez ograniczenia całym swoim majątkiem; </a:t>
            </a:r>
          </a:p>
          <a:p>
            <a:pPr algn="just">
              <a:buAutoNum type="arabicParenR"/>
            </a:pPr>
            <a:r>
              <a:rPr lang="pl-PL" sz="2000" dirty="0" smtClean="0"/>
              <a:t>wspólnicy spółki partnerskiej. </a:t>
            </a:r>
            <a:endParaRPr lang="pl-PL" sz="2000" dirty="0"/>
          </a:p>
        </p:txBody>
      </p:sp>
    </p:spTree>
  </p:cSld>
  <p:clrMapOvr>
    <a:masterClrMapping/>
  </p:clrMapOvr>
  <p:transition>
    <p:rand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74675" y="304801"/>
            <a:ext cx="8001000" cy="891952"/>
          </a:xfrm>
        </p:spPr>
        <p:txBody>
          <a:bodyPr/>
          <a:lstStyle/>
          <a:p>
            <a:r>
              <a:rPr lang="pl-PL" sz="2800" dirty="0" smtClean="0"/>
              <a:t>Zdolność upadłościowa – przypadki szczególne</a:t>
            </a:r>
            <a:endParaRPr lang="pl-PL" sz="2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66738" y="1268760"/>
            <a:ext cx="8001000" cy="4751040"/>
          </a:xfrm>
        </p:spPr>
        <p:txBody>
          <a:bodyPr/>
          <a:lstStyle/>
          <a:p>
            <a:r>
              <a:rPr lang="pl-PL" sz="1800" dirty="0" smtClean="0"/>
              <a:t>W razie śmierci przedsiębiorcy można ogłosić jego upadłość, jeżeli wniosek o ogłoszenie upadłości został złożony w terminie roku od dnia jego śmierci, a w przypadku ustanowienia zarządu sukcesyjnego, także po upływie roku od dnia śmierci przedsiębiorcy, a przed dniem wygaśnięcia zarządu sukcesyjnego.</a:t>
            </a:r>
          </a:p>
          <a:p>
            <a:r>
              <a:rPr lang="pl-PL" sz="1800" dirty="0" smtClean="0"/>
              <a:t>Wierzyciel może złożyć wniosek o ogłoszenie upadłości osoby fizycznej, która była przedsiębiorcą, także po zaprzestaniu prowadzenia przez nią działalności gospodarczej, jeżeli od dnia wykreślenia z właściwego rejestru nie upłynął rok. </a:t>
            </a:r>
            <a:endParaRPr lang="pl-PL" sz="1800" dirty="0" smtClean="0"/>
          </a:p>
          <a:p>
            <a:r>
              <a:rPr lang="pl-PL" sz="1800" dirty="0" smtClean="0"/>
              <a:t>Wierzyciel może złożyć wniosek o ogłoszenie upadłości osoby fizycznej, która faktycznie prowadziła działalność gospodarczą, nawet wówczas gdy nie dopełniła obowiązku jej zgłoszenia we właściwym rejestrze, jeżeli od dnia zaprzestania prowadzenia działalności nie upłynął rok. </a:t>
            </a:r>
            <a:endParaRPr lang="pl-PL" sz="1800" dirty="0"/>
          </a:p>
        </p:txBody>
      </p:sp>
    </p:spTree>
  </p:cSld>
  <p:clrMapOvr>
    <a:masterClrMapping/>
  </p:clrMapOvr>
  <p:transition>
    <p:rand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2800" dirty="0" smtClean="0"/>
              <a:t>Upadłość konsumencka – pojęcie i zakres podmiotowy</a:t>
            </a:r>
            <a:endParaRPr lang="pl-PL" sz="2800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pl-PL" sz="2200" dirty="0" smtClean="0"/>
              <a:t>Postępowanie upadłościowe wobec osób fizycznych nieprowadzących działalności gospodarczej – tzw. „upadłość konsumencka” </a:t>
            </a:r>
            <a:r>
              <a:rPr lang="pl-PL" sz="2200" dirty="0" smtClean="0"/>
              <a:t>– odrębne </a:t>
            </a:r>
            <a:r>
              <a:rPr lang="pl-PL" sz="2200" dirty="0" smtClean="0"/>
              <a:t>postępowanie upadłościowe uregulowane w art. 491</a:t>
            </a:r>
            <a:r>
              <a:rPr lang="pl-PL" sz="2200" baseline="30000" dirty="0" smtClean="0"/>
              <a:t>1</a:t>
            </a:r>
            <a:r>
              <a:rPr lang="pl-PL" sz="2200" dirty="0" smtClean="0"/>
              <a:t> – </a:t>
            </a:r>
            <a:r>
              <a:rPr lang="pl-PL" sz="2200" dirty="0" smtClean="0"/>
              <a:t>491</a:t>
            </a:r>
            <a:r>
              <a:rPr lang="pl-PL" sz="2200" baseline="30000" dirty="0" smtClean="0"/>
              <a:t>24</a:t>
            </a:r>
            <a:r>
              <a:rPr lang="pl-PL" sz="2200" dirty="0" smtClean="0"/>
              <a:t>, </a:t>
            </a:r>
            <a:r>
              <a:rPr lang="pl-PL" sz="2200" dirty="0" smtClean="0"/>
              <a:t>które może być prowadzone w stosunku do osób fizycznych, których upadłości nie można ogłosić zgodnie z przepisami dot. ogólnego post. upadłościowego, a zatem nie będącymi:</a:t>
            </a:r>
          </a:p>
          <a:p>
            <a:pPr algn="just">
              <a:buFont typeface="Wingdings" pitchFamily="2" charset="2"/>
              <a:buChar char="Ø"/>
            </a:pPr>
            <a:r>
              <a:rPr lang="pl-PL" sz="2200" dirty="0" smtClean="0"/>
              <a:t>  przedsiębiorcami,</a:t>
            </a:r>
          </a:p>
          <a:p>
            <a:pPr algn="just">
              <a:buFont typeface="Wingdings" pitchFamily="2" charset="2"/>
              <a:buChar char="Ø"/>
            </a:pPr>
            <a:r>
              <a:rPr lang="pl-PL" sz="2200" dirty="0" smtClean="0"/>
              <a:t>wspólnikami osobowych spółek handlowych ponoszących odpowiedzialność bez ograniczenia wysokości całym swoim majątkiem,</a:t>
            </a:r>
          </a:p>
          <a:p>
            <a:pPr algn="just">
              <a:buFont typeface="Wingdings" pitchFamily="2" charset="2"/>
              <a:buChar char="Ø"/>
            </a:pPr>
            <a:r>
              <a:rPr lang="pl-PL" sz="2200" dirty="0" smtClean="0"/>
              <a:t>wspólników spółek partnerskich. </a:t>
            </a:r>
          </a:p>
          <a:p>
            <a:pPr algn="just">
              <a:buNone/>
            </a:pPr>
            <a:endParaRPr lang="pl-PL" sz="2400" dirty="0" smtClean="0"/>
          </a:p>
        </p:txBody>
      </p:sp>
    </p:spTree>
  </p:cSld>
  <p:clrMapOvr>
    <a:masterClrMapping/>
  </p:clrMapOvr>
  <p:transition>
    <p:random/>
  </p:transition>
</p:sld>
</file>

<file path=ppt/theme/theme1.xml><?xml version="1.0" encoding="utf-8"?>
<a:theme xmlns:a="http://schemas.openxmlformats.org/drawingml/2006/main" name="Profil">
  <a:themeElements>
    <a:clrScheme name="Profil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Profil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6919" tIns="41029" rIns="96919" bIns="41029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6919" tIns="41029" rIns="96919" bIns="41029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Profil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Profile</Template>
  <TotalTime>4332</TotalTime>
  <Words>1499</Words>
  <Application>Microsoft Office PowerPoint</Application>
  <PresentationFormat>Pokaz na ekranie (4:3)</PresentationFormat>
  <Paragraphs>125</Paragraphs>
  <Slides>24</Slides>
  <Notes>1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24</vt:i4>
      </vt:variant>
    </vt:vector>
  </HeadingPairs>
  <TitlesOfParts>
    <vt:vector size="25" baseType="lpstr">
      <vt:lpstr>Profil</vt:lpstr>
      <vt:lpstr>Slajd 1</vt:lpstr>
      <vt:lpstr>Prawo upadłościowe - źródła</vt:lpstr>
      <vt:lpstr>Prawo upadłościowe – zakres ustawy</vt:lpstr>
      <vt:lpstr>Zasada maksymalnego zaspokojenia (optymalizacji) – art. 2 ust. 1 PU</vt:lpstr>
      <vt:lpstr>Modyfikacja zasady optymalizacji</vt:lpstr>
      <vt:lpstr>Rodzaje postępowania upadłościowego</vt:lpstr>
      <vt:lpstr>Zdolność upadłościowa (podmiotowy zakres PU)</vt:lpstr>
      <vt:lpstr>Zdolność upadłościowa – przypadki szczególne</vt:lpstr>
      <vt:lpstr>Upadłość konsumencka – pojęcie i zakres podmiotowy</vt:lpstr>
      <vt:lpstr>Brak zdolności upadłościowej</vt:lpstr>
      <vt:lpstr>Podstawy ogłoszenia upadłości – pojęcie niewypłacalności w rozumieniu PU</vt:lpstr>
      <vt:lpstr>Domniemania z art. 11 ust. 1a i 5 PU</vt:lpstr>
      <vt:lpstr>Wszczęcie postępowania upadłościowego</vt:lpstr>
      <vt:lpstr>Wniosek o ogłoszenie upadłości - uprawnieni</vt:lpstr>
      <vt:lpstr>Wniosek o ogłoszenie upadłości – c.d.</vt:lpstr>
      <vt:lpstr>Wniosek o ogłoszenie upadłości – c.d.</vt:lpstr>
      <vt:lpstr>Sąd upadłościowy</vt:lpstr>
      <vt:lpstr>Oddalenie wniosku o ogłoszenie upadłości</vt:lpstr>
      <vt:lpstr>Oddalenie wniosku – c.d.</vt:lpstr>
      <vt:lpstr>Ogłoszenie upadłości</vt:lpstr>
      <vt:lpstr>Masa upadłości</vt:lpstr>
      <vt:lpstr>Przebieg postępowania upadłościowego</vt:lpstr>
      <vt:lpstr>Zaspokojenie wierzycieli</vt:lpstr>
      <vt:lpstr>Slajd 24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user</dc:creator>
  <cp:lastModifiedBy>PiotrH</cp:lastModifiedBy>
  <cp:revision>357</cp:revision>
  <dcterms:created xsi:type="dcterms:W3CDTF">2004-09-26T16:14:31Z</dcterms:created>
  <dcterms:modified xsi:type="dcterms:W3CDTF">2020-03-16T21:51:15Z</dcterms:modified>
</cp:coreProperties>
</file>