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28" r:id="rId3"/>
    <p:sldId id="429" r:id="rId4"/>
    <p:sldId id="411" r:id="rId5"/>
    <p:sldId id="430" r:id="rId6"/>
    <p:sldId id="412" r:id="rId7"/>
    <p:sldId id="414" r:id="rId8"/>
    <p:sldId id="413" r:id="rId9"/>
    <p:sldId id="415" r:id="rId10"/>
    <p:sldId id="416" r:id="rId11"/>
    <p:sldId id="417" r:id="rId12"/>
    <p:sldId id="418" r:id="rId13"/>
    <p:sldId id="427" r:id="rId14"/>
    <p:sldId id="426" r:id="rId15"/>
    <p:sldId id="425" r:id="rId16"/>
    <p:sldId id="424" r:id="rId17"/>
    <p:sldId id="423" r:id="rId18"/>
    <p:sldId id="457" r:id="rId19"/>
    <p:sldId id="422" r:id="rId20"/>
    <p:sldId id="437" r:id="rId21"/>
    <p:sldId id="436" r:id="rId22"/>
    <p:sldId id="421" r:id="rId23"/>
    <p:sldId id="435" r:id="rId24"/>
    <p:sldId id="434" r:id="rId25"/>
    <p:sldId id="420" r:id="rId26"/>
    <p:sldId id="445" r:id="rId27"/>
    <p:sldId id="444" r:id="rId28"/>
    <p:sldId id="443" r:id="rId29"/>
    <p:sldId id="442" r:id="rId30"/>
    <p:sldId id="441" r:id="rId31"/>
    <p:sldId id="440" r:id="rId32"/>
    <p:sldId id="458" r:id="rId33"/>
    <p:sldId id="459" r:id="rId34"/>
    <p:sldId id="460" r:id="rId35"/>
    <p:sldId id="461" r:id="rId36"/>
    <p:sldId id="462" r:id="rId37"/>
    <p:sldId id="463" r:id="rId38"/>
    <p:sldId id="464" r:id="rId39"/>
    <p:sldId id="465" r:id="rId40"/>
    <p:sldId id="466" r:id="rId41"/>
    <p:sldId id="467" r:id="rId42"/>
    <p:sldId id="468" r:id="rId43"/>
    <p:sldId id="431" r:id="rId44"/>
    <p:sldId id="456" r:id="rId45"/>
    <p:sldId id="454" r:id="rId46"/>
    <p:sldId id="453" r:id="rId47"/>
    <p:sldId id="452" r:id="rId48"/>
    <p:sldId id="451" r:id="rId49"/>
    <p:sldId id="450" r:id="rId50"/>
    <p:sldId id="449" r:id="rId51"/>
    <p:sldId id="448" r:id="rId52"/>
    <p:sldId id="469" r:id="rId5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7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89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7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5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2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6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3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12.06.2025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4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Prawo międzynarodowe publiczne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/>
          <a:p>
            <a:r>
              <a:rPr lang="pl-PL" dirty="0"/>
              <a:t>Ćwiczenia 15-WPPRSM1221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4CAB2-5E59-1A74-5859-8CAF613E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DFFFC-2D57-EBD5-7975-27D75796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członkowie personelu dyplomatycznego</a:t>
            </a:r>
            <a:r>
              <a:rPr lang="pl-PL" sz="1600" dirty="0"/>
              <a:t> misji: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ambasador tytularny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minister pełnomocny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radca-minister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i="1" dirty="0"/>
              <a:t> </a:t>
            </a:r>
            <a:r>
              <a:rPr lang="pl-PL" sz="1600" dirty="0"/>
              <a:t>I 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III sekretarz</a:t>
            </a:r>
          </a:p>
          <a:p>
            <a:pPr marL="114300" indent="0">
              <a:buNone/>
            </a:pPr>
            <a:r>
              <a:rPr lang="pl-PL" sz="1600" dirty="0"/>
              <a:t>żołnierze, funkcjonariusze Służby Kontrwywiadu Wojskowego lub Służby Wywiadu Wojskowego pełniący służbę w placówkach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attaché obrony (wojskowy, morski, lotniczy)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zastępca attaché obrony (wojskowego, morskiego, lotniczego)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stopnie dyplomatyczne nadaje – </a:t>
            </a:r>
            <a:r>
              <a:rPr lang="pl-PL" sz="1600" b="1" dirty="0"/>
              <a:t>Szef Służby Zagranicznej</a:t>
            </a:r>
          </a:p>
          <a:p>
            <a:pPr marL="114300" indent="0">
              <a:buNone/>
            </a:pPr>
            <a:r>
              <a:rPr lang="pl-PL" sz="1600" b="1" dirty="0"/>
              <a:t>*wyjątek </a:t>
            </a:r>
            <a:r>
              <a:rPr lang="pl-PL" sz="1600" dirty="0"/>
              <a:t>– stopień ambasadora tytularnego nadaje minister właściwy ds. zagranicznych na wniosek Szefa Służby Zagranicznej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Szefa Służby Zagranicznej – powołuje i odwołuje </a:t>
            </a:r>
            <a:r>
              <a:rPr lang="pl-PL" sz="1600" b="1" dirty="0"/>
              <a:t>minister właściwy ds. zagranicznych</a:t>
            </a:r>
          </a:p>
        </p:txBody>
      </p:sp>
    </p:spTree>
    <p:extLst>
      <p:ext uri="{BB962C8B-B14F-4D97-AF65-F5344CB8AC3E}">
        <p14:creationId xmlns:p14="http://schemas.microsoft.com/office/powerpoint/2010/main" val="17983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023B6-4A73-9FEF-C9A4-527415EF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88D69-013B-CAD9-7574-E66EA46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07"/>
            <a:ext cx="10972800" cy="502201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personel administracyjny i techniczny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szyfranci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tłumacze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pracownicy kancelarii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lekarze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personel służby misji </a:t>
            </a:r>
            <a:r>
              <a:rPr lang="pl-PL" sz="1600" dirty="0"/>
              <a:t>– personel obsługi 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ogrodnik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palacz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kucharz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woźny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sprzątaczka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kierowca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goniec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956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1625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nietykalność przedstawicieli dyplomatycznych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nie podlegają aresztowaniu ani zatrzymaniu w żadnej formie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państwo przyjmujące zobowiązane jest traktować przedstawiciela dyplomatycznego z należytym szacunkiem, a także podejmować kroki służące zapobieganiu zamachowi na jego osobę, wolność lub godność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nietykalność korespondencji i dokumentów</a:t>
            </a:r>
            <a:r>
              <a:rPr lang="pl-PL" sz="1600" dirty="0"/>
              <a:t>, a także </a:t>
            </a:r>
            <a:r>
              <a:rPr lang="pl-PL" sz="1600" b="1" dirty="0"/>
              <a:t>rezydencji przedstawiciela </a:t>
            </a:r>
            <a:r>
              <a:rPr lang="pl-PL" sz="1600" dirty="0"/>
              <a:t>dyplomatycznego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immunitet jurysdykcyjny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korzystają z immunitetu od jurysdykcji karnej, cywilnej i administracyjnej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z zakresu prawa rzeczowego dotyczących prywatnego mienia nieruchomego położonego na terytorium państwa przyjmującego, chyba że przedstawiciel dyplomatyczny posiada je w imieniu państwa wysyłającego do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spadkobrania, w których przedstawiciel dyplomatyczny występuje jako wykonawca testamentu, administrator, spadkobierca lub zapisobiorca, w charakterze osoby prywatnej, a nie w imieniu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wszelkiego rodzaju zawodowej lub handlowej działalności wykonywanej przez przedstawiciela dyplomatycznego w państwie przyjmującym poza jego funkcjami urzędowymi</a:t>
            </a:r>
          </a:p>
          <a:p>
            <a:pPr marL="114300" indent="0" algn="just">
              <a:buNone/>
            </a:pPr>
            <a:r>
              <a:rPr lang="pl-PL" sz="1600" dirty="0"/>
              <a:t>przedstawiciel dyplomatyczny </a:t>
            </a:r>
            <a:r>
              <a:rPr lang="pl-PL" sz="1600" b="1" dirty="0"/>
              <a:t>nie jest zobowiązany do składania zeznań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3346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immunitet egzekucyjny </a:t>
            </a:r>
          </a:p>
          <a:p>
            <a:pPr marL="114300" indent="0" algn="just">
              <a:buNone/>
            </a:pPr>
            <a:r>
              <a:rPr lang="pl-PL" sz="1600" dirty="0"/>
              <a:t>w stosunku do przedstawiciela dyplomatycznego nie mogą być przedsięwzięte żadne środki egzekucyjne poza tymi, które dotyczą spraw zwolnionych z immunitetu od jurysdykcji cywilnej i administracyjnej, przy czym przedsięwzięte środki nie mogą naruszać nietykalności jego osoby lub rezydencji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*państwo wysyłające nadal zachowuje immunitet jurysdykcyjny w stosunku do swoich przedstawicieli</a:t>
            </a:r>
          </a:p>
          <a:p>
            <a:pPr marL="114300" indent="0" algn="just">
              <a:buNone/>
            </a:pPr>
            <a:r>
              <a:rPr lang="pl-PL" sz="1600" dirty="0"/>
              <a:t>**państwo wysyłające może zrzec się immunitetu jurysdykcyjnego swoich przedstawicieli – zrzeczenie się powinno być wyraźne</a:t>
            </a:r>
          </a:p>
          <a:p>
            <a:pPr marL="114300" indent="0" algn="just">
              <a:buNone/>
            </a:pPr>
            <a:r>
              <a:rPr lang="pl-PL" sz="1600" dirty="0"/>
              <a:t>***jeżeli przedstawiciel dyplomatyczny korzystający z immunitetu jurysdykcyjnego wszczyna postępowanie przed organami państwa przyjmującego, nie będzie się mógł powoływać na immunitet w stosunku do powództwa wzajemnego bezpośrednio związanego z powództwem głównym</a:t>
            </a:r>
          </a:p>
          <a:p>
            <a:pPr marL="114300" indent="0" algn="just">
              <a:buNone/>
            </a:pPr>
            <a:r>
              <a:rPr lang="pl-PL" sz="1600" dirty="0"/>
              <a:t>****zrzeczenie się immunitetu jurysdykcyjnego w postępowaniu cywilnym lub administracyjnym nie jest uważane za zrzeczenie się immunitetu w stosunku do wykonania wyroku – konieczne jest osobne zrzeczenie się immunitetu egzekucyjnego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3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podległości przepisom o ubezpieczeniach społecznych</a:t>
            </a:r>
            <a:r>
              <a:rPr lang="pl-PL" sz="1600" dirty="0"/>
              <a:t> państwa przyjmującego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i podatków,</a:t>
            </a:r>
            <a:r>
              <a:rPr lang="pl-PL" sz="1600" dirty="0"/>
              <a:t> osobistych i rzeczowych, państwowych, regionalnych i komunalnych,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podatków pośrednich zazwyczaj wliczanych w cenę towarów lub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mienia nieruchomego położonego na terytorium państwa przyjmującego, chyba że przedstawiciel dyplomatyczny posiada je w imieniu państwa wysyłającego dla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spadkowych pobieranych przez państwo przyjmujące (nie dotyczy spadku po zmarłym członku misji)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dochodu mającego swe źródło w państwie przyjmującym oraz podatków dotyczących kapitału zainwestowanego w przedsiębiorstwach handlowych znajdujących się w państwie przyjmującym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należnych z tytułu wyświadczonych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rejestracyjnych, sądowych, hipotecznych oraz stemplowych dotyczących mienia nieruchomego, z wyjątkiem pomieszczeń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</a:t>
            </a:r>
            <a:r>
              <a:rPr lang="pl-PL" sz="1600" dirty="0"/>
              <a:t>w państwie przyjmującym </a:t>
            </a:r>
            <a:r>
              <a:rPr lang="pl-PL" sz="1600" b="1" dirty="0"/>
              <a:t>z wszelkich osobistych świadczeń, z wszelkiego rodzaju służby publicznej oraz obciążeń wojskowych</a:t>
            </a:r>
            <a:r>
              <a:rPr lang="pl-PL" sz="1600" dirty="0"/>
              <a:t>, takich jak rekwizycje, daniny wojskowe i zakwaterowanie</a:t>
            </a:r>
          </a:p>
        </p:txBody>
      </p:sp>
    </p:spTree>
    <p:extLst>
      <p:ext uri="{BB962C8B-B14F-4D97-AF65-F5344CB8AC3E}">
        <p14:creationId xmlns:p14="http://schemas.microsoft.com/office/powerpoint/2010/main" val="1503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celnych, podatków </a:t>
            </a:r>
            <a:r>
              <a:rPr lang="pl-PL" sz="1600" dirty="0"/>
              <a:t>i innych pokrewnych należności za wwóz: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użytku urzędowego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osobistego użytku przedstawiciela dyplomatycznego lub członków jego rodziny pozostających z nim we wspólnocie domowej łącznie z przedmiotami związanymi z jego urządzeniem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rewizji osobistego bagażu </a:t>
            </a:r>
            <a:r>
              <a:rPr lang="pl-PL" sz="1600" dirty="0"/>
              <a:t>– zasada</a:t>
            </a:r>
          </a:p>
          <a:p>
            <a:pPr marL="114300" indent="0" algn="just">
              <a:buNone/>
            </a:pPr>
            <a:r>
              <a:rPr lang="pl-PL" sz="1600" dirty="0"/>
              <a:t>*wyjątek – poważne podstawy do przypuszczenia, że bagaż zawiera przedmioty, których wwóz lub wywóz jest zabroniony przez ustawodawstwo państwa przyjmującego lub podlega przepisom tego państwa dotyczącym kwarantanny; rewizja winna być przeprowadzona w obecności przedstawiciela dyplomatycznego lub osoby przez niego upoważnionej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0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rodziny przedstawiciela dyplomatycznego pozostający z nim we wspólnocie domowej, jeżeli nie są obywatelami państwa przyjmującego korzystają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przywileju nietykalności osobistej, nietykalności dokumentów i korespondencji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immunitetu jurysdykcyjnego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podległości przepisom o ubezpieczeniu społecznym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opłat i podatków osobistych i rzeczowych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ze świadczeń osobistych na rzecz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zwolnień celnych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personelu administracyjnego i technicznego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dokumentów i korespondencji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w sprawach karnych oraz od jurysdykcji cywilnej i administracyjnej w sprawach związanych z wykonywaniem obowiązków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ubezpieczeniu społecznym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osobistych i rzeczowych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ze świadczeń osobistych za przedmioty wwiezione podczas pierwszego urządzania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 analogicznych przywilejów i immunitetów korzystają członkowie rodzin personelu administracyjnego i technicznego pozostający z nimi we wspólnocie domowej, o ile nie są obywatelami państwa przyjmującego lub nie mają w nim stałego miejsca zamieszkania</a:t>
            </a:r>
          </a:p>
        </p:txBody>
      </p:sp>
    </p:spTree>
    <p:extLst>
      <p:ext uri="{BB962C8B-B14F-4D97-AF65-F5344CB8AC3E}">
        <p14:creationId xmlns:p14="http://schemas.microsoft.com/office/powerpoint/2010/main" val="32512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C0C1A-7FF2-407E-DBD6-B3DAC227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20F61-0FE1-D666-E2BC-987203D5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art. 7 pkt 2 ustawy o służbie zagranicznej</a:t>
            </a:r>
          </a:p>
          <a:p>
            <a:pPr marL="114300" indent="0">
              <a:buNone/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członkowie rodziny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 małżonek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dzieci: własne, małżonka, przysposobione oraz wzięte na utrzymanie i wychowanie w ramach rodzin zastępczych, rodzinnych domów dziecka – w wieku do 18 lat bądź będące w wieku określonym odrębnymi przepisami, dotyczącymi zasiłków rodzinnych i pielęgnacyjnych,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osoby niepełnosprawne niezdolne do samodzielnej egzystencji w rozumieniu przepisów ustawy z dnia 31 lipca 2019 r. o świadczeniu uzupełniającym dla osób niezdolnych do samodzielnej egzystencji (Dz. U. z 2020 r. poz. 1936 oraz z 2021 r. poz. 353), wymagające stałej opieki członka służby zagranicznej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6708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przywileje i immunitety członków personelu służby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immunitet w odniesieniu do aktów dokonanych w toku pełnienia ich funkcji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od opłat i podatków od wynagrodzeń, jakie otrzymują z tytułu zatrudnienia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przywileje prywatnych służących członków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od wynagrodzeń, które otrzymują z tytułu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przyjmującego, pod warunkiem, że osoby te są objęte przepisami o ubezpieczeniach społecznych, które obowiązują w państwie wysyłającym lub w państwie trzecim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innych przywilejów mogą korzystać tylko w zakresie przyznanym przez państwo przyjmujące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jurysdykcja państwa przyjmującego nad tymi osobami nie powinna zakłócać funkcji misji </a:t>
            </a:r>
          </a:p>
        </p:txBody>
      </p:sp>
    </p:spTree>
    <p:extLst>
      <p:ext uri="{BB962C8B-B14F-4D97-AF65-F5344CB8AC3E}">
        <p14:creationId xmlns:p14="http://schemas.microsoft.com/office/powerpoint/2010/main" val="51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dyplomatycznych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upływ kadencji szefa misji (lub innego członka personelu dyplomatycznego) – jeśli dane państwo ustaliło kadencję</a:t>
            </a:r>
          </a:p>
          <a:p>
            <a:pPr marL="114300" indent="0" algn="just">
              <a:buNone/>
            </a:pPr>
            <a:r>
              <a:rPr lang="pl-PL" sz="1600" dirty="0"/>
              <a:t>*kadencja ambasadorów w RP nie została ustalona ustawowo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rezygnacja z zajmowanego stanowiska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odwołanie przez państwo wysyłające – wręczenie tzw. </a:t>
            </a:r>
            <a:r>
              <a:rPr lang="pl-PL" sz="1600" dirty="0" err="1"/>
              <a:t>lettres</a:t>
            </a:r>
            <a:r>
              <a:rPr lang="pl-PL" sz="1600" dirty="0"/>
              <a:t> de </a:t>
            </a:r>
            <a:r>
              <a:rPr lang="pl-PL" sz="1600" dirty="0" err="1"/>
              <a:t>rappel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*wycofanie szefa misji – wezwanie na konsultacje (tymczasowe lub stałe)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wypadek losowy np. śmierć szefa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 persona non grata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dezercja – porzucenie placówki dyplomatycznej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*członek personelu misji nie należący do personelu dyplomatycznego może zostać uznany za osobę niepożądaną</a:t>
            </a:r>
          </a:p>
        </p:txBody>
      </p:sp>
    </p:spTree>
    <p:extLst>
      <p:ext uri="{BB962C8B-B14F-4D97-AF65-F5344CB8AC3E}">
        <p14:creationId xmlns:p14="http://schemas.microsoft.com/office/powerpoint/2010/main" val="27295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*przedstawiciel dyplomatyczny będący obywatelem państwa przyjmującego korzysta jedynie z immunitetu jurysdykcyjnego i z nietykalności w odniesieniu do aktów urzędowych dokonywanych w toku pełnienia swych funkcji </a:t>
            </a:r>
          </a:p>
        </p:txBody>
      </p:sp>
    </p:spTree>
    <p:extLst>
      <p:ext uri="{BB962C8B-B14F-4D97-AF65-F5344CB8AC3E}">
        <p14:creationId xmlns:p14="http://schemas.microsoft.com/office/powerpoint/2010/main" val="1201549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wjazdu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osoba objęta ochroną przebywa na terytorium państwa przyjmującego – od chwili notyfikacji jej nominacji ministrowi właściwemu ds.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 </a:t>
            </a:r>
          </a:p>
          <a:p>
            <a:pPr marL="114300" indent="0" algn="just">
              <a:buNone/>
            </a:pPr>
            <a:r>
              <a:rPr lang="pl-PL" sz="1600" dirty="0"/>
              <a:t>gdy funkcje osoby korzystającej z ochrony dobiegną końca, z chwilą opuszczenia przez tą osobę kraju lub z upływem innego rozsądnego terminu, w którym mogłaby ona to zrobić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</a:t>
            </a:r>
          </a:p>
        </p:txBody>
      </p:sp>
    </p:spTree>
    <p:extLst>
      <p:ext uri="{BB962C8B-B14F-4D97-AF65-F5344CB8AC3E}">
        <p14:creationId xmlns:p14="http://schemas.microsoft.com/office/powerpoint/2010/main" val="181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zakres terytorialny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terytorium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czasie podróży w celu objęcia stanowiska, powrotu do kraju wysyłającego – państwa trzecie nie powinny utrudniać przejazdu przez swoje terytorium członka personelu dyplomatycznego, członków personelu administracyjnego i technicznego, personelu służby misji oraz członków ich rodzin</a:t>
            </a:r>
          </a:p>
        </p:txBody>
      </p:sp>
    </p:spTree>
    <p:extLst>
      <p:ext uri="{BB962C8B-B14F-4D97-AF65-F5344CB8AC3E}">
        <p14:creationId xmlns:p14="http://schemas.microsoft.com/office/powerpoint/2010/main" val="4763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obowiązki członków misji względem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poszanowania ustaw i innych przepisów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mieszania się w sprawy wewnętrzne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sprawy urzędowe powierzone misji przez państwa wysyłające z państwem przyjmującym powinny być załatwiane z ministerstwem właściwym ds. zagranicznych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użytkowania pomieszczeń misji w sposób niezgodny z funkcjami misji określonymi w Konwencji, w innych normach powszechnego prawa międzynarodowego lub w umowach dwustronnych między państwem wysyłającym i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wykonywania przez przedstawiciela dyplomatycznego w państwie przyjmującym działalności zawodowej lub handlowej mającej na celu zysk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obowiązek właściwego odnoszenia się do państwa przyjmującego, szanowania jego instytucji, kultury i tradycji np. powstrzymywanie się od krytyki głowy państwa, 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działania i popierania działalności na szkodę państwa przyjmującego, w szczególności przez działalność szpiegowską, wywrotową czy dywersyjną </a:t>
            </a:r>
          </a:p>
        </p:txBody>
      </p:sp>
    </p:spTree>
    <p:extLst>
      <p:ext uri="{BB962C8B-B14F-4D97-AF65-F5344CB8AC3E}">
        <p14:creationId xmlns:p14="http://schemas.microsoft.com/office/powerpoint/2010/main" val="4179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siedziba misji dyplomatycznej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 swym terytorium nabycie przez państwo wysyłające pomieszczeń koniecznych dla misji lub pomóc w uzyskaniu takich pomieszczeń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są nietykalne – brak możliwości wkraczania do nich przez funkcjonariuszy państwa przyjmującego, chyba że uzyskają zgodę szefa misji</a:t>
            </a:r>
          </a:p>
          <a:p>
            <a:pPr marL="114300" indent="0" algn="just">
              <a:buNone/>
            </a:pPr>
            <a:r>
              <a:rPr lang="pl-PL" sz="1600" dirty="0"/>
              <a:t>*niektóre państwa uznają możliwość wkroczenia na teren misji w szczególnych sytuacjach np. dla ugaszenia pożaru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ma obowiązek przedsięwzięcia kroków w celu ochrony pomieszczeń misji przed jakimkolwiek wtargnięciem lub szkodą oraz zapobieżenia jakiemukolwiek zakłóceniu spokoju misji lub uchybienia jej godności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misja i jej szef mają prawo do używania flagi i godła państwa wysyłającego na pomieszczeniach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misji, ich urządzenia i inne przedmioty, które się w nich znajdują, oraz środki transportu misji nie podlegają rewizji, rekwizycji, zajęciu lub egzekucji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(własne i wynajęte) zwolnione są z opłat i podatków państwowych, regionalnych lub komunalnych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i dokumenty misji są nietykalne w każdym czasie i miejscu</a:t>
            </a:r>
          </a:p>
        </p:txBody>
      </p:sp>
    </p:spTree>
    <p:extLst>
      <p:ext uri="{BB962C8B-B14F-4D97-AF65-F5344CB8AC3E}">
        <p14:creationId xmlns:p14="http://schemas.microsoft.com/office/powerpoint/2010/main" val="20206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5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misje specjalne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regulowane Konwencją o misjach specjalnych, otwartą do podpisu w Nowym Jorku dnia 16 grudnia 1969r.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czasowo reprezentują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 działania – rozpatrzenie przez państwo wysyłające z państwem przyjmującym określonych spraw albo wypełnienie wobec państwa przyjmującego określonego zadania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ich wysyłanie nie zależy od nawiązania stosunków dyplomatycznych lub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rodzaje misji specjalnych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polityczno-ceremonialnym, kierowane przez osoby na najwyższych stanowiskach państwowych (głowa państwa, szef rządu)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dyplomatycznym, kierowane przez osoby z resortu spraw zagranicznych, o kwalifikacjach i stanowisku służbowym takich, jak szefowie stałych misji dyplomatycznych (ambasador, poseł)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technicznym, kierowane przez specjalistów w określonych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misji: personel dyplomatyczny, personel administracyjny i techniczny, personel służby misji</a:t>
            </a:r>
          </a:p>
        </p:txBody>
      </p:sp>
    </p:spTree>
    <p:extLst>
      <p:ext uri="{BB962C8B-B14F-4D97-AF65-F5344CB8AC3E}">
        <p14:creationId xmlns:p14="http://schemas.microsoft.com/office/powerpoint/2010/main" val="24694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596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państwie przyjmującym interesów państwa wysyłającego oraz jego obywateli, zarówno osób fizycznych, jak i prawnych,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rozwoju stosunków handlowych, gospodarczych, kulturalnych i naukowych między państwem wysyłającym a państwem przyjmującym oraz popieranie wszelkimi innymi sposobami przyjaznych stosunków między tymi państwami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wszelkimi legalnymi sposobami z warunkami i rozwojem życia handlowego, gospodarczego, kulturalnego i naukowego państwa przyjmującego, zdawanie z tego sprawy rządowi państwa wysyłającego oraz udzielanie informacji osobom zainteresowanym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paszportów i dokumentów podróży obywatelom państwa wysyłającego, jak również wiz lub odpowiednich dokumentów osobom, które pragną udać się do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opieki obywatelom państwa wysyłającego, zarówno osobom fizycznym, jak i prawnym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w charakterze notariusza i urzędnika stanu cywilnego oraz wykonywanie podobnych czynności, jak również pewnych funkcji o charakterze administracyjnym, jeżeli nie sprzeciwiają się temu ustawy i inne przepisy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obywateli państwa wysyłającego, zarówno osób fizycznych, jak i prawnych, w sprawach spadkowych, na terytorium państwa przyjmującego, zgodnie z ustawami i innymi przepisami tego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ochrona, w granicach ustalonych przez ustawy i inne przepisy państwa przyjmującego, interesów małoletnich i innych osób nieposiadających pełnej zdolności do czynności prawnych, obywateli państwa wysyłającego, w szczególności gdy zachodzi potrzeba ustanowienia nad nimi opieki lub kurateli</a:t>
            </a:r>
          </a:p>
        </p:txBody>
      </p:sp>
    </p:spTree>
    <p:extLst>
      <p:ext uri="{BB962C8B-B14F-4D97-AF65-F5344CB8AC3E}">
        <p14:creationId xmlns:p14="http://schemas.microsoft.com/office/powerpoint/2010/main" val="34335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przez misję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zawieszenie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wybuch konfliktu zbrojnego – automatyczne 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utrata podmiotowości międzynarodowej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przyczyny finansowe</a:t>
            </a:r>
          </a:p>
        </p:txBody>
      </p:sp>
    </p:spTree>
    <p:extLst>
      <p:ext uri="{BB962C8B-B14F-4D97-AF65-F5344CB8AC3E}">
        <p14:creationId xmlns:p14="http://schemas.microsoft.com/office/powerpoint/2010/main" val="7519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zastrzeżeniem przestrzegania praktyki i procedury obowiązującej w państwie przyjmującym – zastępowanie lub zapewnianie odpowiedniego zastępstwa obywateli państwa wysyłającego przed sądami lub innymi władzami państwa przyjmującego w celu uzyskiwania, zgodnie z ustawami i innymi przepisami tego państwa, podjęcia tymczasowych środków ochrony praw i interesów tych obywateli, gdy osoby te z powodu nieobecności lub z jakiejkolwiek innej przyczyny nie są w stanie podjąć w odpowiednim czasie obrony swych praw i interesów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przesyłanie sądowych i pozasądowych dokumentów oraz dokonywanie rekwizycji sądowych zgodnie z obowiązującymi umowami międzynarodowymi lub, w braku takich umów, w sposób zgodny z ustawami i innymi przepisami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przewidzianych przez ustawy i inne przepisy państwa wysyłającego praw nadzoru i inspekcji w odniesieniu do statków morskich i rzecznych posiadających przynależność państwową państwa wysyłającego oraz statków powietrznych zarejestrowanych w tym państwie, jak również w stosunku do ich załóg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statkom morskim, rzecznym i powietrznym państwa wysyłającego, jak również ich załogom, przyjmowanie oświadczeń dotyczących podróży tych statków, badanie i wizowanie ich dokumentów oraz, z zastrzeżeniem uprawnień władz państwa przyjmującego, prowadzenie dochodzenia w sprawie wypadków, które zdarzyły się w czasie podróży, i załatwianie sporów pomiędzy kapitanem, oficerami i marynarzami, o ile zezwalają na to ustawy i inne przepisy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powierzonych urzędowi konsularnemu przez państwo wysyłające wszelkich innych funkcji , których nie zakazują ustawy i inne przepisy państwa przyjmującego lub którym państwo to nie sprzeciwia się lub też które są przewidziane w umowach międzynarodowych obowiązujących między państwem wysyłającym a państwem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9490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18 ustawy Prawo konsularne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praw i interesów RP oraz jej obywateli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przyjaznych stosunków i współpracy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podejmowanie działań na rzecz umacniania więzi między RP a obywatelami polskimi, osobami polskiego pochodzenia oraz osobami deklarującymi przynależność do Narodu Polskiego, zamieszkałymi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polskiej mniejszości narodowej oraz praw i wolności osób należących do tej mniejszości, określonych w ustawodawstwie państwa przyjmującego, w umowach międzynarodowych oraz dokumentach OBWE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czuwanie w zakresie swojej właściwości nad wykonywaniem umów międzynarodowych obowiązujących w stosunkach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i pogłębiania współpracy gospodarczej, naukowej, technicznej oraz kulturalnej między RP a państwem przyjmującym, jak również na rzecz promocji polskiej gospodarki, nauki i kultury oraz języka polskiego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przedstawianie organom oraz opinii publicznej państwa przyjmującego informacji o polityce zagranicznej oraz wewnętrznej RP oraz o rozwoju polskiej gospodarki, nauki i kultury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z sytuacją w państwie przyjmującym, w szczególności ze stanem jego gospodarki, nauki i kultury, oraz z ustawodawstwem państwa przyjmującego i umowami zawieranymi przez to państwo, jak również udzielanie informacji w tym zakresie zainteresowanym obywatelom polskim oraz właściwym organom i instytucjom RP</a:t>
            </a:r>
          </a:p>
        </p:txBody>
      </p:sp>
    </p:spTree>
    <p:extLst>
      <p:ext uri="{BB962C8B-B14F-4D97-AF65-F5344CB8AC3E}">
        <p14:creationId xmlns:p14="http://schemas.microsoft.com/office/powerpoint/2010/main" val="4685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konsul może podejmować tzw. </a:t>
            </a:r>
            <a:r>
              <a:rPr lang="pl-PL" sz="1600" b="1" dirty="0" err="1"/>
              <a:t>démarches</a:t>
            </a:r>
            <a:r>
              <a:rPr lang="pl-PL" sz="1600" b="1" dirty="0"/>
              <a:t> konsularne</a:t>
            </a:r>
            <a:r>
              <a:rPr lang="pl-PL" sz="1600" dirty="0"/>
              <a:t> (kroki, inicjatywy konsularne) np. może podejmować różne inicjatywy zmierzające do udzielenia pomocy osobom znajdującym się w trudnej sytuacji takie, jak dostarczanie żywności, leków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prowadzenie dyskusji z władzami państwa przyjmującego w celu poprawy sytuacji obywateli państwa wysyłającego konsula</a:t>
            </a:r>
          </a:p>
        </p:txBody>
      </p:sp>
    </p:spTree>
    <p:extLst>
      <p:ext uri="{BB962C8B-B14F-4D97-AF65-F5344CB8AC3E}">
        <p14:creationId xmlns:p14="http://schemas.microsoft.com/office/powerpoint/2010/main" val="11956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030FA-6E02-4609-3A42-E369EA89E6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234F4B-804D-962E-A0F3-D43BDDB7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DF7A3-A20E-B067-0B19-8A7B53278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razie zatrzymania, aresztowania lub pozbawienia wolności: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można żądać kontaktu z konsulem – zadaniem konsula jest zapewnienie, by osoba zwracająca się do niego o pomoc nie była traktowana gorzej niż obywatele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osoba pozbawiona wolności może zwrócić się do konsula z prośbą, by poinformował rodzinę o jej sytuacji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powinien utrzymywać kontakt z osobą pozbawioną wolności, uzyskać od władz miejscowych i przekazać osobie pozbawionej wolności informacje o powodach zatrzymania, procedurze sądowej oraz grożącej karze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konsul zobowiązany jest do udostępnienia osobie pozbawionej wolności listy miejscowych adwokatów</a:t>
            </a:r>
          </a:p>
          <a:p>
            <a:pPr marL="114300" indent="0" algn="just">
              <a:buNone/>
            </a:pPr>
            <a:r>
              <a:rPr lang="pl-PL" sz="1600" dirty="0"/>
              <a:t>*konsul nie świadczy zastępstwa procesowego przed sądami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43906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5B2C8-6583-6E24-8470-26D9CED3FF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77CC5F-631A-7C9D-EA99-3AFBB4FB2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4A963-B05B-66C3-E85C-740DAF9CF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 </a:t>
            </a:r>
          </a:p>
          <a:p>
            <a:pPr marL="114300" indent="0">
              <a:buNone/>
            </a:pPr>
            <a:r>
              <a:rPr lang="pl-PL" sz="1600" dirty="0"/>
              <a:t>w przypadku zaginięcia: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skontaktuje się z miejscowymi władzami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pomoże sprawdzić, czy osoba zaginiona nie przebywa w szpitalu lub areszcie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 przypadku braku środków finansowych na powrót do Polski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ułatwia kontakt z krewnymi lub znajomymi, którzy mogą przesłać pieniądze za pośrednictwem banku lub firmy świadczącej tego rodzaju usługi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nie ma innych możliwości przekazania pieniędzy, konsul może wypłacić kwotę, jaka zostanie wpłacona przez krewnych lub znajomych na konto Ministerstwa Spraw Zagranicznych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udzielić pomocy finansowej potrzebnej na powrót do Polski – wysokość tej pomocy odpowiada kosztom powrotu do Polski najtańszym środkiem transportu. </a:t>
            </a:r>
            <a:r>
              <a:rPr lang="pl-PL" sz="1600" b="1" dirty="0"/>
              <a:t>Ważne! – </a:t>
            </a:r>
            <a:r>
              <a:rPr lang="pl-PL" sz="1600" dirty="0"/>
              <a:t>osoba, która uzyskała pomoc finansową od konsula musi podpisać pisemne zobowiązanie do zwrotu pomocy po powrocie</a:t>
            </a:r>
          </a:p>
          <a:p>
            <a:pPr marL="114300" indent="0" algn="just">
              <a:buNone/>
            </a:pPr>
            <a:r>
              <a:rPr lang="pl-PL" sz="1600" dirty="0"/>
              <a:t>Spłaty dokonuje się na wskazany przez konsula rachunek bankowy urzędu obsługującego ministra spraw zagranicznych w kwocie stanowiącej równowartość pomocy udzielonej przez konsula - po przeliczeniu kwoty udzielonej pomocy według kursu sprzedaży waluty, w której udzielono pomoc, ogłoszonego przez Narodowy Bank Polski</a:t>
            </a:r>
          </a:p>
          <a:p>
            <a:pPr marL="114300" indent="0" algn="just">
              <a:buNone/>
            </a:pPr>
            <a:r>
              <a:rPr lang="pl-PL" sz="1600" dirty="0"/>
              <a:t>*zarówno przekazywanie środków pieniężnych przez konsula, jak też udzielanie pomocy finansowej należą do sytuacji wyjątkowych</a:t>
            </a:r>
          </a:p>
        </p:txBody>
      </p:sp>
    </p:spTree>
    <p:extLst>
      <p:ext uri="{BB962C8B-B14F-4D97-AF65-F5344CB8AC3E}">
        <p14:creationId xmlns:p14="http://schemas.microsoft.com/office/powerpoint/2010/main" val="3262376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0EE92-D8C1-6EC6-6D1F-48712D2DD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C05041-3B5C-802F-33FA-2C19423A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AEF8A-E5F9-4494-4B74-6802F5CF2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57176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marL="114300" indent="0">
              <a:buNone/>
            </a:pPr>
            <a:r>
              <a:rPr lang="pl-PL" sz="1600" dirty="0"/>
              <a:t>w przypadku utraty paszportu lub dowodu osobistego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należy skontaktować się z urzędem konsularnym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wniosek osoby, która utraciła dokument uprawniający do podróży, po potwierdzeniu danych i tożsamości tej osoby, konsul może wydać paszport tymczasowy na powrót do miejsca stałego pobytu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 wydania paszportu konieczne są: wniosek (dostępny w urzędzie konsularnym), jedna kolorowa fotografia paszportowa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ważne! </a:t>
            </a:r>
            <a:r>
              <a:rPr lang="pl-PL" sz="1600" dirty="0"/>
              <a:t>konsulowie honorowi RP nie wydają paszportów tymczasowych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953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F92A17-C7C2-C927-3133-0756F98F8E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0AB04-5E98-2372-7BCC-D6AF37C57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222C86-8E18-B7FA-55F0-F5CC9B79B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60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dzieci i młodzież do 18 r.ż. w okresie pobierania nauki języka polskiego, historii, geografii, kultury polskiej lub innych przedmiotów nauczania w języku polskim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37% na przejazd środkami publicznego transportu zbiorowego kolejowego w pociągach osobowych, pospiesznych i ekspresowych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kolejowego w pociągach osobowych i pospiesznych na podstawie imiennych biletów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49% na przejazd środkami publicznego transportu zbiorowego autobusowego w komunikacji zwykłej i przyspieszonej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50% w opłacie za wstęp do parku narodowego lub na niektóre jego obszary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503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45253C-5674-417A-91C7-AEFA90544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E69D72-0523-7937-B542-8E2D5944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E9C837-17C2-339F-8EFC-FD82C487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nauczyciele uczący języka polskiego, historii, geografii, kultury polskiej lub innych przedmiotów nauczanych w języku polskim w szkołach i sekcjach polskich funkcjonujących w systemach oświaty innych państw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kolejowego w pociągach osobowych, na podstawie biletów jednorazowych lub miesięcznych imiennych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33% na przejazd środkami publicznego transportu zbiorowego autobusowego w komunikacji zwykłej, na podstawie biletów imiennych miesięcznych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ulga w opłacie za wstęp do muzeum (ustalana przez dyrektora muzeum)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815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0264"/>
            <a:ext cx="10972800" cy="507233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Konsekwencje uznania szefa misji (ambasadora) za persona non grata</a:t>
            </a:r>
          </a:p>
          <a:p>
            <a:pPr marL="114300" indent="0" algn="ctr">
              <a:buNone/>
            </a:pPr>
            <a:r>
              <a:rPr lang="pl-PL" sz="1200" b="1" dirty="0"/>
              <a:t>państwo przyjmujące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dirty="0"/>
              <a:t>zawiadomienie państwa wysyłającego o uznaniu szefa misji za </a:t>
            </a:r>
            <a:r>
              <a:rPr lang="pl-PL" sz="1200" b="1" dirty="0"/>
              <a:t>persona non grata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b="1" dirty="0"/>
              <a:t>państwo wysyłające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just">
              <a:buNone/>
            </a:pPr>
            <a:r>
              <a:rPr lang="pl-PL" sz="1200" b="1" dirty="0"/>
              <a:t>                                 </a:t>
            </a:r>
            <a:r>
              <a:rPr lang="pl-PL" sz="1200" dirty="0"/>
              <a:t>odwołanie osoby uznanej za persona non grata                                   brak reakcji państwa wysyłającego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albo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zakończenie funkcji tej osoby w misji                                                                </a:t>
            </a:r>
            <a:r>
              <a:rPr lang="pl-PL" sz="1200" b="1" dirty="0"/>
              <a:t>państwo przyjmujące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może odmówić uznania danej osoby za członka misji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odwołanie                                                               konsekwencje – utrata przywilejów i immunitetów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</a:t>
            </a:r>
            <a:r>
              <a:rPr lang="pl-PL" sz="1200" b="1" dirty="0"/>
              <a:t>ekspulsja – </a:t>
            </a:r>
            <a:r>
              <a:rPr lang="pl-PL" sz="1200" dirty="0"/>
              <a:t>wydalenie członka misji, któremu minął czas na 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</a:t>
            </a:r>
            <a:r>
              <a:rPr lang="pl-PL" sz="1200" b="1" dirty="0"/>
              <a:t>minister właściwy ds. zagranicznych  </a:t>
            </a:r>
            <a:r>
              <a:rPr lang="pl-PL" sz="1200" dirty="0"/>
              <a:t>                                                           opuszczenie kraju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wniosek do Prezydenta o odwołanie szefa misji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</a:t>
            </a:r>
            <a:r>
              <a:rPr lang="pl-PL" sz="1200" b="1" dirty="0"/>
              <a:t>Prezydent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odwołuje ambasadora za kontrasygnatą Prezesa RM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</a:t>
            </a:r>
            <a:r>
              <a:rPr lang="pl-PL" sz="1200" b="1" dirty="0"/>
              <a:t>minister właściwy ds. zagranicznych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notyfikacja decyzji państwa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CE0A09D-51D8-CED4-38EB-1587BAFBF7C4}"/>
              </a:ext>
            </a:extLst>
          </p:cNvPr>
          <p:cNvSpPr/>
          <p:nvPr/>
        </p:nvSpPr>
        <p:spPr>
          <a:xfrm>
            <a:off x="6096000" y="2150853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C095EED0-D1DE-6C40-790F-C88505421861}"/>
              </a:ext>
            </a:extLst>
          </p:cNvPr>
          <p:cNvSpPr/>
          <p:nvPr/>
        </p:nvSpPr>
        <p:spPr>
          <a:xfrm>
            <a:off x="6096000" y="2599426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9FD66D4B-6DD9-F0E0-A89D-575214CE5198}"/>
              </a:ext>
            </a:extLst>
          </p:cNvPr>
          <p:cNvCxnSpPr/>
          <p:nvPr/>
        </p:nvCxnSpPr>
        <p:spPr>
          <a:xfrm flipH="1">
            <a:off x="4543245" y="3036498"/>
            <a:ext cx="960408" cy="14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C9111B7-12ED-A796-3A02-A1BD5099C230}"/>
              </a:ext>
            </a:extLst>
          </p:cNvPr>
          <p:cNvCxnSpPr>
            <a:cxnSpLocks/>
          </p:cNvCxnSpPr>
          <p:nvPr/>
        </p:nvCxnSpPr>
        <p:spPr>
          <a:xfrm>
            <a:off x="6757358" y="3016369"/>
            <a:ext cx="1040921" cy="16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załka: w dół 14">
            <a:extLst>
              <a:ext uri="{FF2B5EF4-FFF2-40B4-BE49-F238E27FC236}">
                <a16:creationId xmlns:a16="http://schemas.microsoft.com/office/drawing/2014/main" id="{BCBE2758-2580-3CF0-C591-C05DCB3A1A65}"/>
              </a:ext>
            </a:extLst>
          </p:cNvPr>
          <p:cNvSpPr/>
          <p:nvPr/>
        </p:nvSpPr>
        <p:spPr>
          <a:xfrm>
            <a:off x="3726611" y="3933645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trzałka: w dół 15">
            <a:extLst>
              <a:ext uri="{FF2B5EF4-FFF2-40B4-BE49-F238E27FC236}">
                <a16:creationId xmlns:a16="http://schemas.microsoft.com/office/drawing/2014/main" id="{A237E42E-F5A0-3235-044C-A472344980F6}"/>
              </a:ext>
            </a:extLst>
          </p:cNvPr>
          <p:cNvSpPr/>
          <p:nvPr/>
        </p:nvSpPr>
        <p:spPr>
          <a:xfrm>
            <a:off x="3726611" y="4336211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Strzałka: w dół 16">
            <a:extLst>
              <a:ext uri="{FF2B5EF4-FFF2-40B4-BE49-F238E27FC236}">
                <a16:creationId xmlns:a16="http://schemas.microsoft.com/office/drawing/2014/main" id="{5789DA1C-6FE3-47F4-0F41-C1925E3FFF60}"/>
              </a:ext>
            </a:extLst>
          </p:cNvPr>
          <p:cNvSpPr/>
          <p:nvPr/>
        </p:nvSpPr>
        <p:spPr>
          <a:xfrm>
            <a:off x="3726611" y="477328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Strzałka: w dół 17">
            <a:extLst>
              <a:ext uri="{FF2B5EF4-FFF2-40B4-BE49-F238E27FC236}">
                <a16:creationId xmlns:a16="http://schemas.microsoft.com/office/drawing/2014/main" id="{FDA0B8F8-336B-0D7D-FFF3-09BE01BAAD55}"/>
              </a:ext>
            </a:extLst>
          </p:cNvPr>
          <p:cNvSpPr/>
          <p:nvPr/>
        </p:nvSpPr>
        <p:spPr>
          <a:xfrm>
            <a:off x="3726611" y="5247736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trzałka: w dół 19">
            <a:extLst>
              <a:ext uri="{FF2B5EF4-FFF2-40B4-BE49-F238E27FC236}">
                <a16:creationId xmlns:a16="http://schemas.microsoft.com/office/drawing/2014/main" id="{13709072-430F-0629-241B-867E873CE0CF}"/>
              </a:ext>
            </a:extLst>
          </p:cNvPr>
          <p:cNvSpPr/>
          <p:nvPr/>
        </p:nvSpPr>
        <p:spPr>
          <a:xfrm>
            <a:off x="3726611" y="587171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1" name="Strzałka: w dół 20">
            <a:extLst>
              <a:ext uri="{FF2B5EF4-FFF2-40B4-BE49-F238E27FC236}">
                <a16:creationId xmlns:a16="http://schemas.microsoft.com/office/drawing/2014/main" id="{3BE49083-30CE-5AE0-BDD3-57CEB7822C8C}"/>
              </a:ext>
            </a:extLst>
          </p:cNvPr>
          <p:cNvSpPr/>
          <p:nvPr/>
        </p:nvSpPr>
        <p:spPr>
          <a:xfrm>
            <a:off x="8660921" y="3429000"/>
            <a:ext cx="45719" cy="182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6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8FC37-805A-2F4F-63E9-BAF8B3AE7A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D571A1-4C4C-E382-CA54-542291A90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99EF03-28CA-CBFE-14AE-69019DB85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marL="114300" indent="0">
              <a:buNone/>
            </a:pPr>
            <a:r>
              <a:rPr lang="pl-PL" sz="1600" dirty="0"/>
              <a:t>w przypadku zgonu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za pośrednictwem Urzędu Wojewódzkiego powiadamia rodzinę osoby zmarłej w kraju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pomaga w załatwieniu formalności na miejscu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 przypadku decyzji o sprowadzeniu ciała do Polski – </a:t>
            </a:r>
            <a:r>
              <a:rPr lang="pl-PL" sz="1600" b="1" dirty="0"/>
              <a:t>uwaga! </a:t>
            </a:r>
            <a:r>
              <a:rPr lang="pl-PL" sz="1600" dirty="0"/>
              <a:t>konsulat nie ponosi kosztów sprowadzenia zwłok do Polski. Koszty te ponosi ubezpieczyciel, a w razie braku odpowiedniego ubezpieczenia - rodzina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8373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280FB4-AA90-0433-CFF1-42F0E96ECF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9ECB3-3D5C-9558-EEC8-BF88DB91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75B86-CBEC-6DE7-161E-FC1671932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7200"/>
            <a:ext cx="10972800" cy="49403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0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b="1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0453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kierownik urzędu konsularnego</a:t>
            </a:r>
          </a:p>
          <a:p>
            <a:pPr marL="114300" indent="0">
              <a:buNone/>
            </a:pPr>
            <a:r>
              <a:rPr lang="pl-PL" sz="1600" dirty="0"/>
              <a:t>wg Konwencji wiedeńskiej o stosunkach konsularnych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agent konsularny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wg ustawy Prawo konsularne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attaché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urzędnicy konsularni </a:t>
            </a:r>
            <a:r>
              <a:rPr lang="pl-PL" sz="1600" dirty="0"/>
              <a:t>– osoby, którym powierzone zostało wykonywanie funkcji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pracownicy konsularni </a:t>
            </a:r>
            <a:r>
              <a:rPr lang="pl-PL" sz="1600" dirty="0"/>
              <a:t>– osoby zatrudnione w służbie administracyjnej lub technicznej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służby </a:t>
            </a:r>
            <a:r>
              <a:rPr lang="pl-PL" sz="1600" dirty="0"/>
              <a:t>– osoby zatrudnione w służbie domowej urzędu konsularnego</a:t>
            </a:r>
          </a:p>
        </p:txBody>
      </p:sp>
    </p:spTree>
    <p:extLst>
      <p:ext uri="{BB962C8B-B14F-4D97-AF65-F5344CB8AC3E}">
        <p14:creationId xmlns:p14="http://schemas.microsoft.com/office/powerpoint/2010/main" val="3897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konsulowie honorowi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być obywatelami państwa wysyłającego, państwa trzeciego lub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pobierają wynagrodzenia za wykonywanie swoich funkcji – mogą jednak pobierać opłaty za czynności konsularne oraz uzyskać zwrot wydatków związanych z utrzymaniem honorowego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prowadzić normalną działalność zarobkową na terenie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14022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2023"/>
            <a:ext cx="10972800" cy="50608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powołanie konsula</a:t>
            </a:r>
          </a:p>
          <a:p>
            <a:pPr marL="114300" indent="0" algn="ctr">
              <a:buNone/>
            </a:pPr>
            <a:r>
              <a:rPr lang="pl-PL" sz="1600" dirty="0"/>
              <a:t>kandydat na urzędnika konsularnego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odbycie aplikacji konsularnej </a:t>
            </a:r>
          </a:p>
          <a:p>
            <a:pPr marL="114300" indent="0" algn="ctr">
              <a:buNone/>
            </a:pPr>
            <a:r>
              <a:rPr lang="pl-PL" sz="1600" dirty="0"/>
              <a:t>i zdanie egzaminu konsularnego z wynikiem pozytywnym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minister właściwy ds. zagranicznych</a:t>
            </a:r>
            <a:r>
              <a:rPr lang="pl-PL" sz="1600" dirty="0"/>
              <a:t> na wniosek </a:t>
            </a:r>
            <a:r>
              <a:rPr lang="pl-PL" sz="1600" b="1" dirty="0"/>
              <a:t>dyrektora generalnego służby zagranicznej </a:t>
            </a:r>
            <a:r>
              <a:rPr lang="pl-PL" sz="1600" dirty="0"/>
              <a:t>powołuje konsula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państwu przyjmującemu </a:t>
            </a:r>
            <a:r>
              <a:rPr lang="pl-PL" sz="1600" b="1" dirty="0"/>
              <a:t>listów komisyjnych </a:t>
            </a:r>
            <a:r>
              <a:rPr lang="pl-PL" sz="1600" dirty="0"/>
              <a:t>(</a:t>
            </a:r>
            <a:r>
              <a:rPr lang="pl-PL" sz="1600" dirty="0" err="1"/>
              <a:t>lettre</a:t>
            </a:r>
            <a:r>
              <a:rPr lang="pl-PL" sz="1600" dirty="0"/>
              <a:t> de </a:t>
            </a:r>
            <a:r>
              <a:rPr lang="pl-PL" sz="1600" dirty="0" err="1"/>
              <a:t>provision</a:t>
            </a:r>
            <a:r>
              <a:rPr lang="pl-PL" sz="1600" dirty="0"/>
              <a:t>) lub innych podobnych dokumentów stwierdzających charakter urzędowy konsula i wskazujących jego imiona i nazwisko oraz kategorię i klasę, jak również okręg konsularny i siedzibę urzędu konsularnego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dopuszczenie do wykonywania funkcji konsularnych </a:t>
            </a:r>
            <a:r>
              <a:rPr lang="pl-PL" sz="1600" dirty="0"/>
              <a:t>przez państwo przyjmujące (</a:t>
            </a:r>
            <a:r>
              <a:rPr lang="pl-PL" sz="1600" b="1" dirty="0"/>
              <a:t>exequatur</a:t>
            </a:r>
            <a:r>
              <a:rPr lang="pl-PL" sz="1600" dirty="0"/>
              <a:t>)</a:t>
            </a:r>
          </a:p>
          <a:p>
            <a:pPr marL="114300" indent="0" algn="ctr">
              <a:buNone/>
            </a:pPr>
            <a:r>
              <a:rPr lang="pl-PL" sz="1200" dirty="0"/>
              <a:t>*państwo przyjmujące może odmówić udzielenia exequatur bez podania przyczyny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konsula odwołuje minister właściwy ds. zagranicznych na wniosek dyrektora generalnego służby zagranicznej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A6DB3B4-FD97-9B90-F38C-FE27D57B1C75}"/>
              </a:ext>
            </a:extLst>
          </p:cNvPr>
          <p:cNvSpPr/>
          <p:nvPr/>
        </p:nvSpPr>
        <p:spPr>
          <a:xfrm>
            <a:off x="6096000" y="2257247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A2AA3D6D-B31D-0F6A-158C-5C7A13934D8F}"/>
              </a:ext>
            </a:extLst>
          </p:cNvPr>
          <p:cNvSpPr/>
          <p:nvPr/>
        </p:nvSpPr>
        <p:spPr>
          <a:xfrm>
            <a:off x="6118859" y="3196086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FCF1904-3719-124D-2CF4-F0557B6662C4}"/>
              </a:ext>
            </a:extLst>
          </p:cNvPr>
          <p:cNvSpPr/>
          <p:nvPr/>
        </p:nvSpPr>
        <p:spPr>
          <a:xfrm>
            <a:off x="6105336" y="3984684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C70FD80-0D52-D4FC-EE7E-A3E953B368B8}"/>
              </a:ext>
            </a:extLst>
          </p:cNvPr>
          <p:cNvSpPr/>
          <p:nvPr/>
        </p:nvSpPr>
        <p:spPr>
          <a:xfrm>
            <a:off x="6164578" y="5100275"/>
            <a:ext cx="45719" cy="191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traktować urzędników konsularnych z należytym szacunkiem i zapobiegać jakimkolwiek zamachom na ich osoby, wolność lub godność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 – urzędnicy konsularni podlegają zatrzymaniu jedynie w razie popełnienia ciężkiej zbrodni i na podstawie postanowień właściwej władzy sądowej; urzędnicy konsularni mogą być pozbawieni wolności jedynie na podstawie prawomocnego wyroku sądowego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urzędnicy konsularni nie podlegają jurysdykcji władz sądowych i administracyjnych państwa przyjmującego w odniesieniu do czynności dokonywanych w wykonywaniu funkcji konsularnych; wyjątki – powództwa cywilne: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wynikłe z zawarcia przez urzędnika konsularnego lub pracownika konsularnego umowy, w której nie występował on wyraźnie lub w sposób domniemany jako przedstawiciel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wytoczonych przez osoby trzecie na skutek szkód powstałych w wyniku wypadku spowodowanego w państwie przyjmującym przez pojazd, statek morski lub powietrzny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co do faktów związanych z wykonywaniem ich funkcji, a także prawo odmowy okazania </a:t>
            </a:r>
            <a:r>
              <a:rPr lang="pl-PL" sz="1600"/>
              <a:t>korespondencji urzędowej </a:t>
            </a:r>
            <a:r>
              <a:rPr lang="pl-PL" sz="1600" dirty="0"/>
              <a:t>i dokumentów odnoszących się do ich funkcji oraz prawo do odmowy składania zeznań w charakterze ekspertów w zakresie prawa państwa wysyłającego; w pozostałym zakresie – możliwość wzywania urzędników konsularnych do składania zeznań w charakterze świadka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84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47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uzyskania pozwolenia na pracę w zakresie pracy wykonywanej dla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wszelkich opłat i podatków osobistych i rzeczowych – państwowych, regionalnych i komunalnych, z wyjątkiem np. podatków pośrednich wliczanych w cenę towarów lub usług, opłat i podatków od prywatnego mienia nieruchomego położonego w państwie przyjmującym, opłat i podatków od prywatnych dochodów uzyskiwanych w państwie przyjmującym, opłat rejestracyjnych, sądowych, hipotecznych i stemplowych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służbowego urzędu konsularnego, przedmiotów przeznaczonych do użytku osobistego, łącznie z przedmiotami niezbędnymi do urządzenia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bagażu osobistego od rewizji celnej, chyba że istnieje podejrzenie wwiezienia lub wywiezienia przedmiotów, których wwóz i wywóz są zabronione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pracowników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przyjmującego, chyba że nie są oni stałymi pracownikami państwa wysyłającego  lub wykonują w państwie przyjmującym jakąkolwiek prywatną działalność zarobkową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osobistego wwiezionych podczas pierwszego instalowania się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171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przybycia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członek urzędu konsularnego przebywa już na terytorium państwa przyjmującego – z chwilą przystąpienia do wykonywania swych funkcji w urzędzie konsularnym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gdy funkcje członka personelu konsularnego ulegają zakończeniu, przywileje i immunitety wygasają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chwilą opuszczenie terytorium państwa przyjmującego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upływem rozsądnego okresu, w którym członek personelu dyplomatycznego mógł opuścić terytorium państwa przyjmującego 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975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3269"/>
            <a:ext cx="10972800" cy="5009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odwołanie szefa misji dyplomatycznej (ambasadora)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opinia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Konwentu Służby Zagranicznej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Sejm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opinia komisji spraw zagranicznych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wniosek do Prezydenta o odwołanie szefa misji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Prezydent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Prezes Rady Ministrów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               kontrasygnata                                                                     brak kontrasygnaty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Prezydent </a:t>
            </a:r>
            <a:r>
              <a:rPr lang="pl-PL" sz="1300" dirty="0">
                <a:solidFill>
                  <a:srgbClr val="564B3C"/>
                </a:solidFill>
                <a:latin typeface="Century Gothic"/>
              </a:rPr>
              <a:t>odwołuje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ambasadora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BADA80EA-2AF0-FD54-3FB2-EF95C22F6907}"/>
              </a:ext>
            </a:extLst>
          </p:cNvPr>
          <p:cNvSpPr/>
          <p:nvPr/>
        </p:nvSpPr>
        <p:spPr>
          <a:xfrm>
            <a:off x="6268528" y="215085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5FADCC6E-C2DA-5F1A-9D18-12E775F822A6}"/>
              </a:ext>
            </a:extLst>
          </p:cNvPr>
          <p:cNvSpPr/>
          <p:nvPr/>
        </p:nvSpPr>
        <p:spPr>
          <a:xfrm>
            <a:off x="6256737" y="259218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D66DEB63-D778-A693-976F-0C82301876D0}"/>
              </a:ext>
            </a:extLst>
          </p:cNvPr>
          <p:cNvSpPr/>
          <p:nvPr/>
        </p:nvSpPr>
        <p:spPr>
          <a:xfrm>
            <a:off x="6268528" y="2996242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298838D5-14EA-C63B-225E-DFFF237FCAB7}"/>
              </a:ext>
            </a:extLst>
          </p:cNvPr>
          <p:cNvSpPr/>
          <p:nvPr/>
        </p:nvSpPr>
        <p:spPr>
          <a:xfrm>
            <a:off x="6268528" y="3459193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EA10B0AA-1667-EA59-91ED-9995ACD97E65}"/>
              </a:ext>
            </a:extLst>
          </p:cNvPr>
          <p:cNvSpPr/>
          <p:nvPr/>
        </p:nvSpPr>
        <p:spPr>
          <a:xfrm>
            <a:off x="6256737" y="38646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6046421D-F6A8-AB1B-1054-4C4F51D07FC4}"/>
              </a:ext>
            </a:extLst>
          </p:cNvPr>
          <p:cNvSpPr/>
          <p:nvPr/>
        </p:nvSpPr>
        <p:spPr>
          <a:xfrm>
            <a:off x="6256737" y="433046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ED987B8E-518C-AFEA-C1AC-573193D6C3B0}"/>
              </a:ext>
            </a:extLst>
          </p:cNvPr>
          <p:cNvSpPr/>
          <p:nvPr/>
        </p:nvSpPr>
        <p:spPr>
          <a:xfrm>
            <a:off x="6268528" y="47790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2FA7804-D819-59D9-9598-3BA647DEA33B}"/>
              </a:ext>
            </a:extLst>
          </p:cNvPr>
          <p:cNvSpPr/>
          <p:nvPr/>
        </p:nvSpPr>
        <p:spPr>
          <a:xfrm>
            <a:off x="6268528" y="518160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E5794A42-BB13-3704-9C54-63B2FD2ED16F}"/>
              </a:ext>
            </a:extLst>
          </p:cNvPr>
          <p:cNvSpPr/>
          <p:nvPr/>
        </p:nvSpPr>
        <p:spPr>
          <a:xfrm>
            <a:off x="3950898" y="6101751"/>
            <a:ext cx="45719" cy="189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ECC8640-2184-F935-B931-42C91D949F91}"/>
              </a:ext>
            </a:extLst>
          </p:cNvPr>
          <p:cNvCxnSpPr/>
          <p:nvPr/>
        </p:nvCxnSpPr>
        <p:spPr>
          <a:xfrm flipH="1">
            <a:off x="4422475" y="5602914"/>
            <a:ext cx="1063925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0498191-4A3F-DF32-EAA9-F50F3A733CB8}"/>
              </a:ext>
            </a:extLst>
          </p:cNvPr>
          <p:cNvCxnSpPr/>
          <p:nvPr/>
        </p:nvCxnSpPr>
        <p:spPr>
          <a:xfrm>
            <a:off x="7142672" y="5602914"/>
            <a:ext cx="747622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udzielać wszelkich ułatwień w wykonywaniu swoich funkcji przez 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umieszczania flagi i godła na budynku zajmowanym przez urząd konsularny, na jego drzwiach wejściowych, jak też na rezydencji kierownika urzędu i na jego środkach transportu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nabycie pomieszczeń niezbędnych dla urzędu konsularnego, a także pomagać urzędowi konsularnemu w uzyskaniu odpowiednich mieszkań dla jego personelu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konsularne są nietykalne – władze państwa przyjmującego nie mogą wkraczać do pomieszczeń, które są używane wyłącznie na potrzeby pracy urzędu, chyba że kierownik urzędu konsularnego wyrazi na to zgodę</a:t>
            </a:r>
          </a:p>
          <a:p>
            <a:pPr marL="114300" indent="0" algn="just">
              <a:buNone/>
            </a:pPr>
            <a:r>
              <a:rPr lang="pl-PL" sz="1600" dirty="0"/>
              <a:t>*domniemanie zgody kierownika urzędu konsularnego w przypadku pożaru lub innego nieszczęśliwego wypadku wymagającego niezwłocznych czynności ochronnych (art. 31 ust. 2 Konwencji o </a:t>
            </a:r>
            <a:r>
              <a:rPr lang="pl-PL" sz="1600"/>
              <a:t>stosunkach konsularnych)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do ochrony pomieszczeń konsularnych przed jakimkolwiek wtargnięciem lub szkodą, a także do zapobiegania zakłócaniu pracy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urzędu, jego wyposażenie czy środki transportu nie podlegają rekwizycji na cele obronności czy cele użyteczności publicznej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9566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pomieszczeń konsularnych i rezydencji zawodowego kierownika urzędu konsularnego z opłat i podatków państwowych, regionalnych i komunalnych, w wyjątkiem opłat za świadczenie określonych usług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archiwów i dokumentów konsularnych, niezależnie od miejsca, w którym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dopuszcza </a:t>
            </a:r>
            <a:r>
              <a:rPr lang="pl-PL" sz="1600"/>
              <a:t>i ochrania </a:t>
            </a:r>
            <a:r>
              <a:rPr lang="pl-PL" sz="1600" dirty="0"/>
              <a:t>swobodę porozumiewania się urzędu konsularnego do wszelkich celów urzędowych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korespondencji urzędowej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otwierania i przetrzymywania korespondencji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urząd konsularny może pobierać opłaty i inne należności za dokonywanie czynności konsularnych – zwolnienie pobranych opłat i należności z podatków w państwie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365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Międzynarodowy trybunał Karny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utworzony na mocy statutu uchwalonego 17 lipca 1998 r.; oficjalnie MTK rozpoczął działalność 1 lipca 2002 r. (po dokonaniu ratyfikacji statutu przez 60 państw)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Międzynarodowy Trybunał Karny w Hadze – dopuszczenie karania za: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ludobójstwa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przeciwko ludzkości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zbrodnie wojenne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zbrodnię agresji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– 18 sędziów wybieranych przez zgromadzenie państw-stron statutu; kadencja – 9 lat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4638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79312-5B22-9E21-7391-83263C6A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1090DC-9100-10EB-5A4A-0FEC7299A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zasadniczo – reprezentuje interesy swojego państwa w jednym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dopuszczalne – reprezentowanie interesów swojego państwa przez ambasadora w kilku państwach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 zgodą państwa przyjmującego – dwa lub więcej państw mogą akredytować tą samą osobę do reprezentowania ich interesów w państwie przyjmującym</a:t>
            </a:r>
          </a:p>
        </p:txBody>
      </p:sp>
    </p:spTree>
    <p:extLst>
      <p:ext uri="{BB962C8B-B14F-4D97-AF65-F5344CB8AC3E}">
        <p14:creationId xmlns:p14="http://schemas.microsoft.com/office/powerpoint/2010/main" val="3440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80130-895F-AD87-25A5-C657D7EC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5AB5B-741E-9836-51B6-B1179A50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pierwszeństwo w obrębie klasy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ustalane według kolejności dat i godzin objęcia funkcji przez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państwa mogą stosować praktykę dającą pierwszeństwo przedstawiciela Stolicy Apostolskiej</a:t>
            </a:r>
          </a:p>
          <a:p>
            <a:pPr marL="114300" indent="0" algn="just">
              <a:buNone/>
            </a:pPr>
            <a:r>
              <a:rPr lang="pl-PL" sz="1600" dirty="0"/>
              <a:t>*zmiany w listach uwierzytelniających szefa misji, które nie powodują zmiany klasy, nie wpływają na jego pierwszeństwo  </a:t>
            </a:r>
          </a:p>
        </p:txBody>
      </p:sp>
    </p:spTree>
    <p:extLst>
      <p:ext uri="{BB962C8B-B14F-4D97-AF65-F5344CB8AC3E}">
        <p14:creationId xmlns:p14="http://schemas.microsoft.com/office/powerpoint/2010/main" val="189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A1B7FB-C8A6-5105-6F47-58A8443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3FFA2-34AA-6BE3-18E0-0E8C55F8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zastępcze kierowanie misją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obsadzenia stanowiska szefa misji lub gdy szef misji nie może pełnić swoich obowiązków – przejściowo szefem misji jest chargé d’affaires ad interim</a:t>
            </a:r>
          </a:p>
          <a:p>
            <a:pPr marL="114300" indent="0" algn="just">
              <a:buNone/>
            </a:pPr>
            <a:r>
              <a:rPr lang="pl-PL" sz="1600" dirty="0"/>
              <a:t>*z reguły jest to osoba z najwyższym stopniem dyplomatycznym 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żaden członek personelu dyplomatycznego misji nie jest obecny w państwie przyjmującym – do załatwienia bieżących spraw administracyjnych może być wyznaczony członek personelu administracyjnego i technicznego za zgodą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1226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69C50-6875-767A-D50B-FEA2240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18245-2087-33B6-3D28-B9243EF2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korpus dyplomatyczny </a:t>
            </a:r>
            <a:r>
              <a:rPr lang="pl-PL" sz="1600" dirty="0"/>
              <a:t>(</a:t>
            </a:r>
            <a:r>
              <a:rPr lang="pl-PL" sz="1600" dirty="0" err="1"/>
              <a:t>corps</a:t>
            </a:r>
            <a:r>
              <a:rPr lang="pl-PL" sz="1600" dirty="0"/>
              <a:t> </a:t>
            </a:r>
            <a:r>
              <a:rPr lang="pl-PL" sz="1600" dirty="0" err="1"/>
              <a:t>diplomatique</a:t>
            </a:r>
            <a:r>
              <a:rPr lang="pl-PL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węższe znaczenie – tworzą go szefowie misji dyplomatycznych akredytowani przy głowach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szersze znaczenie – tworzą go szefowie misji dyplomatycznych i członkowie personelu dyplomatycznego </a:t>
            </a:r>
          </a:p>
          <a:p>
            <a:pPr marL="114300" indent="0" algn="just">
              <a:buNone/>
            </a:pPr>
            <a:r>
              <a:rPr lang="pl-PL" sz="1600" dirty="0"/>
              <a:t>*w skład korpusu dyplomatycznego nie wchodzą członkowie personelu administracyjnego i technicznego oraz personel służby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 czele korpusu – </a:t>
            </a:r>
            <a:r>
              <a:rPr lang="pl-PL" sz="1600" b="1" dirty="0"/>
              <a:t>dziekan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zwykle ambasador z najdłuższym stażem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państwach katolickich – nuncjusz apostolski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wykaz członków korpusu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departament protokołu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lista członków korpusu dyplomatycznego z podaniem nazwisk, pełnych tytułów służbowych, dat wręczenia listów uwierzytelniających oraz członków personelu dyplomatycznego</a:t>
            </a:r>
          </a:p>
          <a:p>
            <a:pPr marL="114300" indent="0" algn="just">
              <a:buNone/>
            </a:pPr>
            <a:r>
              <a:rPr lang="pl-PL" sz="1600" dirty="0"/>
              <a:t>*lista kolejności dyplomatycznej – </a:t>
            </a:r>
            <a:r>
              <a:rPr lang="pl-PL" sz="1600" i="1" dirty="0"/>
              <a:t>order of </a:t>
            </a:r>
            <a:r>
              <a:rPr lang="pl-PL" sz="1600" i="1" dirty="0" err="1"/>
              <a:t>precedence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9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5880</Words>
  <Application>Microsoft Office PowerPoint</Application>
  <PresentationFormat>Panoramiczny</PresentationFormat>
  <Paragraphs>543</Paragraphs>
  <Slides>52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52</vt:i4>
      </vt:variant>
    </vt:vector>
  </HeadingPairs>
  <TitlesOfParts>
    <vt:vector size="57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Międzynarodowy trybunał Karny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2</cp:revision>
  <dcterms:created xsi:type="dcterms:W3CDTF">2025-06-11T12:45:12Z</dcterms:created>
  <dcterms:modified xsi:type="dcterms:W3CDTF">2025-06-12T15:55:20Z</dcterms:modified>
</cp:coreProperties>
</file>