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17" r:id="rId3"/>
    <p:sldId id="430" r:id="rId4"/>
    <p:sldId id="431" r:id="rId5"/>
    <p:sldId id="416" r:id="rId6"/>
    <p:sldId id="433" r:id="rId7"/>
    <p:sldId id="415" r:id="rId8"/>
    <p:sldId id="414" r:id="rId9"/>
    <p:sldId id="434" r:id="rId10"/>
    <p:sldId id="413" r:id="rId11"/>
    <p:sldId id="429" r:id="rId12"/>
    <p:sldId id="438" r:id="rId13"/>
    <p:sldId id="439" r:id="rId14"/>
    <p:sldId id="440" r:id="rId15"/>
    <p:sldId id="351" r:id="rId16"/>
    <p:sldId id="352" r:id="rId17"/>
    <p:sldId id="353" r:id="rId18"/>
    <p:sldId id="354" r:id="rId19"/>
    <p:sldId id="355" r:id="rId20"/>
    <p:sldId id="356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1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32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6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67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1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3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7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7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7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0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7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12-EPPRS-1212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2456"/>
            <a:ext cx="10972800" cy="5076883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sekretariat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zapewnia obsługę organów, realizację ich zadań i zapewnia ciągłość pracy organizacji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opracowuje analizy, sprawozdania, projekty rezolucji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dokonuje tłumaczeń dokumentów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rejestruje i ogłasza umowy międzynarodowe w </a:t>
            </a:r>
            <a:r>
              <a:rPr lang="pl-PL" sz="1600" i="1" dirty="0"/>
              <a:t>United Nations </a:t>
            </a:r>
            <a:r>
              <a:rPr lang="pl-PL" sz="1600" i="1" dirty="0" err="1"/>
              <a:t>Treaty</a:t>
            </a:r>
            <a:r>
              <a:rPr lang="pl-PL" sz="1600" i="1" dirty="0"/>
              <a:t> Series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siedziba – Nowy Jork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Sekretarz Generalny i personel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Sekretarz Generalny 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najwyższy funkcjonariusz administracyjny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wybierany przez Zgromadzenie Ogólne na zalecenie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kadencja – 5 lat; możliwość ubiegania się o kolejną kadencję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pełni funkcje zlecone przez ZO, RB i Radę Gospodarczą i Społeczną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składa sprawozdania ze swojej działalności Zgromadzeniu Ogólnemu i przedstawia swoje priorytety na kolejne lata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może zwracać uwagę Rady Bezpieczeństwa na każdą sprawę, która może zagrażać utrzymaniu międzynarodowego pokoju i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jest depozytariuszem traktatów, przyjmuje dokumenty ratyfikacyjne lub przystąpienia, zawiadamia o wejściu umowy w życie, zgłaszanych poprawkach i zastrzeżeniach do traktatów </a:t>
            </a:r>
          </a:p>
        </p:txBody>
      </p:sp>
    </p:spTree>
    <p:extLst>
      <p:ext uri="{BB962C8B-B14F-4D97-AF65-F5344CB8AC3E}">
        <p14:creationId xmlns:p14="http://schemas.microsoft.com/office/powerpoint/2010/main" val="41494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utworzone na podstawie umów międzynarodowych między rządami i posiadające z mocy swych statutów rozległe kompetencje międzynarodowe w dziedzinach: gospodarczej, społecznej, kulturalnej, wychowawczej, zdrowia publicznego i innych dziedzinach pokrewnych (art. 57 Karty NZ), związane z ONZ umową przewidzianą w art. 63 KNZ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warunki, które musi spełniać organizacja: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to być organizacja międzynarodowa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organizacja ta musi mieć charakter powszechny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posiadać szerokie kompetencje choćby w jednej z dziedzin wymienionych w art. 57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być związana z ONZ umową przewidzianą w art. 63 KNZ – umowy takie zawiera w imieniu ONZ Rada Gospodarcza i Społeczna, a zatwierdza je Zgromadzenie Ogólne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Rada Gospodarcza i Społeczna odpowiada za współpracę z organizacjami i za koordynację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166906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1725"/>
            <a:ext cx="10972800" cy="4901603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Organizacja Narodów Zjednoczonych ds. Wyżywienia i Rolnictwa </a:t>
            </a:r>
            <a:r>
              <a:rPr lang="pl-PL" sz="1600" dirty="0"/>
              <a:t>(Food and </a:t>
            </a:r>
            <a:r>
              <a:rPr lang="pl-PL" sz="1600" dirty="0" err="1"/>
              <a:t>Agriculture</a:t>
            </a:r>
            <a:r>
              <a:rPr lang="pl-PL" sz="1600" dirty="0"/>
              <a:t> Organization - </a:t>
            </a:r>
            <a:r>
              <a:rPr lang="pl-PL" sz="1600" b="1" dirty="0"/>
              <a:t>FAO</a:t>
            </a:r>
            <a:r>
              <a:rPr lang="pl-PL" sz="1600" dirty="0"/>
              <a:t>) pracuje na rzecz likwidacji głodu i niedożywienia oraz podniesienia poziomu jakości odżywiania; wspomaga również kraje członkowskie we wdrażaniu zrównoważonego rozwoju rolnictwa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Lotnictwa Cywilnego </a:t>
            </a:r>
            <a:r>
              <a:rPr lang="pl-PL" sz="1600" dirty="0"/>
              <a:t>(International </a:t>
            </a:r>
            <a:r>
              <a:rPr lang="pl-PL" sz="1600" dirty="0" err="1"/>
              <a:t>Civil</a:t>
            </a:r>
            <a:r>
              <a:rPr lang="pl-PL" sz="1600" dirty="0"/>
              <a:t> </a:t>
            </a:r>
            <a:r>
              <a:rPr lang="pl-PL" sz="1600" dirty="0" err="1"/>
              <a:t>Aviation</a:t>
            </a:r>
            <a:r>
              <a:rPr lang="pl-PL" sz="1600" dirty="0"/>
              <a:t> Organization - </a:t>
            </a:r>
            <a:r>
              <a:rPr lang="pl-PL" sz="1600" b="1" dirty="0"/>
              <a:t>ICAO</a:t>
            </a:r>
            <a:r>
              <a:rPr lang="pl-PL" sz="1600" dirty="0"/>
              <a:t>) dba, by przelot z jednego państwa do drugiego był bezpieczny i łatwy; ICAO ustanawia międzynarodowe normy i regulacje dotyczące bezpieczeństwa, sprawności i prawidłowości transportu powietrznego.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Rozwoju Rolnictwa</a:t>
            </a:r>
            <a:r>
              <a:rPr lang="pl-PL" sz="1600" dirty="0"/>
              <a:t> (International Fund for </a:t>
            </a:r>
            <a:r>
              <a:rPr lang="pl-PL" sz="1600" dirty="0" err="1"/>
              <a:t>Agricultural</a:t>
            </a:r>
            <a:r>
              <a:rPr lang="pl-PL" sz="1600" dirty="0"/>
              <a:t> Development - </a:t>
            </a:r>
            <a:r>
              <a:rPr lang="pl-PL" sz="1600" b="1" dirty="0"/>
              <a:t>IFAD</a:t>
            </a:r>
            <a:r>
              <a:rPr lang="pl-PL" sz="1600" dirty="0"/>
              <a:t>) ma za zadanie zwalczać głód i biedę na obszarach wiejskich w krajach rozwijających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Pracy </a:t>
            </a:r>
            <a:r>
              <a:rPr lang="pl-PL" sz="1600" dirty="0"/>
              <a:t>(International </a:t>
            </a:r>
            <a:r>
              <a:rPr lang="pl-PL" sz="1600" dirty="0" err="1"/>
              <a:t>Labour</a:t>
            </a:r>
            <a:r>
              <a:rPr lang="pl-PL" sz="1600" dirty="0"/>
              <a:t> Organization – </a:t>
            </a:r>
            <a:r>
              <a:rPr lang="pl-PL" sz="1600" b="1" dirty="0"/>
              <a:t>ILO</a:t>
            </a:r>
            <a:r>
              <a:rPr lang="pl-PL" sz="1600" dirty="0"/>
              <a:t>) formułuje zasady i programy promujące podstawowe prawa człowieka, lepsze warunki pracy i życia oraz zwiększenie poziomu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Morska </a:t>
            </a:r>
            <a:r>
              <a:rPr lang="pl-PL" sz="1600" dirty="0"/>
              <a:t>(International </a:t>
            </a:r>
            <a:r>
              <a:rPr lang="pl-PL" sz="1600" dirty="0" err="1"/>
              <a:t>Maritime</a:t>
            </a:r>
            <a:r>
              <a:rPr lang="pl-PL" sz="1600" dirty="0"/>
              <a:t> Organization - </a:t>
            </a:r>
            <a:r>
              <a:rPr lang="pl-PL" sz="1600" b="1" dirty="0"/>
              <a:t>IMO</a:t>
            </a:r>
            <a:r>
              <a:rPr lang="pl-PL" sz="1600" dirty="0"/>
              <a:t>) zajmuje się bezpieczeństwem floty handlowej na morzu oraz zapobieganiem zanieczyszczeniu środowiska morskiego przez statki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Walutowy </a:t>
            </a:r>
            <a:r>
              <a:rPr lang="pl-PL" sz="1600" dirty="0"/>
              <a:t>(International </a:t>
            </a:r>
            <a:r>
              <a:rPr lang="pl-PL" sz="1600" dirty="0" err="1"/>
              <a:t>Monetary</a:t>
            </a:r>
            <a:r>
              <a:rPr lang="pl-PL" sz="1600" dirty="0"/>
              <a:t> Fund - </a:t>
            </a:r>
            <a:r>
              <a:rPr lang="pl-PL" sz="1600" b="1" dirty="0"/>
              <a:t>IMF</a:t>
            </a:r>
            <a:r>
              <a:rPr lang="pl-PL" sz="1600" dirty="0"/>
              <a:t>) wspiera międzynarodową współpracę i stabilizację kursów wymiany walut; udziela czasowej pomocy finansowej krajom członkowskim, które doświadczają problemów ekonomicznych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Związek Telekomunikacyjny </a:t>
            </a:r>
            <a:r>
              <a:rPr lang="pl-PL" sz="1600" dirty="0"/>
              <a:t>(International </a:t>
            </a:r>
            <a:r>
              <a:rPr lang="pl-PL" sz="1600" dirty="0" err="1"/>
              <a:t>Telecommunication</a:t>
            </a:r>
            <a:r>
              <a:rPr lang="pl-PL" sz="1600" dirty="0"/>
              <a:t> Union – </a:t>
            </a:r>
            <a:r>
              <a:rPr lang="pl-PL" sz="1600" b="1" dirty="0"/>
              <a:t>ITU</a:t>
            </a:r>
            <a:r>
              <a:rPr lang="pl-PL" sz="1600" dirty="0"/>
              <a:t>) jest organizacją, w ramach której rządy państw i sektor biznesu koordynują światową sieć telekomunikacyjną i usługi telekomunikacyjne</a:t>
            </a:r>
          </a:p>
        </p:txBody>
      </p:sp>
    </p:spTree>
    <p:extLst>
      <p:ext uri="{BB962C8B-B14F-4D97-AF65-F5344CB8AC3E}">
        <p14:creationId xmlns:p14="http://schemas.microsoft.com/office/powerpoint/2010/main" val="4014926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Oświaty, Nauki i Kultury </a:t>
            </a:r>
            <a:r>
              <a:rPr lang="pl-PL" sz="1500" dirty="0"/>
              <a:t>(United Nations </a:t>
            </a:r>
            <a:r>
              <a:rPr lang="pl-PL" sz="1500" dirty="0" err="1"/>
              <a:t>Educational</a:t>
            </a:r>
            <a:r>
              <a:rPr lang="pl-PL" sz="1500" dirty="0"/>
              <a:t> </a:t>
            </a:r>
            <a:r>
              <a:rPr lang="pl-PL" sz="1500" dirty="0" err="1"/>
              <a:t>Scientific</a:t>
            </a:r>
            <a:r>
              <a:rPr lang="pl-PL" sz="1500" dirty="0"/>
              <a:t> and </a:t>
            </a:r>
            <a:r>
              <a:rPr lang="pl-PL" sz="1500" dirty="0" err="1"/>
              <a:t>Cultural</a:t>
            </a:r>
            <a:r>
              <a:rPr lang="pl-PL" sz="1500" dirty="0"/>
              <a:t> Organization - </a:t>
            </a:r>
            <a:r>
              <a:rPr lang="pl-PL" sz="1500" b="1" dirty="0"/>
              <a:t>UNESCO</a:t>
            </a:r>
            <a:r>
              <a:rPr lang="pl-PL" sz="1500" dirty="0"/>
              <a:t>) pełni rolę organizacji naukowo-badawczej pomagającej zrozumieć wyzwania dzisiejszego świata; UNESCO również pracuje nad wytycznymi dotyczącymi kwestii etycznych w dziedzinie nauki, kultury, edukacji i komunikacji międzyludzkiej. Jest międzynarodowym centrum wymiany informacji i wiedzy w tych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Rozwoju Przemysłowego </a:t>
            </a:r>
            <a:r>
              <a:rPr lang="pl-PL" sz="1500" dirty="0"/>
              <a:t>(United Nations </a:t>
            </a:r>
            <a:r>
              <a:rPr lang="pl-PL" sz="1500" dirty="0" err="1"/>
              <a:t>Industrial</a:t>
            </a:r>
            <a:r>
              <a:rPr lang="pl-PL" sz="1500" dirty="0"/>
              <a:t> Development Organization - </a:t>
            </a:r>
            <a:r>
              <a:rPr lang="pl-PL" sz="1500" b="1" dirty="0"/>
              <a:t>UNIDO</a:t>
            </a:r>
            <a:r>
              <a:rPr lang="pl-PL" sz="1500" dirty="0"/>
              <a:t>) – głównym celem tej organizacji jest wspieranie rozwoju przemysłu w współpracy w tej dziedzinie. Dąży do poprawy warunków życia ludzi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Powszechny Związek Pocztowy </a:t>
            </a:r>
            <a:r>
              <a:rPr lang="pl-PL" sz="1500" dirty="0"/>
              <a:t>(Universal </a:t>
            </a:r>
            <a:r>
              <a:rPr lang="pl-PL" sz="1500" dirty="0" err="1"/>
              <a:t>Postal</a:t>
            </a:r>
            <a:r>
              <a:rPr lang="pl-PL" sz="1500" dirty="0"/>
              <a:t> Union – </a:t>
            </a:r>
            <a:r>
              <a:rPr lang="pl-PL" sz="1500" b="1" dirty="0"/>
              <a:t>UPU</a:t>
            </a:r>
            <a:r>
              <a:rPr lang="pl-PL" sz="1500" dirty="0"/>
              <a:t>) jest wyspecjalizowaną instytucją, która zajmuje się regulacją międzynarodowych usług pocztowych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Zdrowia </a:t>
            </a:r>
            <a:r>
              <a:rPr lang="pl-PL" sz="1500" dirty="0"/>
              <a:t>(World </a:t>
            </a:r>
            <a:r>
              <a:rPr lang="pl-PL" sz="1500" dirty="0" err="1"/>
              <a:t>Health</a:t>
            </a:r>
            <a:r>
              <a:rPr lang="pl-PL" sz="1500" dirty="0"/>
              <a:t> Organization - </a:t>
            </a:r>
            <a:r>
              <a:rPr lang="pl-PL" sz="1500" b="1" dirty="0"/>
              <a:t>WHO</a:t>
            </a:r>
            <a:r>
              <a:rPr lang="pl-PL" sz="1500" dirty="0"/>
              <a:t>) wspiera i koordynuje prace w dziedzinie ochrony zdrowia na szczeblu międzynarodowym; WHO kieruje również międzynarodowymi badaniami mającymi na celu zapobieganie wielu chorobom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Własności Intelektualnej </a:t>
            </a:r>
            <a:r>
              <a:rPr lang="pl-PL" sz="1500" dirty="0"/>
              <a:t>(World </a:t>
            </a:r>
            <a:r>
              <a:rPr lang="pl-PL" sz="1500" dirty="0" err="1"/>
              <a:t>Intellectual</a:t>
            </a:r>
            <a:r>
              <a:rPr lang="pl-PL" sz="1500" dirty="0"/>
              <a:t> </a:t>
            </a:r>
            <a:r>
              <a:rPr lang="pl-PL" sz="1500" dirty="0" err="1"/>
              <a:t>Property</a:t>
            </a:r>
            <a:r>
              <a:rPr lang="pl-PL" sz="1500" dirty="0"/>
              <a:t> Organization - </a:t>
            </a:r>
            <a:r>
              <a:rPr lang="pl-PL" sz="1500" b="1" dirty="0"/>
              <a:t>WIPO</a:t>
            </a:r>
            <a:r>
              <a:rPr lang="pl-PL" sz="1500" dirty="0"/>
              <a:t>) zajmuje się ochroną własności intelektualnej i współpracuje z 179 państwami członkowskimi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Meteorologiczna </a:t>
            </a:r>
            <a:r>
              <a:rPr lang="pl-PL" sz="1500" dirty="0"/>
              <a:t>(World </a:t>
            </a:r>
            <a:r>
              <a:rPr lang="pl-PL" sz="1500" dirty="0" err="1"/>
              <a:t>Meteorological</a:t>
            </a:r>
            <a:r>
              <a:rPr lang="pl-PL" sz="1500" dirty="0"/>
              <a:t> Organization - </a:t>
            </a:r>
            <a:r>
              <a:rPr lang="pl-PL" sz="1500" b="1" dirty="0"/>
              <a:t>WMO</a:t>
            </a:r>
            <a:r>
              <a:rPr lang="pl-PL" sz="1500" dirty="0"/>
              <a:t>) dostarcza miarodajną informację naukową z zakresu warunków atmosferycznych, światowych zasobów słodkiej wody i klimatu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8462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ds. Turystyki </a:t>
            </a:r>
            <a:r>
              <a:rPr lang="pl-PL" sz="1500" dirty="0"/>
              <a:t>(United Nations World </a:t>
            </a:r>
            <a:r>
              <a:rPr lang="pl-PL" sz="1500" dirty="0" err="1"/>
              <a:t>Tourism</a:t>
            </a:r>
            <a:r>
              <a:rPr lang="pl-PL" sz="1500" dirty="0"/>
              <a:t> Organization - </a:t>
            </a:r>
            <a:r>
              <a:rPr lang="pl-PL" sz="1500" b="1" dirty="0"/>
              <a:t>UNWTO</a:t>
            </a:r>
            <a:r>
              <a:rPr lang="pl-PL" sz="1500" dirty="0"/>
              <a:t>) jest czołową organizacją międzynarodową zajmującą się kwestiami związanymi z turystyką; UNWTO służy jako forum do omawiania polityki turystycznej oraz jest źródłem praktycznej wiedzy na jej temat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Grupa Banku Światowego</a:t>
            </a:r>
            <a:r>
              <a:rPr lang="pl-PL" sz="1500" dirty="0"/>
              <a:t>: Międzynarodowy Bank Odbudowy i Rozwoju, Międzynarodowa Korporacja Finansowa, Międzynarodowe Stowarzyszenie Rozwoju (International Development </a:t>
            </a:r>
            <a:r>
              <a:rPr lang="pl-PL" sz="1500" dirty="0" err="1"/>
              <a:t>Association</a:t>
            </a:r>
            <a:r>
              <a:rPr lang="pl-PL" sz="1500" dirty="0"/>
              <a:t> - IDA); Agencja Wielostronnych Gwarancji Inwestycji (</a:t>
            </a:r>
            <a:r>
              <a:rPr lang="pl-PL" sz="1500" dirty="0" err="1"/>
              <a:t>Multilateral</a:t>
            </a:r>
            <a:r>
              <a:rPr lang="pl-PL" sz="1500" dirty="0"/>
              <a:t> Investment </a:t>
            </a:r>
            <a:r>
              <a:rPr lang="pl-PL" sz="1500" dirty="0" err="1"/>
              <a:t>Guarantee</a:t>
            </a:r>
            <a:r>
              <a:rPr lang="pl-PL" sz="1500" dirty="0"/>
              <a:t> </a:t>
            </a:r>
            <a:r>
              <a:rPr lang="pl-PL" sz="1500" dirty="0" err="1"/>
              <a:t>Agency</a:t>
            </a:r>
            <a:r>
              <a:rPr lang="pl-PL" sz="1500" dirty="0"/>
              <a:t> - MIGA); Międzynarodowe Centrum Rozstrzygania Sporów Inwestycyjnych (International Centre for </a:t>
            </a:r>
            <a:r>
              <a:rPr lang="pl-PL" sz="1500" dirty="0" err="1"/>
              <a:t>Settlement</a:t>
            </a:r>
            <a:r>
              <a:rPr lang="pl-PL" sz="1500" dirty="0"/>
              <a:t> of Investment </a:t>
            </a:r>
            <a:r>
              <a:rPr lang="pl-PL" sz="1500" dirty="0" err="1"/>
              <a:t>Disputes</a:t>
            </a:r>
            <a:r>
              <a:rPr lang="pl-PL" sz="1500" dirty="0"/>
              <a:t> - ICSID) - nadrzędnym celem Grupy Banku Światowego jest redukcja ubóstwa na świecie poprzez wzmocnienie gospodarek biednych krajów; Bank Światowy udziela pożyczek oraz buduje potencjał opierając się na dwóch filarach rozwoju: tworzenie odpowiedniego klimatu dla inwestowania i zrównoważonego wzrostu oraz wspieranie inwestowania w celu poprawy sytuacji ludzi żyjących w ubóstwie</a:t>
            </a:r>
          </a:p>
          <a:p>
            <a:pPr marL="114300" indent="0" algn="just">
              <a:buNone/>
            </a:pPr>
            <a:endParaRPr lang="pl-PL" sz="1500" dirty="0"/>
          </a:p>
          <a:p>
            <a:pPr algn="just"/>
            <a:endParaRPr lang="pl-PL" sz="1500" dirty="0"/>
          </a:p>
          <a:p>
            <a:pPr marL="114300" indent="0" algn="just">
              <a:buNone/>
            </a:pPr>
            <a:r>
              <a:rPr lang="pl-PL" sz="1600" dirty="0"/>
              <a:t>https://www.unic.un.org.pl/poznaj_onz/unsystem2.php</a:t>
            </a:r>
          </a:p>
        </p:txBody>
      </p:sp>
    </p:spTree>
    <p:extLst>
      <p:ext uri="{BB962C8B-B14F-4D97-AF65-F5344CB8AC3E}">
        <p14:creationId xmlns:p14="http://schemas.microsoft.com/office/powerpoint/2010/main" val="4065214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E9AA-E4A1-49FF-8EB4-10315C6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72321-A580-4343-931C-1285592D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powszechny charakter </a:t>
            </a:r>
            <a:r>
              <a:rPr lang="pl-PL" sz="1600" dirty="0"/>
              <a:t>– przysługują każdemu człowiekowi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przyrodzony charakter </a:t>
            </a:r>
            <a:r>
              <a:rPr lang="pl-PL" sz="1600" dirty="0"/>
              <a:t>– przysługują każdej jednostce od momentu urodzenia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niezbywalny charakter </a:t>
            </a:r>
            <a:r>
              <a:rPr lang="pl-PL" sz="1600" dirty="0"/>
              <a:t>– nie można się ich zrzec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niepodzielny charakter </a:t>
            </a:r>
            <a:r>
              <a:rPr lang="pl-PL" sz="1600" dirty="0"/>
              <a:t>– wszystkie prawa człowieka stanowią integralną całość i są od siebie współzależne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wynikają z przyrodzonej godności ludzkiej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obowiązują przede wszystkim w relacjach wertykalnych, </a:t>
            </a:r>
            <a:r>
              <a:rPr lang="pl-PL" sz="1600" dirty="0"/>
              <a:t>tj. w relacjach państwo-jednostka</a:t>
            </a:r>
          </a:p>
        </p:txBody>
      </p:sp>
    </p:spTree>
    <p:extLst>
      <p:ext uri="{BB962C8B-B14F-4D97-AF65-F5344CB8AC3E}">
        <p14:creationId xmlns:p14="http://schemas.microsoft.com/office/powerpoint/2010/main" val="1323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209AF-F36A-4251-A9FF-7B243A3C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207CD0-2F70-4478-B727-DEE41747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osobowa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traktowana jako kategoria aksjologiczno-ontyczna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jest w tym ujęciu wartością przyrodzoną, trwałą, niezbywalną i równocześnie zobowiązującą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przysługuje każdemu człowiekowi właśnie z racji bycia człowiekiem i nie wymaga uprzedniego zdobycia, ani też człowiek nie może jej utracić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41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23926-04BB-473A-9D5D-933442E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3B0BD-E1E5-400D-B28E-22FCC4F1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układy obowiązywania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horyzontalny (poziomy)</a:t>
            </a:r>
          </a:p>
          <a:p>
            <a:pPr marL="114300" indent="0" algn="just">
              <a:buNone/>
            </a:pPr>
            <a:r>
              <a:rPr lang="pl-PL" sz="1600" dirty="0"/>
              <a:t> prawa człowieka znajdują zastosowanie pomiędzy równorzędnymi podmiotami </a:t>
            </a:r>
          </a:p>
          <a:p>
            <a:pPr marL="114300" indent="0" algn="just">
              <a:buNone/>
            </a:pPr>
            <a:r>
              <a:rPr lang="pl-PL" sz="1600" dirty="0"/>
              <a:t>osoba fizyczna - osoba fizyczna          państwo - państwo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wertykalny (pionowy) </a:t>
            </a:r>
          </a:p>
          <a:p>
            <a:pPr marL="114300" indent="0" algn="just">
              <a:buNone/>
            </a:pPr>
            <a:r>
              <a:rPr lang="pl-PL" sz="1600" dirty="0"/>
              <a:t>prawa człowieka znajdują zastosowanie w relacjach nierównorzędnych podmiotów</a:t>
            </a:r>
          </a:p>
          <a:p>
            <a:pPr marL="114300" indent="0" algn="just">
              <a:buNone/>
            </a:pPr>
            <a:r>
              <a:rPr lang="pl-PL" sz="1600" dirty="0"/>
              <a:t>osoba fizyczna – państwo posiadające zwierzchnictwo terytorialne i personalne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</a:t>
            </a:r>
          </a:p>
          <a:p>
            <a:pPr marL="114300" indent="0" algn="just">
              <a:buNone/>
            </a:pPr>
            <a:r>
              <a:rPr lang="pl-PL" sz="1600" dirty="0"/>
              <a:t>prawa człowieka obowiązują w układzie wertykalnym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wyjątkowo</a:t>
            </a:r>
          </a:p>
          <a:p>
            <a:pPr marL="114300" indent="0" algn="just">
              <a:buNone/>
            </a:pPr>
            <a:r>
              <a:rPr lang="pl-PL" sz="1600" dirty="0"/>
              <a:t>niektóre prawa człowieka obowiązują zarówno w układzie wertykalnym, jak i horyzontalnym np. prawo do poszanowania godności </a:t>
            </a:r>
          </a:p>
        </p:txBody>
      </p:sp>
    </p:spTree>
    <p:extLst>
      <p:ext uri="{BB962C8B-B14F-4D97-AF65-F5344CB8AC3E}">
        <p14:creationId xmlns:p14="http://schemas.microsoft.com/office/powerpoint/2010/main" val="5124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7D963-5895-4F2A-BC8C-A932AE86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707E8E-53C1-40F1-9953-2F891460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wolności – prawa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wolności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aspekt pozytywny - wolność kształtowania swojego postępowania według własnego uznania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</a:rPr>
              <a:t>aspekt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negatywny - wolność od zewnętrznej ingerencji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możliwość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żądania podjęcia określonego działania na rzecz jednostki ze strony określonej instytucji publicznej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zobowiązują państwo do aktywnego działania na rzecz zapewnienia określonego dobra</a:t>
            </a:r>
          </a:p>
        </p:txBody>
      </p:sp>
    </p:spTree>
    <p:extLst>
      <p:ext uri="{BB962C8B-B14F-4D97-AF65-F5344CB8AC3E}">
        <p14:creationId xmlns:p14="http://schemas.microsoft.com/office/powerpoint/2010/main" val="25247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CE4EA8-3482-413D-BEB0-5AADB249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FFE172-BED6-4421-A5C7-831CCA2C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dirty="0"/>
              <a:t>prawa materialne – prawa proceduralne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materialne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wyznaczają więzi prawne między jednostką a państwem i innymi podmiotami, zapewniając jej ochronę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proceduralne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umożliwiają uruchomienie procedur zmierzających do wyegzekwowania danego prawa materialnego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o charakterze międzypaństwowym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organ naczelny – decyduje o najważniejszych sprawach organizacji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skład – wszyscy członkowie ONZ; reprezentacja państwa członkowskiego – maksymalnie 5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funkcjonuje na zasadzie suwerennej równości państw – każde państwo członkowskie niezależnie od wielkości jego terytorium i liczby ludności dysponuje jednym głosem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wszelkie zagadnienia lub sprawy wynikające z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rozważać ogólne zasady współdziałania dla rozbrojenia i regulowania zbrojeń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zaleceń państwom członkowskim lub Radzie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każdą sprawę związaną z utrzymaniem międzynarodowego pokoju i bezpieczeństwa wniesioną przez państwo członkowskie, Radę Bezpieczeństwa lub państwo niebędące członkiem ONZ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mocy rezolucji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 </a:t>
            </a:r>
            <a:r>
              <a:rPr lang="pl-PL" sz="1600" dirty="0"/>
              <a:t>Zgromadzenie Ogólne może przejąć odpowiedzialność za bezpieczeństwo międzynarodowe w razie paraliżu Rady Bezpieczeństwa</a:t>
            </a:r>
          </a:p>
        </p:txBody>
      </p:sp>
    </p:spTree>
    <p:extLst>
      <p:ext uri="{BB962C8B-B14F-4D97-AF65-F5344CB8AC3E}">
        <p14:creationId xmlns:p14="http://schemas.microsoft.com/office/powerpoint/2010/main" val="416416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DCF94-BC7C-4A9E-B7E0-18A897E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AFA52A-ECE0-4AEB-8C8D-4DB6FC724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zasadniczo</a:t>
            </a:r>
          </a:p>
          <a:p>
            <a:pPr marL="114300" indent="0">
              <a:buNone/>
            </a:pPr>
            <a:r>
              <a:rPr lang="pl-PL" sz="1600" dirty="0"/>
              <a:t>państwa mogą w zakresie niezbędnym wprowadzać konieczne ograniczenia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wyjątek</a:t>
            </a:r>
          </a:p>
          <a:p>
            <a:pPr marL="114300" indent="0">
              <a:buNone/>
            </a:pPr>
            <a:r>
              <a:rPr lang="pl-PL" sz="1600" dirty="0"/>
              <a:t>prawa absolutne </a:t>
            </a:r>
          </a:p>
          <a:p>
            <a:pPr marL="114300" indent="0">
              <a:buNone/>
            </a:pPr>
            <a:r>
              <a:rPr lang="pl-PL" sz="1600" dirty="0"/>
              <a:t>prawa, które nigdy i w żadnych okolicznościach nie mogą być ograniczone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837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231506-6DD6-430C-06E4-4ADA1E95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6E3EA4-F556-B4CF-3462-D9FB8EBB9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rezolucja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„</a:t>
            </a:r>
            <a:r>
              <a:rPr lang="pl-PL" sz="1600" i="1" dirty="0"/>
              <a:t>jeżeli Rada Bezpieczeństwa, z powodu braku jednomyślności stałych członków, nie wywiąże się ze swojej podstawowej odpowiedzialności za utrzymanie międzynarodowego pokoju i bezpieczeństwa w każdym przypadku, gdy wydaje się, że istnieje zagrożenie dla pokoju, naruszenie pokoju lub aktu agresji, Zgromadzenie Ogólne rozpatrzy tę sprawę niezwłocznie w celu przedstawienia Członkom odpowiednich zaleceń dotyczących podjęcia środków zbiorowych, w tym w przypadku naruszenia pokoju lub aktu agresji, użycia siły zbrojnej, jeśli to konieczne, w celu utrzymania lub przywrócenia międzynarodowego pokoju i bezpieczeństwa.”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</a:t>
            </a:r>
            <a:r>
              <a:rPr lang="pl-PL" sz="1600" dirty="0"/>
              <a:t>Związek Radziecki bojkotował Radę Bezpieczeństwa od stycznia 1950 r. w związku z odmową uznania Chińskiej Republiki Ludowej za uprawnioną do reprezentowania Chin; przedstawiciele Chińskiej Republiki Ludowej powrócili do pracy w Radzie Bezpieczeństwa dopiero 1 sierpnia 1950 r.</a:t>
            </a:r>
          </a:p>
          <a:p>
            <a:pPr marL="114300" indent="0" algn="just">
              <a:buNone/>
            </a:pPr>
            <a:r>
              <a:rPr lang="pl-PL" sz="1600" dirty="0"/>
              <a:t>**przyjęcie rezolucji zostało zainicjowane przez Stany Zjednoczone i przedłożone przez „Połączone Siedem Mocarstw” (Stany Zjednoczone, Wielką Brytanię, Francję, Kanadę, Turcję, Filipiny i Urugwaj) jako sposób na obejście ewentualnego ponownego bojkotu RB przez Związek Radziecki</a:t>
            </a:r>
          </a:p>
          <a:p>
            <a:pPr marL="114300" indent="0" algn="just">
              <a:buNone/>
            </a:pP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313781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zalecać sposoby pokojowego załatwiania sytuacji, które mogą zaszkodzić powszechnemu dobru i przyjaznym stosunkom między narodami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nadzoruje działalność innych organów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udziela zaleceń w celu uzgodnienia polityki i działalności organizacji wyspecjalizowanych w ramach Narodów Zjednoczonych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bada i zatwierdza budżet ONZ</a:t>
            </a:r>
          </a:p>
          <a:p>
            <a:pPr marL="114300" indent="0" algn="just">
              <a:buNone/>
            </a:pPr>
            <a:r>
              <a:rPr lang="pl-PL" sz="1600" dirty="0"/>
              <a:t>*organy pomocnicze ONZ: Komisja ds. Rozbrojenia, Komisja Prawa Międzynarodowego, Komisja NZ ds. Budowania Pokoju, Rada Praw Człowieka </a:t>
            </a:r>
          </a:p>
        </p:txBody>
      </p:sp>
    </p:spTree>
    <p:extLst>
      <p:ext uri="{BB962C8B-B14F-4D97-AF65-F5344CB8AC3E}">
        <p14:creationId xmlns:p14="http://schemas.microsoft.com/office/powerpoint/2010/main" val="8554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główny organ odpowiedzialny za utrzymanie międzynarodowego pokoju i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15 członków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5 stałych członków – Chiny, Francja, Rosja, Stany Zjednoczone, Wielka Brytania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10 niestałych członków – wybieranych przez Zgromadzenie Ogólne na okres 2 lat; pod uwagę brane są zasługi państwa w utrzymaniu międzynarodowego pokoju i bezpieczeństwa, realizacji celów ONZ, słuszny podział geograficzny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wzywać strony sporu międzynarodowego do jego rozstrzygnięcia wskazanymi przez Radę metodami i środkami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każdy spór lub każdą sytuację, która trwale zagraża bezpieczeństwu lub pokojowi międzynarodowemu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decyduje o podjęciu akcji w razie zagrożenia pokoju, naruszenia pokoju lub aktów agresji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stwierdza istnienie zagrożenia lub naruszenia pokoju, a także aktów agresji oraz udziela zaleceń dotyczących środków, które należy przedsięwziąć w celu utrzymania lub przywrócenia międzynarodowego pokoju lub bezpieczeństwa</a:t>
            </a:r>
          </a:p>
          <a:p>
            <a:pPr marL="114300" indent="0" algn="just">
              <a:buNone/>
            </a:pPr>
            <a:r>
              <a:rPr lang="pl-PL" sz="1600" dirty="0"/>
              <a:t>*przed wydaniem zaleceń Rada może wezwać strony konfliktu do zastosowania się do zarządzeń tymczasowych Rady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531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6115"/>
            <a:ext cx="10972800" cy="490721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podejmuje decyzje o zastosowaniu środków niewymagających użycia siły zbrojnej, a gdy okażą się one niewystarczające – może podjąć decyzję o przeprowadzeniu akcji wojskowej</a:t>
            </a:r>
          </a:p>
          <a:p>
            <a:pPr marL="114300" indent="0" algn="just">
              <a:buNone/>
            </a:pPr>
            <a:r>
              <a:rPr lang="pl-PL" sz="1600" dirty="0"/>
              <a:t>*akcja wojskowa może obejmować demonstrację siły, blokadę, inne operacje sił zbrojnych powietrznych, morskich lub lądowych członków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podjęcie decyzji (poza decyzjami proceduralnymi) – większością 9 głosów, w tym zgodnych głosów członków stałych (5 głosów członków stałych+4 głosy członków niestałych)</a:t>
            </a:r>
          </a:p>
          <a:p>
            <a:pPr marL="114300" indent="0" algn="just">
              <a:buNone/>
            </a:pPr>
            <a:r>
              <a:rPr lang="pl-PL" sz="1600" dirty="0"/>
              <a:t>*członkowie stali posiadają prawo weta; wstrzymanie się od głosu nie jest traktowane jako sprzeciw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**25 marca 2024 r. RB podjęła uchwałę wzywającą do natychmiastowego zawieszenia broni między Gazą a Izraelem – 14 członków „za”, USA wstrzymały się od głosu</a:t>
            </a:r>
          </a:p>
          <a:p>
            <a:pPr marL="114300" indent="0" algn="just">
              <a:buNone/>
            </a:pPr>
            <a:r>
              <a:rPr lang="pl-PL" sz="1600" dirty="0"/>
              <a:t>*** 26 kwietnia 2022 r. Zgromadzenie Ogólne ONZ zadecydowało, że jeżeli jeden ze stałych członków Rady Bezpieczeństwa skorzysta z przysługującego mu prawa weta, to kolejne posiedzenie Zgromadzenia odbędzie się automatycznie w ciągu 10 dni. Przyjęta w drodze konsensusu rezolucja daje wszystkim państwom członkowskim ONZ możliwość oceny weta i wyrażenia opinii w jego sprawie. Przyjęta w kwietniu rezolucja ONZ weszła w życie ze skutkiem natychmiastowym. Przyznaje ona - w drodze wyjątku - pierwszeństwo przy zabieraniu głosu podczas kolejnej debaty Zgromadzenia Ogólnego państwom posiadającym prawo weta, umożliwiając im tym samym przedstawienie okoliczności związanych ze skorzystaniem z takiego prawa. (https://www.unic.un.org.pl/oionz/prawo-weta-w-onz/3483)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030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1186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Rada Gospodarcza i Społeczna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związany z międzynarodową współpracą gospodarczą i społeczną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ONZ w ramach współpracy w tym zakresie popiera: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podnoszenie stopy życiowej, pełne zatrudnienie oraz warunki postępu i rozwoju gospodarczego i społecznego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rozwiązywanie międzynarodowych zagadnień gospodarczych, społecznych, zdrowia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międzynarodową współpracę kulturalną i wychowawczą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powszechne poszanowanie i przestrzeganie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54 członków wybieranych przez ZO; kadencja wynosi 3 lata, a co roku wybieranych jest 18 członków</a:t>
            </a:r>
          </a:p>
          <a:p>
            <a:pPr marL="114300" indent="0" algn="just">
              <a:buNone/>
            </a:pPr>
            <a:r>
              <a:rPr lang="pl-PL" sz="1600" dirty="0"/>
              <a:t>* zgodnie z reprezentacją geograficzną: Afryka ma 14 członków, Azja – 11, Europa Wschodnia – 6, Ameryka Łacińska i Karaiby – 10, Europa Zachodnia i inne kraje – 13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uchwały zapadają większością głosów obecnych i głosujących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zagadnienia gospodarcze, społeczne, kulturalne, wychowawcze, zdrowia i pokrewne, a także opracowywać sprawozdania w tym zakresie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w zakresie swojej właściwości zaleceń ZO, członkom ONZ lub organizacjom wyspecjalizowanym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przygotowywać projekty konwencji, zwoływać konferencje międzynarodowe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informacji Radzie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30690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919"/>
            <a:ext cx="10972800" cy="51778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Powiernicza </a:t>
            </a:r>
            <a:r>
              <a:rPr lang="pl-PL" sz="1600" dirty="0"/>
              <a:t>– sprawowała zwierzchnictwo nad funkcjonowaniem systemu powierniczego; zakończyła działalność w 1994 r. (gdy ostatnie z państw uzyskało niepodległość - Palau) – formalnie 1 listopada 1994 roku Rada Powiernicza zawiesiła swoją działalność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skład: Chiny, Francja, Rosja, Wielka Brytania i Stany Zjednoczone Ameryki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zadania: rozpatrywanie sprawozdań władz administracyjnych dotyczących kwestii politycznych, gospodarczych, społecznych i edukacji terytoriów powierniczych, przyjmowanie i badanie skarg ludności oraz przeprowadzanie okresowych wizytacji w celu dokonania oceny osiągniętego postępu związanego z osiągnięciem samorządności i niepodległości</a:t>
            </a:r>
          </a:p>
          <a:p>
            <a:pPr marL="114300" indent="0" algn="just">
              <a:buNone/>
            </a:pPr>
            <a:r>
              <a:rPr lang="pl-PL" sz="1600" dirty="0"/>
              <a:t>*terytoria powiernicze: Nowa Gwinea Australijska (Australia), Togo Brytyjskie (Wielka Brytania), Togo Francuskie (Francja), Kamerun Francuski (Francja), Kamerun Brytyjski (Wielka Brytania), Tanganika (Wielka Brytania), Ruanda-</a:t>
            </a:r>
            <a:r>
              <a:rPr lang="pl-PL" sz="1600" dirty="0" err="1"/>
              <a:t>Urundi</a:t>
            </a:r>
            <a:r>
              <a:rPr lang="pl-PL" sz="1600" dirty="0"/>
              <a:t> (Belgia), Samoa Zachodnie (Nowa Zelandia), Trypolitania (Wielka Brytania), Cyrenajka (Wielka Brytania), </a:t>
            </a:r>
            <a:r>
              <a:rPr lang="pl-PL" sz="1600" dirty="0" err="1"/>
              <a:t>Fezzan</a:t>
            </a:r>
            <a:r>
              <a:rPr lang="pl-PL" sz="1600" dirty="0"/>
              <a:t> (Francja), Erytrea (Wielka Brytania), Nauru (Australia), Powiernicze Terytorium Somalii (Włochy), Nowa Gwinea Australijska (Australia), Powiernicze Wyspy Pacyfiku (USA)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853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7090"/>
            <a:ext cx="10972800" cy="519468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Trybunał Sprawiedliwości </a:t>
            </a:r>
            <a:r>
              <a:rPr lang="pl-PL" sz="1600" dirty="0"/>
              <a:t>- Haga</a:t>
            </a: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zakres właściwości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rozstrzyganie sporów przedłożonych przez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sprawy poddane właściwości Trybunału na mocy umów międzynarodowych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żądanie Zgromadzenia Ogólnego i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wniosek innych organów ONZ, organizacji wyspecjalizowanych, którym ONZ udzieliło upoważnienia, w sprawach, które wynikły w toku ich działalności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skład</a:t>
            </a:r>
            <a:r>
              <a:rPr lang="pl-PL" sz="1600" dirty="0"/>
              <a:t> – 15 niezależnych sędziów wybieranych przez Zgromadzenie Ogólne i Radę Bezpieczeństwa bezwzględną większością głosów (każdy z organów głosuje osobno); kadencja sędziów – 9 lat; co 3 lata następuje wybór 1/3 składu sędziowskiego</a:t>
            </a:r>
          </a:p>
          <a:p>
            <a:pPr marL="114300" indent="0" algn="just">
              <a:buNone/>
            </a:pPr>
            <a:r>
              <a:rPr lang="pl-PL" sz="1600" dirty="0"/>
              <a:t>*kandydatów na sędziów zgłaszają grupy narodowe Stałego Trybunału Arbitrażowego w Hadze spośród osób mogących pełnić najwyższe stanowiska sędziowskie w swych państwach lub uznanych znawców prawa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pracami Trybunału kieruje prezes wybierany przez członków Trybunału; kadencja – 3 lata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postępowania przed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będące członkami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ONZ, które są stronami Statutu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 i stronami statutu MTS na zasadach określonych przez Radę Bezpieczeństwa – wymagana jest zgoda wszystkich stron sporu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 mogą przyjąć obowiązkową jurysdykcję MTS w sprawach dotyczących: interpretacji traktatu, jakiegokolwiek zagadnienia prawa międzynarodowego, zaistnienia zdarzenia, które stanowi naruszenie prawa międzynarodowego, charakteru i odszkodowania należnego z tytułu naruszenia zobowiązania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104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2574</Words>
  <Application>Microsoft Office PowerPoint</Application>
  <PresentationFormat>Panoramiczny</PresentationFormat>
  <Paragraphs>201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2024-05-26T19:32:33Z</dcterms:created>
  <dcterms:modified xsi:type="dcterms:W3CDTF">2024-05-26T19:33:10Z</dcterms:modified>
</cp:coreProperties>
</file>