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368" r:id="rId3"/>
    <p:sldId id="369" r:id="rId4"/>
    <p:sldId id="355" r:id="rId5"/>
    <p:sldId id="356" r:id="rId6"/>
    <p:sldId id="357" r:id="rId7"/>
    <p:sldId id="358" r:id="rId8"/>
    <p:sldId id="359" r:id="rId9"/>
    <p:sldId id="360" r:id="rId10"/>
    <p:sldId id="555" r:id="rId11"/>
    <p:sldId id="556" r:id="rId12"/>
    <p:sldId id="557" r:id="rId13"/>
    <p:sldId id="558" r:id="rId14"/>
    <p:sldId id="559" r:id="rId15"/>
    <p:sldId id="446" r:id="rId16"/>
    <p:sldId id="448" r:id="rId17"/>
    <p:sldId id="361" r:id="rId18"/>
    <p:sldId id="362" r:id="rId19"/>
    <p:sldId id="363" r:id="rId20"/>
    <p:sldId id="364" r:id="rId21"/>
    <p:sldId id="326" r:id="rId22"/>
    <p:sldId id="327" r:id="rId23"/>
    <p:sldId id="328" r:id="rId24"/>
    <p:sldId id="329" r:id="rId25"/>
    <p:sldId id="330" r:id="rId26"/>
    <p:sldId id="331" r:id="rId27"/>
    <p:sldId id="332" r:id="rId28"/>
    <p:sldId id="336" r:id="rId29"/>
    <p:sldId id="333" r:id="rId30"/>
    <p:sldId id="334" r:id="rId31"/>
    <p:sldId id="335" r:id="rId32"/>
    <p:sldId id="337" r:id="rId33"/>
    <p:sldId id="338" r:id="rId34"/>
    <p:sldId id="339" r:id="rId35"/>
    <p:sldId id="340" r:id="rId36"/>
    <p:sldId id="341" r:id="rId37"/>
    <p:sldId id="342" r:id="rId38"/>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6" autoAdjust="0"/>
    <p:restoredTop sz="94660"/>
  </p:normalViewPr>
  <p:slideViewPr>
    <p:cSldViewPr snapToGrid="0">
      <p:cViewPr varScale="1">
        <p:scale>
          <a:sx n="77" d="100"/>
          <a:sy n="77" d="100"/>
        </p:scale>
        <p:origin x="408" y="2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solidFill>
                  <a:srgbClr val="93A299">
                    <a:lumMod val="50000"/>
                  </a:srgbClr>
                </a:solidFill>
              </a:rPr>
              <a:pPr/>
              <a:t>‹#›</a:t>
            </a:fld>
            <a:endParaRPr lang="pl-PL">
              <a:solidFill>
                <a:srgbClr val="93A299">
                  <a:lumMod val="50000"/>
                </a:srgbClr>
              </a:solidFill>
            </a:endParaRPr>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569849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70143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699022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911696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Tree>
    <p:extLst>
      <p:ext uri="{BB962C8B-B14F-4D97-AF65-F5344CB8AC3E}">
        <p14:creationId xmlns:p14="http://schemas.microsoft.com/office/powerpoint/2010/main" val="3762445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137624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8" name="Footer Placeholder 7"/>
          <p:cNvSpPr>
            <a:spLocks noGrp="1"/>
          </p:cNvSpPr>
          <p:nvPr>
            <p:ph type="ftr" sz="quarter" idx="11"/>
          </p:nvPr>
        </p:nvSpPr>
        <p:spPr/>
        <p:txBody>
          <a:bodyPr/>
          <a:lstStyle/>
          <a:p>
            <a:endParaRPr lang="pl-PL">
              <a:solidFill>
                <a:srgbClr val="564B3C"/>
              </a:solidFill>
            </a:endParaRPr>
          </a:p>
        </p:txBody>
      </p:sp>
      <p:sp>
        <p:nvSpPr>
          <p:cNvPr id="9" name="Slide Number Placeholder 8"/>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0983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4" name="Footer Placeholder 3"/>
          <p:cNvSpPr>
            <a:spLocks noGrp="1"/>
          </p:cNvSpPr>
          <p:nvPr>
            <p:ph type="ftr" sz="quarter" idx="11"/>
          </p:nvPr>
        </p:nvSpPr>
        <p:spPr/>
        <p:txBody>
          <a:bodyPr/>
          <a:lstStyle/>
          <a:p>
            <a:endParaRPr lang="pl-PL">
              <a:solidFill>
                <a:srgbClr val="564B3C"/>
              </a:solidFill>
            </a:endParaRPr>
          </a:p>
        </p:txBody>
      </p:sp>
      <p:sp>
        <p:nvSpPr>
          <p:cNvPr id="5" name="Slide Number Placeholder 4"/>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950335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Date Placeholder 1"/>
          <p:cNvSpPr>
            <a:spLocks noGrp="1"/>
          </p:cNvSpPr>
          <p:nvPr>
            <p:ph type="dt" sz="half" idx="10"/>
          </p:nvPr>
        </p:nvSpPr>
        <p:spPr/>
        <p:txBody>
          <a:body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3" name="Footer Placeholder 2"/>
          <p:cNvSpPr>
            <a:spLocks noGrp="1"/>
          </p:cNvSpPr>
          <p:nvPr>
            <p:ph type="ftr" sz="quarter" idx="11"/>
          </p:nvPr>
        </p:nvSpPr>
        <p:spPr/>
        <p:txBody>
          <a:bodyPr/>
          <a:lstStyle/>
          <a:p>
            <a:endParaRPr lang="pl-PL">
              <a:solidFill>
                <a:srgbClr val="564B3C"/>
              </a:solidFill>
            </a:endParaRPr>
          </a:p>
        </p:txBody>
      </p:sp>
      <p:sp>
        <p:nvSpPr>
          <p:cNvPr id="4" name="Slide Number Placeholder 3"/>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580224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120567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4183839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solidFill>
                <a:srgbClr val="564B3C"/>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solidFill>
                  <a:srgbClr val="564B3C"/>
                </a:solidFill>
              </a:rPr>
              <a:pPr/>
              <a:t>‹#›</a:t>
            </a:fld>
            <a:endParaRPr lang="pl-PL">
              <a:solidFill>
                <a:srgbClr val="564B3C"/>
              </a:solidFill>
            </a:endParaRPr>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15581828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normAutofit/>
          </a:bodyPr>
          <a:lstStyle/>
          <a:p>
            <a:r>
              <a:rPr lang="pl-PL" dirty="0"/>
              <a:t>Ćwiczenia 5-6-WPPRSM1213</a:t>
            </a:r>
          </a:p>
          <a:p>
            <a:endParaRPr lang="pl-PL" dirty="0"/>
          </a:p>
        </p:txBody>
      </p:sp>
      <p:sp>
        <p:nvSpPr>
          <p:cNvPr id="2" name="Tytuł 1"/>
          <p:cNvSpPr>
            <a:spLocks noGrp="1"/>
          </p:cNvSpPr>
          <p:nvPr>
            <p:ph type="ctrTitle"/>
          </p:nvPr>
        </p:nvSpPr>
        <p:spPr/>
        <p:txBody>
          <a:bodyPr/>
          <a:lstStyle/>
          <a:p>
            <a:r>
              <a:rPr lang="pl-PL" dirty="0"/>
              <a:t>Prawo międzynarodowe publiczne</a:t>
            </a:r>
          </a:p>
        </p:txBody>
      </p:sp>
    </p:spTree>
    <p:extLst>
      <p:ext uri="{BB962C8B-B14F-4D97-AF65-F5344CB8AC3E}">
        <p14:creationId xmlns:p14="http://schemas.microsoft.com/office/powerpoint/2010/main" val="2950316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911922-8B06-F418-253D-17C2051672F3}"/>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A409288C-0AE3-3161-40E6-F17BFC9D6B8B}"/>
              </a:ext>
            </a:extLst>
          </p:cNvPr>
          <p:cNvSpPr>
            <a:spLocks noGrp="1"/>
          </p:cNvSpPr>
          <p:nvPr>
            <p:ph type="title"/>
          </p:nvPr>
        </p:nvSpPr>
        <p:spPr/>
        <p:txBody>
          <a:bodyPr>
            <a:normAutofit/>
          </a:bodyPr>
          <a:lstStyle/>
          <a:p>
            <a:r>
              <a:rPr lang="pl-PL" sz="2000" dirty="0"/>
              <a:t>Paszport</a:t>
            </a:r>
          </a:p>
        </p:txBody>
      </p:sp>
      <p:sp>
        <p:nvSpPr>
          <p:cNvPr id="3" name="Symbol zastępczy zawartości 2">
            <a:extLst>
              <a:ext uri="{FF2B5EF4-FFF2-40B4-BE49-F238E27FC236}">
                <a16:creationId xmlns:a16="http://schemas.microsoft.com/office/drawing/2014/main" id="{55BA5A2C-F357-E893-353D-87DF479C532C}"/>
              </a:ext>
            </a:extLst>
          </p:cNvPr>
          <p:cNvSpPr>
            <a:spLocks noGrp="1"/>
          </p:cNvSpPr>
          <p:nvPr>
            <p:ph idx="1"/>
          </p:nvPr>
        </p:nvSpPr>
        <p:spPr>
          <a:xfrm>
            <a:off x="609600" y="1752601"/>
            <a:ext cx="10972800" cy="4697026"/>
          </a:xfrm>
        </p:spPr>
        <p:txBody>
          <a:bodyPr>
            <a:normAutofit/>
          </a:bodyPr>
          <a:lstStyle/>
          <a:p>
            <a:pPr marL="114300" indent="0">
              <a:buNone/>
            </a:pPr>
            <a:r>
              <a:rPr lang="pl-PL" sz="1600" dirty="0"/>
              <a:t>Paszport zwykły</a:t>
            </a:r>
          </a:p>
          <a:p>
            <a:pPr marL="114300" indent="0">
              <a:buNone/>
            </a:pPr>
            <a:r>
              <a:rPr lang="pl-PL" sz="1600" dirty="0"/>
              <a:t>złożenie wniosku:</a:t>
            </a:r>
          </a:p>
          <a:p>
            <a:pPr>
              <a:buFont typeface="Wingdings" panose="05000000000000000000" pitchFamily="2" charset="2"/>
              <a:buChar char="Ø"/>
            </a:pPr>
            <a:r>
              <a:rPr lang="pl-PL" sz="1600" dirty="0"/>
              <a:t>tylko osobiście; w przypadku osób, które nie mają pełnej zdolności prawnej – rodzice, opiekun, kurator</a:t>
            </a:r>
          </a:p>
          <a:p>
            <a:pPr>
              <a:buFont typeface="Wingdings" panose="05000000000000000000" pitchFamily="2" charset="2"/>
              <a:buChar char="Ø"/>
            </a:pPr>
            <a:r>
              <a:rPr lang="pl-PL" sz="1600" dirty="0"/>
              <a:t>w Polsce – w dowolnym punkcie paszportowym (adresy na stronach urzędów wojewódzkich), za granicą – w konsulacie</a:t>
            </a:r>
          </a:p>
          <a:p>
            <a:pPr>
              <a:buFont typeface="Wingdings" panose="05000000000000000000" pitchFamily="2" charset="2"/>
              <a:buChar char="Ø"/>
            </a:pPr>
            <a:r>
              <a:rPr lang="pl-PL" sz="1600" dirty="0"/>
              <a:t>przy składaniu wniosku urzędnik pobiera odciski palców</a:t>
            </a:r>
          </a:p>
          <a:p>
            <a:pPr marL="114300" indent="0">
              <a:buNone/>
            </a:pPr>
            <a:endParaRPr lang="pl-PL" sz="1600" dirty="0"/>
          </a:p>
          <a:p>
            <a:pPr marL="114300" indent="0">
              <a:buNone/>
            </a:pPr>
            <a:r>
              <a:rPr lang="pl-PL" sz="1600" dirty="0"/>
              <a:t>dokumenty wymagane do wyrobienia paszportu</a:t>
            </a:r>
          </a:p>
          <a:p>
            <a:pPr>
              <a:buFont typeface="Wingdings" panose="05000000000000000000" pitchFamily="2" charset="2"/>
              <a:buChar char="Ø"/>
            </a:pPr>
            <a:r>
              <a:rPr lang="pl-PL" sz="1600" dirty="0"/>
              <a:t>aktualne, kolorowe, nie starsze niż 6 miesięcy zdjęcie</a:t>
            </a:r>
          </a:p>
          <a:p>
            <a:pPr>
              <a:buFont typeface="Wingdings" panose="05000000000000000000" pitchFamily="2" charset="2"/>
              <a:buChar char="Ø"/>
            </a:pPr>
            <a:r>
              <a:rPr lang="pl-PL" sz="1600" dirty="0"/>
              <a:t>dowód opłaty za paszport/opłata może zostać pobrana na miejscu w punkcie paszportowym</a:t>
            </a:r>
          </a:p>
          <a:p>
            <a:pPr>
              <a:buFont typeface="Wingdings" panose="05000000000000000000" pitchFamily="2" charset="2"/>
              <a:buChar char="Ø"/>
            </a:pPr>
            <a:r>
              <a:rPr lang="pl-PL" sz="1600" dirty="0"/>
              <a:t>jeżeli komuś przysługuje zniżka na opłatę za paszport lub zwolnienie z opłaty – dokument potwierdzający uprawnienie</a:t>
            </a:r>
          </a:p>
          <a:p>
            <a:pPr>
              <a:buFont typeface="Wingdings" panose="05000000000000000000" pitchFamily="2" charset="2"/>
              <a:buChar char="Ø"/>
            </a:pPr>
            <a:r>
              <a:rPr lang="pl-PL" sz="1600" dirty="0"/>
              <a:t>aktualny ważny paszport, jeśli jest używany, lub dowód osobisty</a:t>
            </a:r>
          </a:p>
          <a:p>
            <a:pPr>
              <a:buFont typeface="Wingdings" panose="05000000000000000000" pitchFamily="2" charset="2"/>
              <a:buChar char="Ø"/>
            </a:pPr>
            <a:r>
              <a:rPr lang="pl-PL" sz="1600" dirty="0"/>
              <a:t>w przypadku zmiany nazwiska po ślubie za granicą – skrócony lub zupełny odpis aktu małżeństwa</a:t>
            </a:r>
          </a:p>
          <a:p>
            <a:pPr>
              <a:buFont typeface="Wingdings" panose="05000000000000000000" pitchFamily="2" charset="2"/>
              <a:buChar char="Ø"/>
            </a:pPr>
            <a:endParaRPr lang="pl-PL" sz="1600" dirty="0"/>
          </a:p>
          <a:p>
            <a:pPr marL="114300" indent="0">
              <a:buNone/>
            </a:pPr>
            <a:endParaRPr lang="pl-PL" sz="1600" dirty="0"/>
          </a:p>
          <a:p>
            <a:pPr marL="114300" indent="0">
              <a:buNone/>
            </a:pPr>
            <a:endParaRPr lang="pl-PL" sz="1600" dirty="0"/>
          </a:p>
          <a:p>
            <a:pPr marL="114300" indent="0">
              <a:buNone/>
            </a:pPr>
            <a:endParaRPr lang="pl-PL" sz="1600" dirty="0"/>
          </a:p>
        </p:txBody>
      </p:sp>
    </p:spTree>
    <p:extLst>
      <p:ext uri="{BB962C8B-B14F-4D97-AF65-F5344CB8AC3E}">
        <p14:creationId xmlns:p14="http://schemas.microsoft.com/office/powerpoint/2010/main" val="1954034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8D1FE4-8267-2902-ED13-F8679E1D6DE8}"/>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86D38789-F181-69F1-CE9C-5B08227BE4CE}"/>
              </a:ext>
            </a:extLst>
          </p:cNvPr>
          <p:cNvSpPr>
            <a:spLocks noGrp="1"/>
          </p:cNvSpPr>
          <p:nvPr>
            <p:ph type="title"/>
          </p:nvPr>
        </p:nvSpPr>
        <p:spPr/>
        <p:txBody>
          <a:bodyPr>
            <a:normAutofit/>
          </a:bodyPr>
          <a:lstStyle/>
          <a:p>
            <a:r>
              <a:rPr lang="pl-PL" sz="2000" dirty="0"/>
              <a:t>Paszport</a:t>
            </a:r>
          </a:p>
        </p:txBody>
      </p:sp>
      <p:sp>
        <p:nvSpPr>
          <p:cNvPr id="3" name="Symbol zastępczy zawartości 2">
            <a:extLst>
              <a:ext uri="{FF2B5EF4-FFF2-40B4-BE49-F238E27FC236}">
                <a16:creationId xmlns:a16="http://schemas.microsoft.com/office/drawing/2014/main" id="{D6C3CAB4-1D8F-078B-E0DC-BEA145ECB347}"/>
              </a:ext>
            </a:extLst>
          </p:cNvPr>
          <p:cNvSpPr>
            <a:spLocks noGrp="1"/>
          </p:cNvSpPr>
          <p:nvPr>
            <p:ph idx="1"/>
          </p:nvPr>
        </p:nvSpPr>
        <p:spPr>
          <a:xfrm>
            <a:off x="609600" y="1553919"/>
            <a:ext cx="10972800" cy="4959077"/>
          </a:xfrm>
        </p:spPr>
        <p:txBody>
          <a:bodyPr>
            <a:normAutofit lnSpcReduction="10000"/>
          </a:bodyPr>
          <a:lstStyle/>
          <a:p>
            <a:pPr marL="114300" indent="0">
              <a:buNone/>
            </a:pPr>
            <a:r>
              <a:rPr lang="pl-PL" sz="1600" dirty="0"/>
              <a:t>koszt wydania paszportu</a:t>
            </a:r>
          </a:p>
          <a:p>
            <a:pPr>
              <a:buFont typeface="Wingdings" panose="05000000000000000000" pitchFamily="2" charset="2"/>
              <a:buChar char="Ø"/>
            </a:pPr>
            <a:r>
              <a:rPr lang="pl-PL" sz="1600" dirty="0"/>
              <a:t>140 zł</a:t>
            </a:r>
          </a:p>
          <a:p>
            <a:pPr marL="114300" indent="0">
              <a:buNone/>
            </a:pPr>
            <a:endParaRPr lang="pl-PL" sz="1600" dirty="0"/>
          </a:p>
          <a:p>
            <a:pPr marL="114300" indent="0">
              <a:buNone/>
            </a:pPr>
            <a:r>
              <a:rPr lang="pl-PL" sz="1600" dirty="0"/>
              <a:t>ulga 50% w wysokości opłaty m.in.:</a:t>
            </a:r>
          </a:p>
          <a:p>
            <a:pPr>
              <a:buFont typeface="Wingdings" panose="05000000000000000000" pitchFamily="2" charset="2"/>
              <a:buChar char="Ø"/>
            </a:pPr>
            <a:r>
              <a:rPr lang="pl-PL" sz="1600" dirty="0"/>
              <a:t>uczniowie i studenci</a:t>
            </a:r>
          </a:p>
          <a:p>
            <a:pPr>
              <a:buFont typeface="Wingdings" panose="05000000000000000000" pitchFamily="2" charset="2"/>
              <a:buChar char="Ø"/>
            </a:pPr>
            <a:r>
              <a:rPr lang="pl-PL" sz="1600" dirty="0"/>
              <a:t>emeryci, renciści, kombatanci do 70 r.ż.</a:t>
            </a:r>
          </a:p>
          <a:p>
            <a:pPr>
              <a:buFont typeface="Wingdings" panose="05000000000000000000" pitchFamily="2" charset="2"/>
              <a:buChar char="Ø"/>
            </a:pPr>
            <a:r>
              <a:rPr lang="pl-PL" sz="1600" dirty="0"/>
              <a:t>rodzice i małżonkowie rodziców posiadających Kartę Dużej Rodziny</a:t>
            </a:r>
          </a:p>
          <a:p>
            <a:pPr>
              <a:buFont typeface="Wingdings" panose="05000000000000000000" pitchFamily="2" charset="2"/>
              <a:buChar char="Ø"/>
            </a:pPr>
            <a:r>
              <a:rPr lang="pl-PL" sz="1600" dirty="0"/>
              <a:t>osoby z niepełnosprawnością</a:t>
            </a:r>
          </a:p>
          <a:p>
            <a:pPr marL="114300" indent="0">
              <a:buNone/>
            </a:pPr>
            <a:endParaRPr lang="pl-PL" sz="1600" dirty="0"/>
          </a:p>
          <a:p>
            <a:pPr marL="114300" indent="0">
              <a:buNone/>
            </a:pPr>
            <a:r>
              <a:rPr lang="pl-PL" sz="1600" dirty="0"/>
              <a:t>ulga 75% w wysokości opłaty:</a:t>
            </a:r>
          </a:p>
          <a:p>
            <a:pPr>
              <a:buFont typeface="Wingdings" panose="05000000000000000000" pitchFamily="2" charset="2"/>
              <a:buChar char="Ø"/>
            </a:pPr>
            <a:r>
              <a:rPr lang="pl-PL" sz="1600" dirty="0"/>
              <a:t>uczniowie i studenci do 25 r.ż. z rodzin wielodzietnych, posiadających Kartę Dużej Rodziny</a:t>
            </a:r>
          </a:p>
          <a:p>
            <a:pPr marL="114300" indent="0">
              <a:buNone/>
            </a:pPr>
            <a:endParaRPr lang="pl-PL" sz="1600" dirty="0"/>
          </a:p>
          <a:p>
            <a:pPr marL="114300" indent="0">
              <a:buNone/>
            </a:pPr>
            <a:r>
              <a:rPr lang="pl-PL" sz="1600" dirty="0"/>
              <a:t>zwolnienie z opłaty:</a:t>
            </a:r>
          </a:p>
          <a:p>
            <a:pPr>
              <a:buFont typeface="Wingdings" panose="05000000000000000000" pitchFamily="2" charset="2"/>
              <a:buChar char="Ø"/>
            </a:pPr>
            <a:r>
              <a:rPr lang="pl-PL" sz="1600" dirty="0"/>
              <a:t>osoby, które w dniu składania wniosku ukończyły 70 r.ż.</a:t>
            </a:r>
          </a:p>
          <a:p>
            <a:pPr>
              <a:buFont typeface="Wingdings" panose="05000000000000000000" pitchFamily="2" charset="2"/>
              <a:buChar char="Ø"/>
            </a:pPr>
            <a:r>
              <a:rPr lang="pl-PL" sz="1600" dirty="0"/>
              <a:t>osoby przebywające w DPS, zakładzie opiekuńczym lub korzystające z zasiłków pomocy społecznej</a:t>
            </a:r>
          </a:p>
          <a:p>
            <a:pPr>
              <a:buFont typeface="Wingdings" panose="05000000000000000000" pitchFamily="2" charset="2"/>
              <a:buChar char="Ø"/>
            </a:pPr>
            <a:r>
              <a:rPr lang="pl-PL" sz="1600" dirty="0"/>
              <a:t>paszport został błędnie spersonalizowany</a:t>
            </a:r>
          </a:p>
          <a:p>
            <a:pPr>
              <a:buFont typeface="Wingdings" panose="05000000000000000000" pitchFamily="2" charset="2"/>
              <a:buChar char="Ø"/>
            </a:pPr>
            <a:r>
              <a:rPr lang="pl-PL" sz="1600" dirty="0"/>
              <a:t>żołnierze wyznaczeni do pełnienia służby poza granicami kraju (nie dotyczy to żołnierzy zawodowych) </a:t>
            </a:r>
          </a:p>
        </p:txBody>
      </p:sp>
    </p:spTree>
    <p:extLst>
      <p:ext uri="{BB962C8B-B14F-4D97-AF65-F5344CB8AC3E}">
        <p14:creationId xmlns:p14="http://schemas.microsoft.com/office/powerpoint/2010/main" val="875839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26F067-6F7F-FEB5-AB76-26F915F58E10}"/>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C39CBA69-71E8-660F-71D8-AE64B6179B6A}"/>
              </a:ext>
            </a:extLst>
          </p:cNvPr>
          <p:cNvSpPr>
            <a:spLocks noGrp="1"/>
          </p:cNvSpPr>
          <p:nvPr>
            <p:ph type="title"/>
          </p:nvPr>
        </p:nvSpPr>
        <p:spPr/>
        <p:txBody>
          <a:bodyPr>
            <a:normAutofit/>
          </a:bodyPr>
          <a:lstStyle/>
          <a:p>
            <a:r>
              <a:rPr lang="pl-PL" sz="2000" dirty="0"/>
              <a:t>Paszport</a:t>
            </a:r>
          </a:p>
        </p:txBody>
      </p:sp>
      <p:sp>
        <p:nvSpPr>
          <p:cNvPr id="3" name="Symbol zastępczy zawartości 2">
            <a:extLst>
              <a:ext uri="{FF2B5EF4-FFF2-40B4-BE49-F238E27FC236}">
                <a16:creationId xmlns:a16="http://schemas.microsoft.com/office/drawing/2014/main" id="{3B554AE8-BD16-5847-1412-836C9A904045}"/>
              </a:ext>
            </a:extLst>
          </p:cNvPr>
          <p:cNvSpPr>
            <a:spLocks noGrp="1"/>
          </p:cNvSpPr>
          <p:nvPr>
            <p:ph idx="1"/>
          </p:nvPr>
        </p:nvSpPr>
        <p:spPr/>
        <p:txBody>
          <a:bodyPr>
            <a:normAutofit/>
          </a:bodyPr>
          <a:lstStyle/>
          <a:p>
            <a:pPr marL="114300" indent="0">
              <a:buNone/>
            </a:pPr>
            <a:r>
              <a:rPr lang="pl-PL" sz="1600" dirty="0"/>
              <a:t>czas oczekiwania </a:t>
            </a:r>
          </a:p>
          <a:p>
            <a:pPr>
              <a:buFont typeface="Wingdings" panose="05000000000000000000" pitchFamily="2" charset="2"/>
              <a:buChar char="Ø"/>
            </a:pPr>
            <a:r>
              <a:rPr lang="pl-PL" sz="1600" dirty="0"/>
              <a:t>około miesiąca od złożenia wniosku</a:t>
            </a:r>
          </a:p>
          <a:p>
            <a:pPr marL="114300" indent="0">
              <a:buNone/>
            </a:pPr>
            <a:endParaRPr lang="pl-PL" sz="1600" dirty="0"/>
          </a:p>
          <a:p>
            <a:pPr marL="114300" indent="0">
              <a:buNone/>
            </a:pPr>
            <a:r>
              <a:rPr lang="pl-PL" sz="1600" dirty="0"/>
              <a:t>odbiór paszportu</a:t>
            </a:r>
          </a:p>
          <a:p>
            <a:pPr>
              <a:buFont typeface="Wingdings" panose="05000000000000000000" pitchFamily="2" charset="2"/>
              <a:buChar char="Ø"/>
            </a:pPr>
            <a:r>
              <a:rPr lang="pl-PL" sz="1600" dirty="0"/>
              <a:t>osobiście w punkcie paszportowym</a:t>
            </a:r>
          </a:p>
          <a:p>
            <a:pPr marL="114300" indent="0">
              <a:buNone/>
            </a:pPr>
            <a:endParaRPr lang="pl-PL" sz="1600" dirty="0"/>
          </a:p>
          <a:p>
            <a:pPr marL="114300" indent="0">
              <a:buNone/>
            </a:pPr>
            <a:r>
              <a:rPr lang="pl-PL" sz="1600" dirty="0"/>
              <a:t>okres ważności paszportu</a:t>
            </a:r>
          </a:p>
          <a:p>
            <a:pPr>
              <a:buFont typeface="Wingdings" panose="05000000000000000000" pitchFamily="2" charset="2"/>
              <a:buChar char="Ø"/>
            </a:pPr>
            <a:r>
              <a:rPr lang="pl-PL" sz="1600" dirty="0"/>
              <a:t>10 lat</a:t>
            </a:r>
          </a:p>
        </p:txBody>
      </p:sp>
    </p:spTree>
    <p:extLst>
      <p:ext uri="{BB962C8B-B14F-4D97-AF65-F5344CB8AC3E}">
        <p14:creationId xmlns:p14="http://schemas.microsoft.com/office/powerpoint/2010/main" val="1318253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634395-1061-2F77-67AB-571AC0FF6EE8}"/>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1545EBDE-58FD-A50D-87FA-DAD65713DED6}"/>
              </a:ext>
            </a:extLst>
          </p:cNvPr>
          <p:cNvSpPr>
            <a:spLocks noGrp="1"/>
          </p:cNvSpPr>
          <p:nvPr>
            <p:ph type="title"/>
          </p:nvPr>
        </p:nvSpPr>
        <p:spPr/>
        <p:txBody>
          <a:bodyPr>
            <a:normAutofit/>
          </a:bodyPr>
          <a:lstStyle/>
          <a:p>
            <a:r>
              <a:rPr lang="pl-PL" sz="2000" dirty="0"/>
              <a:t>Paszport tymczasowy</a:t>
            </a:r>
          </a:p>
        </p:txBody>
      </p:sp>
      <p:sp>
        <p:nvSpPr>
          <p:cNvPr id="3" name="Symbol zastępczy zawartości 2">
            <a:extLst>
              <a:ext uri="{FF2B5EF4-FFF2-40B4-BE49-F238E27FC236}">
                <a16:creationId xmlns:a16="http://schemas.microsoft.com/office/drawing/2014/main" id="{63B3CAC5-339E-86CB-A31C-3D28DAE28DE1}"/>
              </a:ext>
            </a:extLst>
          </p:cNvPr>
          <p:cNvSpPr>
            <a:spLocks noGrp="1"/>
          </p:cNvSpPr>
          <p:nvPr>
            <p:ph idx="1"/>
          </p:nvPr>
        </p:nvSpPr>
        <p:spPr>
          <a:xfrm>
            <a:off x="609600" y="1752601"/>
            <a:ext cx="10972800" cy="4816493"/>
          </a:xfrm>
        </p:spPr>
        <p:txBody>
          <a:bodyPr>
            <a:normAutofit lnSpcReduction="10000"/>
          </a:bodyPr>
          <a:lstStyle/>
          <a:p>
            <a:pPr marL="114300" indent="0">
              <a:buNone/>
            </a:pPr>
            <a:r>
              <a:rPr lang="pl-PL" sz="1600" dirty="0"/>
              <a:t>możliwość uzyskania:</a:t>
            </a:r>
          </a:p>
          <a:p>
            <a:pPr>
              <a:buFont typeface="Wingdings" panose="05000000000000000000" pitchFamily="2" charset="2"/>
              <a:buChar char="Ø"/>
            </a:pPr>
            <a:r>
              <a:rPr lang="pl-PL" sz="1600" dirty="0"/>
              <a:t>gdy przebywa się poza granicami kraju i czeka się na odbiór paszportu biometrycznego</a:t>
            </a:r>
          </a:p>
          <a:p>
            <a:pPr>
              <a:buFont typeface="Wingdings" panose="05000000000000000000" pitchFamily="2" charset="2"/>
              <a:buChar char="Ø"/>
            </a:pPr>
            <a:r>
              <a:rPr lang="pl-PL" sz="1600" dirty="0"/>
              <a:t>gdy od kogoś tymczasowo nie można pobrać odcisków palców</a:t>
            </a:r>
          </a:p>
          <a:p>
            <a:pPr>
              <a:buFont typeface="Wingdings" panose="05000000000000000000" pitchFamily="2" charset="2"/>
              <a:buChar char="Ø"/>
            </a:pPr>
            <a:r>
              <a:rPr lang="pl-PL" sz="1600" dirty="0"/>
              <a:t>w przypadkach nagłych związanych z: chorobą, koniecznością powrotu do miejsca stałego pobytu, chorobą lub pogrzebem członka rodziny, działalnością zawodową, nauką dzieci lub koniecznością zapewnienia im opieki</a:t>
            </a:r>
          </a:p>
          <a:p>
            <a:pPr marL="114300" indent="0">
              <a:buNone/>
            </a:pPr>
            <a:endParaRPr lang="pl-PL" sz="1600" dirty="0"/>
          </a:p>
          <a:p>
            <a:pPr marL="114300" indent="0">
              <a:buNone/>
            </a:pPr>
            <a:r>
              <a:rPr lang="pl-PL" sz="1600" dirty="0"/>
              <a:t>złożenie wniosku:</a:t>
            </a:r>
          </a:p>
          <a:p>
            <a:pPr>
              <a:buFont typeface="Wingdings" panose="05000000000000000000" pitchFamily="2" charset="2"/>
              <a:buChar char="Ø"/>
            </a:pPr>
            <a:r>
              <a:rPr lang="pl-PL" sz="1600" dirty="0"/>
              <a:t>w Polsce – w dowolnym punkcie paszportowym (adresy na stronach urzędów wojewódzkich), za granicą – w konsulacie</a:t>
            </a:r>
          </a:p>
          <a:p>
            <a:pPr marL="114300" indent="0">
              <a:buNone/>
            </a:pPr>
            <a:endParaRPr lang="pl-PL" sz="1600" dirty="0"/>
          </a:p>
          <a:p>
            <a:pPr marL="114300" indent="0">
              <a:buNone/>
            </a:pPr>
            <a:r>
              <a:rPr lang="pl-PL" sz="1600" dirty="0"/>
              <a:t>dokumenty wymagane do wyrobienia paszportu</a:t>
            </a:r>
          </a:p>
          <a:p>
            <a:pPr>
              <a:buFont typeface="Wingdings" panose="05000000000000000000" pitchFamily="2" charset="2"/>
              <a:buChar char="Ø"/>
            </a:pPr>
            <a:r>
              <a:rPr lang="pl-PL" sz="1600" dirty="0"/>
              <a:t>aktualne, kolorowe, nie starsze niż 6 miesięcy zdjęcie</a:t>
            </a:r>
          </a:p>
          <a:p>
            <a:pPr>
              <a:buFont typeface="Wingdings" panose="05000000000000000000" pitchFamily="2" charset="2"/>
              <a:buChar char="Ø"/>
            </a:pPr>
            <a:r>
              <a:rPr lang="pl-PL" sz="1600" dirty="0"/>
              <a:t>dowód opłaty za paszport/opłata może zostać pobrana na miejscu w punkcie paszportowym</a:t>
            </a:r>
          </a:p>
          <a:p>
            <a:pPr>
              <a:buFont typeface="Wingdings" panose="05000000000000000000" pitchFamily="2" charset="2"/>
              <a:buChar char="Ø"/>
            </a:pPr>
            <a:r>
              <a:rPr lang="pl-PL" sz="1600" dirty="0"/>
              <a:t>dokument potwierdzający tożsamość i obywatelstwo</a:t>
            </a:r>
          </a:p>
          <a:p>
            <a:pPr>
              <a:buFont typeface="Wingdings" panose="05000000000000000000" pitchFamily="2" charset="2"/>
              <a:buChar char="Ø"/>
            </a:pPr>
            <a:r>
              <a:rPr lang="pl-PL" sz="1600" dirty="0"/>
              <a:t>w przypadku składania wniosku o paszport dla dziecka – zgoda matki, ojca, opiekuna prawnego lub kuratora</a:t>
            </a:r>
          </a:p>
          <a:p>
            <a:pPr marL="114300" indent="0">
              <a:buNone/>
            </a:pPr>
            <a:endParaRPr lang="pl-PL" sz="1600" dirty="0"/>
          </a:p>
          <a:p>
            <a:pPr marL="114300" indent="0">
              <a:buNone/>
            </a:pPr>
            <a:endParaRPr lang="pl-PL" sz="1600" dirty="0"/>
          </a:p>
        </p:txBody>
      </p:sp>
    </p:spTree>
    <p:extLst>
      <p:ext uri="{BB962C8B-B14F-4D97-AF65-F5344CB8AC3E}">
        <p14:creationId xmlns:p14="http://schemas.microsoft.com/office/powerpoint/2010/main" val="1088517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2F7645-9B28-F393-BF6C-6A325C84BA6B}"/>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1AB1E80A-98CF-FFC8-37B5-FD43B393BCE8}"/>
              </a:ext>
            </a:extLst>
          </p:cNvPr>
          <p:cNvSpPr>
            <a:spLocks noGrp="1"/>
          </p:cNvSpPr>
          <p:nvPr>
            <p:ph type="title"/>
          </p:nvPr>
        </p:nvSpPr>
        <p:spPr/>
        <p:txBody>
          <a:bodyPr>
            <a:normAutofit/>
          </a:bodyPr>
          <a:lstStyle/>
          <a:p>
            <a:r>
              <a:rPr lang="pl-PL" sz="2000" dirty="0"/>
              <a:t>Paszport</a:t>
            </a:r>
          </a:p>
        </p:txBody>
      </p:sp>
      <p:sp>
        <p:nvSpPr>
          <p:cNvPr id="3" name="Symbol zastępczy zawartości 2">
            <a:extLst>
              <a:ext uri="{FF2B5EF4-FFF2-40B4-BE49-F238E27FC236}">
                <a16:creationId xmlns:a16="http://schemas.microsoft.com/office/drawing/2014/main" id="{5CDA901D-835B-5346-9247-36DCC5201E60}"/>
              </a:ext>
            </a:extLst>
          </p:cNvPr>
          <p:cNvSpPr>
            <a:spLocks noGrp="1"/>
          </p:cNvSpPr>
          <p:nvPr>
            <p:ph idx="1"/>
          </p:nvPr>
        </p:nvSpPr>
        <p:spPr/>
        <p:txBody>
          <a:bodyPr>
            <a:normAutofit/>
          </a:bodyPr>
          <a:lstStyle/>
          <a:p>
            <a:pPr marL="114300" indent="0">
              <a:buNone/>
            </a:pPr>
            <a:r>
              <a:rPr lang="pl-PL" sz="1600" dirty="0"/>
              <a:t>koszt wydania paszportu</a:t>
            </a:r>
          </a:p>
          <a:p>
            <a:pPr>
              <a:buFont typeface="Wingdings" panose="05000000000000000000" pitchFamily="2" charset="2"/>
              <a:buChar char="Ø"/>
            </a:pPr>
            <a:r>
              <a:rPr lang="pl-PL" sz="1600" dirty="0"/>
              <a:t>30 zł</a:t>
            </a:r>
          </a:p>
          <a:p>
            <a:pPr marL="114300" indent="0">
              <a:buNone/>
            </a:pPr>
            <a:endParaRPr lang="pl-PL" sz="1600" dirty="0"/>
          </a:p>
          <a:p>
            <a:pPr marL="114300" indent="0">
              <a:buNone/>
            </a:pPr>
            <a:r>
              <a:rPr lang="pl-PL" sz="1600" dirty="0"/>
              <a:t>czas oczekiwania </a:t>
            </a:r>
          </a:p>
          <a:p>
            <a:pPr>
              <a:buFont typeface="Wingdings" panose="05000000000000000000" pitchFamily="2" charset="2"/>
              <a:buChar char="Ø"/>
            </a:pPr>
            <a:r>
              <a:rPr lang="pl-PL" sz="1600" dirty="0"/>
              <a:t>paszport tymczasowy będzie wydany tak szybko, jak to możliwe</a:t>
            </a:r>
          </a:p>
          <a:p>
            <a:pPr>
              <a:buFont typeface="Wingdings" panose="05000000000000000000" pitchFamily="2" charset="2"/>
              <a:buChar char="Ø"/>
            </a:pPr>
            <a:endParaRPr lang="pl-PL" sz="1600" dirty="0"/>
          </a:p>
          <a:p>
            <a:pPr marL="114300" indent="0" algn="just">
              <a:buNone/>
            </a:pPr>
            <a:r>
              <a:rPr lang="pl-PL" sz="1600" dirty="0"/>
              <a:t>okres ważności paszportu tymczasowego:</a:t>
            </a:r>
          </a:p>
          <a:p>
            <a:pPr algn="just">
              <a:buFont typeface="Wingdings" panose="05000000000000000000" pitchFamily="2" charset="2"/>
              <a:buChar char="Ø"/>
            </a:pPr>
            <a:r>
              <a:rPr lang="pl-PL" sz="1600" dirty="0"/>
              <a:t>nie dłużej niż 365 dni</a:t>
            </a:r>
          </a:p>
          <a:p>
            <a:pPr marL="114300" indent="0" algn="just">
              <a:buNone/>
            </a:pPr>
            <a:endParaRPr lang="pl-PL" sz="1600" dirty="0"/>
          </a:p>
          <a:p>
            <a:pPr marL="114300" indent="0">
              <a:buNone/>
            </a:pPr>
            <a:r>
              <a:rPr lang="pl-PL" sz="1600" dirty="0"/>
              <a:t>odbiór paszportu</a:t>
            </a:r>
          </a:p>
          <a:p>
            <a:pPr>
              <a:buFont typeface="Wingdings" panose="05000000000000000000" pitchFamily="2" charset="2"/>
              <a:buChar char="Ø"/>
            </a:pPr>
            <a:r>
              <a:rPr lang="pl-PL" sz="1600" dirty="0"/>
              <a:t>osobiście w punkcie paszportowym</a:t>
            </a:r>
          </a:p>
          <a:p>
            <a:pPr>
              <a:buFont typeface="Wingdings" panose="05000000000000000000" pitchFamily="2" charset="2"/>
              <a:buChar char="Ø"/>
            </a:pPr>
            <a:r>
              <a:rPr lang="pl-PL" sz="1600" dirty="0"/>
              <a:t>za dziecko – matka, ojciec, opiekun prawny, kurator</a:t>
            </a:r>
          </a:p>
          <a:p>
            <a:pPr marL="114300" indent="0" algn="just">
              <a:buNone/>
            </a:pPr>
            <a:endParaRPr lang="pl-PL" sz="1600" dirty="0"/>
          </a:p>
          <a:p>
            <a:pPr marL="114300" indent="0">
              <a:buNone/>
            </a:pPr>
            <a:endParaRPr lang="pl-PL" sz="1600" dirty="0"/>
          </a:p>
          <a:p>
            <a:pPr marL="114300" indent="0">
              <a:buNone/>
            </a:pPr>
            <a:endParaRPr lang="pl-PL" sz="1600" dirty="0"/>
          </a:p>
        </p:txBody>
      </p:sp>
    </p:spTree>
    <p:extLst>
      <p:ext uri="{BB962C8B-B14F-4D97-AF65-F5344CB8AC3E}">
        <p14:creationId xmlns:p14="http://schemas.microsoft.com/office/powerpoint/2010/main" val="2002935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05034-B971-8BB4-CDF9-EB68CF96C82F}"/>
              </a:ext>
            </a:extLst>
          </p:cNvPr>
          <p:cNvSpPr>
            <a:spLocks noGrp="1"/>
          </p:cNvSpPr>
          <p:nvPr>
            <p:ph type="title"/>
          </p:nvPr>
        </p:nvSpPr>
        <p:spPr/>
        <p:txBody>
          <a:bodyPr>
            <a:normAutofit/>
          </a:bodyPr>
          <a:lstStyle/>
          <a:p>
            <a:r>
              <a:rPr lang="pl-PL" sz="2000" dirty="0"/>
              <a:t>Paszport tymczasowy na lotnisku </a:t>
            </a:r>
          </a:p>
        </p:txBody>
      </p:sp>
      <p:sp>
        <p:nvSpPr>
          <p:cNvPr id="3" name="Symbol zastępczy zawartości 2">
            <a:extLst>
              <a:ext uri="{FF2B5EF4-FFF2-40B4-BE49-F238E27FC236}">
                <a16:creationId xmlns:a16="http://schemas.microsoft.com/office/drawing/2014/main" id="{F7870910-F376-84F0-ACBC-099FBE86E15F}"/>
              </a:ext>
            </a:extLst>
          </p:cNvPr>
          <p:cNvSpPr>
            <a:spLocks noGrp="1"/>
          </p:cNvSpPr>
          <p:nvPr>
            <p:ph idx="1"/>
          </p:nvPr>
        </p:nvSpPr>
        <p:spPr>
          <a:xfrm>
            <a:off x="609600" y="1752601"/>
            <a:ext cx="10972800" cy="4810884"/>
          </a:xfrm>
        </p:spPr>
        <p:txBody>
          <a:bodyPr>
            <a:normAutofit lnSpcReduction="10000"/>
          </a:bodyPr>
          <a:lstStyle/>
          <a:p>
            <a:pPr marL="114300" indent="0" algn="just">
              <a:buNone/>
            </a:pPr>
            <a:r>
              <a:rPr lang="pl-PL" sz="1600" dirty="0"/>
              <a:t>Lotnisko Chopina (Warszawa) – 8:00-20:00</a:t>
            </a:r>
          </a:p>
          <a:p>
            <a:pPr marL="114300" indent="0" algn="just">
              <a:buNone/>
            </a:pPr>
            <a:r>
              <a:rPr lang="pl-PL" sz="1600" dirty="0"/>
              <a:t>Lotnisko Kraków-Balice – 7:30-15:30</a:t>
            </a:r>
          </a:p>
          <a:p>
            <a:pPr marL="114300" indent="0" algn="just">
              <a:buNone/>
            </a:pPr>
            <a:r>
              <a:rPr lang="pl-PL" sz="1600" dirty="0"/>
              <a:t>Lotnisko Katowice w Pyrzowicach – 7:30-15:30</a:t>
            </a:r>
          </a:p>
          <a:p>
            <a:pPr marL="114300" indent="0" algn="just">
              <a:buNone/>
            </a:pPr>
            <a:r>
              <a:rPr lang="pl-PL" sz="1600" dirty="0"/>
              <a:t>Lotnisko Gdańsk – 7:30-15:30</a:t>
            </a:r>
          </a:p>
          <a:p>
            <a:pPr marL="114300" indent="0" algn="just">
              <a:buNone/>
            </a:pPr>
            <a:endParaRPr lang="pl-PL" sz="1600" dirty="0"/>
          </a:p>
          <a:p>
            <a:pPr marL="114300" indent="0" algn="just">
              <a:buNone/>
            </a:pPr>
            <a:r>
              <a:rPr lang="pl-PL" sz="1600" dirty="0"/>
              <a:t>możliwość otrzymania paszportu tymczasowego w punkcie wyrabiania paszportów tymczasowych na lotnisku, </a:t>
            </a:r>
            <a:r>
              <a:rPr lang="pl-PL" sz="1600" b="1" dirty="0"/>
              <a:t>w wyjątkowym przypadku</a:t>
            </a:r>
            <a:r>
              <a:rPr lang="pl-PL" sz="1600" dirty="0"/>
              <a:t>:</a:t>
            </a:r>
          </a:p>
          <a:p>
            <a:pPr algn="just">
              <a:buFont typeface="Wingdings" panose="05000000000000000000" pitchFamily="2" charset="2"/>
              <a:buChar char="Ø"/>
            </a:pPr>
            <a:r>
              <a:rPr lang="pl-PL" sz="1600" dirty="0"/>
              <a:t>ktoś utracił lub zapomniał zabrać ze sobą paszport lub dowód osobisty</a:t>
            </a:r>
          </a:p>
          <a:p>
            <a:pPr algn="just">
              <a:buFont typeface="Wingdings" panose="05000000000000000000" pitchFamily="2" charset="2"/>
              <a:buChar char="Ø"/>
            </a:pPr>
            <a:r>
              <a:rPr lang="pl-PL" sz="1600" dirty="0"/>
              <a:t>ktoś posiada paszport lub dowód osobisty, który stracił ważność</a:t>
            </a:r>
          </a:p>
          <a:p>
            <a:pPr algn="just">
              <a:buFont typeface="Wingdings" panose="05000000000000000000" pitchFamily="2" charset="2"/>
              <a:buChar char="Ø"/>
            </a:pPr>
            <a:r>
              <a:rPr lang="pl-PL" sz="1600" dirty="0"/>
              <a:t>ktoś posiada paszport biometryczny, ale z krótszą datą ważności niż wymaga państwo, do którego się udaje</a:t>
            </a:r>
          </a:p>
          <a:p>
            <a:pPr algn="just">
              <a:buFont typeface="Wingdings" panose="05000000000000000000" pitchFamily="2" charset="2"/>
              <a:buChar char="Ø"/>
            </a:pPr>
            <a:r>
              <a:rPr lang="pl-PL" sz="1600" dirty="0"/>
              <a:t>dysponuje się ważnym biletem lotniczym na wyjazd zagraniczny</a:t>
            </a:r>
          </a:p>
          <a:p>
            <a:pPr marL="114300" indent="0" algn="just">
              <a:buNone/>
            </a:pPr>
            <a:r>
              <a:rPr lang="pl-PL" sz="1600" dirty="0"/>
              <a:t>*każdy przypadek ubiegania się na lotnisku o paszport tymczasowy rozpatrywany jest indywidualnie; należy liczyć się z możliwością, że sytuacja, w której się ktoś znajduje, nie zostanie zakwalifikowana jako wyjątkowa</a:t>
            </a:r>
          </a:p>
          <a:p>
            <a:pPr marL="114300" indent="0" algn="just">
              <a:buNone/>
            </a:pPr>
            <a:endParaRPr lang="pl-PL" sz="1600" dirty="0"/>
          </a:p>
          <a:p>
            <a:pPr marL="114300" indent="0" algn="just">
              <a:buNone/>
            </a:pPr>
            <a:r>
              <a:rPr lang="pl-PL" sz="1600" dirty="0"/>
              <a:t>miejsce złożenia wniosku:</a:t>
            </a:r>
          </a:p>
          <a:p>
            <a:pPr marL="114300" indent="0" algn="just">
              <a:buNone/>
            </a:pPr>
            <a:r>
              <a:rPr lang="pl-PL" sz="1600" dirty="0"/>
              <a:t>punkt wydawania paszportów tymczasowych w terminalu na lotnisku</a:t>
            </a:r>
          </a:p>
          <a:p>
            <a:pPr marL="114300" indent="0" algn="just">
              <a:buNone/>
            </a:pPr>
            <a:endParaRPr lang="pl-PL" sz="1600" dirty="0"/>
          </a:p>
          <a:p>
            <a:pPr marL="114300" indent="0">
              <a:buNone/>
            </a:pPr>
            <a:endParaRPr lang="pl-PL" sz="1600" dirty="0"/>
          </a:p>
        </p:txBody>
      </p:sp>
    </p:spTree>
    <p:extLst>
      <p:ext uri="{BB962C8B-B14F-4D97-AF65-F5344CB8AC3E}">
        <p14:creationId xmlns:p14="http://schemas.microsoft.com/office/powerpoint/2010/main" val="3589316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05034-B971-8BB4-CDF9-EB68CF96C82F}"/>
              </a:ext>
            </a:extLst>
          </p:cNvPr>
          <p:cNvSpPr>
            <a:spLocks noGrp="1"/>
          </p:cNvSpPr>
          <p:nvPr>
            <p:ph type="title"/>
          </p:nvPr>
        </p:nvSpPr>
        <p:spPr/>
        <p:txBody>
          <a:bodyPr>
            <a:normAutofit/>
          </a:bodyPr>
          <a:lstStyle/>
          <a:p>
            <a:r>
              <a:rPr lang="pl-PL" sz="2000" dirty="0"/>
              <a:t>Paszport tymczasowy na lotnisku</a:t>
            </a:r>
          </a:p>
        </p:txBody>
      </p:sp>
      <p:sp>
        <p:nvSpPr>
          <p:cNvPr id="3" name="Symbol zastępczy zawartości 2">
            <a:extLst>
              <a:ext uri="{FF2B5EF4-FFF2-40B4-BE49-F238E27FC236}">
                <a16:creationId xmlns:a16="http://schemas.microsoft.com/office/drawing/2014/main" id="{F7870910-F376-84F0-ACBC-099FBE86E15F}"/>
              </a:ext>
            </a:extLst>
          </p:cNvPr>
          <p:cNvSpPr>
            <a:spLocks noGrp="1"/>
          </p:cNvSpPr>
          <p:nvPr>
            <p:ph idx="1"/>
          </p:nvPr>
        </p:nvSpPr>
        <p:spPr/>
        <p:txBody>
          <a:bodyPr>
            <a:normAutofit/>
          </a:bodyPr>
          <a:lstStyle/>
          <a:p>
            <a:pPr marL="114300" indent="0" algn="just">
              <a:buNone/>
            </a:pPr>
            <a:r>
              <a:rPr lang="pl-PL" sz="1600" dirty="0"/>
              <a:t>dokumenty wymagane do wyrobienia paszportu tymczasowego:</a:t>
            </a:r>
          </a:p>
          <a:p>
            <a:pPr algn="just">
              <a:buFont typeface="Wingdings" panose="05000000000000000000" pitchFamily="2" charset="2"/>
              <a:buChar char="Ø"/>
            </a:pPr>
            <a:r>
              <a:rPr lang="pl-PL" sz="1600" dirty="0"/>
              <a:t>dokument potwierdzający tożsamość (jeśli się go posiada)</a:t>
            </a:r>
          </a:p>
          <a:p>
            <a:pPr algn="just">
              <a:buFont typeface="Wingdings" panose="05000000000000000000" pitchFamily="2" charset="2"/>
              <a:buChar char="Ø"/>
            </a:pPr>
            <a:r>
              <a:rPr lang="pl-PL" sz="1600" dirty="0"/>
              <a:t>ważny bilet lotniczy na podróż zagraniczną</a:t>
            </a:r>
          </a:p>
          <a:p>
            <a:pPr algn="just">
              <a:buFont typeface="Wingdings" panose="05000000000000000000" pitchFamily="2" charset="2"/>
              <a:buChar char="Ø"/>
            </a:pPr>
            <a:r>
              <a:rPr lang="pl-PL" sz="1600" dirty="0"/>
              <a:t>fotografia do paszportu tymczasowego; w przypadku braku aktualnej fotografii do dokumentów, wykona ją urzędnik w punkcie wydawania paszportów tymczasowych</a:t>
            </a:r>
          </a:p>
          <a:p>
            <a:pPr marL="114300" indent="0" algn="just">
              <a:buNone/>
            </a:pPr>
            <a:endParaRPr lang="pl-PL" sz="1600" dirty="0"/>
          </a:p>
          <a:p>
            <a:pPr marL="114300" indent="0" algn="just">
              <a:buNone/>
            </a:pPr>
            <a:r>
              <a:rPr lang="pl-PL" sz="1600" dirty="0"/>
              <a:t>koszt wydania paszportu tymczasowego</a:t>
            </a:r>
          </a:p>
          <a:p>
            <a:pPr algn="just">
              <a:buFont typeface="Wingdings" panose="05000000000000000000" pitchFamily="2" charset="2"/>
              <a:buChar char="Ø"/>
            </a:pPr>
            <a:r>
              <a:rPr lang="pl-PL" sz="1600" dirty="0"/>
              <a:t>30 zł </a:t>
            </a:r>
            <a:r>
              <a:rPr lang="pl-PL" sz="1600"/>
              <a:t>(opłata uiszczana </a:t>
            </a:r>
            <a:r>
              <a:rPr lang="pl-PL" sz="1600" dirty="0"/>
              <a:t>wyłącznie przy użyciu karty płatniczej)</a:t>
            </a:r>
          </a:p>
          <a:p>
            <a:pPr algn="just">
              <a:buFont typeface="Wingdings" panose="05000000000000000000" pitchFamily="2" charset="2"/>
              <a:buChar char="Ø"/>
            </a:pPr>
            <a:endParaRPr lang="pl-PL" sz="1600" dirty="0"/>
          </a:p>
          <a:p>
            <a:pPr marL="114300" indent="0" algn="just">
              <a:buNone/>
            </a:pPr>
            <a:r>
              <a:rPr lang="pl-PL" sz="1600" dirty="0"/>
              <a:t>okres ważności paszportu tymczasowego:</a:t>
            </a:r>
          </a:p>
          <a:p>
            <a:pPr algn="just">
              <a:buFont typeface="Wingdings" panose="05000000000000000000" pitchFamily="2" charset="2"/>
              <a:buChar char="Ø"/>
            </a:pPr>
            <a:r>
              <a:rPr lang="pl-PL" sz="1600" dirty="0"/>
              <a:t>wskazany w paszporcie, dostosowany do okoliczności – 1 dzień, 1 tydzień, kilka miesięcy</a:t>
            </a:r>
          </a:p>
          <a:p>
            <a:pPr algn="just">
              <a:buFont typeface="Wingdings" panose="05000000000000000000" pitchFamily="2" charset="2"/>
              <a:buChar char="Ø"/>
            </a:pPr>
            <a:r>
              <a:rPr lang="pl-PL" sz="1600" dirty="0"/>
              <a:t>nie dłużej niż 365 dni</a:t>
            </a:r>
          </a:p>
          <a:p>
            <a:pPr marL="114300" indent="0">
              <a:buNone/>
            </a:pPr>
            <a:endParaRPr lang="pl-PL" sz="1600" dirty="0"/>
          </a:p>
          <a:p>
            <a:pPr marL="114300" indent="0">
              <a:buNone/>
            </a:pPr>
            <a:r>
              <a:rPr lang="pl-PL" sz="1600" dirty="0"/>
              <a:t>Wniosek podpisywany jest na miejscu. </a:t>
            </a:r>
          </a:p>
        </p:txBody>
      </p:sp>
    </p:spTree>
    <p:extLst>
      <p:ext uri="{BB962C8B-B14F-4D97-AF65-F5344CB8AC3E}">
        <p14:creationId xmlns:p14="http://schemas.microsoft.com/office/powerpoint/2010/main" val="1572447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C9A15F-0950-4C97-BC69-1C8EBD478417}"/>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6895E2AF-F086-42CE-B0E9-40B1CD9BCFB3}"/>
              </a:ext>
            </a:extLst>
          </p:cNvPr>
          <p:cNvSpPr>
            <a:spLocks noGrp="1"/>
          </p:cNvSpPr>
          <p:nvPr>
            <p:ph idx="1"/>
          </p:nvPr>
        </p:nvSpPr>
        <p:spPr/>
        <p:txBody>
          <a:bodyPr>
            <a:normAutofit/>
          </a:bodyPr>
          <a:lstStyle/>
          <a:p>
            <a:pPr marL="114300" indent="0" algn="just">
              <a:buNone/>
            </a:pPr>
            <a:r>
              <a:rPr lang="pl-PL" sz="1600" dirty="0"/>
              <a:t>wiza</a:t>
            </a:r>
          </a:p>
          <a:p>
            <a:pPr marL="114300" indent="0" algn="just">
              <a:buNone/>
            </a:pPr>
            <a:r>
              <a:rPr lang="pl-PL" sz="1600" dirty="0"/>
              <a:t>udzielenie zgody na wjazd, pobyt lub przejazd cudzoziemca przez terytorium państwa</a:t>
            </a:r>
          </a:p>
          <a:p>
            <a:pPr marL="114300" indent="0" algn="just">
              <a:buNone/>
            </a:pPr>
            <a:endParaRPr lang="pl-PL" sz="1600" dirty="0"/>
          </a:p>
          <a:p>
            <a:pPr marL="114300" indent="0" algn="just">
              <a:buNone/>
            </a:pPr>
            <a:r>
              <a:rPr lang="pl-PL" sz="1600" dirty="0"/>
              <a:t>ma formę adnotacji w paszporcie lub innym dokumencie podróży</a:t>
            </a:r>
          </a:p>
          <a:p>
            <a:pPr marL="114300" indent="0" algn="just">
              <a:buNone/>
            </a:pPr>
            <a:endParaRPr lang="pl-PL" sz="1600" dirty="0"/>
          </a:p>
          <a:p>
            <a:pPr marL="114300" indent="0" algn="just">
              <a:buNone/>
            </a:pPr>
            <a:r>
              <a:rPr lang="pl-PL" sz="1600" dirty="0"/>
              <a:t>rodzaje wiz</a:t>
            </a:r>
          </a:p>
          <a:p>
            <a:pPr algn="just">
              <a:buFont typeface="Wingdings" panose="05000000000000000000" pitchFamily="2" charset="2"/>
              <a:buChar char="Ø"/>
            </a:pPr>
            <a:r>
              <a:rPr lang="pl-PL" sz="1600" dirty="0"/>
              <a:t>wiza pobytowa – upoważnia do określonego, czasowego pobytu w danym państwie</a:t>
            </a:r>
          </a:p>
          <a:p>
            <a:pPr algn="just">
              <a:buFont typeface="Wingdings" panose="05000000000000000000" pitchFamily="2" charset="2"/>
              <a:buChar char="Ø"/>
            </a:pPr>
            <a:r>
              <a:rPr lang="pl-PL" sz="1600" dirty="0"/>
              <a:t>wiza tranzytowa – upoważnia wyłącznie do przejazdu przez terytorium danego państwa</a:t>
            </a:r>
          </a:p>
          <a:p>
            <a:pPr algn="just">
              <a:buFont typeface="Wingdings" panose="05000000000000000000" pitchFamily="2" charset="2"/>
              <a:buChar char="Ø"/>
            </a:pPr>
            <a:r>
              <a:rPr lang="pl-PL" sz="1600" dirty="0"/>
              <a:t>wiza dyplomatyczna – udzielana osobom korzystającym z przywilejów i immunitetów dyplomatycznych</a:t>
            </a:r>
          </a:p>
        </p:txBody>
      </p:sp>
    </p:spTree>
    <p:extLst>
      <p:ext uri="{BB962C8B-B14F-4D97-AF65-F5344CB8AC3E}">
        <p14:creationId xmlns:p14="http://schemas.microsoft.com/office/powerpoint/2010/main" val="449744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BC594A6-870F-456B-BA63-B0E6A79707E2}"/>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05CE008E-C072-4EEA-8474-866C7AC498AF}"/>
              </a:ext>
            </a:extLst>
          </p:cNvPr>
          <p:cNvSpPr>
            <a:spLocks noGrp="1"/>
          </p:cNvSpPr>
          <p:nvPr>
            <p:ph idx="1"/>
          </p:nvPr>
        </p:nvSpPr>
        <p:spPr/>
        <p:txBody>
          <a:bodyPr>
            <a:normAutofit/>
          </a:bodyPr>
          <a:lstStyle/>
          <a:p>
            <a:pPr marL="114300" indent="0">
              <a:buNone/>
            </a:pPr>
            <a:endParaRPr lang="pl-PL" sz="1600" dirty="0"/>
          </a:p>
          <a:p>
            <a:pPr marL="114300" indent="0">
              <a:buNone/>
            </a:pPr>
            <a:endParaRPr lang="pl-PL" sz="1600" dirty="0"/>
          </a:p>
          <a:p>
            <a:pPr marL="114300" indent="0">
              <a:buNone/>
            </a:pPr>
            <a:r>
              <a:rPr lang="pl-PL" sz="1600" dirty="0"/>
              <a:t>Status cudzoziemców zależy od:</a:t>
            </a:r>
          </a:p>
          <a:p>
            <a:pPr>
              <a:buFont typeface="Wingdings" panose="05000000000000000000" pitchFamily="2" charset="2"/>
              <a:buChar char="Ø"/>
            </a:pPr>
            <a:r>
              <a:rPr lang="pl-PL" sz="1600" dirty="0"/>
              <a:t>zobowiązań międzynarodowych państwa</a:t>
            </a:r>
          </a:p>
          <a:p>
            <a:pPr algn="just">
              <a:buFont typeface="Wingdings" panose="05000000000000000000" pitchFamily="2" charset="2"/>
              <a:buChar char="Ø"/>
            </a:pPr>
            <a:r>
              <a:rPr lang="pl-PL" sz="1600" dirty="0"/>
              <a:t>tego, czy cudzoziemiec posiada status specjalny (np. przedstawiciele dyplomatyczni lub konsularni, uchodźcy)</a:t>
            </a:r>
          </a:p>
          <a:p>
            <a:pPr algn="just">
              <a:buFont typeface="Wingdings" panose="05000000000000000000" pitchFamily="2" charset="2"/>
              <a:buChar char="Ø"/>
            </a:pPr>
            <a:r>
              <a:rPr lang="pl-PL" sz="1600" dirty="0"/>
              <a:t>tego, czy cudzoziemiec na stałe przebywa w danym państwie</a:t>
            </a:r>
          </a:p>
          <a:p>
            <a:pPr algn="just">
              <a:buFont typeface="Wingdings" panose="05000000000000000000" pitchFamily="2" charset="2"/>
              <a:buChar char="Ø"/>
            </a:pPr>
            <a:r>
              <a:rPr lang="pl-PL" sz="1600" dirty="0"/>
              <a:t>podstawy przekroczenia granicy państwowej</a:t>
            </a:r>
          </a:p>
        </p:txBody>
      </p:sp>
    </p:spTree>
    <p:extLst>
      <p:ext uri="{BB962C8B-B14F-4D97-AF65-F5344CB8AC3E}">
        <p14:creationId xmlns:p14="http://schemas.microsoft.com/office/powerpoint/2010/main" val="3251867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63F2F81-0229-4AB6-9581-C3D859EACCC3}"/>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C5AA0B2F-B447-4073-AE2B-92366067E058}"/>
              </a:ext>
            </a:extLst>
          </p:cNvPr>
          <p:cNvSpPr>
            <a:spLocks noGrp="1"/>
          </p:cNvSpPr>
          <p:nvPr>
            <p:ph idx="1"/>
          </p:nvPr>
        </p:nvSpPr>
        <p:spPr/>
        <p:txBody>
          <a:bodyPr>
            <a:normAutofit/>
          </a:bodyPr>
          <a:lstStyle/>
          <a:p>
            <a:pPr marL="114300" indent="0">
              <a:buNone/>
            </a:pPr>
            <a:r>
              <a:rPr lang="pl-PL" sz="1600" dirty="0"/>
              <a:t>systemy traktowania cudzoziemców</a:t>
            </a:r>
          </a:p>
          <a:p>
            <a:pPr>
              <a:buFont typeface="Wingdings" panose="05000000000000000000" pitchFamily="2" charset="2"/>
              <a:buChar char="Ø"/>
            </a:pPr>
            <a:r>
              <a:rPr lang="pl-PL" sz="1600" b="1" dirty="0"/>
              <a:t>traktowanie narodowe</a:t>
            </a:r>
          </a:p>
          <a:p>
            <a:pPr marL="114300" indent="0" algn="just">
              <a:buNone/>
            </a:pPr>
            <a:r>
              <a:rPr lang="pl-PL" sz="1600" dirty="0"/>
              <a:t>równouprawnienie cudzoziemców z własnymi obywatelami – przyznanie cudzoziemcom takiego samego zakresu praw cywilnych, jaki przysługuje obywatelom</a:t>
            </a:r>
          </a:p>
          <a:p>
            <a:pPr>
              <a:buFont typeface="Wingdings" panose="05000000000000000000" pitchFamily="2" charset="2"/>
              <a:buChar char="Ø"/>
            </a:pPr>
            <a:r>
              <a:rPr lang="pl-PL" sz="1600" b="1" dirty="0"/>
              <a:t>traktowanie specjalne</a:t>
            </a:r>
          </a:p>
          <a:p>
            <a:pPr marL="114300" indent="0" algn="just">
              <a:buNone/>
            </a:pPr>
            <a:r>
              <a:rPr lang="pl-PL" sz="1600" dirty="0"/>
              <a:t>przyznanie cudzoziemcom ściśle określonych praw albo zrównanie cudzoziemców z obywatelami, ale tylko w konkretnych dziedzinach</a:t>
            </a:r>
          </a:p>
          <a:p>
            <a:pPr>
              <a:buFont typeface="Wingdings" panose="05000000000000000000" pitchFamily="2" charset="2"/>
              <a:buChar char="Ø"/>
            </a:pPr>
            <a:r>
              <a:rPr lang="pl-PL" sz="1600" b="1" dirty="0"/>
              <a:t>traktowanie w sposób najbardziej uprzywilejowany</a:t>
            </a:r>
          </a:p>
          <a:p>
            <a:pPr marL="114300" indent="0" algn="just">
              <a:buNone/>
            </a:pPr>
            <a:r>
              <a:rPr lang="pl-PL" sz="1600" dirty="0"/>
              <a:t>przyznanie obywatelom danego państwa praw, jakie uzyskali lub uzyskają obywatele państwa trzeciego, najbardziej uprzywilejowanego w danej dziedzinie</a:t>
            </a:r>
          </a:p>
          <a:p>
            <a:pPr marL="114300" indent="0" algn="just">
              <a:buNone/>
            </a:pPr>
            <a:endParaRPr lang="pl-PL" sz="1600" dirty="0"/>
          </a:p>
          <a:p>
            <a:pPr marL="114300" indent="0" algn="just">
              <a:buNone/>
            </a:pPr>
            <a:endParaRPr lang="pl-PL" sz="1600" dirty="0"/>
          </a:p>
          <a:p>
            <a:pPr marL="114300" indent="0" algn="just">
              <a:buNone/>
            </a:pPr>
            <a:r>
              <a:rPr lang="pl-PL" sz="1600" b="1" dirty="0"/>
              <a:t>zasada wzajemności</a:t>
            </a:r>
          </a:p>
        </p:txBody>
      </p:sp>
    </p:spTree>
    <p:extLst>
      <p:ext uri="{BB962C8B-B14F-4D97-AF65-F5344CB8AC3E}">
        <p14:creationId xmlns:p14="http://schemas.microsoft.com/office/powerpoint/2010/main" val="4231258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94EE3F4-6C7A-4B1B-93E7-D7F887B12044}"/>
              </a:ext>
            </a:extLst>
          </p:cNvPr>
          <p:cNvSpPr>
            <a:spLocks noGrp="1"/>
          </p:cNvSpPr>
          <p:nvPr>
            <p:ph type="title"/>
          </p:nvPr>
        </p:nvSpPr>
        <p:spPr/>
        <p:txBody>
          <a:bodyPr>
            <a:normAutofit/>
          </a:bodyPr>
          <a:lstStyle/>
          <a:p>
            <a:r>
              <a:rPr lang="pl-PL" sz="2000" dirty="0"/>
              <a:t>Ludność państwa</a:t>
            </a:r>
          </a:p>
        </p:txBody>
      </p:sp>
      <p:sp>
        <p:nvSpPr>
          <p:cNvPr id="3" name="Symbol zastępczy zawartości 2">
            <a:extLst>
              <a:ext uri="{FF2B5EF4-FFF2-40B4-BE49-F238E27FC236}">
                <a16:creationId xmlns:a16="http://schemas.microsoft.com/office/drawing/2014/main" id="{8A87CC45-3377-4B9C-BEDA-050E616E7E3F}"/>
              </a:ext>
            </a:extLst>
          </p:cNvPr>
          <p:cNvSpPr>
            <a:spLocks noGrp="1"/>
          </p:cNvSpPr>
          <p:nvPr>
            <p:ph idx="1"/>
          </p:nvPr>
        </p:nvSpPr>
        <p:spPr/>
        <p:txBody>
          <a:bodyPr>
            <a:normAutofit/>
          </a:bodyPr>
          <a:lstStyle/>
          <a:p>
            <a:pPr marL="114300" indent="0">
              <a:buNone/>
            </a:pPr>
            <a:r>
              <a:rPr lang="pl-PL" sz="1600" dirty="0"/>
              <a:t>Europejska konwencja o obywatelstwie z 1997 r.</a:t>
            </a:r>
          </a:p>
          <a:p>
            <a:pPr marL="114300" indent="0">
              <a:buNone/>
            </a:pPr>
            <a:r>
              <a:rPr lang="pl-PL" sz="1600" dirty="0"/>
              <a:t>Władze państwa nie mogą arbitralnie pozbawić osoby obywatelstwa z wyjątkiem:</a:t>
            </a:r>
          </a:p>
          <a:p>
            <a:pPr>
              <a:buFont typeface="Wingdings" panose="05000000000000000000" pitchFamily="2" charset="2"/>
              <a:buChar char="Ø"/>
            </a:pPr>
            <a:r>
              <a:rPr lang="pl-PL" sz="1600" dirty="0"/>
              <a:t>dobrowolnego przyjęcia obywatelstwa innego państwa</a:t>
            </a:r>
          </a:p>
          <a:p>
            <a:pPr algn="just">
              <a:buFont typeface="Wingdings" panose="05000000000000000000" pitchFamily="2" charset="2"/>
              <a:buChar char="Ø"/>
            </a:pPr>
            <a:r>
              <a:rPr lang="pl-PL" sz="1600" dirty="0"/>
              <a:t>nabycia obywatelstwa za pomocą oszustwa, fałszywej informacji lub ukrycia jakiegokolwiek istotnego faktu</a:t>
            </a:r>
          </a:p>
          <a:p>
            <a:pPr algn="just">
              <a:buFont typeface="Wingdings" panose="05000000000000000000" pitchFamily="2" charset="2"/>
              <a:buChar char="Ø"/>
            </a:pPr>
            <a:r>
              <a:rPr lang="pl-PL" sz="1600" dirty="0"/>
              <a:t>dobrowolnej służby w obcych siłach zbrojnych</a:t>
            </a:r>
          </a:p>
          <a:p>
            <a:pPr algn="just">
              <a:buFont typeface="Wingdings" panose="05000000000000000000" pitchFamily="2" charset="2"/>
              <a:buChar char="Ø"/>
            </a:pPr>
            <a:r>
              <a:rPr lang="pl-PL" sz="1600" dirty="0"/>
              <a:t>postępowania poważnie szkodzącego żywotnym interesom państwa</a:t>
            </a:r>
          </a:p>
          <a:p>
            <a:pPr algn="just">
              <a:buFont typeface="Wingdings" panose="05000000000000000000" pitchFamily="2" charset="2"/>
              <a:buChar char="Ø"/>
            </a:pPr>
            <a:r>
              <a:rPr lang="pl-PL" sz="1600" dirty="0"/>
              <a:t>braku rzeczywistej więzi między państwem a obywatelem stale zamieszkującym za granicą</a:t>
            </a:r>
          </a:p>
          <a:p>
            <a:pPr algn="just">
              <a:buFont typeface="Wingdings" panose="05000000000000000000" pitchFamily="2" charset="2"/>
              <a:buChar char="Ø"/>
            </a:pPr>
            <a:r>
              <a:rPr lang="pl-PL" sz="1600" dirty="0"/>
              <a:t>przysposobienia dziecka, jeżeli nabywa lub ma obywatelstwo obce jednego lub obojga przysposabiających</a:t>
            </a:r>
          </a:p>
          <a:p>
            <a:pPr marL="114300" indent="0" algn="just">
              <a:buNone/>
            </a:pPr>
            <a:r>
              <a:rPr lang="pl-PL" sz="1600" dirty="0"/>
              <a:t>Nie można pozbawić kogoś obywatelstwa, jeżeli prowadziłoby to do bezpaństwowości.</a:t>
            </a:r>
          </a:p>
          <a:p>
            <a:pPr marL="114300" indent="0" algn="just">
              <a:buNone/>
            </a:pPr>
            <a:endParaRPr lang="pl-PL" sz="1600" dirty="0"/>
          </a:p>
          <a:p>
            <a:pPr marL="114300" indent="0" algn="just">
              <a:buNone/>
            </a:pPr>
            <a:r>
              <a:rPr lang="pl-PL" sz="1600"/>
              <a:t>RP nie ratyfikowała Konwencji o obywatelstwie</a:t>
            </a:r>
            <a:endParaRPr lang="pl-PL" sz="1600" dirty="0"/>
          </a:p>
        </p:txBody>
      </p:sp>
    </p:spTree>
    <p:extLst>
      <p:ext uri="{BB962C8B-B14F-4D97-AF65-F5344CB8AC3E}">
        <p14:creationId xmlns:p14="http://schemas.microsoft.com/office/powerpoint/2010/main" val="19924236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3320361-87E2-4FC9-997D-B5B269744187}"/>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1E92B1A6-41BE-4A6F-937F-26967F03D71F}"/>
              </a:ext>
            </a:extLst>
          </p:cNvPr>
          <p:cNvSpPr>
            <a:spLocks noGrp="1"/>
          </p:cNvSpPr>
          <p:nvPr>
            <p:ph idx="1"/>
          </p:nvPr>
        </p:nvSpPr>
        <p:spPr>
          <a:xfrm>
            <a:off x="609600" y="1752601"/>
            <a:ext cx="10972800" cy="4866735"/>
          </a:xfrm>
        </p:spPr>
        <p:txBody>
          <a:bodyPr>
            <a:normAutofit fontScale="92500" lnSpcReduction="20000"/>
          </a:bodyPr>
          <a:lstStyle/>
          <a:p>
            <a:pPr marL="114300" indent="0">
              <a:buNone/>
            </a:pPr>
            <a:r>
              <a:rPr lang="pl-PL" sz="1600" b="1" dirty="0"/>
              <a:t>wydalenie cudzoziemca</a:t>
            </a:r>
          </a:p>
          <a:p>
            <a:pPr marL="114300" indent="0" algn="just">
              <a:buNone/>
            </a:pPr>
            <a:r>
              <a:rPr lang="pl-PL" sz="1600" dirty="0"/>
              <a:t>każde państwo posiada prawo wydalenia lub deportacji (przymusowego odstawienia do granicy) cudzoziemca, który naruszył prawo danego państwa lub którego dalszy pobyt zagraża bezpieczeństwu albo interesom państwa</a:t>
            </a:r>
          </a:p>
          <a:p>
            <a:pPr marL="114300" indent="0" algn="just">
              <a:buNone/>
            </a:pPr>
            <a:endParaRPr lang="pl-PL" sz="1600" dirty="0"/>
          </a:p>
          <a:p>
            <a:pPr marL="114300" indent="0" algn="just">
              <a:buNone/>
            </a:pPr>
            <a:r>
              <a:rPr lang="pl-PL" sz="1600" dirty="0"/>
              <a:t>możliwość wydalenia cudzoziemca:</a:t>
            </a:r>
          </a:p>
          <a:p>
            <a:pPr algn="just">
              <a:buFont typeface="Wingdings" panose="05000000000000000000" pitchFamily="2" charset="2"/>
              <a:buChar char="Ø"/>
            </a:pPr>
            <a:r>
              <a:rPr lang="pl-PL" sz="1600" dirty="0"/>
              <a:t>gdy cudzoziemiec przebywa lub przebywał na terytorium RP bez ważnej wizy lub innego ważnego dokumentu uprawniającego go do wjazdu i pobytu</a:t>
            </a:r>
          </a:p>
          <a:p>
            <a:pPr algn="just">
              <a:buFont typeface="Wingdings" panose="05000000000000000000" pitchFamily="2" charset="2"/>
              <a:buChar char="Ø"/>
            </a:pPr>
            <a:r>
              <a:rPr lang="pl-PL" sz="1600" dirty="0"/>
              <a:t>wykonuje lub wykonywał w dniu wszczęcia kontroli pracę bez odpowiedniego zezwolenia na pracę lub oświadczenia o powierzeniu wykonywania pracy cudzoziemcowi wpisanego do ewidencji oświadczeń</a:t>
            </a:r>
          </a:p>
          <a:p>
            <a:pPr algn="just">
              <a:buFont typeface="Wingdings" panose="05000000000000000000" pitchFamily="2" charset="2"/>
              <a:buChar char="Ø"/>
            </a:pPr>
            <a:r>
              <a:rPr lang="pl-PL" sz="1600" dirty="0"/>
              <a:t>nie posiada środków finansowych niezbędnych do pokrycia kosztów pobytu na terenie RP</a:t>
            </a:r>
          </a:p>
          <a:p>
            <a:pPr algn="just">
              <a:buFont typeface="Wingdings" panose="05000000000000000000" pitchFamily="2" charset="2"/>
              <a:buChar char="Ø"/>
            </a:pPr>
            <a:r>
              <a:rPr lang="pl-PL" sz="1600" dirty="0"/>
              <a:t>przekroczył lub usiłował przekroczyć granicę wbrew przepisom prawa</a:t>
            </a:r>
          </a:p>
          <a:p>
            <a:pPr algn="just">
              <a:buFont typeface="Wingdings" panose="05000000000000000000" pitchFamily="2" charset="2"/>
              <a:buChar char="Ø"/>
            </a:pPr>
            <a:r>
              <a:rPr lang="pl-PL" sz="1600" dirty="0"/>
              <a:t>wymagają tego względy obronności i bezpieczeństwa państwa lub ochrony i bezpieczeństwa porządku publicznego</a:t>
            </a:r>
          </a:p>
          <a:p>
            <a:pPr algn="just">
              <a:buFont typeface="Wingdings" panose="05000000000000000000" pitchFamily="2" charset="2"/>
              <a:buChar char="Ø"/>
            </a:pPr>
            <a:r>
              <a:rPr lang="pl-PL" sz="1600" dirty="0"/>
              <a:t>dalszy pobyt cudzoziemca będzie stanowił zagrożenie dla zdrowia publicznego, co zostało potwierdzone badaniem lekarskim</a:t>
            </a:r>
          </a:p>
          <a:p>
            <a:pPr algn="just">
              <a:buFont typeface="Wingdings" panose="05000000000000000000" pitchFamily="2" charset="2"/>
              <a:buChar char="Ø"/>
            </a:pPr>
            <a:r>
              <a:rPr lang="pl-PL" sz="1600" dirty="0"/>
              <a:t>została wydana decyzja o odmowie nadania statusu uchodźcy lub udzielenia pomocy uzupełniającej, o uznaniu wniosku o udzielenie pomocy międzynarodowej za niedopuszczalny, o pozbawieniu statusu uchodźcy</a:t>
            </a:r>
          </a:p>
          <a:p>
            <a:pPr algn="just">
              <a:buFont typeface="Wingdings" panose="05000000000000000000" pitchFamily="2" charset="2"/>
              <a:buChar char="Ø"/>
            </a:pPr>
            <a:r>
              <a:rPr lang="pl-PL" sz="1600" dirty="0"/>
              <a:t>dane cudzoziemca znajdują się w Systemie Informacyjnym </a:t>
            </a:r>
            <a:r>
              <a:rPr lang="pl-PL" sz="1600" dirty="0" err="1"/>
              <a:t>Schengen</a:t>
            </a:r>
            <a:r>
              <a:rPr lang="pl-PL" sz="1600" dirty="0"/>
              <a:t> do celów odmowy wjazdu, jeżeli cudzoziemiec przebywa na terytorium Rzeczypospolitej Polskiej w ramach ruchu bezwizowego lub na podstawie wizy </a:t>
            </a:r>
            <a:r>
              <a:rPr lang="pl-PL" sz="1600" dirty="0" err="1"/>
              <a:t>Schengen</a:t>
            </a:r>
            <a:r>
              <a:rPr lang="pl-PL" sz="1600" dirty="0"/>
              <a:t>, z wyłączeniem wizy upoważniającej tylko do wjazdu na terytorium Rzeczypospolitej Polskiej i pobytu na tym terytorium</a:t>
            </a:r>
          </a:p>
          <a:p>
            <a:pPr algn="just">
              <a:buFont typeface="Wingdings" panose="05000000000000000000" pitchFamily="2" charset="2"/>
              <a:buChar char="Ø"/>
            </a:pPr>
            <a:r>
              <a:rPr lang="pl-PL" sz="1600" dirty="0"/>
              <a:t>obowiązuje wpis danych cudzoziemca do wykazu cudzoziemców, których pobyt na terytorium Rzeczypospolitej Polskiej jest niepożądany</a:t>
            </a:r>
          </a:p>
        </p:txBody>
      </p:sp>
    </p:spTree>
    <p:extLst>
      <p:ext uri="{BB962C8B-B14F-4D97-AF65-F5344CB8AC3E}">
        <p14:creationId xmlns:p14="http://schemas.microsoft.com/office/powerpoint/2010/main" val="2729857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945198-7737-4AAA-BBBE-E10232E7F2A1}"/>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60E3AD75-117F-4EA2-A8BD-5C1EEE5E02AA}"/>
              </a:ext>
            </a:extLst>
          </p:cNvPr>
          <p:cNvSpPr>
            <a:spLocks noGrp="1"/>
          </p:cNvSpPr>
          <p:nvPr>
            <p:ph idx="1"/>
          </p:nvPr>
        </p:nvSpPr>
        <p:spPr/>
        <p:txBody>
          <a:bodyPr>
            <a:normAutofit/>
          </a:bodyPr>
          <a:lstStyle/>
          <a:p>
            <a:pPr marL="114300" indent="0">
              <a:buNone/>
            </a:pPr>
            <a:r>
              <a:rPr lang="pl-PL" sz="1600" dirty="0"/>
              <a:t>Formy ochrony cudzoziemców w RP</a:t>
            </a:r>
          </a:p>
          <a:p>
            <a:pPr>
              <a:buFont typeface="Wingdings" panose="05000000000000000000" pitchFamily="2" charset="2"/>
              <a:buChar char="Ø"/>
            </a:pPr>
            <a:r>
              <a:rPr lang="pl-PL" sz="1600" dirty="0"/>
              <a:t>nadanie statusu uchodźcy</a:t>
            </a:r>
          </a:p>
          <a:p>
            <a:pPr>
              <a:buFont typeface="Wingdings" panose="05000000000000000000" pitchFamily="2" charset="2"/>
              <a:buChar char="Ø"/>
            </a:pPr>
            <a:r>
              <a:rPr lang="pl-PL" sz="1600" dirty="0"/>
              <a:t>udzielenie pomocy uzupełniającej</a:t>
            </a:r>
          </a:p>
          <a:p>
            <a:pPr>
              <a:buFont typeface="Wingdings" panose="05000000000000000000" pitchFamily="2" charset="2"/>
              <a:buChar char="Ø"/>
            </a:pPr>
            <a:r>
              <a:rPr lang="pl-PL" sz="1600" dirty="0"/>
              <a:t>udzielenie azylu</a:t>
            </a:r>
          </a:p>
          <a:p>
            <a:pPr>
              <a:buFont typeface="Wingdings" panose="05000000000000000000" pitchFamily="2" charset="2"/>
              <a:buChar char="Ø"/>
            </a:pPr>
            <a:r>
              <a:rPr lang="pl-PL" sz="1600" dirty="0"/>
              <a:t>udzielenie ochrony czasowej</a:t>
            </a:r>
          </a:p>
          <a:p>
            <a:pPr marL="114300" indent="0">
              <a:buNone/>
            </a:pPr>
            <a:endParaRPr lang="pl-PL" sz="1600" dirty="0"/>
          </a:p>
          <a:p>
            <a:pPr marL="114300" indent="0">
              <a:buNone/>
            </a:pPr>
            <a:endParaRPr lang="pl-PL" sz="1600" dirty="0"/>
          </a:p>
          <a:p>
            <a:pPr marL="114300" indent="0">
              <a:buNone/>
            </a:pPr>
            <a:r>
              <a:rPr lang="pl-PL" sz="1600" dirty="0"/>
              <a:t>art. 56 Konstytucji RP i ustawa z dnia 13 czerwca 2003 r. o udzielaniu cudzoziemcom ochrony na terytorium Rzeczypospolitej Polskiej</a:t>
            </a:r>
          </a:p>
          <a:p>
            <a:pPr marL="114300" indent="0">
              <a:buNone/>
            </a:pPr>
            <a:endParaRPr lang="pl-PL" sz="1600" dirty="0"/>
          </a:p>
        </p:txBody>
      </p:sp>
    </p:spTree>
    <p:extLst>
      <p:ext uri="{BB962C8B-B14F-4D97-AF65-F5344CB8AC3E}">
        <p14:creationId xmlns:p14="http://schemas.microsoft.com/office/powerpoint/2010/main" val="2440424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C785FEA-752B-427B-BCF4-F753BB8163F1}"/>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5C918494-1CEE-49B0-A820-F9A6FE809375}"/>
              </a:ext>
            </a:extLst>
          </p:cNvPr>
          <p:cNvSpPr>
            <a:spLocks noGrp="1"/>
          </p:cNvSpPr>
          <p:nvPr>
            <p:ph idx="1"/>
          </p:nvPr>
        </p:nvSpPr>
        <p:spPr>
          <a:xfrm>
            <a:off x="609600" y="1752601"/>
            <a:ext cx="10972800" cy="4895490"/>
          </a:xfrm>
        </p:spPr>
        <p:txBody>
          <a:bodyPr>
            <a:normAutofit fontScale="92500" lnSpcReduction="10000"/>
          </a:bodyPr>
          <a:lstStyle/>
          <a:p>
            <a:pPr marL="114300" indent="0">
              <a:buNone/>
            </a:pPr>
            <a:r>
              <a:rPr lang="pl-PL" sz="1600" b="1" dirty="0"/>
              <a:t>Nadanie statusu uchodźcy</a:t>
            </a:r>
          </a:p>
          <a:p>
            <a:pPr marL="114300" indent="0" algn="just">
              <a:buNone/>
            </a:pPr>
            <a:r>
              <a:rPr lang="pl-PL" sz="1600" dirty="0"/>
              <a:t>status uchodźcy nadawany cudzoziemcowi, jeżeli na skutek uzasadnionej obawy przed prześladowaniem w kraju pochodzenia z powodu rasy, religii, narodowości, przekonań politycznych lub przynależności do określonej grupy społecznej nie może lub nie chce korzystać z ochrony tego kraju</a:t>
            </a:r>
          </a:p>
          <a:p>
            <a:pPr marL="114300" indent="0" algn="just">
              <a:buNone/>
            </a:pPr>
            <a:endParaRPr lang="pl-PL" sz="1600" dirty="0"/>
          </a:p>
          <a:p>
            <a:pPr marL="114300" indent="0" algn="just">
              <a:buNone/>
            </a:pPr>
            <a:r>
              <a:rPr lang="pl-PL" sz="1600" dirty="0"/>
              <a:t>prześladowanie musi ze względu na swoją istotę lub powtarzalność stanowić poważne naruszenie praw człowieka, w szczególności praw, których uchylenie jest niedopuszczalne (prawo do życia, zakaz tortur, zakaz niewolnictwa i poddaństwa, zakaz karania bez podstawy prawnej) lub być kumulacją różnych działań lub zaniechań, w tym stanowiących naruszenie wskazanych praw człowieka o charakterze nienaruszalnym</a:t>
            </a:r>
          </a:p>
          <a:p>
            <a:pPr marL="114300" indent="0" algn="just">
              <a:buNone/>
            </a:pPr>
            <a:endParaRPr lang="pl-PL" sz="1600" dirty="0"/>
          </a:p>
          <a:p>
            <a:pPr marL="114300" indent="0" algn="just">
              <a:buNone/>
            </a:pPr>
            <a:r>
              <a:rPr lang="pl-PL" sz="1600" dirty="0"/>
              <a:t>prześladowanie może polegać na:</a:t>
            </a:r>
          </a:p>
          <a:p>
            <a:pPr algn="just">
              <a:buFont typeface="Wingdings" panose="05000000000000000000" pitchFamily="2" charset="2"/>
              <a:buChar char="Ø"/>
            </a:pPr>
            <a:r>
              <a:rPr lang="pl-PL" sz="1600" dirty="0"/>
              <a:t>użyciu przemocy fizycznej lub psychicznej, w tym seksualnej</a:t>
            </a:r>
          </a:p>
          <a:p>
            <a:pPr algn="just">
              <a:buFont typeface="Wingdings" panose="05000000000000000000" pitchFamily="2" charset="2"/>
              <a:buChar char="Ø"/>
            </a:pPr>
            <a:r>
              <a:rPr lang="pl-PL" sz="1600" dirty="0"/>
              <a:t>zastosowaniu środków prawnych, administracyjnych, policyjnych lub sądowych w sposób dyskryminujący</a:t>
            </a:r>
          </a:p>
          <a:p>
            <a:pPr algn="just">
              <a:buFont typeface="Wingdings" panose="05000000000000000000" pitchFamily="2" charset="2"/>
              <a:buChar char="Ø"/>
            </a:pPr>
            <a:r>
              <a:rPr lang="pl-PL" sz="1600" dirty="0"/>
              <a:t>wszczęcie lub prowadzenie postępowania karnego lub ukaranie w sposób, który ma charakter nieproporcjonalny i dyskryminujący</a:t>
            </a:r>
          </a:p>
          <a:p>
            <a:pPr algn="just">
              <a:buFont typeface="Wingdings" panose="05000000000000000000" pitchFamily="2" charset="2"/>
              <a:buChar char="Ø"/>
            </a:pPr>
            <a:r>
              <a:rPr lang="pl-PL" sz="1600" dirty="0"/>
              <a:t>brak prawa odwołania się do sądu od kary o charakterze nieproporcjonalnym lub dyskryminującym</a:t>
            </a:r>
          </a:p>
          <a:p>
            <a:pPr algn="just">
              <a:buFont typeface="Wingdings" panose="05000000000000000000" pitchFamily="2" charset="2"/>
              <a:buChar char="Ø"/>
            </a:pPr>
            <a:r>
              <a:rPr lang="pl-PL" sz="1600" dirty="0"/>
              <a:t>wszczęcie lub prowadzenie postępowania karnego albo ukaranie z powodu odmowy odbycia służby wojskowej podczas konfliktu, jeżeli odbywanie służby wojskowej stanowiłoby zbrodnię lub zbrodnię przeciwko pokojowi, wojenną, przeciwko ludzkości, byłoby sprzeczne z celami i zasadami NZ, prowadziłoby do popełnienia zbrodni o innym charakterze niż polityczny    </a:t>
            </a:r>
          </a:p>
        </p:txBody>
      </p:sp>
    </p:spTree>
    <p:extLst>
      <p:ext uri="{BB962C8B-B14F-4D97-AF65-F5344CB8AC3E}">
        <p14:creationId xmlns:p14="http://schemas.microsoft.com/office/powerpoint/2010/main" val="4126853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p:txBody>
          <a:bodyPr>
            <a:normAutofit/>
          </a:bodyPr>
          <a:lstStyle/>
          <a:p>
            <a:pPr marL="114300" indent="0">
              <a:buNone/>
            </a:pPr>
            <a:r>
              <a:rPr lang="pl-PL" sz="1600" b="1" dirty="0"/>
              <a:t>udzielenie pomocy uzupełniającej</a:t>
            </a:r>
          </a:p>
          <a:p>
            <a:pPr marL="114300" indent="0" algn="just">
              <a:buNone/>
            </a:pPr>
            <a:r>
              <a:rPr lang="pl-PL" sz="1600" dirty="0"/>
              <a:t>Pomoc uzupełniająca udzielana jest cudzoziemcowi, który nie spełnia warunków do nadania statusu uchodźcy, w przypadku gdy powrót do kraju pochodzenia może narazić go na rzeczywiste ryzyko doznania poważnej krzywdy przez:</a:t>
            </a:r>
          </a:p>
          <a:p>
            <a:pPr algn="just">
              <a:buFont typeface="Wingdings" panose="05000000000000000000" pitchFamily="2" charset="2"/>
              <a:buChar char="Ø"/>
            </a:pPr>
            <a:r>
              <a:rPr lang="pl-PL" sz="1600" dirty="0"/>
              <a:t>orzeczenie kary śmierci lub wykonanie egzekucji, tortury, nieludzkie lub poniżające traktowanie lub karanie</a:t>
            </a:r>
          </a:p>
          <a:p>
            <a:pPr algn="just">
              <a:buFont typeface="Wingdings" panose="05000000000000000000" pitchFamily="2" charset="2"/>
              <a:buChar char="Ø"/>
            </a:pPr>
            <a:r>
              <a:rPr lang="pl-PL" sz="1600" dirty="0"/>
              <a:t>poważne i zindywidualizowane zagrożenie dla życia lub zdrowia wynikające z powszechnego stosowania przemocy wobec ludności cywilnej w sytuacji międzynarodowego lub wewnętrznego konfliktu zbrojnego </a:t>
            </a:r>
          </a:p>
          <a:p>
            <a:pPr marL="114300" indent="0" algn="just">
              <a:buNone/>
            </a:pPr>
            <a:r>
              <a:rPr lang="pl-PL" sz="1600" dirty="0"/>
              <a:t>i ze względu na to ryzyko nie może lub nie chce korzystać z ochrony kraju pochodzenia</a:t>
            </a:r>
          </a:p>
        </p:txBody>
      </p:sp>
    </p:spTree>
    <p:extLst>
      <p:ext uri="{BB962C8B-B14F-4D97-AF65-F5344CB8AC3E}">
        <p14:creationId xmlns:p14="http://schemas.microsoft.com/office/powerpoint/2010/main" val="2888731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5AFBDE1-F52F-415F-819E-E43DD4715859}"/>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93895237-D141-4334-9D64-1B524DDC384F}"/>
              </a:ext>
            </a:extLst>
          </p:cNvPr>
          <p:cNvSpPr>
            <a:spLocks noGrp="1"/>
          </p:cNvSpPr>
          <p:nvPr>
            <p:ph idx="1"/>
          </p:nvPr>
        </p:nvSpPr>
        <p:spPr>
          <a:xfrm>
            <a:off x="609600" y="1598645"/>
            <a:ext cx="10972800" cy="4974683"/>
          </a:xfrm>
        </p:spPr>
        <p:txBody>
          <a:bodyPr>
            <a:normAutofit fontScale="85000" lnSpcReduction="20000"/>
          </a:bodyPr>
          <a:lstStyle/>
          <a:p>
            <a:pPr marL="114300" indent="0">
              <a:buNone/>
            </a:pPr>
            <a:r>
              <a:rPr lang="pl-PL" sz="1600" b="1" dirty="0"/>
              <a:t>udzielenie azylu</a:t>
            </a:r>
          </a:p>
          <a:p>
            <a:pPr marL="114300" indent="0" algn="just">
              <a:buNone/>
            </a:pPr>
            <a:r>
              <a:rPr lang="pl-PL" sz="1600" b="1" dirty="0"/>
              <a:t>azyl</a:t>
            </a:r>
            <a:r>
              <a:rPr lang="pl-PL" sz="1600" dirty="0"/>
              <a:t> polega na udzieleniu schronienia (tzn. prawa wjazdu i osiedlenia się) cudzoziemcowi ściganemu w kraju ojczystym lub państwie trzecim za popełnienie przestępstwa politycznego lub z innych względów politycznych</a:t>
            </a:r>
          </a:p>
          <a:p>
            <a:pPr marL="114300" indent="0" algn="just">
              <a:buNone/>
            </a:pPr>
            <a:endParaRPr lang="pl-PL" sz="1600" b="1" dirty="0"/>
          </a:p>
          <a:p>
            <a:pPr marL="114300" indent="0" algn="just">
              <a:buNone/>
            </a:pPr>
            <a:r>
              <a:rPr lang="pl-PL" sz="1600" dirty="0"/>
              <a:t>udzielenie azylu wiąże się z odmową wydania cudzoziemca</a:t>
            </a:r>
          </a:p>
          <a:p>
            <a:pPr marL="114300" indent="0" algn="just">
              <a:buNone/>
            </a:pPr>
            <a:endParaRPr lang="pl-PL" sz="1600" dirty="0"/>
          </a:p>
          <a:p>
            <a:pPr marL="114300" indent="0" algn="just">
              <a:buNone/>
            </a:pPr>
            <a:r>
              <a:rPr lang="pl-PL" sz="1600" dirty="0"/>
              <a:t>prawo azylu nie przysługuje osobom winnym zbrodni przeciwko ludzkości, zbrodni wojennych oraz zbrodni przeciwko pokojowi</a:t>
            </a:r>
          </a:p>
          <a:p>
            <a:pPr marL="114300" indent="0" algn="just">
              <a:buNone/>
            </a:pPr>
            <a:endParaRPr lang="pl-PL" sz="1600" dirty="0"/>
          </a:p>
          <a:p>
            <a:pPr marL="114300" indent="0" algn="just">
              <a:buNone/>
            </a:pPr>
            <a:r>
              <a:rPr lang="pl-PL" sz="1600" b="1" dirty="0"/>
              <a:t>azyl terytorialny</a:t>
            </a:r>
          </a:p>
          <a:p>
            <a:pPr marL="114300" indent="0" algn="just">
              <a:buNone/>
            </a:pPr>
            <a:r>
              <a:rPr lang="pl-PL" sz="1600" dirty="0"/>
              <a:t>udzielenie ochrony przez państwo na swoim terytorium cudzoziemcowi ściganemu w innym państwie za popełnienie przestępstwa politycznego lub prześladowanemu w innym państwie z powodów religijnych, rasowych, politycznych, naukowych, narodowościowych</a:t>
            </a:r>
          </a:p>
          <a:p>
            <a:pPr marL="114300" indent="0" algn="just">
              <a:buNone/>
            </a:pPr>
            <a:endParaRPr lang="pl-PL" sz="1600" dirty="0"/>
          </a:p>
          <a:p>
            <a:pPr marL="114300" indent="0" algn="just">
              <a:buNone/>
            </a:pPr>
            <a:r>
              <a:rPr lang="pl-PL" sz="1600" b="1" dirty="0"/>
              <a:t>azyl dyplomatyczny</a:t>
            </a:r>
            <a:endParaRPr lang="pl-PL" sz="1600" dirty="0"/>
          </a:p>
          <a:p>
            <a:pPr marL="114300" indent="0" algn="just">
              <a:buNone/>
            </a:pPr>
            <a:r>
              <a:rPr lang="pl-PL" sz="1600" dirty="0"/>
              <a:t>może być udzielany w pomieszczeniach misji dyplomatycznej, na pokładzie okrętu wojennego i samolotu wojskowego, w bazach wojskowych</a:t>
            </a:r>
          </a:p>
          <a:p>
            <a:pPr marL="114300" indent="0" algn="just">
              <a:buNone/>
            </a:pPr>
            <a:r>
              <a:rPr lang="pl-PL" sz="1600" dirty="0"/>
              <a:t>osobami upoważnionymi o ubieganie się o azyl dyplomatyczny są osoby ścigane ze względów politycznych i przestępcy polityczni</a:t>
            </a:r>
          </a:p>
          <a:p>
            <a:pPr marL="114300" indent="0" algn="just">
              <a:buNone/>
            </a:pPr>
            <a:r>
              <a:rPr lang="pl-PL" sz="1600" dirty="0"/>
              <a:t>przyznanie azylu dyplomatycznego zależy od decyzji państwa, do którego skierowana została prośba o azyl</a:t>
            </a:r>
          </a:p>
          <a:p>
            <a:pPr marL="114300" indent="0" algn="just">
              <a:buNone/>
            </a:pPr>
            <a:r>
              <a:rPr lang="pl-PL" sz="1600" dirty="0"/>
              <a:t>nie ma on charakteru powszechnego</a:t>
            </a:r>
          </a:p>
          <a:p>
            <a:pPr marL="114300" indent="0" algn="just">
              <a:buNone/>
            </a:pPr>
            <a:r>
              <a:rPr lang="pl-PL" sz="1600" dirty="0"/>
              <a:t>*kardynał </a:t>
            </a:r>
            <a:r>
              <a:rPr lang="pl-PL" sz="1600" dirty="0" err="1"/>
              <a:t>József</a:t>
            </a:r>
            <a:r>
              <a:rPr lang="pl-PL" sz="1600" dirty="0"/>
              <a:t> </a:t>
            </a:r>
            <a:r>
              <a:rPr lang="pl-PL" sz="1600" dirty="0" err="1"/>
              <a:t>Mindszenty</a:t>
            </a:r>
            <a:r>
              <a:rPr lang="pl-PL" sz="1600" dirty="0"/>
              <a:t> – uwolniony z internowania 30.10.1956 r. podczas rewolucji węgierskiej; 4.11.1956 r. po wejściu wojsk radzieckich na Węgry i stłumieniu powstania schronił się wraz ze swoim sekretarzem w ambasadzie USA; opuścił ambasadę na mocy porozumienia między Węgrami a Stolicą Apostolską z 27.9.1971 r.</a:t>
            </a:r>
          </a:p>
          <a:p>
            <a:pPr marL="114300" indent="0" algn="just">
              <a:buNone/>
            </a:pPr>
            <a:endParaRPr lang="pl-PL" sz="1600" dirty="0"/>
          </a:p>
        </p:txBody>
      </p:sp>
    </p:spTree>
    <p:extLst>
      <p:ext uri="{BB962C8B-B14F-4D97-AF65-F5344CB8AC3E}">
        <p14:creationId xmlns:p14="http://schemas.microsoft.com/office/powerpoint/2010/main" val="1656631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
                                            <p:txEl>
                                              <p:pRg st="14" end="14"/>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C65A72-FA05-4ACA-9AAA-D9B3807577AE}"/>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AC370E64-662D-426A-88B8-AF235E21ABEC}"/>
              </a:ext>
            </a:extLst>
          </p:cNvPr>
          <p:cNvSpPr>
            <a:spLocks noGrp="1"/>
          </p:cNvSpPr>
          <p:nvPr>
            <p:ph idx="1"/>
          </p:nvPr>
        </p:nvSpPr>
        <p:spPr/>
        <p:txBody>
          <a:bodyPr>
            <a:normAutofit/>
          </a:bodyPr>
          <a:lstStyle/>
          <a:p>
            <a:pPr marL="114300" indent="0">
              <a:buNone/>
            </a:pPr>
            <a:r>
              <a:rPr lang="pl-PL" sz="1600" b="1" dirty="0"/>
              <a:t>udzielenie ochrony czasowej</a:t>
            </a:r>
          </a:p>
          <a:p>
            <a:pPr marL="114300" indent="0" algn="just">
              <a:buNone/>
            </a:pPr>
            <a:r>
              <a:rPr lang="pl-PL" sz="1600" dirty="0"/>
              <a:t>ochrona czasowa udzielana jest cudzoziemcom masowo przybywającym do RP, którzy opuścili swój kraj pochodzenia lub określony obszar geograficzny, z powodu obcej inwazji, wojny, wojny domowej, konfliktów etnicznych lub rażących naruszeń praw człowieka, bez względu na to, czy przybycie miało charakter spontaniczny, czy też było wynikiem pomocy udzielonej im przez RP lub społeczność międzynarodową</a:t>
            </a:r>
          </a:p>
          <a:p>
            <a:pPr marL="114300" indent="0" algn="just">
              <a:buNone/>
            </a:pPr>
            <a:endParaRPr lang="pl-PL" sz="1600" dirty="0"/>
          </a:p>
          <a:p>
            <a:pPr marL="114300" indent="0" algn="just">
              <a:buNone/>
            </a:pPr>
            <a:r>
              <a:rPr lang="pl-PL" sz="1600" dirty="0"/>
              <a:t>ochrony czasowej udziela się do chwili, gdy możliwy stanie się powrót cudzoziemców do uprzedniego miejsca ich zamieszkania, jednakże nie dłużej niż na okres roku</a:t>
            </a:r>
          </a:p>
          <a:p>
            <a:pPr marL="114300" indent="0" algn="just">
              <a:buNone/>
            </a:pPr>
            <a:endParaRPr lang="pl-PL" sz="1600" dirty="0"/>
          </a:p>
          <a:p>
            <a:pPr marL="114300" indent="0" algn="just">
              <a:buNone/>
            </a:pPr>
            <a:r>
              <a:rPr lang="pl-PL" sz="1600" dirty="0"/>
              <a:t>jeżeli po upływie roku nie ustaną przeszkody do bezpiecznego powrotu cudzoziemców do uprzedniego miejsca ich zamieszkania, okres ochrony czasowej przedłuża się o dalsze 6 miesięcy, jednak nie więcej niż dwa razy</a:t>
            </a:r>
          </a:p>
          <a:p>
            <a:pPr marL="114300" indent="0" algn="just">
              <a:buNone/>
            </a:pPr>
            <a:endParaRPr lang="pl-PL" sz="1600" dirty="0"/>
          </a:p>
          <a:p>
            <a:pPr marL="114300" indent="0" algn="just">
              <a:buNone/>
            </a:pPr>
            <a:r>
              <a:rPr lang="pl-PL" sz="1600" dirty="0"/>
              <a:t>podstawa i zakres ochrony – decyzja Rady Unii Europejskiej lub rozporządzenie Rady Ministrów</a:t>
            </a:r>
          </a:p>
        </p:txBody>
      </p:sp>
    </p:spTree>
    <p:extLst>
      <p:ext uri="{BB962C8B-B14F-4D97-AF65-F5344CB8AC3E}">
        <p14:creationId xmlns:p14="http://schemas.microsoft.com/office/powerpoint/2010/main" val="3773564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BB90365-2B24-49B8-A68D-A48B0F902DF0}"/>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01732B71-19F7-43E5-8A26-51A27E75E67A}"/>
              </a:ext>
            </a:extLst>
          </p:cNvPr>
          <p:cNvSpPr>
            <a:spLocks noGrp="1"/>
          </p:cNvSpPr>
          <p:nvPr>
            <p:ph idx="1"/>
          </p:nvPr>
        </p:nvSpPr>
        <p:spPr/>
        <p:txBody>
          <a:bodyPr>
            <a:normAutofit/>
          </a:bodyPr>
          <a:lstStyle/>
          <a:p>
            <a:pPr marL="114300" indent="0">
              <a:buNone/>
            </a:pPr>
            <a:r>
              <a:rPr lang="pl-PL" sz="1600" b="1" dirty="0"/>
              <a:t>ekstradycja</a:t>
            </a:r>
          </a:p>
          <a:p>
            <a:pPr marL="114300" indent="0" algn="just">
              <a:buNone/>
            </a:pPr>
            <a:r>
              <a:rPr lang="pl-PL" sz="1600" dirty="0"/>
              <a:t>wydanie władzom obcego państwa osoby ściganej przez te władze za popełnione przestępstwa</a:t>
            </a:r>
          </a:p>
          <a:p>
            <a:pPr marL="114300" indent="0" algn="just">
              <a:buNone/>
            </a:pPr>
            <a:endParaRPr lang="pl-PL" sz="1600" dirty="0"/>
          </a:p>
          <a:p>
            <a:pPr marL="114300" indent="0" algn="just">
              <a:buNone/>
            </a:pPr>
            <a:r>
              <a:rPr lang="pl-PL" sz="1600" dirty="0"/>
              <a:t>przekazanie osoby znajdującej się w granicach zwierzchnictwa terytorialnego jednego państwa (państwa wezwanego) dokonane na rzecz innego państwa (państwa wzywającego), które jest kompetentne do ścigania i karania tej osoby w związku z popełnieniem określonego przestępstwa</a:t>
            </a:r>
          </a:p>
          <a:p>
            <a:pPr marL="114300" indent="0" algn="just">
              <a:buNone/>
            </a:pPr>
            <a:endParaRPr lang="pl-PL" sz="1600" dirty="0"/>
          </a:p>
          <a:p>
            <a:pPr marL="114300" indent="0" algn="just">
              <a:buNone/>
            </a:pPr>
            <a:r>
              <a:rPr lang="pl-PL" sz="1600" dirty="0"/>
              <a:t>kwestia ekstradycji regulowana jest z reguły przez umowy dwustronne zawierane począwszy od XVIII w.</a:t>
            </a:r>
          </a:p>
          <a:p>
            <a:pPr marL="114300" indent="0" algn="just">
              <a:buNone/>
            </a:pPr>
            <a:endParaRPr lang="pl-PL" sz="1600" dirty="0"/>
          </a:p>
          <a:p>
            <a:pPr marL="114300" indent="0" algn="just">
              <a:buNone/>
            </a:pPr>
            <a:r>
              <a:rPr lang="pl-PL" sz="1600" dirty="0"/>
              <a:t>instytucja ekstradycji służy wyeliminowaniu podwójnego karania tej samej osoby za ten sam czyn</a:t>
            </a:r>
          </a:p>
        </p:txBody>
      </p:sp>
    </p:spTree>
    <p:extLst>
      <p:ext uri="{BB962C8B-B14F-4D97-AF65-F5344CB8AC3E}">
        <p14:creationId xmlns:p14="http://schemas.microsoft.com/office/powerpoint/2010/main" val="2745827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B305B98-8C5C-4C34-B3A8-72FD497337F8}"/>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6778EC5F-CC3A-4F39-BA24-CCEB999C264D}"/>
              </a:ext>
            </a:extLst>
          </p:cNvPr>
          <p:cNvSpPr>
            <a:spLocks noGrp="1"/>
          </p:cNvSpPr>
          <p:nvPr>
            <p:ph idx="1"/>
          </p:nvPr>
        </p:nvSpPr>
        <p:spPr>
          <a:xfrm>
            <a:off x="609600" y="1752601"/>
            <a:ext cx="10972800" cy="4918493"/>
          </a:xfrm>
        </p:spPr>
        <p:txBody>
          <a:bodyPr>
            <a:normAutofit/>
          </a:bodyPr>
          <a:lstStyle/>
          <a:p>
            <a:pPr marL="114300" indent="0">
              <a:buNone/>
            </a:pPr>
            <a:r>
              <a:rPr lang="pl-PL" sz="1600" dirty="0"/>
              <a:t>zasady, na których opiera się ekstradycja</a:t>
            </a:r>
          </a:p>
          <a:p>
            <a:pPr algn="just">
              <a:buFont typeface="Wingdings" panose="05000000000000000000" pitchFamily="2" charset="2"/>
              <a:buChar char="Ø"/>
            </a:pPr>
            <a:r>
              <a:rPr lang="pl-PL" sz="1600" b="1" dirty="0"/>
              <a:t>obowiązek wydania osoby ściganej wyłącznie w przypadku obowiązywania odpowiednej umowy międzynarodowej</a:t>
            </a:r>
          </a:p>
          <a:p>
            <a:pPr marL="114300" indent="0" algn="just">
              <a:buNone/>
            </a:pPr>
            <a:r>
              <a:rPr lang="pl-PL" sz="1600" dirty="0"/>
              <a:t>brak umowy między państwami powoduje, że są one uprawnione do wydania osoby ściganej, ale nie mają takiego obowiązku; podstawę ekstradycji stanowi wówczas prawo wewnętrzne (tzw. subsydiarna podstawa ekstradycji)</a:t>
            </a:r>
          </a:p>
          <a:p>
            <a:pPr>
              <a:buFont typeface="Wingdings" panose="05000000000000000000" pitchFamily="2" charset="2"/>
              <a:buChar char="Ø"/>
            </a:pPr>
            <a:r>
              <a:rPr lang="pl-PL" sz="1600" b="1" dirty="0"/>
              <a:t>zasada podwójnej karalności</a:t>
            </a:r>
          </a:p>
          <a:p>
            <a:pPr marL="114300" indent="0" algn="just">
              <a:buNone/>
            </a:pPr>
            <a:r>
              <a:rPr lang="pl-PL" sz="1600" dirty="0"/>
              <a:t>czyn stanowiący podstawę wydania osoby ściganej powinien być uznawany za przestępstwo w prawie wewnętrznym państwa wzywającego i państwa wzywanego</a:t>
            </a:r>
          </a:p>
          <a:p>
            <a:pPr marL="114300" indent="0" algn="just">
              <a:buNone/>
            </a:pPr>
            <a:r>
              <a:rPr lang="pl-PL" sz="1600" dirty="0"/>
              <a:t>czyn powinien należeć do tzw. przestępstw ekstradycyjnych (podlegających ekstradycji zgodnie z odpowiednimi umowami międzynarodowymi lub ustawami)</a:t>
            </a:r>
          </a:p>
          <a:p>
            <a:pPr marL="114300" indent="0" algn="just">
              <a:buNone/>
            </a:pPr>
            <a:r>
              <a:rPr lang="pl-PL" sz="1600" dirty="0"/>
              <a:t>przestępstwami ekstradycyjnymi są najczęściej najpoważniejsze przestępstwa przeciwko mieniu, życiu i zdrowiu</a:t>
            </a:r>
          </a:p>
          <a:p>
            <a:pPr marL="114300" indent="0" algn="just">
              <a:buNone/>
            </a:pPr>
            <a:r>
              <a:rPr lang="pl-PL" sz="1600" dirty="0"/>
              <a:t>z reguły ekstradycja dotyczy przestępstw zagrożonych karą powyżej ustalonego minimum</a:t>
            </a:r>
          </a:p>
        </p:txBody>
      </p:sp>
    </p:spTree>
    <p:extLst>
      <p:ext uri="{BB962C8B-B14F-4D97-AF65-F5344CB8AC3E}">
        <p14:creationId xmlns:p14="http://schemas.microsoft.com/office/powerpoint/2010/main" val="75668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1AD7542-382D-4C23-847A-4F5914EA05DB}"/>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27CBE9CE-A100-4ADA-872D-6D56545F9AE8}"/>
              </a:ext>
            </a:extLst>
          </p:cNvPr>
          <p:cNvSpPr>
            <a:spLocks noGrp="1"/>
          </p:cNvSpPr>
          <p:nvPr>
            <p:ph idx="1"/>
          </p:nvPr>
        </p:nvSpPr>
        <p:spPr/>
        <p:txBody>
          <a:bodyPr>
            <a:normAutofit/>
          </a:bodyPr>
          <a:lstStyle/>
          <a:p>
            <a:pPr marL="114300" indent="0">
              <a:buNone/>
            </a:pPr>
            <a:r>
              <a:rPr lang="pl-PL" sz="1600" dirty="0"/>
              <a:t>zasady, na których opiera się ekstradycja c.d.</a:t>
            </a:r>
          </a:p>
          <a:p>
            <a:pPr>
              <a:buFont typeface="Wingdings" panose="05000000000000000000" pitchFamily="2" charset="2"/>
              <a:buChar char="Ø"/>
            </a:pPr>
            <a:r>
              <a:rPr lang="pl-PL" sz="1600" b="1" dirty="0"/>
              <a:t>zasada niewydawania przestępców politycznych</a:t>
            </a:r>
          </a:p>
          <a:p>
            <a:pPr marL="114300" indent="0">
              <a:buNone/>
            </a:pPr>
            <a:r>
              <a:rPr lang="pl-PL" sz="1600" dirty="0"/>
              <a:t>ocena charakteru przestępstwa należy do państwa wezwanego</a:t>
            </a:r>
          </a:p>
          <a:p>
            <a:pPr marL="114300" indent="0">
              <a:buNone/>
            </a:pPr>
            <a:r>
              <a:rPr lang="pl-PL" sz="1600" dirty="0"/>
              <a:t>w prawie międzynarodowym brak definicji przestępstw politycznych</a:t>
            </a:r>
          </a:p>
          <a:p>
            <a:pPr marL="114300" indent="0">
              <a:buNone/>
            </a:pPr>
            <a:r>
              <a:rPr lang="pl-PL" sz="1600" dirty="0"/>
              <a:t>w prawie międzynarodowym ustalone zostało, które przestępstwa nie mogą być uznane za przestępstwa polityczne </a:t>
            </a:r>
          </a:p>
          <a:p>
            <a:pPr marL="114300" indent="0">
              <a:buNone/>
            </a:pPr>
            <a:r>
              <a:rPr lang="pl-PL" sz="1600" dirty="0"/>
              <a:t>zgodnie z prawem norymberskim, nie mogą być uznane za przestępstwa polityczne: zbrodnie przeciwko pokojowi, zbrodnie wojenne, zbrodnie przeciwko ludzkości</a:t>
            </a:r>
          </a:p>
          <a:p>
            <a:pPr marL="114300" indent="0" algn="just">
              <a:buNone/>
            </a:pPr>
            <a:r>
              <a:rPr lang="pl-PL" sz="1600" b="1" dirty="0"/>
              <a:t>tzw. klauzule antydyskryminacyjne </a:t>
            </a:r>
            <a:r>
              <a:rPr lang="pl-PL" sz="1600" dirty="0"/>
              <a:t>– państwo wezwane może odmówić wydania osoby, jeżeli istnieją poważne powody, które pozwalają jej władzom sądowym lub innym właściwym organom uważać, że ekstradycja ułatwi prześladowanie lub ukaranie osoby z powodu rasy, religii, narodowości lub poglądów politycznych</a:t>
            </a:r>
          </a:p>
          <a:p>
            <a:pPr marL="114300" indent="0" algn="just">
              <a:buNone/>
            </a:pPr>
            <a:r>
              <a:rPr lang="pl-PL" sz="1600" b="1" dirty="0"/>
              <a:t>tzw. klauzula zamachowa </a:t>
            </a:r>
            <a:r>
              <a:rPr lang="pl-PL" sz="1600" dirty="0"/>
              <a:t>– umożliwia ekstradycję osób, które z motywów politycznych dokonały zabójstwa głowy państwa, szefa rządu lub innych osób zajmujących kierownicze stanowiska państwowe lub polityczne</a:t>
            </a:r>
          </a:p>
          <a:p>
            <a:pPr marL="114300" indent="0">
              <a:buNone/>
            </a:pPr>
            <a:endParaRPr lang="pl-PL" sz="1600" dirty="0"/>
          </a:p>
        </p:txBody>
      </p:sp>
    </p:spTree>
    <p:extLst>
      <p:ext uri="{BB962C8B-B14F-4D97-AF65-F5344CB8AC3E}">
        <p14:creationId xmlns:p14="http://schemas.microsoft.com/office/powerpoint/2010/main" val="924387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004C64E-4907-4936-83C5-7D74F9B6AA1B}"/>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78E7DC34-F4BD-408B-9A76-DA573C8F49DE}"/>
              </a:ext>
            </a:extLst>
          </p:cNvPr>
          <p:cNvSpPr>
            <a:spLocks noGrp="1"/>
          </p:cNvSpPr>
          <p:nvPr>
            <p:ph idx="1"/>
          </p:nvPr>
        </p:nvSpPr>
        <p:spPr/>
        <p:txBody>
          <a:bodyPr>
            <a:normAutofit/>
          </a:bodyPr>
          <a:lstStyle/>
          <a:p>
            <a:pPr marL="114300" indent="0">
              <a:buNone/>
            </a:pPr>
            <a:r>
              <a:rPr lang="pl-PL" sz="1600" dirty="0"/>
              <a:t>zasady, na których opiera się ekstradycja c.d.</a:t>
            </a:r>
          </a:p>
          <a:p>
            <a:pPr algn="just">
              <a:buFont typeface="Wingdings" panose="05000000000000000000" pitchFamily="2" charset="2"/>
              <a:buChar char="Ø"/>
            </a:pPr>
            <a:r>
              <a:rPr lang="pl-PL" sz="1600" b="1" dirty="0"/>
              <a:t>zasada niewydawania własnych obywateli</a:t>
            </a:r>
          </a:p>
          <a:p>
            <a:pPr marL="114300" indent="0" algn="just">
              <a:buNone/>
            </a:pPr>
            <a:r>
              <a:rPr lang="pl-PL" sz="1600" dirty="0"/>
              <a:t>państwo wezwane może odmówić wydania osoby, jeżeli osoba, której dotyczy wniosek o ekstradycję, posiada jego obywatelstwo</a:t>
            </a:r>
          </a:p>
          <a:p>
            <a:pPr marL="114300" indent="0" algn="just">
              <a:buNone/>
            </a:pPr>
            <a:r>
              <a:rPr lang="pl-PL" sz="1600" dirty="0"/>
              <a:t>nie wszystkie państwa przyjmują bezwzględny zakaz wydawania swoich obywateli</a:t>
            </a:r>
          </a:p>
          <a:p>
            <a:pPr algn="just">
              <a:buFont typeface="Wingdings" panose="05000000000000000000" pitchFamily="2" charset="2"/>
              <a:buChar char="Ø"/>
            </a:pPr>
            <a:r>
              <a:rPr lang="pl-PL" sz="1600" b="1" dirty="0"/>
              <a:t>zasada </a:t>
            </a:r>
            <a:r>
              <a:rPr lang="pl-PL" sz="1600" b="1" i="1" dirty="0" err="1"/>
              <a:t>ne</a:t>
            </a:r>
            <a:r>
              <a:rPr lang="pl-PL" sz="1600" b="1" i="1" dirty="0"/>
              <a:t> bis in </a:t>
            </a:r>
            <a:r>
              <a:rPr lang="pl-PL" sz="1600" b="1" i="1" dirty="0" err="1"/>
              <a:t>idem</a:t>
            </a:r>
            <a:endParaRPr lang="pl-PL" sz="1600" b="1" i="1" dirty="0"/>
          </a:p>
          <a:p>
            <a:pPr marL="114300" indent="0" algn="just">
              <a:buNone/>
            </a:pPr>
            <a:r>
              <a:rPr lang="pl-PL" sz="1600" dirty="0"/>
              <a:t>państwo wezwane zobowiązane jest odmówić wydania osoby, wobec której zapadło już prawomocne orzeczenie dotyczące przestępstwa lub przestępstw objętych wnioskiem ekstradycyjnym</a:t>
            </a:r>
          </a:p>
          <a:p>
            <a:pPr algn="just">
              <a:buFont typeface="Wingdings" panose="05000000000000000000" pitchFamily="2" charset="2"/>
              <a:buChar char="Ø"/>
            </a:pPr>
            <a:r>
              <a:rPr lang="pl-PL" sz="1600" b="1" dirty="0"/>
              <a:t>zasada niewydawania, jeżeli czyn, w związku z którym żąda się wydania, jest według ustawodawstwa państwa wzywającego zagrożony karą śmierci </a:t>
            </a:r>
          </a:p>
          <a:p>
            <a:pPr marL="114300" indent="0" algn="just">
              <a:buNone/>
            </a:pPr>
            <a:r>
              <a:rPr lang="pl-PL" sz="1600" dirty="0"/>
              <a:t>państwo wezwane może odmówić wydania osoby, której dotyczy wniosek o ekstradycję, jeżeli zachodzi obawa, że wobec tej osoby może zostać orzeczona lub wykonana kara śmierci</a:t>
            </a:r>
          </a:p>
          <a:p>
            <a:pPr algn="just">
              <a:buFont typeface="Wingdings" panose="05000000000000000000" pitchFamily="2" charset="2"/>
              <a:buChar char="Ø"/>
            </a:pPr>
            <a:r>
              <a:rPr lang="pl-PL" sz="1600" b="1" dirty="0"/>
              <a:t>zasada ograniczenia ścigania i karania (specjalności)</a:t>
            </a:r>
          </a:p>
          <a:p>
            <a:pPr marL="114300" indent="0" algn="just">
              <a:buNone/>
            </a:pPr>
            <a:r>
              <a:rPr lang="pl-PL" sz="1600" dirty="0"/>
              <a:t>osoba wydana nie może być ścigana ani karana za jakiekolwiek inne przestępstwo popełnione przed jej wydaniem niż to, którego dotyczył wniosek ekstradycyjny</a:t>
            </a:r>
          </a:p>
          <a:p>
            <a:pPr marL="114300" indent="0">
              <a:buNone/>
            </a:pPr>
            <a:endParaRPr lang="pl-PL" sz="1600" dirty="0"/>
          </a:p>
        </p:txBody>
      </p:sp>
    </p:spTree>
    <p:extLst>
      <p:ext uri="{BB962C8B-B14F-4D97-AF65-F5344CB8AC3E}">
        <p14:creationId xmlns:p14="http://schemas.microsoft.com/office/powerpoint/2010/main" val="2194246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5159166-DCC6-448B-8EF7-FC303735897A}"/>
              </a:ext>
            </a:extLst>
          </p:cNvPr>
          <p:cNvSpPr>
            <a:spLocks noGrp="1"/>
          </p:cNvSpPr>
          <p:nvPr>
            <p:ph type="title"/>
          </p:nvPr>
        </p:nvSpPr>
        <p:spPr/>
        <p:txBody>
          <a:bodyPr>
            <a:normAutofit/>
          </a:bodyPr>
          <a:lstStyle/>
          <a:p>
            <a:r>
              <a:rPr lang="pl-PL" sz="2000" dirty="0"/>
              <a:t>Ludność państwa</a:t>
            </a:r>
          </a:p>
        </p:txBody>
      </p:sp>
      <p:sp>
        <p:nvSpPr>
          <p:cNvPr id="3" name="Symbol zastępczy zawartości 2">
            <a:extLst>
              <a:ext uri="{FF2B5EF4-FFF2-40B4-BE49-F238E27FC236}">
                <a16:creationId xmlns:a16="http://schemas.microsoft.com/office/drawing/2014/main" id="{D73F013C-4A11-40B8-870C-FAD01AFA4391}"/>
              </a:ext>
            </a:extLst>
          </p:cNvPr>
          <p:cNvSpPr>
            <a:spLocks noGrp="1"/>
          </p:cNvSpPr>
          <p:nvPr>
            <p:ph idx="1"/>
          </p:nvPr>
        </p:nvSpPr>
        <p:spPr>
          <a:xfrm>
            <a:off x="609600" y="1752601"/>
            <a:ext cx="10972800" cy="4697026"/>
          </a:xfrm>
        </p:spPr>
        <p:txBody>
          <a:bodyPr>
            <a:normAutofit lnSpcReduction="10000"/>
          </a:bodyPr>
          <a:lstStyle/>
          <a:p>
            <a:pPr marL="114300" indent="0">
              <a:buNone/>
            </a:pPr>
            <a:r>
              <a:rPr lang="pl-PL" sz="1600" dirty="0"/>
              <a:t>wielokrotne obywatelstwo</a:t>
            </a:r>
          </a:p>
          <a:p>
            <a:pPr>
              <a:buFont typeface="Wingdings" panose="05000000000000000000" pitchFamily="2" charset="2"/>
              <a:buChar char="Ø"/>
            </a:pPr>
            <a:r>
              <a:rPr lang="pl-PL" sz="1600" dirty="0"/>
              <a:t>uznawane za sytuację niepożądaną w prawie międzynarodowym</a:t>
            </a:r>
          </a:p>
          <a:p>
            <a:pPr>
              <a:buFont typeface="Wingdings" panose="05000000000000000000" pitchFamily="2" charset="2"/>
              <a:buChar char="Ø"/>
            </a:pPr>
            <a:r>
              <a:rPr lang="pl-PL" sz="1600" dirty="0"/>
              <a:t>pociąga za sobą wątpliwości co do zwierzchnictwa personalnego</a:t>
            </a:r>
          </a:p>
          <a:p>
            <a:pPr>
              <a:buFont typeface="Wingdings" panose="05000000000000000000" pitchFamily="2" charset="2"/>
              <a:buChar char="Ø"/>
            </a:pPr>
            <a:r>
              <a:rPr lang="pl-PL" sz="1600" dirty="0"/>
              <a:t>próby rozwiązywania kolizji poprzez </a:t>
            </a:r>
            <a:r>
              <a:rPr lang="pl-PL" sz="1600" b="1" dirty="0"/>
              <a:t>tzw. umowy Bancrofta </a:t>
            </a:r>
          </a:p>
          <a:p>
            <a:pPr marL="114300" indent="0" algn="just">
              <a:buNone/>
            </a:pPr>
            <a:r>
              <a:rPr lang="pl-PL" sz="1600" dirty="0"/>
              <a:t>umowy międzynarodowe przewidujące, że obywatele państwa A, którym nadano obywatelstwo państwa B, przebywający w państwie B co najmniej 5 lat bez przerwy, powinni być traktowani jako obywatele państwa B</a:t>
            </a:r>
          </a:p>
          <a:p>
            <a:pPr>
              <a:buFont typeface="Wingdings" panose="05000000000000000000" pitchFamily="2" charset="2"/>
              <a:buChar char="Ø"/>
            </a:pPr>
            <a:r>
              <a:rPr lang="pl-PL" sz="1600" dirty="0"/>
              <a:t>możliwość rozwiązywania problemów związanych z podwójnym obywatelstwem przy pomocy tzw. </a:t>
            </a:r>
            <a:r>
              <a:rPr lang="pl-PL" sz="1600" b="1" dirty="0"/>
              <a:t>prawa opcji</a:t>
            </a:r>
          </a:p>
          <a:p>
            <a:pPr marL="114300" indent="0">
              <a:buNone/>
            </a:pPr>
            <a:r>
              <a:rPr lang="pl-PL" sz="1600" dirty="0"/>
              <a:t>prawa wyboru jednego obywatelstwa i zrzeczenia się obywatelstwa innego lub innych państw</a:t>
            </a:r>
          </a:p>
          <a:p>
            <a:pPr>
              <a:buFont typeface="Wingdings" panose="05000000000000000000" pitchFamily="2" charset="2"/>
              <a:buChar char="Ø"/>
            </a:pPr>
            <a:r>
              <a:rPr lang="pl-PL" sz="1600" b="1" dirty="0"/>
              <a:t>tzw. zasada efektywnego obywatelstwa </a:t>
            </a:r>
            <a:r>
              <a:rPr lang="pl-PL" sz="1600" dirty="0"/>
              <a:t>(rzeczywistej więzi z państwem)</a:t>
            </a:r>
          </a:p>
          <a:p>
            <a:pPr marL="114300" indent="0">
              <a:buNone/>
            </a:pPr>
            <a:endParaRPr lang="pl-PL" sz="1600" dirty="0"/>
          </a:p>
          <a:p>
            <a:pPr marL="114300" indent="0">
              <a:buNone/>
            </a:pPr>
            <a:r>
              <a:rPr lang="pl-PL" sz="1600" dirty="0"/>
              <a:t>Konwencja RE o eliminowaniu przypadków podwójnego obywatelstwa z dnia 6 maja 1963 r.</a:t>
            </a:r>
          </a:p>
          <a:p>
            <a:pPr marL="114300" indent="0">
              <a:buNone/>
            </a:pPr>
            <a:r>
              <a:rPr lang="pl-PL" sz="1600" dirty="0"/>
              <a:t>Nabycie obywatelstwa jednego państwa pociąga za sobą utratę dotychczasowego obywatelstwa.</a:t>
            </a:r>
          </a:p>
          <a:p>
            <a:pPr marL="114300" indent="0">
              <a:buNone/>
            </a:pPr>
            <a:r>
              <a:rPr lang="pl-PL" sz="1600" dirty="0"/>
              <a:t>Możliwość zrzeczenia się jednego z posiadanych obywatelstw i zachowania drugiego, przy czym kryterium rozstrzygającym o tym, którego obywatelstwa można się zrzec, jest miejsce zamieszkania.</a:t>
            </a:r>
          </a:p>
          <a:p>
            <a:pPr marL="114300" indent="0">
              <a:buNone/>
            </a:pPr>
            <a:r>
              <a:rPr lang="pl-PL" sz="1600" dirty="0"/>
              <a:t>RP nie podpisała Konwencji o eliminowaniu przypadków podwójnego obywatelstwa</a:t>
            </a:r>
          </a:p>
          <a:p>
            <a:pPr marL="114300" indent="0">
              <a:buNone/>
            </a:pPr>
            <a:endParaRPr lang="pl-PL" sz="1600" dirty="0"/>
          </a:p>
          <a:p>
            <a:pPr marL="114300" indent="0">
              <a:buNone/>
            </a:pPr>
            <a:endParaRPr lang="pl-PL" sz="1600" dirty="0"/>
          </a:p>
          <a:p>
            <a:pPr marL="114300" indent="0">
              <a:buNone/>
            </a:pPr>
            <a:endParaRPr lang="pl-PL" sz="1600" dirty="0"/>
          </a:p>
        </p:txBody>
      </p:sp>
    </p:spTree>
    <p:extLst>
      <p:ext uri="{BB962C8B-B14F-4D97-AF65-F5344CB8AC3E}">
        <p14:creationId xmlns:p14="http://schemas.microsoft.com/office/powerpoint/2010/main" val="3669866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E856CC0-D52E-41E4-BA45-506C615E7DBD}"/>
              </a:ext>
            </a:extLst>
          </p:cNvPr>
          <p:cNvSpPr>
            <a:spLocks noGrp="1"/>
          </p:cNvSpPr>
          <p:nvPr>
            <p:ph type="title"/>
          </p:nvPr>
        </p:nvSpPr>
        <p:spPr/>
        <p:txBody>
          <a:bodyPr>
            <a:normAutofit/>
          </a:bodyPr>
          <a:lstStyle/>
          <a:p>
            <a:r>
              <a:rPr lang="pl-PL" sz="2000" dirty="0"/>
              <a:t>ekstradycja</a:t>
            </a:r>
          </a:p>
        </p:txBody>
      </p:sp>
      <p:sp>
        <p:nvSpPr>
          <p:cNvPr id="3" name="Symbol zastępczy zawartości 2">
            <a:extLst>
              <a:ext uri="{FF2B5EF4-FFF2-40B4-BE49-F238E27FC236}">
                <a16:creationId xmlns:a16="http://schemas.microsoft.com/office/drawing/2014/main" id="{2FA2B24E-4D17-4465-B1A2-C1D6E6BBD541}"/>
              </a:ext>
            </a:extLst>
          </p:cNvPr>
          <p:cNvSpPr>
            <a:spLocks noGrp="1"/>
          </p:cNvSpPr>
          <p:nvPr>
            <p:ph idx="1"/>
          </p:nvPr>
        </p:nvSpPr>
        <p:spPr>
          <a:xfrm>
            <a:off x="609600" y="1752601"/>
            <a:ext cx="10972800" cy="4999007"/>
          </a:xfrm>
        </p:spPr>
        <p:txBody>
          <a:bodyPr>
            <a:normAutofit fontScale="92500" lnSpcReduction="20000"/>
          </a:bodyPr>
          <a:lstStyle/>
          <a:p>
            <a:pPr marL="114300" indent="0">
              <a:buNone/>
            </a:pPr>
            <a:r>
              <a:rPr lang="pl-PL" sz="1600" dirty="0"/>
              <a:t>Ekstradycja w świetle prawa RP</a:t>
            </a:r>
          </a:p>
          <a:p>
            <a:pPr>
              <a:buFont typeface="Wingdings" panose="05000000000000000000" pitchFamily="2" charset="2"/>
              <a:buChar char="Ø"/>
            </a:pPr>
            <a:r>
              <a:rPr lang="pl-PL" sz="1600" dirty="0"/>
              <a:t>art. 55 Konstytucji RP</a:t>
            </a:r>
          </a:p>
          <a:p>
            <a:pPr>
              <a:buFont typeface="Wingdings" panose="05000000000000000000" pitchFamily="2" charset="2"/>
              <a:buChar char="Ø"/>
            </a:pPr>
            <a:r>
              <a:rPr lang="pl-PL" sz="1600" dirty="0"/>
              <a:t>rozdział 64 i 65 Kodeksu postępowania karnego</a:t>
            </a:r>
          </a:p>
          <a:p>
            <a:pPr>
              <a:buFont typeface="Wingdings" panose="05000000000000000000" pitchFamily="2" charset="2"/>
              <a:buChar char="Ø"/>
            </a:pPr>
            <a:endParaRPr lang="pl-PL" sz="1600" dirty="0"/>
          </a:p>
          <a:p>
            <a:pPr marL="114300" indent="0">
              <a:buNone/>
            </a:pPr>
            <a:r>
              <a:rPr lang="pl-PL" sz="1600" dirty="0"/>
              <a:t>Konstytucja</a:t>
            </a:r>
          </a:p>
          <a:p>
            <a:pPr>
              <a:buFont typeface="Wingdings" panose="05000000000000000000" pitchFamily="2" charset="2"/>
              <a:buChar char="Ø"/>
            </a:pPr>
            <a:r>
              <a:rPr lang="pl-PL" sz="1600" dirty="0"/>
              <a:t>zasadniczo </a:t>
            </a:r>
          </a:p>
          <a:p>
            <a:pPr marL="114300" indent="0">
              <a:buNone/>
            </a:pPr>
            <a:r>
              <a:rPr lang="pl-PL" sz="1600" dirty="0"/>
              <a:t>zakazana jest ekstradycja obywateli RP</a:t>
            </a:r>
          </a:p>
          <a:p>
            <a:pPr>
              <a:buFont typeface="Wingdings" panose="05000000000000000000" pitchFamily="2" charset="2"/>
              <a:buChar char="Ø"/>
            </a:pPr>
            <a:r>
              <a:rPr lang="pl-PL" sz="1600" dirty="0"/>
              <a:t>wyjątek</a:t>
            </a:r>
          </a:p>
          <a:p>
            <a:pPr algn="just">
              <a:buFont typeface="Century Gothic" panose="020B0502020202020204" pitchFamily="34" charset="0"/>
              <a:buChar char="–"/>
            </a:pPr>
            <a:r>
              <a:rPr lang="pl-PL" sz="1600" dirty="0"/>
              <a:t>dopuszczalna jest ekstradycja obywatela RP na wniosek innego państwa lub sądowego organu międzynarodowego, jeżeli możliwość taka wynika z ratyfikowanej przez RP umowy międzynarodowej lub ustawy wykonującej akt prawa stanowionego przez organizację międzynarodową, której RP jest członkiem, pod warunkiem, że czyn objęty wnioskiem o ekstradycję:</a:t>
            </a:r>
          </a:p>
          <a:p>
            <a:pPr algn="just">
              <a:buFont typeface="Wingdings" panose="05000000000000000000" pitchFamily="2" charset="2"/>
              <a:buChar char="§"/>
            </a:pPr>
            <a:r>
              <a:rPr lang="pl-PL" sz="1600" dirty="0"/>
              <a:t>popełniony został poza terytorium RP</a:t>
            </a:r>
          </a:p>
          <a:p>
            <a:pPr algn="just">
              <a:buFont typeface="Wingdings" panose="05000000000000000000" pitchFamily="2" charset="2"/>
              <a:buChar char="§"/>
            </a:pPr>
            <a:r>
              <a:rPr lang="pl-PL" sz="1600" dirty="0"/>
              <a:t>stanowił przestępstwo wg prawa RP lub stanowiłby przestępstwo wg prawa RP w razie popełnienia na terytorium RP, zarówno w czasie jego popełnienia, jak i w chwili złożenia wniosku</a:t>
            </a:r>
          </a:p>
          <a:p>
            <a:pPr algn="just">
              <a:buFont typeface="Wingdings" panose="05000000000000000000" pitchFamily="2" charset="2"/>
              <a:buChar char="Ø"/>
            </a:pPr>
            <a:r>
              <a:rPr lang="pl-PL" sz="1600" dirty="0"/>
              <a:t>Konstytucja przewiduje ekstradycję obywateli RP na podstawie wniosku sądowego organu międzynarodowego powołanego na podstawie ratyfikowanej przez RP umowy międzynarodowej, w związku z oskarżeniem o zbrodnię ludobójstwa, zbrodnię przeciwko ludzkości, zbrodnię wojenną lub zbrodnię agresji</a:t>
            </a:r>
          </a:p>
          <a:p>
            <a:pPr algn="just">
              <a:buFont typeface="Wingdings" panose="05000000000000000000" pitchFamily="2" charset="2"/>
              <a:buChar char="Ø"/>
            </a:pPr>
            <a:r>
              <a:rPr lang="pl-PL" sz="1600" dirty="0"/>
              <a:t>zakaz ekstradowania osób podejrzanych o popełnienie bez użycia przemocy przestępstwa z przyczyn politycznych lub jeżeli dokonanie ekstradycji będzie naruszać wolności i prawa człowieka i obywatela</a:t>
            </a:r>
          </a:p>
          <a:p>
            <a:pPr algn="just">
              <a:buFont typeface="Wingdings" panose="05000000000000000000" pitchFamily="2" charset="2"/>
              <a:buChar char="Ø"/>
            </a:pPr>
            <a:r>
              <a:rPr lang="pl-PL" sz="1600" dirty="0"/>
              <a:t>o dopuszczalności ekstradycji orzeka sąd</a:t>
            </a:r>
          </a:p>
          <a:p>
            <a:pPr marL="114300" indent="0" algn="just">
              <a:buNone/>
            </a:pPr>
            <a:endParaRPr lang="pl-PL" sz="1600" dirty="0"/>
          </a:p>
        </p:txBody>
      </p:sp>
    </p:spTree>
    <p:extLst>
      <p:ext uri="{BB962C8B-B14F-4D97-AF65-F5344CB8AC3E}">
        <p14:creationId xmlns:p14="http://schemas.microsoft.com/office/powerpoint/2010/main" val="2957591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F0123EF-98A7-45E4-81E8-8EDFE66F83D8}"/>
              </a:ext>
            </a:extLst>
          </p:cNvPr>
          <p:cNvSpPr>
            <a:spLocks noGrp="1"/>
          </p:cNvSpPr>
          <p:nvPr>
            <p:ph type="title"/>
          </p:nvPr>
        </p:nvSpPr>
        <p:spPr/>
        <p:txBody>
          <a:bodyPr>
            <a:normAutofit/>
          </a:bodyPr>
          <a:lstStyle/>
          <a:p>
            <a:r>
              <a:rPr lang="pl-PL" sz="2000" dirty="0"/>
              <a:t>ekstradycja</a:t>
            </a:r>
          </a:p>
        </p:txBody>
      </p:sp>
      <p:sp>
        <p:nvSpPr>
          <p:cNvPr id="3" name="Symbol zastępczy zawartości 2">
            <a:extLst>
              <a:ext uri="{FF2B5EF4-FFF2-40B4-BE49-F238E27FC236}">
                <a16:creationId xmlns:a16="http://schemas.microsoft.com/office/drawing/2014/main" id="{92D2E30A-5134-45E0-841F-2CE259D77F8F}"/>
              </a:ext>
            </a:extLst>
          </p:cNvPr>
          <p:cNvSpPr>
            <a:spLocks noGrp="1"/>
          </p:cNvSpPr>
          <p:nvPr>
            <p:ph idx="1"/>
          </p:nvPr>
        </p:nvSpPr>
        <p:spPr>
          <a:xfrm>
            <a:off x="609600" y="1612421"/>
            <a:ext cx="10972800" cy="5064424"/>
          </a:xfrm>
        </p:spPr>
        <p:txBody>
          <a:bodyPr>
            <a:normAutofit/>
          </a:bodyPr>
          <a:lstStyle/>
          <a:p>
            <a:pPr marL="114300" indent="0">
              <a:buNone/>
            </a:pPr>
            <a:r>
              <a:rPr lang="pl-PL" sz="1600" dirty="0"/>
              <a:t>Ekstradycja – standardowa procedura</a:t>
            </a:r>
          </a:p>
          <a:p>
            <a:pPr marL="114300" indent="0">
              <a:buNone/>
            </a:pPr>
            <a:endParaRPr lang="pl-PL" sz="1600" dirty="0"/>
          </a:p>
          <a:p>
            <a:pPr marL="114300" indent="0" algn="ctr">
              <a:buNone/>
            </a:pPr>
            <a:r>
              <a:rPr lang="pl-PL" sz="1600" dirty="0"/>
              <a:t>wniosek o wydanie osoby ściganej</a:t>
            </a:r>
          </a:p>
          <a:p>
            <a:pPr marL="114300" indent="0" algn="ctr">
              <a:buNone/>
            </a:pPr>
            <a:endParaRPr lang="pl-PL" sz="1600" dirty="0"/>
          </a:p>
          <a:p>
            <a:pPr marL="114300" indent="0" algn="ctr">
              <a:buNone/>
            </a:pPr>
            <a:r>
              <a:rPr lang="pl-PL" sz="1600" dirty="0"/>
              <a:t>prokurator przesłuchuje osobę objętą wnioskiem i zabezpiecza dowody znajdujące się na terytorium RP</a:t>
            </a:r>
          </a:p>
          <a:p>
            <a:pPr marL="114300" indent="0" algn="ctr">
              <a:buNone/>
            </a:pPr>
            <a:endParaRPr lang="pl-PL" sz="1600" dirty="0"/>
          </a:p>
          <a:p>
            <a:pPr marL="114300" indent="0" algn="ctr">
              <a:buNone/>
            </a:pPr>
            <a:r>
              <a:rPr lang="pl-PL" sz="1600" dirty="0"/>
              <a:t>prokurator przekazuje sprawę do właściwego sądu okręgowego</a:t>
            </a:r>
          </a:p>
          <a:p>
            <a:pPr marL="114300" indent="0" algn="ctr">
              <a:buNone/>
            </a:pPr>
            <a:endParaRPr lang="pl-PL" sz="1600" dirty="0"/>
          </a:p>
          <a:p>
            <a:pPr marL="114300" indent="0" algn="ctr">
              <a:buNone/>
            </a:pPr>
            <a:r>
              <a:rPr lang="pl-PL" sz="1600" dirty="0"/>
              <a:t>sąd okręgowy </a:t>
            </a:r>
          </a:p>
          <a:p>
            <a:pPr marL="114300" indent="0" algn="ctr">
              <a:buNone/>
            </a:pPr>
            <a:r>
              <a:rPr lang="pl-PL" sz="1600" dirty="0"/>
              <a:t>wysłuchuje osoby ściganej, w posiedzeniu mogą wziąć udział prokurator i obrońca</a:t>
            </a:r>
          </a:p>
          <a:p>
            <a:pPr marL="114300" indent="0" algn="ctr">
              <a:buNone/>
            </a:pPr>
            <a:endParaRPr lang="pl-PL" sz="1600" dirty="0"/>
          </a:p>
          <a:p>
            <a:pPr marL="114300" indent="0" algn="just">
              <a:buNone/>
            </a:pPr>
            <a:r>
              <a:rPr lang="pl-PL" sz="1600" dirty="0"/>
              <a:t>         postanowienie o wydaniu osoby                                       postanowienie o odmowie wydania osoby</a:t>
            </a:r>
          </a:p>
          <a:p>
            <a:pPr marL="114300" indent="0" algn="just">
              <a:buNone/>
            </a:pPr>
            <a:endParaRPr lang="pl-PL" sz="1600" dirty="0"/>
          </a:p>
          <a:p>
            <a:pPr marL="114300" indent="0" algn="just">
              <a:buNone/>
            </a:pPr>
            <a:r>
              <a:rPr lang="pl-PL" sz="1600" dirty="0"/>
              <a:t>                                                                                                                        zażalenie do sądu apelacyjnego</a:t>
            </a:r>
          </a:p>
          <a:p>
            <a:pPr marL="114300" indent="0" algn="just">
              <a:buNone/>
            </a:pPr>
            <a:r>
              <a:rPr lang="pl-PL" sz="1600" dirty="0"/>
              <a:t>                                                                                                  </a:t>
            </a:r>
          </a:p>
          <a:p>
            <a:pPr marL="114300" indent="0" algn="just">
              <a:buNone/>
            </a:pPr>
            <a:r>
              <a:rPr lang="pl-PL" sz="1600" dirty="0"/>
              <a:t>                                                                       postanowienie o wydaniu osoby                   odmowa wydania osoby</a:t>
            </a:r>
          </a:p>
        </p:txBody>
      </p:sp>
      <p:sp>
        <p:nvSpPr>
          <p:cNvPr id="4" name="Strzałka: w dół 3">
            <a:extLst>
              <a:ext uri="{FF2B5EF4-FFF2-40B4-BE49-F238E27FC236}">
                <a16:creationId xmlns:a16="http://schemas.microsoft.com/office/drawing/2014/main" id="{65B46EA2-BC93-4058-8A18-7D4893915B35}"/>
              </a:ext>
            </a:extLst>
          </p:cNvPr>
          <p:cNvSpPr/>
          <p:nvPr/>
        </p:nvSpPr>
        <p:spPr>
          <a:xfrm>
            <a:off x="6020662" y="2513162"/>
            <a:ext cx="69011" cy="2415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 name="Strzałka: w dół 4">
            <a:extLst>
              <a:ext uri="{FF2B5EF4-FFF2-40B4-BE49-F238E27FC236}">
                <a16:creationId xmlns:a16="http://schemas.microsoft.com/office/drawing/2014/main" id="{00355556-F96A-4340-8B8A-52238C54995A}"/>
              </a:ext>
            </a:extLst>
          </p:cNvPr>
          <p:cNvSpPr/>
          <p:nvPr/>
        </p:nvSpPr>
        <p:spPr>
          <a:xfrm>
            <a:off x="6020662" y="3111259"/>
            <a:ext cx="69011" cy="2415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 name="Strzałka: w dół 5">
            <a:extLst>
              <a:ext uri="{FF2B5EF4-FFF2-40B4-BE49-F238E27FC236}">
                <a16:creationId xmlns:a16="http://schemas.microsoft.com/office/drawing/2014/main" id="{89BB6430-FAD5-42A0-AC97-BB383E71AA07}"/>
              </a:ext>
            </a:extLst>
          </p:cNvPr>
          <p:cNvSpPr/>
          <p:nvPr/>
        </p:nvSpPr>
        <p:spPr>
          <a:xfrm>
            <a:off x="6006274" y="3709356"/>
            <a:ext cx="69011" cy="2415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8" name="Łącznik prosty ze strzałką 7">
            <a:extLst>
              <a:ext uri="{FF2B5EF4-FFF2-40B4-BE49-F238E27FC236}">
                <a16:creationId xmlns:a16="http://schemas.microsoft.com/office/drawing/2014/main" id="{7A00ACBF-3E91-4528-815C-DC28A637A2F9}"/>
              </a:ext>
            </a:extLst>
          </p:cNvPr>
          <p:cNvCxnSpPr/>
          <p:nvPr/>
        </p:nvCxnSpPr>
        <p:spPr>
          <a:xfrm flipH="1">
            <a:off x="3344174" y="4618007"/>
            <a:ext cx="856891" cy="2127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Łącznik prosty ze strzałką 9">
            <a:extLst>
              <a:ext uri="{FF2B5EF4-FFF2-40B4-BE49-F238E27FC236}">
                <a16:creationId xmlns:a16="http://schemas.microsoft.com/office/drawing/2014/main" id="{15996F85-3494-4113-B668-355B554E4490}"/>
              </a:ext>
            </a:extLst>
          </p:cNvPr>
          <p:cNvCxnSpPr/>
          <p:nvPr/>
        </p:nvCxnSpPr>
        <p:spPr>
          <a:xfrm>
            <a:off x="7947804" y="4618007"/>
            <a:ext cx="897147" cy="2242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Strzałka: w dół 10">
            <a:extLst>
              <a:ext uri="{FF2B5EF4-FFF2-40B4-BE49-F238E27FC236}">
                <a16:creationId xmlns:a16="http://schemas.microsoft.com/office/drawing/2014/main" id="{5A44510D-77FC-496D-893C-7B0D354CB462}"/>
              </a:ext>
            </a:extLst>
          </p:cNvPr>
          <p:cNvSpPr/>
          <p:nvPr/>
        </p:nvSpPr>
        <p:spPr>
          <a:xfrm>
            <a:off x="8839200" y="5133435"/>
            <a:ext cx="46007" cy="2242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13" name="Łącznik prosty ze strzałką 12">
            <a:extLst>
              <a:ext uri="{FF2B5EF4-FFF2-40B4-BE49-F238E27FC236}">
                <a16:creationId xmlns:a16="http://schemas.microsoft.com/office/drawing/2014/main" id="{25004834-E9E8-42DA-B881-5D8CDB20AED5}"/>
              </a:ext>
            </a:extLst>
          </p:cNvPr>
          <p:cNvCxnSpPr/>
          <p:nvPr/>
        </p:nvCxnSpPr>
        <p:spPr>
          <a:xfrm flipH="1">
            <a:off x="7113917" y="5716438"/>
            <a:ext cx="833887" cy="1725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Łącznik prosty ze strzałką 14">
            <a:extLst>
              <a:ext uri="{FF2B5EF4-FFF2-40B4-BE49-F238E27FC236}">
                <a16:creationId xmlns:a16="http://schemas.microsoft.com/office/drawing/2014/main" id="{1A697578-1935-4AC2-A063-A757C6BAD81B}"/>
              </a:ext>
            </a:extLst>
          </p:cNvPr>
          <p:cNvCxnSpPr/>
          <p:nvPr/>
        </p:nvCxnSpPr>
        <p:spPr>
          <a:xfrm>
            <a:off x="9770853" y="5727940"/>
            <a:ext cx="736121" cy="1897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9251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56B41A-2CDD-4180-B085-00C87D524676}"/>
              </a:ext>
            </a:extLst>
          </p:cNvPr>
          <p:cNvSpPr>
            <a:spLocks noGrp="1"/>
          </p:cNvSpPr>
          <p:nvPr>
            <p:ph type="title"/>
          </p:nvPr>
        </p:nvSpPr>
        <p:spPr/>
        <p:txBody>
          <a:bodyPr>
            <a:normAutofit/>
          </a:bodyPr>
          <a:lstStyle/>
          <a:p>
            <a:r>
              <a:rPr lang="pl-PL" sz="2000" dirty="0"/>
              <a:t>ekstradycja</a:t>
            </a:r>
          </a:p>
        </p:txBody>
      </p:sp>
      <p:sp>
        <p:nvSpPr>
          <p:cNvPr id="3" name="Symbol zastępczy zawartości 2">
            <a:extLst>
              <a:ext uri="{FF2B5EF4-FFF2-40B4-BE49-F238E27FC236}">
                <a16:creationId xmlns:a16="http://schemas.microsoft.com/office/drawing/2014/main" id="{045FA9B6-1B7E-47D1-845F-8655093C6DDB}"/>
              </a:ext>
            </a:extLst>
          </p:cNvPr>
          <p:cNvSpPr>
            <a:spLocks noGrp="1"/>
          </p:cNvSpPr>
          <p:nvPr>
            <p:ph idx="1"/>
          </p:nvPr>
        </p:nvSpPr>
        <p:spPr/>
        <p:txBody>
          <a:bodyPr>
            <a:normAutofit/>
          </a:bodyPr>
          <a:lstStyle/>
          <a:p>
            <a:pPr marL="114300" indent="0" algn="ctr">
              <a:buNone/>
            </a:pPr>
            <a:r>
              <a:rPr lang="pl-PL" sz="1600" dirty="0"/>
              <a:t>prawomocne postanowienie o wydaniu osoby wraz z aktami sprawy</a:t>
            </a:r>
          </a:p>
          <a:p>
            <a:pPr marL="114300" indent="0" algn="ctr">
              <a:buNone/>
            </a:pPr>
            <a:endParaRPr lang="pl-PL" sz="1600" dirty="0"/>
          </a:p>
          <a:p>
            <a:pPr marL="114300" indent="0" algn="ctr">
              <a:buNone/>
            </a:pPr>
            <a:r>
              <a:rPr lang="pl-PL" sz="1600" dirty="0"/>
              <a:t>Minister Sprawiedliwości</a:t>
            </a:r>
          </a:p>
          <a:p>
            <a:pPr marL="114300" indent="0" algn="ctr">
              <a:buNone/>
            </a:pPr>
            <a:r>
              <a:rPr lang="pl-PL" sz="1600" dirty="0"/>
              <a:t>rozstrzyga wniosek o przekazanie osoby ściganej</a:t>
            </a:r>
          </a:p>
          <a:p>
            <a:pPr marL="114300" indent="0" algn="ctr">
              <a:buNone/>
            </a:pPr>
            <a:endParaRPr lang="pl-PL" sz="1600" dirty="0"/>
          </a:p>
          <a:p>
            <a:pPr marL="114300" indent="0" algn="just">
              <a:buNone/>
            </a:pPr>
            <a:r>
              <a:rPr lang="pl-PL" sz="1600" dirty="0"/>
              <a:t>                        Minister Sprawiedliwości                                            Minister Sprawiedliwości</a:t>
            </a:r>
          </a:p>
          <a:p>
            <a:pPr marL="114300" indent="0" algn="just">
              <a:buNone/>
            </a:pPr>
            <a:r>
              <a:rPr lang="pl-PL" sz="1600" dirty="0"/>
              <a:t>                wyraża zgodę na przekazanie                              odmawia wyrażenia zgody na przekazanie</a:t>
            </a:r>
          </a:p>
        </p:txBody>
      </p:sp>
      <p:sp>
        <p:nvSpPr>
          <p:cNvPr id="4" name="Strzałka: w dół 3">
            <a:extLst>
              <a:ext uri="{FF2B5EF4-FFF2-40B4-BE49-F238E27FC236}">
                <a16:creationId xmlns:a16="http://schemas.microsoft.com/office/drawing/2014/main" id="{2A835E98-F8B2-40CF-B79E-71907B50A14A}"/>
              </a:ext>
            </a:extLst>
          </p:cNvPr>
          <p:cNvSpPr/>
          <p:nvPr/>
        </p:nvSpPr>
        <p:spPr>
          <a:xfrm>
            <a:off x="6096000" y="2087592"/>
            <a:ext cx="45719" cy="20128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6" name="Łącznik prosty ze strzałką 5">
            <a:extLst>
              <a:ext uri="{FF2B5EF4-FFF2-40B4-BE49-F238E27FC236}">
                <a16:creationId xmlns:a16="http://schemas.microsoft.com/office/drawing/2014/main" id="{780D1CB6-A29B-4F0E-A8D1-637B427A3C47}"/>
              </a:ext>
            </a:extLst>
          </p:cNvPr>
          <p:cNvCxnSpPr/>
          <p:nvPr/>
        </p:nvCxnSpPr>
        <p:spPr>
          <a:xfrm flipH="1">
            <a:off x="3887638" y="2961736"/>
            <a:ext cx="851139" cy="2530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Łącznik prosty ze strzałką 7">
            <a:extLst>
              <a:ext uri="{FF2B5EF4-FFF2-40B4-BE49-F238E27FC236}">
                <a16:creationId xmlns:a16="http://schemas.microsoft.com/office/drawing/2014/main" id="{2CB812C9-89B4-4080-871D-BE87A69C0475}"/>
              </a:ext>
            </a:extLst>
          </p:cNvPr>
          <p:cNvCxnSpPr>
            <a:cxnSpLocks/>
          </p:cNvCxnSpPr>
          <p:nvPr/>
        </p:nvCxnSpPr>
        <p:spPr>
          <a:xfrm>
            <a:off x="7010400" y="2961736"/>
            <a:ext cx="736121" cy="304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1719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983A5F8-A0D0-4818-A95D-DE450B05139F}"/>
              </a:ext>
            </a:extLst>
          </p:cNvPr>
          <p:cNvSpPr>
            <a:spLocks noGrp="1"/>
          </p:cNvSpPr>
          <p:nvPr>
            <p:ph type="title"/>
          </p:nvPr>
        </p:nvSpPr>
        <p:spPr/>
        <p:txBody>
          <a:bodyPr>
            <a:normAutofit/>
          </a:bodyPr>
          <a:lstStyle/>
          <a:p>
            <a:r>
              <a:rPr lang="pl-PL" sz="2000" dirty="0"/>
              <a:t>ekstradycja</a:t>
            </a:r>
          </a:p>
        </p:txBody>
      </p:sp>
      <p:sp>
        <p:nvSpPr>
          <p:cNvPr id="3" name="Symbol zastępczy zawartości 2">
            <a:extLst>
              <a:ext uri="{FF2B5EF4-FFF2-40B4-BE49-F238E27FC236}">
                <a16:creationId xmlns:a16="http://schemas.microsoft.com/office/drawing/2014/main" id="{65921C40-8A06-4D46-B47B-C106F17CA2B0}"/>
              </a:ext>
            </a:extLst>
          </p:cNvPr>
          <p:cNvSpPr>
            <a:spLocks noGrp="1"/>
          </p:cNvSpPr>
          <p:nvPr>
            <p:ph idx="1"/>
          </p:nvPr>
        </p:nvSpPr>
        <p:spPr>
          <a:xfrm>
            <a:off x="609600" y="1752601"/>
            <a:ext cx="10972800" cy="4866735"/>
          </a:xfrm>
        </p:spPr>
        <p:txBody>
          <a:bodyPr>
            <a:normAutofit/>
          </a:bodyPr>
          <a:lstStyle/>
          <a:p>
            <a:pPr marL="114300" indent="0">
              <a:buNone/>
            </a:pPr>
            <a:r>
              <a:rPr lang="pl-PL" sz="1600" dirty="0"/>
              <a:t>Ekstradycja – procedura uproszczona</a:t>
            </a:r>
          </a:p>
          <a:p>
            <a:pPr marL="114300" indent="0">
              <a:buNone/>
            </a:pPr>
            <a:endParaRPr lang="pl-PL" sz="1600" dirty="0"/>
          </a:p>
          <a:p>
            <a:pPr marL="114300" indent="0" algn="ctr">
              <a:buNone/>
            </a:pPr>
            <a:r>
              <a:rPr lang="pl-PL" sz="1600" dirty="0"/>
              <a:t>wniosek o zastosowanie aresztu tymczasowego</a:t>
            </a:r>
          </a:p>
          <a:p>
            <a:pPr marL="114300" indent="0" algn="ctr">
              <a:buNone/>
            </a:pPr>
            <a:r>
              <a:rPr lang="pl-PL" sz="1600" dirty="0"/>
              <a:t>jeżeli umowa międzynarodowa, której RP jest stroną, tak stanowi, wniosek o zastosowanie aresztu tymczasowego zastępuje wniosek o wydanie</a:t>
            </a:r>
          </a:p>
          <a:p>
            <a:pPr marL="114300" indent="0" algn="ctr">
              <a:buNone/>
            </a:pPr>
            <a:endParaRPr lang="pl-PL" sz="1600" dirty="0"/>
          </a:p>
          <a:p>
            <a:pPr marL="114300" indent="0" algn="ctr">
              <a:buNone/>
            </a:pPr>
            <a:r>
              <a:rPr lang="pl-PL" sz="1600" dirty="0"/>
              <a:t>prokurator przesłuchuje osobę objętą wnioskiem i informuje ją:</a:t>
            </a:r>
          </a:p>
          <a:p>
            <a:pPr algn="ctr">
              <a:buFont typeface="Wingdings" panose="05000000000000000000" pitchFamily="2" charset="2"/>
              <a:buChar char="ü"/>
            </a:pPr>
            <a:r>
              <a:rPr lang="pl-PL" sz="1600" dirty="0"/>
              <a:t>o możliwości wyrażenia przez nią zgody na wydanie</a:t>
            </a:r>
          </a:p>
          <a:p>
            <a:pPr algn="ctr">
              <a:buFont typeface="Wingdings" panose="05000000000000000000" pitchFamily="2" charset="2"/>
              <a:buChar char="ü"/>
            </a:pPr>
            <a:r>
              <a:rPr lang="pl-PL" sz="1600" dirty="0"/>
              <a:t>o możliwości wyrażenia zgody na wydanie połączonej ze zrzeczeniem się możliwości powoływania się na zakaz ścigania, skazania lub pozbawienia wolności celem wykonania kary za inne przestępstwo niż to, które objęte jest wnioskiem o zastosowanie aresztu tymczasowego</a:t>
            </a:r>
          </a:p>
          <a:p>
            <a:pPr algn="ctr">
              <a:buFont typeface="Wingdings" panose="05000000000000000000" pitchFamily="2" charset="2"/>
              <a:buChar char="ü"/>
            </a:pPr>
            <a:endParaRPr lang="pl-PL" sz="1600" dirty="0"/>
          </a:p>
          <a:p>
            <a:pPr marL="114300" indent="0" algn="ctr">
              <a:buNone/>
            </a:pPr>
            <a:r>
              <a:rPr lang="pl-PL" sz="1600" dirty="0"/>
              <a:t>prokurator przekazuje sprawę do sądu okręgowego, w którego okręgu prowadzi postępowanie</a:t>
            </a:r>
          </a:p>
          <a:p>
            <a:pPr marL="114300" indent="0" algn="ctr">
              <a:buNone/>
            </a:pPr>
            <a:endParaRPr lang="pl-PL" sz="1600" dirty="0"/>
          </a:p>
          <a:p>
            <a:pPr marL="114300" indent="0" algn="ctr">
              <a:buNone/>
            </a:pPr>
            <a:r>
              <a:rPr lang="pl-PL" sz="1600" dirty="0"/>
              <a:t>sąd okręgowy</a:t>
            </a:r>
          </a:p>
        </p:txBody>
      </p:sp>
      <p:sp>
        <p:nvSpPr>
          <p:cNvPr id="4" name="Strzałka: w dół 3">
            <a:extLst>
              <a:ext uri="{FF2B5EF4-FFF2-40B4-BE49-F238E27FC236}">
                <a16:creationId xmlns:a16="http://schemas.microsoft.com/office/drawing/2014/main" id="{0E4B59F2-D551-432D-B917-152FD72A9E33}"/>
              </a:ext>
            </a:extLst>
          </p:cNvPr>
          <p:cNvSpPr/>
          <p:nvPr/>
        </p:nvSpPr>
        <p:spPr>
          <a:xfrm>
            <a:off x="6096000" y="3226279"/>
            <a:ext cx="45719" cy="2027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 name="Strzałka: w dół 4">
            <a:extLst>
              <a:ext uri="{FF2B5EF4-FFF2-40B4-BE49-F238E27FC236}">
                <a16:creationId xmlns:a16="http://schemas.microsoft.com/office/drawing/2014/main" id="{C2A4D523-F91B-40F5-B891-3311E44009ED}"/>
              </a:ext>
            </a:extLst>
          </p:cNvPr>
          <p:cNvSpPr/>
          <p:nvPr/>
        </p:nvSpPr>
        <p:spPr>
          <a:xfrm>
            <a:off x="6141719" y="4888302"/>
            <a:ext cx="45719" cy="2027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8" name="Strzałka: w dół 7">
            <a:extLst>
              <a:ext uri="{FF2B5EF4-FFF2-40B4-BE49-F238E27FC236}">
                <a16:creationId xmlns:a16="http://schemas.microsoft.com/office/drawing/2014/main" id="{F6874BB9-3DAF-4982-AF90-802E5DA426E6}"/>
              </a:ext>
            </a:extLst>
          </p:cNvPr>
          <p:cNvSpPr/>
          <p:nvPr/>
        </p:nvSpPr>
        <p:spPr>
          <a:xfrm>
            <a:off x="6141719" y="5423140"/>
            <a:ext cx="45719" cy="2027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370889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10520C3-6F27-435C-A867-824B9E187F44}"/>
              </a:ext>
            </a:extLst>
          </p:cNvPr>
          <p:cNvSpPr>
            <a:spLocks noGrp="1"/>
          </p:cNvSpPr>
          <p:nvPr>
            <p:ph type="title"/>
          </p:nvPr>
        </p:nvSpPr>
        <p:spPr/>
        <p:txBody>
          <a:bodyPr>
            <a:normAutofit/>
          </a:bodyPr>
          <a:lstStyle/>
          <a:p>
            <a:r>
              <a:rPr lang="pl-PL" sz="2000" dirty="0"/>
              <a:t>ekstradycja</a:t>
            </a:r>
          </a:p>
        </p:txBody>
      </p:sp>
      <p:sp>
        <p:nvSpPr>
          <p:cNvPr id="3" name="Symbol zastępczy zawartości 2">
            <a:extLst>
              <a:ext uri="{FF2B5EF4-FFF2-40B4-BE49-F238E27FC236}">
                <a16:creationId xmlns:a16="http://schemas.microsoft.com/office/drawing/2014/main" id="{F5803ABF-AF55-40B5-BB01-9F80A001177C}"/>
              </a:ext>
            </a:extLst>
          </p:cNvPr>
          <p:cNvSpPr>
            <a:spLocks noGrp="1"/>
          </p:cNvSpPr>
          <p:nvPr>
            <p:ph idx="1"/>
          </p:nvPr>
        </p:nvSpPr>
        <p:spPr>
          <a:xfrm>
            <a:off x="362309" y="1752601"/>
            <a:ext cx="11691667" cy="4745965"/>
          </a:xfrm>
        </p:spPr>
        <p:txBody>
          <a:bodyPr>
            <a:normAutofit/>
          </a:bodyPr>
          <a:lstStyle/>
          <a:p>
            <a:pPr marL="114300" indent="0" algn="ctr">
              <a:buNone/>
            </a:pPr>
            <a:r>
              <a:rPr lang="pl-PL" sz="1600" dirty="0"/>
              <a:t>sąd okręgowy</a:t>
            </a:r>
          </a:p>
          <a:p>
            <a:pPr marL="114300" indent="0" algn="just">
              <a:buNone/>
            </a:pPr>
            <a:endParaRPr lang="pl-PL" sz="1600" dirty="0"/>
          </a:p>
          <a:p>
            <a:pPr marL="114300" indent="0" algn="just">
              <a:buNone/>
            </a:pPr>
            <a:r>
              <a:rPr lang="pl-PL" sz="1600" dirty="0"/>
              <a:t>odbiera oświadczenie o wyrażeniu zgody na wydanie          przekazuje wniosek do rozpoznania w trybie zwykłym</a:t>
            </a:r>
          </a:p>
          <a:p>
            <a:pPr marL="114300" indent="0" algn="just">
              <a:buNone/>
            </a:pPr>
            <a:r>
              <a:rPr lang="pl-PL" sz="1600" dirty="0"/>
              <a:t>i wydaje postanowienie o dopuszczalności wydania              w przypadku braku zgody na wydanie</a:t>
            </a:r>
          </a:p>
          <a:p>
            <a:pPr marL="114300" indent="0" algn="just">
              <a:buNone/>
            </a:pPr>
            <a:r>
              <a:rPr lang="pl-PL" sz="1600" dirty="0"/>
              <a:t>                                                                                                          gdy stwierdzi brak możliwości wydania</a:t>
            </a:r>
          </a:p>
          <a:p>
            <a:pPr marL="114300" indent="0" algn="just">
              <a:buNone/>
            </a:pPr>
            <a:r>
              <a:rPr lang="pl-PL" sz="1600" dirty="0"/>
              <a:t>        brak możliwości cofnięcia zgody na wydanie</a:t>
            </a:r>
          </a:p>
          <a:p>
            <a:pPr marL="114300" indent="0" algn="just">
              <a:buNone/>
            </a:pPr>
            <a:endParaRPr lang="pl-PL" sz="1600" dirty="0"/>
          </a:p>
          <a:p>
            <a:pPr marL="114300" indent="0" algn="just">
              <a:buNone/>
            </a:pPr>
            <a:r>
              <a:rPr lang="pl-PL" sz="1600" dirty="0"/>
              <a:t>        sąd przekazuje prawomocne postanowienie</a:t>
            </a:r>
          </a:p>
          <a:p>
            <a:pPr marL="114300" indent="0" algn="just">
              <a:buNone/>
            </a:pPr>
            <a:r>
              <a:rPr lang="pl-PL" sz="1600" dirty="0"/>
              <a:t>     wraz z aktami sprawy Ministrowi Sprawiedliwości </a:t>
            </a:r>
          </a:p>
          <a:p>
            <a:pPr marL="114300" indent="0" algn="just">
              <a:buNone/>
            </a:pPr>
            <a:endParaRPr lang="pl-PL" sz="1600" dirty="0"/>
          </a:p>
          <a:p>
            <a:pPr marL="114300" indent="0" algn="just">
              <a:buNone/>
            </a:pPr>
            <a:r>
              <a:rPr lang="pl-PL" sz="1600" dirty="0"/>
              <a:t>Minister Sprawiedliwości rozstrzyga wniosek o przekazanie osoby ściganej</a:t>
            </a:r>
          </a:p>
          <a:p>
            <a:pPr marL="114300" indent="0" algn="just">
              <a:buNone/>
            </a:pPr>
            <a:endParaRPr lang="pl-PL" sz="1600" dirty="0"/>
          </a:p>
        </p:txBody>
      </p:sp>
      <p:cxnSp>
        <p:nvCxnSpPr>
          <p:cNvPr id="5" name="Łącznik prosty ze strzałką 4">
            <a:extLst>
              <a:ext uri="{FF2B5EF4-FFF2-40B4-BE49-F238E27FC236}">
                <a16:creationId xmlns:a16="http://schemas.microsoft.com/office/drawing/2014/main" id="{4482488E-A2FF-4D06-839E-0B7896AE41A5}"/>
              </a:ext>
            </a:extLst>
          </p:cNvPr>
          <p:cNvCxnSpPr/>
          <p:nvPr/>
        </p:nvCxnSpPr>
        <p:spPr>
          <a:xfrm flipH="1">
            <a:off x="4261449" y="2058838"/>
            <a:ext cx="1362974" cy="2530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Łącznik prosty ze strzałką 6">
            <a:extLst>
              <a:ext uri="{FF2B5EF4-FFF2-40B4-BE49-F238E27FC236}">
                <a16:creationId xmlns:a16="http://schemas.microsoft.com/office/drawing/2014/main" id="{3DEBCBB3-08A5-4562-9A10-67DC7DF76E7D}"/>
              </a:ext>
            </a:extLst>
          </p:cNvPr>
          <p:cNvCxnSpPr>
            <a:cxnSpLocks/>
          </p:cNvCxnSpPr>
          <p:nvPr/>
        </p:nvCxnSpPr>
        <p:spPr>
          <a:xfrm>
            <a:off x="6705600" y="2058838"/>
            <a:ext cx="1477992" cy="3105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Strzałka: w dół 11">
            <a:extLst>
              <a:ext uri="{FF2B5EF4-FFF2-40B4-BE49-F238E27FC236}">
                <a16:creationId xmlns:a16="http://schemas.microsoft.com/office/drawing/2014/main" id="{56627B19-B636-479C-9D86-2E814B9AAED0}"/>
              </a:ext>
            </a:extLst>
          </p:cNvPr>
          <p:cNvSpPr/>
          <p:nvPr/>
        </p:nvSpPr>
        <p:spPr>
          <a:xfrm>
            <a:off x="3048000" y="2944483"/>
            <a:ext cx="45719" cy="17827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3" name="Strzałka: w dół 12">
            <a:extLst>
              <a:ext uri="{FF2B5EF4-FFF2-40B4-BE49-F238E27FC236}">
                <a16:creationId xmlns:a16="http://schemas.microsoft.com/office/drawing/2014/main" id="{CD103A7A-FF09-4FDE-822D-B54F275E9DEF}"/>
              </a:ext>
            </a:extLst>
          </p:cNvPr>
          <p:cNvSpPr/>
          <p:nvPr/>
        </p:nvSpPr>
        <p:spPr>
          <a:xfrm>
            <a:off x="3048000" y="3565585"/>
            <a:ext cx="45719" cy="17827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4" name="Strzałka: w dół 13">
            <a:extLst>
              <a:ext uri="{FF2B5EF4-FFF2-40B4-BE49-F238E27FC236}">
                <a16:creationId xmlns:a16="http://schemas.microsoft.com/office/drawing/2014/main" id="{CA128339-0BDD-4679-BD9A-41EE632865F4}"/>
              </a:ext>
            </a:extLst>
          </p:cNvPr>
          <p:cNvSpPr/>
          <p:nvPr/>
        </p:nvSpPr>
        <p:spPr>
          <a:xfrm>
            <a:off x="3048000" y="4428226"/>
            <a:ext cx="45719" cy="17827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634418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1B0BCC2-3C02-472B-9F1D-5A9E175F2CA4}"/>
              </a:ext>
            </a:extLst>
          </p:cNvPr>
          <p:cNvSpPr>
            <a:spLocks noGrp="1"/>
          </p:cNvSpPr>
          <p:nvPr>
            <p:ph type="title"/>
          </p:nvPr>
        </p:nvSpPr>
        <p:spPr/>
        <p:txBody>
          <a:bodyPr>
            <a:normAutofit/>
          </a:bodyPr>
          <a:lstStyle/>
          <a:p>
            <a:r>
              <a:rPr lang="pl-PL" sz="2000" dirty="0"/>
              <a:t>ekstradycja</a:t>
            </a:r>
          </a:p>
        </p:txBody>
      </p:sp>
      <p:sp>
        <p:nvSpPr>
          <p:cNvPr id="3" name="Symbol zastępczy zawartości 2">
            <a:extLst>
              <a:ext uri="{FF2B5EF4-FFF2-40B4-BE49-F238E27FC236}">
                <a16:creationId xmlns:a16="http://schemas.microsoft.com/office/drawing/2014/main" id="{658DD32A-EB82-4D9F-8D97-9F333CDED3DB}"/>
              </a:ext>
            </a:extLst>
          </p:cNvPr>
          <p:cNvSpPr>
            <a:spLocks noGrp="1"/>
          </p:cNvSpPr>
          <p:nvPr>
            <p:ph idx="1"/>
          </p:nvPr>
        </p:nvSpPr>
        <p:spPr/>
        <p:txBody>
          <a:bodyPr>
            <a:normAutofit/>
          </a:bodyPr>
          <a:lstStyle/>
          <a:p>
            <a:pPr marL="114300" indent="0">
              <a:buNone/>
            </a:pPr>
            <a:r>
              <a:rPr lang="pl-PL" sz="1600" dirty="0"/>
              <a:t>Niedopuszczalność wydania:</a:t>
            </a:r>
          </a:p>
          <a:p>
            <a:pPr>
              <a:buFont typeface="Wingdings" panose="05000000000000000000" pitchFamily="2" charset="2"/>
              <a:buChar char="Ø"/>
            </a:pPr>
            <a:r>
              <a:rPr lang="pl-PL" sz="1600" dirty="0"/>
              <a:t>osoba, której dotyczy wniosek, jest obywatelem RP albo korzysta w RP z prawa azylu</a:t>
            </a:r>
          </a:p>
          <a:p>
            <a:pPr algn="just">
              <a:buFont typeface="Wingdings" panose="05000000000000000000" pitchFamily="2" charset="2"/>
              <a:buChar char="Ø"/>
            </a:pPr>
            <a:r>
              <a:rPr lang="pl-PL" sz="1600" dirty="0"/>
              <a:t>czyn nie zawiera znamion czynu zabronionego albo ustawa uznaje, że czyn nie stanowi przestępstwa albo że sprawca nie popełnia przestępstwa lub nie podlega karze</a:t>
            </a:r>
          </a:p>
          <a:p>
            <a:pPr algn="just">
              <a:buFont typeface="Wingdings" panose="05000000000000000000" pitchFamily="2" charset="2"/>
              <a:buChar char="Ø"/>
            </a:pPr>
            <a:r>
              <a:rPr lang="pl-PL" sz="1600" dirty="0"/>
              <a:t>nastąpiło przedawnienie</a:t>
            </a:r>
          </a:p>
          <a:p>
            <a:pPr algn="just">
              <a:buFont typeface="Wingdings" panose="05000000000000000000" pitchFamily="2" charset="2"/>
              <a:buChar char="Ø"/>
            </a:pPr>
            <a:r>
              <a:rPr lang="pl-PL" sz="1600" dirty="0"/>
              <a:t>postępowanie karne co do tego samego czynu tej samej osoby zostało prawomocnie zakończone</a:t>
            </a:r>
          </a:p>
          <a:p>
            <a:pPr algn="just">
              <a:buFont typeface="Wingdings" panose="05000000000000000000" pitchFamily="2" charset="2"/>
              <a:buChar char="Ø"/>
            </a:pPr>
            <a:r>
              <a:rPr lang="pl-PL" sz="1600" dirty="0"/>
              <a:t>wydanie byłoby sprzeczne z polskim prawem</a:t>
            </a:r>
          </a:p>
          <a:p>
            <a:pPr algn="just">
              <a:buFont typeface="Wingdings" panose="05000000000000000000" pitchFamily="2" charset="2"/>
              <a:buChar char="Ø"/>
            </a:pPr>
            <a:r>
              <a:rPr lang="pl-PL" sz="1600" dirty="0"/>
              <a:t>zachodzi uzasadniona obawa, że w państwie żądającym wydania wobec osoby wydawanej może zostać orzeczona lub wykonana kara śmierci</a:t>
            </a:r>
          </a:p>
          <a:p>
            <a:pPr algn="just">
              <a:buFont typeface="Wingdings" panose="05000000000000000000" pitchFamily="2" charset="2"/>
              <a:buChar char="Ø"/>
            </a:pPr>
            <a:r>
              <a:rPr lang="pl-PL" sz="1600" dirty="0"/>
              <a:t>zachodzi uzasadniona obawa, że w państwie żądającym wydania może dojść do naruszenia wolności i praw osoby wydawanej</a:t>
            </a:r>
          </a:p>
          <a:p>
            <a:pPr algn="just">
              <a:buFont typeface="Wingdings" panose="05000000000000000000" pitchFamily="2" charset="2"/>
              <a:buChar char="Ø"/>
            </a:pPr>
            <a:r>
              <a:rPr lang="pl-PL" sz="1600" dirty="0"/>
              <a:t>wydanie dotyczy osoby ściganej za dokonanie bez użycia przemocy przestępstwa z przyczyn politycznych  </a:t>
            </a:r>
          </a:p>
        </p:txBody>
      </p:sp>
    </p:spTree>
    <p:extLst>
      <p:ext uri="{BB962C8B-B14F-4D97-AF65-F5344CB8AC3E}">
        <p14:creationId xmlns:p14="http://schemas.microsoft.com/office/powerpoint/2010/main" val="3071837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0F97162-0463-4EDE-8269-B45BB53C7001}"/>
              </a:ext>
            </a:extLst>
          </p:cNvPr>
          <p:cNvSpPr>
            <a:spLocks noGrp="1"/>
          </p:cNvSpPr>
          <p:nvPr>
            <p:ph type="title"/>
          </p:nvPr>
        </p:nvSpPr>
        <p:spPr/>
        <p:txBody>
          <a:bodyPr>
            <a:normAutofit/>
          </a:bodyPr>
          <a:lstStyle/>
          <a:p>
            <a:r>
              <a:rPr lang="pl-PL" sz="2000" dirty="0"/>
              <a:t>ekstradycja</a:t>
            </a:r>
          </a:p>
        </p:txBody>
      </p:sp>
      <p:sp>
        <p:nvSpPr>
          <p:cNvPr id="3" name="Symbol zastępczy zawartości 2">
            <a:extLst>
              <a:ext uri="{FF2B5EF4-FFF2-40B4-BE49-F238E27FC236}">
                <a16:creationId xmlns:a16="http://schemas.microsoft.com/office/drawing/2014/main" id="{E8CB6561-01C8-4E22-9725-DB5EB5839611}"/>
              </a:ext>
            </a:extLst>
          </p:cNvPr>
          <p:cNvSpPr>
            <a:spLocks noGrp="1"/>
          </p:cNvSpPr>
          <p:nvPr>
            <p:ph idx="1"/>
          </p:nvPr>
        </p:nvSpPr>
        <p:spPr/>
        <p:txBody>
          <a:bodyPr>
            <a:normAutofit/>
          </a:bodyPr>
          <a:lstStyle/>
          <a:p>
            <a:pPr marL="114300" indent="0">
              <a:buNone/>
            </a:pPr>
            <a:r>
              <a:rPr lang="pl-PL" sz="1600" dirty="0"/>
              <a:t>Możliwość odmówienia wydania:</a:t>
            </a:r>
          </a:p>
          <a:p>
            <a:pPr>
              <a:buFont typeface="Wingdings" panose="05000000000000000000" pitchFamily="2" charset="2"/>
              <a:buChar char="Ø"/>
            </a:pPr>
            <a:r>
              <a:rPr lang="pl-PL" sz="1600" dirty="0"/>
              <a:t>osoba, której dotyczy wniosek, ma w RP stałe miejsce zamieszkania</a:t>
            </a:r>
          </a:p>
          <a:p>
            <a:pPr algn="just">
              <a:buFont typeface="Wingdings" panose="05000000000000000000" pitchFamily="2" charset="2"/>
              <a:buChar char="Ø"/>
            </a:pPr>
            <a:r>
              <a:rPr lang="pl-PL" sz="1600" dirty="0"/>
              <a:t>przestępstwo zostało popełnione na terytorium RP albo na polskim statku wodnym lub powietrznym</a:t>
            </a:r>
          </a:p>
          <a:p>
            <a:pPr algn="just">
              <a:buFont typeface="Wingdings" panose="05000000000000000000" pitchFamily="2" charset="2"/>
              <a:buChar char="Ø"/>
            </a:pPr>
            <a:r>
              <a:rPr lang="pl-PL" sz="1600" dirty="0"/>
              <a:t>co do tego samego czynu tej samej osoby toczy się postępowanie karne</a:t>
            </a:r>
          </a:p>
          <a:p>
            <a:pPr algn="just">
              <a:buFont typeface="Wingdings" panose="05000000000000000000" pitchFamily="2" charset="2"/>
              <a:buChar char="Ø"/>
            </a:pPr>
            <a:r>
              <a:rPr lang="pl-PL" sz="1600" dirty="0"/>
              <a:t>przestępstwo podlega ściganiu z oskarżenia prywatnego</a:t>
            </a:r>
          </a:p>
          <a:p>
            <a:pPr algn="just">
              <a:buFont typeface="Wingdings" panose="05000000000000000000" pitchFamily="2" charset="2"/>
              <a:buChar char="Ø"/>
            </a:pPr>
            <a:r>
              <a:rPr lang="pl-PL" sz="1600" dirty="0"/>
              <a:t>według prawa państwa, które złożyło wniosek o wydanie, przestępstwo jest zagrożone karą pozbawienia wolności do roku lub karą łagodniejszą albo orzeczona taką karę</a:t>
            </a:r>
          </a:p>
          <a:p>
            <a:pPr algn="just">
              <a:buFont typeface="Wingdings" panose="05000000000000000000" pitchFamily="2" charset="2"/>
              <a:buChar char="Ø"/>
            </a:pPr>
            <a:r>
              <a:rPr lang="pl-PL" sz="1600" dirty="0"/>
              <a:t>przestępstwo, w związku z którym żąda się wydania, jest przestępstwem o charakterze wojskowym lub skarbowym, albo o charakterze politycznym popełnionym z użyciem przemocy</a:t>
            </a:r>
          </a:p>
          <a:p>
            <a:pPr algn="just">
              <a:buFont typeface="Wingdings" panose="05000000000000000000" pitchFamily="2" charset="2"/>
              <a:buChar char="Ø"/>
            </a:pPr>
            <a:r>
              <a:rPr lang="pl-PL" sz="1600" dirty="0"/>
              <a:t>państwo, które złożyło wniosek o ściganie, nie zapewnia wzajemności </a:t>
            </a:r>
          </a:p>
        </p:txBody>
      </p:sp>
    </p:spTree>
    <p:extLst>
      <p:ext uri="{BB962C8B-B14F-4D97-AF65-F5344CB8AC3E}">
        <p14:creationId xmlns:p14="http://schemas.microsoft.com/office/powerpoint/2010/main" val="733893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FA448E-AB3C-4685-947C-A261F10317E4}"/>
              </a:ext>
            </a:extLst>
          </p:cNvPr>
          <p:cNvSpPr>
            <a:spLocks noGrp="1"/>
          </p:cNvSpPr>
          <p:nvPr>
            <p:ph type="title"/>
          </p:nvPr>
        </p:nvSpPr>
        <p:spPr/>
        <p:txBody>
          <a:bodyPr>
            <a:normAutofit/>
          </a:bodyPr>
          <a:lstStyle/>
          <a:p>
            <a:r>
              <a:rPr lang="pl-PL" sz="2000" dirty="0"/>
              <a:t>Europejski nakaz aresztowania</a:t>
            </a:r>
          </a:p>
        </p:txBody>
      </p:sp>
      <p:sp>
        <p:nvSpPr>
          <p:cNvPr id="3" name="Symbol zastępczy zawartości 2">
            <a:extLst>
              <a:ext uri="{FF2B5EF4-FFF2-40B4-BE49-F238E27FC236}">
                <a16:creationId xmlns:a16="http://schemas.microsoft.com/office/drawing/2014/main" id="{811C39D0-6A42-4BA6-A80F-9014D6EF19AA}"/>
              </a:ext>
            </a:extLst>
          </p:cNvPr>
          <p:cNvSpPr>
            <a:spLocks noGrp="1"/>
          </p:cNvSpPr>
          <p:nvPr>
            <p:ph idx="1"/>
          </p:nvPr>
        </p:nvSpPr>
        <p:spPr/>
        <p:txBody>
          <a:bodyPr>
            <a:normAutofit/>
          </a:bodyPr>
          <a:lstStyle/>
          <a:p>
            <a:pPr marL="114300" indent="0">
              <a:buNone/>
            </a:pPr>
            <a:endParaRPr lang="pl-PL" sz="1600" dirty="0"/>
          </a:p>
          <a:p>
            <a:pPr marL="114300" indent="0">
              <a:buNone/>
            </a:pPr>
            <a:endParaRPr lang="pl-PL" sz="1600" dirty="0"/>
          </a:p>
          <a:p>
            <a:pPr marL="114300" indent="0">
              <a:buNone/>
            </a:pPr>
            <a:endParaRPr lang="pl-PL" sz="1600" dirty="0"/>
          </a:p>
          <a:p>
            <a:pPr marL="114300" indent="0">
              <a:buNone/>
            </a:pPr>
            <a:r>
              <a:rPr lang="pl-PL" sz="1600" dirty="0"/>
              <a:t>Europejski Nakaz Aresztowania (ENA)</a:t>
            </a:r>
          </a:p>
          <a:p>
            <a:pPr>
              <a:buFont typeface="Wingdings" panose="05000000000000000000" pitchFamily="2" charset="2"/>
              <a:buChar char="Ø"/>
            </a:pPr>
            <a:r>
              <a:rPr lang="pl-PL" sz="1600" dirty="0"/>
              <a:t>wydawany przez sąd państwa członkowskiego UE</a:t>
            </a:r>
          </a:p>
          <a:p>
            <a:pPr>
              <a:buFont typeface="Wingdings" panose="05000000000000000000" pitchFamily="2" charset="2"/>
              <a:buChar char="Ø"/>
            </a:pPr>
            <a:endParaRPr lang="pl-PL" sz="1600" dirty="0"/>
          </a:p>
          <a:p>
            <a:pPr>
              <a:buFont typeface="Wingdings" panose="05000000000000000000" pitchFamily="2" charset="2"/>
              <a:buChar char="Ø"/>
            </a:pPr>
            <a:r>
              <a:rPr lang="pl-PL" sz="1600" dirty="0"/>
              <a:t>polega na wydaniu jakiejś osoby z terytorium RP do innego państwa członkowskiego UE</a:t>
            </a:r>
          </a:p>
          <a:p>
            <a:pPr marL="114300" indent="0">
              <a:buNone/>
            </a:pPr>
            <a:endParaRPr lang="pl-PL" sz="1600" dirty="0"/>
          </a:p>
        </p:txBody>
      </p:sp>
    </p:spTree>
    <p:extLst>
      <p:ext uri="{BB962C8B-B14F-4D97-AF65-F5344CB8AC3E}">
        <p14:creationId xmlns:p14="http://schemas.microsoft.com/office/powerpoint/2010/main" val="3524017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3565EB-6FE9-461C-8E15-4D7F3517ECB5}"/>
              </a:ext>
            </a:extLst>
          </p:cNvPr>
          <p:cNvSpPr>
            <a:spLocks noGrp="1"/>
          </p:cNvSpPr>
          <p:nvPr>
            <p:ph type="title"/>
          </p:nvPr>
        </p:nvSpPr>
        <p:spPr/>
        <p:txBody>
          <a:bodyPr>
            <a:normAutofit/>
          </a:bodyPr>
          <a:lstStyle/>
          <a:p>
            <a:r>
              <a:rPr lang="pl-PL" sz="2000" dirty="0"/>
              <a:t>Ludność państwa</a:t>
            </a:r>
          </a:p>
        </p:txBody>
      </p:sp>
      <p:sp>
        <p:nvSpPr>
          <p:cNvPr id="3" name="Symbol zastępczy zawartości 2">
            <a:extLst>
              <a:ext uri="{FF2B5EF4-FFF2-40B4-BE49-F238E27FC236}">
                <a16:creationId xmlns:a16="http://schemas.microsoft.com/office/drawing/2014/main" id="{010D7219-88C5-4E53-A74B-E4F1DA5E16E9}"/>
              </a:ext>
            </a:extLst>
          </p:cNvPr>
          <p:cNvSpPr>
            <a:spLocks noGrp="1"/>
          </p:cNvSpPr>
          <p:nvPr>
            <p:ph idx="1"/>
          </p:nvPr>
        </p:nvSpPr>
        <p:spPr/>
        <p:txBody>
          <a:bodyPr>
            <a:normAutofit/>
          </a:bodyPr>
          <a:lstStyle/>
          <a:p>
            <a:pPr marL="114300" indent="0">
              <a:buNone/>
            </a:pPr>
            <a:r>
              <a:rPr lang="pl-PL" sz="1600" dirty="0"/>
              <a:t>Wyrok MTS z dnia 6 kwietnia 1955 r. w sprawie </a:t>
            </a:r>
            <a:r>
              <a:rPr lang="pl-PL" sz="1600" i="1" dirty="0"/>
              <a:t>Liechtenstein v. Gwatemala (sprawa Friedricha </a:t>
            </a:r>
            <a:r>
              <a:rPr lang="pl-PL" sz="1600" i="1" dirty="0" err="1"/>
              <a:t>Nottebohma</a:t>
            </a:r>
            <a:r>
              <a:rPr lang="pl-PL" sz="1600" i="1" dirty="0"/>
              <a:t>)</a:t>
            </a:r>
          </a:p>
          <a:p>
            <a:pPr marL="114300" indent="0" algn="just">
              <a:buNone/>
            </a:pPr>
            <a:r>
              <a:rPr lang="pl-PL" sz="1600" dirty="0"/>
              <a:t>F. </a:t>
            </a:r>
            <a:r>
              <a:rPr lang="pl-PL" sz="1600" dirty="0" err="1"/>
              <a:t>Nottebohm</a:t>
            </a:r>
            <a:r>
              <a:rPr lang="pl-PL" sz="1600" dirty="0"/>
              <a:t> urodził się w Hamburgu. Osiedlił się w Gwatemali, gdzie prowadził interesy. W 1940 r. uzyskał obywatelstwo Liechtensteinu (po ok. 3 tygodniach pobytu). W 1940 r. wrócił do Gwatemali. W 1943 r. został aresztowany w Gwatemali i przewieziony do amerykańskiej bazy wojskowej. Jako obywatel niemiecki został internowany w Stanach Zjednoczonych. W 1946 r. władze Gwatemali odmówiły </a:t>
            </a:r>
            <a:r>
              <a:rPr lang="pl-PL" sz="1600" dirty="0" err="1"/>
              <a:t>Nottebohmowi</a:t>
            </a:r>
            <a:r>
              <a:rPr lang="pl-PL" sz="1600" dirty="0"/>
              <a:t> pozwolenia na wjazd i rozpoczęły działania zmierzające do pozbawienia go majątku. W 1951 r. Liechtenstein wniósł sprawę </a:t>
            </a:r>
            <a:r>
              <a:rPr lang="pl-PL" sz="1600" dirty="0" err="1"/>
              <a:t>Nottebohma</a:t>
            </a:r>
            <a:r>
              <a:rPr lang="pl-PL" sz="1600" dirty="0"/>
              <a:t> do MTS.</a:t>
            </a:r>
          </a:p>
          <a:p>
            <a:pPr marL="114300" indent="0" algn="just">
              <a:buNone/>
            </a:pPr>
            <a:endParaRPr lang="pl-PL" sz="1600" dirty="0"/>
          </a:p>
          <a:p>
            <a:pPr marL="114300" indent="0" algn="just">
              <a:buNone/>
            </a:pPr>
            <a:r>
              <a:rPr lang="pl-PL" sz="1600" dirty="0"/>
              <a:t>MTS uznał skargę Liechtensteinu za niedopuszczalną, wskazując, że </a:t>
            </a:r>
            <a:r>
              <a:rPr lang="pl-PL" sz="1600" dirty="0" err="1"/>
              <a:t>Nottebohmowi</a:t>
            </a:r>
            <a:r>
              <a:rPr lang="pl-PL" sz="1600" dirty="0"/>
              <a:t> nie przysługiwała ochrona dyplomatyczna Liechtensteinu, ze względu na brak rzeczywistej łączności </a:t>
            </a:r>
            <a:r>
              <a:rPr lang="pl-PL" sz="1600" dirty="0" err="1"/>
              <a:t>Nottebohma</a:t>
            </a:r>
            <a:r>
              <a:rPr lang="pl-PL" sz="1600" dirty="0"/>
              <a:t> z </a:t>
            </a:r>
            <a:r>
              <a:rPr lang="pl-PL" sz="1600" dirty="0" err="1"/>
              <a:t>Liechtesteinem</a:t>
            </a:r>
            <a:r>
              <a:rPr lang="pl-PL" sz="1600" dirty="0"/>
              <a:t>.</a:t>
            </a:r>
          </a:p>
          <a:p>
            <a:pPr marL="114300" indent="0" algn="just">
              <a:buNone/>
            </a:pPr>
            <a:r>
              <a:rPr lang="pl-PL" sz="1600" i="1" dirty="0"/>
              <a:t>Obywatelstwo jest węzłem prawnym, u podstaw którego leży społeczny fakt przywiązania, efektywna solidarność bytu, interesów, uczuć, połączona wzajemnością praw i obowiązków (…). Czynniki brane pod uwagę bywają różne (…). Domicyl jednostki zainteresowanej odgrywa tam ważną rolę, ale chodzi także o siedzibę jej interesów, jej więzy rodzinne, jej udział w życiu publicznym, przywiązanie do tego kraju, jakie okazuje i wpaja swoim dzieciom.</a:t>
            </a:r>
          </a:p>
        </p:txBody>
      </p:sp>
    </p:spTree>
    <p:extLst>
      <p:ext uri="{BB962C8B-B14F-4D97-AF65-F5344CB8AC3E}">
        <p14:creationId xmlns:p14="http://schemas.microsoft.com/office/powerpoint/2010/main" val="4150965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273869A-CAD0-480B-910B-311FE8A84AE6}"/>
              </a:ext>
            </a:extLst>
          </p:cNvPr>
          <p:cNvSpPr>
            <a:spLocks noGrp="1"/>
          </p:cNvSpPr>
          <p:nvPr>
            <p:ph type="title"/>
          </p:nvPr>
        </p:nvSpPr>
        <p:spPr/>
        <p:txBody>
          <a:bodyPr>
            <a:normAutofit/>
          </a:bodyPr>
          <a:lstStyle/>
          <a:p>
            <a:r>
              <a:rPr lang="pl-PL" sz="2000" dirty="0"/>
              <a:t>Ludność państwa</a:t>
            </a:r>
          </a:p>
        </p:txBody>
      </p:sp>
      <p:sp>
        <p:nvSpPr>
          <p:cNvPr id="3" name="Symbol zastępczy zawartości 2">
            <a:extLst>
              <a:ext uri="{FF2B5EF4-FFF2-40B4-BE49-F238E27FC236}">
                <a16:creationId xmlns:a16="http://schemas.microsoft.com/office/drawing/2014/main" id="{0942B649-05A9-436A-A3EE-DCF4262D04BD}"/>
              </a:ext>
            </a:extLst>
          </p:cNvPr>
          <p:cNvSpPr>
            <a:spLocks noGrp="1"/>
          </p:cNvSpPr>
          <p:nvPr>
            <p:ph idx="1"/>
          </p:nvPr>
        </p:nvSpPr>
        <p:spPr/>
        <p:txBody>
          <a:bodyPr>
            <a:normAutofit/>
          </a:bodyPr>
          <a:lstStyle/>
          <a:p>
            <a:pPr marL="114300" indent="0">
              <a:buNone/>
            </a:pPr>
            <a:r>
              <a:rPr lang="pl-PL" sz="1600" dirty="0"/>
              <a:t>Obywatelstwo UE</a:t>
            </a:r>
          </a:p>
          <a:p>
            <a:pPr marL="114300" indent="0">
              <a:buNone/>
            </a:pPr>
            <a:r>
              <a:rPr lang="pl-PL" sz="1600" dirty="0"/>
              <a:t>wynika z Traktatu o utworzeniu Unii Europejskiej z 1992 r. (Traktat z </a:t>
            </a:r>
            <a:r>
              <a:rPr lang="pl-PL" sz="1600" dirty="0" err="1"/>
              <a:t>Maastricht</a:t>
            </a:r>
            <a:r>
              <a:rPr lang="pl-PL" sz="1600" dirty="0"/>
              <a:t>)</a:t>
            </a:r>
          </a:p>
          <a:p>
            <a:pPr marL="114300" indent="0" algn="just">
              <a:buNone/>
            </a:pPr>
            <a:r>
              <a:rPr lang="pl-PL" sz="1600" b="1" dirty="0"/>
              <a:t>każda osoba posiadająca obywatelstwo państwa członkowskiego UE jest jednocześnie obywatelem UE</a:t>
            </a:r>
          </a:p>
          <a:p>
            <a:pPr marL="114300" indent="0" algn="just">
              <a:buNone/>
            </a:pPr>
            <a:endParaRPr lang="pl-PL" sz="1600" b="1" dirty="0"/>
          </a:p>
          <a:p>
            <a:pPr marL="114300" indent="0" algn="just">
              <a:buNone/>
            </a:pPr>
            <a:r>
              <a:rPr lang="pl-PL" sz="1600" dirty="0"/>
              <a:t>Uprawnienia obywateli UE</a:t>
            </a:r>
          </a:p>
          <a:p>
            <a:pPr algn="just">
              <a:buFont typeface="Wingdings" panose="05000000000000000000" pitchFamily="2" charset="2"/>
              <a:buChar char="Ø"/>
            </a:pPr>
            <a:r>
              <a:rPr lang="pl-PL" sz="1600" dirty="0"/>
              <a:t>prawo do swobodnego przemieszczania się i przebywania na terytorium państw członkowskich UE</a:t>
            </a:r>
          </a:p>
          <a:p>
            <a:pPr algn="just">
              <a:buFont typeface="Wingdings" panose="05000000000000000000" pitchFamily="2" charset="2"/>
              <a:buChar char="Ø"/>
            </a:pPr>
            <a:r>
              <a:rPr lang="pl-PL" sz="1600" dirty="0"/>
              <a:t>czynne i bierne prawo wyborcze do organów samorządowych państw członkowskich UE oraz do Parlamentu Europejskiego</a:t>
            </a:r>
          </a:p>
          <a:p>
            <a:pPr algn="just">
              <a:buFont typeface="Wingdings" panose="05000000000000000000" pitchFamily="2" charset="2"/>
              <a:buChar char="Ø"/>
            </a:pPr>
            <a:r>
              <a:rPr lang="pl-PL" sz="1600" dirty="0"/>
              <a:t>prawo do korzystania z opieki dyplomatycznej i konsularnej władz każdego z państw członkowskich UE</a:t>
            </a:r>
          </a:p>
          <a:p>
            <a:pPr algn="just">
              <a:buFont typeface="Wingdings" panose="05000000000000000000" pitchFamily="2" charset="2"/>
              <a:buChar char="Ø"/>
            </a:pPr>
            <a:r>
              <a:rPr lang="pl-PL" sz="1600" dirty="0"/>
              <a:t>prawo do składania petycji do Parlamentu Europejskiego</a:t>
            </a:r>
          </a:p>
          <a:p>
            <a:pPr algn="just">
              <a:buFont typeface="Wingdings" panose="05000000000000000000" pitchFamily="2" charset="2"/>
              <a:buChar char="Ø"/>
            </a:pPr>
            <a:r>
              <a:rPr lang="pl-PL" sz="1600" dirty="0"/>
              <a:t>prawo do wnoszenia skargi do Rzecznika Praw Obywatelskich UE</a:t>
            </a:r>
          </a:p>
          <a:p>
            <a:pPr algn="just">
              <a:buFont typeface="Wingdings" panose="05000000000000000000" pitchFamily="2" charset="2"/>
              <a:buChar char="Ø"/>
            </a:pPr>
            <a:r>
              <a:rPr lang="pl-PL" sz="1600" dirty="0"/>
              <a:t>prawo dostępu do dokumentów Parlamentu Europejskiego, Rady UE, Komisji Europejskiej</a:t>
            </a:r>
          </a:p>
        </p:txBody>
      </p:sp>
    </p:spTree>
    <p:extLst>
      <p:ext uri="{BB962C8B-B14F-4D97-AF65-F5344CB8AC3E}">
        <p14:creationId xmlns:p14="http://schemas.microsoft.com/office/powerpoint/2010/main" val="2608907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F78EC46-85DC-44E4-AAA6-0E2192ECB804}"/>
              </a:ext>
            </a:extLst>
          </p:cNvPr>
          <p:cNvSpPr>
            <a:spLocks noGrp="1"/>
          </p:cNvSpPr>
          <p:nvPr>
            <p:ph type="title"/>
          </p:nvPr>
        </p:nvSpPr>
        <p:spPr/>
        <p:txBody>
          <a:bodyPr>
            <a:normAutofit/>
          </a:bodyPr>
          <a:lstStyle/>
          <a:p>
            <a:r>
              <a:rPr lang="pl-PL" sz="2000" dirty="0"/>
              <a:t>Ludność państwa</a:t>
            </a:r>
          </a:p>
        </p:txBody>
      </p:sp>
      <p:sp>
        <p:nvSpPr>
          <p:cNvPr id="3" name="Symbol zastępczy zawartości 2">
            <a:extLst>
              <a:ext uri="{FF2B5EF4-FFF2-40B4-BE49-F238E27FC236}">
                <a16:creationId xmlns:a16="http://schemas.microsoft.com/office/drawing/2014/main" id="{C9015F50-B74B-4CB0-820F-CA9AF3FAE5E8}"/>
              </a:ext>
            </a:extLst>
          </p:cNvPr>
          <p:cNvSpPr>
            <a:spLocks noGrp="1"/>
          </p:cNvSpPr>
          <p:nvPr>
            <p:ph idx="1"/>
          </p:nvPr>
        </p:nvSpPr>
        <p:spPr>
          <a:xfrm>
            <a:off x="609600" y="1752601"/>
            <a:ext cx="10972800" cy="4809225"/>
          </a:xfrm>
        </p:spPr>
        <p:txBody>
          <a:bodyPr>
            <a:normAutofit/>
          </a:bodyPr>
          <a:lstStyle/>
          <a:p>
            <a:pPr marL="114300" indent="0">
              <a:buNone/>
            </a:pPr>
            <a:r>
              <a:rPr lang="pl-PL" sz="1600" b="1" dirty="0"/>
              <a:t>bezpaństwowcy (apatrydzi)</a:t>
            </a:r>
          </a:p>
          <a:p>
            <a:pPr marL="114300" indent="0">
              <a:buNone/>
            </a:pPr>
            <a:endParaRPr lang="pl-PL" sz="1600" b="1" dirty="0"/>
          </a:p>
          <a:p>
            <a:pPr marL="114300" indent="0">
              <a:buNone/>
            </a:pPr>
            <a:r>
              <a:rPr lang="pl-PL" sz="1600" dirty="0"/>
              <a:t>osoby nieposiadające obywatelstwa żadnego państwa</a:t>
            </a:r>
          </a:p>
          <a:p>
            <a:pPr marL="114300" indent="0">
              <a:buNone/>
            </a:pPr>
            <a:endParaRPr lang="pl-PL" sz="1600" dirty="0"/>
          </a:p>
          <a:p>
            <a:pPr marL="114300" indent="0">
              <a:buNone/>
            </a:pPr>
            <a:r>
              <a:rPr lang="pl-PL" sz="1600" dirty="0"/>
              <a:t>bezpaństwowcy podlegają prawu państwa pobytu</a:t>
            </a:r>
          </a:p>
          <a:p>
            <a:pPr marL="114300" indent="0">
              <a:buNone/>
            </a:pPr>
            <a:endParaRPr lang="pl-PL" sz="1600" dirty="0"/>
          </a:p>
          <a:p>
            <a:pPr marL="114300" indent="0">
              <a:buNone/>
            </a:pPr>
            <a:r>
              <a:rPr lang="pl-PL" sz="1600" dirty="0"/>
              <a:t>nie korzystają z opieki konsularnej</a:t>
            </a:r>
          </a:p>
          <a:p>
            <a:pPr marL="114300" indent="0">
              <a:buNone/>
            </a:pPr>
            <a:endParaRPr lang="pl-PL" sz="1600" dirty="0"/>
          </a:p>
          <a:p>
            <a:pPr marL="114300" indent="0">
              <a:buNone/>
            </a:pPr>
            <a:r>
              <a:rPr lang="pl-PL" sz="1600" dirty="0"/>
              <a:t>mogą być wydaleni, nie mają praw politycznych i innych przysługujących tylko obywatelom</a:t>
            </a:r>
          </a:p>
          <a:p>
            <a:pPr marL="114300" indent="0">
              <a:buNone/>
            </a:pPr>
            <a:endParaRPr lang="pl-PL" sz="1600" dirty="0"/>
          </a:p>
          <a:p>
            <a:pPr marL="114300" indent="0">
              <a:buNone/>
            </a:pPr>
            <a:r>
              <a:rPr lang="pl-PL" sz="1600" dirty="0"/>
              <a:t>art. 7 Konwencji w sprawie pewnych zagadnień dotyczących kolizji ustaw o obywatelstwie oraz protokół dotyczący przypadku bezpaństwowości, podpisane w Hadze dnia 12 kwietnia 1930 r. (ratyfikowana przez RP w 1984 r.)</a:t>
            </a:r>
          </a:p>
          <a:p>
            <a:pPr marL="114300" indent="0" algn="just">
              <a:buNone/>
            </a:pPr>
            <a:r>
              <a:rPr lang="pl-PL" sz="1600" dirty="0"/>
              <a:t>Pozwolenie na utratę obywatelstwa jest skuteczne tylko wtedy, gdy osoba, która je uzyskała, posiada już inne obywatelstwo, a jeżeli nie ma innego obywatelstwa – dopiero od chwili, gdy uzyskała nowe obywatelstwo</a:t>
            </a:r>
          </a:p>
        </p:txBody>
      </p:sp>
    </p:spTree>
    <p:extLst>
      <p:ext uri="{BB962C8B-B14F-4D97-AF65-F5344CB8AC3E}">
        <p14:creationId xmlns:p14="http://schemas.microsoft.com/office/powerpoint/2010/main" val="2835351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F6C5F9E-B98F-4055-BF35-969195638722}"/>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896763D2-59F6-445D-A198-316A967D205F}"/>
              </a:ext>
            </a:extLst>
          </p:cNvPr>
          <p:cNvSpPr>
            <a:spLocks noGrp="1"/>
          </p:cNvSpPr>
          <p:nvPr>
            <p:ph idx="1"/>
          </p:nvPr>
        </p:nvSpPr>
        <p:spPr/>
        <p:txBody>
          <a:bodyPr>
            <a:normAutofit/>
          </a:bodyPr>
          <a:lstStyle/>
          <a:p>
            <a:pPr marL="114300" indent="0">
              <a:buNone/>
            </a:pPr>
            <a:r>
              <a:rPr lang="pl-PL" sz="1600" dirty="0"/>
              <a:t>status cudzoziemców regulowany jest</a:t>
            </a:r>
          </a:p>
          <a:p>
            <a:pPr>
              <a:buFont typeface="Wingdings" panose="05000000000000000000" pitchFamily="2" charset="2"/>
              <a:buChar char="Ø"/>
            </a:pPr>
            <a:r>
              <a:rPr lang="pl-PL" sz="1600" dirty="0"/>
              <a:t>normami prawa wewnętrznego</a:t>
            </a:r>
          </a:p>
          <a:p>
            <a:pPr marL="114300" indent="0">
              <a:buNone/>
            </a:pPr>
            <a:r>
              <a:rPr lang="pl-PL" sz="1600" dirty="0"/>
              <a:t>w RP status ten regulują:</a:t>
            </a:r>
          </a:p>
          <a:p>
            <a:pPr>
              <a:buFont typeface="Wingdings" panose="05000000000000000000" pitchFamily="2" charset="2"/>
              <a:buChar char="§"/>
            </a:pPr>
            <a:r>
              <a:rPr lang="pl-PL" sz="1600" dirty="0"/>
              <a:t>ustawa z dnia 12 grudnia 2013 r. o cudzoziemcach</a:t>
            </a:r>
          </a:p>
          <a:p>
            <a:pPr algn="just">
              <a:buFont typeface="Wingdings" panose="05000000000000000000" pitchFamily="2" charset="2"/>
              <a:buChar char="§"/>
            </a:pPr>
            <a:r>
              <a:rPr lang="pl-PL" sz="1600" dirty="0"/>
              <a:t>ustawa z dnia 13 czerwca 2003 r. o udzielaniu cudzoziemcom ochrony na terytorium Rzeczypospolitej Polskiej</a:t>
            </a:r>
          </a:p>
          <a:p>
            <a:pPr algn="just">
              <a:buFont typeface="Wingdings" panose="05000000000000000000" pitchFamily="2" charset="2"/>
              <a:buChar char="§"/>
            </a:pPr>
            <a:r>
              <a:rPr lang="pl-PL" sz="1600" dirty="0"/>
              <a:t>ustawa z dnia 14 lipca 2006 r. o wjeździe na terytorium Rzeczypospolitej Polskiej, pobycie oraz wyjeździe z tego terytorium obywateli państw członkowskich Unii Europejskiej i członków ich rodzin</a:t>
            </a:r>
          </a:p>
          <a:p>
            <a:pPr algn="just">
              <a:buFont typeface="Wingdings" panose="05000000000000000000" pitchFamily="2" charset="2"/>
              <a:buChar char="Ø"/>
            </a:pPr>
            <a:r>
              <a:rPr lang="pl-PL" sz="1600" dirty="0"/>
              <a:t>normami prawa międzynarodowego, w szczególności umowami wielostronnymi dotyczącymi ochrony praw człowieka i obywatela oraz umowami dwustronnymi odnoszącymi się do wzajemnego traktowania cudzoziemców</a:t>
            </a:r>
          </a:p>
        </p:txBody>
      </p:sp>
    </p:spTree>
    <p:extLst>
      <p:ext uri="{BB962C8B-B14F-4D97-AF65-F5344CB8AC3E}">
        <p14:creationId xmlns:p14="http://schemas.microsoft.com/office/powerpoint/2010/main" val="651113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47F5353-034C-412D-ADD7-889F7CBB276E}"/>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933B1F25-C369-434D-8BFC-DC5E580CAC27}"/>
              </a:ext>
            </a:extLst>
          </p:cNvPr>
          <p:cNvSpPr>
            <a:spLocks noGrp="1"/>
          </p:cNvSpPr>
          <p:nvPr>
            <p:ph idx="1"/>
          </p:nvPr>
        </p:nvSpPr>
        <p:spPr/>
        <p:txBody>
          <a:bodyPr>
            <a:normAutofit/>
          </a:bodyPr>
          <a:lstStyle/>
          <a:p>
            <a:pPr marL="114300" indent="0">
              <a:buNone/>
            </a:pPr>
            <a:r>
              <a:rPr lang="pl-PL" sz="1600" dirty="0"/>
              <a:t>Międzynarodowy ruch osobowy</a:t>
            </a:r>
          </a:p>
          <a:p>
            <a:pPr algn="just">
              <a:buFont typeface="Wingdings" panose="05000000000000000000" pitchFamily="2" charset="2"/>
              <a:buChar char="Ø"/>
            </a:pPr>
            <a:r>
              <a:rPr lang="pl-PL" sz="1600" dirty="0"/>
              <a:t>przemieszczanie się osób połączone z przekraczaniem granicy lub granic państwowych</a:t>
            </a:r>
          </a:p>
          <a:p>
            <a:pPr algn="just">
              <a:buFont typeface="Wingdings" panose="05000000000000000000" pitchFamily="2" charset="2"/>
              <a:buChar char="Ø"/>
            </a:pPr>
            <a:r>
              <a:rPr lang="pl-PL" sz="1600" dirty="0"/>
              <a:t>odbywa się poprzez dobrowolne przemieszczanie się jednostek przez granice państwowe w normalnych pokojowych warunkach</a:t>
            </a:r>
          </a:p>
          <a:p>
            <a:pPr algn="just">
              <a:buFont typeface="Wingdings" panose="05000000000000000000" pitchFamily="2" charset="2"/>
              <a:buChar char="Ø"/>
            </a:pPr>
            <a:r>
              <a:rPr lang="pl-PL" sz="1600" dirty="0"/>
              <a:t>państwo może ustalać zasady dotyczące przekraczania jego granicy</a:t>
            </a:r>
          </a:p>
          <a:p>
            <a:pPr marL="114300" indent="0" algn="just">
              <a:buNone/>
            </a:pPr>
            <a:endParaRPr lang="pl-PL" sz="1600" dirty="0"/>
          </a:p>
          <a:p>
            <a:pPr marL="114300" indent="0" algn="just">
              <a:buNone/>
            </a:pPr>
            <a:endParaRPr lang="pl-PL" sz="1600" dirty="0"/>
          </a:p>
          <a:p>
            <a:pPr marL="114300" indent="0" algn="just">
              <a:buNone/>
            </a:pPr>
            <a:r>
              <a:rPr lang="pl-PL" sz="1600" dirty="0"/>
              <a:t>Międzynarodowy ruch osobowy obejmuje</a:t>
            </a:r>
          </a:p>
          <a:p>
            <a:pPr algn="just">
              <a:buFont typeface="Wingdings" panose="05000000000000000000" pitchFamily="2" charset="2"/>
              <a:buChar char="Ø"/>
            </a:pPr>
            <a:r>
              <a:rPr lang="pl-PL" sz="1600" dirty="0"/>
              <a:t>emigrację</a:t>
            </a:r>
          </a:p>
          <a:p>
            <a:pPr algn="just">
              <a:buFont typeface="Wingdings" panose="05000000000000000000" pitchFamily="2" charset="2"/>
              <a:buChar char="Ø"/>
            </a:pPr>
            <a:r>
              <a:rPr lang="pl-PL" sz="1600" dirty="0"/>
              <a:t>czasowe migracje pracownicze</a:t>
            </a:r>
          </a:p>
          <a:p>
            <a:pPr algn="just">
              <a:buFont typeface="Wingdings" panose="05000000000000000000" pitchFamily="2" charset="2"/>
              <a:buChar char="Ø"/>
            </a:pPr>
            <a:r>
              <a:rPr lang="pl-PL" sz="1600" dirty="0"/>
              <a:t>mały ruch graniczny </a:t>
            </a:r>
          </a:p>
          <a:p>
            <a:pPr algn="just">
              <a:buFont typeface="Wingdings" panose="05000000000000000000" pitchFamily="2" charset="2"/>
              <a:buChar char="Ø"/>
            </a:pPr>
            <a:r>
              <a:rPr lang="pl-PL" sz="1600" dirty="0"/>
              <a:t>turystykę</a:t>
            </a:r>
          </a:p>
        </p:txBody>
      </p:sp>
    </p:spTree>
    <p:extLst>
      <p:ext uri="{BB962C8B-B14F-4D97-AF65-F5344CB8AC3E}">
        <p14:creationId xmlns:p14="http://schemas.microsoft.com/office/powerpoint/2010/main" val="3977760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F98E67B-FC12-4DFD-8270-93499641F64F}"/>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2EBBFE08-F8CC-4CB6-B24E-B95C61316C8B}"/>
              </a:ext>
            </a:extLst>
          </p:cNvPr>
          <p:cNvSpPr>
            <a:spLocks noGrp="1"/>
          </p:cNvSpPr>
          <p:nvPr>
            <p:ph idx="1"/>
          </p:nvPr>
        </p:nvSpPr>
        <p:spPr/>
        <p:txBody>
          <a:bodyPr>
            <a:normAutofit/>
          </a:bodyPr>
          <a:lstStyle/>
          <a:p>
            <a:pPr marL="114300" indent="0">
              <a:buNone/>
            </a:pPr>
            <a:r>
              <a:rPr lang="pl-PL" sz="1600" dirty="0"/>
              <a:t>Paszport</a:t>
            </a:r>
          </a:p>
          <a:p>
            <a:pPr marL="114300" indent="0" algn="just">
              <a:buNone/>
            </a:pPr>
            <a:r>
              <a:rPr lang="pl-PL" sz="1600" dirty="0"/>
              <a:t>dokument stwierdzający tożsamość danej osoby, upoważniający do przekraczania granicy państwowej</a:t>
            </a:r>
          </a:p>
          <a:p>
            <a:pPr marL="114300" indent="0" algn="just">
              <a:buNone/>
            </a:pPr>
            <a:endParaRPr lang="pl-PL" sz="1600" dirty="0"/>
          </a:p>
          <a:p>
            <a:pPr marL="114300" indent="0" algn="just">
              <a:buNone/>
            </a:pPr>
            <a:r>
              <a:rPr lang="pl-PL" sz="1600" dirty="0"/>
              <a:t>rodzaje paszportów</a:t>
            </a:r>
          </a:p>
          <a:p>
            <a:pPr algn="just">
              <a:buFont typeface="Wingdings" panose="05000000000000000000" pitchFamily="2" charset="2"/>
              <a:buChar char="Ø"/>
            </a:pPr>
            <a:r>
              <a:rPr lang="pl-PL" sz="1600" dirty="0"/>
              <a:t>zwykły</a:t>
            </a:r>
          </a:p>
          <a:p>
            <a:pPr algn="just">
              <a:buFont typeface="Wingdings" panose="05000000000000000000" pitchFamily="2" charset="2"/>
              <a:buChar char="Ø"/>
            </a:pPr>
            <a:r>
              <a:rPr lang="pl-PL" sz="1600" dirty="0"/>
              <a:t>dyplomatyczny – wydawany osobom udającym się za granicę w celu wykonania zadania dyplomatycznego</a:t>
            </a:r>
          </a:p>
          <a:p>
            <a:pPr algn="just">
              <a:buFont typeface="Wingdings" panose="05000000000000000000" pitchFamily="2" charset="2"/>
              <a:buChar char="Ø"/>
            </a:pPr>
            <a:r>
              <a:rPr lang="pl-PL" sz="1600" dirty="0"/>
              <a:t>służbowy Ministerstwa Spraw Zagranicznych – dla osób wyjeżdżających w celach służbowych</a:t>
            </a:r>
          </a:p>
          <a:p>
            <a:pPr algn="just">
              <a:buFont typeface="Wingdings" panose="05000000000000000000" pitchFamily="2" charset="2"/>
              <a:buChar char="Ø"/>
            </a:pPr>
            <a:r>
              <a:rPr lang="pl-PL" sz="1600" dirty="0"/>
              <a:t>tymczasowe – wydawane w celu umożliwienia powrotu do kraju obywatelowi RP przebywającemu za granicą i nieposiadającemu paszportu wydanego w kraju</a:t>
            </a:r>
          </a:p>
        </p:txBody>
      </p:sp>
    </p:spTree>
    <p:extLst>
      <p:ext uri="{BB962C8B-B14F-4D97-AF65-F5344CB8AC3E}">
        <p14:creationId xmlns:p14="http://schemas.microsoft.com/office/powerpoint/2010/main" val="3188964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3786</Words>
  <Application>Microsoft Office PowerPoint</Application>
  <PresentationFormat>Panoramiczny</PresentationFormat>
  <Paragraphs>414</Paragraphs>
  <Slides>37</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37</vt:i4>
      </vt:variant>
    </vt:vector>
  </HeadingPairs>
  <TitlesOfParts>
    <vt:vector size="42" baseType="lpstr">
      <vt:lpstr>Arial</vt:lpstr>
      <vt:lpstr>Book Antiqua</vt:lpstr>
      <vt:lpstr>Century Gothic</vt:lpstr>
      <vt:lpstr>Wingdings</vt:lpstr>
      <vt:lpstr>Apteka</vt:lpstr>
      <vt:lpstr>Prawo międzynarodowe publiczne</vt:lpstr>
      <vt:lpstr>Ludność państwa</vt:lpstr>
      <vt:lpstr>Ludność państwa</vt:lpstr>
      <vt:lpstr>Ludność państwa</vt:lpstr>
      <vt:lpstr>Ludność państwa</vt:lpstr>
      <vt:lpstr>Ludność państwa</vt:lpstr>
      <vt:lpstr>cudzoziemcy</vt:lpstr>
      <vt:lpstr>cudzoziemcy</vt:lpstr>
      <vt:lpstr>cudzoziemcy</vt:lpstr>
      <vt:lpstr>Paszport</vt:lpstr>
      <vt:lpstr>Paszport</vt:lpstr>
      <vt:lpstr>Paszport</vt:lpstr>
      <vt:lpstr>Paszport tymczasowy</vt:lpstr>
      <vt:lpstr>Paszport</vt:lpstr>
      <vt:lpstr>Paszport tymczasowy na lotnisku </vt:lpstr>
      <vt:lpstr>Paszport tymczasowy na lotnisku</vt:lpstr>
      <vt:lpstr>cudzoziemcy</vt:lpstr>
      <vt:lpstr>cudzoziemcy</vt:lpstr>
      <vt:lpstr>cudzoziemcy</vt:lpstr>
      <vt:lpstr>cudzoziemcy</vt:lpstr>
      <vt:lpstr>cudzoziemcy</vt:lpstr>
      <vt:lpstr>cudzoziemcy</vt:lpstr>
      <vt:lpstr>cudzoziemcy</vt:lpstr>
      <vt:lpstr>cudzoziemcy</vt:lpstr>
      <vt:lpstr>cudzoziemcy</vt:lpstr>
      <vt:lpstr>cudzoziemcy</vt:lpstr>
      <vt:lpstr>cudzoziemcy</vt:lpstr>
      <vt:lpstr>cudzoziemcy</vt:lpstr>
      <vt:lpstr>cudzoziemcy</vt:lpstr>
      <vt:lpstr>ekstradycja</vt:lpstr>
      <vt:lpstr>ekstradycja</vt:lpstr>
      <vt:lpstr>ekstradycja</vt:lpstr>
      <vt:lpstr>ekstradycja</vt:lpstr>
      <vt:lpstr>ekstradycja</vt:lpstr>
      <vt:lpstr>ekstradycja</vt:lpstr>
      <vt:lpstr>ekstradycja</vt:lpstr>
      <vt:lpstr>Europejski nakaz aresztowania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Anna Surówka</dc:creator>
  <cp:lastModifiedBy>Anna Surówka</cp:lastModifiedBy>
  <cp:revision>1</cp:revision>
  <dcterms:created xsi:type="dcterms:W3CDTF">2025-04-07T10:54:05Z</dcterms:created>
  <dcterms:modified xsi:type="dcterms:W3CDTF">2025-04-07T10:54:39Z</dcterms:modified>
</cp:coreProperties>
</file>