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80" r:id="rId19"/>
    <p:sldId id="381" r:id="rId20"/>
    <p:sldId id="382" r:id="rId2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060292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165370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033228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19.05.2024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505005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19.05.2024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426007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19.05.2024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095656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19.05.2024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4287924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19.05.2024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8469246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19.05.2024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3852575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19.05.2024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537256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19.05.2024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280189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7146343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19.05.2024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2466937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19.05.2024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8913360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19.05.2024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279013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106168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410018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401203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6327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59119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7721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21276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998438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19.05.2024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0851924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a:t>ćwiczenia 6 - EFFRS1-1233</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9284F4-A389-4A82-85A4-8C6B75849C78}"/>
              </a:ext>
            </a:extLst>
          </p:cNvPr>
          <p:cNvSpPr>
            <a:spLocks noGrp="1"/>
          </p:cNvSpPr>
          <p:nvPr>
            <p:ph type="title"/>
          </p:nvPr>
        </p:nvSpPr>
        <p:spPr/>
        <p:txBody>
          <a:bodyPr>
            <a:normAutofit/>
          </a:bodyPr>
          <a:lstStyle/>
          <a:p>
            <a:r>
              <a:rPr lang="pl-PL" sz="2000" dirty="0"/>
              <a:t>Władza sądownicza</a:t>
            </a:r>
          </a:p>
        </p:txBody>
      </p:sp>
      <p:sp>
        <p:nvSpPr>
          <p:cNvPr id="3" name="Symbol zastępczy zawartości 2">
            <a:extLst>
              <a:ext uri="{FF2B5EF4-FFF2-40B4-BE49-F238E27FC236}">
                <a16:creationId xmlns:a16="http://schemas.microsoft.com/office/drawing/2014/main" id="{E5CFF3E5-3CFE-4330-A387-E24D3F44FCCE}"/>
              </a:ext>
            </a:extLst>
          </p:cNvPr>
          <p:cNvSpPr>
            <a:spLocks noGrp="1"/>
          </p:cNvSpPr>
          <p:nvPr>
            <p:ph idx="1"/>
          </p:nvPr>
        </p:nvSpPr>
        <p:spPr/>
        <p:txBody>
          <a:bodyPr>
            <a:normAutofit/>
          </a:bodyPr>
          <a:lstStyle/>
          <a:p>
            <a:pPr marL="114300" indent="0" algn="just">
              <a:lnSpc>
                <a:spcPct val="107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Sądy administracyjne: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latin typeface="Calibri" panose="020F0502020204030204" pitchFamily="34" charset="0"/>
                <a:ea typeface="Calibri" panose="020F0502020204030204" pitchFamily="34" charset="0"/>
                <a:cs typeface="Times New Roman" panose="02020603050405020304" pitchFamily="18" charset="0"/>
              </a:rPr>
              <a:t>wojewódzkie sądy administracyjne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latin typeface="Calibri" panose="020F0502020204030204" pitchFamily="34" charset="0"/>
                <a:ea typeface="Calibri" panose="020F0502020204030204" pitchFamily="34" charset="0"/>
                <a:cs typeface="Times New Roman" panose="02020603050405020304" pitchFamily="18" charset="0"/>
              </a:rPr>
              <a:t>Naczelny Sąd Administracyjny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Izba </a:t>
            </a:r>
            <a:r>
              <a:rPr lang="pl-PL" sz="1800" b="1" dirty="0" err="1">
                <a:effectLst/>
                <a:latin typeface="Calibri" panose="020F0502020204030204" pitchFamily="34" charset="0"/>
                <a:ea typeface="Calibri" panose="020F0502020204030204" pitchFamily="34" charset="0"/>
                <a:cs typeface="Times New Roman" panose="02020603050405020304" pitchFamily="18" charset="0"/>
              </a:rPr>
              <a:t>Ogólnoadministracyjna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Izba Finansowa</a:t>
            </a:r>
          </a:p>
          <a:p>
            <a:pPr marL="342900" lvl="0" indent="-342900" algn="just">
              <a:lnSpc>
                <a:spcPct val="107000"/>
              </a:lnSpc>
              <a:spcAft>
                <a:spcPts val="800"/>
              </a:spcAft>
              <a:buFont typeface="Times New Roman" panose="02020603050405020304" pitchFamily="18" charset="0"/>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Izba Gospodarcza</a:t>
            </a:r>
            <a:endParaRPr lang="pl-PL" sz="1600" dirty="0"/>
          </a:p>
        </p:txBody>
      </p:sp>
    </p:spTree>
    <p:extLst>
      <p:ext uri="{BB962C8B-B14F-4D97-AF65-F5344CB8AC3E}">
        <p14:creationId xmlns:p14="http://schemas.microsoft.com/office/powerpoint/2010/main" val="139200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0D1013-A988-42D7-BFCC-A09509FFA536}"/>
              </a:ext>
            </a:extLst>
          </p:cNvPr>
          <p:cNvSpPr>
            <a:spLocks noGrp="1"/>
          </p:cNvSpPr>
          <p:nvPr>
            <p:ph type="title"/>
          </p:nvPr>
        </p:nvSpPr>
        <p:spPr/>
        <p:txBody>
          <a:bodyPr>
            <a:normAutofit/>
          </a:bodyPr>
          <a:lstStyle/>
          <a:p>
            <a:r>
              <a:rPr lang="pl-PL" sz="2000" dirty="0"/>
              <a:t>Władza sądownicza</a:t>
            </a:r>
          </a:p>
        </p:txBody>
      </p:sp>
      <p:sp>
        <p:nvSpPr>
          <p:cNvPr id="3" name="Symbol zastępczy zawartości 2">
            <a:extLst>
              <a:ext uri="{FF2B5EF4-FFF2-40B4-BE49-F238E27FC236}">
                <a16:creationId xmlns:a16="http://schemas.microsoft.com/office/drawing/2014/main" id="{1D90D361-E9DE-4736-BE87-5BFFF7BC5363}"/>
              </a:ext>
            </a:extLst>
          </p:cNvPr>
          <p:cNvSpPr>
            <a:spLocks noGrp="1"/>
          </p:cNvSpPr>
          <p:nvPr>
            <p:ph idx="1"/>
          </p:nvPr>
        </p:nvSpPr>
        <p:spPr>
          <a:xfrm>
            <a:off x="487680" y="1630681"/>
            <a:ext cx="10972800" cy="4373563"/>
          </a:xfrm>
        </p:spPr>
        <p:txBody>
          <a:bodyPr>
            <a:normAutofit/>
          </a:bodyPr>
          <a:lstStyle/>
          <a:p>
            <a:pPr marL="114300" indent="0" algn="just">
              <a:lnSpc>
                <a:spcPct val="107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Sąd Najwyższy: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Izba Cywilna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Izba Karna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Izba Pracy i Ubezpieczeń Społecznych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Izba Kontroli Nadzwyczajnej i Spraw Publicznych</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Izba </a:t>
            </a:r>
            <a:r>
              <a:rPr lang="pl-PL" sz="1800" b="1">
                <a:latin typeface="Calibri" panose="020F0502020204030204" pitchFamily="34" charset="0"/>
                <a:ea typeface="Calibri" panose="020F0502020204030204" pitchFamily="34" charset="0"/>
                <a:cs typeface="Times New Roman" panose="02020603050405020304" pitchFamily="18" charset="0"/>
              </a:rPr>
              <a:t>Odpowiedzialności Zawodowej</a:t>
            </a:r>
            <a:endParaRPr lang="pl-PL" sz="1600" dirty="0"/>
          </a:p>
        </p:txBody>
      </p:sp>
    </p:spTree>
    <p:extLst>
      <p:ext uri="{BB962C8B-B14F-4D97-AF65-F5344CB8AC3E}">
        <p14:creationId xmlns:p14="http://schemas.microsoft.com/office/powerpoint/2010/main" val="110777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F73D59-3E54-43E9-AD4B-E9348B22B134}"/>
              </a:ext>
            </a:extLst>
          </p:cNvPr>
          <p:cNvSpPr>
            <a:spLocks noGrp="1"/>
          </p:cNvSpPr>
          <p:nvPr>
            <p:ph type="title"/>
          </p:nvPr>
        </p:nvSpPr>
        <p:spPr/>
        <p:txBody>
          <a:bodyPr>
            <a:normAutofit/>
          </a:bodyPr>
          <a:lstStyle/>
          <a:p>
            <a:r>
              <a:rPr lang="pl-PL" sz="2000" dirty="0"/>
              <a:t>Władza sądownicza</a:t>
            </a:r>
          </a:p>
        </p:txBody>
      </p:sp>
      <p:sp>
        <p:nvSpPr>
          <p:cNvPr id="3" name="Symbol zastępczy zawartości 2">
            <a:extLst>
              <a:ext uri="{FF2B5EF4-FFF2-40B4-BE49-F238E27FC236}">
                <a16:creationId xmlns:a16="http://schemas.microsoft.com/office/drawing/2014/main" id="{F860586E-CBC7-41E4-8673-28B0BD8E0162}"/>
              </a:ext>
            </a:extLst>
          </p:cNvPr>
          <p:cNvSpPr>
            <a:spLocks noGrp="1"/>
          </p:cNvSpPr>
          <p:nvPr>
            <p:ph idx="1"/>
          </p:nvPr>
        </p:nvSpPr>
        <p:spPr>
          <a:xfrm>
            <a:off x="609600" y="1752601"/>
            <a:ext cx="10972800" cy="4833323"/>
          </a:xfrm>
        </p:spPr>
        <p:txBody>
          <a:bodyPr>
            <a:normAutofit/>
          </a:bodyPr>
          <a:lstStyle/>
          <a:p>
            <a:pPr marL="114300" indent="0" algn="just">
              <a:lnSpc>
                <a:spcPct val="107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Trybunał Stanu – skład: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latin typeface="Calibri" panose="020F0502020204030204" pitchFamily="34" charset="0"/>
                <a:ea typeface="Calibri" panose="020F0502020204030204" pitchFamily="34" charset="0"/>
                <a:cs typeface="Times New Roman" panose="02020603050405020304" pitchFamily="18" charset="0"/>
              </a:rPr>
              <a:t>Pierwszy Prezes Sądu Najwyższego</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latin typeface="Calibri" panose="020F0502020204030204" pitchFamily="34" charset="0"/>
                <a:ea typeface="Calibri" panose="020F0502020204030204" pitchFamily="34" charset="0"/>
                <a:cs typeface="Times New Roman" panose="02020603050405020304" pitchFamily="18" charset="0"/>
              </a:rPr>
              <a:t>2 wiceprzewodniczących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pl-PL" sz="1800" b="1" dirty="0">
                <a:latin typeface="Calibri" panose="020F0502020204030204" pitchFamily="34" charset="0"/>
                <a:ea typeface="Calibri" panose="020F0502020204030204" pitchFamily="34" charset="0"/>
                <a:cs typeface="Times New Roman" panose="02020603050405020304" pitchFamily="18" charset="0"/>
              </a:rPr>
              <a:t>16 członków</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buNone/>
            </a:pPr>
            <a:endParaRPr lang="pl-PL" sz="1600" dirty="0"/>
          </a:p>
          <a:p>
            <a:pPr marL="114300" indent="0" algn="just">
              <a:lnSpc>
                <a:spcPct val="107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Trybunał Stanu orzeka: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w I instancji – w składzie 4 członków i przewodniczącego</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w II instancji – w składzie 6 członków i przewodniczącego</a:t>
            </a:r>
          </a:p>
          <a:p>
            <a:pPr marL="0" lvl="0" indent="0" algn="just">
              <a:lnSpc>
                <a:spcPct val="107000"/>
              </a:lnSpc>
              <a:spcAft>
                <a:spcPts val="800"/>
              </a:spcAft>
              <a:buNone/>
            </a:pPr>
            <a:endParaRPr lang="pl-PL" sz="1800" b="1"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buNone/>
            </a:pPr>
            <a:endParaRPr lang="pl-PL" sz="1600" dirty="0"/>
          </a:p>
        </p:txBody>
      </p:sp>
    </p:spTree>
    <p:extLst>
      <p:ext uri="{BB962C8B-B14F-4D97-AF65-F5344CB8AC3E}">
        <p14:creationId xmlns:p14="http://schemas.microsoft.com/office/powerpoint/2010/main" val="57979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A4725B-7ED4-498D-A96F-ED42D8D0D68A}"/>
              </a:ext>
            </a:extLst>
          </p:cNvPr>
          <p:cNvSpPr>
            <a:spLocks noGrp="1"/>
          </p:cNvSpPr>
          <p:nvPr>
            <p:ph type="title"/>
          </p:nvPr>
        </p:nvSpPr>
        <p:spPr/>
        <p:txBody>
          <a:bodyPr>
            <a:normAutofit/>
          </a:bodyPr>
          <a:lstStyle/>
          <a:p>
            <a:r>
              <a:rPr lang="pl-PL" sz="2000" dirty="0"/>
              <a:t>Władza sądownicza</a:t>
            </a:r>
            <a:br>
              <a:rPr lang="pl-PL" sz="2000" dirty="0"/>
            </a:br>
            <a:r>
              <a:rPr lang="pl-PL" sz="2000" dirty="0"/>
              <a:t>odpowiedzialność przed TS</a:t>
            </a:r>
          </a:p>
        </p:txBody>
      </p:sp>
      <p:graphicFrame>
        <p:nvGraphicFramePr>
          <p:cNvPr id="6" name="Symbol zastępczy zawartości 5">
            <a:extLst>
              <a:ext uri="{FF2B5EF4-FFF2-40B4-BE49-F238E27FC236}">
                <a16:creationId xmlns:a16="http://schemas.microsoft.com/office/drawing/2014/main" id="{93F90AD7-B1A9-4594-AAF1-9373633A4EE5}"/>
              </a:ext>
            </a:extLst>
          </p:cNvPr>
          <p:cNvGraphicFramePr>
            <a:graphicFrameLocks noGrp="1"/>
          </p:cNvGraphicFramePr>
          <p:nvPr>
            <p:ph idx="1"/>
          </p:nvPr>
        </p:nvGraphicFramePr>
        <p:xfrm>
          <a:off x="556669" y="2771249"/>
          <a:ext cx="11025731" cy="3991674"/>
        </p:xfrm>
        <a:graphic>
          <a:graphicData uri="http://schemas.openxmlformats.org/drawingml/2006/table">
            <a:tbl>
              <a:tblPr firstRow="1" firstCol="1" bandRow="1"/>
              <a:tblGrid>
                <a:gridCol w="2764451">
                  <a:extLst>
                    <a:ext uri="{9D8B030D-6E8A-4147-A177-3AD203B41FA5}">
                      <a16:colId xmlns:a16="http://schemas.microsoft.com/office/drawing/2014/main" val="2017989843"/>
                    </a:ext>
                  </a:extLst>
                </a:gridCol>
                <a:gridCol w="2752950">
                  <a:extLst>
                    <a:ext uri="{9D8B030D-6E8A-4147-A177-3AD203B41FA5}">
                      <a16:colId xmlns:a16="http://schemas.microsoft.com/office/drawing/2014/main" val="1755656469"/>
                    </a:ext>
                  </a:extLst>
                </a:gridCol>
                <a:gridCol w="2754165">
                  <a:extLst>
                    <a:ext uri="{9D8B030D-6E8A-4147-A177-3AD203B41FA5}">
                      <a16:colId xmlns:a16="http://schemas.microsoft.com/office/drawing/2014/main" val="2220849169"/>
                    </a:ext>
                  </a:extLst>
                </a:gridCol>
                <a:gridCol w="2754165">
                  <a:extLst>
                    <a:ext uri="{9D8B030D-6E8A-4147-A177-3AD203B41FA5}">
                      <a16:colId xmlns:a16="http://schemas.microsoft.com/office/drawing/2014/main" val="2952267640"/>
                    </a:ext>
                  </a:extLst>
                </a:gridCol>
              </a:tblGrid>
              <a:tr h="173788">
                <a:tc gridSpan="4">
                  <a:txBody>
                    <a:bodyPr/>
                    <a:lstStyle/>
                    <a:p>
                      <a:pPr algn="ctr">
                        <a:lnSpc>
                          <a:spcPct val="107000"/>
                        </a:lnSpc>
                        <a:spcAft>
                          <a:spcPts val="80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Ponoszenie odpowiedzialności przed Trybunałem Stanu</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96615888"/>
                  </a:ext>
                </a:extLst>
              </a:tr>
              <a:tr h="355598">
                <a:tc>
                  <a:txBody>
                    <a:bodyPr/>
                    <a:lstStyle/>
                    <a:p>
                      <a:pPr algn="just">
                        <a:lnSpc>
                          <a:spcPct val="107000"/>
                        </a:lnSpc>
                        <a:spcAft>
                          <a:spcPts val="80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Podmiot ponoszący odpowiedzialność</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Za co ponosi odpowiedzialność</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Wniosek o pociągnięcie do odpowiedzialności</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Uchwała w sprawie pociągnięcia do odpowiedzialności</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4384053"/>
                  </a:ext>
                </a:extLst>
              </a:tr>
              <a:tr h="568133">
                <a:tc>
                  <a:txBody>
                    <a:bodyPr/>
                    <a:lstStyle/>
                    <a:p>
                      <a:pPr algn="just">
                        <a:lnSpc>
                          <a:spcPct val="107000"/>
                        </a:lnSpc>
                        <a:spcAft>
                          <a:spcPts val="8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 </a:t>
                      </a:r>
                      <a:r>
                        <a:rPr lang="pl-PL" sz="1200" b="1" dirty="0">
                          <a:effectLst/>
                          <a:latin typeface="Calibri" panose="020F0502020204030204" pitchFamily="34" charset="0"/>
                          <a:ea typeface="Calibri" panose="020F0502020204030204" pitchFamily="34" charset="0"/>
                          <a:cs typeface="Times New Roman" panose="02020603050405020304" pitchFamily="18" charset="0"/>
                        </a:rPr>
                        <a:t>Prezydent RP</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910942"/>
                  </a:ext>
                </a:extLst>
              </a:tr>
              <a:tr h="666835">
                <a:tc>
                  <a:txBody>
                    <a:bodyPr/>
                    <a:lstStyle/>
                    <a:p>
                      <a:pPr algn="just">
                        <a:lnSpc>
                          <a:spcPct val="107000"/>
                        </a:lnSpc>
                        <a:spcAft>
                          <a:spcPts val="8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 </a:t>
                      </a:r>
                      <a:r>
                        <a:rPr lang="pl-PL" sz="1200" b="1" dirty="0">
                          <a:effectLst/>
                          <a:latin typeface="Calibri" panose="020F0502020204030204" pitchFamily="34" charset="0"/>
                          <a:ea typeface="Calibri" panose="020F0502020204030204" pitchFamily="34" charset="0"/>
                          <a:cs typeface="Times New Roman" panose="02020603050405020304" pitchFamily="18" charset="0"/>
                        </a:rPr>
                        <a:t>Prezes RM, ministrowie</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2345865"/>
                  </a:ext>
                </a:extLst>
              </a:tr>
              <a:tr h="1212266">
                <a:tc>
                  <a:txBody>
                    <a:bodyPr/>
                    <a:lstStyle/>
                    <a:p>
                      <a:pPr algn="just">
                        <a:lnSpc>
                          <a:spcPct val="107000"/>
                        </a:lnSpc>
                        <a:spcAft>
                          <a:spcPts val="8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 </a:t>
                      </a:r>
                      <a:r>
                        <a:rPr lang="pl-PL" sz="1200" b="1" dirty="0">
                          <a:effectLst/>
                          <a:latin typeface="Calibri" panose="020F0502020204030204" pitchFamily="34" charset="0"/>
                          <a:ea typeface="Calibri" panose="020F0502020204030204" pitchFamily="34" charset="0"/>
                          <a:cs typeface="Times New Roman" panose="02020603050405020304" pitchFamily="18" charset="0"/>
                        </a:rPr>
                        <a:t>Prezes NBP, Prezes NIK, członkowie </a:t>
                      </a:r>
                      <a:r>
                        <a:rPr lang="pl-PL" sz="1200" b="1" dirty="0" err="1">
                          <a:effectLst/>
                          <a:latin typeface="Calibri" panose="020F0502020204030204" pitchFamily="34" charset="0"/>
                          <a:ea typeface="Calibri" panose="020F0502020204030204" pitchFamily="34" charset="0"/>
                          <a:cs typeface="Times New Roman" panose="02020603050405020304" pitchFamily="18" charset="0"/>
                        </a:rPr>
                        <a:t>KRRiTV</a:t>
                      </a:r>
                      <a:r>
                        <a:rPr lang="pl-PL" sz="1200" b="1" dirty="0">
                          <a:effectLst/>
                          <a:latin typeface="Calibri" panose="020F0502020204030204" pitchFamily="34" charset="0"/>
                          <a:ea typeface="Calibri" panose="020F0502020204030204" pitchFamily="34" charset="0"/>
                          <a:cs typeface="Times New Roman" panose="02020603050405020304" pitchFamily="18" charset="0"/>
                        </a:rPr>
                        <a:t>, osoby, którym Prezes RM powierzył kierowanie ministerstwem, Naczelny Dowódca Sił Zbrojnych</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lang="pl-PL" sz="1000" b="1" dirty="0">
                          <a:effectLst/>
                          <a:latin typeface="Calibri" panose="020F0502020204030204" pitchFamily="34" charset="0"/>
                          <a:ea typeface="Calibri" panose="020F0502020204030204" pitchFamily="34" charset="0"/>
                          <a:cs typeface="Times New Roman" panose="02020603050405020304" pitchFamily="18" charset="0"/>
                        </a:rPr>
                        <a:t> </a:t>
                      </a:r>
                      <a:r>
                        <a:rPr lang="pl-PL" sz="1000" dirty="0"/>
                        <a:t>sprawa K 28/23 i K 8/24 </a:t>
                      </a:r>
                      <a:r>
                        <a:rPr lang="pl-PL" sz="1000" i="1" dirty="0"/>
                        <a:t> </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0712050"/>
                  </a:ext>
                </a:extLst>
              </a:tr>
              <a:tr h="377827">
                <a:tc>
                  <a:txBody>
                    <a:bodyPr/>
                    <a:lstStyle/>
                    <a:p>
                      <a:pPr algn="just">
                        <a:lnSpc>
                          <a:spcPct val="107000"/>
                        </a:lnSpc>
                        <a:spcAft>
                          <a:spcPts val="80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posłowie</a:t>
                      </a: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a:effectLst/>
                          <a:latin typeface="Calibri" panose="020F0502020204030204" pitchFamily="34" charset="0"/>
                          <a:ea typeface="Calibri" panose="020F0502020204030204" pitchFamily="34" charset="0"/>
                          <a:cs typeface="Times New Roman" panose="02020603050405020304" pitchFamily="18" charset="0"/>
                        </a:rPr>
                        <a:t> </a:t>
                      </a:r>
                      <a:endParaRPr lang="pl-PL" sz="80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8400154"/>
                  </a:ext>
                </a:extLst>
              </a:tr>
              <a:tr h="420960">
                <a:tc>
                  <a:txBody>
                    <a:bodyPr/>
                    <a:lstStyle/>
                    <a:p>
                      <a:pPr algn="just">
                        <a:lnSpc>
                          <a:spcPct val="107000"/>
                        </a:lnSpc>
                        <a:spcAft>
                          <a:spcPts val="800"/>
                        </a:spcAft>
                      </a:pPr>
                      <a:r>
                        <a:rPr lang="pl-PL" sz="1000" b="1" dirty="0">
                          <a:effectLst/>
                          <a:latin typeface="Calibri" panose="020F0502020204030204" pitchFamily="34" charset="0"/>
                          <a:ea typeface="Calibri" panose="020F0502020204030204" pitchFamily="34" charset="0"/>
                          <a:cs typeface="Times New Roman" panose="02020603050405020304" pitchFamily="18" charset="0"/>
                        </a:rPr>
                        <a:t> </a:t>
                      </a:r>
                      <a:r>
                        <a:rPr lang="pl-PL" sz="1200" b="1" dirty="0">
                          <a:effectLst/>
                          <a:latin typeface="Calibri" panose="020F0502020204030204" pitchFamily="34" charset="0"/>
                          <a:ea typeface="Calibri" panose="020F0502020204030204" pitchFamily="34" charset="0"/>
                          <a:cs typeface="Times New Roman" panose="02020603050405020304" pitchFamily="18" charset="0"/>
                        </a:rPr>
                        <a:t>senatorowie</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pl-PL" sz="8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49" marR="51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9764673"/>
                  </a:ext>
                </a:extLst>
              </a:tr>
            </a:tbl>
          </a:graphicData>
        </a:graphic>
      </p:graphicFrame>
      <p:sp>
        <p:nvSpPr>
          <p:cNvPr id="3" name="pole tekstowe 2">
            <a:extLst>
              <a:ext uri="{FF2B5EF4-FFF2-40B4-BE49-F238E27FC236}">
                <a16:creationId xmlns:a16="http://schemas.microsoft.com/office/drawing/2014/main" id="{52AA231A-A57D-153F-92D5-D77ED6AF5EFC}"/>
              </a:ext>
            </a:extLst>
          </p:cNvPr>
          <p:cNvSpPr txBox="1"/>
          <p:nvPr/>
        </p:nvSpPr>
        <p:spPr>
          <a:xfrm>
            <a:off x="406425" y="1565139"/>
            <a:ext cx="11326218" cy="129266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a:ln>
                  <a:noFill/>
                </a:ln>
                <a:solidFill>
                  <a:prstClr val="black"/>
                </a:solidFill>
                <a:effectLst/>
                <a:uLnTx/>
                <a:uFillTx/>
                <a:latin typeface="Century Gothic"/>
                <a:ea typeface="+mn-ea"/>
                <a:cs typeface="+mn-cs"/>
              </a:rPr>
              <a:t>możliwość ponoszenia odpowiedzialności za: naruszenie Konstytucji lub ustawy, przestępstwo karne, przestępstwo karne skarbowe, przestępstwo karne popełnione w związku z zajmowanym stanowiskiem, przestępstwo karne skarbowe popełnione w związku z zajmowanym stanowiskiem, naruszenie zakazu prowadzenia działalności gospodarczej z czerpaniem korzyści z majątku SP lub mienia komunalnego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a:ln>
                  <a:noFill/>
                </a:ln>
                <a:solidFill>
                  <a:prstClr val="black"/>
                </a:solidFill>
                <a:effectLst/>
                <a:uLnTx/>
                <a:uFillTx/>
                <a:latin typeface="Century Gothic"/>
                <a:ea typeface="+mn-ea"/>
                <a:cs typeface="+mn-cs"/>
              </a:rPr>
              <a:t>wniosek: grupa 140 członków ZN, grupa 115 posłów, Prezydent, Marszałek Sejmu, Marszałek Senatu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a:ln>
                  <a:noFill/>
                </a:ln>
                <a:solidFill>
                  <a:prstClr val="black"/>
                </a:solidFill>
                <a:effectLst/>
                <a:uLnTx/>
                <a:uFillTx/>
                <a:latin typeface="Century Gothic"/>
                <a:ea typeface="+mn-ea"/>
                <a:cs typeface="+mn-cs"/>
              </a:rPr>
              <a:t>uchwała: ZN/Sejm/Senat większość: większością 2/3 głosów, większością 3/5 głosów, bezwzględną większością głosów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val="114864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076D5F-7125-4F6A-A77B-1DC8AAADB00D}"/>
              </a:ext>
            </a:extLst>
          </p:cNvPr>
          <p:cNvSpPr>
            <a:spLocks noGrp="1"/>
          </p:cNvSpPr>
          <p:nvPr>
            <p:ph type="title"/>
          </p:nvPr>
        </p:nvSpPr>
        <p:spPr/>
        <p:txBody>
          <a:bodyPr>
            <a:normAutofit/>
          </a:bodyPr>
          <a:lstStyle/>
          <a:p>
            <a:r>
              <a:rPr lang="pl-PL" sz="2000" dirty="0"/>
              <a:t>Władza sądownicza</a:t>
            </a:r>
          </a:p>
        </p:txBody>
      </p:sp>
      <p:sp>
        <p:nvSpPr>
          <p:cNvPr id="3" name="Symbol zastępczy zawartości 2">
            <a:extLst>
              <a:ext uri="{FF2B5EF4-FFF2-40B4-BE49-F238E27FC236}">
                <a16:creationId xmlns:a16="http://schemas.microsoft.com/office/drawing/2014/main" id="{95895221-9086-40BC-8DB7-156AA0BA6DEA}"/>
              </a:ext>
            </a:extLst>
          </p:cNvPr>
          <p:cNvSpPr>
            <a:spLocks noGrp="1"/>
          </p:cNvSpPr>
          <p:nvPr>
            <p:ph idx="1"/>
          </p:nvPr>
        </p:nvSpPr>
        <p:spPr/>
        <p:txBody>
          <a:bodyPr>
            <a:normAutofit/>
          </a:bodyPr>
          <a:lstStyle/>
          <a:p>
            <a:pPr marL="114300" indent="0">
              <a:buNone/>
            </a:pPr>
            <a:r>
              <a:rPr lang="pl-PL" sz="1600" b="1" dirty="0"/>
              <a:t>Trybunał Konstytucyjny</a:t>
            </a:r>
          </a:p>
          <a:p>
            <a:pPr marL="114300" indent="0">
              <a:buNone/>
            </a:pPr>
            <a:endParaRPr lang="pl-PL" sz="1600" dirty="0"/>
          </a:p>
          <a:p>
            <a:pPr marL="114300" indent="0">
              <a:buNone/>
            </a:pPr>
            <a:r>
              <a:rPr lang="pl-PL" sz="1600" dirty="0"/>
              <a:t>skład - ……………. sędziów wybieranych indywidualnie na ………. letnią kadencję</a:t>
            </a:r>
          </a:p>
          <a:p>
            <a:pPr marL="114300" indent="0">
              <a:buNone/>
            </a:pPr>
            <a:endParaRPr lang="pl-PL" sz="1600" dirty="0"/>
          </a:p>
          <a:p>
            <a:pPr marL="114300" indent="0">
              <a:buNone/>
            </a:pPr>
            <a:r>
              <a:rPr lang="pl-PL" sz="1600" dirty="0"/>
              <a:t>Organy Trybunału Konstytucyjnego:</a:t>
            </a:r>
          </a:p>
          <a:p>
            <a:pPr>
              <a:buFont typeface="Wingdings" panose="05000000000000000000" pitchFamily="2" charset="2"/>
              <a:buChar char="Ø"/>
            </a:pPr>
            <a:r>
              <a:rPr lang="pl-PL" sz="1600" dirty="0"/>
              <a:t>Prezes TK</a:t>
            </a:r>
          </a:p>
          <a:p>
            <a:pPr>
              <a:buFont typeface="Wingdings" panose="05000000000000000000" pitchFamily="2" charset="2"/>
              <a:buChar char="Ø"/>
            </a:pPr>
            <a:r>
              <a:rPr lang="pl-PL" sz="1600" dirty="0"/>
              <a:t>Zgromadzenie Ogólne Sędziów TK</a:t>
            </a:r>
          </a:p>
          <a:p>
            <a:pPr marL="114300" indent="0">
              <a:buNone/>
            </a:pPr>
            <a:endParaRPr lang="pl-PL" sz="1600" dirty="0"/>
          </a:p>
        </p:txBody>
      </p:sp>
    </p:spTree>
    <p:extLst>
      <p:ext uri="{BB962C8B-B14F-4D97-AF65-F5344CB8AC3E}">
        <p14:creationId xmlns:p14="http://schemas.microsoft.com/office/powerpoint/2010/main" val="398203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B7B77D-488A-41F3-956F-C161CBB4BE67}"/>
              </a:ext>
            </a:extLst>
          </p:cNvPr>
          <p:cNvSpPr>
            <a:spLocks noGrp="1"/>
          </p:cNvSpPr>
          <p:nvPr>
            <p:ph type="title"/>
          </p:nvPr>
        </p:nvSpPr>
        <p:spPr/>
        <p:txBody>
          <a:bodyPr>
            <a:normAutofit/>
          </a:bodyPr>
          <a:lstStyle/>
          <a:p>
            <a:r>
              <a:rPr lang="pl-PL" sz="2000" dirty="0"/>
              <a:t>Władza sądownicza</a:t>
            </a:r>
          </a:p>
        </p:txBody>
      </p:sp>
      <p:sp>
        <p:nvSpPr>
          <p:cNvPr id="3" name="Symbol zastępczy zawartości 2">
            <a:extLst>
              <a:ext uri="{FF2B5EF4-FFF2-40B4-BE49-F238E27FC236}">
                <a16:creationId xmlns:a16="http://schemas.microsoft.com/office/drawing/2014/main" id="{3DA710A1-5065-484C-A92D-93EF97BF1AC6}"/>
              </a:ext>
            </a:extLst>
          </p:cNvPr>
          <p:cNvSpPr>
            <a:spLocks noGrp="1"/>
          </p:cNvSpPr>
          <p:nvPr>
            <p:ph idx="1"/>
          </p:nvPr>
        </p:nvSpPr>
        <p:spPr/>
        <p:txBody>
          <a:bodyPr>
            <a:normAutofit/>
          </a:bodyPr>
          <a:lstStyle/>
          <a:p>
            <a:pPr marL="114300" indent="0">
              <a:buNone/>
            </a:pPr>
            <a:r>
              <a:rPr lang="pl-PL" sz="1600" b="1" dirty="0"/>
              <a:t>Zakres kognicji Trybunału Konstytucyjnego </a:t>
            </a:r>
            <a:r>
              <a:rPr lang="pl-PL" sz="1600" dirty="0"/>
              <a:t>(sprawy, w których orzeka):</a:t>
            </a:r>
          </a:p>
          <a:p>
            <a:pPr algn="just">
              <a:buFont typeface="Wingdings" pitchFamily="2" charset="2"/>
              <a:buChar char="Ø"/>
            </a:pPr>
            <a:r>
              <a:rPr lang="pl-PL" sz="1600" dirty="0"/>
              <a:t>badanie zgodności z Konstytucją umów międzynarodowych ratyfikowanych za uprzednią zgodą wyrażoną w ustawie</a:t>
            </a:r>
          </a:p>
          <a:p>
            <a:pPr algn="just">
              <a:buFont typeface="Wingdings" pitchFamily="2" charset="2"/>
              <a:buChar char="Ø"/>
            </a:pPr>
            <a:r>
              <a:rPr lang="pl-PL" sz="1600" dirty="0"/>
              <a:t>badanie zgodności ustaw z Konstytucją i umowami międzynarodowymi ratyfikowanymi za uprzednią zgodą wyrażoną w ustawie</a:t>
            </a:r>
          </a:p>
          <a:p>
            <a:pPr algn="just">
              <a:buFont typeface="Wingdings" pitchFamily="2" charset="2"/>
              <a:buChar char="Ø"/>
            </a:pPr>
            <a:r>
              <a:rPr lang="pl-PL" sz="1600" dirty="0"/>
              <a:t>badanie zgodności umów międzynarodowych ratyfikowanych bez zgody ustawy z Konstytucją i ustawami</a:t>
            </a:r>
          </a:p>
          <a:p>
            <a:pPr algn="just">
              <a:buFont typeface="Wingdings" pitchFamily="2" charset="2"/>
              <a:buChar char="Ø"/>
            </a:pPr>
            <a:r>
              <a:rPr lang="pl-PL" sz="1600" dirty="0"/>
              <a:t>badanie zgodności przepisów prawa, wydanych przez centralne organy państwowe, z Konstytucją, umowami międzynarodowymi ratyfikowanymi         i ustawami </a:t>
            </a:r>
          </a:p>
          <a:p>
            <a:pPr algn="just">
              <a:buFont typeface="Wingdings" pitchFamily="2" charset="2"/>
              <a:buChar char="Ø"/>
            </a:pPr>
            <a:r>
              <a:rPr lang="pl-PL" sz="1600" dirty="0"/>
              <a:t>badanie zgodności z Konstytucją celów lub działalności partii politycznych</a:t>
            </a:r>
          </a:p>
          <a:p>
            <a:pPr algn="just">
              <a:buFont typeface="Wingdings" pitchFamily="2" charset="2"/>
              <a:buChar char="Ø"/>
            </a:pPr>
            <a:r>
              <a:rPr lang="pl-PL" sz="1600" dirty="0"/>
              <a:t>rozstrzyganie sporów kompetencyjnych pomiędzy centralnymi konstytucyjnymi organami państwa</a:t>
            </a:r>
          </a:p>
          <a:p>
            <a:pPr algn="just">
              <a:buFont typeface="Wingdings" pitchFamily="2" charset="2"/>
              <a:buChar char="Ø"/>
            </a:pPr>
            <a:r>
              <a:rPr lang="pl-PL" sz="1600" dirty="0"/>
              <a:t>stwierdzanie czasowej niezdolności Prezydenta do pełnienia urzędu na wniosek Marszałka Sejmu i powierzanie Marszałkowi Sejmu czasowego pełnienia obowiązków Prezydenta RP</a:t>
            </a:r>
          </a:p>
          <a:p>
            <a:pPr algn="just">
              <a:buFont typeface="Wingdings" pitchFamily="2" charset="2"/>
              <a:buChar char="Ø"/>
            </a:pPr>
            <a:r>
              <a:rPr lang="pl-PL" sz="1600" dirty="0"/>
              <a:t>orzekanie w sprawach skarg konstytucyjnych</a:t>
            </a:r>
          </a:p>
          <a:p>
            <a:pPr marL="114300" indent="0">
              <a:buNone/>
            </a:pPr>
            <a:endParaRPr lang="pl-PL" sz="1600" dirty="0"/>
          </a:p>
        </p:txBody>
      </p:sp>
    </p:spTree>
    <p:extLst>
      <p:ext uri="{BB962C8B-B14F-4D97-AF65-F5344CB8AC3E}">
        <p14:creationId xmlns:p14="http://schemas.microsoft.com/office/powerpoint/2010/main" val="183461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7B763F-5BB1-4DC4-96CC-973AA9C82C0E}"/>
              </a:ext>
            </a:extLst>
          </p:cNvPr>
          <p:cNvSpPr>
            <a:spLocks noGrp="1"/>
          </p:cNvSpPr>
          <p:nvPr>
            <p:ph type="title"/>
          </p:nvPr>
        </p:nvSpPr>
        <p:spPr/>
        <p:txBody>
          <a:bodyPr>
            <a:normAutofit/>
          </a:bodyPr>
          <a:lstStyle/>
          <a:p>
            <a:r>
              <a:rPr lang="pl-PL" sz="2000" dirty="0"/>
              <a:t>Władza sądownicza</a:t>
            </a:r>
          </a:p>
        </p:txBody>
      </p:sp>
      <p:graphicFrame>
        <p:nvGraphicFramePr>
          <p:cNvPr id="4" name="Symbol zastępczy zawartości 3">
            <a:extLst>
              <a:ext uri="{FF2B5EF4-FFF2-40B4-BE49-F238E27FC236}">
                <a16:creationId xmlns:a16="http://schemas.microsoft.com/office/drawing/2014/main" id="{5991EC37-97F8-4ADF-8FDE-41077C282BD4}"/>
              </a:ext>
            </a:extLst>
          </p:cNvPr>
          <p:cNvGraphicFramePr>
            <a:graphicFrameLocks noGrp="1"/>
          </p:cNvGraphicFramePr>
          <p:nvPr>
            <p:ph idx="1"/>
          </p:nvPr>
        </p:nvGraphicFramePr>
        <p:xfrm>
          <a:off x="1525552" y="1673225"/>
          <a:ext cx="8689675" cy="3511550"/>
        </p:xfrm>
        <a:graphic>
          <a:graphicData uri="http://schemas.openxmlformats.org/drawingml/2006/table">
            <a:tbl>
              <a:tblPr firstRow="1" firstCol="1" bandRow="1"/>
              <a:tblGrid>
                <a:gridCol w="3439065">
                  <a:extLst>
                    <a:ext uri="{9D8B030D-6E8A-4147-A177-3AD203B41FA5}">
                      <a16:colId xmlns:a16="http://schemas.microsoft.com/office/drawing/2014/main" val="2364326530"/>
                    </a:ext>
                  </a:extLst>
                </a:gridCol>
                <a:gridCol w="2616679">
                  <a:extLst>
                    <a:ext uri="{9D8B030D-6E8A-4147-A177-3AD203B41FA5}">
                      <a16:colId xmlns:a16="http://schemas.microsoft.com/office/drawing/2014/main" val="1600376141"/>
                    </a:ext>
                  </a:extLst>
                </a:gridCol>
                <a:gridCol w="2633931">
                  <a:extLst>
                    <a:ext uri="{9D8B030D-6E8A-4147-A177-3AD203B41FA5}">
                      <a16:colId xmlns:a16="http://schemas.microsoft.com/office/drawing/2014/main" val="2517075108"/>
                    </a:ext>
                  </a:extLst>
                </a:gridCol>
              </a:tblGrid>
              <a:tr h="487683">
                <a:tc>
                  <a:txBody>
                    <a:bodyPr/>
                    <a:lstStyle/>
                    <a:p>
                      <a:pPr algn="ctr">
                        <a:lnSpc>
                          <a:spcPct val="107000"/>
                        </a:lnSpc>
                        <a:spcAft>
                          <a:spcPts val="80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Podmioty legitymowane generalnie do składania wniosków do Trybunału Konstytucyjnego</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Podmioty legitymowane szczegółowo do składania wniosków do Trybunału Konstytucyjnego</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Podmioty uprawnione do składania wniosków o rozstrzygnięcie sporu kompetencyjnego</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771753"/>
                  </a:ext>
                </a:extLst>
              </a:tr>
              <a:tr h="2742121">
                <a:tc>
                  <a:txBody>
                    <a:bodyPr/>
                    <a:lstStyle/>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4222294"/>
                  </a:ext>
                </a:extLst>
              </a:tr>
            </a:tbl>
          </a:graphicData>
        </a:graphic>
      </p:graphicFrame>
      <p:sp>
        <p:nvSpPr>
          <p:cNvPr id="3" name="pole tekstowe 2">
            <a:extLst>
              <a:ext uri="{FF2B5EF4-FFF2-40B4-BE49-F238E27FC236}">
                <a16:creationId xmlns:a16="http://schemas.microsoft.com/office/drawing/2014/main" id="{FF9CB0E5-A962-3E08-8EBB-C2DCD1EB17C4}"/>
              </a:ext>
            </a:extLst>
          </p:cNvPr>
          <p:cNvSpPr txBox="1"/>
          <p:nvPr/>
        </p:nvSpPr>
        <p:spPr>
          <a:xfrm>
            <a:off x="678788" y="5379813"/>
            <a:ext cx="10903612" cy="95410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Century Gothic"/>
                <a:ea typeface="+mn-ea"/>
                <a:cs typeface="+mn-cs"/>
              </a:rPr>
              <a:t>Prezydent, Prezes RM, Marszałek Sejmu, Marszałek Senatu, Prokurator Generalny, Rzecznik Praw Obywatelskich, grupa 50 posłów, grupa 30 senatorów, Prezes Najwyższej Izby Kontroli, Pierwszy Prezes SN, Prezes NSA, ogólnokrajowe władze związków zawodowych, organizacji zawodowych, organizacji pracodawców, kościoły i związki wyznaniowe, organy stanowiące jednostek samorządu terytorialnego, Krajowa Rada Sądownictwa</a:t>
            </a:r>
          </a:p>
        </p:txBody>
      </p:sp>
    </p:spTree>
    <p:extLst>
      <p:ext uri="{BB962C8B-B14F-4D97-AF65-F5344CB8AC3E}">
        <p14:creationId xmlns:p14="http://schemas.microsoft.com/office/powerpoint/2010/main" val="1964159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360617-FF7F-45D0-A345-3A18C41F3856}"/>
              </a:ext>
            </a:extLst>
          </p:cNvPr>
          <p:cNvSpPr>
            <a:spLocks noGrp="1"/>
          </p:cNvSpPr>
          <p:nvPr>
            <p:ph type="title"/>
          </p:nvPr>
        </p:nvSpPr>
        <p:spPr/>
        <p:txBody>
          <a:bodyPr>
            <a:normAutofit/>
          </a:bodyPr>
          <a:lstStyle/>
          <a:p>
            <a:r>
              <a:rPr lang="pl-PL" sz="2000" dirty="0"/>
              <a:t>Władza sądownicza</a:t>
            </a:r>
          </a:p>
        </p:txBody>
      </p:sp>
      <p:sp>
        <p:nvSpPr>
          <p:cNvPr id="3" name="Symbol zastępczy zawartości 2">
            <a:extLst>
              <a:ext uri="{FF2B5EF4-FFF2-40B4-BE49-F238E27FC236}">
                <a16:creationId xmlns:a16="http://schemas.microsoft.com/office/drawing/2014/main" id="{7A57E171-F75A-4071-9050-882BB4623DC8}"/>
              </a:ext>
            </a:extLst>
          </p:cNvPr>
          <p:cNvSpPr>
            <a:spLocks noGrp="1"/>
          </p:cNvSpPr>
          <p:nvPr>
            <p:ph idx="1"/>
          </p:nvPr>
        </p:nvSpPr>
        <p:spPr/>
        <p:txBody>
          <a:bodyPr>
            <a:normAutofit lnSpcReduction="10000"/>
          </a:bodyPr>
          <a:lstStyle/>
          <a:p>
            <a:pPr marL="114300" indent="0">
              <a:buNone/>
            </a:pPr>
            <a:r>
              <a:rPr lang="pl-PL" sz="1600" b="1" dirty="0"/>
              <a:t>środki uruchamiające kontrolę przed TK</a:t>
            </a:r>
          </a:p>
          <a:p>
            <a:pPr>
              <a:buFont typeface="Wingdings" panose="05000000000000000000" pitchFamily="2" charset="2"/>
              <a:buChar char="Ø"/>
            </a:pPr>
            <a:r>
              <a:rPr lang="pl-PL" sz="1600" b="1" dirty="0"/>
              <a:t>abstrakcyjną</a:t>
            </a:r>
          </a:p>
          <a:p>
            <a:pPr marL="114300" indent="0">
              <a:buNone/>
            </a:pPr>
            <a:r>
              <a:rPr lang="pl-PL" sz="1600" dirty="0"/>
              <a:t>wniosek</a:t>
            </a:r>
          </a:p>
          <a:p>
            <a:pPr>
              <a:buFont typeface="Wingdings" panose="05000000000000000000" pitchFamily="2" charset="2"/>
              <a:buChar char="Ø"/>
            </a:pPr>
            <a:r>
              <a:rPr lang="pl-PL" sz="1600" b="1" dirty="0"/>
              <a:t>konkretną</a:t>
            </a:r>
          </a:p>
          <a:p>
            <a:pPr marL="114300" indent="0">
              <a:buNone/>
            </a:pPr>
            <a:r>
              <a:rPr lang="pl-PL" sz="1600" dirty="0"/>
              <a:t>skarga konstytucyjna i pytanie prawne sądu</a:t>
            </a:r>
            <a:br>
              <a:rPr lang="pl-PL" sz="1600" b="1" dirty="0"/>
            </a:br>
            <a:endParaRPr lang="pl-PL" sz="1600" b="1" dirty="0"/>
          </a:p>
          <a:p>
            <a:pPr marL="114300" indent="0">
              <a:buNone/>
            </a:pPr>
            <a:r>
              <a:rPr lang="pl-PL" sz="1600" b="1" dirty="0"/>
              <a:t>Rodzaje orzeczeń TK</a:t>
            </a:r>
          </a:p>
          <a:p>
            <a:pPr>
              <a:buFont typeface="Wingdings" panose="05000000000000000000" pitchFamily="2" charset="2"/>
              <a:buChar char="Ø"/>
            </a:pPr>
            <a:r>
              <a:rPr lang="pl-PL" sz="1600" b="1" dirty="0"/>
              <a:t>wyroki</a:t>
            </a:r>
          </a:p>
          <a:p>
            <a:pPr>
              <a:buFont typeface="Wingdings" panose="05000000000000000000" pitchFamily="2" charset="2"/>
              <a:buChar char="Ø"/>
            </a:pPr>
            <a:r>
              <a:rPr lang="pl-PL" sz="1600" b="1" dirty="0"/>
              <a:t>postanowienia</a:t>
            </a:r>
          </a:p>
          <a:p>
            <a:pPr marL="114300" indent="0">
              <a:buNone/>
            </a:pPr>
            <a:endParaRPr lang="pl-PL" sz="1600" b="1" dirty="0"/>
          </a:p>
          <a:p>
            <a:pPr marL="114300" indent="0">
              <a:buNone/>
            </a:pPr>
            <a:r>
              <a:rPr lang="pl-PL" sz="1600" b="1" dirty="0"/>
              <a:t>Cechy orzeczeń TK</a:t>
            </a:r>
          </a:p>
          <a:p>
            <a:pPr>
              <a:buFont typeface="Wingdings" panose="05000000000000000000" pitchFamily="2" charset="2"/>
              <a:buChar char="Ø"/>
            </a:pPr>
            <a:r>
              <a:rPr lang="pl-PL" sz="1600" b="1" dirty="0"/>
              <a:t>ostateczne</a:t>
            </a:r>
          </a:p>
          <a:p>
            <a:pPr>
              <a:buFont typeface="Wingdings" panose="05000000000000000000" pitchFamily="2" charset="2"/>
              <a:buChar char="Ø"/>
            </a:pPr>
            <a:r>
              <a:rPr lang="pl-PL" sz="1600" b="1" dirty="0"/>
              <a:t>mają moc powszechnie obowiązującą</a:t>
            </a:r>
          </a:p>
          <a:p>
            <a:pPr marL="114300" indent="0">
              <a:buNone/>
            </a:pPr>
            <a:endParaRPr lang="pl-PL" sz="1600" b="1" dirty="0"/>
          </a:p>
          <a:p>
            <a:pPr marL="114300" indent="0">
              <a:buNone/>
            </a:pPr>
            <a:r>
              <a:rPr lang="pl-PL" sz="1600" b="1" dirty="0"/>
              <a:t>*klauzula odraczająca w wyroku TK</a:t>
            </a:r>
          </a:p>
        </p:txBody>
      </p:sp>
    </p:spTree>
    <p:extLst>
      <p:ext uri="{BB962C8B-B14F-4D97-AF65-F5344CB8AC3E}">
        <p14:creationId xmlns:p14="http://schemas.microsoft.com/office/powerpoint/2010/main" val="448977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0E6B97-958A-4536-87BD-40BC1D14A629}"/>
              </a:ext>
            </a:extLst>
          </p:cNvPr>
          <p:cNvSpPr>
            <a:spLocks noGrp="1"/>
          </p:cNvSpPr>
          <p:nvPr>
            <p:ph type="title"/>
          </p:nvPr>
        </p:nvSpPr>
        <p:spPr/>
        <p:txBody>
          <a:bodyPr>
            <a:normAutofit/>
          </a:bodyPr>
          <a:lstStyle/>
          <a:p>
            <a:r>
              <a:rPr lang="pl-PL" sz="2000" dirty="0"/>
              <a:t>Krajowa Rada Sądownictwa</a:t>
            </a:r>
          </a:p>
        </p:txBody>
      </p:sp>
      <p:sp>
        <p:nvSpPr>
          <p:cNvPr id="3" name="Symbol zastępczy zawartości 2">
            <a:extLst>
              <a:ext uri="{FF2B5EF4-FFF2-40B4-BE49-F238E27FC236}">
                <a16:creationId xmlns:a16="http://schemas.microsoft.com/office/drawing/2014/main" id="{DBD5CE0D-E15B-45CD-9A3D-AD7A2E5E022D}"/>
              </a:ext>
            </a:extLst>
          </p:cNvPr>
          <p:cNvSpPr>
            <a:spLocks noGrp="1"/>
          </p:cNvSpPr>
          <p:nvPr>
            <p:ph idx="1"/>
          </p:nvPr>
        </p:nvSpPr>
        <p:spPr/>
        <p:txBody>
          <a:bodyPr>
            <a:normAutofit/>
          </a:bodyPr>
          <a:lstStyle/>
          <a:p>
            <a:pPr marL="114300" indent="0">
              <a:buNone/>
            </a:pPr>
            <a:r>
              <a:rPr lang="pl-PL" sz="1600" dirty="0"/>
              <a:t>Skład:</a:t>
            </a:r>
          </a:p>
          <a:p>
            <a:pPr algn="just">
              <a:buFont typeface="Wingdings" pitchFamily="2" charset="2"/>
              <a:buChar char="Ø"/>
            </a:pPr>
            <a:r>
              <a:rPr lang="pl-PL" sz="1600" dirty="0"/>
              <a:t>Pierwszy Prezes Sądu Najwyższego, Prezes Naczelnego Sądu Administracyjnego, Minister Sprawiedliwości, przedstawiciel Prezydenta RP</a:t>
            </a:r>
          </a:p>
          <a:p>
            <a:pPr algn="just">
              <a:buFont typeface="Wingdings" pitchFamily="2" charset="2"/>
              <a:buChar char="Ø"/>
            </a:pPr>
            <a:r>
              <a:rPr lang="pl-PL" sz="1600" dirty="0"/>
              <a:t>15 sędziów – przedstawicieli Sądu Najwyższego, sądów administracyjnych, sądów powszechnych i sądów wojskowych</a:t>
            </a:r>
          </a:p>
          <a:p>
            <a:pPr algn="just">
              <a:buFont typeface="Wingdings" pitchFamily="2" charset="2"/>
              <a:buChar char="Ø"/>
            </a:pPr>
            <a:r>
              <a:rPr lang="pl-PL" sz="1600" dirty="0"/>
              <a:t>4 posłów</a:t>
            </a:r>
          </a:p>
          <a:p>
            <a:pPr algn="just">
              <a:buFont typeface="Wingdings" pitchFamily="2" charset="2"/>
              <a:buChar char="Ø"/>
            </a:pPr>
            <a:r>
              <a:rPr lang="pl-PL" sz="1600" dirty="0"/>
              <a:t>2 senatorów</a:t>
            </a:r>
          </a:p>
          <a:p>
            <a:pPr marL="114300" indent="0">
              <a:buNone/>
            </a:pPr>
            <a:endParaRPr lang="pl-PL" sz="1600" dirty="0"/>
          </a:p>
        </p:txBody>
      </p:sp>
    </p:spTree>
    <p:extLst>
      <p:ext uri="{BB962C8B-B14F-4D97-AF65-F5344CB8AC3E}">
        <p14:creationId xmlns:p14="http://schemas.microsoft.com/office/powerpoint/2010/main" val="346681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A93177-C545-41B5-8181-93648EB7959C}"/>
              </a:ext>
            </a:extLst>
          </p:cNvPr>
          <p:cNvSpPr>
            <a:spLocks noGrp="1"/>
          </p:cNvSpPr>
          <p:nvPr>
            <p:ph type="title"/>
          </p:nvPr>
        </p:nvSpPr>
        <p:spPr/>
        <p:txBody>
          <a:bodyPr>
            <a:normAutofit/>
          </a:bodyPr>
          <a:lstStyle/>
          <a:p>
            <a:r>
              <a:rPr lang="pl-PL" sz="2000" dirty="0"/>
              <a:t>Krajowa Rada Sądownictwa</a:t>
            </a:r>
          </a:p>
        </p:txBody>
      </p:sp>
      <p:sp>
        <p:nvSpPr>
          <p:cNvPr id="3" name="Symbol zastępczy zawartości 2">
            <a:extLst>
              <a:ext uri="{FF2B5EF4-FFF2-40B4-BE49-F238E27FC236}">
                <a16:creationId xmlns:a16="http://schemas.microsoft.com/office/drawing/2014/main" id="{F0FE1987-BF23-4A85-AEA8-5A9ABA73488E}"/>
              </a:ext>
            </a:extLst>
          </p:cNvPr>
          <p:cNvSpPr>
            <a:spLocks noGrp="1"/>
          </p:cNvSpPr>
          <p:nvPr>
            <p:ph idx="1"/>
          </p:nvPr>
        </p:nvSpPr>
        <p:spPr/>
        <p:txBody>
          <a:bodyPr>
            <a:normAutofit fontScale="55000" lnSpcReduction="20000"/>
          </a:bodyPr>
          <a:lstStyle/>
          <a:p>
            <a:pPr marL="114300" indent="0" algn="just">
              <a:lnSpc>
                <a:spcPct val="107000"/>
              </a:lnSpc>
              <a:spcAft>
                <a:spcPts val="800"/>
              </a:spcAft>
              <a:buNone/>
            </a:pPr>
            <a:r>
              <a:rPr lang="pl-PL" sz="2900" dirty="0">
                <a:effectLst/>
                <a:latin typeface="Calibri" panose="020F0502020204030204" pitchFamily="34" charset="0"/>
                <a:ea typeface="Calibri" panose="020F0502020204030204" pitchFamily="34" charset="0"/>
                <a:cs typeface="Times New Roman" panose="02020603050405020304" pitchFamily="18" charset="0"/>
              </a:rPr>
              <a:t>Do zadań Krajowej Rady Sądownictwa należy:</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powoływanie sędziów TAK/NIE, </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opiniowanie kandydatów na sędziów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wnioskowanie do Prezydenta RP o powołanie sędziego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wyrażanie zgody na ponoszenie przez sędziego odpowiedzialności karnej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wypowiadanie się o stanie kadry sędziowskiej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wybieranie prezesów sądów powszechnych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wnioskowanie do Prezydenta RP do powołanie asesorów w sądach powszechnych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ustalanie zasad etyki sędziów sądów powszechnych i asesorów sądowych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zarządzenie wizytacji lub lustracji w sądzie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ustalanie regulaminu Sądu Najwyższego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opiniowanie aktów normatywnych dotyczących sądownictwa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opiniowanie programu szkolenia w ramach aplikacji sędziowskiej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wyrażanie opinii w sprawie odwołanie prezesa lub wiceprezesa sądu powszechnego TAK/NIE,</a:t>
            </a:r>
          </a:p>
          <a:p>
            <a:pPr marL="342900" lvl="0" indent="-342900" algn="just">
              <a:lnSpc>
                <a:spcPct val="107000"/>
              </a:lnSpc>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wybieranie rzecznika dyscyplinarnego sędziów sądów powszechnych TAK/NIE,</a:t>
            </a:r>
          </a:p>
          <a:p>
            <a:pPr marL="342900" lvl="0" indent="-342900" algn="just">
              <a:lnSpc>
                <a:spcPct val="107000"/>
              </a:lnSpc>
              <a:spcAft>
                <a:spcPts val="800"/>
              </a:spcAft>
              <a:buFont typeface="Times New Roman" panose="02020603050405020304" pitchFamily="18" charset="0"/>
              <a:buChar char="-"/>
            </a:pPr>
            <a:r>
              <a:rPr lang="pl-PL" sz="2900" dirty="0">
                <a:effectLst/>
                <a:latin typeface="Calibri" panose="020F0502020204030204" pitchFamily="34" charset="0"/>
                <a:ea typeface="Calibri" panose="020F0502020204030204" pitchFamily="34" charset="0"/>
                <a:cs typeface="Times New Roman" panose="02020603050405020304" pitchFamily="18" charset="0"/>
              </a:rPr>
              <a:t>ustalanie liczby sędziów w Naczelnym Sądzie Administracyjnym TAK/NIE</a:t>
            </a:r>
          </a:p>
        </p:txBody>
      </p:sp>
    </p:spTree>
    <p:extLst>
      <p:ext uri="{BB962C8B-B14F-4D97-AF65-F5344CB8AC3E}">
        <p14:creationId xmlns:p14="http://schemas.microsoft.com/office/powerpoint/2010/main" val="394937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r>
              <a:rPr lang="pl-PL" sz="1600" b="1" dirty="0"/>
              <a:t>Zmiana Rady Ministrów</a:t>
            </a:r>
          </a:p>
          <a:p>
            <a:pPr>
              <a:buFont typeface="Wingdings" pitchFamily="2" charset="2"/>
              <a:buChar char="Ø"/>
            </a:pPr>
            <a:r>
              <a:rPr lang="pl-PL" sz="1600" dirty="0"/>
              <a:t>złożenie dymisji na pierwszym posiedzeniu Sejmu</a:t>
            </a:r>
          </a:p>
          <a:p>
            <a:pPr>
              <a:buFont typeface="Wingdings" pitchFamily="2" charset="2"/>
              <a:buChar char="Ø"/>
            </a:pPr>
            <a:r>
              <a:rPr lang="pl-PL" sz="1600" dirty="0"/>
              <a:t>dymisja na skutek uchwalenia wotum nieufności przez Sejm</a:t>
            </a:r>
          </a:p>
          <a:p>
            <a:pPr>
              <a:buFont typeface="Wingdings" pitchFamily="2" charset="2"/>
              <a:buChar char="Ø"/>
            </a:pPr>
            <a:r>
              <a:rPr lang="pl-PL" sz="1600" dirty="0"/>
              <a:t>dymisja na skutek rezygnacji Prezesa RM – Prezydent w takiej sytuacji może odmówić przyjęcia dymisji</a:t>
            </a:r>
          </a:p>
          <a:p>
            <a:pPr algn="just">
              <a:buFont typeface="Wingdings" pitchFamily="2" charset="2"/>
              <a:buChar char="Ø"/>
            </a:pPr>
            <a:r>
              <a:rPr lang="pl-PL" sz="1600" dirty="0"/>
              <a:t>dymisja na skutek nieuchwalenia wotum zaufania z inicjatywy Prezesa RM poza procedurą powołania RM </a:t>
            </a:r>
          </a:p>
          <a:p>
            <a:pPr>
              <a:buFont typeface="Wingdings" pitchFamily="2" charset="2"/>
              <a:buChar char="Ø"/>
            </a:pPr>
            <a:r>
              <a:rPr lang="pl-PL" sz="1600" dirty="0"/>
              <a:t>złożenie Prezesa RM z urzędu wyrokiem Trybunału Stanu</a:t>
            </a:r>
          </a:p>
          <a:p>
            <a:pPr>
              <a:buFont typeface="Wingdings" pitchFamily="2" charset="2"/>
              <a:buChar char="Ø"/>
            </a:pPr>
            <a:r>
              <a:rPr lang="pl-PL" sz="1600" dirty="0"/>
              <a:t>śmierć Prezesa RM</a:t>
            </a:r>
          </a:p>
          <a:p>
            <a:pPr marL="114300" indent="0">
              <a:buNone/>
            </a:pPr>
            <a:endParaRPr lang="pl-PL" sz="1600" dirty="0"/>
          </a:p>
          <a:p>
            <a:pPr marL="114300" indent="0">
              <a:buNone/>
            </a:pPr>
            <a:r>
              <a:rPr lang="pl-PL" sz="1600" b="1" dirty="0"/>
              <a:t>Zmiana w składzie Rady Ministrów, ale nie na stanowisku Prezesa RM</a:t>
            </a:r>
          </a:p>
          <a:p>
            <a:pPr>
              <a:buFont typeface="Wingdings" pitchFamily="2" charset="2"/>
              <a:buChar char="Ø"/>
            </a:pPr>
            <a:r>
              <a:rPr lang="pl-PL" sz="1600" dirty="0"/>
              <a:t>na wniosek Prezesa RM</a:t>
            </a:r>
          </a:p>
          <a:p>
            <a:pPr>
              <a:buFont typeface="Wingdings" pitchFamily="2" charset="2"/>
              <a:buChar char="Ø"/>
            </a:pPr>
            <a:r>
              <a:rPr lang="pl-PL" sz="1600" dirty="0"/>
              <a:t>uchwalenie wotum nieufności dla ministra</a:t>
            </a:r>
          </a:p>
          <a:p>
            <a:pPr>
              <a:buFont typeface="Wingdings" pitchFamily="2" charset="2"/>
              <a:buChar char="Ø"/>
            </a:pPr>
            <a:r>
              <a:rPr lang="pl-PL" sz="1600" dirty="0"/>
              <a:t>złożenie ministra z urzędu wyrokiem Trybunału Stanu</a:t>
            </a:r>
          </a:p>
          <a:p>
            <a:pPr>
              <a:buFont typeface="Wingdings" pitchFamily="2" charset="2"/>
              <a:buChar char="Ø"/>
            </a:pPr>
            <a:r>
              <a:rPr lang="pl-PL" sz="1600" dirty="0"/>
              <a:t>śmierć ministra</a:t>
            </a:r>
          </a:p>
          <a:p>
            <a:pPr marL="114300" indent="0">
              <a:buNone/>
            </a:pPr>
            <a:endParaRPr lang="pl-PL" sz="1600" dirty="0"/>
          </a:p>
        </p:txBody>
      </p:sp>
    </p:spTree>
    <p:extLst>
      <p:ext uri="{BB962C8B-B14F-4D97-AF65-F5344CB8AC3E}">
        <p14:creationId xmlns:p14="http://schemas.microsoft.com/office/powerpoint/2010/main" val="175854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bwMode="auto"/>
        <p:txBody>
          <a:bodyPr>
            <a:normAutofit/>
          </a:bodyPr>
          <a:lstStyle/>
          <a:p>
            <a:pPr marL="114300" indent="0">
              <a:buNone/>
            </a:pPr>
            <a:r>
              <a:rPr lang="pl-PL" sz="1600" b="1" dirty="0"/>
              <a:t>Skład Rady Ministrów</a:t>
            </a:r>
          </a:p>
          <a:p>
            <a:pPr marL="114300" indent="0">
              <a:buNone/>
            </a:pPr>
            <a:endParaRPr lang="pl-PL" sz="1600" b="1" dirty="0"/>
          </a:p>
          <a:p>
            <a:pPr marL="114300" indent="0">
              <a:buNone/>
            </a:pPr>
            <a:r>
              <a:rPr lang="pl-PL" sz="1600" b="1" dirty="0"/>
              <a:t>Obligatoryjni członkowie RM</a:t>
            </a:r>
          </a:p>
          <a:p>
            <a:pPr>
              <a:buFont typeface="Wingdings" pitchFamily="2" charset="2"/>
              <a:buChar char="Ø"/>
            </a:pPr>
            <a:r>
              <a:rPr lang="pl-PL" sz="1600" dirty="0"/>
              <a:t>Prezes RM</a:t>
            </a:r>
          </a:p>
          <a:p>
            <a:pPr>
              <a:buFont typeface="Wingdings" pitchFamily="2" charset="2"/>
              <a:buChar char="Ø"/>
            </a:pPr>
            <a:r>
              <a:rPr lang="pl-PL" sz="1600" dirty="0"/>
              <a:t>ministrowie resortowi (kierujący działem administracji rządowej)</a:t>
            </a:r>
          </a:p>
          <a:p>
            <a:pPr>
              <a:buFont typeface="Wingdings" pitchFamily="2" charset="2"/>
              <a:buChar char="Ø"/>
            </a:pPr>
            <a:endParaRPr lang="pl-PL" sz="1600" dirty="0"/>
          </a:p>
          <a:p>
            <a:pPr>
              <a:buFont typeface="Wingdings" pitchFamily="2" charset="2"/>
              <a:buChar char="Ø"/>
            </a:pPr>
            <a:endParaRPr lang="pl-PL" sz="1600" dirty="0"/>
          </a:p>
          <a:p>
            <a:pPr marL="114300" indent="0">
              <a:buNone/>
            </a:pPr>
            <a:r>
              <a:rPr lang="pl-PL" sz="1600" b="1" dirty="0"/>
              <a:t>Fakultatywni członkowie RM</a:t>
            </a:r>
          </a:p>
          <a:p>
            <a:pPr>
              <a:buFont typeface="Wingdings" pitchFamily="2" charset="2"/>
              <a:buChar char="Ø"/>
            </a:pPr>
            <a:r>
              <a:rPr lang="pl-PL" sz="1600" dirty="0"/>
              <a:t>wiceprezesi RM</a:t>
            </a:r>
          </a:p>
          <a:p>
            <a:pPr>
              <a:buFont typeface="Wingdings" pitchFamily="2" charset="2"/>
              <a:buChar char="Ø"/>
            </a:pPr>
            <a:r>
              <a:rPr lang="pl-PL" sz="1600" dirty="0"/>
              <a:t>ministrowie </a:t>
            </a:r>
            <a:r>
              <a:rPr lang="pl-PL" sz="1600" dirty="0" err="1"/>
              <a:t>pozaresortowi</a:t>
            </a:r>
            <a:endParaRPr lang="pl-PL" sz="1600" dirty="0"/>
          </a:p>
          <a:p>
            <a:pPr>
              <a:buFont typeface="Wingdings" pitchFamily="2" charset="2"/>
              <a:buChar char="Ø"/>
            </a:pPr>
            <a:r>
              <a:rPr lang="pl-PL" sz="1600" dirty="0"/>
              <a:t>przewodniczący określonych w ustawach komitetów</a:t>
            </a:r>
          </a:p>
          <a:p>
            <a:pPr>
              <a:buFont typeface="Wingdings" pitchFamily="2" charset="2"/>
              <a:buChar char="Ø"/>
            </a:pPr>
            <a:endParaRPr lang="pl-PL" sz="1600" dirty="0"/>
          </a:p>
        </p:txBody>
      </p:sp>
    </p:spTree>
    <p:extLst>
      <p:ext uri="{BB962C8B-B14F-4D97-AF65-F5344CB8AC3E}">
        <p14:creationId xmlns:p14="http://schemas.microsoft.com/office/powerpoint/2010/main" val="164027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a:xfrm>
            <a:off x="964275" y="1752600"/>
            <a:ext cx="10285615" cy="4988768"/>
          </a:xfrm>
        </p:spPr>
        <p:txBody>
          <a:bodyPr>
            <a:normAutofit/>
          </a:bodyPr>
          <a:lstStyle/>
          <a:p>
            <a:pPr marL="114300" indent="0">
              <a:buNone/>
            </a:pPr>
            <a:r>
              <a:rPr lang="pl-PL" sz="1600" b="1" dirty="0"/>
              <a:t>Kompetencje RM</a:t>
            </a:r>
          </a:p>
          <a:p>
            <a:pPr>
              <a:buFont typeface="Wingdings" pitchFamily="2" charset="2"/>
              <a:buChar char="Ø"/>
            </a:pPr>
            <a:r>
              <a:rPr lang="pl-PL" sz="1600" dirty="0"/>
              <a:t>prowadzenie polityki wewnętrznej i zagranicznej (Konstytucja zastrzega w tym zakresie domniemanie kompetencji na rzecz RM)</a:t>
            </a:r>
          </a:p>
          <a:p>
            <a:pPr>
              <a:buFont typeface="Wingdings" pitchFamily="2" charset="2"/>
              <a:buChar char="Ø"/>
            </a:pPr>
            <a:r>
              <a:rPr lang="pl-PL" sz="1600" dirty="0"/>
              <a:t>zapewnienie wykonania ustaw</a:t>
            </a:r>
          </a:p>
          <a:p>
            <a:pPr>
              <a:buFont typeface="Wingdings" pitchFamily="2" charset="2"/>
              <a:buChar char="Ø"/>
            </a:pPr>
            <a:r>
              <a:rPr lang="pl-PL" sz="1600" dirty="0"/>
              <a:t>koordynowanie i kontrolowanie organów administracji rządowej</a:t>
            </a:r>
          </a:p>
          <a:p>
            <a:pPr>
              <a:buFont typeface="Wingdings" pitchFamily="2" charset="2"/>
              <a:buChar char="Ø"/>
            </a:pPr>
            <a:r>
              <a:rPr lang="pl-PL" sz="1600" dirty="0"/>
              <a:t>ochrona interesów Skarbu Państwa</a:t>
            </a:r>
          </a:p>
          <a:p>
            <a:pPr>
              <a:buFont typeface="Wingdings" pitchFamily="2" charset="2"/>
              <a:buChar char="Ø"/>
            </a:pPr>
            <a:r>
              <a:rPr lang="pl-PL" sz="1600" dirty="0"/>
              <a:t>przygotowywanie projektu budżetu państwa</a:t>
            </a:r>
          </a:p>
          <a:p>
            <a:pPr algn="just">
              <a:buFont typeface="Wingdings" pitchFamily="2" charset="2"/>
              <a:buChar char="Ø"/>
            </a:pPr>
            <a:r>
              <a:rPr lang="pl-PL" sz="1600" dirty="0"/>
              <a:t>kierowanie wykonaniem budżetu państwa oraz uchwalanie zamknięcia rachunków państwowych</a:t>
            </a:r>
          </a:p>
          <a:p>
            <a:pPr algn="just">
              <a:buFont typeface="Wingdings" pitchFamily="2" charset="2"/>
              <a:buChar char="Ø"/>
            </a:pPr>
            <a:r>
              <a:rPr lang="pl-PL" sz="1600" dirty="0"/>
              <a:t>zapewnienie bezpieczeństwa wewnętrznego państwa oraz porządku publicznego</a:t>
            </a:r>
          </a:p>
          <a:p>
            <a:pPr>
              <a:buFont typeface="Wingdings" pitchFamily="2" charset="2"/>
              <a:buChar char="Ø"/>
            </a:pPr>
            <a:r>
              <a:rPr lang="pl-PL" sz="1600" dirty="0"/>
              <a:t>zapewnienie bezpieczeństwa zewnętrznego państwa</a:t>
            </a:r>
          </a:p>
          <a:p>
            <a:pPr algn="just">
              <a:buFont typeface="Wingdings" pitchFamily="2" charset="2"/>
              <a:buChar char="Ø"/>
            </a:pPr>
            <a:r>
              <a:rPr lang="pl-PL" sz="1600" dirty="0"/>
              <a:t>zawieranie umów międzynarodowych wymagających ratyfikacji oraz zatwierdzanie i wypowiadanie umów międzynarodowych, które nie wymagają ratyfikacji</a:t>
            </a:r>
          </a:p>
          <a:p>
            <a:pPr algn="just">
              <a:buFont typeface="Wingdings" pitchFamily="2" charset="2"/>
              <a:buChar char="Ø"/>
            </a:pPr>
            <a:r>
              <a:rPr lang="pl-PL" sz="1600" dirty="0"/>
              <a:t>wydawanie rozporządzeń</a:t>
            </a:r>
          </a:p>
          <a:p>
            <a:pPr algn="just">
              <a:buFont typeface="Wingdings" pitchFamily="2" charset="2"/>
              <a:buChar char="Ø"/>
            </a:pPr>
            <a:r>
              <a:rPr lang="pl-PL" sz="1600" dirty="0"/>
              <a:t>sprawowanie ogólnego kierownictwa w dziedzinie obronności kraju</a:t>
            </a:r>
          </a:p>
          <a:p>
            <a:pPr algn="just">
              <a:buFont typeface="Wingdings" pitchFamily="2" charset="2"/>
              <a:buChar char="Ø"/>
            </a:pPr>
            <a:endParaRPr lang="pl-PL" sz="1600" dirty="0"/>
          </a:p>
        </p:txBody>
      </p:sp>
    </p:spTree>
    <p:extLst>
      <p:ext uri="{BB962C8B-B14F-4D97-AF65-F5344CB8AC3E}">
        <p14:creationId xmlns:p14="http://schemas.microsoft.com/office/powerpoint/2010/main" val="29061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Kompetencje Prezesa RM</a:t>
            </a:r>
          </a:p>
          <a:p>
            <a:pPr>
              <a:buFont typeface="Wingdings" pitchFamily="2" charset="2"/>
              <a:buChar char="Ø"/>
            </a:pPr>
            <a:r>
              <a:rPr lang="pl-PL" sz="1600" dirty="0"/>
              <a:t>kierowanie pracami RM</a:t>
            </a:r>
          </a:p>
          <a:p>
            <a:pPr>
              <a:buFont typeface="Wingdings" pitchFamily="2" charset="2"/>
              <a:buChar char="Ø"/>
            </a:pPr>
            <a:r>
              <a:rPr lang="pl-PL" sz="1600" dirty="0"/>
              <a:t>reprezentowanie RM na zewnątrz</a:t>
            </a:r>
          </a:p>
          <a:p>
            <a:pPr>
              <a:buFont typeface="Wingdings" pitchFamily="2" charset="2"/>
              <a:buChar char="Ø"/>
            </a:pPr>
            <a:r>
              <a:rPr lang="pl-PL" sz="1600" dirty="0"/>
              <a:t>zapewnienie wykonania polityki RM i określanie sposobów jej wykonania</a:t>
            </a:r>
          </a:p>
          <a:p>
            <a:pPr algn="just">
              <a:buFont typeface="Wingdings" pitchFamily="2" charset="2"/>
              <a:buChar char="Ø"/>
            </a:pPr>
            <a:r>
              <a:rPr lang="pl-PL" sz="1600" dirty="0"/>
              <a:t>wskazywanie działu administracji rządowej lub innych spraw, które będą należały do właściwości ministra</a:t>
            </a:r>
          </a:p>
          <a:p>
            <a:pPr algn="just">
              <a:buFont typeface="Wingdings" pitchFamily="2" charset="2"/>
              <a:buChar char="Ø"/>
            </a:pPr>
            <a:r>
              <a:rPr lang="pl-PL" sz="1600" dirty="0"/>
              <a:t>koordynowanie i kontrolowanie pracy członków RM</a:t>
            </a:r>
          </a:p>
          <a:p>
            <a:pPr algn="just">
              <a:buFont typeface="Wingdings" pitchFamily="2" charset="2"/>
              <a:buChar char="Ø"/>
            </a:pPr>
            <a:r>
              <a:rPr lang="pl-PL" sz="1600" dirty="0"/>
              <a:t>sprawowanie nadzoru nad samorządem terytorialnym w granicach i formach określonych w Konstytucji i ustawach</a:t>
            </a:r>
          </a:p>
          <a:p>
            <a:pPr algn="just">
              <a:buFont typeface="Wingdings" pitchFamily="2" charset="2"/>
              <a:buChar char="Ø"/>
            </a:pPr>
            <a:r>
              <a:rPr lang="pl-PL" sz="1600" dirty="0"/>
              <a:t>wydawanie rozporządzeń</a:t>
            </a:r>
          </a:p>
          <a:p>
            <a:pPr algn="just">
              <a:buFont typeface="Wingdings" pitchFamily="2" charset="2"/>
              <a:buChar char="Ø"/>
            </a:pPr>
            <a:r>
              <a:rPr lang="pl-PL" sz="1600" dirty="0"/>
              <a:t>zwierzchnictwo służbowe nad pracownikami administracji rządowej</a:t>
            </a:r>
          </a:p>
        </p:txBody>
      </p:sp>
    </p:spTree>
    <p:extLst>
      <p:ext uri="{BB962C8B-B14F-4D97-AF65-F5344CB8AC3E}">
        <p14:creationId xmlns:p14="http://schemas.microsoft.com/office/powerpoint/2010/main" val="113018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r>
              <a:rPr lang="pl-PL" sz="1600" b="1" dirty="0"/>
              <a:t>Kompetencje ministrów</a:t>
            </a:r>
          </a:p>
          <a:p>
            <a:pPr>
              <a:buFont typeface="Wingdings" pitchFamily="2" charset="2"/>
              <a:buChar char="Ø"/>
            </a:pPr>
            <a:r>
              <a:rPr lang="pl-PL" sz="1600" dirty="0"/>
              <a:t>realizowanie polityki RM</a:t>
            </a:r>
          </a:p>
          <a:p>
            <a:pPr>
              <a:buFont typeface="Wingdings" pitchFamily="2" charset="2"/>
              <a:buChar char="Ø"/>
            </a:pPr>
            <a:r>
              <a:rPr lang="pl-PL" sz="1600" dirty="0"/>
              <a:t>kierowanie, nadzorowanie i kontrolowanie działalności podporządkowanych organów, urzędów i jednostek</a:t>
            </a:r>
          </a:p>
          <a:p>
            <a:pPr algn="just">
              <a:buFont typeface="Wingdings" pitchFamily="2" charset="2"/>
              <a:buChar char="Ø"/>
            </a:pPr>
            <a:r>
              <a:rPr lang="pl-PL" sz="1600" dirty="0"/>
              <a:t>wydawanie rozporządzeń – tylko ministrowie resortowi i przewodniczący określonych w ustawie komitetów</a:t>
            </a:r>
          </a:p>
          <a:p>
            <a:pPr>
              <a:buFont typeface="Wingdings" pitchFamily="2" charset="2"/>
              <a:buChar char="Ø"/>
            </a:pPr>
            <a:r>
              <a:rPr lang="pl-PL" sz="1600" dirty="0"/>
              <a:t>wydawanie zarządzeń</a:t>
            </a:r>
          </a:p>
          <a:p>
            <a:pPr marL="114300" indent="0">
              <a:buNone/>
            </a:pPr>
            <a:endParaRPr lang="pl-PL" sz="1600" dirty="0"/>
          </a:p>
          <a:p>
            <a:pPr marL="114300" indent="0">
              <a:buNone/>
            </a:pPr>
            <a:r>
              <a:rPr lang="pl-PL" sz="1600" dirty="0"/>
              <a:t>Ministra obsługuje ministerstwo lub inny urząd centralny wskazany przez Prezesa RM.</a:t>
            </a:r>
          </a:p>
          <a:p>
            <a:pPr marL="114300" indent="0">
              <a:buNone/>
            </a:pPr>
            <a:endParaRPr lang="pl-PL" sz="1600" dirty="0"/>
          </a:p>
          <a:p>
            <a:pPr marL="114300" indent="0">
              <a:buNone/>
            </a:pPr>
            <a:r>
              <a:rPr lang="pl-PL" sz="1600" dirty="0"/>
              <a:t>Minister wykonuje swoje zadania przy pomocy: sekretarzy i podsekretarzy stanu oraz gabinetu politycznego ministra.</a:t>
            </a:r>
          </a:p>
          <a:p>
            <a:pPr marL="114300" indent="0">
              <a:buNone/>
            </a:pPr>
            <a:endParaRPr lang="pl-PL" sz="1600" dirty="0"/>
          </a:p>
        </p:txBody>
      </p:sp>
    </p:spTree>
    <p:extLst>
      <p:ext uri="{BB962C8B-B14F-4D97-AF65-F5344CB8AC3E}">
        <p14:creationId xmlns:p14="http://schemas.microsoft.com/office/powerpoint/2010/main" val="145561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sądownicza</a:t>
            </a:r>
          </a:p>
        </p:txBody>
      </p:sp>
      <p:sp>
        <p:nvSpPr>
          <p:cNvPr id="3" name="Symbol zastępczy zawartości 2"/>
          <p:cNvSpPr>
            <a:spLocks noGrp="1"/>
          </p:cNvSpPr>
          <p:nvPr>
            <p:ph idx="1"/>
          </p:nvPr>
        </p:nvSpPr>
        <p:spPr>
          <a:xfrm>
            <a:off x="748145" y="1752600"/>
            <a:ext cx="11014229" cy="4988768"/>
          </a:xfrm>
        </p:spPr>
        <p:txBody>
          <a:bodyPr>
            <a:normAutofit/>
          </a:bodyPr>
          <a:lstStyle/>
          <a:p>
            <a:pPr marL="114300" indent="0">
              <a:buNone/>
            </a:pPr>
            <a:r>
              <a:rPr lang="pl-PL" sz="1600" b="1" dirty="0"/>
              <a:t>Konstytucyjne zasady funkcjonowania władzy sądowniczej</a:t>
            </a:r>
          </a:p>
          <a:p>
            <a:pPr algn="just">
              <a:buFont typeface="Wingdings" pitchFamily="2" charset="2"/>
              <a:buChar char="Ø"/>
            </a:pPr>
            <a:r>
              <a:rPr lang="pl-PL" sz="1600" b="1" dirty="0"/>
              <a:t>zasada niezawisłości sędziowskiej</a:t>
            </a:r>
            <a:r>
              <a:rPr lang="pl-PL" sz="1600" dirty="0"/>
              <a:t> </a:t>
            </a:r>
          </a:p>
          <a:p>
            <a:pPr algn="just">
              <a:buFont typeface="Wingdings" pitchFamily="2" charset="2"/>
              <a:buChar char="Ø"/>
            </a:pPr>
            <a:r>
              <a:rPr lang="pl-PL" sz="1600" b="1" dirty="0"/>
              <a:t>zasada niezależności sądów</a:t>
            </a:r>
            <a:endParaRPr lang="pl-PL" sz="1600" dirty="0"/>
          </a:p>
          <a:p>
            <a:pPr algn="just">
              <a:buFont typeface="Wingdings" pitchFamily="2" charset="2"/>
              <a:buChar char="Ø"/>
            </a:pPr>
            <a:r>
              <a:rPr lang="pl-PL" sz="1600" b="1" dirty="0"/>
              <a:t>zasada jednolitości sądów</a:t>
            </a:r>
            <a:endParaRPr lang="pl-PL" sz="1600" dirty="0"/>
          </a:p>
          <a:p>
            <a:pPr algn="just">
              <a:buFont typeface="Wingdings" pitchFamily="2" charset="2"/>
              <a:buChar char="Ø"/>
            </a:pPr>
            <a:r>
              <a:rPr lang="pl-PL" sz="1600" b="1" dirty="0"/>
              <a:t>zasada dwuinstancyjności postępowania </a:t>
            </a:r>
          </a:p>
          <a:p>
            <a:pPr algn="just">
              <a:buFont typeface="Wingdings" pitchFamily="2" charset="2"/>
              <a:buChar char="Ø"/>
            </a:pPr>
            <a:r>
              <a:rPr lang="pl-PL" sz="1600" b="1" dirty="0"/>
              <a:t>zasada udziału obywateli w sprawowaniu wymiaru sprawiedliwości</a:t>
            </a:r>
            <a:endParaRPr lang="pl-PL" sz="1600" dirty="0"/>
          </a:p>
          <a:p>
            <a:pPr algn="just">
              <a:buFont typeface="Wingdings" pitchFamily="2" charset="2"/>
              <a:buChar char="Ø"/>
            </a:pPr>
            <a:r>
              <a:rPr lang="pl-PL" sz="1600" b="1" dirty="0"/>
              <a:t>zasada nadzoru judykacyjnego Sądu Najwyższego</a:t>
            </a:r>
            <a:r>
              <a:rPr lang="pl-PL" sz="1600" dirty="0"/>
              <a:t> – SN czuwa nad jednolitością i poprawnością orzekania przez sądy powszechne i wojskowe</a:t>
            </a:r>
          </a:p>
        </p:txBody>
      </p:sp>
    </p:spTree>
    <p:extLst>
      <p:ext uri="{BB962C8B-B14F-4D97-AF65-F5344CB8AC3E}">
        <p14:creationId xmlns:p14="http://schemas.microsoft.com/office/powerpoint/2010/main" val="223977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768BB2-7318-4955-BC2A-B4A93E955BC2}"/>
              </a:ext>
            </a:extLst>
          </p:cNvPr>
          <p:cNvSpPr>
            <a:spLocks noGrp="1"/>
          </p:cNvSpPr>
          <p:nvPr>
            <p:ph type="title"/>
          </p:nvPr>
        </p:nvSpPr>
        <p:spPr/>
        <p:txBody>
          <a:bodyPr>
            <a:normAutofit/>
          </a:bodyPr>
          <a:lstStyle/>
          <a:p>
            <a:r>
              <a:rPr lang="pl-PL" sz="2000" dirty="0"/>
              <a:t>Władza sądownicza</a:t>
            </a:r>
          </a:p>
        </p:txBody>
      </p:sp>
      <p:sp>
        <p:nvSpPr>
          <p:cNvPr id="3" name="Symbol zastępczy zawartości 2">
            <a:extLst>
              <a:ext uri="{FF2B5EF4-FFF2-40B4-BE49-F238E27FC236}">
                <a16:creationId xmlns:a16="http://schemas.microsoft.com/office/drawing/2014/main" id="{01F5B05C-71C3-40D4-8509-C34CB50FB3D8}"/>
              </a:ext>
            </a:extLst>
          </p:cNvPr>
          <p:cNvSpPr>
            <a:spLocks noGrp="1"/>
          </p:cNvSpPr>
          <p:nvPr>
            <p:ph idx="1"/>
          </p:nvPr>
        </p:nvSpPr>
        <p:spPr/>
        <p:txBody>
          <a:bodyPr/>
          <a:lstStyle/>
          <a:p>
            <a:pPr marL="114300" indent="0" algn="just">
              <a:lnSpc>
                <a:spcPct val="107000"/>
              </a:lnSpc>
              <a:spcAft>
                <a:spcPts val="800"/>
              </a:spcAft>
              <a:buNone/>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07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Sądy powszechne: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sądy rejonowe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sądy okręgowe</a:t>
            </a:r>
          </a:p>
          <a:p>
            <a:pPr marL="342900" lvl="0" indent="-342900" algn="just">
              <a:lnSpc>
                <a:spcPct val="107000"/>
              </a:lnSpc>
              <a:spcAft>
                <a:spcPts val="800"/>
              </a:spcAft>
              <a:buFont typeface="Wingdings" panose="05000000000000000000" pitchFamily="2" charset="2"/>
              <a:buChar char=""/>
            </a:pPr>
            <a:r>
              <a:rPr lang="pl-PL" sz="1800" b="1" dirty="0">
                <a:latin typeface="Calibri" panose="020F0502020204030204" pitchFamily="34" charset="0"/>
                <a:ea typeface="Calibri" panose="020F0502020204030204" pitchFamily="34" charset="0"/>
                <a:cs typeface="Times New Roman" panose="02020603050405020304" pitchFamily="18" charset="0"/>
              </a:rPr>
              <a:t>sądy apelacyjne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456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DD5F44-03EF-433E-B28D-6B3FF64EB761}"/>
              </a:ext>
            </a:extLst>
          </p:cNvPr>
          <p:cNvSpPr>
            <a:spLocks noGrp="1"/>
          </p:cNvSpPr>
          <p:nvPr>
            <p:ph type="title"/>
          </p:nvPr>
        </p:nvSpPr>
        <p:spPr/>
        <p:txBody>
          <a:bodyPr>
            <a:normAutofit/>
          </a:bodyPr>
          <a:lstStyle/>
          <a:p>
            <a:r>
              <a:rPr lang="pl-PL" sz="2000" dirty="0"/>
              <a:t>Władza sądownicza</a:t>
            </a:r>
          </a:p>
        </p:txBody>
      </p:sp>
      <p:sp>
        <p:nvSpPr>
          <p:cNvPr id="3" name="Symbol zastępczy zawartości 2">
            <a:extLst>
              <a:ext uri="{FF2B5EF4-FFF2-40B4-BE49-F238E27FC236}">
                <a16:creationId xmlns:a16="http://schemas.microsoft.com/office/drawing/2014/main" id="{B3F2EECC-E41A-4E31-8C3A-1F69DC6F696D}"/>
              </a:ext>
            </a:extLst>
          </p:cNvPr>
          <p:cNvSpPr>
            <a:spLocks noGrp="1"/>
          </p:cNvSpPr>
          <p:nvPr>
            <p:ph idx="1"/>
          </p:nvPr>
        </p:nvSpPr>
        <p:spPr/>
        <p:txBody>
          <a:bodyPr>
            <a:normAutofit/>
          </a:bodyPr>
          <a:lstStyle/>
          <a:p>
            <a:pPr marL="114300" indent="0" algn="just">
              <a:lnSpc>
                <a:spcPct val="107000"/>
              </a:lnSpc>
              <a:spcAft>
                <a:spcPts val="800"/>
              </a:spcAft>
              <a:buNone/>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07000"/>
              </a:lnSpc>
              <a:spcAft>
                <a:spcPts val="800"/>
              </a:spcAft>
              <a:buNone/>
            </a:pPr>
            <a:endParaRPr lang="pl-PL" sz="1800" b="1" dirty="0">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07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Sądy wojskowe: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garnizonowe sądy wojskowe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pl-PL" sz="1800" b="1" dirty="0">
                <a:effectLst/>
                <a:latin typeface="Calibri" panose="020F0502020204030204" pitchFamily="34" charset="0"/>
                <a:ea typeface="Calibri" panose="020F0502020204030204" pitchFamily="34" charset="0"/>
                <a:cs typeface="Times New Roman" panose="02020603050405020304" pitchFamily="18" charset="0"/>
              </a:rPr>
              <a:t>okręgowe sądy wojskowe</a:t>
            </a:r>
          </a:p>
          <a:p>
            <a:pPr marL="114300" indent="0">
              <a:buNone/>
            </a:pPr>
            <a:endParaRPr lang="pl-PL" sz="1600" dirty="0"/>
          </a:p>
        </p:txBody>
      </p:sp>
    </p:spTree>
    <p:extLst>
      <p:ext uri="{BB962C8B-B14F-4D97-AF65-F5344CB8AC3E}">
        <p14:creationId xmlns:p14="http://schemas.microsoft.com/office/powerpoint/2010/main" val="297926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1171</Words>
  <Application>Microsoft Office PowerPoint</Application>
  <PresentationFormat>Panoramiczny</PresentationFormat>
  <Paragraphs>213</Paragraphs>
  <Slides>19</Slides>
  <Notes>0</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19</vt:i4>
      </vt:variant>
    </vt:vector>
  </HeadingPairs>
  <TitlesOfParts>
    <vt:vector size="27" baseType="lpstr">
      <vt:lpstr>Arial</vt:lpstr>
      <vt:lpstr>Book Antiqua</vt:lpstr>
      <vt:lpstr>Calibri</vt:lpstr>
      <vt:lpstr>Century Gothic</vt:lpstr>
      <vt:lpstr>Times New Roman</vt:lpstr>
      <vt:lpstr>Wingdings</vt:lpstr>
      <vt:lpstr>Apteka</vt:lpstr>
      <vt:lpstr>1_Apteka</vt:lpstr>
      <vt:lpstr>Podstawy prawa</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sądownicza</vt:lpstr>
      <vt:lpstr>Władza sądownicza</vt:lpstr>
      <vt:lpstr>Władza sądownicza</vt:lpstr>
      <vt:lpstr>Władza sądownicza</vt:lpstr>
      <vt:lpstr>Władza sądownicza</vt:lpstr>
      <vt:lpstr>Władza sądownicza</vt:lpstr>
      <vt:lpstr>Władza sądownicza odpowiedzialność przed TS</vt:lpstr>
      <vt:lpstr>Władza sądownicza</vt:lpstr>
      <vt:lpstr>Władza sądownicza</vt:lpstr>
      <vt:lpstr>Władza sądownicza</vt:lpstr>
      <vt:lpstr>Władza sądownicza</vt:lpstr>
      <vt:lpstr>Krajowa Rada Sądownictwa</vt:lpstr>
      <vt:lpstr>Krajowa Rada Sądownictwa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prawa</dc:title>
  <dc:creator>Anna Surówka</dc:creator>
  <cp:lastModifiedBy>Anna Surówka</cp:lastModifiedBy>
  <cp:revision>1</cp:revision>
  <dcterms:created xsi:type="dcterms:W3CDTF">2024-05-19T17:22:59Z</dcterms:created>
  <dcterms:modified xsi:type="dcterms:W3CDTF">2024-05-19T17:23:34Z</dcterms:modified>
</cp:coreProperties>
</file>