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8" r:id="rId3"/>
    <p:sldId id="299" r:id="rId4"/>
    <p:sldId id="300" r:id="rId5"/>
    <p:sldId id="301" r:id="rId6"/>
    <p:sldId id="302" r:id="rId7"/>
    <p:sldId id="316" r:id="rId8"/>
    <p:sldId id="303" r:id="rId9"/>
    <p:sldId id="304" r:id="rId10"/>
    <p:sldId id="347" r:id="rId11"/>
    <p:sldId id="320" r:id="rId12"/>
    <p:sldId id="319" r:id="rId13"/>
    <p:sldId id="321" r:id="rId14"/>
    <p:sldId id="322" r:id="rId15"/>
    <p:sldId id="323" r:id="rId16"/>
    <p:sldId id="343" r:id="rId17"/>
    <p:sldId id="344" r:id="rId18"/>
    <p:sldId id="314" r:id="rId19"/>
    <p:sldId id="315" r:id="rId20"/>
    <p:sldId id="311" r:id="rId21"/>
    <p:sldId id="313" r:id="rId22"/>
    <p:sldId id="312" r:id="rId23"/>
    <p:sldId id="305" r:id="rId24"/>
    <p:sldId id="306" r:id="rId25"/>
    <p:sldId id="307" r:id="rId26"/>
    <p:sldId id="308" r:id="rId27"/>
    <p:sldId id="309" r:id="rId28"/>
    <p:sldId id="345" r:id="rId29"/>
    <p:sldId id="346" r:id="rId30"/>
    <p:sldId id="324" r:id="rId31"/>
    <p:sldId id="325" r:id="rId32"/>
    <p:sldId id="348" r:id="rId33"/>
    <p:sldId id="349" r:id="rId34"/>
    <p:sldId id="310" r:id="rId35"/>
    <p:sldId id="350" r:id="rId36"/>
    <p:sldId id="351" r:id="rId37"/>
    <p:sldId id="352" r:id="rId38"/>
    <p:sldId id="365" r:id="rId3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92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16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40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53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9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1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38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27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2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14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9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.un.org/ilc/texts/instruments/english/conventions/3_3_1983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/>
              <a:t>Ćwiczenia 4-1212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15. Konwencji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międzynarodowe zawarte przez państwo-poprzednika przestają obowiązywać od momentu cesji w stosunku do tej części terytorium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zawarte przez państwo-sukcesora (cesjonariusza) obowiązują w stosunku do tej części terytorium od momentu cesji, chyba że zastosowanie umowy do cedowanego terytorium byłoby sprzeczne z jej przedmiotem i celem lub zmieniałoby radykalnie warunki jej działania.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*najbardziej znane przykłady cesji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Alaska (Rosja – cedent, Stany Zjednoczone - cesjonariusz) – traktat z 1867 r. – wartość transakcji 7,2 mln dolarów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Akaba (Arabia Saudyjska – cedent, Jordania - cesjonariusz) – traktat z 1965 r. – Jordania uzyskała 12 km linii brzegowej, Arabia Saudyjska 6 tys. km</a:t>
            </a:r>
            <a:r>
              <a:rPr lang="pl-PL" sz="1600" baseline="30000" dirty="0"/>
              <a:t>2 </a:t>
            </a:r>
            <a:r>
              <a:rPr lang="pl-PL" sz="1600" dirty="0"/>
              <a:t>pustyni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1066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16.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nowo niepodległe nie jest zobowiązane utrzymywać w mocy lub stać się stroną jakiegokolwiek traktatu tylko z tego powodu, że w chwili sukcesji państw traktat obowiązywał w odniesieniu do terytorium, którego sukcesja dotyczy (zasada tabula rasa)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17.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takie może w drodze notyfikowania sukcesji określić swój status w stosunku do umów </a:t>
            </a:r>
            <a:r>
              <a:rPr lang="pl-PL" sz="1600"/>
              <a:t>wielostronnych – </a:t>
            </a:r>
            <a:r>
              <a:rPr lang="pl-PL" sz="1600" dirty="0"/>
              <a:t>może określić gotowość (</a:t>
            </a:r>
            <a:r>
              <a:rPr lang="pl-PL" sz="1600" dirty="0" err="1"/>
              <a:t>opting</a:t>
            </a:r>
            <a:r>
              <a:rPr lang="pl-PL" sz="1600" dirty="0"/>
              <a:t> in) lub brak gotowości (</a:t>
            </a:r>
            <a:r>
              <a:rPr lang="pl-PL" sz="1600" dirty="0" err="1"/>
              <a:t>opting</a:t>
            </a:r>
            <a:r>
              <a:rPr lang="pl-PL" sz="1600" dirty="0"/>
              <a:t> out) uczestnictwa w umowie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traktatu wielostronnego, który obowiązywał państwo poprzednika, przez nowo niepodległe państwo nie jest możliwe, jeżeli stosowanie traktatu w stosunku do nowo niepodległego państwa byłoby sprzeczne z celem lub przedmiotem traktatu lub radykalnie zmieniałoby warunki działania traktatu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przystąpienie do traktatu wielostronnego wymaga zgody pozostałych stron, nowo niepodległe państwo może stać się stroną takiego traktatu wyłącznie po uzyskaniu takiej zgody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07220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21.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nowo niepodległe państwo może wybrać, w jakim zakresie chce się związać traktatami wielostronnymi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24.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umowa dwustronna, która w momencie sukcesji pozostawała w mocy w odniesieniu do przekazywanego terytorium, uważana jest za obowiązującą między nowo niepodległym państwem a innym państwem, gdy: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oba państwa wyraźnie tak uzgodnią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lub zgoda obu państw wynika z ich postępowania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26.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wypowiedzenie, zawieszenie stosowania czy zmiana umowy dwustronnej przez państwo poprzednika nie wpływa na obowiązywanie umowy między państwem sukcesorem a drugą stroną umowy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10080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zjednoczenie i inkorporacja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31.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obowiązujące w odniesieniu do któregokolwiek z państw łączących się obowiązują nadal w odniesieniu do państwa sukcesora, chyba że: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sukcesor i inne państwo/państwa strony inaczej postanowią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z umowy wynika lub w inny sposób ustalono, że stosowanie umowy do państwa sukcesora byłoby niezgodne z celem i przedmiotem umowy lub prowadziłoby do zasadniczej zmiany okoliczności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obowiązujące w odniesieniu do któregokolwiek z państw łączących się obowiązują nadal w odniesieniu do tych części terytorium, wobec których były skuteczne przed połączeniem (zasada kontynuacji terytorialnej), chyba że: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wielostronnej państwo sukcesor dokonało notyfikacji, że umowa będzie miała zastosowanie do całego państwa (rozszerzenie obowiązywania)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wielostronnej państwo sukcesor i inne państwa postanowiły inaczej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dwustronnej państwo sukcesor i inne państwo postanowiły inaczej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140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lub secesja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34.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każda umowa obowiązująca na terytorium państwa poprzednika obowiązuje również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każda umowa obowiązująca w odniesieniu do części terytorium państwa poprzednika obowiązuje nadal na tym terytorium w odniesieniu do państwa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rozwiązania te nie znajdują zastosowania, jeżeli: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strony umowy uzgodniły inaczej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umowy wynika lub w inny sposób ustalono, że stosowanie umowy do państwa sukcesora byłoby niezgodne z celem i przedmiotem umowy lub prowadziłoby do zasadniczej zmiany okoliczności</a:t>
            </a:r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22360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Niezależnie od zachodzących przekształceń państw obowiązują: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graniczne oraz zobowiązania i prawa stanowione umowami pozostającymi w związku z reżimem granicznym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ustanawiające inne obiektywne reżimy terytorialne (np. strefy rejonów nadgranicznych, strefy zdemilitaryzowane, strefy zneutralizowane, ustanawiające wolność żeglugi na pewnych obszarach morskich)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umowy, które ujmują normy powszechnego prawa zwyczajowego czy też normy o charakterze </a:t>
            </a:r>
            <a:r>
              <a:rPr lang="pl-PL" sz="1600" i="1" dirty="0" err="1"/>
              <a:t>ius</a:t>
            </a:r>
            <a:r>
              <a:rPr lang="pl-PL" sz="1600" i="1" dirty="0"/>
              <a:t> </a:t>
            </a:r>
            <a:r>
              <a:rPr lang="pl-PL" sz="1600" i="1" dirty="0" err="1"/>
              <a:t>cogens</a:t>
            </a: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46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Konwencja NZ o sukcesji państw w odniesieniu do mienia państwowego, archiwów oraz długów państwowych, sporządzona w Wiedniu dnia 7 kwietnia 1983 r., nie weszła w życie</a:t>
            </a:r>
          </a:p>
          <a:p>
            <a:pPr marL="114300" indent="0">
              <a:buNone/>
            </a:pPr>
            <a:r>
              <a:rPr lang="pl-PL" sz="1600" dirty="0"/>
              <a:t>Konwencję ratyfikowały:</a:t>
            </a:r>
          </a:p>
          <a:p>
            <a:pPr marL="114300" indent="0">
              <a:buNone/>
            </a:pPr>
            <a:r>
              <a:rPr lang="pl-PL" sz="1600" dirty="0"/>
              <a:t>Chorwacja, Estonia, Gruzja, Liberia, Północna Macedonia, Słowenia, Ukraina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Konwencję podpisały:</a:t>
            </a:r>
          </a:p>
          <a:p>
            <a:pPr marL="114300" indent="0">
              <a:buNone/>
            </a:pPr>
            <a:r>
              <a:rPr lang="pl-PL" sz="1600" dirty="0"/>
              <a:t>Algieria, Argentyna, Egipt, Czarnogóra, Niger, Peru, Serbia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Zgodnie z art. 50</a:t>
            </a:r>
          </a:p>
          <a:p>
            <a:pPr marL="114300" indent="0">
              <a:buNone/>
            </a:pPr>
            <a:r>
              <a:rPr lang="pl-PL" sz="1600" dirty="0"/>
              <a:t>Konwencja wejdzie w życie 30 dnia po złożeniu piętnastego dokumentu ratyfikacyjnego lub o przystąpieniu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Tekst Konwencji -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https://legal.un.org/ilc/texts/instruments/english/conventions/3_3_1983.pdf</a:t>
            </a:r>
            <a:endParaRPr lang="pl-PL" sz="16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pl-PL" sz="1600">
                <a:solidFill>
                  <a:schemeClr val="tx1"/>
                </a:solidFill>
              </a:rPr>
              <a:t>                               https://legal.un.org/ilc/texts/instruments/french/conventions/3_3_1983.pdf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77117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mienie</a:t>
            </a:r>
            <a:r>
              <a:rPr lang="pl-PL" sz="1600" dirty="0"/>
              <a:t> – obejmuje nieruchomości i ruchomości, a także prawa i interesy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archiwa państwa poprzednika </a:t>
            </a:r>
            <a:r>
              <a:rPr lang="pl-PL" sz="1600" dirty="0"/>
              <a:t>– wszystkie dokumenty niezależnie od daty powstania i rodzaju, sporządzone lub otrzymane przez państwo poprzednika, które w dniu sukcesji należały do państwa poprzednika zgodnie z prawem wewnętrznym i były przechowywane bezpośrednio lub pod kontrolą tego państwa jako archiwa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archiwa zarządu </a:t>
            </a:r>
            <a:r>
              <a:rPr lang="pl-PL" sz="1600" dirty="0"/>
              <a:t>(</a:t>
            </a:r>
            <a:r>
              <a:rPr lang="pl-PL" sz="1600" dirty="0" err="1"/>
              <a:t>archives</a:t>
            </a:r>
            <a:r>
              <a:rPr lang="pl-PL" sz="1600" dirty="0"/>
              <a:t> de </a:t>
            </a:r>
            <a:r>
              <a:rPr lang="pl-PL" sz="1600" dirty="0" err="1"/>
              <a:t>gestion</a:t>
            </a:r>
            <a:r>
              <a:rPr lang="pl-PL" sz="1600" dirty="0"/>
              <a:t>) – techniczne, np. plany sieci wodociągowo-kanalizacyjnej, zasilania energetycznego i inne tego typu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archiwa suwerena </a:t>
            </a:r>
            <a:r>
              <a:rPr lang="pl-PL" sz="1600" dirty="0"/>
              <a:t>(</a:t>
            </a:r>
            <a:r>
              <a:rPr lang="pl-PL" sz="1600" dirty="0" err="1"/>
              <a:t>archives</a:t>
            </a:r>
            <a:r>
              <a:rPr lang="pl-PL" sz="1600" dirty="0"/>
              <a:t> de </a:t>
            </a:r>
            <a:r>
              <a:rPr lang="pl-PL" sz="1600" dirty="0" err="1"/>
              <a:t>souveraineté</a:t>
            </a:r>
            <a:r>
              <a:rPr lang="pl-PL" sz="1600" dirty="0"/>
              <a:t>) – dokumenty będące następstwem działania władzy w regionie, terenie, np. dokumenty struktur samorządowych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długi państwowe </a:t>
            </a:r>
            <a:r>
              <a:rPr lang="pl-PL" sz="1600" dirty="0"/>
              <a:t>– zobowiązania finansowe państwa poprzednika powstałe zgodnie z prawem międzynarodowym w stosunku do innego państwa, organizacji międzynarodowej lub jakiegokolwiek innego podmiotu prawa międzynarodowego</a:t>
            </a:r>
          </a:p>
        </p:txBody>
      </p:sp>
    </p:spTree>
    <p:extLst>
      <p:ext uri="{BB962C8B-B14F-4D97-AF65-F5344CB8AC3E}">
        <p14:creationId xmlns:p14="http://schemas.microsoft.com/office/powerpoint/2010/main" val="3008853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mienia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nieruchomości znajdujące się na przekazywanym terytorium przechodzą na państwo cesjonariusza (sukcesora)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ruchomości państwa cedenta (poprzednika) związane z jego działalnością na przekazywanym terytorium przechodzą na państwo cesjonariusza (sukcesora) </a:t>
            </a:r>
          </a:p>
        </p:txBody>
      </p:sp>
    </p:spTree>
    <p:extLst>
      <p:ext uri="{BB962C8B-B14F-4D97-AF65-F5344CB8AC3E}">
        <p14:creationId xmlns:p14="http://schemas.microsoft.com/office/powerpoint/2010/main" val="93074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69854"/>
            <a:ext cx="10972800" cy="4373563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cedenta (poprzednika), dotycząca funkcjonowania terytorium przekazywanego, będąca w dyspozycji państwa cedenta, podlega przekazaniu na rzecz państwa cesjonariusza (sukcesora)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państwa cedenta, innych niż wymienione w punkcie poprzednim, które dotyczą głównie lub wyłącznie terytorium przekazywanego, podlega przekazaniu na rzecz państwa cesjonariusza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cedent zobowiązane jest do przekazania wszelkich dokumentów dotyczących własności przekazywanego terytorium lub jego granic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cedent powinno umożliwić, na żądanie i na koszt państwa cesjonariusza, sporządzenie kopi jego archiwów związanych z terytorium przekazywanym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cesjonariusz powinno umożliwić, na żądanie i na koszt państwa cedenta, sporządzenie kopi archiwów przekazanych państwu cesjonariuszowi</a:t>
            </a:r>
          </a:p>
        </p:txBody>
      </p:sp>
    </p:spTree>
    <p:extLst>
      <p:ext uri="{BB962C8B-B14F-4D97-AF65-F5344CB8AC3E}">
        <p14:creationId xmlns:p14="http://schemas.microsoft.com/office/powerpoint/2010/main" val="165988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963DF-2D6B-4E10-978F-AF211479B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powstanie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593B1F-0149-4103-9946-8FD256016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Powstanie państwa </a:t>
            </a:r>
          </a:p>
          <a:p>
            <a:pPr marL="114300" indent="0" algn="just">
              <a:buNone/>
            </a:pPr>
            <a:r>
              <a:rPr lang="pl-PL" sz="1600" dirty="0"/>
              <a:t>państwo powstaje z chwilą efektywnego utworzenia niezależnej, trwałej i stabilnej władzy na danym terytorium zamieszkałym przez określoną ludność w sposób zgodny z podstawowymi zasadami prawa międzynarodowego.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*suwerenność: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pierwotny charakter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trwałość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samowładność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całowładność</a:t>
            </a: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nieograniczoność </a:t>
            </a:r>
          </a:p>
          <a:p>
            <a:pPr marL="114300" indent="0" algn="just">
              <a:buNone/>
            </a:pPr>
            <a:r>
              <a:rPr lang="pl-PL" sz="1600" b="1" dirty="0"/>
              <a:t>Suwerenność to władza pierwotna, trwała, niezależna w stosunkach wewnętrznych i zewnętrznych oraz prawnie nieograniczona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**elementy składające się na państwo: terytorium, ludność zamieszkująca to terytorium, władza (suwerenna)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76864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długu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- dług państwa cedenta (poprzednika) przechodzi na państwo cesjonariusza w sprawiedliwej części, uwzględniając w szczególności mienie, prawa i interesy, które przechodzą na państwo cesjonariusza w związku z tym długiem</a:t>
            </a:r>
          </a:p>
        </p:txBody>
      </p:sp>
    </p:spTree>
    <p:extLst>
      <p:ext uri="{BB962C8B-B14F-4D97-AF65-F5344CB8AC3E}">
        <p14:creationId xmlns:p14="http://schemas.microsoft.com/office/powerpoint/2010/main" val="202004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stanowiące własność państwa poprzednika, znajdujące się na terytorium nowo niepodległego państwa, przechodzą na rzecz nowo niepodległego państwa jako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terytorium, którego dotyczy sukcesja, położone poza nim, które stanowiły własność państwa poprzednika podczas okresu zależności, przechodzą na rzecz państwa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inne niż wcześniej wymienione i znajdujące się poza terytorium podlegającym sukcesji, w stworzeniu których uczestniczyło terytorium zależne, przechodzą na państwo sukcesora proporcjonalnie do wielkości jego wkładu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państwa poprzednika, związane z działalnością państwa poprzednika na terytorium, którego dotyczy sukcesja,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związane z terytorium, którego dotyczy sukcesja i stanowiące własność państwa poprzednika nabytą w okresie zależności,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państwa poprzednika, inne niż wcześniej wymienione, w stworzeniu których uczestniczyło terytorium zależne, przechodzą na państwo sukcesora proporcjonalnie do wielkości wkładu terytorium zależnego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5915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archiwa należące do terytorium, którego dotyczy sukcesja, i należące do archiwów państwowych państwa poprzednika podczas okresu zależności, przechodzą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część archiwów państwowych państwa poprzednika, związana z zarządzaniem (administrowaniem) terytorium, którego dotyczy sukcesja, podlega przekazaniu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część archiwów państwowych państwa poprzednika, innych niż wymienione, dotycząca wyłącznie lub głównie terytorium objętego sukcesją, podlega przekazaniu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przekazanie lub odtworzenie części archiwów państwowych państwa poprzednika, innych niż wymienione, będących przedmiotem zainteresowania terytorium podlegającego sukcesji, powinno zostać określone w porozumieniu pomiędzy państwem sukcesorem a państwem poprzednikiem w sposób korzystny i sprawiedliwy dla wszystkich stron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państwo poprzednik zobowiązane jest do przekazania wszelkich dokumentów dotyczących własności terytorium lub granic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poprzednik powinno współpracować z państwem sukcesorem w odzyskaniu wszelkich archiwów, dotyczących terytorium państwa sukcesora, które zostały rozproszone w okresie zależności</a:t>
            </a:r>
          </a:p>
        </p:txBody>
      </p:sp>
    </p:spTree>
    <p:extLst>
      <p:ext uri="{BB962C8B-B14F-4D97-AF65-F5344CB8AC3E}">
        <p14:creationId xmlns:p14="http://schemas.microsoft.com/office/powerpoint/2010/main" val="399833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4519E2-DFE6-4EB3-B675-E56A1362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8412ED-A048-469B-A97F-832CF3893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nowo niepodległe państwo nie przejmuje długów państwa poprzednika, chyba że co innego stanowi porozumienie zawarte między państwem poprzednikiem a nowo niepodległym państwem jako sukcesorem, w szczególności w przypadku, gdy dług państwa poprzednika związany był z działalnością na terytorium, którego dotyczy sukcesja, i z jego mieniem, prawami i interesami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porozumienie pomiędzy państwem poprzednikiem a nowo niepodległym państwem nie może naruszać suwerennego prawa każdego narodu do jego bogactw i dóbr naturalnych, a także nie może zagrażać równowadze ekonomicznej nowo niepodległego państwa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45535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269BF7-C15F-464B-9706-C346316E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A0F667-A61C-4FC0-8DC9-CACE1F5A6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zjednoczenie i inkorporacja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państwa połączą się w jedno państwo sukcesora, mienie państw poprzedników przechodzi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 łączą się w jedno państwo sukcesora, archiwa państwowe państw poprzedników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 łączą się w jedno państwo sukcesora, dług państw poprzedników przechodzi na państwo sukcesora</a:t>
            </a:r>
          </a:p>
        </p:txBody>
      </p:sp>
    </p:spTree>
    <p:extLst>
      <p:ext uri="{BB962C8B-B14F-4D97-AF65-F5344CB8AC3E}">
        <p14:creationId xmlns:p14="http://schemas.microsoft.com/office/powerpoint/2010/main" val="192798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znajdujące się na terytorium, które podlega sukcesji,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 związane z działalnością państwa poprzednika na terytorium, którego dotyczy sukcesja,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inne niż wymienione, przechodzą w słusznych proporcjach na państwo sukcesora</a:t>
            </a:r>
          </a:p>
        </p:txBody>
      </p:sp>
    </p:spTree>
    <p:extLst>
      <p:ext uri="{BB962C8B-B14F-4D97-AF65-F5344CB8AC3E}">
        <p14:creationId xmlns:p14="http://schemas.microsoft.com/office/powerpoint/2010/main" val="387628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3066BF-E739-4E7A-880D-ADA03D28E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622DC-7EFE-462A-99D3-C5F23D80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związana z zarządzaniem terytorium, którego dotyczy sukcesja, powinna znajdować się na tym terytorium i przechodzi na państwo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inna niż wymieniona, dotycząca bezpośrednio terytorium, którego dotyczy sukcesja, podlega przekazaniu państwu sukcesorowi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poprzednik zobowiązane jest do przekazania wszelkich dokumentów dotyczących własności terytorium lub granic państwa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poprzednik i państwo sukcesor powinny umożliwić, na żądanie i na koszt jednego z nich lub na zasadzie wymiany, sporządzenie kopi ich archiwów państwowych dotyczących ich terytoriów</a:t>
            </a:r>
          </a:p>
        </p:txBody>
      </p:sp>
    </p:spTree>
    <p:extLst>
      <p:ext uri="{BB962C8B-B14F-4D97-AF65-F5344CB8AC3E}">
        <p14:creationId xmlns:p14="http://schemas.microsoft.com/office/powerpoint/2010/main" val="397692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B783A-2735-4071-8CCD-828A06A1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8270A2-ABB0-4F59-90C4-5E2252D5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1884872"/>
            <a:ext cx="10972800" cy="43735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w pierwszej kolejności zastosowanie znajdą zasady przekazania długów ustalone w umowie pomiędzy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– dług państwa poprzednika przechodzi na państwo sukcesora w słusznej proporcji, przy uwzględnieniu mienia, praw i interesów, które przechodzą na państwo sukcesora w relacji do długu państwowego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5473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przechodzą na państwo sukcesora, na którego terytorium się znajdują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poprzednika, położone poza nim, przechodzą na państwa sukcesorów w słusznych proporcjach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związane z działalnością państwa poprzednika na terytorium, którego dotyczy sukcesja, przechodzą na państwo sukcesora, którego działalności dotyczyły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inne niż wymienione, przechodzą na państwa sukcesorów w słusznych proporcjach</a:t>
            </a:r>
          </a:p>
        </p:txBody>
      </p:sp>
    </p:spTree>
    <p:extLst>
      <p:ext uri="{BB962C8B-B14F-4D97-AF65-F5344CB8AC3E}">
        <p14:creationId xmlns:p14="http://schemas.microsoft.com/office/powerpoint/2010/main" val="52174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która powinna znajdować się na terytorium państwa sukcesora, w celu normalnego zarządzania tym terytorium, podlega przekazaniu państwu sukcesorowi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inna niż wymieniona, dotycząca głównie terytorium państwa sukcesora, podlega przekazaniu na rzecz państwa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archiwa państwowe państwa poprzednika inne niż wymienione, przechodzą w sposób sprawiedliwy na państwa sukcesorów, po wzięciu pod uwagę wszystkich istotnych okoliczności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każde państwo sukcesor zapewnia innemu państwu sukcesorowi przekazanie wszelkich dokumentów dotyczących własności terytorium lub granic państwa/państw sukcesorów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każde państwo sukcesor powinno umożliwić innemu państwu sukcesorowi, na jego żądanie i na jego koszt lub na zasadzie wymiany, sporządzenie kopi części archiwów państwowych państwa poprzednika, dotyczących terytorium tego innego państwa sukcesora</a:t>
            </a:r>
          </a:p>
        </p:txBody>
      </p:sp>
    </p:spTree>
    <p:extLst>
      <p:ext uri="{BB962C8B-B14F-4D97-AF65-F5344CB8AC3E}">
        <p14:creationId xmlns:p14="http://schemas.microsoft.com/office/powerpoint/2010/main" val="363269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87497E-4490-40A0-97D2-E7087E8D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powstanie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25A884-FEEA-4913-A96F-5F0CE3C2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zjednoczenie</a:t>
            </a:r>
          </a:p>
          <a:p>
            <a:pPr marL="114300" indent="0">
              <a:buNone/>
            </a:pPr>
            <a:r>
              <a:rPr lang="pl-PL" sz="1600" dirty="0"/>
              <a:t>połączenie kilku państw i utworzenie nowego państwa</a:t>
            </a:r>
          </a:p>
          <a:p>
            <a:pPr marL="114300" indent="0">
              <a:buNone/>
            </a:pPr>
            <a:r>
              <a:rPr lang="pl-PL" sz="1600" dirty="0"/>
              <a:t>np. zjednoczenie Jemenu, Tanzania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inkorporacja</a:t>
            </a:r>
          </a:p>
          <a:p>
            <a:pPr marL="114300" indent="0">
              <a:buNone/>
            </a:pPr>
            <a:r>
              <a:rPr lang="pl-PL" sz="1600" dirty="0"/>
              <a:t>włączenie jednego państwa (całego jego terytorium) do innego państwa</a:t>
            </a:r>
          </a:p>
          <a:p>
            <a:pPr marL="114300" indent="0">
              <a:buNone/>
            </a:pPr>
            <a:r>
              <a:rPr lang="pl-PL" sz="1600" dirty="0"/>
              <a:t>np. Republika Federalna Niemiec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rozpad</a:t>
            </a:r>
          </a:p>
          <a:p>
            <a:pPr marL="114300" indent="0">
              <a:buNone/>
            </a:pPr>
            <a:r>
              <a:rPr lang="pl-PL" sz="1600" dirty="0"/>
              <a:t>rozpadnięcie się państwa na kilka nowych państw</a:t>
            </a:r>
          </a:p>
          <a:p>
            <a:pPr marL="114300" indent="0">
              <a:buNone/>
            </a:pPr>
            <a:r>
              <a:rPr lang="pl-PL" sz="1600" dirty="0"/>
              <a:t>np. Czechosłowacja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secesja</a:t>
            </a:r>
          </a:p>
          <a:p>
            <a:pPr marL="114300" indent="0">
              <a:buNone/>
            </a:pPr>
            <a:r>
              <a:rPr lang="pl-PL" sz="1600" dirty="0"/>
              <a:t>oderwanie się części terytorium państwa i utworzenie nowego niezależnego państwa</a:t>
            </a:r>
          </a:p>
          <a:p>
            <a:pPr marL="114300" indent="0">
              <a:buNone/>
            </a:pPr>
            <a:r>
              <a:rPr lang="pl-PL" sz="1600" dirty="0"/>
              <a:t>np. Litwa, Łotwa, Estonia, Gruzja, Ukraina</a:t>
            </a:r>
          </a:p>
        </p:txBody>
      </p:sp>
    </p:spTree>
    <p:extLst>
      <p:ext uri="{BB962C8B-B14F-4D97-AF65-F5344CB8AC3E}">
        <p14:creationId xmlns:p14="http://schemas.microsoft.com/office/powerpoint/2010/main" val="121741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zastosowanie znajdą zasady przekazania długów ustalone w umowie pomiędzy państwami sukcesorami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– dług państwowy państwa poprzednika przechodzi na państwa sukcesorów w słusznej proporcji, po wzięciu pod uwagę w szczególności mienia, praw i interesów, które przechodzą na państwa sukcesorów w relacji do długu państwowego</a:t>
            </a:r>
          </a:p>
        </p:txBody>
      </p:sp>
    </p:spTree>
    <p:extLst>
      <p:ext uri="{BB962C8B-B14F-4D97-AF65-F5344CB8AC3E}">
        <p14:creationId xmlns:p14="http://schemas.microsoft.com/office/powerpoint/2010/main" val="54347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B17A5E-8BBE-4FEE-BAC6-8063C849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dóbr kultury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7C933A-2610-4160-A30A-5DB9C2EB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*odwołanie do duchowego dziedzictwa terytorium – </a:t>
            </a:r>
            <a:r>
              <a:rPr lang="pl-PL" sz="1600" i="1" dirty="0" err="1"/>
              <a:t>patrimoine</a:t>
            </a:r>
            <a:r>
              <a:rPr lang="pl-PL" sz="1600" i="1" dirty="0"/>
              <a:t> </a:t>
            </a:r>
            <a:r>
              <a:rPr lang="pl-PL" sz="1600" i="1" dirty="0" err="1"/>
              <a:t>intellectuel</a:t>
            </a:r>
            <a:endParaRPr lang="pl-PL" sz="1600" i="1" dirty="0"/>
          </a:p>
          <a:p>
            <a:pPr marL="114300" indent="0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 </a:t>
            </a:r>
            <a:r>
              <a:rPr lang="pl-PL" sz="1600" dirty="0"/>
              <a:t>jeżeli jakieś przedmioty o wartości artystycznej, historycznej lub archeologicznej należące do spuścizny kulturalnej odstąpionego terytorium, które w okresie, gdy terytorium to znajdowało się pod obcym panowaniem, zostały stamtąd zabrane bez zapłaty i są w posiadaniu obcego rządu lub instytucji, podlegają zwrotowi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***repatriacja zastępcza </a:t>
            </a:r>
            <a:r>
              <a:rPr lang="pl-PL" sz="1600" dirty="0"/>
              <a:t>– jeżeli jakieś przedmioty nie mogą zostać zwrócone, strony umowy mogą zobowiązać się do przekazania w zamian przedmiotów podobnego rodzaju i wartości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****</a:t>
            </a:r>
            <a:r>
              <a:rPr lang="pl-PL" sz="1600" dirty="0"/>
              <a:t>jeżeli kilka państw w odniesieniu do tych samych przedmiotów rości sobie </a:t>
            </a:r>
            <a:r>
              <a:rPr lang="pl-PL" sz="1600" i="1" dirty="0" err="1"/>
              <a:t>patrimoine</a:t>
            </a:r>
            <a:r>
              <a:rPr lang="pl-PL" sz="1600" i="1" dirty="0"/>
              <a:t> </a:t>
            </a:r>
            <a:r>
              <a:rPr lang="pl-PL" sz="1600" i="1" dirty="0" err="1"/>
              <a:t>intellectuel</a:t>
            </a:r>
            <a:r>
              <a:rPr lang="pl-PL" sz="1600" i="1" dirty="0"/>
              <a:t>, </a:t>
            </a:r>
            <a:r>
              <a:rPr lang="pl-PL" sz="1600" dirty="0"/>
              <a:t>istnieje możliwość utworzenia zbioru przedstawiającego wspólne dziedzictwo kulturowe i poddania go wspólnemu zarządowi zainteresowanych państw</a:t>
            </a: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131438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AA550-BE1F-48AE-9227-7BCDA1F1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479ED-31B9-497D-9184-7DCA683DF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obywatelstwo</a:t>
            </a:r>
          </a:p>
          <a:p>
            <a:pPr marL="114300" indent="0" algn="just">
              <a:buNone/>
            </a:pPr>
            <a:r>
              <a:rPr lang="pl-PL" sz="1600" dirty="0"/>
              <a:t>szczególny węzeł prawny łączący jednostkę z państwem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instytucja prawna polegająca na istnieniu względnie trwałego w czasie i przestrzeni węzła łączącego jednostkę z państwem i wyznaczająca jej przynależność do tego państwa, który stwarza podstawę zaistnienia kompleksu wzajemnych praw i obowiązków jednostki i państwa</a:t>
            </a:r>
          </a:p>
          <a:p>
            <a:pPr marL="114300" indent="0" algn="just">
              <a:buNone/>
            </a:pPr>
            <a:r>
              <a:rPr lang="pl-PL" sz="1200" dirty="0"/>
              <a:t>J. Jagielski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oznacza prawną więź pomiędzy osobą a państwem i nie wskazuje na pochodzenie etniczne tej osoby</a:t>
            </a:r>
          </a:p>
          <a:p>
            <a:pPr marL="114300" indent="0" algn="just">
              <a:buNone/>
            </a:pPr>
            <a:r>
              <a:rPr lang="pl-PL" sz="1200" dirty="0"/>
              <a:t>art. 2 Europejskiej konwencji o obywatelstwie, otwartej do podpisu w Strasburgu dnia 6 listopada 1997 r. (podpisana przez RP w 1999 r.)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6302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14DA80-B00D-4C1F-ADAB-275ABE5C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4CDF55-4EB8-4FC7-8F9C-0F47C5905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Konsekwencje posiadania obywatelstwa jakiegoś państwa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wierności i lojalności w stosunku do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zwierzchnictwo osobowe państwa (jurysdykcja) nad własnymi obywatelami, niezależnie od tego, na jakim terytorium się znajdują (na obszarze własnego państwa, na obszarze innych państw, na obszarach niepodlegających niczyjej suwerenności)</a:t>
            </a:r>
          </a:p>
          <a:p>
            <a:pPr marL="114300" indent="0" algn="just">
              <a:buNone/>
            </a:pPr>
            <a:r>
              <a:rPr lang="pl-PL" sz="1600" dirty="0"/>
              <a:t>*w przypadku przebywania obywatela jakiegoś państwa na terytorium innego państwa – konkurencja zwierzchnictwa personalnego i zwierzchnictwa terytorialnego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objęcia przez państwo opieką dyplomatyczną i konsularną swojego obywatela</a:t>
            </a:r>
          </a:p>
        </p:txBody>
      </p:sp>
    </p:spTree>
    <p:extLst>
      <p:ext uri="{BB962C8B-B14F-4D97-AF65-F5344CB8AC3E}">
        <p14:creationId xmlns:p14="http://schemas.microsoft.com/office/powerpoint/2010/main" val="34759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EF75A-66F5-45D1-8BD8-684265388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3DC14B-EFC6-4A20-97A8-ADA09D10E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każde państwo samodzielnie określa, kto jest obywatelem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Wszelka kwestia, dotycząca tego, czy ktoś posiada obywatelstwo danego Państwa, winna być rozstrzygana zgodnie z ustawodawstwem tego Państwa. </a:t>
            </a:r>
          </a:p>
          <a:p>
            <a:pPr marL="114300" indent="0" algn="just">
              <a:buNone/>
            </a:pPr>
            <a:r>
              <a:rPr lang="pl-PL" sz="1200" dirty="0"/>
              <a:t>art. 2 Konwencji w sprawie pewnych zagadnień dotyczących kolizji ustaw o obywatelstwie oraz protokół dotyczący przypadku bezpaństwowości, podpisane w Hadze dnia 12 kwietnia 1930 r. (ratyfikowana przez RP w 1984 r.)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Przyjęte przez państwo warunki określające, kto jest obywatelem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muszą być zgodne z właściwymi umowami międzynarodowymi, prawem zwyczajowym oraz powszechnie uznanymi zasadami prawa odnoszącymi się do obywatelstwa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powinny uwzględniać prawo każdej osoby fizycznej do posiadania obywatelstwa, dążenie do unikania statusu bezpaństwowca, zakaz arbitralnego pozbawiania obywatelstwa (art. 4 Konwencji o obywatelstwie z 1997 r.)</a:t>
            </a:r>
          </a:p>
        </p:txBody>
      </p:sp>
    </p:spTree>
    <p:extLst>
      <p:ext uri="{BB962C8B-B14F-4D97-AF65-F5344CB8AC3E}">
        <p14:creationId xmlns:p14="http://schemas.microsoft.com/office/powerpoint/2010/main" val="11357046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3B800-1DD2-49D0-B926-DF536087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FEEDBA-C484-4AE5-8109-386C8D72A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Dodatkowe zasady związane z obywatelstwem wynikające z Konwencji o obywatelstwie z 1997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ani zawarcie, ani rozwiązanie związku małżeńskiego pomiędzy obywatelem państwa a cudzoziemcem, ani też zmiana obywatelstwa przez jednego z małżonków w czasie trwania związku małżeńskiego nie wpływa automatycznie na obywatelstwo współmałżonka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przepisy krajowe dotyczące obywatelstwa nie mogą zawierać rozróżnień lub włączać metod postępowania, które stanowią dyskryminację ze względu na płeć, religię, rasę, kolor skóry czy pochodzenie narodowe lub etniczne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każde państwo powinno kierować się zasadą niedyskryminacji między swoimi obywatelami, niezależnie od tego, czy są obywatelami przez urodzenie czy też nabyli swoje obywatelstwo później</a:t>
            </a:r>
          </a:p>
        </p:txBody>
      </p:sp>
    </p:spTree>
    <p:extLst>
      <p:ext uri="{BB962C8B-B14F-4D97-AF65-F5344CB8AC3E}">
        <p14:creationId xmlns:p14="http://schemas.microsoft.com/office/powerpoint/2010/main" val="25706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698EEF-BF4A-49EB-B72F-D60CF6F35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6B170D-B667-4BA5-AC07-CB6EDCB5F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Nabycie i utratę obywatelstwa polskiego reguluje: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art. 34 Konstytucji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ustawa z dnia 2 kwietnia 2009 r. o obywatelstwie polskim (weszła w życie 15 sierpnia 2012 r., z wyjątkiem rozdziału 5 i art. 65 – weszły w życie 15 maja 2012 r.)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ustawa z dnia 9 listopada 2000 r. o repatriacji</a:t>
            </a:r>
          </a:p>
        </p:txBody>
      </p:sp>
    </p:spTree>
    <p:extLst>
      <p:ext uri="{BB962C8B-B14F-4D97-AF65-F5344CB8AC3E}">
        <p14:creationId xmlns:p14="http://schemas.microsoft.com/office/powerpoint/2010/main" val="1038188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26A309-EEE4-4EC1-AF91-2877A8FD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EDAB95-B4F4-4594-B625-8BEFFDC8B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nabycia obywatelstwa: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urodzenie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i="1" dirty="0" err="1"/>
              <a:t>ius</a:t>
            </a:r>
            <a:r>
              <a:rPr lang="pl-PL" sz="1600" b="1" i="1" dirty="0"/>
              <a:t> </a:t>
            </a:r>
            <a:r>
              <a:rPr lang="pl-PL" sz="1600" b="1" i="1" dirty="0" err="1"/>
              <a:t>sanguinis</a:t>
            </a:r>
            <a:r>
              <a:rPr lang="pl-PL" sz="1600" b="1" i="1" dirty="0"/>
              <a:t> </a:t>
            </a:r>
            <a:r>
              <a:rPr lang="pl-PL" sz="1600" b="1" dirty="0"/>
              <a:t>(prawo krwi)</a:t>
            </a:r>
          </a:p>
          <a:p>
            <a:pPr marL="114300" indent="0">
              <a:buNone/>
            </a:pPr>
            <a:r>
              <a:rPr lang="pl-PL" sz="1600" dirty="0"/>
              <a:t>o nabyciu obywatelstwa danego państwa decyduje obywatelstwo rodziców danej osoby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i="1" dirty="0" err="1"/>
              <a:t>ius</a:t>
            </a:r>
            <a:r>
              <a:rPr lang="pl-PL" sz="1600" b="1" i="1" dirty="0"/>
              <a:t> soli</a:t>
            </a:r>
            <a:r>
              <a:rPr lang="pl-PL" sz="1600" b="1" dirty="0"/>
              <a:t> (prawo ziemi)</a:t>
            </a:r>
          </a:p>
          <a:p>
            <a:pPr marL="114300" indent="0">
              <a:buNone/>
            </a:pPr>
            <a:r>
              <a:rPr lang="pl-PL" sz="1600" dirty="0"/>
              <a:t>o nabyciu obywatelstwa decyduje miejsce urodzenia</a:t>
            </a:r>
          </a:p>
          <a:p>
            <a:pPr marL="114300" indent="0">
              <a:buNone/>
            </a:pPr>
            <a:r>
              <a:rPr lang="pl-PL" sz="1600" dirty="0"/>
              <a:t>RP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w pierwszej kolejności decyduje prawo krwi – małoletni nabywa obywatelstwo polskie, jeżeli co najmniej jedno z rodziców jest obywatelem polskim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decyduje prawo ziemi – jeżeli małoletni urodził się na terytorium RP, a jego rodzice są nieznani, nie posiadają żadnego obywatelstwa lub ich obywatelstwo jest nieokreślone, a także gdy małoletni został znaleziony na terytorium RP, a jego rodzice są nieznani</a:t>
            </a:r>
          </a:p>
        </p:txBody>
      </p:sp>
    </p:spTree>
    <p:extLst>
      <p:ext uri="{BB962C8B-B14F-4D97-AF65-F5344CB8AC3E}">
        <p14:creationId xmlns:p14="http://schemas.microsoft.com/office/powerpoint/2010/main" val="148727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7A720D-5CB4-4AB4-B84D-EAC58DAA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A33-8D46-44E2-ADA1-DAC7A9F5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5920"/>
            <a:ext cx="10972800" cy="4982095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l-PL" sz="115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150" b="1" dirty="0"/>
              <a:t>nadanie obywatelstwa</a:t>
            </a:r>
          </a:p>
          <a:p>
            <a:pPr marL="114300" indent="0" algn="just">
              <a:buNone/>
            </a:pPr>
            <a:r>
              <a:rPr lang="pl-PL" sz="1150" dirty="0"/>
              <a:t>RP – </a:t>
            </a:r>
            <a:r>
              <a:rPr lang="pl-PL" sz="1150" b="1" dirty="0"/>
              <a:t>Prezydent</a:t>
            </a:r>
            <a:r>
              <a:rPr lang="pl-PL" sz="1150" dirty="0"/>
              <a:t> nadaje obywatelstwo polskie cudzoziemcowi w drodze postanowienia, jeżeli cudzoziemiec złoży odpowiedni wniosek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składany jest za pośrednictwem wojewody lub właściwego konsula, osobiście lub korespondencyjnie z podpisem urzędowo poświadczonym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zawiera następujące informacje: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dane cudzoziemca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adres zamieszkania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krewnych posiadających obywatelstwo polskie (rodzicach, dalszych wstępnych)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posiadaniu w przeszłości obywatelstwa polskiego, jego utracie oraz nabyciu obywatelstwa innego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źródłach utrzymania cudzoziemca, osiągnięciach zawodowych, działalności politycznej i społecznej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znajomości języka polskiego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dane małżonka cudzoziemca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ubieganiu się wcześniej o nadanie obywatelstwa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uzasadnienie</a:t>
            </a:r>
          </a:p>
          <a:p>
            <a:pPr marL="114300" indent="0" algn="just">
              <a:buNone/>
            </a:pPr>
            <a:r>
              <a:rPr lang="pl-PL" sz="1150" dirty="0"/>
              <a:t>Do wniosku powinny być dołączone dokumenty potwierdzające wskazane informacje oraz fotografie osoby wnioskującej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o nadanie obywatelstwa polskiego jest przekazywany za pośrednictwem ministra właściwego ds. wewnętrznych</a:t>
            </a:r>
          </a:p>
          <a:p>
            <a:pPr marL="114300" indent="0" algn="just">
              <a:buNone/>
            </a:pPr>
            <a:r>
              <a:rPr lang="pl-PL" sz="1150" dirty="0"/>
              <a:t>*minister właściwy ds. wewnętrznych przed przekazaniem wniosku zwraca się o udzielenie informacji o osobie ubiegającej się o nadanie obywatelstwa do Komendanta Głównego Policji, Szefa Agencji Bezpieczeństwa Wewnętrznego lub innych organów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Prezydent po otrzymaniu wniosku może zwrócić się do właściwych organów, organizacji i instytucji o udzielenie informacji, które mogą mieć znaczenie przy podjęciu decyzji </a:t>
            </a:r>
          </a:p>
          <a:p>
            <a:pPr marL="114300" indent="0" algn="just">
              <a:buNone/>
            </a:pPr>
            <a:r>
              <a:rPr lang="pl-PL" sz="1150" dirty="0"/>
              <a:t>*Prezydent może w każdym czasie zażądać przekazanie wniosku o nadanie obywatelstwa od wojewody, konsula czy ministra właściwego ds. wewnętrznych niezależnie od stadium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Szef Kancelarii Prezydenta RP sporządza akty nadania obywatelstwa polskiego i zawiadamia o odmowie nadania obywatelstwa</a:t>
            </a:r>
          </a:p>
        </p:txBody>
      </p:sp>
    </p:spTree>
    <p:extLst>
      <p:ext uri="{BB962C8B-B14F-4D97-AF65-F5344CB8AC3E}">
        <p14:creationId xmlns:p14="http://schemas.microsoft.com/office/powerpoint/2010/main" val="180916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11439B-F1B1-410A-BE99-E8581FA8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powstanie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982702-E874-4B25-89B2-99D4223FA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utworzenie państwa na terytorium zależnym</a:t>
            </a:r>
          </a:p>
          <a:p>
            <a:pPr marL="114300" indent="0" algn="just">
              <a:buNone/>
            </a:pPr>
            <a:r>
              <a:rPr lang="pl-PL" sz="1600" dirty="0"/>
              <a:t>terytoria powiernicze – terytoria niesamodzielne podlegające zarządowi państwa na podstawie Karty Narodów Zjednoczonych oraz umów powierniczych</a:t>
            </a:r>
          </a:p>
          <a:p>
            <a:pPr marL="114300" indent="0" algn="just">
              <a:buNone/>
            </a:pPr>
            <a:r>
              <a:rPr lang="pl-PL" sz="1600" dirty="0"/>
              <a:t>powiernictwo – stosunek między państwem zarządzającym terytorium a pozostałymi państwami członkowskimi ONZ, w którym zobowiązywało się ono np. do utwierdzania międzynarodowego pokoju, popierania rozwoju politycznego, gospodarczego, społecznego, stopniowego rozwoju w kierunku samorządu i niezależności terytorium powierniczego, poszanowania praw człowieka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np. niektóre państwa afrykańskie Tanganika, Ruanda-</a:t>
            </a:r>
            <a:r>
              <a:rPr lang="pl-PL" sz="1600" dirty="0" err="1"/>
              <a:t>Urundi</a:t>
            </a:r>
            <a:r>
              <a:rPr lang="pl-PL" sz="1600" dirty="0"/>
              <a:t>, a także Zachodnie Samoa, Nowa Gwinea, Nauru, Palau </a:t>
            </a:r>
          </a:p>
          <a:p>
            <a:pPr marL="114300" indent="0">
              <a:buNone/>
            </a:pPr>
            <a:r>
              <a:rPr lang="pl-PL" sz="1600" dirty="0"/>
              <a:t>*utworzenie nowego państwa na terytorium niepodlegającym suwerenności żadnego państwa – niektórzy autorzy podnoszą, że terytoria powiernicze nie podlegały faktycznie zwierzchnictwu żadnego państwa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42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4870E4-8600-405F-931D-2DC6BF08A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sposoby upadku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14853E-A7A6-475D-BDA8-7A4079D6D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zjednoczenie państw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inkorporacja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rozpad państwa i utworzenie nowych państw</a:t>
            </a:r>
          </a:p>
        </p:txBody>
      </p:sp>
    </p:spTree>
    <p:extLst>
      <p:ext uri="{BB962C8B-B14F-4D97-AF65-F5344CB8AC3E}">
        <p14:creationId xmlns:p14="http://schemas.microsoft.com/office/powerpoint/2010/main" val="19707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BBB8B-CC3F-4C22-94E9-271834F53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CC2DA7-7A88-4C4D-A92E-375D47BEA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tożsamość (identyczność) państwa </a:t>
            </a:r>
          </a:p>
          <a:p>
            <a:pPr marL="114300" indent="0" algn="just">
              <a:buNone/>
            </a:pPr>
            <a:r>
              <a:rPr lang="pl-PL" sz="1600" dirty="0"/>
              <a:t>pomimo zmian terytorialnych, społecznych, ustrojowych lub ludnościowych państwo pozostaje nadal tym samym podmiotem prawa międzynarodowego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ciągłość państwa</a:t>
            </a:r>
          </a:p>
          <a:p>
            <a:pPr marL="114300" indent="0" algn="just">
              <a:buNone/>
            </a:pPr>
            <a:r>
              <a:rPr lang="pl-PL" sz="1600" dirty="0"/>
              <a:t>mimo zmian terytorialnych, społecznych, ustrojowych lub ludnościowych państwo kontynuuje swą podmiotowość prawnomiędzynarodową, a więc kontynuuje swoje prawa i obowiązki w sferze prawa międzynarodowego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*ciągłość dotyczy jednego i tego samego podmiotu</a:t>
            </a:r>
          </a:p>
          <a:p>
            <a:pPr marL="114300" indent="0" algn="just">
              <a:buNone/>
            </a:pPr>
            <a:r>
              <a:rPr lang="pl-PL" sz="1600" dirty="0"/>
              <a:t>**sukcesja dotyczy dwóch lub więcej podmiotów prawa międzynarodowego, wśród których wyróżnia się państwo-sukcesora i państwo-poprzednika</a:t>
            </a:r>
          </a:p>
        </p:txBody>
      </p:sp>
    </p:spTree>
    <p:extLst>
      <p:ext uri="{BB962C8B-B14F-4D97-AF65-F5344CB8AC3E}">
        <p14:creationId xmlns:p14="http://schemas.microsoft.com/office/powerpoint/2010/main" val="222596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BD364C-E141-483C-A8DD-CC65FD5AA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3A052D-B237-433B-A560-2D49548DD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Pojawia się, gdy część lub całe terytorium jednego państwa przechodzi pod władzę suwerenną innego państwa.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całkowita </a:t>
            </a:r>
          </a:p>
          <a:p>
            <a:pPr marL="114300" indent="0" algn="just">
              <a:buNone/>
            </a:pPr>
            <a:r>
              <a:rPr lang="pl-PL" sz="1600" dirty="0"/>
              <a:t>gdy państwo-poprzednik upada jako podmiot prawa międzynarodowego, a zwierzchnictwo nad terytorium obejmuje państwo-sukcesor</a:t>
            </a:r>
          </a:p>
          <a:p>
            <a:pPr marL="114300" indent="0" algn="just">
              <a:buNone/>
            </a:pPr>
            <a:r>
              <a:rPr lang="pl-PL" sz="1600" dirty="0"/>
              <a:t>inkorporacja, zjednoczenie państw, rozpad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częściowa</a:t>
            </a:r>
          </a:p>
          <a:p>
            <a:pPr marL="114300" indent="0" algn="just">
              <a:buNone/>
            </a:pPr>
            <a:r>
              <a:rPr lang="pl-PL" sz="1600" dirty="0"/>
              <a:t>gdy państwo-poprzednik nie upada (nie traci podmiotowości prawnomiędzynarodowej), a część terytorium obejmuje państwo-sukcesor</a:t>
            </a:r>
          </a:p>
          <a:p>
            <a:pPr marL="114300" indent="0" algn="just">
              <a:buNone/>
            </a:pPr>
            <a:r>
              <a:rPr lang="pl-PL" sz="1600" dirty="0"/>
              <a:t>secesja, cesja (odstąpienie) części terytorium w drodze umowy międzynarodowej, utworzenie państwa na terytorium zależnym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Umowy ustalające granice oraz tzw. umowy zlokalizowane </a:t>
            </a:r>
            <a:r>
              <a:rPr lang="pl-PL" sz="1600" dirty="0"/>
              <a:t>(związane z określonym terytorium, niezależnie od sprawowanej na nim władzy) 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nie ma wpływu na obowiązywanie tych umów</a:t>
            </a:r>
          </a:p>
        </p:txBody>
      </p:sp>
    </p:spTree>
    <p:extLst>
      <p:ext uri="{BB962C8B-B14F-4D97-AF65-F5344CB8AC3E}">
        <p14:creationId xmlns:p14="http://schemas.microsoft.com/office/powerpoint/2010/main" val="278775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3E61BA-0AB6-4468-A59C-9CF16C69C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34549-C8CD-4931-B44C-0631A5E2B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2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Konwencja NZ o sukcesji państw w odniesieniu do traktatów, sporządzona w Wiedniu dnia 23 sierpnia 1978 r., weszła w życie 6 listopada 1996 r.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Konwencja NZ o sukcesji państw w odniesieniu do mienia państwowego, archiwów oraz długów państwowych, sporządzona w Wiedniu dnia 7 kwietnia 1983 r., nie weszła w życie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87630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244AF5-1128-40FE-B2CA-F03F61D29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D835E-E905-49D0-8219-E65F650C0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dirty="0"/>
              <a:t>Główne teorie dotyczące sukcesji: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</a:t>
            </a:r>
            <a:r>
              <a:rPr lang="pl-PL" sz="1600" b="1" i="1" dirty="0"/>
              <a:t>tabula rasa</a:t>
            </a:r>
          </a:p>
          <a:p>
            <a:pPr marL="114300" indent="0" algn="just">
              <a:buNone/>
            </a:pPr>
            <a:r>
              <a:rPr lang="pl-PL" sz="1600" dirty="0"/>
              <a:t>nowe państwo nie jest związane żadnymi wcześniejszymi umowami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prawa wyboru</a:t>
            </a:r>
          </a:p>
          <a:p>
            <a:pPr marL="114300" indent="0" algn="just">
              <a:buNone/>
            </a:pPr>
            <a:r>
              <a:rPr lang="pl-PL" sz="1600" dirty="0"/>
              <a:t>nowe państwo ma prawo dokonać wyboru i notyfikować, które z umów zawartych przez państwo-poprzednika chce utrzymać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kontynuacji z prawem wypowiedzenia</a:t>
            </a:r>
          </a:p>
          <a:p>
            <a:pPr marL="114300" indent="0" algn="just">
              <a:buNone/>
            </a:pPr>
            <a:r>
              <a:rPr lang="pl-PL" sz="1600" dirty="0"/>
              <a:t>między państwem-sukcesorem a państwem poprzednikiem istnieje tzw. sukcesja generalna, ale nowemu państwu i kontrahentom przysługuje prawo wypowiedzenia umów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prawa do namysłu</a:t>
            </a:r>
          </a:p>
          <a:p>
            <a:pPr marL="114300" indent="0" algn="just">
              <a:buNone/>
            </a:pPr>
            <a:r>
              <a:rPr lang="pl-PL" sz="1600" dirty="0"/>
              <a:t>tymczasowo w nowym państwie utrzymane zostają dotychczasowe umowy dwustronne, które mogą być renegocjowane, natomiast umowy wielostronne obowiązują na zasadzie wzajemności, w stosunku do państw, które nie wyraziły sprzeciwu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7575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4012</Words>
  <Application>Microsoft Office PowerPoint</Application>
  <PresentationFormat>Panoramiczny</PresentationFormat>
  <Paragraphs>368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3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Podmioty prawa międzynarodowego powstanie państwa</vt:lpstr>
      <vt:lpstr>Podmioty prawa międzynarodowego powstanie państwa</vt:lpstr>
      <vt:lpstr>Podmioty prawa międzynarodowego powstanie państwa</vt:lpstr>
      <vt:lpstr>Podmioty prawa międzynarodowego sposoby upadku państwa</vt:lpstr>
      <vt:lpstr>Podmioty prawa międzynarodowego</vt:lpstr>
      <vt:lpstr>Sukcesja państw</vt:lpstr>
      <vt:lpstr>Sukcesja państw</vt:lpstr>
      <vt:lpstr>Sukcesja państw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Sukcesja dóbr kultury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2025-03-24T15:27:17Z</dcterms:created>
  <dcterms:modified xsi:type="dcterms:W3CDTF">2025-03-24T15:28:02Z</dcterms:modified>
</cp:coreProperties>
</file>