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83" r:id="rId4"/>
    <p:sldId id="384" r:id="rId5"/>
    <p:sldId id="385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86" r:id="rId14"/>
    <p:sldId id="387" r:id="rId15"/>
    <p:sldId id="399" r:id="rId16"/>
    <p:sldId id="388" r:id="rId17"/>
    <p:sldId id="389" r:id="rId18"/>
    <p:sldId id="390" r:id="rId19"/>
    <p:sldId id="391" r:id="rId20"/>
    <p:sldId id="400" r:id="rId21"/>
    <p:sldId id="401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4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34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133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285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487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517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047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580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62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99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5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32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7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9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0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4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6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7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9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7 - EFFRS1-1233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103D2D-3EAA-4D40-AD81-A2C7DFB7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5469E2-9F0A-4DDF-BAD3-335DD7E9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9549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cel działania</a:t>
            </a:r>
          </a:p>
          <a:p>
            <a:pPr marL="114300" indent="0">
              <a:buNone/>
            </a:pPr>
            <a:r>
              <a:rPr lang="pl-PL" sz="1600" dirty="0"/>
              <a:t>utrzymanie stabilnego poziomu cen przy jednoczesnym wspieraniu polityki gospodarczej rządu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odpowiada za wartość polskiego pieniądza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jest bankiem emisyjnym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organizowanie rozliczeń pieniężnych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gospodarki rezerwami dewizowymi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bankowej obsługi budżetu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regulowanie płynności banków oraz ich refinansowanie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kształtowanie warunków niezbędnych dla rozwoju systemu bankowego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działanie na rzecz stabilności krajowego systemu finansowego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opracowywanie statystyki pieniężnej i bankowej, bilansu płatniczego oraz międzynarodowej pozycji inwestycyjnej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7984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721A35-F36C-49B8-9A05-FE779EA8B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FDE843-2128-4A07-8492-AD594BE48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39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Organy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Prezes NBP </a:t>
            </a: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przewodniczy Radzie Polityki Pieniężnej i Zarządowi NBP,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reprezentuje NBP na zewnątrz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378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6558BD-09ED-4408-8722-5DE885CF8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E55517-5D0B-41B5-9AAC-5C6225E4B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Rada Polityki Pieniężnej </a:t>
            </a:r>
          </a:p>
          <a:p>
            <a:pPr marL="114300" indent="0">
              <a:buNone/>
            </a:pPr>
            <a:r>
              <a:rPr lang="pl-PL" sz="1600" dirty="0"/>
              <a:t>skład: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Prezes NBP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3 członków powoływanych przez Prezydenta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3 członków wybieranych przez Sejm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3 członków wybieranych przez Senat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ustalanie corocznie założeń polityki pieniężnej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ustalanie wysokości stóp procentowych NBP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ustalanie stopy rezerwy obowiązkowej banków oraz spółdzielczych kas oszczędnościowo-kredytowych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ustalanie górnych granic zobowiązań wynikających z zaciągania przez NBP pożyczek i kredytów w zagranicznych instytucjach finansowych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 ustalanie zasad operacji otwartego rynku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przyjmowanie rocznych sprawozdań NBP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018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F6C952-6A2C-49BE-99BE-BDF60F85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559007-72B9-4A69-B159-3AD160E89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Zarząd NBP </a:t>
            </a:r>
          </a:p>
          <a:p>
            <a:pPr marL="114300" indent="0">
              <a:buNone/>
            </a:pPr>
            <a:r>
              <a:rPr lang="pl-PL" sz="1600" dirty="0"/>
              <a:t>skład: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Prezes NPB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2 wiceprezesów NBP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4-6 członków zarządu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realizowanie uchwał RPP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dokonywanie okresowej oceny obiegu pieniężnego i rozliczeń pieniężnych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nadzorowanie operacji otwartego rynku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analizowanie stabilności krajowego systemu finansowego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uchwalanie prowizji i opłat stosowanych przez NBP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uchwalanie zasad polityki kadrowej w NBP.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4471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F6C952-6A2C-49BE-99BE-BDF60F85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A5502BB-63DA-AD76-3DC1-CFBC22379F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109728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971">
                  <a:extLst>
                    <a:ext uri="{9D8B030D-6E8A-4147-A177-3AD203B41FA5}">
                      <a16:colId xmlns:a16="http://schemas.microsoft.com/office/drawing/2014/main" val="4025716721"/>
                    </a:ext>
                  </a:extLst>
                </a:gridCol>
                <a:gridCol w="1457498">
                  <a:extLst>
                    <a:ext uri="{9D8B030D-6E8A-4147-A177-3AD203B41FA5}">
                      <a16:colId xmlns:a16="http://schemas.microsoft.com/office/drawing/2014/main" val="3389847794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102852749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88268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uprawnienie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Prezes NBP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Zarząd NBP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RPP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67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ustalanie stopy rezerwy obowiązkowej banków oraz spółdzielczych kas oszczędnościowo-kredytowych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95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analizowanie stabilności krajowego systemu finansowego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95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reprezentowanie NBP na zewnątrz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79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uchwalanie prowizji i opłat stosowanych przez NBP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92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ustalanie zasad operacji otwartego rynku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23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ustalanie corocznie założeń polityki pieniężnej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1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przewodniczenie Radzie Polityki Pieniężnej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77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dokonywanie okresowej oceny obiegu pieniężnego i rozliczeń pieniężnych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4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ustalanie stóp procentowych banków komercyjnych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40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82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E3E5C-924A-4517-ABF6-3C76E8CBA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4E1CF-1901-49A3-94E4-85F2D6A8C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Jednostki podziału terytorialnego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Województwo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sejmik województwa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województwa – organ wykonawczy; na czele zarządu stoi marszałek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Powiat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powiatu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powiatu – organ wykonawczy; na czele zarządu stoi starosta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Gmina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gminy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wójt/burmistrz/prezydent miasta – organ wykonawczy</a:t>
            </a:r>
          </a:p>
        </p:txBody>
      </p:sp>
    </p:spTree>
    <p:extLst>
      <p:ext uri="{BB962C8B-B14F-4D97-AF65-F5344CB8AC3E}">
        <p14:creationId xmlns:p14="http://schemas.microsoft.com/office/powerpoint/2010/main" val="324185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1D6C27-EAFF-42F6-8987-95C2A237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4191BA-4397-4C86-A5C7-70953CFA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Klasyfikacja wolności i praw na gruncie Konstytucji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osobiste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polityczne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ekonomiczne, socjalne i kulturalne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793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B2F54C-0FEE-4CD6-ACA2-EBF2944D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1B8168-FC8E-4B67-BA0B-4FDEC5A36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Zasada poszanowania godności człowieka</a:t>
            </a:r>
            <a:r>
              <a:rPr lang="pl-PL" sz="1600" dirty="0"/>
              <a:t> – art. 30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otwiera Konstytucję na porządek </a:t>
            </a:r>
            <a:r>
              <a:rPr lang="pl-PL" sz="1600" dirty="0" err="1"/>
              <a:t>prawnonaturalny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wskazuje wartość podstawową, determinującą proces wykładni i stosowania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wyznacza system i zakres poszczególnych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ustanawia prawo podmiotowe do poszanowania godności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Zasada wolności </a:t>
            </a:r>
            <a:r>
              <a:rPr lang="pl-PL" sz="1600" dirty="0"/>
              <a:t>– art. 31 ust. 1 i ust. 2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ustrojowa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systemu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samoistne prawo podmiotowe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567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AEC4F-C795-4925-8E69-03B9F32A8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CCB8C7-37DE-401C-9B47-D624716A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Zasada równości wobec prawa </a:t>
            </a:r>
            <a:r>
              <a:rPr lang="pl-PL" sz="1600" dirty="0"/>
              <a:t>– art. 32 ust. 1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ujęciu formalnym – konieczność takiego samego traktowania przez prawo wszystkich adresatów norm prawnych, bez wprowadzania jakiegokolwiek różnicowania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ujęciu materialnym – </a:t>
            </a:r>
            <a:r>
              <a:rPr lang="pl-PL" sz="1600" dirty="0"/>
              <a:t>wszystkie podmioty charakteryzujące się daną cechą istotną mają być traktowane tak samo; tak rozumiana zasada równości wobec prawa dopuszcza możliwość różnego traktowania podmiotów znajdujących się w odmiennej sytuacji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ograniczania korzystania z konstytucyjnych wolności i praw </a:t>
            </a:r>
            <a:r>
              <a:rPr lang="pl-PL" sz="1600" dirty="0"/>
              <a:t>– art. 31 ust. 3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 rangi co najmniej ustawy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konieczność ochrony: bezpieczeństwa państwa, porządku publicznego, środowiska, zdrowia i moralności publicznej, wolności i praw innych osób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respektowanie zasady proporcjonalności, na którą składają się: zasada konieczności, zasada przydatności, zasada proporcjonalności sensu stricto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zakaz naruszania istoty wolności i praw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986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E92038-5D99-48C3-BCF6-B210720C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7BDDC0-59E9-4349-96A9-A4FEB06CF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7612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29ED9B-C639-4037-A30C-C4BB0F751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0CDCC7-6ABC-45C1-A98B-4A13EB4E5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Organy NIK: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Prezes NIK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wiceprezesi NIK </a:t>
            </a:r>
            <a:r>
              <a:rPr lang="pl-PL" sz="1600" dirty="0"/>
              <a:t>(w liczbie 3)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Dyrektor generalny NIK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Kolegium NIK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Kryteria kontroli sprawowanej przez NIK: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legalność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gospodarność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rzetelność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celowość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197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6B5143-74C6-4E3B-9BE3-B1D6B600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B01582-E1E1-45DC-BAAE-6CC4F6577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Decyzje administracyjne: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deklaratoryjne - …………………………………………………………………………………………………………………..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konstytutywne - 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stanowcze - …………………………………………………………………………………………………………………………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tymczasowe - ……………………………………………………………………………………………………………………...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pozytywne - ………………………………………………………………………………………………………………………..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negatywne - 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swobodne - ………………………………………………………………………………………………………………………..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związane - 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nieostateczne - 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ostateczne - ………………………………………………………………………………………………………………………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9765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669D0-B941-459B-BAC1-F94CBE79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93F60B-A627-40D7-8EA5-969F38442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Najwyższa Izba Kontroli przeprowadza kontrole: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 własnej inicjatywy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na zlecenie Sejmu, Marszałka Sejmu, Prezydium Sejmu, komisji sejmowych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na zlecenie Prezydenta RP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na zlecenie Prezesa RM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38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A0854-589F-4576-9BCB-C1EF5748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AC5660-200E-4CFC-BB57-B5AD0C23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Organy kontrolowane przez NIK: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legalność, gospodarność, rzetelność, celowość </a:t>
            </a:r>
          </a:p>
          <a:p>
            <a:pPr marL="114300" indent="0" algn="just">
              <a:buNone/>
            </a:pPr>
            <a:r>
              <a:rPr lang="pl-PL" sz="1600" dirty="0"/>
              <a:t>organy administracji rządowej, Narodowy Bank Polski, państwowe osoby prawne i inne państwowe jednostki organizacyjne; w zakresie gospodarki finansowej i majątkowej – m.in. Kancelaria Prezydenta RP, Kancelaria Sejmu, Kancelaria Senatu, Trybunał Konstytucyjny, Rzecznik Praw Obywatelskich, Krajowa Rada Radiofonii               i Telewizji, Instytut Pamięci Narodowej, Krajowe Biuro Wyborcze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legalność, gospodarność, rzetelność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organy samorządu terytorialnego, samorządowe osoby prawne i inne samorządowe jednostki organizacyjne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 legalność, gospodarność </a:t>
            </a:r>
          </a:p>
          <a:p>
            <a:pPr marL="114300" indent="0" algn="just">
              <a:buNone/>
            </a:pPr>
            <a:r>
              <a:rPr lang="pl-PL" sz="1600" dirty="0"/>
              <a:t>inne jednostki organizacyjne i podmioty gospodarcze w zakresie, w jakim wykorzystują one majątek lub środki państwowe lub komunalne oraz wywiązują się ze zobowiązań finansowych na rzecz państwa, wykonują zadania zlecone lub powierzone, zamówienia publiczne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539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A0854-589F-4576-9BCB-C1EF5748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Najwyższa Izba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AC5660-200E-4CFC-BB57-B5AD0C23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Organy kontrolowane przez NIK: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797377E-E8D5-DFB2-3B86-512601A4681D}"/>
              </a:ext>
            </a:extLst>
          </p:cNvPr>
          <p:cNvGraphicFramePr>
            <a:graphicFrameLocks noGrp="1"/>
          </p:cNvGraphicFramePr>
          <p:nvPr/>
        </p:nvGraphicFramePr>
        <p:xfrm>
          <a:off x="875608" y="2245050"/>
          <a:ext cx="1057982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8407">
                  <a:extLst>
                    <a:ext uri="{9D8B030D-6E8A-4147-A177-3AD203B41FA5}">
                      <a16:colId xmlns:a16="http://schemas.microsoft.com/office/drawing/2014/main" val="3947078600"/>
                    </a:ext>
                  </a:extLst>
                </a:gridCol>
                <a:gridCol w="1418705">
                  <a:extLst>
                    <a:ext uri="{9D8B030D-6E8A-4147-A177-3AD203B41FA5}">
                      <a16:colId xmlns:a16="http://schemas.microsoft.com/office/drawing/2014/main" val="4026081289"/>
                    </a:ext>
                  </a:extLst>
                </a:gridCol>
                <a:gridCol w="1895793">
                  <a:extLst>
                    <a:ext uri="{9D8B030D-6E8A-4147-A177-3AD203B41FA5}">
                      <a16:colId xmlns:a16="http://schemas.microsoft.com/office/drawing/2014/main" val="1514268968"/>
                    </a:ext>
                  </a:extLst>
                </a:gridCol>
                <a:gridCol w="1457498">
                  <a:extLst>
                    <a:ext uri="{9D8B030D-6E8A-4147-A177-3AD203B41FA5}">
                      <a16:colId xmlns:a16="http://schemas.microsoft.com/office/drawing/2014/main" val="2290861395"/>
                    </a:ext>
                  </a:extLst>
                </a:gridCol>
                <a:gridCol w="1579423">
                  <a:extLst>
                    <a:ext uri="{9D8B030D-6E8A-4147-A177-3AD203B41FA5}">
                      <a16:colId xmlns:a16="http://schemas.microsoft.com/office/drawing/2014/main" val="3094244268"/>
                    </a:ext>
                  </a:extLst>
                </a:gridCol>
              </a:tblGrid>
              <a:tr h="32263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organ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kryterium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542839"/>
                  </a:ext>
                </a:extLst>
              </a:tr>
              <a:tr h="564612">
                <a:tc>
                  <a:txBody>
                    <a:bodyPr/>
                    <a:lstStyle/>
                    <a:p>
                      <a:r>
                        <a:rPr lang="pl-PL" dirty="0"/>
                        <a:t>Państwowe Gospodarstwo Leśne Lasy Państwowe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legalności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gospodarności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rzetelności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celowości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019761"/>
                  </a:ext>
                </a:extLst>
              </a:tr>
              <a:tr h="322635">
                <a:tc>
                  <a:txBody>
                    <a:bodyPr/>
                    <a:lstStyle/>
                    <a:p>
                      <a:r>
                        <a:rPr lang="pl-PL" dirty="0"/>
                        <a:t>Narodowy Bank Polski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legalności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gospodarności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rzetelności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celowości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13206"/>
                  </a:ext>
                </a:extLst>
              </a:tr>
              <a:tr h="564612">
                <a:tc>
                  <a:txBody>
                    <a:bodyPr/>
                    <a:lstStyle/>
                    <a:p>
                      <a:r>
                        <a:rPr lang="pl-PL" dirty="0"/>
                        <a:t>Biuro Rzecznika Praw Obywatelskich (gospodarka finansowa)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legalności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gospodarności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rzetelności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celowości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056189"/>
                  </a:ext>
                </a:extLst>
              </a:tr>
              <a:tr h="322635">
                <a:tc>
                  <a:txBody>
                    <a:bodyPr/>
                    <a:lstStyle/>
                    <a:p>
                      <a:r>
                        <a:rPr lang="pl-PL" dirty="0"/>
                        <a:t>Prezydent miasta Krakowa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legalności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gospodarności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rzetelności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celowości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289625"/>
                  </a:ext>
                </a:extLst>
              </a:tr>
              <a:tr h="322635">
                <a:tc>
                  <a:txBody>
                    <a:bodyPr/>
                    <a:lstStyle/>
                    <a:p>
                      <a:r>
                        <a:rPr lang="pl-PL" dirty="0"/>
                        <a:t>Kancelaria Prezesa Rady Ministrów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legalności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gospodarności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rzetelności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celowości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465121"/>
                  </a:ext>
                </a:extLst>
              </a:tr>
              <a:tr h="322635">
                <a:tc>
                  <a:txBody>
                    <a:bodyPr/>
                    <a:lstStyle/>
                    <a:p>
                      <a:r>
                        <a:rPr lang="pl-PL" dirty="0"/>
                        <a:t>Zarząd powiatu chrzanowskiego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legalności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gospodarności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rzetelności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celowości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232967"/>
                  </a:ext>
                </a:extLst>
              </a:tr>
              <a:tr h="564612">
                <a:tc>
                  <a:txBody>
                    <a:bodyPr/>
                    <a:lstStyle/>
                    <a:p>
                      <a:r>
                        <a:rPr lang="pl-PL" dirty="0"/>
                        <a:t>Biuro Trybunału Konstytucyjnego (gospodarka finansowa)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legalności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gospodarności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rzetelności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celowości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78045"/>
                  </a:ext>
                </a:extLst>
              </a:tr>
              <a:tr h="322635">
                <a:tc>
                  <a:txBody>
                    <a:bodyPr/>
                    <a:lstStyle/>
                    <a:p>
                      <a:r>
                        <a:rPr lang="pl-PL" dirty="0"/>
                        <a:t>Miejskie Przedsiębiorstwo Komunikacyjne S.A. w Krakowie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legalności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gospodarności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rzetelności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celowości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1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31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043287-6F32-4E0E-B8C6-2689E34E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Rzecznik Praw Obywatelskich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AC72A5-2B31-4098-9059-82DBCB6BD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Wniosek o ochronę do Rzecznika Praw Obywatelskich: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jest wolny od opłat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wymaga szczególnej formy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podlega przymusowi adwokacko-radcowskiemu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/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/>
              <a:t>Każdy ma prawo zwrócić się do RPO z wnioskiem o pomoc w ochronie wolności lub praw naruszonych przez organy władzy publicznej</a:t>
            </a: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789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060A2B-C86F-44BC-9A0C-B20AC33F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Rzecznik Praw Obywatelskich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6EA43E-F958-4612-AA41-8BE0715BA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Rzecznik Praw Obywatelskich może: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zbadać każdą sprawę naruszenia wolności i praw na miejscu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składać wnioski o zbadanie konstytucyjności aktów normatywnych do Trybunału Konstytucyjnego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żądać informacji o stanie sprawy prowadzonej przez prokuraturę lub organy administracji państwowej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składać wnioski o rozstrzygnięcie sporu kompetencyjnego przez Trybunał Konstytucyjny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żądać wglądu do akt sądowych i prokuratorskich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wszcząć postępowanie przygotowawcze w sprawach karnych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żądać wszczęcia postępowania w sprawach cywilnych i administracyjnych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przystąpić do toczącego się postępowania cywilnego, administracyjnego lub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sądowoadministracyjnego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wystąpić do Sądu Najwyższego lub Naczelnego Sądu Administracyjnego o podjęcie uchwały wyjaśniającej TAK/NIE,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skierować wystąpienie do organu, w którego działalności stwierdził naruszenie TAK/NIE.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976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3E5918-52E3-4F89-A9CF-96EA4945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Rzecznik Praw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8E717-911F-4EFC-A347-548F7C2B2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pl-PL" sz="1600" dirty="0"/>
              <a:t>Stoi na straży praw dziecka określonych w Konstytucji, Konwencji o prawach dziecka i innych przepisach prawa, z poszanowaniem odpowiedzialności, praw i obowiązków rodziców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Rzecznik Praw Dziecka może: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składać wnioski o zbadanie konstytucyjności aktów normatywnych do Trybunału Konstytucyjnego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żądać informacji o stanie sprawy prowadzonej przez prokuraturę lub organy administracji państwowej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składać wnioski o rozstrzygnięcie sporu kompetencyjnego przez Trybunał Konstytucyjny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żądać wglądu do akt sądowych i prokuratorskich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wszcząć postępowanie przygotowawcze w sprawach karnych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żądać wszczęcia postępowania w sprawach cywilnych i administracyjnych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przystąpić do toczącego się postępowania cywilnego, administracyjnego lub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sądowoadministracyjnego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zwrócić się do organów lub instytucji o podjęcie działań na rzecz dziecka TAK/NIE,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przystąpić do postępowania przed Trybunałem Konstytucyjnym wszczętego w drodze skargi konstytucyjnej lub wniosku Rzecznika Praw Obywatelskich TAK/NIE,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przedstawiać organom, instytucjom i organizacjom wnioski służące zapewnieniu ochrony praw dziecka TAK/NIE.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701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97F63-D2AE-4594-A7B1-172A77A9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Krajowa rada Radiofonii i telewizji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1475B3-19E6-420E-B079-CD986FD1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Skład </a:t>
            </a:r>
            <a:r>
              <a:rPr lang="pl-PL" sz="1600" dirty="0" err="1"/>
              <a:t>KRRiTv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2 członków powoływanych przez Prezydenta RP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2 członków wybieranych przez Sejm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1 członek wybierany przez Senat.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Stoi na straży wolności słowa, prawa do informacji oraz interesu publicznego w radiofonii i telewizji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określanie warunków prowadzenia działalności przez nadawców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podejmowanie rozstrzygnięć w sprawach koncesji na rozpowszechnianie i rozprowadzanie programów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opłat abonamentowych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kontroli nad działalnością nadawców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210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1467</Words>
  <Application>Microsoft Office PowerPoint</Application>
  <PresentationFormat>Panoramiczny</PresentationFormat>
  <Paragraphs>254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1_Apteka</vt:lpstr>
      <vt:lpstr>Podstawy prawa</vt:lpstr>
      <vt:lpstr>Najwyższa Izba Kontroli</vt:lpstr>
      <vt:lpstr>Najwyższa Izba Kontroli</vt:lpstr>
      <vt:lpstr>Najwyższa Izba Kontroli</vt:lpstr>
      <vt:lpstr>Najwyższa Izba Kontroli</vt:lpstr>
      <vt:lpstr>Rzecznik Praw Obywatelskich</vt:lpstr>
      <vt:lpstr>Rzecznik Praw Obywatelskich</vt:lpstr>
      <vt:lpstr>Rzecznik Praw Dziecka</vt:lpstr>
      <vt:lpstr>Krajowa rada Radiofonii i telewizji</vt:lpstr>
      <vt:lpstr>Narodowy bank polski</vt:lpstr>
      <vt:lpstr>Narodowy bank polski</vt:lpstr>
      <vt:lpstr>Narodowy bank polski</vt:lpstr>
      <vt:lpstr>Narodowy bank polski</vt:lpstr>
      <vt:lpstr>Narodowy bank polski</vt:lpstr>
      <vt:lpstr>Samorząd terytorialny</vt:lpstr>
      <vt:lpstr>Status jednostki</vt:lpstr>
      <vt:lpstr>Status jednostki</vt:lpstr>
      <vt:lpstr>Status jednostki</vt:lpstr>
      <vt:lpstr>Prawo i postępowanie administracyjne</vt:lpstr>
      <vt:lpstr>Prawo i 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2024-05-26T19:34:34Z</dcterms:created>
  <dcterms:modified xsi:type="dcterms:W3CDTF">2024-05-26T19:35:06Z</dcterms:modified>
</cp:coreProperties>
</file>