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5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6"/>
    <p:restoredTop sz="95361"/>
  </p:normalViewPr>
  <p:slideViewPr>
    <p:cSldViewPr snapToGrid="0">
      <p:cViewPr varScale="1">
        <p:scale>
          <a:sx n="55" d="100"/>
          <a:sy n="55" d="100"/>
        </p:scale>
        <p:origin x="200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3F27C-0EB8-FF46-AE0F-025355831318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01EB2-21F4-FC42-A42C-F01AE14CDB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267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Charakterystyczne cechy: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 społeczny,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perswazja i edukacja,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oddziaływanie emocjonalne,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wykorzystanie mediów i działań promocyjnych.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36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Kampania pij mleko będziesz wielki z 2000 roku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zapadła w pamięć?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celebryci z „mlecznymi wąsami”,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bardzo prosty slogan,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dziś bywa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memem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internetowym.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 było problemem?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infantylność przekazu,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uproszczenie problemu żywienia,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część odbiorców odbierała kampanię jako reklamę branży mleczarskiej.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 kulturowy: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Kampania stała się bardziej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memem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niż edukacją zdrowotną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369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„Nie jedz cukru, bo umrzesz”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Wiele kampanii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antycukrowych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operowało absurdalnym straszeniem.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bywały śmieszne?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przesadna dramatyzacja,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porównywanie cukru do narkotyków,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estetyka rodem z horroru.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Wniosek: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Zbyt agresywne moralizowanie może wywołać efekt parodii.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886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pl-PL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drugs</a:t>
            </a: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USA, lata 80.</a:t>
            </a:r>
          </a:p>
          <a:p>
            <a:br>
              <a:rPr lang="pl-PL" dirty="0"/>
            </a:b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krytykowano?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 realnych informacji,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nadmierne uproszczenie,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młodzież odbierała kampanię jako oderwaną od rzeczywistości.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Kampania stała się obiektem żartów popkulturowych.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890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zwiększenie wiedzy, nagłośnienie problemów społecznych;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l-PL" dirty="0"/>
            </a:br>
            <a:r>
              <a:rPr lang="pl-PL" dirty="0"/>
              <a:t>promowanie właściwych zachowań, budowanie świadomości;</a:t>
            </a:r>
          </a:p>
          <a:p>
            <a:br>
              <a:rPr lang="pl-PL" dirty="0"/>
            </a:br>
            <a:r>
              <a:rPr lang="pl-PL" dirty="0"/>
              <a:t>zmiana postaw, wywołanie emocji, mobilizowanie do działania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2528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zdrowie publiczne, bezpieczeństwo drogowe, ekologia, prawa człowieka, przemoc i uzależnienia, zdrowie psychiczne, przeciwdziałanie wykluczeniu społecznemu, ochrona zwierząt.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5656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Emocje: strach, empatia, poczucie winy, nadzieja,</a:t>
            </a:r>
            <a:br>
              <a:rPr lang="pl-PL" dirty="0"/>
            </a:br>
            <a:r>
              <a:rPr lang="pl-PL" dirty="0"/>
              <a:t>Narracja: </a:t>
            </a:r>
            <a:r>
              <a:rPr lang="pl-PL" dirty="0" err="1"/>
              <a:t>storytelling</a:t>
            </a:r>
            <a:r>
              <a:rPr lang="pl-PL" dirty="0"/>
              <a:t>, historie bohaterów, identyfikacja odbiorcy</a:t>
            </a:r>
            <a:br>
              <a:rPr lang="pl-PL" dirty="0"/>
            </a:br>
            <a:r>
              <a:rPr lang="pl-PL" dirty="0"/>
              <a:t>Społeczny dowód słuszności: wpływ grup społecznych, autorytety i </a:t>
            </a:r>
            <a:r>
              <a:rPr lang="pl-PL" dirty="0" err="1"/>
              <a:t>influencerzy</a:t>
            </a:r>
            <a:br>
              <a:rPr lang="pl-PL" dirty="0"/>
            </a:br>
            <a:br>
              <a:rPr lang="pl-PL" dirty="0"/>
            </a:br>
            <a:r>
              <a:rPr lang="pl-PL" dirty="0"/>
              <a:t>Rola emocji: silne emocje zwiększają zapamiętywanie przekazu, budują zaangażowanie, motywują do działania, </a:t>
            </a:r>
            <a:br>
              <a:rPr lang="pl-PL" dirty="0"/>
            </a:br>
            <a:r>
              <a:rPr lang="pl-PL" dirty="0"/>
              <a:t>Ryzyko: szok może wywołać odrzucenie, zbyt agresywny przekaz może budzić sprzeciw</a:t>
            </a:r>
            <a:br>
              <a:rPr lang="pl-PL" dirty="0"/>
            </a:b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Skuteczna kampania powinna równoważyć emocje i wiarygodność.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90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Dlaczego grupa docelowa jest tak ważna?</a:t>
            </a:r>
            <a:br>
              <a:rPr lang="pl-PL" dirty="0"/>
            </a:b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Dlaczego jest ważna?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Skuteczność kampanii zależy od: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znajomości odbiorcy,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języka komunikacji,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potrzeb i wartości grupy,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dopasowania kanałów przekazu.</a:t>
            </a:r>
          </a:p>
          <a:p>
            <a:b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Przykład: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Inny przekaz dla: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młodzieży,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kierowców,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seniorów,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rodziców.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9473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Bezpieczeństwo drogowe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Ograniczenie liczby wypadków po alkoholu.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Narzędzia: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mocne hasła,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realistyczne spoty,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kampania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outdoor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wzrost świadomości zagrożeń,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zwiększenie społecznej presji wobec pijanych kierowców.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15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Charakterystyka: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nowoczesny język komunikacji,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przełamywanie tabu,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pozytywny przekaz.</a:t>
            </a:r>
          </a:p>
          <a:p>
            <a: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Sukces kampanii: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duża rozpoznawalność,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aktywizacja społeczności,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skuteczne działania </a:t>
            </a:r>
            <a:r>
              <a:rPr lang="pl-P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fundraisingowe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3163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Akcje PETA na rzecz praw zwierząt: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Organizacja znana jest z prowokacji na granicy dobrego smaku. Głośnym echem odbiła się kampania „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Behind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Leather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(prezentująca proces obdzierania zwierząt ze skóry, stylizowany na luksusowe butiki) czy akcje zestawiające cierpienie zwierząt z Holokaustem.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8519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Polskie kampanie z dwuznacznym hasłem („Kochaj, nie rżnij”, 2022):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Przykład z Wrocławia. W ramach walki o ochronę Lasu 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Sołtysowickiego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stworzono billboardy nawiązujące do aktów seksualnych. Spotkało się to z krytyką, że szokujące hasła przysłoniły sam problem ekologiczny.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F01EB2-21F4-FC42-A42C-F01AE14CDB0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8684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D9985E-8E39-20FD-AF21-E34C5C2235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FF76183-5A7A-D43B-0D5C-A30CE4B8C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9064EA-803B-DF11-FFD9-FD70CA4C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FEAABAA-E9C2-9CF6-1A2E-9457CAEB5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EF8B5F-7E69-B9B9-AD10-663044AF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831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EC8158-0D27-7631-FB68-D84B9853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91EE721-9119-E65A-A67A-E80D4034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F215D0-6E4E-7CD8-1033-16B99D9DB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4D1AAB-CD2F-7229-7DAE-95239444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94DFCE-EDD7-E2AC-BEBF-6BB1CBCD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445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81D9766-C5C2-1B0F-7C58-1DA45EFB69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3BDA420-040A-B390-B5E6-D8C679038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B65D85-0312-AF7A-D257-68BE54D6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268E22-62AB-9440-73FB-451A1D20A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4CE67A-F93A-7721-F54E-FCE6CA86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1376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80C119-93A2-B341-52F0-CAD1EE41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BDB7BB-ADCA-6F16-158F-65578C5C8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177674-ED2C-AC08-8920-11496DAF4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32F8CF-BC78-8173-106E-68B025E24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15AAFF-C838-876B-30A5-26EB444A2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2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D2D647-BDE8-CEEE-C179-20637121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30151A7-5D0D-AA3F-B44E-50100558C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204D3D-B04A-ECD7-2F71-67A01093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1A169CC-39F8-8DDE-33BB-1EDA9F7F6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CCCA2B9-2B1F-0A6D-08E1-26216B69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011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3286F2-97E4-0007-5BE5-D2A299AD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F10FE4-85F1-C157-E68B-87BF84166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0E09B1-D4CF-D11E-22B1-877E3B698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3E506BE-45DD-E1B3-D456-A9085623A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4DB7320-92A5-FD21-F2E7-0ADBD583E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5FCED89-75A7-C0E6-DF19-8C75E6A21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E592F9-B635-5C9A-42A3-AB3E2E0E0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5D04DFA-205E-20C2-5DF2-31639C208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53E5B6-AB0B-22D0-D305-7C3FEF25A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C1835E1-D825-905B-E31A-8589E9D81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9DBF594-FD82-F5E7-98DA-92F75165B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4699B2E-791D-713F-1FAA-66D38CAD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3C2F18-78D7-213F-B633-2D93A02D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E45CB22-000D-CB67-67C0-F242C115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7688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59EE33-5828-BE63-A970-EB507B20C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9ADEB20-6ACA-8ABF-1BEB-7886603B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58BEA2F-C66B-92A0-36AA-EEB85BDE3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8EFA1AE-4B8C-574D-B961-850212519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89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BB6679-962A-7B25-226D-9B198F5F9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C8F52F0-43F7-A0C7-03F8-74C7EAD5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E48DF1B-A68D-3E6C-DB2A-A5B1DA5E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613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C78424-D2EF-0F99-A645-07270630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A1F5B6-0FBD-4D19-F51B-60044736A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7CE8FD2-9948-F9F1-5695-63F27E5E3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D3B443-66F9-45CB-B58F-7B2F7963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2CF6821-DC00-E190-CA8D-F58805283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ED55903-BE1A-3031-B650-E9FA72391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64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54579D-EEE2-DC18-92E7-EF1A26479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0D2209E-AACB-E7CD-E5AD-ACB70E9AB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84DF7AC-E550-BA3D-A682-A6623E082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3BD1D51-FCF9-385B-0220-975052A0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9645C90-28DC-2EAC-9244-41BC3503C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8C4D39B-C9E8-60AC-5CAB-4DC77B16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164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DCB5FE-24B5-7286-1AB0-31399D4EE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CE8E5B7-3C35-E764-DE1D-1A7F6C5BC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D66522-2B93-AA2C-4C35-E875F1D148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A6181-EA97-6A46-A422-16C641E97151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2207B1-DD52-86A8-1661-AC964D5D7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F8C582-B813-086F-3DA3-D87E56BBE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1F1CD-B84B-4641-BD89-4FB5F286DC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36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ebSwnyjgNA?feature=oembed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MpJiW6Hnv4?feature=oembed" TargetMode="Externa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s8yqcrqo1s?feature=oembed" TargetMode="Externa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OnENVylxPI?feature=oembed" TargetMode="Externa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/>
              <a:t>Marketing zewnętrzny</a:t>
            </a:r>
            <a:endParaRPr lang="pl-PL" sz="5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</a:rPr>
              <a:t>dr </a:t>
            </a:r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B41B5A-71F9-9F09-5473-5E09487F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Przykłady kampanii społecznych</a:t>
            </a:r>
          </a:p>
        </p:txBody>
      </p:sp>
    </p:spTree>
    <p:extLst>
      <p:ext uri="{BB962C8B-B14F-4D97-AF65-F5344CB8AC3E}">
        <p14:creationId xmlns:p14="http://schemas.microsoft.com/office/powerpoint/2010/main" val="3324713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media online 3" descr="Spot kampanii &quot;PIŁEŚ? NIE JEDZ!&quot;">
            <a:hlinkClick r:id="" action="ppaction://media"/>
            <a:extLst>
              <a:ext uri="{FF2B5EF4-FFF2-40B4-BE49-F238E27FC236}">
                <a16:creationId xmlns:a16="http://schemas.microsoft.com/office/drawing/2014/main" id="{94924C27-1E4D-7FA7-A4D2-13D34FFAD56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5519" y="1253331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0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media online 3" descr="Nie dumaj! Rusz się do lekarza!">
            <a:hlinkClick r:id="" action="ppaction://media"/>
            <a:extLst>
              <a:ext uri="{FF2B5EF4-FFF2-40B4-BE49-F238E27FC236}">
                <a16:creationId xmlns:a16="http://schemas.microsoft.com/office/drawing/2014/main" id="{7FD6CCEF-50C4-17A9-EFC5-23BBDCBF712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4725" y="1252538"/>
            <a:ext cx="7704138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4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media online 3" descr="Behind the Leather">
            <a:hlinkClick r:id="" action="ppaction://media"/>
            <a:extLst>
              <a:ext uri="{FF2B5EF4-FFF2-40B4-BE49-F238E27FC236}">
                <a16:creationId xmlns:a16="http://schemas.microsoft.com/office/drawing/2014/main" id="{75829D47-0B09-8200-4817-5EAA5837A02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5519" y="1253331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8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7CE71F92-454A-C111-D7D7-2076944B03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30857" b="1290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42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88F268D1-9021-F1A9-92B9-93AADAFEB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7380" y="643466"/>
            <a:ext cx="399724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18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sX0" fmla="*/ 0 w 10515600"/>
              <a:gd name="csY0" fmla="*/ 0 h 5416094"/>
              <a:gd name="csX1" fmla="*/ 552069 w 10515600"/>
              <a:gd name="csY1" fmla="*/ 0 h 5416094"/>
              <a:gd name="csX2" fmla="*/ 893826 w 10515600"/>
              <a:gd name="csY2" fmla="*/ 0 h 5416094"/>
              <a:gd name="csX3" fmla="*/ 1761363 w 10515600"/>
              <a:gd name="csY3" fmla="*/ 0 h 5416094"/>
              <a:gd name="csX4" fmla="*/ 2313432 w 10515600"/>
              <a:gd name="csY4" fmla="*/ 0 h 5416094"/>
              <a:gd name="csX5" fmla="*/ 2865501 w 10515600"/>
              <a:gd name="csY5" fmla="*/ 0 h 5416094"/>
              <a:gd name="csX6" fmla="*/ 3733038 w 10515600"/>
              <a:gd name="csY6" fmla="*/ 0 h 5416094"/>
              <a:gd name="csX7" fmla="*/ 4179951 w 10515600"/>
              <a:gd name="csY7" fmla="*/ 0 h 5416094"/>
              <a:gd name="csX8" fmla="*/ 5047488 w 10515600"/>
              <a:gd name="csY8" fmla="*/ 0 h 5416094"/>
              <a:gd name="csX9" fmla="*/ 5915025 w 10515600"/>
              <a:gd name="csY9" fmla="*/ 0 h 5416094"/>
              <a:gd name="csX10" fmla="*/ 6572250 w 10515600"/>
              <a:gd name="csY10" fmla="*/ 0 h 5416094"/>
              <a:gd name="csX11" fmla="*/ 7439787 w 10515600"/>
              <a:gd name="csY11" fmla="*/ 0 h 5416094"/>
              <a:gd name="csX12" fmla="*/ 7991856 w 10515600"/>
              <a:gd name="csY12" fmla="*/ 0 h 5416094"/>
              <a:gd name="csX13" fmla="*/ 8543925 w 10515600"/>
              <a:gd name="csY13" fmla="*/ 0 h 5416094"/>
              <a:gd name="csX14" fmla="*/ 9306306 w 10515600"/>
              <a:gd name="csY14" fmla="*/ 0 h 5416094"/>
              <a:gd name="csX15" fmla="*/ 9858375 w 10515600"/>
              <a:gd name="csY15" fmla="*/ 0 h 5416094"/>
              <a:gd name="csX16" fmla="*/ 10515600 w 10515600"/>
              <a:gd name="csY16" fmla="*/ 0 h 5416094"/>
              <a:gd name="csX17" fmla="*/ 10515600 w 10515600"/>
              <a:gd name="csY17" fmla="*/ 785334 h 5416094"/>
              <a:gd name="csX18" fmla="*/ 10515600 w 10515600"/>
              <a:gd name="csY18" fmla="*/ 1516506 h 5416094"/>
              <a:gd name="csX19" fmla="*/ 10515600 w 10515600"/>
              <a:gd name="csY19" fmla="*/ 2247679 h 5416094"/>
              <a:gd name="csX20" fmla="*/ 10515600 w 10515600"/>
              <a:gd name="csY20" fmla="*/ 2762208 h 5416094"/>
              <a:gd name="csX21" fmla="*/ 10515600 w 10515600"/>
              <a:gd name="csY21" fmla="*/ 3330898 h 5416094"/>
              <a:gd name="csX22" fmla="*/ 10515600 w 10515600"/>
              <a:gd name="csY22" fmla="*/ 4062071 h 5416094"/>
              <a:gd name="csX23" fmla="*/ 10515600 w 10515600"/>
              <a:gd name="csY23" fmla="*/ 4684921 h 5416094"/>
              <a:gd name="csX24" fmla="*/ 10515600 w 10515600"/>
              <a:gd name="csY24" fmla="*/ 5416094 h 5416094"/>
              <a:gd name="csX25" fmla="*/ 9753219 w 10515600"/>
              <a:gd name="csY25" fmla="*/ 5416094 h 5416094"/>
              <a:gd name="csX26" fmla="*/ 9411462 w 10515600"/>
              <a:gd name="csY26" fmla="*/ 5416094 h 5416094"/>
              <a:gd name="csX27" fmla="*/ 8754237 w 10515600"/>
              <a:gd name="csY27" fmla="*/ 5416094 h 5416094"/>
              <a:gd name="csX28" fmla="*/ 8307324 w 10515600"/>
              <a:gd name="csY28" fmla="*/ 5416094 h 5416094"/>
              <a:gd name="csX29" fmla="*/ 7544943 w 10515600"/>
              <a:gd name="csY29" fmla="*/ 5416094 h 5416094"/>
              <a:gd name="csX30" fmla="*/ 7098030 w 10515600"/>
              <a:gd name="csY30" fmla="*/ 5416094 h 5416094"/>
              <a:gd name="csX31" fmla="*/ 6335649 w 10515600"/>
              <a:gd name="csY31" fmla="*/ 5416094 h 5416094"/>
              <a:gd name="csX32" fmla="*/ 5993892 w 10515600"/>
              <a:gd name="csY32" fmla="*/ 5416094 h 5416094"/>
              <a:gd name="csX33" fmla="*/ 5231511 w 10515600"/>
              <a:gd name="csY33" fmla="*/ 5416094 h 5416094"/>
              <a:gd name="csX34" fmla="*/ 4784598 w 10515600"/>
              <a:gd name="csY34" fmla="*/ 5416094 h 5416094"/>
              <a:gd name="csX35" fmla="*/ 4442841 w 10515600"/>
              <a:gd name="csY35" fmla="*/ 5416094 h 5416094"/>
              <a:gd name="csX36" fmla="*/ 3995928 w 10515600"/>
              <a:gd name="csY36" fmla="*/ 5416094 h 5416094"/>
              <a:gd name="csX37" fmla="*/ 3233547 w 10515600"/>
              <a:gd name="csY37" fmla="*/ 5416094 h 5416094"/>
              <a:gd name="csX38" fmla="*/ 2786634 w 10515600"/>
              <a:gd name="csY38" fmla="*/ 5416094 h 5416094"/>
              <a:gd name="csX39" fmla="*/ 2444877 w 10515600"/>
              <a:gd name="csY39" fmla="*/ 5416094 h 5416094"/>
              <a:gd name="csX40" fmla="*/ 1997964 w 10515600"/>
              <a:gd name="csY40" fmla="*/ 5416094 h 5416094"/>
              <a:gd name="csX41" fmla="*/ 1445895 w 10515600"/>
              <a:gd name="csY41" fmla="*/ 5416094 h 5416094"/>
              <a:gd name="csX42" fmla="*/ 788670 w 10515600"/>
              <a:gd name="csY42" fmla="*/ 5416094 h 5416094"/>
              <a:gd name="csX43" fmla="*/ 0 w 10515600"/>
              <a:gd name="csY43" fmla="*/ 5416094 h 5416094"/>
              <a:gd name="csX44" fmla="*/ 0 w 10515600"/>
              <a:gd name="csY44" fmla="*/ 4630760 h 5416094"/>
              <a:gd name="csX45" fmla="*/ 0 w 10515600"/>
              <a:gd name="csY45" fmla="*/ 3953749 h 5416094"/>
              <a:gd name="csX46" fmla="*/ 0 w 10515600"/>
              <a:gd name="csY46" fmla="*/ 3276737 h 5416094"/>
              <a:gd name="csX47" fmla="*/ 0 w 10515600"/>
              <a:gd name="csY47" fmla="*/ 2599725 h 5416094"/>
              <a:gd name="csX48" fmla="*/ 0 w 10515600"/>
              <a:gd name="csY48" fmla="*/ 1922713 h 5416094"/>
              <a:gd name="csX49" fmla="*/ 0 w 10515600"/>
              <a:gd name="csY49" fmla="*/ 1299863 h 5416094"/>
              <a:gd name="csX50" fmla="*/ 0 w 10515600"/>
              <a:gd name="csY50" fmla="*/ 0 h 54160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6A60194E-0798-9ED2-5FB0-469FD88CA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88382" y="914400"/>
            <a:ext cx="3739036" cy="496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86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media online 3" descr="This Is Your Brain...This Is Your Brain On Drugs - 80s Partnership For A Drug Free America">
            <a:hlinkClick r:id="" action="ppaction://media"/>
            <a:extLst>
              <a:ext uri="{FF2B5EF4-FFF2-40B4-BE49-F238E27FC236}">
                <a16:creationId xmlns:a16="http://schemas.microsoft.com/office/drawing/2014/main" id="{164474A0-579E-64D2-8092-2D125135357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194844" y="1253331"/>
            <a:ext cx="58023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8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907B5-C2E7-29F9-5F08-45E5B0B3D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Praca w grupach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465FA8C-76AA-7931-6846-A828B9D7C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Analiza kampania pod kątem:</a:t>
            </a:r>
          </a:p>
          <a:p>
            <a:pPr>
              <a:buFontTx/>
              <a:buChar char="-"/>
            </a:pPr>
            <a:r>
              <a:rPr lang="pl-PL" dirty="0"/>
              <a:t>Diagnoza problemu;</a:t>
            </a:r>
          </a:p>
          <a:p>
            <a:pPr>
              <a:buFontTx/>
              <a:buChar char="-"/>
            </a:pPr>
            <a:r>
              <a:rPr lang="pl-PL" dirty="0"/>
              <a:t>Wyznaczenie celu;</a:t>
            </a:r>
          </a:p>
          <a:p>
            <a:pPr>
              <a:buFontTx/>
              <a:buChar char="-"/>
            </a:pPr>
            <a:r>
              <a:rPr lang="pl-PL" dirty="0"/>
              <a:t>Określenie grup docelowych;</a:t>
            </a:r>
          </a:p>
          <a:p>
            <a:pPr>
              <a:buFontTx/>
              <a:buChar char="-"/>
            </a:pPr>
            <a:r>
              <a:rPr lang="pl-PL"/>
              <a:t>Ocena skuteczności. </a:t>
            </a:r>
            <a:endParaRPr lang="pl-PL" dirty="0"/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5397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A4A1DA-A788-66FD-839F-632362ADE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Popularne błędy kampanii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B06427-94B1-84F0-F4BA-EDEC9026A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brak jasno określonego celu;</a:t>
            </a:r>
          </a:p>
          <a:p>
            <a:r>
              <a:rPr lang="pl-PL" dirty="0"/>
              <a:t>źle dobrana grupa docelowa;</a:t>
            </a:r>
          </a:p>
          <a:p>
            <a:r>
              <a:rPr lang="pl-PL" dirty="0"/>
              <a:t>niezrozumiały przekaz;</a:t>
            </a:r>
          </a:p>
          <a:p>
            <a:r>
              <a:rPr lang="pl-PL" dirty="0"/>
              <a:t>zbyt słabe emocje;</a:t>
            </a:r>
          </a:p>
          <a:p>
            <a:r>
              <a:rPr lang="pl-PL" dirty="0"/>
              <a:t>brak spójności komunikacji;</a:t>
            </a:r>
          </a:p>
          <a:p>
            <a:r>
              <a:rPr lang="pl-PL" dirty="0"/>
              <a:t>brak ewaluacji.</a:t>
            </a:r>
          </a:p>
        </p:txBody>
      </p:sp>
    </p:spTree>
    <p:extLst>
      <p:ext uri="{BB962C8B-B14F-4D97-AF65-F5344CB8AC3E}">
        <p14:creationId xmlns:p14="http://schemas.microsoft.com/office/powerpoint/2010/main" val="152752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181FD-0962-14DF-A873-C15910AC6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Kampanie społeczne</a:t>
            </a:r>
          </a:p>
        </p:txBody>
      </p:sp>
    </p:spTree>
    <p:extLst>
      <p:ext uri="{BB962C8B-B14F-4D97-AF65-F5344CB8AC3E}">
        <p14:creationId xmlns:p14="http://schemas.microsoft.com/office/powerpoint/2010/main" val="1083405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883C8F-186B-1F8B-AE1F-9CABC6FB4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Etyka kampanii społecznych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B09B27-3FA5-9E9C-14FC-F4C5B8730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Problemy etyczne:</a:t>
            </a:r>
          </a:p>
          <a:p>
            <a:pPr marL="0" indent="0">
              <a:buNone/>
            </a:pPr>
            <a:r>
              <a:rPr lang="pl-PL" dirty="0"/>
              <a:t>- wykorzystywanie strachu,</a:t>
            </a:r>
          </a:p>
          <a:p>
            <a:pPr marL="0" indent="0">
              <a:buNone/>
            </a:pPr>
            <a:r>
              <a:rPr lang="pl-PL" dirty="0"/>
              <a:t>- manipulacja emocjami,</a:t>
            </a:r>
          </a:p>
          <a:p>
            <a:pPr marL="0" indent="0">
              <a:buNone/>
            </a:pPr>
            <a:r>
              <a:rPr lang="pl-PL" dirty="0"/>
              <a:t>- </a:t>
            </a:r>
            <a:r>
              <a:rPr lang="pl-PL" dirty="0" err="1"/>
              <a:t>stereotypizacja</a:t>
            </a:r>
            <a:r>
              <a:rPr lang="pl-PL" dirty="0"/>
              <a:t>,</a:t>
            </a:r>
          </a:p>
          <a:p>
            <a:pPr marL="0" indent="0">
              <a:buNone/>
            </a:pPr>
            <a:r>
              <a:rPr lang="pl-PL" dirty="0"/>
              <a:t>- szokowanie odbiorców.</a:t>
            </a:r>
          </a:p>
          <a:p>
            <a:r>
              <a:rPr lang="pl-PL" dirty="0"/>
              <a:t>Ważne zasady:</a:t>
            </a:r>
          </a:p>
          <a:p>
            <a:pPr marL="0" indent="0">
              <a:buNone/>
            </a:pPr>
            <a:r>
              <a:rPr lang="pl-PL" dirty="0"/>
              <a:t>- szacunek dla odbiorcy,</a:t>
            </a:r>
          </a:p>
          <a:p>
            <a:pPr marL="0" indent="0">
              <a:buNone/>
            </a:pPr>
            <a:r>
              <a:rPr lang="pl-PL" dirty="0"/>
              <a:t>- wiarygodność,</a:t>
            </a:r>
          </a:p>
          <a:p>
            <a:pPr marL="0" indent="0">
              <a:buNone/>
            </a:pPr>
            <a:r>
              <a:rPr lang="pl-PL"/>
              <a:t>- odpowiedzialność </a:t>
            </a:r>
            <a:r>
              <a:rPr lang="pl-PL" dirty="0"/>
              <a:t>społeczna.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3133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E8EC88-3BB5-85FC-BBFA-8CF3969F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Jak zmieniają się kampanie społeczne?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BF39F0-4FE0-BAB1-C484-7A594B5DC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personalizacja przekazu;</a:t>
            </a:r>
          </a:p>
          <a:p>
            <a:r>
              <a:rPr lang="pl-PL" dirty="0"/>
              <a:t>wykorzystanie AI;</a:t>
            </a:r>
          </a:p>
          <a:p>
            <a:r>
              <a:rPr lang="pl-PL" dirty="0" err="1"/>
              <a:t>mikroinfluencerzy</a:t>
            </a:r>
            <a:r>
              <a:rPr lang="pl-PL" dirty="0"/>
              <a:t>;</a:t>
            </a:r>
          </a:p>
          <a:p>
            <a:r>
              <a:rPr lang="pl-PL" dirty="0"/>
              <a:t>krótkie formy video;</a:t>
            </a:r>
          </a:p>
          <a:p>
            <a:r>
              <a:rPr lang="pl-PL" dirty="0"/>
              <a:t>komunikacja oparta na autentyczności</a:t>
            </a:r>
          </a:p>
          <a:p>
            <a:r>
              <a:rPr lang="pl-PL" dirty="0"/>
              <a:t>kampanie interaktywne.</a:t>
            </a:r>
          </a:p>
        </p:txBody>
      </p:sp>
    </p:spTree>
    <p:extLst>
      <p:ext uri="{BB962C8B-B14F-4D97-AF65-F5344CB8AC3E}">
        <p14:creationId xmlns:p14="http://schemas.microsoft.com/office/powerpoint/2010/main" val="1941879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D34A34-8603-0D35-9ADA-50564F811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Kampania społeczna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CD2541-0B71-E95A-992A-42D74846F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zaplanowany zestaw działań komunikacyjnych;</a:t>
            </a:r>
          </a:p>
          <a:p>
            <a:r>
              <a:rPr lang="pl-PL" dirty="0"/>
              <a:t>mający na celu zmianę postaw, zachowań lub zwiększenie świadomości społecznej;</a:t>
            </a:r>
          </a:p>
          <a:p>
            <a:r>
              <a:rPr lang="pl-PL" dirty="0"/>
              <a:t>realizowany w interesie publicznym.</a:t>
            </a:r>
          </a:p>
        </p:txBody>
      </p:sp>
    </p:spTree>
    <p:extLst>
      <p:ext uri="{BB962C8B-B14F-4D97-AF65-F5344CB8AC3E}">
        <p14:creationId xmlns:p14="http://schemas.microsoft.com/office/powerpoint/2010/main" val="522671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F7A050-F80E-AB99-BC6B-6385D8B6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Kampania społeczna a reklama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22EE43C-275C-938C-4958-92D88583B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325381"/>
              </p:ext>
            </p:extLst>
          </p:nvPr>
        </p:nvGraphicFramePr>
        <p:xfrm>
          <a:off x="838200" y="1825625"/>
          <a:ext cx="10515600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8193616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259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Kampania społeczna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Reklama komercyjna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29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Cel społeczny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Cel sprzedażowy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261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Zmiana postaw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Zwiększenie sprzedaży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106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Edukacja i świadomość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Promocja produktu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197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Korzyść społeczna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Korzyść ekonomiczna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722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Często finansowana publicznie lub przez NGO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600" dirty="0"/>
                        <a:t>Finansowana przez firmy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279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38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79B531-531B-14C7-B5B9-348B9DEF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Funkcje kampanii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422713-BEDE-70D8-5427-DB9A13BE1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Informacyjna;</a:t>
            </a:r>
          </a:p>
          <a:p>
            <a:r>
              <a:rPr lang="pl-PL" dirty="0"/>
              <a:t>Edukacyjna;</a:t>
            </a:r>
          </a:p>
          <a:p>
            <a:r>
              <a:rPr lang="pl-PL" dirty="0"/>
              <a:t>Perswazyjna.</a:t>
            </a:r>
          </a:p>
        </p:txBody>
      </p:sp>
    </p:spTree>
    <p:extLst>
      <p:ext uri="{BB962C8B-B14F-4D97-AF65-F5344CB8AC3E}">
        <p14:creationId xmlns:p14="http://schemas.microsoft.com/office/powerpoint/2010/main" val="223857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06257F-5903-5FE0-197F-E404AC94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Jakie są najczęstsze tematy kampanii społecznych?</a:t>
            </a:r>
          </a:p>
        </p:txBody>
      </p:sp>
    </p:spTree>
    <p:extLst>
      <p:ext uri="{BB962C8B-B14F-4D97-AF65-F5344CB8AC3E}">
        <p14:creationId xmlns:p14="http://schemas.microsoft.com/office/powerpoint/2010/main" val="69721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A70FB7-EE9A-9C56-6A7C-7F0E10C71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Jak działania kampanie społeczne?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114DEC-1BFE-A143-E57A-EADEE3D3C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Emocje;</a:t>
            </a:r>
          </a:p>
          <a:p>
            <a:r>
              <a:rPr lang="pl-PL" dirty="0"/>
              <a:t>Narracja;</a:t>
            </a:r>
          </a:p>
          <a:p>
            <a:r>
              <a:rPr lang="pl-PL" dirty="0"/>
              <a:t>Społeczny dowód słuszności.</a:t>
            </a:r>
          </a:p>
        </p:txBody>
      </p:sp>
    </p:spTree>
    <p:extLst>
      <p:ext uri="{BB962C8B-B14F-4D97-AF65-F5344CB8AC3E}">
        <p14:creationId xmlns:p14="http://schemas.microsoft.com/office/powerpoint/2010/main" val="32972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029C6D-61B3-C513-009A-BC7A8274A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Kanały komunikacji kampanii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154AE2-BEB5-DFED-01B8-69C4FA123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Media tradycyjne: telewizja, radio, prasa, </a:t>
            </a:r>
            <a:r>
              <a:rPr lang="pl-PL" dirty="0" err="1"/>
              <a:t>outdoor</a:t>
            </a:r>
            <a:r>
              <a:rPr lang="pl-PL" dirty="0"/>
              <a:t>;</a:t>
            </a:r>
          </a:p>
          <a:p>
            <a:r>
              <a:rPr lang="pl-PL" dirty="0"/>
              <a:t>Media cyfrowe: </a:t>
            </a:r>
            <a:r>
              <a:rPr lang="pl-PL" dirty="0" err="1"/>
              <a:t>social</a:t>
            </a:r>
            <a:r>
              <a:rPr lang="pl-PL" dirty="0"/>
              <a:t> media, YT, </a:t>
            </a:r>
            <a:r>
              <a:rPr lang="pl-PL" dirty="0" err="1"/>
              <a:t>TikTok</a:t>
            </a:r>
            <a:r>
              <a:rPr lang="pl-PL" dirty="0"/>
              <a:t>, strony internetowe, podcasty;</a:t>
            </a:r>
          </a:p>
          <a:p>
            <a:r>
              <a:rPr lang="pl-PL" dirty="0"/>
              <a:t>Działania bezpośrednie: eventy, akcje uliczne, happeningi. </a:t>
            </a:r>
          </a:p>
        </p:txBody>
      </p:sp>
    </p:spTree>
    <p:extLst>
      <p:ext uri="{BB962C8B-B14F-4D97-AF65-F5344CB8AC3E}">
        <p14:creationId xmlns:p14="http://schemas.microsoft.com/office/powerpoint/2010/main" val="238129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CC2D4A-26CB-19C8-5521-84948BE49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Etapy tworzenia kampanii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B24BFD-20E5-4882-3442-7BBF623CB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Diagnoza problemu.</a:t>
            </a:r>
          </a:p>
          <a:p>
            <a:pPr marL="514350" indent="-514350">
              <a:buAutoNum type="arabicPeriod"/>
            </a:pPr>
            <a:r>
              <a:rPr lang="pl-PL" dirty="0"/>
              <a:t>Określenie grup docelowych.</a:t>
            </a:r>
          </a:p>
          <a:p>
            <a:pPr marL="514350" indent="-514350">
              <a:buAutoNum type="arabicPeriod"/>
            </a:pPr>
            <a:r>
              <a:rPr lang="pl-PL" dirty="0"/>
              <a:t>Wyznaczenie celu.</a:t>
            </a:r>
          </a:p>
          <a:p>
            <a:pPr marL="514350" indent="-514350">
              <a:buAutoNum type="arabicPeriod"/>
            </a:pPr>
            <a:r>
              <a:rPr lang="pl-PL" dirty="0"/>
              <a:t>Opracowanie strategii komunikacji.</a:t>
            </a:r>
          </a:p>
          <a:p>
            <a:pPr marL="514350" indent="-514350">
              <a:buAutoNum type="arabicPeriod"/>
            </a:pPr>
            <a:r>
              <a:rPr lang="pl-PL" dirty="0"/>
              <a:t>Wybór mediów.</a:t>
            </a:r>
          </a:p>
          <a:p>
            <a:pPr marL="514350" indent="-514350">
              <a:buAutoNum type="arabicPeriod"/>
            </a:pPr>
            <a:r>
              <a:rPr lang="pl-PL" dirty="0"/>
              <a:t>Realizacja kampanii.</a:t>
            </a:r>
          </a:p>
          <a:p>
            <a:pPr marL="514350" indent="-514350">
              <a:buAutoNum type="arabicPeriod"/>
            </a:pPr>
            <a:r>
              <a:rPr lang="pl-PL" dirty="0"/>
              <a:t>Ewaluacja skuteczności.</a:t>
            </a:r>
          </a:p>
        </p:txBody>
      </p:sp>
    </p:spTree>
    <p:extLst>
      <p:ext uri="{BB962C8B-B14F-4D97-AF65-F5344CB8AC3E}">
        <p14:creationId xmlns:p14="http://schemas.microsoft.com/office/powerpoint/2010/main" val="28441206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772</Words>
  <Application>Microsoft Macintosh PowerPoint</Application>
  <PresentationFormat>Panoramiczny</PresentationFormat>
  <Paragraphs>153</Paragraphs>
  <Slides>21</Slides>
  <Notes>12</Notes>
  <HiddenSlides>0</HiddenSlides>
  <MMClips>4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Motyw pakietu Office</vt:lpstr>
      <vt:lpstr>Marketing zewnętrzny</vt:lpstr>
      <vt:lpstr>Kampanie społeczne</vt:lpstr>
      <vt:lpstr>Kampania społeczna</vt:lpstr>
      <vt:lpstr>Kampania społeczna a reklama</vt:lpstr>
      <vt:lpstr>Funkcje kampanii społecznej</vt:lpstr>
      <vt:lpstr>Jakie są najczęstsze tematy kampanii społecznych?</vt:lpstr>
      <vt:lpstr>Jak działania kampanie społeczne?</vt:lpstr>
      <vt:lpstr>Kanały komunikacji kampanii społecznej</vt:lpstr>
      <vt:lpstr>Etapy tworzenia kampanii społecznej</vt:lpstr>
      <vt:lpstr>Przykłady kampanii społecznych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Praca w grupach</vt:lpstr>
      <vt:lpstr>Popularne błędy kampanii</vt:lpstr>
      <vt:lpstr>Etyka kampanii społecznych</vt:lpstr>
      <vt:lpstr>Jak zmieniają się kampanie społeczne?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 K</dc:creator>
  <cp:lastModifiedBy>Katarzyna Baran</cp:lastModifiedBy>
  <cp:revision>4</cp:revision>
  <dcterms:created xsi:type="dcterms:W3CDTF">2026-04-28T10:10:34Z</dcterms:created>
  <dcterms:modified xsi:type="dcterms:W3CDTF">2026-05-19T11:22:11Z</dcterms:modified>
</cp:coreProperties>
</file>