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7"/>
  </p:notesMasterIdLst>
  <p:sldIdLst>
    <p:sldId id="256" r:id="rId2"/>
    <p:sldId id="354" r:id="rId3"/>
    <p:sldId id="318" r:id="rId4"/>
    <p:sldId id="317" r:id="rId5"/>
    <p:sldId id="319" r:id="rId6"/>
    <p:sldId id="322" r:id="rId7"/>
    <p:sldId id="321" r:id="rId8"/>
    <p:sldId id="323" r:id="rId9"/>
    <p:sldId id="325" r:id="rId10"/>
    <p:sldId id="324" r:id="rId11"/>
    <p:sldId id="326" r:id="rId12"/>
    <p:sldId id="327" r:id="rId13"/>
    <p:sldId id="329" r:id="rId14"/>
    <p:sldId id="330" r:id="rId15"/>
    <p:sldId id="366" r:id="rId16"/>
    <p:sldId id="331" r:id="rId17"/>
    <p:sldId id="332" r:id="rId18"/>
    <p:sldId id="367" r:id="rId19"/>
    <p:sldId id="368" r:id="rId20"/>
    <p:sldId id="369" r:id="rId21"/>
    <p:sldId id="370" r:id="rId22"/>
    <p:sldId id="371" r:id="rId23"/>
    <p:sldId id="333" r:id="rId24"/>
    <p:sldId id="334" r:id="rId25"/>
    <p:sldId id="335" r:id="rId26"/>
    <p:sldId id="320" r:id="rId27"/>
    <p:sldId id="336" r:id="rId28"/>
    <p:sldId id="337" r:id="rId29"/>
    <p:sldId id="342" r:id="rId30"/>
    <p:sldId id="338" r:id="rId31"/>
    <p:sldId id="339" r:id="rId32"/>
    <p:sldId id="340" r:id="rId33"/>
    <p:sldId id="341" r:id="rId34"/>
    <p:sldId id="343" r:id="rId35"/>
    <p:sldId id="344" r:id="rId36"/>
    <p:sldId id="345" r:id="rId37"/>
    <p:sldId id="346" r:id="rId38"/>
    <p:sldId id="347" r:id="rId39"/>
    <p:sldId id="348" r:id="rId40"/>
    <p:sldId id="349" r:id="rId41"/>
    <p:sldId id="351" r:id="rId42"/>
    <p:sldId id="352" r:id="rId43"/>
    <p:sldId id="365" r:id="rId44"/>
    <p:sldId id="353" r:id="rId45"/>
    <p:sldId id="355" r:id="rId46"/>
    <p:sldId id="364" r:id="rId47"/>
    <p:sldId id="356" r:id="rId48"/>
    <p:sldId id="357" r:id="rId49"/>
    <p:sldId id="358" r:id="rId50"/>
    <p:sldId id="359" r:id="rId51"/>
    <p:sldId id="363" r:id="rId52"/>
    <p:sldId id="360" r:id="rId53"/>
    <p:sldId id="361" r:id="rId54"/>
    <p:sldId id="362" r:id="rId55"/>
    <p:sldId id="281"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35" y="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882AC8-EF2E-474A-905C-FE183FE8463A}" type="datetimeFigureOut">
              <a:rPr lang="pl-PL" smtClean="0"/>
              <a:t>22.03.2025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B613D9-BBDC-4AF6-BE2C-2BF1A6E0D30B}" type="slidenum">
              <a:rPr lang="pl-PL" smtClean="0"/>
              <a:t>‹#›</a:t>
            </a:fld>
            <a:endParaRPr lang="pl-PL"/>
          </a:p>
        </p:txBody>
      </p:sp>
    </p:spTree>
    <p:extLst>
      <p:ext uri="{BB962C8B-B14F-4D97-AF65-F5344CB8AC3E}">
        <p14:creationId xmlns:p14="http://schemas.microsoft.com/office/powerpoint/2010/main" val="2291524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86BC3-B5C4-C6E6-5B11-2CD384F2C3D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F49A548-D595-A37F-0984-4223F5FC9B0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AF7FA0E-7B10-6E9D-4494-530FA1CB7AB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05947C0-68DC-1E75-7C3C-F78D93AB10B7}"/>
              </a:ext>
            </a:extLst>
          </p:cNvPr>
          <p:cNvSpPr>
            <a:spLocks noGrp="1"/>
          </p:cNvSpPr>
          <p:nvPr>
            <p:ph type="sldNum" sz="quarter" idx="5"/>
          </p:nvPr>
        </p:nvSpPr>
        <p:spPr/>
        <p:txBody>
          <a:bodyPr/>
          <a:lstStyle/>
          <a:p>
            <a:fld id="{34B613D9-BBDC-4AF6-BE2C-2BF1A6E0D30B}" type="slidenum">
              <a:rPr lang="pl-PL" smtClean="0"/>
              <a:t>2</a:t>
            </a:fld>
            <a:endParaRPr lang="pl-PL"/>
          </a:p>
        </p:txBody>
      </p:sp>
    </p:spTree>
    <p:extLst>
      <p:ext uri="{BB962C8B-B14F-4D97-AF65-F5344CB8AC3E}">
        <p14:creationId xmlns:p14="http://schemas.microsoft.com/office/powerpoint/2010/main" val="1463672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9AD8F-68E3-BF95-D260-8DFF40E1D32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A4EBFFF-A607-F63F-1D06-3A775F186AA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DF8C50B-CBCF-E8C9-B045-5A0642152315}"/>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003A1C3-E2A7-1439-B38A-1656C1D4B6E2}"/>
              </a:ext>
            </a:extLst>
          </p:cNvPr>
          <p:cNvSpPr>
            <a:spLocks noGrp="1"/>
          </p:cNvSpPr>
          <p:nvPr>
            <p:ph type="sldNum" sz="quarter" idx="5"/>
          </p:nvPr>
        </p:nvSpPr>
        <p:spPr/>
        <p:txBody>
          <a:bodyPr/>
          <a:lstStyle/>
          <a:p>
            <a:fld id="{34B613D9-BBDC-4AF6-BE2C-2BF1A6E0D30B}" type="slidenum">
              <a:rPr lang="pl-PL" smtClean="0"/>
              <a:t>11</a:t>
            </a:fld>
            <a:endParaRPr lang="pl-PL"/>
          </a:p>
        </p:txBody>
      </p:sp>
    </p:spTree>
    <p:extLst>
      <p:ext uri="{BB962C8B-B14F-4D97-AF65-F5344CB8AC3E}">
        <p14:creationId xmlns:p14="http://schemas.microsoft.com/office/powerpoint/2010/main" val="1498913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78753-B645-943C-E500-D5B9083C5E3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6288E9C-48E8-40F9-F0D3-6125F49263D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5DDC9A2-3E26-6246-CF24-B2FBF6C8CF1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B3104EF-4647-9B0D-DFB2-73A397FEB3E1}"/>
              </a:ext>
            </a:extLst>
          </p:cNvPr>
          <p:cNvSpPr>
            <a:spLocks noGrp="1"/>
          </p:cNvSpPr>
          <p:nvPr>
            <p:ph type="sldNum" sz="quarter" idx="5"/>
          </p:nvPr>
        </p:nvSpPr>
        <p:spPr/>
        <p:txBody>
          <a:bodyPr/>
          <a:lstStyle/>
          <a:p>
            <a:fld id="{34B613D9-BBDC-4AF6-BE2C-2BF1A6E0D30B}" type="slidenum">
              <a:rPr lang="pl-PL" smtClean="0"/>
              <a:t>12</a:t>
            </a:fld>
            <a:endParaRPr lang="pl-PL"/>
          </a:p>
        </p:txBody>
      </p:sp>
    </p:spTree>
    <p:extLst>
      <p:ext uri="{BB962C8B-B14F-4D97-AF65-F5344CB8AC3E}">
        <p14:creationId xmlns:p14="http://schemas.microsoft.com/office/powerpoint/2010/main" val="2205072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1F254-318F-9C9E-BDA9-C7E11712B55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FE69475-706F-78CF-D4FA-5D6F27C2686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CAA7605-7AFA-E3C3-3240-9903864158D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A1B8E10-300A-519E-EA84-BCC1E9B3C70B}"/>
              </a:ext>
            </a:extLst>
          </p:cNvPr>
          <p:cNvSpPr>
            <a:spLocks noGrp="1"/>
          </p:cNvSpPr>
          <p:nvPr>
            <p:ph type="sldNum" sz="quarter" idx="5"/>
          </p:nvPr>
        </p:nvSpPr>
        <p:spPr/>
        <p:txBody>
          <a:bodyPr/>
          <a:lstStyle/>
          <a:p>
            <a:fld id="{34B613D9-BBDC-4AF6-BE2C-2BF1A6E0D30B}" type="slidenum">
              <a:rPr lang="pl-PL" smtClean="0"/>
              <a:t>13</a:t>
            </a:fld>
            <a:endParaRPr lang="pl-PL"/>
          </a:p>
        </p:txBody>
      </p:sp>
    </p:spTree>
    <p:extLst>
      <p:ext uri="{BB962C8B-B14F-4D97-AF65-F5344CB8AC3E}">
        <p14:creationId xmlns:p14="http://schemas.microsoft.com/office/powerpoint/2010/main" val="3070101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125E5-A048-E0EE-CD0E-75FDBC42389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C73F13C-FB96-4412-BDA2-524E83485A4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768F928-455F-B780-BE2A-E2BAE6A92E9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BABA77B-02A2-22AC-9BF2-089944FF901B}"/>
              </a:ext>
            </a:extLst>
          </p:cNvPr>
          <p:cNvSpPr>
            <a:spLocks noGrp="1"/>
          </p:cNvSpPr>
          <p:nvPr>
            <p:ph type="sldNum" sz="quarter" idx="5"/>
          </p:nvPr>
        </p:nvSpPr>
        <p:spPr/>
        <p:txBody>
          <a:bodyPr/>
          <a:lstStyle/>
          <a:p>
            <a:fld id="{34B613D9-BBDC-4AF6-BE2C-2BF1A6E0D30B}" type="slidenum">
              <a:rPr lang="pl-PL" smtClean="0"/>
              <a:t>14</a:t>
            </a:fld>
            <a:endParaRPr lang="pl-PL"/>
          </a:p>
        </p:txBody>
      </p:sp>
    </p:spTree>
    <p:extLst>
      <p:ext uri="{BB962C8B-B14F-4D97-AF65-F5344CB8AC3E}">
        <p14:creationId xmlns:p14="http://schemas.microsoft.com/office/powerpoint/2010/main" val="621061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5775A-6DC4-BB3E-D035-8035EC71175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825EE84-D0F8-F80D-C7DD-FB74C4165B8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686557D-4A21-57B6-F73A-1598E76E02F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9B8D57F-A90C-5261-21C9-380BA3963507}"/>
              </a:ext>
            </a:extLst>
          </p:cNvPr>
          <p:cNvSpPr>
            <a:spLocks noGrp="1"/>
          </p:cNvSpPr>
          <p:nvPr>
            <p:ph type="sldNum" sz="quarter" idx="5"/>
          </p:nvPr>
        </p:nvSpPr>
        <p:spPr/>
        <p:txBody>
          <a:bodyPr/>
          <a:lstStyle/>
          <a:p>
            <a:fld id="{34B613D9-BBDC-4AF6-BE2C-2BF1A6E0D30B}" type="slidenum">
              <a:rPr lang="pl-PL" smtClean="0"/>
              <a:t>15</a:t>
            </a:fld>
            <a:endParaRPr lang="pl-PL"/>
          </a:p>
        </p:txBody>
      </p:sp>
    </p:spTree>
    <p:extLst>
      <p:ext uri="{BB962C8B-B14F-4D97-AF65-F5344CB8AC3E}">
        <p14:creationId xmlns:p14="http://schemas.microsoft.com/office/powerpoint/2010/main" val="30492352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DCC67-546E-D377-8D0A-3A2DF59FC23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C3BFFF5-8DBA-511F-FB62-747932DB196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4E84704-EC6D-F7EA-816E-F323CAB9959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5F6A7861-2E83-B06F-DCB2-EAFCCC3487E1}"/>
              </a:ext>
            </a:extLst>
          </p:cNvPr>
          <p:cNvSpPr>
            <a:spLocks noGrp="1"/>
          </p:cNvSpPr>
          <p:nvPr>
            <p:ph type="sldNum" sz="quarter" idx="5"/>
          </p:nvPr>
        </p:nvSpPr>
        <p:spPr/>
        <p:txBody>
          <a:bodyPr/>
          <a:lstStyle/>
          <a:p>
            <a:fld id="{34B613D9-BBDC-4AF6-BE2C-2BF1A6E0D30B}" type="slidenum">
              <a:rPr lang="pl-PL" smtClean="0"/>
              <a:t>16</a:t>
            </a:fld>
            <a:endParaRPr lang="pl-PL"/>
          </a:p>
        </p:txBody>
      </p:sp>
    </p:spTree>
    <p:extLst>
      <p:ext uri="{BB962C8B-B14F-4D97-AF65-F5344CB8AC3E}">
        <p14:creationId xmlns:p14="http://schemas.microsoft.com/office/powerpoint/2010/main" val="4026034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05600-95D3-5288-8C15-86124339261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8F96684-97B3-2550-D564-68DBAB9A341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42B7C8C-39BC-84C7-8D77-B14D320AFB1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3AD9493-2721-D8CF-7725-2E43F85E35C9}"/>
              </a:ext>
            </a:extLst>
          </p:cNvPr>
          <p:cNvSpPr>
            <a:spLocks noGrp="1"/>
          </p:cNvSpPr>
          <p:nvPr>
            <p:ph type="sldNum" sz="quarter" idx="5"/>
          </p:nvPr>
        </p:nvSpPr>
        <p:spPr/>
        <p:txBody>
          <a:bodyPr/>
          <a:lstStyle/>
          <a:p>
            <a:fld id="{34B613D9-BBDC-4AF6-BE2C-2BF1A6E0D30B}" type="slidenum">
              <a:rPr lang="pl-PL" smtClean="0"/>
              <a:t>17</a:t>
            </a:fld>
            <a:endParaRPr lang="pl-PL"/>
          </a:p>
        </p:txBody>
      </p:sp>
    </p:spTree>
    <p:extLst>
      <p:ext uri="{BB962C8B-B14F-4D97-AF65-F5344CB8AC3E}">
        <p14:creationId xmlns:p14="http://schemas.microsoft.com/office/powerpoint/2010/main" val="31405460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7BECB-E5F9-0A33-3B97-5D026B3165C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1E24365-55B5-AA25-A398-851576DE889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7087142-BF4B-A859-59F8-1D5E04FF30D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9B2B09B-DF29-FD27-5E5C-F6B255B198FC}"/>
              </a:ext>
            </a:extLst>
          </p:cNvPr>
          <p:cNvSpPr>
            <a:spLocks noGrp="1"/>
          </p:cNvSpPr>
          <p:nvPr>
            <p:ph type="sldNum" sz="quarter" idx="5"/>
          </p:nvPr>
        </p:nvSpPr>
        <p:spPr/>
        <p:txBody>
          <a:bodyPr/>
          <a:lstStyle/>
          <a:p>
            <a:fld id="{34B613D9-BBDC-4AF6-BE2C-2BF1A6E0D30B}" type="slidenum">
              <a:rPr lang="pl-PL" smtClean="0"/>
              <a:t>18</a:t>
            </a:fld>
            <a:endParaRPr lang="pl-PL"/>
          </a:p>
        </p:txBody>
      </p:sp>
    </p:spTree>
    <p:extLst>
      <p:ext uri="{BB962C8B-B14F-4D97-AF65-F5344CB8AC3E}">
        <p14:creationId xmlns:p14="http://schemas.microsoft.com/office/powerpoint/2010/main" val="3778781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8E5F6-65A2-E51F-8BDB-CFCB2E12621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F23734E-850A-6CBB-7590-59BFDCF29D4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C2B59F9-5784-87F4-85F9-14BE1B9B73C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26A9F0B-4D8E-CDBD-54A9-E6C4C5F871C7}"/>
              </a:ext>
            </a:extLst>
          </p:cNvPr>
          <p:cNvSpPr>
            <a:spLocks noGrp="1"/>
          </p:cNvSpPr>
          <p:nvPr>
            <p:ph type="sldNum" sz="quarter" idx="5"/>
          </p:nvPr>
        </p:nvSpPr>
        <p:spPr/>
        <p:txBody>
          <a:bodyPr/>
          <a:lstStyle/>
          <a:p>
            <a:fld id="{34B613D9-BBDC-4AF6-BE2C-2BF1A6E0D30B}" type="slidenum">
              <a:rPr lang="pl-PL" smtClean="0"/>
              <a:t>19</a:t>
            </a:fld>
            <a:endParaRPr lang="pl-PL"/>
          </a:p>
        </p:txBody>
      </p:sp>
    </p:spTree>
    <p:extLst>
      <p:ext uri="{BB962C8B-B14F-4D97-AF65-F5344CB8AC3E}">
        <p14:creationId xmlns:p14="http://schemas.microsoft.com/office/powerpoint/2010/main" val="32470069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E13F8-89D5-ABCF-7493-83ED5B1C4B6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6214732-9E69-0CE8-F529-9182F7BA747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5FE135E-3359-147A-EA40-B11F6EBDB14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306B899-0338-E13E-AFFE-F234106E3946}"/>
              </a:ext>
            </a:extLst>
          </p:cNvPr>
          <p:cNvSpPr>
            <a:spLocks noGrp="1"/>
          </p:cNvSpPr>
          <p:nvPr>
            <p:ph type="sldNum" sz="quarter" idx="5"/>
          </p:nvPr>
        </p:nvSpPr>
        <p:spPr/>
        <p:txBody>
          <a:bodyPr/>
          <a:lstStyle/>
          <a:p>
            <a:fld id="{34B613D9-BBDC-4AF6-BE2C-2BF1A6E0D30B}" type="slidenum">
              <a:rPr lang="pl-PL" smtClean="0"/>
              <a:t>20</a:t>
            </a:fld>
            <a:endParaRPr lang="pl-PL"/>
          </a:p>
        </p:txBody>
      </p:sp>
    </p:spTree>
    <p:extLst>
      <p:ext uri="{BB962C8B-B14F-4D97-AF65-F5344CB8AC3E}">
        <p14:creationId xmlns:p14="http://schemas.microsoft.com/office/powerpoint/2010/main" val="3621867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229BA-4FE1-25CB-4595-E7F325E3A1A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6A91455-8935-4B3A-F43F-BFD5907BE85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BFE97FE-3573-3146-0440-381390D125B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1B98785-228F-2BFE-4A73-0F2D0836E630}"/>
              </a:ext>
            </a:extLst>
          </p:cNvPr>
          <p:cNvSpPr>
            <a:spLocks noGrp="1"/>
          </p:cNvSpPr>
          <p:nvPr>
            <p:ph type="sldNum" sz="quarter" idx="5"/>
          </p:nvPr>
        </p:nvSpPr>
        <p:spPr/>
        <p:txBody>
          <a:bodyPr/>
          <a:lstStyle/>
          <a:p>
            <a:fld id="{34B613D9-BBDC-4AF6-BE2C-2BF1A6E0D30B}" type="slidenum">
              <a:rPr lang="pl-PL" smtClean="0"/>
              <a:t>3</a:t>
            </a:fld>
            <a:endParaRPr lang="pl-PL"/>
          </a:p>
        </p:txBody>
      </p:sp>
    </p:spTree>
    <p:extLst>
      <p:ext uri="{BB962C8B-B14F-4D97-AF65-F5344CB8AC3E}">
        <p14:creationId xmlns:p14="http://schemas.microsoft.com/office/powerpoint/2010/main" val="39337862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74A36-689E-7CDE-E79F-BFA457D0E5E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F912208-7562-FBE8-66F7-CBC02660048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36E3413-D7DF-D5E4-0338-A3F0A1257BF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DDDDEE8-FB8A-0DBE-7223-8E79179F0C6F}"/>
              </a:ext>
            </a:extLst>
          </p:cNvPr>
          <p:cNvSpPr>
            <a:spLocks noGrp="1"/>
          </p:cNvSpPr>
          <p:nvPr>
            <p:ph type="sldNum" sz="quarter" idx="5"/>
          </p:nvPr>
        </p:nvSpPr>
        <p:spPr/>
        <p:txBody>
          <a:bodyPr/>
          <a:lstStyle/>
          <a:p>
            <a:fld id="{34B613D9-BBDC-4AF6-BE2C-2BF1A6E0D30B}" type="slidenum">
              <a:rPr lang="pl-PL" smtClean="0"/>
              <a:t>21</a:t>
            </a:fld>
            <a:endParaRPr lang="pl-PL"/>
          </a:p>
        </p:txBody>
      </p:sp>
    </p:spTree>
    <p:extLst>
      <p:ext uri="{BB962C8B-B14F-4D97-AF65-F5344CB8AC3E}">
        <p14:creationId xmlns:p14="http://schemas.microsoft.com/office/powerpoint/2010/main" val="34548039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6D1EF-C6AB-227F-631D-85D08C73DF9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30DBCF9-489F-6236-343A-1B262D2812F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7F34702-B73F-2EA3-84B0-9EDD3B5691F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8A25898-C83E-E3E9-FB8D-22B40E479E44}"/>
              </a:ext>
            </a:extLst>
          </p:cNvPr>
          <p:cNvSpPr>
            <a:spLocks noGrp="1"/>
          </p:cNvSpPr>
          <p:nvPr>
            <p:ph type="sldNum" sz="quarter" idx="5"/>
          </p:nvPr>
        </p:nvSpPr>
        <p:spPr/>
        <p:txBody>
          <a:bodyPr/>
          <a:lstStyle/>
          <a:p>
            <a:fld id="{34B613D9-BBDC-4AF6-BE2C-2BF1A6E0D30B}" type="slidenum">
              <a:rPr lang="pl-PL" smtClean="0"/>
              <a:t>22</a:t>
            </a:fld>
            <a:endParaRPr lang="pl-PL"/>
          </a:p>
        </p:txBody>
      </p:sp>
    </p:spTree>
    <p:extLst>
      <p:ext uri="{BB962C8B-B14F-4D97-AF65-F5344CB8AC3E}">
        <p14:creationId xmlns:p14="http://schemas.microsoft.com/office/powerpoint/2010/main" val="5878481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A21AB-6F29-EB57-5266-1B6BD73C03F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BADAE96-7D90-1195-B23E-282AF84C817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4453759-3E63-B78C-21C4-877AA533A1A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F05635F-5691-C70A-AE4A-D4636C908F05}"/>
              </a:ext>
            </a:extLst>
          </p:cNvPr>
          <p:cNvSpPr>
            <a:spLocks noGrp="1"/>
          </p:cNvSpPr>
          <p:nvPr>
            <p:ph type="sldNum" sz="quarter" idx="5"/>
          </p:nvPr>
        </p:nvSpPr>
        <p:spPr/>
        <p:txBody>
          <a:bodyPr/>
          <a:lstStyle/>
          <a:p>
            <a:fld id="{34B613D9-BBDC-4AF6-BE2C-2BF1A6E0D30B}" type="slidenum">
              <a:rPr lang="pl-PL" smtClean="0"/>
              <a:t>23</a:t>
            </a:fld>
            <a:endParaRPr lang="pl-PL"/>
          </a:p>
        </p:txBody>
      </p:sp>
    </p:spTree>
    <p:extLst>
      <p:ext uri="{BB962C8B-B14F-4D97-AF65-F5344CB8AC3E}">
        <p14:creationId xmlns:p14="http://schemas.microsoft.com/office/powerpoint/2010/main" val="7643456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E660A-FBB3-FE7D-6C97-665873BDD0C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D3F2CEC-B898-0F94-B17E-CA765F825EA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BA128FB-0A51-BD52-84BD-71FF1617C4F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62639C7-ED8F-D837-A689-34BD9BFE05B5}"/>
              </a:ext>
            </a:extLst>
          </p:cNvPr>
          <p:cNvSpPr>
            <a:spLocks noGrp="1"/>
          </p:cNvSpPr>
          <p:nvPr>
            <p:ph type="sldNum" sz="quarter" idx="5"/>
          </p:nvPr>
        </p:nvSpPr>
        <p:spPr/>
        <p:txBody>
          <a:bodyPr/>
          <a:lstStyle/>
          <a:p>
            <a:fld id="{34B613D9-BBDC-4AF6-BE2C-2BF1A6E0D30B}" type="slidenum">
              <a:rPr lang="pl-PL" smtClean="0"/>
              <a:t>24</a:t>
            </a:fld>
            <a:endParaRPr lang="pl-PL"/>
          </a:p>
        </p:txBody>
      </p:sp>
    </p:spTree>
    <p:extLst>
      <p:ext uri="{BB962C8B-B14F-4D97-AF65-F5344CB8AC3E}">
        <p14:creationId xmlns:p14="http://schemas.microsoft.com/office/powerpoint/2010/main" val="36868121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F67CF-AD44-E7B2-EDC9-8007F9B8B65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733374A-F5A7-6AA2-03C5-66DDEC8FF93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25699A7-4F22-3AB5-A419-E9A1E057136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FEEA53E-E40A-9319-07DB-3D4539E0AE76}"/>
              </a:ext>
            </a:extLst>
          </p:cNvPr>
          <p:cNvSpPr>
            <a:spLocks noGrp="1"/>
          </p:cNvSpPr>
          <p:nvPr>
            <p:ph type="sldNum" sz="quarter" idx="5"/>
          </p:nvPr>
        </p:nvSpPr>
        <p:spPr/>
        <p:txBody>
          <a:bodyPr/>
          <a:lstStyle/>
          <a:p>
            <a:fld id="{34B613D9-BBDC-4AF6-BE2C-2BF1A6E0D30B}" type="slidenum">
              <a:rPr lang="pl-PL" smtClean="0"/>
              <a:t>25</a:t>
            </a:fld>
            <a:endParaRPr lang="pl-PL"/>
          </a:p>
        </p:txBody>
      </p:sp>
    </p:spTree>
    <p:extLst>
      <p:ext uri="{BB962C8B-B14F-4D97-AF65-F5344CB8AC3E}">
        <p14:creationId xmlns:p14="http://schemas.microsoft.com/office/powerpoint/2010/main" val="27808085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CFD11-5193-CFA5-3474-3B85359387E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7AA47EF-E243-F5D8-1907-C9D0E4F9BBF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FA9A53E-596A-4164-A76E-2644C506226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7F3FFA9-89CE-FDDC-58C0-31EF49290DCF}"/>
              </a:ext>
            </a:extLst>
          </p:cNvPr>
          <p:cNvSpPr>
            <a:spLocks noGrp="1"/>
          </p:cNvSpPr>
          <p:nvPr>
            <p:ph type="sldNum" sz="quarter" idx="5"/>
          </p:nvPr>
        </p:nvSpPr>
        <p:spPr/>
        <p:txBody>
          <a:bodyPr/>
          <a:lstStyle/>
          <a:p>
            <a:fld id="{34B613D9-BBDC-4AF6-BE2C-2BF1A6E0D30B}" type="slidenum">
              <a:rPr lang="pl-PL" smtClean="0"/>
              <a:t>26</a:t>
            </a:fld>
            <a:endParaRPr lang="pl-PL"/>
          </a:p>
        </p:txBody>
      </p:sp>
    </p:spTree>
    <p:extLst>
      <p:ext uri="{BB962C8B-B14F-4D97-AF65-F5344CB8AC3E}">
        <p14:creationId xmlns:p14="http://schemas.microsoft.com/office/powerpoint/2010/main" val="1130800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79C16-EBBD-F561-4B1E-5B0616E56F4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0A4F8D0-4B58-1218-6B48-EC8A0CAE636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7103C89-0ADD-6BF0-774A-DB27C04799C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878ED70-55D1-B460-E3AE-9E688367138A}"/>
              </a:ext>
            </a:extLst>
          </p:cNvPr>
          <p:cNvSpPr>
            <a:spLocks noGrp="1"/>
          </p:cNvSpPr>
          <p:nvPr>
            <p:ph type="sldNum" sz="quarter" idx="5"/>
          </p:nvPr>
        </p:nvSpPr>
        <p:spPr/>
        <p:txBody>
          <a:bodyPr/>
          <a:lstStyle/>
          <a:p>
            <a:fld id="{34B613D9-BBDC-4AF6-BE2C-2BF1A6E0D30B}" type="slidenum">
              <a:rPr lang="pl-PL" smtClean="0"/>
              <a:t>27</a:t>
            </a:fld>
            <a:endParaRPr lang="pl-PL"/>
          </a:p>
        </p:txBody>
      </p:sp>
    </p:spTree>
    <p:extLst>
      <p:ext uri="{BB962C8B-B14F-4D97-AF65-F5344CB8AC3E}">
        <p14:creationId xmlns:p14="http://schemas.microsoft.com/office/powerpoint/2010/main" val="14181386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F0C4E-77F0-F017-167E-4BC5AFF31DF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E7AE795-73F8-FB9F-99C3-207EE1B8DF8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AC2FCEB-2DB4-5603-25C5-090A7A882A8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12DFDF7-A902-E18C-81EF-F5AE12641CE3}"/>
              </a:ext>
            </a:extLst>
          </p:cNvPr>
          <p:cNvSpPr>
            <a:spLocks noGrp="1"/>
          </p:cNvSpPr>
          <p:nvPr>
            <p:ph type="sldNum" sz="quarter" idx="5"/>
          </p:nvPr>
        </p:nvSpPr>
        <p:spPr/>
        <p:txBody>
          <a:bodyPr/>
          <a:lstStyle/>
          <a:p>
            <a:fld id="{34B613D9-BBDC-4AF6-BE2C-2BF1A6E0D30B}" type="slidenum">
              <a:rPr lang="pl-PL" smtClean="0"/>
              <a:t>28</a:t>
            </a:fld>
            <a:endParaRPr lang="pl-PL"/>
          </a:p>
        </p:txBody>
      </p:sp>
    </p:spTree>
    <p:extLst>
      <p:ext uri="{BB962C8B-B14F-4D97-AF65-F5344CB8AC3E}">
        <p14:creationId xmlns:p14="http://schemas.microsoft.com/office/powerpoint/2010/main" val="31862066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7A7F8-1B29-FC5B-9BF9-649CCA8C1AB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6FA8319-C6BC-4747-C98B-65EF9358227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F41C693-8F12-34FC-E1A0-B01AC4C820E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65B5CE8-333F-2E21-F56C-8672FC66F2AB}"/>
              </a:ext>
            </a:extLst>
          </p:cNvPr>
          <p:cNvSpPr>
            <a:spLocks noGrp="1"/>
          </p:cNvSpPr>
          <p:nvPr>
            <p:ph type="sldNum" sz="quarter" idx="5"/>
          </p:nvPr>
        </p:nvSpPr>
        <p:spPr/>
        <p:txBody>
          <a:bodyPr/>
          <a:lstStyle/>
          <a:p>
            <a:fld id="{34B613D9-BBDC-4AF6-BE2C-2BF1A6E0D30B}" type="slidenum">
              <a:rPr lang="pl-PL" smtClean="0"/>
              <a:t>29</a:t>
            </a:fld>
            <a:endParaRPr lang="pl-PL"/>
          </a:p>
        </p:txBody>
      </p:sp>
    </p:spTree>
    <p:extLst>
      <p:ext uri="{BB962C8B-B14F-4D97-AF65-F5344CB8AC3E}">
        <p14:creationId xmlns:p14="http://schemas.microsoft.com/office/powerpoint/2010/main" val="15147044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1F4C5-0E71-1968-250D-3C44BD832FF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57A8ABC-350B-19C3-C27D-5C40EB3CF96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AC62EA8-9897-C2D7-528D-15966B26CB5C}"/>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149B24D-7373-0FF6-D00A-6FDD27EF2A0E}"/>
              </a:ext>
            </a:extLst>
          </p:cNvPr>
          <p:cNvSpPr>
            <a:spLocks noGrp="1"/>
          </p:cNvSpPr>
          <p:nvPr>
            <p:ph type="sldNum" sz="quarter" idx="5"/>
          </p:nvPr>
        </p:nvSpPr>
        <p:spPr/>
        <p:txBody>
          <a:bodyPr/>
          <a:lstStyle/>
          <a:p>
            <a:fld id="{34B613D9-BBDC-4AF6-BE2C-2BF1A6E0D30B}" type="slidenum">
              <a:rPr lang="pl-PL" smtClean="0"/>
              <a:t>30</a:t>
            </a:fld>
            <a:endParaRPr lang="pl-PL"/>
          </a:p>
        </p:txBody>
      </p:sp>
    </p:spTree>
    <p:extLst>
      <p:ext uri="{BB962C8B-B14F-4D97-AF65-F5344CB8AC3E}">
        <p14:creationId xmlns:p14="http://schemas.microsoft.com/office/powerpoint/2010/main" val="591776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D4E87-E18E-295C-2C14-4FB6FEA2A2E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A0DBA64-0E91-E6AE-9C9D-CF2549C182B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9F6EC80-B6F7-F2C3-D66F-2D0DEAE461B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469DC4D-CBA2-010C-262E-640FCBC8E496}"/>
              </a:ext>
            </a:extLst>
          </p:cNvPr>
          <p:cNvSpPr>
            <a:spLocks noGrp="1"/>
          </p:cNvSpPr>
          <p:nvPr>
            <p:ph type="sldNum" sz="quarter" idx="5"/>
          </p:nvPr>
        </p:nvSpPr>
        <p:spPr/>
        <p:txBody>
          <a:bodyPr/>
          <a:lstStyle/>
          <a:p>
            <a:fld id="{34B613D9-BBDC-4AF6-BE2C-2BF1A6E0D30B}" type="slidenum">
              <a:rPr lang="pl-PL" smtClean="0"/>
              <a:t>4</a:t>
            </a:fld>
            <a:endParaRPr lang="pl-PL"/>
          </a:p>
        </p:txBody>
      </p:sp>
    </p:spTree>
    <p:extLst>
      <p:ext uri="{BB962C8B-B14F-4D97-AF65-F5344CB8AC3E}">
        <p14:creationId xmlns:p14="http://schemas.microsoft.com/office/powerpoint/2010/main" val="3789455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ED8A2-6065-535B-9788-0EA41051014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6D92613-FE33-4B73-994C-CD13D6A807A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9E89C57-DBBE-6DD2-4C5A-759F4FBA640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BFAA4CB-0638-176E-9DE3-CECB0DD7403C}"/>
              </a:ext>
            </a:extLst>
          </p:cNvPr>
          <p:cNvSpPr>
            <a:spLocks noGrp="1"/>
          </p:cNvSpPr>
          <p:nvPr>
            <p:ph type="sldNum" sz="quarter" idx="5"/>
          </p:nvPr>
        </p:nvSpPr>
        <p:spPr/>
        <p:txBody>
          <a:bodyPr/>
          <a:lstStyle/>
          <a:p>
            <a:fld id="{34B613D9-BBDC-4AF6-BE2C-2BF1A6E0D30B}" type="slidenum">
              <a:rPr lang="pl-PL" smtClean="0"/>
              <a:t>31</a:t>
            </a:fld>
            <a:endParaRPr lang="pl-PL"/>
          </a:p>
        </p:txBody>
      </p:sp>
    </p:spTree>
    <p:extLst>
      <p:ext uri="{BB962C8B-B14F-4D97-AF65-F5344CB8AC3E}">
        <p14:creationId xmlns:p14="http://schemas.microsoft.com/office/powerpoint/2010/main" val="40658843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A3154-83FD-6598-0FC6-CEFBDE22DFE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CAC5CB2-616E-EA2E-23B7-C5BCFB779E1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6D34E9B-19EE-4F81-451F-2092617C911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FF1D6C8-E114-8F86-DD22-16B20BCB8FDC}"/>
              </a:ext>
            </a:extLst>
          </p:cNvPr>
          <p:cNvSpPr>
            <a:spLocks noGrp="1"/>
          </p:cNvSpPr>
          <p:nvPr>
            <p:ph type="sldNum" sz="quarter" idx="5"/>
          </p:nvPr>
        </p:nvSpPr>
        <p:spPr/>
        <p:txBody>
          <a:bodyPr/>
          <a:lstStyle/>
          <a:p>
            <a:fld id="{34B613D9-BBDC-4AF6-BE2C-2BF1A6E0D30B}" type="slidenum">
              <a:rPr lang="pl-PL" smtClean="0"/>
              <a:t>32</a:t>
            </a:fld>
            <a:endParaRPr lang="pl-PL"/>
          </a:p>
        </p:txBody>
      </p:sp>
    </p:spTree>
    <p:extLst>
      <p:ext uri="{BB962C8B-B14F-4D97-AF65-F5344CB8AC3E}">
        <p14:creationId xmlns:p14="http://schemas.microsoft.com/office/powerpoint/2010/main" val="24726719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0A52B-3405-19EC-7BD7-5AB0FB6560E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5FA2622-5EA9-5D08-72EF-3D5C1C461B8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9E15A61-2799-63E3-4184-1DC408713CF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8D04DEF-6DD8-B572-A592-5489BF92A94A}"/>
              </a:ext>
            </a:extLst>
          </p:cNvPr>
          <p:cNvSpPr>
            <a:spLocks noGrp="1"/>
          </p:cNvSpPr>
          <p:nvPr>
            <p:ph type="sldNum" sz="quarter" idx="5"/>
          </p:nvPr>
        </p:nvSpPr>
        <p:spPr/>
        <p:txBody>
          <a:bodyPr/>
          <a:lstStyle/>
          <a:p>
            <a:fld id="{34B613D9-BBDC-4AF6-BE2C-2BF1A6E0D30B}" type="slidenum">
              <a:rPr lang="pl-PL" smtClean="0"/>
              <a:t>33</a:t>
            </a:fld>
            <a:endParaRPr lang="pl-PL"/>
          </a:p>
        </p:txBody>
      </p:sp>
    </p:spTree>
    <p:extLst>
      <p:ext uri="{BB962C8B-B14F-4D97-AF65-F5344CB8AC3E}">
        <p14:creationId xmlns:p14="http://schemas.microsoft.com/office/powerpoint/2010/main" val="9267522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BED53-B262-4566-0A3A-30BD0C8329E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7309569-97B3-A2D0-F746-2B5924A2D96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B4C7184-1110-7DFB-7547-136E20904E4B}"/>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713A101-4908-F6F5-63D0-C812BF414700}"/>
              </a:ext>
            </a:extLst>
          </p:cNvPr>
          <p:cNvSpPr>
            <a:spLocks noGrp="1"/>
          </p:cNvSpPr>
          <p:nvPr>
            <p:ph type="sldNum" sz="quarter" idx="5"/>
          </p:nvPr>
        </p:nvSpPr>
        <p:spPr/>
        <p:txBody>
          <a:bodyPr/>
          <a:lstStyle/>
          <a:p>
            <a:fld id="{34B613D9-BBDC-4AF6-BE2C-2BF1A6E0D30B}" type="slidenum">
              <a:rPr lang="pl-PL" smtClean="0"/>
              <a:t>34</a:t>
            </a:fld>
            <a:endParaRPr lang="pl-PL"/>
          </a:p>
        </p:txBody>
      </p:sp>
    </p:spTree>
    <p:extLst>
      <p:ext uri="{BB962C8B-B14F-4D97-AF65-F5344CB8AC3E}">
        <p14:creationId xmlns:p14="http://schemas.microsoft.com/office/powerpoint/2010/main" val="21946455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76ADF-440B-62E8-3470-B77DD8F5D65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EE4A656-DB0B-53B9-82DC-21AC5BA5118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D58C626-2015-A029-4146-D4702239844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8DE905A-3E65-7637-E462-1CFD25EA10C0}"/>
              </a:ext>
            </a:extLst>
          </p:cNvPr>
          <p:cNvSpPr>
            <a:spLocks noGrp="1"/>
          </p:cNvSpPr>
          <p:nvPr>
            <p:ph type="sldNum" sz="quarter" idx="5"/>
          </p:nvPr>
        </p:nvSpPr>
        <p:spPr/>
        <p:txBody>
          <a:bodyPr/>
          <a:lstStyle/>
          <a:p>
            <a:fld id="{34B613D9-BBDC-4AF6-BE2C-2BF1A6E0D30B}" type="slidenum">
              <a:rPr lang="pl-PL" smtClean="0"/>
              <a:t>35</a:t>
            </a:fld>
            <a:endParaRPr lang="pl-PL"/>
          </a:p>
        </p:txBody>
      </p:sp>
    </p:spTree>
    <p:extLst>
      <p:ext uri="{BB962C8B-B14F-4D97-AF65-F5344CB8AC3E}">
        <p14:creationId xmlns:p14="http://schemas.microsoft.com/office/powerpoint/2010/main" val="12331170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84796-B83D-8A9B-4B72-06A2BF5F52C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939D461-F83C-9646-6E56-E242B4A659D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C0D2181-9F5D-5BDD-7CB5-D28C5F6D9E5B}"/>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193FEBD-73B6-25FD-7F97-0D6B79A8C4CB}"/>
              </a:ext>
            </a:extLst>
          </p:cNvPr>
          <p:cNvSpPr>
            <a:spLocks noGrp="1"/>
          </p:cNvSpPr>
          <p:nvPr>
            <p:ph type="sldNum" sz="quarter" idx="5"/>
          </p:nvPr>
        </p:nvSpPr>
        <p:spPr/>
        <p:txBody>
          <a:bodyPr/>
          <a:lstStyle/>
          <a:p>
            <a:fld id="{34B613D9-BBDC-4AF6-BE2C-2BF1A6E0D30B}" type="slidenum">
              <a:rPr lang="pl-PL" smtClean="0"/>
              <a:t>36</a:t>
            </a:fld>
            <a:endParaRPr lang="pl-PL"/>
          </a:p>
        </p:txBody>
      </p:sp>
    </p:spTree>
    <p:extLst>
      <p:ext uri="{BB962C8B-B14F-4D97-AF65-F5344CB8AC3E}">
        <p14:creationId xmlns:p14="http://schemas.microsoft.com/office/powerpoint/2010/main" val="23253818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FF886-0AA3-55ED-8C99-EFADAB16A07D}"/>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C6C41B8-3FC0-71DA-B2A1-887D6D3BC40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5641454-1BB8-6D2C-22B3-C651E44B0295}"/>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1521C26-08FE-AE6F-243D-47E8CD8E26A6}"/>
              </a:ext>
            </a:extLst>
          </p:cNvPr>
          <p:cNvSpPr>
            <a:spLocks noGrp="1"/>
          </p:cNvSpPr>
          <p:nvPr>
            <p:ph type="sldNum" sz="quarter" idx="5"/>
          </p:nvPr>
        </p:nvSpPr>
        <p:spPr/>
        <p:txBody>
          <a:bodyPr/>
          <a:lstStyle/>
          <a:p>
            <a:fld id="{34B613D9-BBDC-4AF6-BE2C-2BF1A6E0D30B}" type="slidenum">
              <a:rPr lang="pl-PL" smtClean="0"/>
              <a:t>37</a:t>
            </a:fld>
            <a:endParaRPr lang="pl-PL"/>
          </a:p>
        </p:txBody>
      </p:sp>
    </p:spTree>
    <p:extLst>
      <p:ext uri="{BB962C8B-B14F-4D97-AF65-F5344CB8AC3E}">
        <p14:creationId xmlns:p14="http://schemas.microsoft.com/office/powerpoint/2010/main" val="385302768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F9483-F71A-3F16-23C6-6D99C3A3800D}"/>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ECBF47E-AAD9-E543-69B6-96D543B4425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4913860-236B-02AE-1E2A-29D2A6F63B9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F5ABC3F-433A-0608-767C-99A54DABE980}"/>
              </a:ext>
            </a:extLst>
          </p:cNvPr>
          <p:cNvSpPr>
            <a:spLocks noGrp="1"/>
          </p:cNvSpPr>
          <p:nvPr>
            <p:ph type="sldNum" sz="quarter" idx="5"/>
          </p:nvPr>
        </p:nvSpPr>
        <p:spPr/>
        <p:txBody>
          <a:bodyPr/>
          <a:lstStyle/>
          <a:p>
            <a:fld id="{34B613D9-BBDC-4AF6-BE2C-2BF1A6E0D30B}" type="slidenum">
              <a:rPr lang="pl-PL" smtClean="0"/>
              <a:t>38</a:t>
            </a:fld>
            <a:endParaRPr lang="pl-PL"/>
          </a:p>
        </p:txBody>
      </p:sp>
    </p:spTree>
    <p:extLst>
      <p:ext uri="{BB962C8B-B14F-4D97-AF65-F5344CB8AC3E}">
        <p14:creationId xmlns:p14="http://schemas.microsoft.com/office/powerpoint/2010/main" val="21381891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FCC60-C74E-661A-C3D6-56BAC70866D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A24BAAB-A34B-3291-5BF3-F41E6E3A762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8CC2F24-8EE7-53D5-AEFE-C63A1E39B6C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2133550-F2C0-2FBF-FF8F-0043A847DC4F}"/>
              </a:ext>
            </a:extLst>
          </p:cNvPr>
          <p:cNvSpPr>
            <a:spLocks noGrp="1"/>
          </p:cNvSpPr>
          <p:nvPr>
            <p:ph type="sldNum" sz="quarter" idx="5"/>
          </p:nvPr>
        </p:nvSpPr>
        <p:spPr/>
        <p:txBody>
          <a:bodyPr/>
          <a:lstStyle/>
          <a:p>
            <a:fld id="{34B613D9-BBDC-4AF6-BE2C-2BF1A6E0D30B}" type="slidenum">
              <a:rPr lang="pl-PL" smtClean="0"/>
              <a:t>39</a:t>
            </a:fld>
            <a:endParaRPr lang="pl-PL"/>
          </a:p>
        </p:txBody>
      </p:sp>
    </p:spTree>
    <p:extLst>
      <p:ext uri="{BB962C8B-B14F-4D97-AF65-F5344CB8AC3E}">
        <p14:creationId xmlns:p14="http://schemas.microsoft.com/office/powerpoint/2010/main" val="118382219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B5D7D-7B80-DB20-8FBB-28F39A3A38D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A456178-ADBA-F174-E326-6E380B3F694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61998CD-1346-AD2E-F233-7B94AE4CDA0B}"/>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28A53E9-E01B-1958-B02E-F517432DAC68}"/>
              </a:ext>
            </a:extLst>
          </p:cNvPr>
          <p:cNvSpPr>
            <a:spLocks noGrp="1"/>
          </p:cNvSpPr>
          <p:nvPr>
            <p:ph type="sldNum" sz="quarter" idx="5"/>
          </p:nvPr>
        </p:nvSpPr>
        <p:spPr/>
        <p:txBody>
          <a:bodyPr/>
          <a:lstStyle/>
          <a:p>
            <a:fld id="{34B613D9-BBDC-4AF6-BE2C-2BF1A6E0D30B}" type="slidenum">
              <a:rPr lang="pl-PL" smtClean="0"/>
              <a:t>40</a:t>
            </a:fld>
            <a:endParaRPr lang="pl-PL"/>
          </a:p>
        </p:txBody>
      </p:sp>
    </p:spTree>
    <p:extLst>
      <p:ext uri="{BB962C8B-B14F-4D97-AF65-F5344CB8AC3E}">
        <p14:creationId xmlns:p14="http://schemas.microsoft.com/office/powerpoint/2010/main" val="947204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8F3D7-DC3E-DF5A-E2B4-F7513562E01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4E18514-2A9C-FA7E-1B46-1172505A662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374E363-1E29-07F1-CEE7-7907A2FA6B7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F7D7EAD-E045-3D5C-E2F7-8DA8005BF621}"/>
              </a:ext>
            </a:extLst>
          </p:cNvPr>
          <p:cNvSpPr>
            <a:spLocks noGrp="1"/>
          </p:cNvSpPr>
          <p:nvPr>
            <p:ph type="sldNum" sz="quarter" idx="5"/>
          </p:nvPr>
        </p:nvSpPr>
        <p:spPr/>
        <p:txBody>
          <a:bodyPr/>
          <a:lstStyle/>
          <a:p>
            <a:fld id="{34B613D9-BBDC-4AF6-BE2C-2BF1A6E0D30B}" type="slidenum">
              <a:rPr lang="pl-PL" smtClean="0"/>
              <a:t>5</a:t>
            </a:fld>
            <a:endParaRPr lang="pl-PL"/>
          </a:p>
        </p:txBody>
      </p:sp>
    </p:spTree>
    <p:extLst>
      <p:ext uri="{BB962C8B-B14F-4D97-AF65-F5344CB8AC3E}">
        <p14:creationId xmlns:p14="http://schemas.microsoft.com/office/powerpoint/2010/main" val="33253887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4D7F8-601A-5CB7-2EE9-2428B1D744B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A74E3E6-5CDA-4BB7-2E2C-D3D71D82CEB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1827EBF-BE2A-013D-7ABC-46B46CD8561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C5AA022-2F3B-6084-841C-8E24D5EB9D72}"/>
              </a:ext>
            </a:extLst>
          </p:cNvPr>
          <p:cNvSpPr>
            <a:spLocks noGrp="1"/>
          </p:cNvSpPr>
          <p:nvPr>
            <p:ph type="sldNum" sz="quarter" idx="5"/>
          </p:nvPr>
        </p:nvSpPr>
        <p:spPr/>
        <p:txBody>
          <a:bodyPr/>
          <a:lstStyle/>
          <a:p>
            <a:fld id="{34B613D9-BBDC-4AF6-BE2C-2BF1A6E0D30B}" type="slidenum">
              <a:rPr lang="pl-PL" smtClean="0"/>
              <a:t>41</a:t>
            </a:fld>
            <a:endParaRPr lang="pl-PL"/>
          </a:p>
        </p:txBody>
      </p:sp>
    </p:spTree>
    <p:extLst>
      <p:ext uri="{BB962C8B-B14F-4D97-AF65-F5344CB8AC3E}">
        <p14:creationId xmlns:p14="http://schemas.microsoft.com/office/powerpoint/2010/main" val="39507850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0D661-0869-4FFD-F3B6-005AC7A6F99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A603B4B-927E-319A-1D99-7CA3677BCA7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21A1AC4-B7B3-A77C-9F68-31277D0CB08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E8EF4AB-6D18-DF92-06CA-2E32109B4909}"/>
              </a:ext>
            </a:extLst>
          </p:cNvPr>
          <p:cNvSpPr>
            <a:spLocks noGrp="1"/>
          </p:cNvSpPr>
          <p:nvPr>
            <p:ph type="sldNum" sz="quarter" idx="5"/>
          </p:nvPr>
        </p:nvSpPr>
        <p:spPr/>
        <p:txBody>
          <a:bodyPr/>
          <a:lstStyle/>
          <a:p>
            <a:fld id="{34B613D9-BBDC-4AF6-BE2C-2BF1A6E0D30B}" type="slidenum">
              <a:rPr lang="pl-PL" smtClean="0"/>
              <a:t>42</a:t>
            </a:fld>
            <a:endParaRPr lang="pl-PL"/>
          </a:p>
        </p:txBody>
      </p:sp>
    </p:spTree>
    <p:extLst>
      <p:ext uri="{BB962C8B-B14F-4D97-AF65-F5344CB8AC3E}">
        <p14:creationId xmlns:p14="http://schemas.microsoft.com/office/powerpoint/2010/main" val="10975169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073A6-E168-6812-601E-4C0A78C960ED}"/>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2C7DDA1-8898-1A0C-2FE4-68D5837C17D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38BD2C3-9202-6BC7-40A1-BF45CD192005}"/>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9925326-80D2-1EB1-A2ED-0AB0939EEC70}"/>
              </a:ext>
            </a:extLst>
          </p:cNvPr>
          <p:cNvSpPr>
            <a:spLocks noGrp="1"/>
          </p:cNvSpPr>
          <p:nvPr>
            <p:ph type="sldNum" sz="quarter" idx="5"/>
          </p:nvPr>
        </p:nvSpPr>
        <p:spPr/>
        <p:txBody>
          <a:bodyPr/>
          <a:lstStyle/>
          <a:p>
            <a:fld id="{34B613D9-BBDC-4AF6-BE2C-2BF1A6E0D30B}" type="slidenum">
              <a:rPr lang="pl-PL" smtClean="0"/>
              <a:t>43</a:t>
            </a:fld>
            <a:endParaRPr lang="pl-PL"/>
          </a:p>
        </p:txBody>
      </p:sp>
    </p:spTree>
    <p:extLst>
      <p:ext uri="{BB962C8B-B14F-4D97-AF65-F5344CB8AC3E}">
        <p14:creationId xmlns:p14="http://schemas.microsoft.com/office/powerpoint/2010/main" val="294197965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7ADD6-DD97-97A0-B87F-C7975DDEB12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90FA802-0C6B-D207-9A94-1B5EF35EE0D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878439B-76E3-28CC-9BB8-AEA7BECDF55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5CAD402-9B0F-932E-2984-E4DCEEDEF49C}"/>
              </a:ext>
            </a:extLst>
          </p:cNvPr>
          <p:cNvSpPr>
            <a:spLocks noGrp="1"/>
          </p:cNvSpPr>
          <p:nvPr>
            <p:ph type="sldNum" sz="quarter" idx="5"/>
          </p:nvPr>
        </p:nvSpPr>
        <p:spPr/>
        <p:txBody>
          <a:bodyPr/>
          <a:lstStyle/>
          <a:p>
            <a:fld id="{34B613D9-BBDC-4AF6-BE2C-2BF1A6E0D30B}" type="slidenum">
              <a:rPr lang="pl-PL" smtClean="0"/>
              <a:t>44</a:t>
            </a:fld>
            <a:endParaRPr lang="pl-PL"/>
          </a:p>
        </p:txBody>
      </p:sp>
    </p:spTree>
    <p:extLst>
      <p:ext uri="{BB962C8B-B14F-4D97-AF65-F5344CB8AC3E}">
        <p14:creationId xmlns:p14="http://schemas.microsoft.com/office/powerpoint/2010/main" val="13788790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8F0B9-9062-0BCE-6481-9AA9E7F2AB1C}"/>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00C5976-9365-8172-DEB7-4F1134CFC8F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9002FEC-C501-12A8-A2F1-9789DA140A6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DB23B2D-45A7-0FCF-EE24-27356D130A44}"/>
              </a:ext>
            </a:extLst>
          </p:cNvPr>
          <p:cNvSpPr>
            <a:spLocks noGrp="1"/>
          </p:cNvSpPr>
          <p:nvPr>
            <p:ph type="sldNum" sz="quarter" idx="5"/>
          </p:nvPr>
        </p:nvSpPr>
        <p:spPr/>
        <p:txBody>
          <a:bodyPr/>
          <a:lstStyle/>
          <a:p>
            <a:fld id="{34B613D9-BBDC-4AF6-BE2C-2BF1A6E0D30B}" type="slidenum">
              <a:rPr lang="pl-PL" smtClean="0"/>
              <a:t>45</a:t>
            </a:fld>
            <a:endParaRPr lang="pl-PL"/>
          </a:p>
        </p:txBody>
      </p:sp>
    </p:spTree>
    <p:extLst>
      <p:ext uri="{BB962C8B-B14F-4D97-AF65-F5344CB8AC3E}">
        <p14:creationId xmlns:p14="http://schemas.microsoft.com/office/powerpoint/2010/main" val="10371908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EDA6C-8566-CE70-F5D4-E37444D5D3A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1E24170-7F35-199F-75E1-9FDAA395F51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0C23728D-D56E-769D-A390-E9DE46DD02A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6FAE7E7-2C57-DF8A-9168-1FA93788853A}"/>
              </a:ext>
            </a:extLst>
          </p:cNvPr>
          <p:cNvSpPr>
            <a:spLocks noGrp="1"/>
          </p:cNvSpPr>
          <p:nvPr>
            <p:ph type="sldNum" sz="quarter" idx="5"/>
          </p:nvPr>
        </p:nvSpPr>
        <p:spPr/>
        <p:txBody>
          <a:bodyPr/>
          <a:lstStyle/>
          <a:p>
            <a:fld id="{34B613D9-BBDC-4AF6-BE2C-2BF1A6E0D30B}" type="slidenum">
              <a:rPr lang="pl-PL" smtClean="0"/>
              <a:t>46</a:t>
            </a:fld>
            <a:endParaRPr lang="pl-PL"/>
          </a:p>
        </p:txBody>
      </p:sp>
    </p:spTree>
    <p:extLst>
      <p:ext uri="{BB962C8B-B14F-4D97-AF65-F5344CB8AC3E}">
        <p14:creationId xmlns:p14="http://schemas.microsoft.com/office/powerpoint/2010/main" val="17055851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2F095-FA86-5E36-57C7-420911E0E9A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071A1A1-2612-E141-8F33-4EAD5388322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C9BDD9C-9B56-F6CE-42BE-9420AD335FB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5F7F5A1-0252-DF92-9512-2263055B73E7}"/>
              </a:ext>
            </a:extLst>
          </p:cNvPr>
          <p:cNvSpPr>
            <a:spLocks noGrp="1"/>
          </p:cNvSpPr>
          <p:nvPr>
            <p:ph type="sldNum" sz="quarter" idx="5"/>
          </p:nvPr>
        </p:nvSpPr>
        <p:spPr/>
        <p:txBody>
          <a:bodyPr/>
          <a:lstStyle/>
          <a:p>
            <a:fld id="{34B613D9-BBDC-4AF6-BE2C-2BF1A6E0D30B}" type="slidenum">
              <a:rPr lang="pl-PL" smtClean="0"/>
              <a:t>47</a:t>
            </a:fld>
            <a:endParaRPr lang="pl-PL"/>
          </a:p>
        </p:txBody>
      </p:sp>
    </p:spTree>
    <p:extLst>
      <p:ext uri="{BB962C8B-B14F-4D97-AF65-F5344CB8AC3E}">
        <p14:creationId xmlns:p14="http://schemas.microsoft.com/office/powerpoint/2010/main" val="158258810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3E802-2C43-15CB-5467-2C7F5673495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FB4D28D-E914-DA3C-F299-E0921922AEE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E68D051-9CD1-7BCF-3C40-2FB53DA0E5D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98CA52C-20C2-EB1B-3212-849ED013A4B7}"/>
              </a:ext>
            </a:extLst>
          </p:cNvPr>
          <p:cNvSpPr>
            <a:spLocks noGrp="1"/>
          </p:cNvSpPr>
          <p:nvPr>
            <p:ph type="sldNum" sz="quarter" idx="5"/>
          </p:nvPr>
        </p:nvSpPr>
        <p:spPr/>
        <p:txBody>
          <a:bodyPr/>
          <a:lstStyle/>
          <a:p>
            <a:fld id="{34B613D9-BBDC-4AF6-BE2C-2BF1A6E0D30B}" type="slidenum">
              <a:rPr lang="pl-PL" smtClean="0"/>
              <a:t>48</a:t>
            </a:fld>
            <a:endParaRPr lang="pl-PL"/>
          </a:p>
        </p:txBody>
      </p:sp>
    </p:spTree>
    <p:extLst>
      <p:ext uri="{BB962C8B-B14F-4D97-AF65-F5344CB8AC3E}">
        <p14:creationId xmlns:p14="http://schemas.microsoft.com/office/powerpoint/2010/main" val="168724199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5A506-475F-E113-2E31-19D2BD4CF34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3B9042F-2997-E45C-F991-7BA87F954C0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FA58C41-8F4A-8BA4-60F5-B1D381E11A0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17811CC-5BA9-AEE4-6A12-A5D1B62F4139}"/>
              </a:ext>
            </a:extLst>
          </p:cNvPr>
          <p:cNvSpPr>
            <a:spLocks noGrp="1"/>
          </p:cNvSpPr>
          <p:nvPr>
            <p:ph type="sldNum" sz="quarter" idx="5"/>
          </p:nvPr>
        </p:nvSpPr>
        <p:spPr/>
        <p:txBody>
          <a:bodyPr/>
          <a:lstStyle/>
          <a:p>
            <a:fld id="{34B613D9-BBDC-4AF6-BE2C-2BF1A6E0D30B}" type="slidenum">
              <a:rPr lang="pl-PL" smtClean="0"/>
              <a:t>49</a:t>
            </a:fld>
            <a:endParaRPr lang="pl-PL"/>
          </a:p>
        </p:txBody>
      </p:sp>
    </p:spTree>
    <p:extLst>
      <p:ext uri="{BB962C8B-B14F-4D97-AF65-F5344CB8AC3E}">
        <p14:creationId xmlns:p14="http://schemas.microsoft.com/office/powerpoint/2010/main" val="258051287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902E9-B2E2-D78C-3F2F-ACD48884294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8E068A0-C88B-8A10-1BC3-F600AF250B5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505CFC4-0E66-62D3-8196-3316139539D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EEED117-F969-334B-D6D7-53BA42F249DA}"/>
              </a:ext>
            </a:extLst>
          </p:cNvPr>
          <p:cNvSpPr>
            <a:spLocks noGrp="1"/>
          </p:cNvSpPr>
          <p:nvPr>
            <p:ph type="sldNum" sz="quarter" idx="5"/>
          </p:nvPr>
        </p:nvSpPr>
        <p:spPr/>
        <p:txBody>
          <a:bodyPr/>
          <a:lstStyle/>
          <a:p>
            <a:fld id="{34B613D9-BBDC-4AF6-BE2C-2BF1A6E0D30B}" type="slidenum">
              <a:rPr lang="pl-PL" smtClean="0"/>
              <a:t>50</a:t>
            </a:fld>
            <a:endParaRPr lang="pl-PL"/>
          </a:p>
        </p:txBody>
      </p:sp>
    </p:spTree>
    <p:extLst>
      <p:ext uri="{BB962C8B-B14F-4D97-AF65-F5344CB8AC3E}">
        <p14:creationId xmlns:p14="http://schemas.microsoft.com/office/powerpoint/2010/main" val="1727436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AD1F5-D2C8-187A-E54C-5AE98353F3A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864E775-E62E-6280-481B-0B2963F47DF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2FB2118-0FF7-46FF-C616-4322E99399B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426F792-BCA5-6EC8-6716-4B9F0C8D93D9}"/>
              </a:ext>
            </a:extLst>
          </p:cNvPr>
          <p:cNvSpPr>
            <a:spLocks noGrp="1"/>
          </p:cNvSpPr>
          <p:nvPr>
            <p:ph type="sldNum" sz="quarter" idx="5"/>
          </p:nvPr>
        </p:nvSpPr>
        <p:spPr/>
        <p:txBody>
          <a:bodyPr/>
          <a:lstStyle/>
          <a:p>
            <a:fld id="{34B613D9-BBDC-4AF6-BE2C-2BF1A6E0D30B}" type="slidenum">
              <a:rPr lang="pl-PL" smtClean="0"/>
              <a:t>6</a:t>
            </a:fld>
            <a:endParaRPr lang="pl-PL"/>
          </a:p>
        </p:txBody>
      </p:sp>
    </p:spTree>
    <p:extLst>
      <p:ext uri="{BB962C8B-B14F-4D97-AF65-F5344CB8AC3E}">
        <p14:creationId xmlns:p14="http://schemas.microsoft.com/office/powerpoint/2010/main" val="176128261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2F950-6749-68B7-F9ED-A77F9537B12D}"/>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C07D4CD-6E02-28A3-3034-B1D3A9143C4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16DE1A6-4335-5A4C-4EA7-1FE7A95316C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471463F-A17A-E9C6-3CC7-00965B8BF5F8}"/>
              </a:ext>
            </a:extLst>
          </p:cNvPr>
          <p:cNvSpPr>
            <a:spLocks noGrp="1"/>
          </p:cNvSpPr>
          <p:nvPr>
            <p:ph type="sldNum" sz="quarter" idx="5"/>
          </p:nvPr>
        </p:nvSpPr>
        <p:spPr/>
        <p:txBody>
          <a:bodyPr/>
          <a:lstStyle/>
          <a:p>
            <a:fld id="{34B613D9-BBDC-4AF6-BE2C-2BF1A6E0D30B}" type="slidenum">
              <a:rPr lang="pl-PL" smtClean="0"/>
              <a:t>51</a:t>
            </a:fld>
            <a:endParaRPr lang="pl-PL"/>
          </a:p>
        </p:txBody>
      </p:sp>
    </p:spTree>
    <p:extLst>
      <p:ext uri="{BB962C8B-B14F-4D97-AF65-F5344CB8AC3E}">
        <p14:creationId xmlns:p14="http://schemas.microsoft.com/office/powerpoint/2010/main" val="167488611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1ED55-952E-C465-EA76-51D3397EB3C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4AF3AAA-B387-F506-A854-BFFBD259905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24767AA-4D08-6B6C-A00F-2FE60874E9C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94B3C97-98E6-76FE-A799-2A0A0573BE7C}"/>
              </a:ext>
            </a:extLst>
          </p:cNvPr>
          <p:cNvSpPr>
            <a:spLocks noGrp="1"/>
          </p:cNvSpPr>
          <p:nvPr>
            <p:ph type="sldNum" sz="quarter" idx="5"/>
          </p:nvPr>
        </p:nvSpPr>
        <p:spPr/>
        <p:txBody>
          <a:bodyPr/>
          <a:lstStyle/>
          <a:p>
            <a:fld id="{34B613D9-BBDC-4AF6-BE2C-2BF1A6E0D30B}" type="slidenum">
              <a:rPr lang="pl-PL" smtClean="0"/>
              <a:t>52</a:t>
            </a:fld>
            <a:endParaRPr lang="pl-PL"/>
          </a:p>
        </p:txBody>
      </p:sp>
    </p:spTree>
    <p:extLst>
      <p:ext uri="{BB962C8B-B14F-4D97-AF65-F5344CB8AC3E}">
        <p14:creationId xmlns:p14="http://schemas.microsoft.com/office/powerpoint/2010/main" val="82573124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047A0-B2DA-29A6-6066-4B16AC24BD5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68D70F9-514A-E6F8-C8B9-AB7ACF51475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BD53475-0244-0F77-08D1-49AC6A013BF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199BD23-3044-0069-6B22-00B636455AD4}"/>
              </a:ext>
            </a:extLst>
          </p:cNvPr>
          <p:cNvSpPr>
            <a:spLocks noGrp="1"/>
          </p:cNvSpPr>
          <p:nvPr>
            <p:ph type="sldNum" sz="quarter" idx="5"/>
          </p:nvPr>
        </p:nvSpPr>
        <p:spPr/>
        <p:txBody>
          <a:bodyPr/>
          <a:lstStyle/>
          <a:p>
            <a:fld id="{34B613D9-BBDC-4AF6-BE2C-2BF1A6E0D30B}" type="slidenum">
              <a:rPr lang="pl-PL" smtClean="0"/>
              <a:t>53</a:t>
            </a:fld>
            <a:endParaRPr lang="pl-PL"/>
          </a:p>
        </p:txBody>
      </p:sp>
    </p:spTree>
    <p:extLst>
      <p:ext uri="{BB962C8B-B14F-4D97-AF65-F5344CB8AC3E}">
        <p14:creationId xmlns:p14="http://schemas.microsoft.com/office/powerpoint/2010/main" val="2013780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72CE6-B4FC-B1E5-9982-E053D79AD07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AC2B205-20EC-2E03-F42D-0005367D190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77C0EA85-BAB6-BBB6-7F9C-C42E168DAED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DD1A9BD-B395-1F5C-663D-531FB1E5D722}"/>
              </a:ext>
            </a:extLst>
          </p:cNvPr>
          <p:cNvSpPr>
            <a:spLocks noGrp="1"/>
          </p:cNvSpPr>
          <p:nvPr>
            <p:ph type="sldNum" sz="quarter" idx="5"/>
          </p:nvPr>
        </p:nvSpPr>
        <p:spPr/>
        <p:txBody>
          <a:bodyPr/>
          <a:lstStyle/>
          <a:p>
            <a:fld id="{34B613D9-BBDC-4AF6-BE2C-2BF1A6E0D30B}" type="slidenum">
              <a:rPr lang="pl-PL" smtClean="0"/>
              <a:t>54</a:t>
            </a:fld>
            <a:endParaRPr lang="pl-PL"/>
          </a:p>
        </p:txBody>
      </p:sp>
    </p:spTree>
    <p:extLst>
      <p:ext uri="{BB962C8B-B14F-4D97-AF65-F5344CB8AC3E}">
        <p14:creationId xmlns:p14="http://schemas.microsoft.com/office/powerpoint/2010/main" val="2005277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F608B-18BD-F8B6-30FC-7EA2298E095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2F7BF3A-0BF6-4111-7CCF-60BE8404341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E597B17-03A9-CA80-DAA8-CF144168070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9622CCB-F0C7-F25A-E8B4-1EA53627AFFF}"/>
              </a:ext>
            </a:extLst>
          </p:cNvPr>
          <p:cNvSpPr>
            <a:spLocks noGrp="1"/>
          </p:cNvSpPr>
          <p:nvPr>
            <p:ph type="sldNum" sz="quarter" idx="5"/>
          </p:nvPr>
        </p:nvSpPr>
        <p:spPr/>
        <p:txBody>
          <a:bodyPr/>
          <a:lstStyle/>
          <a:p>
            <a:fld id="{34B613D9-BBDC-4AF6-BE2C-2BF1A6E0D30B}" type="slidenum">
              <a:rPr lang="pl-PL" smtClean="0"/>
              <a:t>7</a:t>
            </a:fld>
            <a:endParaRPr lang="pl-PL"/>
          </a:p>
        </p:txBody>
      </p:sp>
    </p:spTree>
    <p:extLst>
      <p:ext uri="{BB962C8B-B14F-4D97-AF65-F5344CB8AC3E}">
        <p14:creationId xmlns:p14="http://schemas.microsoft.com/office/powerpoint/2010/main" val="1160785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0604C-4ED3-14BD-F760-8120CA9368C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6313C6D-5791-3009-8AD8-A09980CAC98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4BA9301-F13F-5025-2ED4-1372D25F78C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449ACD2-7F55-E4C7-15CE-3274FAB4757B}"/>
              </a:ext>
            </a:extLst>
          </p:cNvPr>
          <p:cNvSpPr>
            <a:spLocks noGrp="1"/>
          </p:cNvSpPr>
          <p:nvPr>
            <p:ph type="sldNum" sz="quarter" idx="5"/>
          </p:nvPr>
        </p:nvSpPr>
        <p:spPr/>
        <p:txBody>
          <a:bodyPr/>
          <a:lstStyle/>
          <a:p>
            <a:fld id="{34B613D9-BBDC-4AF6-BE2C-2BF1A6E0D30B}" type="slidenum">
              <a:rPr lang="pl-PL" smtClean="0"/>
              <a:t>8</a:t>
            </a:fld>
            <a:endParaRPr lang="pl-PL"/>
          </a:p>
        </p:txBody>
      </p:sp>
    </p:spTree>
    <p:extLst>
      <p:ext uri="{BB962C8B-B14F-4D97-AF65-F5344CB8AC3E}">
        <p14:creationId xmlns:p14="http://schemas.microsoft.com/office/powerpoint/2010/main" val="3450329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7EA25-2F5F-ED7D-8351-2822DF419AB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DC5500E-6C4D-2693-6FFA-EE2E67CDD5B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EF2DAAD-69F9-9FA6-A4DE-5C81452EDA5C}"/>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16A55DD-2125-7A4B-5DF5-1FAB44F9FEA0}"/>
              </a:ext>
            </a:extLst>
          </p:cNvPr>
          <p:cNvSpPr>
            <a:spLocks noGrp="1"/>
          </p:cNvSpPr>
          <p:nvPr>
            <p:ph type="sldNum" sz="quarter" idx="5"/>
          </p:nvPr>
        </p:nvSpPr>
        <p:spPr/>
        <p:txBody>
          <a:bodyPr/>
          <a:lstStyle/>
          <a:p>
            <a:fld id="{34B613D9-BBDC-4AF6-BE2C-2BF1A6E0D30B}" type="slidenum">
              <a:rPr lang="pl-PL" smtClean="0"/>
              <a:t>9</a:t>
            </a:fld>
            <a:endParaRPr lang="pl-PL"/>
          </a:p>
        </p:txBody>
      </p:sp>
    </p:spTree>
    <p:extLst>
      <p:ext uri="{BB962C8B-B14F-4D97-AF65-F5344CB8AC3E}">
        <p14:creationId xmlns:p14="http://schemas.microsoft.com/office/powerpoint/2010/main" val="1103951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98445-3F9F-F474-87D7-303111AB03F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BAD769C-C2AA-B8AD-2467-DBD31B35701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A6C267B-71C7-1F13-CE77-B72D2F9519B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CBBAD56-C22F-DAF5-7CF3-07A7F8A5735A}"/>
              </a:ext>
            </a:extLst>
          </p:cNvPr>
          <p:cNvSpPr>
            <a:spLocks noGrp="1"/>
          </p:cNvSpPr>
          <p:nvPr>
            <p:ph type="sldNum" sz="quarter" idx="5"/>
          </p:nvPr>
        </p:nvSpPr>
        <p:spPr/>
        <p:txBody>
          <a:bodyPr/>
          <a:lstStyle/>
          <a:p>
            <a:fld id="{34B613D9-BBDC-4AF6-BE2C-2BF1A6E0D30B}" type="slidenum">
              <a:rPr lang="pl-PL" smtClean="0"/>
              <a:t>10</a:t>
            </a:fld>
            <a:endParaRPr lang="pl-PL"/>
          </a:p>
        </p:txBody>
      </p:sp>
    </p:spTree>
    <p:extLst>
      <p:ext uri="{BB962C8B-B14F-4D97-AF65-F5344CB8AC3E}">
        <p14:creationId xmlns:p14="http://schemas.microsoft.com/office/powerpoint/2010/main" val="909166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sip.lex.pl/#/document/520241838?cm=DOCUMENT"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sip.lex.pl/#/document/16785996?unitId=art(24)&amp;cm=DOCUMENT"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D61A02C-1E3D-3005-D1AE-C75D481C2172}"/>
              </a:ext>
            </a:extLst>
          </p:cNvPr>
          <p:cNvSpPr>
            <a:spLocks noGrp="1"/>
          </p:cNvSpPr>
          <p:nvPr>
            <p:ph type="ctrTitle"/>
          </p:nvPr>
        </p:nvSpPr>
        <p:spPr>
          <a:xfrm>
            <a:off x="2939974" y="1377747"/>
            <a:ext cx="6697512" cy="3634520"/>
          </a:xfrm>
        </p:spPr>
        <p:txBody>
          <a:bodyPr>
            <a:normAutofit fontScale="90000"/>
          </a:bodyPr>
          <a:lstStyle/>
          <a:p>
            <a:pPr algn="ctr"/>
            <a:r>
              <a:rPr lang="pl-PL" sz="3600" b="1" dirty="0"/>
              <a:t>Prawo mediów.</a:t>
            </a:r>
            <a:br>
              <a:rPr lang="pl-PL" sz="3600" b="1" dirty="0"/>
            </a:br>
            <a:br>
              <a:rPr lang="pl-PL" sz="3600" b="1" dirty="0"/>
            </a:br>
            <a:r>
              <a:rPr lang="pl-PL" sz="2700" b="1" dirty="0"/>
              <a:t>Wykład 23.03.2025 r</a:t>
            </a:r>
            <a:r>
              <a:rPr lang="pl-PL" sz="3600" b="1" dirty="0"/>
              <a:t>.</a:t>
            </a:r>
            <a:br>
              <a:rPr lang="pl-PL" sz="3600" b="1" dirty="0"/>
            </a:br>
            <a:br>
              <a:rPr lang="pl-PL" sz="3600" b="1" dirty="0"/>
            </a:br>
            <a:r>
              <a:rPr lang="pl-PL" sz="2200" b="1" dirty="0"/>
              <a:t>Prawa i obowiązki dziennikarzy i ich odpowiedzialność. </a:t>
            </a:r>
            <a:br>
              <a:rPr lang="pl-PL" sz="2200" b="1" dirty="0"/>
            </a:br>
            <a:r>
              <a:rPr lang="pl-PL" sz="2200" b="1" dirty="0"/>
              <a:t>Odpowiedzialność prawna mediów. Odpowiedzialność redaktora i nadawcy. </a:t>
            </a:r>
            <a:br>
              <a:rPr lang="pl-PL" sz="2200" b="1" dirty="0"/>
            </a:br>
            <a:r>
              <a:rPr lang="pl-PL" sz="2200" b="1" dirty="0"/>
              <a:t>Wybrane zagadnienia prawa prasowego. Rejestracja dzienników i czasopism, zawieszenie ich wydawania. </a:t>
            </a:r>
            <a:br>
              <a:rPr lang="pl-PL" sz="2200" b="1" dirty="0"/>
            </a:br>
            <a:r>
              <a:rPr lang="pl-PL" sz="2200" b="1" dirty="0"/>
              <a:t>Sprostowania i odpowiedzi.</a:t>
            </a:r>
          </a:p>
        </p:txBody>
      </p:sp>
      <p:sp>
        <p:nvSpPr>
          <p:cNvPr id="3" name="Podtytuł 2">
            <a:extLst>
              <a:ext uri="{FF2B5EF4-FFF2-40B4-BE49-F238E27FC236}">
                <a16:creationId xmlns:a16="http://schemas.microsoft.com/office/drawing/2014/main" id="{464D24D9-6E15-AC8A-1F27-623FDCFDC1CF}"/>
              </a:ext>
            </a:extLst>
          </p:cNvPr>
          <p:cNvSpPr>
            <a:spLocks noGrp="1"/>
          </p:cNvSpPr>
          <p:nvPr>
            <p:ph type="subTitle" idx="1"/>
          </p:nvPr>
        </p:nvSpPr>
        <p:spPr>
          <a:xfrm>
            <a:off x="1975153" y="5442271"/>
            <a:ext cx="8915399" cy="1126283"/>
          </a:xfrm>
        </p:spPr>
        <p:txBody>
          <a:bodyPr/>
          <a:lstStyle/>
          <a:p>
            <a:r>
              <a:rPr lang="pl-PL" b="1" dirty="0"/>
              <a:t>Piotr Kopeć</a:t>
            </a:r>
          </a:p>
          <a:p>
            <a:r>
              <a:rPr lang="pl-PL" dirty="0"/>
              <a:t>mail: 1002116@student.uek.krakow.pl</a:t>
            </a:r>
          </a:p>
        </p:txBody>
      </p:sp>
    </p:spTree>
    <p:extLst>
      <p:ext uri="{BB962C8B-B14F-4D97-AF65-F5344CB8AC3E}">
        <p14:creationId xmlns:p14="http://schemas.microsoft.com/office/powerpoint/2010/main" val="1515534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DFB3E-AD94-A15B-D142-27A2BEABDB9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DF9B665-BF03-4F9A-F4C8-97BC74B868DD}"/>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297633E-A070-13A2-EEF7-26A68DD92261}"/>
              </a:ext>
            </a:extLst>
          </p:cNvPr>
          <p:cNvSpPr>
            <a:spLocks noGrp="1"/>
          </p:cNvSpPr>
          <p:nvPr>
            <p:ph idx="1"/>
          </p:nvPr>
        </p:nvSpPr>
        <p:spPr>
          <a:xfrm>
            <a:off x="1771223" y="1245271"/>
            <a:ext cx="10115977" cy="5242615"/>
          </a:xfrm>
        </p:spPr>
        <p:txBody>
          <a:bodyPr>
            <a:normAutofit lnSpcReduction="10000"/>
          </a:bodyPr>
          <a:lstStyle/>
          <a:p>
            <a:pPr algn="just"/>
            <a:r>
              <a:rPr lang="pl-PL" sz="1800" b="1" kern="100" dirty="0">
                <a:effectLst/>
                <a:latin typeface="+mj-lt"/>
                <a:ea typeface="Calibri" panose="020F0502020204030204" pitchFamily="34" charset="0"/>
                <a:cs typeface="Times New Roman" panose="02020603050405020304" pitchFamily="18" charset="0"/>
              </a:rPr>
              <a:t>Zakaz działania „pod z góry założoną tezę” </a:t>
            </a:r>
            <a:r>
              <a:rPr lang="pl-PL" sz="1800" kern="100" dirty="0">
                <a:effectLst/>
                <a:latin typeface="+mj-lt"/>
                <a:ea typeface="Calibri" panose="020F0502020204030204" pitchFamily="34" charset="0"/>
                <a:cs typeface="Times New Roman" panose="02020603050405020304" pitchFamily="18" charset="0"/>
              </a:rPr>
              <a:t>– na etapie zbierania oraz wykorzystania materiałów prasowych istotne jest przede wszystkim wszechstronne, a nie selektywne, przekazanie informacji, przedstawienie wszystkich okoliczności. Działaniem „pod tezę” może być sposób zadawania pytań, częstotliwość ponawiania pytań, na które dziennikarz chce uzyskać taką odpowiedź, jaka pasuje mu do przyjętych założeń, selektywny dobór źródeł i cytowanych wypowiedzi czy wreszcie wybiórcze prezentowanie informacji. </a:t>
            </a:r>
          </a:p>
          <a:p>
            <a:pPr algn="just"/>
            <a:r>
              <a:rPr lang="pl-PL" sz="1800" b="1" kern="100" dirty="0">
                <a:effectLst/>
                <a:latin typeface="+mj-lt"/>
                <a:ea typeface="Calibri" panose="020F0502020204030204" pitchFamily="34" charset="0"/>
                <a:cs typeface="Times New Roman" panose="02020603050405020304" pitchFamily="18" charset="0"/>
              </a:rPr>
              <a:t>Sprawdzenie zgodności uzyskanych informacji z prawdą </a:t>
            </a:r>
            <a:r>
              <a:rPr lang="pl-PL" sz="1800" kern="100" dirty="0">
                <a:effectLst/>
                <a:latin typeface="+mj-lt"/>
                <a:ea typeface="Calibri" panose="020F0502020204030204" pitchFamily="34" charset="0"/>
                <a:cs typeface="Times New Roman" panose="02020603050405020304" pitchFamily="18" charset="0"/>
              </a:rPr>
              <a:t>– oznacza to oczywiście działanie dziennikarza polegające na weryfikacji uzyskanych informacji. Jest przy tym istotne, że dziennikarz ma ograniczone możliwości sprawdzenia prawdziwości uzyskanych informacji (nie dysponuje takim aparatem jak sądy, prokuratura czy policja). Nie zwalnia</a:t>
            </a:r>
            <a:r>
              <a:rPr lang="pl-PL" kern="100" dirty="0">
                <a:latin typeface="+mj-lt"/>
                <a:ea typeface="Calibri" panose="020F0502020204030204" pitchFamily="34" charset="0"/>
                <a:cs typeface="Times New Roman" panose="02020603050405020304" pitchFamily="18" charset="0"/>
              </a:rPr>
              <a:t> go to jednak z obowiązku weryfikacji uzyskanych wiadomości w dostępny dla niego sposób. W judykaturze podkreśla się, że obowiązek weryfikacji uzyskanych wiadomości jest tym bardziej aktualny, jeżeli okoliczności towarzyszące uzyskanej informacji uzasadniają obawę, że jej źródło nie było obiektywne.</a:t>
            </a:r>
          </a:p>
          <a:p>
            <a:pPr algn="just"/>
            <a:r>
              <a:rPr lang="pl-PL" sz="1800" b="1" kern="100" dirty="0">
                <a:effectLst/>
                <a:latin typeface="+mj-lt"/>
                <a:ea typeface="Calibri" panose="020F0502020204030204" pitchFamily="34" charset="0"/>
                <a:cs typeface="Times New Roman" panose="02020603050405020304" pitchFamily="18" charset="0"/>
              </a:rPr>
              <a:t>Umożliwienie osobie zainteresowanej zajęcia stanowiska </a:t>
            </a:r>
            <a:r>
              <a:rPr lang="pl-PL" sz="1800" kern="100" dirty="0">
                <a:effectLst/>
                <a:latin typeface="+mj-lt"/>
                <a:ea typeface="Calibri" panose="020F0502020204030204" pitchFamily="34" charset="0"/>
                <a:cs typeface="Times New Roman" panose="02020603050405020304" pitchFamily="18" charset="0"/>
              </a:rPr>
              <a:t>– każda osoba opisywana w mediach (zwłaszcza w sytuacji stawiania jej zarzutów określonego rodzaju)powinna mieć możliwość odniesienia się do informacji, które będą prezentowane publicznie. </a:t>
            </a:r>
          </a:p>
        </p:txBody>
      </p:sp>
    </p:spTree>
    <p:extLst>
      <p:ext uri="{BB962C8B-B14F-4D97-AF65-F5344CB8AC3E}">
        <p14:creationId xmlns:p14="http://schemas.microsoft.com/office/powerpoint/2010/main" val="2048860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DB991-718B-D5F6-00FC-A540C5531D3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6EC9D10-C1A6-9D55-CF24-0C949C1F54A2}"/>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3667166-39B0-A0BC-645F-DD5B8B2D4AA4}"/>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Z obowiązkiem szczególnej rzetelności i staranności skorelowany jest </a:t>
            </a:r>
            <a:r>
              <a:rPr lang="pl-PL" sz="1800" b="1" kern="100" dirty="0">
                <a:effectLst/>
                <a:latin typeface="+mj-lt"/>
                <a:ea typeface="Calibri" panose="020F0502020204030204" pitchFamily="34" charset="0"/>
                <a:cs typeface="Times New Roman" panose="02020603050405020304" pitchFamily="18" charset="0"/>
              </a:rPr>
              <a:t>obowiązek poszanowania dóbr osobistych</a:t>
            </a:r>
            <a:r>
              <a:rPr lang="pl-PL" sz="1800" kern="100" dirty="0">
                <a:effectLst/>
                <a:latin typeface="+mj-lt"/>
                <a:ea typeface="Calibri" panose="020F0502020204030204" pitchFamily="34" charset="0"/>
                <a:cs typeface="Times New Roman" panose="02020603050405020304" pitchFamily="18" charset="0"/>
              </a:rPr>
              <a:t>. </a:t>
            </a:r>
          </a:p>
          <a:p>
            <a:pPr algn="just"/>
            <a:r>
              <a:rPr lang="pl-PL" sz="1800" kern="100" dirty="0">
                <a:effectLst/>
                <a:latin typeface="+mj-lt"/>
                <a:ea typeface="Calibri" panose="020F0502020204030204" pitchFamily="34" charset="0"/>
                <a:cs typeface="Times New Roman" panose="02020603050405020304" pitchFamily="18" charset="0"/>
              </a:rPr>
              <a:t>Dobra osobiste uregulowane są w Kodeksie cywilnym. W myśl art. </a:t>
            </a:r>
            <a:r>
              <a:rPr lang="pl-PL" sz="1800" b="1" kern="100" dirty="0">
                <a:effectLst/>
                <a:latin typeface="+mj-lt"/>
                <a:ea typeface="Calibri" panose="020F0502020204030204" pitchFamily="34" charset="0"/>
                <a:cs typeface="Times New Roman" panose="02020603050405020304" pitchFamily="18" charset="0"/>
              </a:rPr>
              <a:t>23 k.c. </a:t>
            </a:r>
            <a:r>
              <a:rPr lang="pl-PL" sz="1800" kern="100" dirty="0">
                <a:effectLst/>
                <a:latin typeface="+mj-lt"/>
                <a:ea typeface="Calibri" panose="020F0502020204030204" pitchFamily="34" charset="0"/>
                <a:cs typeface="Times New Roman" panose="02020603050405020304" pitchFamily="18" charset="0"/>
              </a:rPr>
              <a:t>dobra osobiste człowieka, jak w szczególności zdrowie, wolność, cześć, swoboda sumienia, nazwisko lub pseudonim, wizerunek, tajemnica korespondencji, nietykalność mieszkania, twórczość naukowa, artystyczna, wynalazcza i racjonalizatorska, pozostają pod ochroną prawa cywilnego niezależnie od ochrony przewidzianej w innych przepisach. </a:t>
            </a:r>
            <a:endParaRPr lang="pl-PL" kern="100" dirty="0">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Językowa wykładnia tego przepisu prowadzi do wniosku, że katalog dóbr osobistych na gruncie polskiego Kodeksu cywilnego jest </a:t>
            </a:r>
            <a:r>
              <a:rPr lang="pl-PL" sz="1800" b="1" kern="100" dirty="0">
                <a:effectLst/>
                <a:latin typeface="+mj-lt"/>
                <a:ea typeface="Calibri" panose="020F0502020204030204" pitchFamily="34" charset="0"/>
                <a:cs typeface="Times New Roman" panose="02020603050405020304" pitchFamily="18" charset="0"/>
              </a:rPr>
              <a:t>katalogiem otwartym.</a:t>
            </a:r>
          </a:p>
          <a:p>
            <a:pPr algn="just"/>
            <a:r>
              <a:rPr lang="pl-PL" sz="1800" kern="100" dirty="0">
                <a:effectLst/>
                <a:latin typeface="+mj-lt"/>
                <a:ea typeface="Calibri" panose="020F0502020204030204" pitchFamily="34" charset="0"/>
                <a:cs typeface="Times New Roman" panose="02020603050405020304" pitchFamily="18" charset="0"/>
              </a:rPr>
              <a:t>W jaki sposób i jakie działania dziennikarza mogą doprowadzić do naruszenia dóbr osobistych? W praktyce będą to w szczególności takie zabiegi, jak:</a:t>
            </a:r>
          </a:p>
          <a:p>
            <a:pPr algn="just">
              <a:buFontTx/>
              <a:buChar char="-"/>
            </a:pPr>
            <a:r>
              <a:rPr lang="pl-PL" sz="1800" kern="100" dirty="0">
                <a:effectLst/>
                <a:latin typeface="+mj-lt"/>
                <a:ea typeface="Calibri" panose="020F0502020204030204" pitchFamily="34" charset="0"/>
                <a:cs typeface="Times New Roman" panose="02020603050405020304" pitchFamily="18" charset="0"/>
              </a:rPr>
              <a:t>Przedstawienie osoby opisywanej w nagannym świetle (zdyskredytowanie, oczernianie, ośmieszenie).</a:t>
            </a:r>
          </a:p>
          <a:p>
            <a:pPr algn="just">
              <a:buFontTx/>
              <a:buChar char="-"/>
            </a:pPr>
            <a:r>
              <a:rPr lang="pl-PL" sz="1800" kern="100" dirty="0">
                <a:effectLst/>
                <a:latin typeface="+mj-lt"/>
                <a:ea typeface="Calibri" panose="020F0502020204030204" pitchFamily="34" charset="0"/>
                <a:cs typeface="Times New Roman" panose="02020603050405020304" pitchFamily="18" charset="0"/>
              </a:rPr>
              <a:t>Przedstawienie osoby opisywanej jako osoby karanej lub osoby popełniającej przestępstwo/czyn zabroniony.</a:t>
            </a:r>
          </a:p>
        </p:txBody>
      </p:sp>
    </p:spTree>
    <p:extLst>
      <p:ext uri="{BB962C8B-B14F-4D97-AF65-F5344CB8AC3E}">
        <p14:creationId xmlns:p14="http://schemas.microsoft.com/office/powerpoint/2010/main" val="1597053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1C352-6700-CE31-85B9-71E1D6810FB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28E450E-8420-C15E-4E3A-632E3FD4BDDC}"/>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CDD5320-F30F-AD7F-E8A8-B45A08A94489}"/>
              </a:ext>
            </a:extLst>
          </p:cNvPr>
          <p:cNvSpPr>
            <a:spLocks noGrp="1"/>
          </p:cNvSpPr>
          <p:nvPr>
            <p:ph idx="1"/>
          </p:nvPr>
        </p:nvSpPr>
        <p:spPr>
          <a:xfrm>
            <a:off x="1771223" y="1245271"/>
            <a:ext cx="10115977" cy="5242615"/>
          </a:xfrm>
        </p:spPr>
        <p:txBody>
          <a:bodyPr>
            <a:normAutofit/>
          </a:bodyPr>
          <a:lstStyle/>
          <a:p>
            <a:pPr algn="just">
              <a:buFontTx/>
              <a:buChar char="-"/>
            </a:pPr>
            <a:r>
              <a:rPr lang="pl-PL" sz="1800" kern="100" dirty="0">
                <a:effectLst/>
                <a:latin typeface="+mj-lt"/>
                <a:ea typeface="Calibri" panose="020F0502020204030204" pitchFamily="34" charset="0"/>
                <a:cs typeface="Times New Roman" panose="02020603050405020304" pitchFamily="18" charset="0"/>
              </a:rPr>
              <a:t>Niczym nieuzasadnione przypisanie osobie opisywanej poglądów dyskryminujących </a:t>
            </a:r>
          </a:p>
          <a:p>
            <a:pPr algn="just">
              <a:buFontTx/>
              <a:buChar char="-"/>
            </a:pPr>
            <a:r>
              <a:rPr lang="pl-PL" sz="1800" kern="100" dirty="0">
                <a:effectLst/>
                <a:latin typeface="+mj-lt"/>
                <a:ea typeface="Calibri" panose="020F0502020204030204" pitchFamily="34" charset="0"/>
                <a:cs typeface="Times New Roman" panose="02020603050405020304" pitchFamily="18" charset="0"/>
              </a:rPr>
              <a:t>Wyrwanie wypowiedzi osoby opisywanej z kontekstu, co zniekształca na tyle istotnie stanowisko osoby zainteresowanej, że doprowadza do wypaczenia tej wypowiedzi lub poglądów osoby opisywanej.</a:t>
            </a:r>
          </a:p>
          <a:p>
            <a:pPr algn="just">
              <a:buFontTx/>
              <a:buChar char="-"/>
            </a:pPr>
            <a:r>
              <a:rPr lang="pl-PL" sz="1800" kern="100" dirty="0">
                <a:effectLst/>
                <a:latin typeface="+mj-lt"/>
                <a:ea typeface="Calibri" panose="020F0502020204030204" pitchFamily="34" charset="0"/>
                <a:cs typeface="Times New Roman" panose="02020603050405020304" pitchFamily="18" charset="0"/>
              </a:rPr>
              <a:t>Prezentowanie materiału prasowego w klimacie sensacji, co stwarza często u odbiorcy negatywny, emocjonalny stosunek do opisywanych zdarzeń, a tym samym do osoby opisywanej	</a:t>
            </a:r>
          </a:p>
          <a:p>
            <a:pPr algn="just">
              <a:buFontTx/>
              <a:buChar char="-"/>
            </a:pPr>
            <a:r>
              <a:rPr lang="pl-PL" sz="1800" kern="100" dirty="0">
                <a:effectLst/>
                <a:latin typeface="+mj-lt"/>
                <a:ea typeface="Calibri" panose="020F0502020204030204" pitchFamily="34" charset="0"/>
                <a:cs typeface="Times New Roman" panose="02020603050405020304" pitchFamily="18" charset="0"/>
              </a:rPr>
              <a:t>Pominięcie pewnych wypowiedzi, informacji czy zdarzeń dotyczących osoby zainteresowanej w ten sposób, że tworzy się fałszywy obraz tej osoby.</a:t>
            </a:r>
          </a:p>
        </p:txBody>
      </p:sp>
    </p:spTree>
    <p:extLst>
      <p:ext uri="{BB962C8B-B14F-4D97-AF65-F5344CB8AC3E}">
        <p14:creationId xmlns:p14="http://schemas.microsoft.com/office/powerpoint/2010/main" val="522404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34AED-C2EC-2A5E-7D8F-7EF0653BA16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6561E36-1CB9-F353-496C-94CEDB9B467B}"/>
              </a:ext>
            </a:extLst>
          </p:cNvPr>
          <p:cNvSpPr>
            <a:spLocks noGrp="1"/>
          </p:cNvSpPr>
          <p:nvPr>
            <p:ph type="title"/>
          </p:nvPr>
        </p:nvSpPr>
        <p:spPr>
          <a:xfrm>
            <a:off x="1809323" y="61649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Obowiązki w zakresie sprawozdawczości sądowej.</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F4CFFABC-18CF-8014-9839-763CA6658C35}"/>
              </a:ext>
            </a:extLst>
          </p:cNvPr>
          <p:cNvSpPr>
            <a:spLocks noGrp="1"/>
          </p:cNvSpPr>
          <p:nvPr>
            <p:ph idx="1"/>
          </p:nvPr>
        </p:nvSpPr>
        <p:spPr>
          <a:xfrm>
            <a:off x="1657349" y="1245271"/>
            <a:ext cx="10272713" cy="5284579"/>
          </a:xfrm>
        </p:spPr>
        <p:txBody>
          <a:bodyPr>
            <a:noAutofit/>
          </a:bodyPr>
          <a:lstStyle/>
          <a:p>
            <a:pPr algn="just"/>
            <a:r>
              <a:rPr lang="pl-PL" b="0" i="0" u="none" strike="noStrike" baseline="0" dirty="0">
                <a:latin typeface="+mj-lt"/>
              </a:rPr>
              <a:t>Art. 13 ust. 1 pr. pras. „</a:t>
            </a:r>
            <a:r>
              <a:rPr lang="pl-PL" i="1" dirty="0">
                <a:latin typeface="+mj-lt"/>
              </a:rPr>
              <a:t>Nie wolno wypowiadać w prasie opinii co do rozstrzygnięcia w postępowaniu sądowym przed wydaniem orzeczenia w I instancji</a:t>
            </a:r>
            <a:r>
              <a:rPr lang="pl-PL" b="0" i="0" u="none" strike="noStrike" baseline="0" dirty="0">
                <a:latin typeface="+mj-lt"/>
              </a:rPr>
              <a:t>”</a:t>
            </a:r>
          </a:p>
          <a:p>
            <a:pPr algn="just"/>
            <a:r>
              <a:rPr lang="pl-PL" b="0" i="0" u="none" strike="noStrike" baseline="0" dirty="0">
                <a:latin typeface="+mj-lt"/>
              </a:rPr>
              <a:t>Prawo prasowe przewiduje konieczność powstrzymania się dziennikarzy od wypowiadania się w prasie co do rozstrzygnięcia w postępowaniu sądowym przed wydaniem orzeczenia w I instancji. </a:t>
            </a:r>
          </a:p>
          <a:p>
            <a:pPr algn="just"/>
            <a:r>
              <a:rPr lang="pl-PL" b="0" i="0" u="none" strike="noStrike" baseline="0" dirty="0">
                <a:latin typeface="+mj-lt"/>
              </a:rPr>
              <a:t>Dotyczy to </a:t>
            </a:r>
            <a:r>
              <a:rPr lang="pl-PL" b="1" i="0" u="none" strike="noStrike" baseline="0" dirty="0">
                <a:latin typeface="+mj-lt"/>
              </a:rPr>
              <a:t>rozstrzygnięcia w I instancji</a:t>
            </a:r>
            <a:r>
              <a:rPr lang="pl-PL" b="0" i="0" u="none" strike="noStrike" baseline="0" dirty="0">
                <a:latin typeface="+mj-lt"/>
              </a:rPr>
              <a:t>, co oznacza (</a:t>
            </a:r>
            <a:r>
              <a:rPr lang="pl-PL" b="0" i="1" u="none" strike="noStrike" baseline="0" dirty="0">
                <a:latin typeface="+mj-lt"/>
              </a:rPr>
              <a:t>a contrario</a:t>
            </a:r>
            <a:r>
              <a:rPr lang="pl-PL" b="0" i="0" u="none" strike="noStrike" baseline="0" dirty="0">
                <a:latin typeface="+mj-lt"/>
              </a:rPr>
              <a:t>) możliwość wypowiadania się co do rozstrzygnięcia w postępowaniu przez sądem II instancji oraz przed sądem kasacyjnym.</a:t>
            </a:r>
          </a:p>
          <a:p>
            <a:pPr algn="just"/>
            <a:r>
              <a:rPr lang="pl-PL" kern="100" dirty="0">
                <a:effectLst/>
                <a:latin typeface="+mj-lt"/>
                <a:ea typeface="Calibri" panose="020F0502020204030204" pitchFamily="34" charset="0"/>
                <a:cs typeface="Times New Roman" panose="02020603050405020304" pitchFamily="18" charset="0"/>
              </a:rPr>
              <a:t>W jednym z wyroków Sąd Apelacyjny w Warszawie stwierdził, że zakaz wypowiadania się w procesie co do opinii o ewentualnym rozstrzygnięciu dotyczy na przykład prezentowania oceny dziennikarza co do kwalifikacji prawnej czynu w kontekście późniejszego rozstrzygnięcia. </a:t>
            </a:r>
          </a:p>
          <a:p>
            <a:pPr algn="just"/>
            <a:r>
              <a:rPr lang="pl-PL" kern="100" dirty="0">
                <a:effectLst/>
                <a:latin typeface="+mj-lt"/>
                <a:ea typeface="Calibri" panose="020F0502020204030204" pitchFamily="34" charset="0"/>
                <a:cs typeface="Times New Roman" panose="02020603050405020304" pitchFamily="18" charset="0"/>
              </a:rPr>
              <a:t>Jednocześnie – co należy podkreślić – zakaz ten </a:t>
            </a:r>
            <a:r>
              <a:rPr lang="pl-PL" b="1" kern="100" dirty="0">
                <a:effectLst/>
                <a:latin typeface="+mj-lt"/>
                <a:ea typeface="Calibri" panose="020F0502020204030204" pitchFamily="34" charset="0"/>
                <a:cs typeface="Times New Roman" panose="02020603050405020304" pitchFamily="18" charset="0"/>
              </a:rPr>
              <a:t>nie oznacza zakazu w ogóle pisania czy prezentowania informacji o procesie sądowym </a:t>
            </a:r>
            <a:r>
              <a:rPr lang="pl-PL" kern="100" dirty="0">
                <a:effectLst/>
                <a:latin typeface="+mj-lt"/>
                <a:ea typeface="Calibri" panose="020F0502020204030204" pitchFamily="34" charset="0"/>
                <a:cs typeface="Times New Roman" panose="02020603050405020304" pitchFamily="18" charset="0"/>
              </a:rPr>
              <a:t>i jego przebiegu.</a:t>
            </a:r>
          </a:p>
        </p:txBody>
      </p:sp>
    </p:spTree>
    <p:extLst>
      <p:ext uri="{BB962C8B-B14F-4D97-AF65-F5344CB8AC3E}">
        <p14:creationId xmlns:p14="http://schemas.microsoft.com/office/powerpoint/2010/main" val="2546165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B0E3A-51ED-3926-5456-D334352D97D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C79C881-20C7-87C5-9B98-FC22C555D73C}"/>
              </a:ext>
            </a:extLst>
          </p:cNvPr>
          <p:cNvSpPr>
            <a:spLocks noGrp="1"/>
          </p:cNvSpPr>
          <p:nvPr>
            <p:ph type="title"/>
          </p:nvPr>
        </p:nvSpPr>
        <p:spPr>
          <a:xfrm>
            <a:off x="1789971" y="297175"/>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Obowiązki w zakresie sprawozdawczości sądowej.</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9D943AE4-0259-866B-6EB4-78B7CA5197A4}"/>
              </a:ext>
            </a:extLst>
          </p:cNvPr>
          <p:cNvSpPr>
            <a:spLocks noGrp="1"/>
          </p:cNvSpPr>
          <p:nvPr>
            <p:ph idx="1"/>
          </p:nvPr>
        </p:nvSpPr>
        <p:spPr>
          <a:xfrm>
            <a:off x="1475769" y="908483"/>
            <a:ext cx="10272713" cy="5853358"/>
          </a:xfrm>
        </p:spPr>
        <p:txBody>
          <a:bodyPr>
            <a:noAutofit/>
          </a:bodyPr>
          <a:lstStyle/>
          <a:p>
            <a:pPr algn="just"/>
            <a:r>
              <a:rPr lang="pl-PL" b="0" i="0" u="none" strike="noStrike" baseline="0" dirty="0">
                <a:latin typeface="+mj-lt"/>
              </a:rPr>
              <a:t>Na mocy art. 13 ust. 2 pr. pras.: „</a:t>
            </a:r>
            <a:r>
              <a:rPr lang="pl-PL" b="0" i="1" u="none" strike="noStrike" baseline="0" dirty="0">
                <a:latin typeface="+mj-lt"/>
              </a:rPr>
              <a:t>Nie wolno publikować w prasie </a:t>
            </a:r>
            <a:r>
              <a:rPr lang="pl-PL" b="1" i="1" u="none" strike="noStrike" baseline="0" dirty="0">
                <a:latin typeface="+mj-lt"/>
              </a:rPr>
              <a:t>wizerunku i innych danych osobowych osób, przeciwko którym toczy się postępowanie przygotowawcze lub sądowe</a:t>
            </a:r>
            <a:r>
              <a:rPr lang="pl-PL" b="0" i="1" u="none" strike="noStrike" baseline="0" dirty="0">
                <a:latin typeface="+mj-lt"/>
              </a:rPr>
              <a:t>, jak również wizerunku i innych danych osobowych </a:t>
            </a:r>
            <a:r>
              <a:rPr lang="pl-PL" b="1" i="1" u="none" strike="noStrike" baseline="0" dirty="0">
                <a:latin typeface="+mj-lt"/>
              </a:rPr>
              <a:t>świadków</a:t>
            </a:r>
            <a:r>
              <a:rPr lang="pl-PL" b="0" i="1" u="none" strike="noStrike" baseline="0" dirty="0">
                <a:latin typeface="+mj-lt"/>
              </a:rPr>
              <a:t>, </a:t>
            </a:r>
            <a:r>
              <a:rPr lang="pl-PL" b="1" i="1" u="none" strike="noStrike" baseline="0" dirty="0">
                <a:latin typeface="+mj-lt"/>
              </a:rPr>
              <a:t>pokrzywdzonych</a:t>
            </a:r>
            <a:r>
              <a:rPr lang="pl-PL" b="0" i="1" u="none" strike="noStrike" baseline="0" dirty="0">
                <a:latin typeface="+mj-lt"/>
              </a:rPr>
              <a:t> i </a:t>
            </a:r>
            <a:r>
              <a:rPr lang="pl-PL" b="1" i="1" u="none" strike="noStrike" baseline="0" dirty="0">
                <a:latin typeface="+mj-lt"/>
              </a:rPr>
              <a:t>poszkodowanych</a:t>
            </a:r>
            <a:r>
              <a:rPr lang="pl-PL" b="0" i="1" u="none" strike="noStrike" baseline="0" dirty="0">
                <a:latin typeface="+mj-lt"/>
              </a:rPr>
              <a:t>, chyba że osoby te wyrażą na to </a:t>
            </a:r>
            <a:r>
              <a:rPr lang="pl-PL" b="1" i="1" u="none" strike="noStrike" baseline="0" dirty="0">
                <a:latin typeface="+mj-lt"/>
              </a:rPr>
              <a:t>zgodę</a:t>
            </a:r>
            <a:r>
              <a:rPr lang="pl-PL" b="0" i="1" u="none" strike="noStrike" baseline="0" dirty="0">
                <a:latin typeface="+mj-lt"/>
              </a:rPr>
              <a:t>.</a:t>
            </a:r>
            <a:r>
              <a:rPr lang="pl-PL" b="0" i="0" u="none" strike="noStrike" baseline="0" dirty="0">
                <a:latin typeface="+mj-lt"/>
              </a:rPr>
              <a:t>”</a:t>
            </a:r>
          </a:p>
          <a:p>
            <a:pPr algn="just"/>
            <a:r>
              <a:rPr lang="pl-PL" kern="100" dirty="0">
                <a:effectLst/>
                <a:latin typeface="+mj-lt"/>
                <a:ea typeface="Calibri" panose="020F0502020204030204" pitchFamily="34" charset="0"/>
                <a:cs typeface="Times New Roman" panose="02020603050405020304" pitchFamily="18" charset="0"/>
              </a:rPr>
              <a:t>Za dane osobowe uznaje się wszelkie informacje wskazujące pośrednio lub bezpośrednio tożsamość danej osoby – stąd też nakaz </a:t>
            </a:r>
            <a:r>
              <a:rPr lang="pl-PL" kern="100" dirty="0" err="1">
                <a:effectLst/>
                <a:latin typeface="+mj-lt"/>
                <a:ea typeface="Calibri" panose="020F0502020204030204" pitchFamily="34" charset="0"/>
                <a:cs typeface="Times New Roman" panose="02020603050405020304" pitchFamily="18" charset="0"/>
              </a:rPr>
              <a:t>anonimizacji</a:t>
            </a:r>
            <a:r>
              <a:rPr lang="pl-PL" kern="100" dirty="0">
                <a:effectLst/>
                <a:latin typeface="+mj-lt"/>
                <a:ea typeface="Calibri" panose="020F0502020204030204" pitchFamily="34" charset="0"/>
                <a:cs typeface="Times New Roman" panose="02020603050405020304" pitchFamily="18" charset="0"/>
              </a:rPr>
              <a:t> powinien objąć </a:t>
            </a:r>
            <a:r>
              <a:rPr lang="pl-PL" b="1" kern="100" dirty="0">
                <a:effectLst/>
                <a:latin typeface="+mj-lt"/>
                <a:ea typeface="Calibri" panose="020F0502020204030204" pitchFamily="34" charset="0"/>
                <a:cs typeface="Times New Roman" panose="02020603050405020304" pitchFamily="18" charset="0"/>
              </a:rPr>
              <a:t>nie tylko imię i nazwisko</a:t>
            </a:r>
            <a:r>
              <a:rPr lang="pl-PL" kern="100" dirty="0">
                <a:effectLst/>
                <a:latin typeface="+mj-lt"/>
                <a:ea typeface="Calibri" panose="020F0502020204030204" pitchFamily="34" charset="0"/>
                <a:cs typeface="Times New Roman" panose="02020603050405020304" pitchFamily="18" charset="0"/>
              </a:rPr>
              <a:t>, ale także </a:t>
            </a:r>
            <a:r>
              <a:rPr lang="pl-PL" b="1" kern="100" dirty="0">
                <a:effectLst/>
                <a:latin typeface="+mj-lt"/>
                <a:ea typeface="Calibri" panose="020F0502020204030204" pitchFamily="34" charset="0"/>
                <a:cs typeface="Times New Roman" panose="02020603050405020304" pitchFamily="18" charset="0"/>
              </a:rPr>
              <a:t>inne informacje, które mogą wskazać tożsamość </a:t>
            </a:r>
            <a:r>
              <a:rPr lang="pl-PL" kern="100" dirty="0">
                <a:effectLst/>
                <a:latin typeface="+mj-lt"/>
                <a:ea typeface="Calibri" panose="020F0502020204030204" pitchFamily="34" charset="0"/>
                <a:cs typeface="Times New Roman" panose="02020603050405020304" pitchFamily="18" charset="0"/>
              </a:rPr>
              <a:t>(np. zajmowane stanowisko, miejsce pracy, adres itp.) </a:t>
            </a:r>
            <a:endParaRPr lang="pl-PL" kern="100" dirty="0">
              <a:latin typeface="+mj-lt"/>
              <a:ea typeface="Calibri" panose="020F0502020204030204" pitchFamily="34" charset="0"/>
              <a:cs typeface="Times New Roman" panose="02020603050405020304" pitchFamily="18" charset="0"/>
            </a:endParaRPr>
          </a:p>
          <a:p>
            <a:pPr algn="just"/>
            <a:r>
              <a:rPr lang="pl-PL" i="1" kern="100" dirty="0">
                <a:effectLst/>
                <a:latin typeface="+mj-lt"/>
                <a:ea typeface="Calibri" panose="020F0502020204030204" pitchFamily="34" charset="0"/>
                <a:cs typeface="Times New Roman" panose="02020603050405020304" pitchFamily="18" charset="0"/>
              </a:rPr>
              <a:t>„w obecnym stanie prawnym brak regulacji nakazującej publikowanie danych podejrzanych i oskarżonych przez podanie </a:t>
            </a:r>
            <a:r>
              <a:rPr lang="pl-PL" b="1" i="1" kern="100" dirty="0">
                <a:effectLst/>
                <a:latin typeface="+mj-lt"/>
                <a:ea typeface="Calibri" panose="020F0502020204030204" pitchFamily="34" charset="0"/>
                <a:cs typeface="Times New Roman" panose="02020603050405020304" pitchFamily="18" charset="0"/>
              </a:rPr>
              <a:t>imienia i pierwszej litery nazwiska</a:t>
            </a:r>
            <a:r>
              <a:rPr lang="pl-PL" i="1" kern="100" dirty="0">
                <a:effectLst/>
                <a:latin typeface="+mj-lt"/>
                <a:ea typeface="Calibri" panose="020F0502020204030204" pitchFamily="34" charset="0"/>
                <a:cs typeface="Times New Roman" panose="02020603050405020304" pitchFamily="18" charset="0"/>
              </a:rPr>
              <a:t>. Istnieje w tym względzie jednak wzmiankowana praktyka, która przy uwzględnieniu wyżej przedstawionych rozważań dot. pojęcia danych osobowych, co do zasady, dostatecznie </a:t>
            </a:r>
            <a:r>
              <a:rPr lang="pl-PL" i="1" kern="100" dirty="0" err="1">
                <a:effectLst/>
                <a:latin typeface="+mj-lt"/>
                <a:ea typeface="Calibri" panose="020F0502020204030204" pitchFamily="34" charset="0"/>
                <a:cs typeface="Times New Roman" panose="02020603050405020304" pitchFamily="18" charset="0"/>
              </a:rPr>
              <a:t>anonimizuje</a:t>
            </a:r>
            <a:r>
              <a:rPr lang="pl-PL" i="1" kern="100" dirty="0">
                <a:effectLst/>
                <a:latin typeface="+mj-lt"/>
                <a:ea typeface="Calibri" panose="020F0502020204030204" pitchFamily="34" charset="0"/>
                <a:cs typeface="Times New Roman" panose="02020603050405020304" pitchFamily="18" charset="0"/>
              </a:rPr>
              <a:t> osobę, której dotyczy publikacja prasowa, a tym samym czyni zadość regulacji zawartej w art. 13 ust. 2 Prawa prasowego. Nie można jednak wykluczyć sytuacji, w której </a:t>
            </a:r>
            <a:r>
              <a:rPr lang="pl-PL" b="1" i="1" kern="100" dirty="0">
                <a:effectLst/>
                <a:latin typeface="+mj-lt"/>
                <a:ea typeface="Calibri" panose="020F0502020204030204" pitchFamily="34" charset="0"/>
                <a:cs typeface="Times New Roman" panose="02020603050405020304" pitchFamily="18" charset="0"/>
              </a:rPr>
              <a:t>identyfikacja tożsamości osoby możliwa będzie, zwłaszcza w przypadku tzw. osób publicznych, nawet przy publikacji jedynie imienia i pierwszej litery nazwiska</a:t>
            </a:r>
            <a:r>
              <a:rPr lang="pl-PL" i="1" kern="100" dirty="0">
                <a:effectLst/>
                <a:latin typeface="+mj-lt"/>
                <a:ea typeface="Calibri" panose="020F0502020204030204" pitchFamily="34" charset="0"/>
                <a:cs typeface="Times New Roman" panose="02020603050405020304" pitchFamily="18" charset="0"/>
              </a:rPr>
              <a:t>. Wówczas nie powinno dochodzić do publikacji - nawet w ten zwyczajowo przyjęty sposób - danych osoby, przeciwko której toczy się postępowanie przygotowawcze lub sądowe” </a:t>
            </a:r>
            <a:r>
              <a:rPr lang="pl-PL" kern="100" dirty="0">
                <a:effectLst/>
                <a:latin typeface="+mj-lt"/>
                <a:ea typeface="Calibri" panose="020F0502020204030204" pitchFamily="34" charset="0"/>
                <a:cs typeface="Times New Roman" panose="02020603050405020304" pitchFamily="18" charset="0"/>
              </a:rPr>
              <a:t>(</a:t>
            </a:r>
            <a:r>
              <a:rPr lang="pl-PL" dirty="0"/>
              <a:t>Odpowiedź sekretarza stanu w Ministerstwie Sprawiedliwości - z upoważnienia ministra - na interpelację nr 23490</a:t>
            </a:r>
            <a:r>
              <a:rPr lang="pl-PL" kern="100" dirty="0">
                <a:effectLst/>
                <a:latin typeface="+mj-lt"/>
                <a:ea typeface="Calibri" panose="020F0502020204030204" pitchFamily="34" charset="0"/>
                <a:cs typeface="Times New Roman" panose="02020603050405020304" pitchFamily="18" charset="0"/>
              </a:rPr>
              <a:t>). </a:t>
            </a:r>
          </a:p>
          <a:p>
            <a:pPr algn="just"/>
            <a:endParaRPr lang="pl-PL"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2235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9A334-4017-E02E-250E-7AA631AE6FD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3035EF5-8125-A8E0-C902-C69BFE6E78EB}"/>
              </a:ext>
            </a:extLst>
          </p:cNvPr>
          <p:cNvSpPr>
            <a:spLocks noGrp="1"/>
          </p:cNvSpPr>
          <p:nvPr>
            <p:ph type="title"/>
          </p:nvPr>
        </p:nvSpPr>
        <p:spPr>
          <a:xfrm>
            <a:off x="1586771" y="78686"/>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Obowiązki w zakresie sprawozdawczości sądowej.</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43B001D9-EBD9-BF48-EC29-9D758D2215EB}"/>
              </a:ext>
            </a:extLst>
          </p:cNvPr>
          <p:cNvSpPr>
            <a:spLocks noGrp="1"/>
          </p:cNvSpPr>
          <p:nvPr>
            <p:ph idx="1"/>
          </p:nvPr>
        </p:nvSpPr>
        <p:spPr>
          <a:xfrm>
            <a:off x="1352770" y="581676"/>
            <a:ext cx="10708602" cy="6356152"/>
          </a:xfrm>
        </p:spPr>
        <p:txBody>
          <a:bodyPr>
            <a:noAutofit/>
          </a:bodyPr>
          <a:lstStyle/>
          <a:p>
            <a:pPr algn="just"/>
            <a:r>
              <a:rPr lang="pl-PL" dirty="0">
                <a:latin typeface="+mj-lt"/>
              </a:rPr>
              <a:t>„</a:t>
            </a:r>
            <a:r>
              <a:rPr lang="pl-PL" b="0" i="1" u="none" strike="noStrike" baseline="0" dirty="0">
                <a:latin typeface="+mj-lt"/>
              </a:rPr>
              <a:t>Niestety w praktyce stosowanie tego przepisu przez prasę ogranicza się do prostego użycia zamiast nazwiska jego pierwszej litery, a w zakresie wizerunku wykorzystanie osławionego czarnego paska przysłaniającego oczy. Taka praktyka, w szczególności, lecz nie tylko, w przypadku osób powszechnie znanych, jest nieprawidłowa i prowadzi do skutków przeciwnych założeniom ustawodawcy (…) W sprawie Dariusza </a:t>
            </a:r>
            <a:r>
              <a:rPr lang="pl-PL" b="0" i="1" u="none" strike="noStrike" baseline="0" dirty="0" err="1">
                <a:latin typeface="+mj-lt"/>
              </a:rPr>
              <a:t>K.,podejrzanego</a:t>
            </a:r>
            <a:r>
              <a:rPr lang="pl-PL" b="0" i="1" u="none" strike="noStrike" baseline="0" dirty="0">
                <a:latin typeface="+mj-lt"/>
              </a:rPr>
              <a:t> o spowodowanie wypadku samochodowego, media podały, że jest on mężem znanej piosenkarki Edyty Górniak, tym samym czyniąc jego osobę rozpoznawalną pośrednio, ze względu na kontekst społeczny.</a:t>
            </a:r>
            <a:r>
              <a:rPr lang="pl-PL" b="0" i="0" u="none" strike="noStrike" baseline="0" dirty="0">
                <a:latin typeface="+mj-lt"/>
              </a:rPr>
              <a:t>” (Media łamią zasady ochrony danych podejrzanego. Czyli o relacjonowaniu w prasie procesów celebrytów i osób powszechnie znanych. Gazeta Prawna z dnia 6 października 2014 r. ). </a:t>
            </a:r>
          </a:p>
          <a:p>
            <a:pPr algn="just"/>
            <a:r>
              <a:rPr lang="pl-PL" b="0" i="0" u="none" strike="noStrike" baseline="0" dirty="0">
                <a:latin typeface="+mj-lt"/>
              </a:rPr>
              <a:t>Samo Prawo prasowe przewiduje wyjątek od tej zasady w art. 13 ust. 3 pr. pras., zgodnie z którym właściwy </a:t>
            </a:r>
            <a:r>
              <a:rPr lang="pl-PL" b="1" i="0" u="none" strike="noStrike" baseline="0" dirty="0">
                <a:latin typeface="+mj-lt"/>
              </a:rPr>
              <a:t>prokurator lub sąd może zezwolić</a:t>
            </a:r>
            <a:r>
              <a:rPr lang="pl-PL" b="0" i="0" u="none" strike="noStrike" baseline="0" dirty="0">
                <a:latin typeface="+mj-lt"/>
              </a:rPr>
              <a:t>, ze względu na </a:t>
            </a:r>
            <a:r>
              <a:rPr lang="pl-PL" b="1" i="0" u="none" strike="noStrike" baseline="0" dirty="0">
                <a:latin typeface="+mj-lt"/>
              </a:rPr>
              <a:t>ważny interes społeczny</a:t>
            </a:r>
            <a:r>
              <a:rPr lang="pl-PL" b="0" i="0" u="none" strike="noStrike" baseline="0" dirty="0">
                <a:latin typeface="+mj-lt"/>
              </a:rPr>
              <a:t>, na publikację tych danych.</a:t>
            </a:r>
          </a:p>
          <a:p>
            <a:pPr algn="just"/>
            <a:r>
              <a:rPr lang="pl-PL" b="1" kern="100" dirty="0">
                <a:effectLst/>
                <a:latin typeface="+mj-lt"/>
                <a:ea typeface="Calibri" panose="020F0502020204030204" pitchFamily="34" charset="0"/>
                <a:cs typeface="Times New Roman" panose="02020603050405020304" pitchFamily="18" charset="0"/>
              </a:rPr>
              <a:t>Poszczególne osoby </a:t>
            </a:r>
            <a:r>
              <a:rPr lang="pl-PL" kern="100" dirty="0">
                <a:effectLst/>
                <a:latin typeface="+mj-lt"/>
                <a:ea typeface="Calibri" panose="020F0502020204030204" pitchFamily="34" charset="0"/>
                <a:cs typeface="Times New Roman" panose="02020603050405020304" pitchFamily="18" charset="0"/>
              </a:rPr>
              <a:t>wymienione w art. 13 ust. 2 pr. pras. mogą </a:t>
            </a:r>
            <a:r>
              <a:rPr lang="pl-PL" b="1" kern="100" dirty="0">
                <a:effectLst/>
                <a:latin typeface="+mj-lt"/>
                <a:ea typeface="Calibri" panose="020F0502020204030204" pitchFamily="34" charset="0"/>
                <a:cs typeface="Times New Roman" panose="02020603050405020304" pitchFamily="18" charset="0"/>
              </a:rPr>
              <a:t>wyrazić zgodę </a:t>
            </a:r>
            <a:r>
              <a:rPr lang="pl-PL" kern="100" dirty="0">
                <a:effectLst/>
                <a:latin typeface="+mj-lt"/>
                <a:ea typeface="Calibri" panose="020F0502020204030204" pitchFamily="34" charset="0"/>
                <a:cs typeface="Times New Roman" panose="02020603050405020304" pitchFamily="18" charset="0"/>
              </a:rPr>
              <a:t>na publikację ich wizerunku lub danych osobowych w mediach.</a:t>
            </a:r>
            <a:r>
              <a:rPr lang="pl-PL" kern="100" dirty="0">
                <a:latin typeface="+mj-lt"/>
                <a:ea typeface="Calibri" panose="020F0502020204030204" pitchFamily="34" charset="0"/>
                <a:cs typeface="Times New Roman" panose="02020603050405020304" pitchFamily="18" charset="0"/>
              </a:rPr>
              <a:t> </a:t>
            </a:r>
          </a:p>
          <a:p>
            <a:pPr algn="just"/>
            <a:r>
              <a:rPr lang="pl-PL" kern="100" dirty="0">
                <a:effectLst/>
                <a:latin typeface="+mj-lt"/>
                <a:ea typeface="Calibri" panose="020F0502020204030204" pitchFamily="34" charset="0"/>
                <a:cs typeface="Times New Roman" panose="02020603050405020304" pitchFamily="18" charset="0"/>
              </a:rPr>
              <a:t>Choć art. 13 ust. 2 pr. pras. odnosi się do postępowań karnych, nie oznacza to, że w przypadku </a:t>
            </a:r>
            <a:r>
              <a:rPr lang="pl-PL" b="1" kern="100" dirty="0">
                <a:effectLst/>
                <a:latin typeface="+mj-lt"/>
                <a:ea typeface="Calibri" panose="020F0502020204030204" pitchFamily="34" charset="0"/>
                <a:cs typeface="Times New Roman" panose="02020603050405020304" pitchFamily="18" charset="0"/>
              </a:rPr>
              <a:t>postępowań cywilnych </a:t>
            </a:r>
            <a:r>
              <a:rPr lang="pl-PL" kern="100" dirty="0">
                <a:effectLst/>
                <a:latin typeface="+mj-lt"/>
                <a:ea typeface="Calibri" panose="020F0502020204030204" pitchFamily="34" charset="0"/>
                <a:cs typeface="Times New Roman" panose="02020603050405020304" pitchFamily="18" charset="0"/>
              </a:rPr>
              <a:t>istnieje możliwość całkiem dowolnego przedstawiania danych osobowych i wizerunków stron postępowania czy świadków. Opublikowanie wizerunku czy danych osobowych uczestników postępowań cywilnych powinna być oceniana właśnie na gruncie prawa do prywatności. Prywatność zaś chroniona jest na gruncie art. 23 k.c. jako dobro osobiste.</a:t>
            </a:r>
            <a:endParaRPr lang="pl-PL" b="0" i="0" u="none" strike="noStrike" baseline="0" dirty="0">
              <a:latin typeface="+mj-lt"/>
            </a:endParaRPr>
          </a:p>
        </p:txBody>
      </p:sp>
    </p:spTree>
    <p:extLst>
      <p:ext uri="{BB962C8B-B14F-4D97-AF65-F5344CB8AC3E}">
        <p14:creationId xmlns:p14="http://schemas.microsoft.com/office/powerpoint/2010/main" val="138549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48208-465C-177C-E1C9-2C130789B43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C39167F-BED2-300C-ABE2-BF90AE849428}"/>
              </a:ext>
            </a:extLst>
          </p:cNvPr>
          <p:cNvSpPr>
            <a:spLocks noGrp="1"/>
          </p:cNvSpPr>
          <p:nvPr>
            <p:ph type="title"/>
          </p:nvPr>
        </p:nvSpPr>
        <p:spPr>
          <a:xfrm>
            <a:off x="1729948" y="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Obowiązek autoryzacji.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76F5AF99-651E-1A9A-FFEF-010E8BCA8B76}"/>
              </a:ext>
            </a:extLst>
          </p:cNvPr>
          <p:cNvSpPr>
            <a:spLocks noGrp="1"/>
          </p:cNvSpPr>
          <p:nvPr>
            <p:ph idx="1"/>
          </p:nvPr>
        </p:nvSpPr>
        <p:spPr>
          <a:xfrm>
            <a:off x="1422399" y="502321"/>
            <a:ext cx="10375901" cy="5971050"/>
          </a:xfrm>
        </p:spPr>
        <p:txBody>
          <a:bodyPr>
            <a:noAutofit/>
          </a:bodyPr>
          <a:lstStyle/>
          <a:p>
            <a:pPr algn="just"/>
            <a:r>
              <a:rPr lang="pl-PL" b="0" i="0" u="none" strike="noStrike" baseline="0" dirty="0">
                <a:latin typeface="+mj-lt"/>
              </a:rPr>
              <a:t>Instytucja autoryzacji </a:t>
            </a:r>
            <a:r>
              <a:rPr lang="pl-PL" b="1" i="0" u="none" strike="noStrike" baseline="0" dirty="0">
                <a:latin typeface="+mj-lt"/>
              </a:rPr>
              <a:t>nie ma swojego odpowiednika w prawie mediów innych krajów</a:t>
            </a:r>
            <a:r>
              <a:rPr lang="pl-PL" b="0" i="0" u="none" strike="noStrike" baseline="0" dirty="0">
                <a:latin typeface="+mj-lt"/>
              </a:rPr>
              <a:t>. Jest ona mylnie utożsamiana ze zgodą na ingerencję w dobro osobiste (w tym sensie mówi się o „autoryzacji publikacji wizerunku”), są to jednak inn</a:t>
            </a:r>
            <a:r>
              <a:rPr lang="pl-PL" dirty="0">
                <a:latin typeface="+mj-lt"/>
              </a:rPr>
              <a:t>e konstrukcje.</a:t>
            </a:r>
          </a:p>
          <a:p>
            <a:pPr algn="just"/>
            <a:r>
              <a:rPr lang="pl-PL" b="0" i="0" u="none" strike="noStrike" baseline="0" dirty="0">
                <a:latin typeface="+mj-lt"/>
              </a:rPr>
              <a:t>Niezwykle surowo ocenił tę konstrukcję ETPC w wyroku 18990/05 „</a:t>
            </a:r>
            <a:r>
              <a:rPr lang="pl-PL" b="0" i="1" u="none" strike="noStrike" baseline="0" dirty="0">
                <a:latin typeface="+mj-lt"/>
              </a:rPr>
              <a:t>nie jest zadaniem Trybunału spekulowanie na temat powodów, dla których polski ustawodawca zdecydował, że nie uchyli tych przepisów. </a:t>
            </a:r>
            <a:r>
              <a:rPr lang="pl-PL" i="1" dirty="0"/>
              <a:t>Jednak Trybunał nie może nie zauważyć, że zastosowane w niniejszym przypadku przepisy nie mogą być uznane za zgodne z założeniami społeczeństwa demokratycznego i miejscem wolności słowa, jakie zajmuje w takim społeczeństwie</a:t>
            </a:r>
            <a:r>
              <a:rPr lang="pl-PL" dirty="0"/>
              <a:t>”.</a:t>
            </a:r>
          </a:p>
          <a:p>
            <a:pPr algn="just"/>
            <a:r>
              <a:rPr lang="pl-PL" dirty="0"/>
              <a:t>Uwzględnienie wyroku w sprawie 18990/05, było głównym celem nowelizacji. </a:t>
            </a:r>
            <a:r>
              <a:rPr lang="pl-PL" b="1" dirty="0"/>
              <a:t>Uchylony art. 14 ust. 2 pr. pras.</a:t>
            </a:r>
            <a:r>
              <a:rPr lang="pl-PL" dirty="0"/>
              <a:t> przyznawał osobie udzielającej informacji dziennikarzowi dwa podstawowe uprawnienia: po pierwsze, </a:t>
            </a:r>
            <a:r>
              <a:rPr lang="pl-PL" b="1" dirty="0"/>
              <a:t>prawo do zapoznania się z własną wypowiedzią </a:t>
            </a:r>
            <a:r>
              <a:rPr lang="pl-PL" dirty="0"/>
              <a:t>w takiej formie, w jakiej ma ona zostać zacytowana w materiale prasowym; po drugie, nieograniczone w żaden sposób </a:t>
            </a:r>
            <a:r>
              <a:rPr lang="pl-PL" b="1" dirty="0"/>
              <a:t>prawo do zablokowania publikacji tej wypowiedzi</a:t>
            </a:r>
            <a:r>
              <a:rPr lang="pl-PL" dirty="0"/>
              <a:t> w formie dosłownego cytatu. </a:t>
            </a:r>
          </a:p>
          <a:p>
            <a:pPr algn="just"/>
            <a:endParaRPr lang="pl-PL" dirty="0"/>
          </a:p>
        </p:txBody>
      </p:sp>
    </p:spTree>
    <p:extLst>
      <p:ext uri="{BB962C8B-B14F-4D97-AF65-F5344CB8AC3E}">
        <p14:creationId xmlns:p14="http://schemas.microsoft.com/office/powerpoint/2010/main" val="824796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D0599-307E-4E9B-557C-66F61A7DDAE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0035231-86EA-09BF-D468-789672F9B9D5}"/>
              </a:ext>
            </a:extLst>
          </p:cNvPr>
          <p:cNvSpPr>
            <a:spLocks noGrp="1"/>
          </p:cNvSpPr>
          <p:nvPr>
            <p:ph type="title"/>
          </p:nvPr>
        </p:nvSpPr>
        <p:spPr>
          <a:xfrm>
            <a:off x="1641048" y="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Obowiązek autoryzacji.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AB8D62C9-E167-84CC-CF86-4A2B33E6098A}"/>
              </a:ext>
            </a:extLst>
          </p:cNvPr>
          <p:cNvSpPr>
            <a:spLocks noGrp="1"/>
          </p:cNvSpPr>
          <p:nvPr>
            <p:ph idx="1"/>
          </p:nvPr>
        </p:nvSpPr>
        <p:spPr>
          <a:xfrm>
            <a:off x="1220373" y="518888"/>
            <a:ext cx="10686179" cy="6036732"/>
          </a:xfrm>
        </p:spPr>
        <p:txBody>
          <a:bodyPr>
            <a:noAutofit/>
          </a:bodyPr>
          <a:lstStyle/>
          <a:p>
            <a:pPr algn="just"/>
            <a:r>
              <a:rPr lang="pl-PL" b="0" i="0" u="none" strike="noStrike" baseline="0" dirty="0">
                <a:latin typeface="+mj-lt"/>
              </a:rPr>
              <a:t>Dziennikarz ma </a:t>
            </a:r>
            <a:r>
              <a:rPr lang="pl-PL" b="1" i="0" u="none" strike="noStrike" baseline="0" dirty="0">
                <a:latin typeface="+mj-lt"/>
              </a:rPr>
              <a:t>obowiązek poinformować osobę udzielającą mu wypowiedzi o prawie do autoryzacji</a:t>
            </a:r>
            <a:r>
              <a:rPr lang="pl-PL" b="0" i="0" u="none" strike="noStrike" baseline="0" dirty="0">
                <a:latin typeface="+mj-lt"/>
              </a:rPr>
              <a:t> </a:t>
            </a:r>
            <a:r>
              <a:rPr lang="pl-PL" b="1" i="0" u="none" strike="noStrike" baseline="0" dirty="0">
                <a:latin typeface="+mj-lt"/>
              </a:rPr>
              <a:t>zanim</a:t>
            </a:r>
            <a:r>
              <a:rPr lang="pl-PL" b="0" i="0" u="none" strike="noStrike" baseline="0" dirty="0">
                <a:latin typeface="+mj-lt"/>
              </a:rPr>
              <a:t> jeszcze osoba ta </a:t>
            </a:r>
            <a:r>
              <a:rPr lang="pl-PL" b="1" i="0" u="none" strike="noStrike" baseline="0" dirty="0">
                <a:latin typeface="+mj-lt"/>
              </a:rPr>
              <a:t>przekaże dziennikarzowi informację</a:t>
            </a:r>
            <a:r>
              <a:rPr lang="pl-PL" b="0" i="0" u="none" strike="noStrike" baseline="0" dirty="0">
                <a:latin typeface="+mj-lt"/>
              </a:rPr>
              <a:t>.</a:t>
            </a:r>
            <a:endParaRPr lang="pl-PL" dirty="0">
              <a:latin typeface="+mj-lt"/>
            </a:endParaRPr>
          </a:p>
          <a:p>
            <a:pPr algn="just"/>
            <a:r>
              <a:rPr lang="pl-PL" b="0" i="0" u="none" strike="noStrike" baseline="0" dirty="0">
                <a:latin typeface="+mj-lt"/>
              </a:rPr>
              <a:t>Osoba udzielająca wypowiedzi po poinformowaniu jej przez dziennikarza o prawie do autoryzacji </a:t>
            </a:r>
            <a:r>
              <a:rPr lang="pl-PL" b="1" i="0" u="none" strike="noStrike" baseline="0" dirty="0">
                <a:latin typeface="+mj-lt"/>
              </a:rPr>
              <a:t>niezwłocznie zgłasza żądanie autoryzacji</a:t>
            </a:r>
            <a:r>
              <a:rPr lang="pl-PL" b="0" i="0" u="none" strike="noStrike" baseline="0" dirty="0">
                <a:latin typeface="+mj-lt"/>
              </a:rPr>
              <a:t>. Brak niezwłocznego  zgłoszenia żądania oznacza, że osoba udzielająca informacji nie korzysta ze swojego prawa i tak winno być to odczytane przez dziennikarza. </a:t>
            </a:r>
          </a:p>
          <a:p>
            <a:pPr algn="just"/>
            <a:r>
              <a:rPr lang="pl-PL" b="0" i="0" u="none" strike="noStrike" baseline="0" dirty="0">
                <a:latin typeface="+mj-lt"/>
              </a:rPr>
              <a:t>Nieco inaczej kształtuje się sytuacja, </a:t>
            </a:r>
            <a:r>
              <a:rPr lang="pl-PL" b="1" i="0" u="none" strike="noStrike" baseline="0" dirty="0">
                <a:latin typeface="+mj-lt"/>
              </a:rPr>
              <a:t>gdy dziennikarz nie poinformuje osoby udzielającej wypowiedzi o jej prawie do autoryzacji</a:t>
            </a:r>
            <a:r>
              <a:rPr lang="pl-PL" b="0" i="0" u="none" strike="noStrike" baseline="0" dirty="0">
                <a:latin typeface="+mj-lt"/>
              </a:rPr>
              <a:t>. Wówczas zgłoszenie żądania autoryzacji – co do zasady – może być realizowane w każdym czasie, do momentu publikacji materiału prasowego.</a:t>
            </a:r>
          </a:p>
          <a:p>
            <a:pPr algn="just"/>
            <a:r>
              <a:rPr lang="pl-PL" b="0" i="0" u="none" strike="noStrike" baseline="0" dirty="0">
                <a:latin typeface="+mj-lt"/>
              </a:rPr>
              <a:t>W przypadku zgłoszenia żądania autoryzacji </a:t>
            </a:r>
            <a:r>
              <a:rPr lang="pl-PL" b="1" i="0" u="none" strike="noStrike" baseline="0" dirty="0">
                <a:latin typeface="+mj-lt"/>
              </a:rPr>
              <a:t>dziennikarz nie może odmówić autoryzacji</a:t>
            </a:r>
            <a:r>
              <a:rPr lang="pl-PL" b="0" i="0" u="none" strike="noStrike" baseline="0" dirty="0">
                <a:latin typeface="+mj-lt"/>
              </a:rPr>
              <a:t>. </a:t>
            </a:r>
          </a:p>
          <a:p>
            <a:pPr algn="just"/>
            <a:r>
              <a:rPr lang="pl-PL" b="0" i="0" u="none" strike="noStrike" baseline="0" dirty="0">
                <a:latin typeface="+mj-lt"/>
              </a:rPr>
              <a:t>Autoryzacja dotyczy </a:t>
            </a:r>
            <a:r>
              <a:rPr lang="pl-PL" b="1" i="0" u="none" strike="noStrike" baseline="0" dirty="0">
                <a:latin typeface="+mj-lt"/>
              </a:rPr>
              <a:t>dosłownie cytowanej, niepublikowanej jeszcze wypowiedzi</a:t>
            </a:r>
            <a:r>
              <a:rPr lang="pl-PL" b="0" i="0" u="none" strike="noStrike" baseline="0" dirty="0">
                <a:latin typeface="+mj-lt"/>
              </a:rPr>
              <a:t>; oznacza to, że zmiana formy wypowiedzi – z dosłownie cytowanej na przykład na mowę zależną – wyłączy konieczność autoryzacji przez osobę udzielającą informacji. Nadto, jeśli wypowiedź została już wygłoszona publicznie (np. na konferencji prasowej) lub opublikowana, autoryzacja nie jest wymagana.</a:t>
            </a:r>
          </a:p>
          <a:p>
            <a:pPr algn="just"/>
            <a:endParaRPr lang="pl-PL" b="0" i="0" u="none" strike="noStrike" baseline="0" dirty="0">
              <a:latin typeface="+mj-lt"/>
            </a:endParaRPr>
          </a:p>
        </p:txBody>
      </p:sp>
    </p:spTree>
    <p:extLst>
      <p:ext uri="{BB962C8B-B14F-4D97-AF65-F5344CB8AC3E}">
        <p14:creationId xmlns:p14="http://schemas.microsoft.com/office/powerpoint/2010/main" val="32143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86ECE-074E-2E38-D3AE-11967DDB403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331EC80-2857-19C2-ECDB-32EE829D785B}"/>
              </a:ext>
            </a:extLst>
          </p:cNvPr>
          <p:cNvSpPr>
            <a:spLocks noGrp="1"/>
          </p:cNvSpPr>
          <p:nvPr>
            <p:ph type="title"/>
          </p:nvPr>
        </p:nvSpPr>
        <p:spPr>
          <a:xfrm>
            <a:off x="1641048" y="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Obowiązek autoryzacji.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D794BB8C-F169-83C9-E0A8-DF9A5DAD1DA6}"/>
              </a:ext>
            </a:extLst>
          </p:cNvPr>
          <p:cNvSpPr>
            <a:spLocks noGrp="1"/>
          </p:cNvSpPr>
          <p:nvPr>
            <p:ph idx="1"/>
          </p:nvPr>
        </p:nvSpPr>
        <p:spPr>
          <a:xfrm>
            <a:off x="1372773" y="414696"/>
            <a:ext cx="10819227" cy="6476999"/>
          </a:xfrm>
        </p:spPr>
        <p:txBody>
          <a:bodyPr>
            <a:noAutofit/>
          </a:bodyPr>
          <a:lstStyle/>
          <a:p>
            <a:pPr algn="just"/>
            <a:r>
              <a:rPr lang="pl-PL" b="0" i="0" u="none" strike="noStrike" baseline="0" dirty="0">
                <a:latin typeface="+mj-lt"/>
              </a:rPr>
              <a:t>Samo pojęcie autoryzacji nie doczekało się definicji ustawowej. </a:t>
            </a:r>
            <a:r>
              <a:rPr lang="pl-PL" dirty="0"/>
              <a:t>Prawo do autoryzacji jest </a:t>
            </a:r>
            <a:r>
              <a:rPr lang="pl-PL" b="1" dirty="0"/>
              <a:t>uprawnieniem do skorygowania treści udzielonej wypowiedzi</a:t>
            </a:r>
            <a:r>
              <a:rPr lang="pl-PL" dirty="0"/>
              <a:t>. Autoryzacja polega na akceptacji przedstawionego przez dziennikarza tekstu wypowiedzi, względnie na jego korekcie, to jest modyfikacji jego treści. </a:t>
            </a:r>
            <a:r>
              <a:rPr lang="pl-PL" b="1" dirty="0"/>
              <a:t>W trybie autoryzacji natomiast nie można dziennikarzowi zakazać rozpowszechniania udzielonej wcześniej wypowiedzi. </a:t>
            </a:r>
            <a:endParaRPr lang="pl-PL" b="0" i="0" u="none" strike="noStrike" baseline="0" dirty="0">
              <a:latin typeface="+mj-lt"/>
            </a:endParaRPr>
          </a:p>
          <a:p>
            <a:pPr algn="just"/>
            <a:r>
              <a:rPr lang="pl-PL" b="0" u="none" strike="noStrike" baseline="0" dirty="0">
                <a:latin typeface="+mj-lt"/>
              </a:rPr>
              <a:t>Zgodnie z art. 14a ust. 4 pr. pras.: </a:t>
            </a:r>
            <a:r>
              <a:rPr lang="pl-PL" b="0" i="1" u="none" strike="noStrike" baseline="0" dirty="0">
                <a:latin typeface="+mj-lt"/>
              </a:rPr>
              <a:t>„Osoba udzielająca informacji dokonuje autoryzacji dosłownie cytowanej wypowiedzi niezwłocznie, nie później jednak niż w ciągu: 1) </a:t>
            </a:r>
            <a:r>
              <a:rPr lang="pl-PL" b="1" i="1" u="none" strike="noStrike" baseline="0" dirty="0">
                <a:latin typeface="+mj-lt"/>
              </a:rPr>
              <a:t>6 godzin </a:t>
            </a:r>
            <a:r>
              <a:rPr lang="pl-PL" b="0" i="1" u="none" strike="noStrike" baseline="0" dirty="0">
                <a:latin typeface="+mj-lt"/>
              </a:rPr>
              <a:t>- w odniesieniu do </a:t>
            </a:r>
            <a:r>
              <a:rPr lang="pl-PL" b="1" i="1" u="none" strike="noStrike" baseline="0" dirty="0">
                <a:latin typeface="+mj-lt"/>
              </a:rPr>
              <a:t>dzienników</a:t>
            </a:r>
            <a:r>
              <a:rPr lang="pl-PL" b="0" i="1" u="none" strike="noStrike" baseline="0" dirty="0">
                <a:latin typeface="+mj-lt"/>
              </a:rPr>
              <a:t>, 2) </a:t>
            </a:r>
            <a:r>
              <a:rPr lang="pl-PL" b="1" i="1" u="none" strike="noStrike" baseline="0" dirty="0">
                <a:latin typeface="+mj-lt"/>
              </a:rPr>
              <a:t>24 godzin </a:t>
            </a:r>
            <a:r>
              <a:rPr lang="pl-PL" b="0" i="1" u="none" strike="noStrike" baseline="0" dirty="0">
                <a:latin typeface="+mj-lt"/>
              </a:rPr>
              <a:t>- w odniesieniu do </a:t>
            </a:r>
            <a:r>
              <a:rPr lang="pl-PL" b="1" i="1" u="none" strike="noStrike" baseline="0" dirty="0">
                <a:latin typeface="+mj-lt"/>
              </a:rPr>
              <a:t>czasopism</a:t>
            </a:r>
            <a:r>
              <a:rPr lang="pl-PL" b="0" i="1" u="none" strike="noStrike" baseline="0" dirty="0">
                <a:latin typeface="+mj-lt"/>
              </a:rPr>
              <a:t>  - chyba że strony </a:t>
            </a:r>
            <a:r>
              <a:rPr lang="pl-PL" b="1" i="1" u="none" strike="noStrike" baseline="0" dirty="0">
                <a:latin typeface="+mj-lt"/>
              </a:rPr>
              <a:t>umówią się inaczej</a:t>
            </a:r>
            <a:r>
              <a:rPr lang="pl-PL" b="0" i="1" u="none" strike="noStrike" baseline="0" dirty="0">
                <a:latin typeface="+mj-lt"/>
              </a:rPr>
              <a:t>”</a:t>
            </a:r>
            <a:r>
              <a:rPr lang="pl-PL" b="0" i="0" u="none" strike="noStrike" baseline="0" dirty="0">
                <a:latin typeface="+mj-lt"/>
              </a:rPr>
              <a:t>.</a:t>
            </a:r>
            <a:endParaRPr lang="pl-PL" dirty="0">
              <a:latin typeface="+mj-lt"/>
            </a:endParaRPr>
          </a:p>
          <a:p>
            <a:pPr algn="just"/>
            <a:r>
              <a:rPr lang="pl-PL" b="0" i="0" u="none" strike="noStrike" baseline="0" dirty="0">
                <a:latin typeface="+mj-lt"/>
              </a:rPr>
              <a:t>Aby autoryzacja nie „blokowała” materiału prasowego, w Prawie prasowym wskazano </a:t>
            </a:r>
            <a:r>
              <a:rPr lang="pl-PL" dirty="0">
                <a:latin typeface="+mj-lt"/>
              </a:rPr>
              <a:t>powyższego</a:t>
            </a:r>
            <a:r>
              <a:rPr lang="pl-PL" b="0" i="0" u="none" strike="noStrike" baseline="0" dirty="0">
                <a:latin typeface="+mj-lt"/>
              </a:rPr>
              <a:t> terminy</a:t>
            </a:r>
            <a:r>
              <a:rPr lang="pl-PL" dirty="0">
                <a:latin typeface="+mj-lt"/>
              </a:rPr>
              <a:t>. </a:t>
            </a:r>
            <a:r>
              <a:rPr lang="pl-PL" b="0" i="0" u="none" strike="noStrike" baseline="0" dirty="0">
                <a:latin typeface="+mj-lt"/>
              </a:rPr>
              <a:t>Zwraca się uwagę, że nie ma możliwości dokonania autoryzacji w terminie 6 godzin, jeśli dziennikarz kończy swój tekst i przesyła go do autoryzacji w późnych godzinach wieczornych. Wówczas należy wskazać dziennikarzowi, do jakiego momentu osoba udzielająca informacji jest w stanie (faktycznie) takiej autoryzacji dokonać</a:t>
            </a:r>
          </a:p>
          <a:p>
            <a:pPr algn="just"/>
            <a:r>
              <a:rPr lang="pl-PL" b="0" i="0" u="none" strike="noStrike" baseline="0" dirty="0">
                <a:latin typeface="+mj-lt"/>
              </a:rPr>
              <a:t>Autoryzacją </a:t>
            </a:r>
            <a:r>
              <a:rPr lang="pl-PL" b="1" i="0" u="none" strike="noStrike" baseline="0" dirty="0">
                <a:latin typeface="+mj-lt"/>
              </a:rPr>
              <a:t>nie jest zaproponowanie nowych pytań</a:t>
            </a:r>
            <a:r>
              <a:rPr lang="pl-PL" b="0" i="0" u="none" strike="noStrike" baseline="0" dirty="0">
                <a:latin typeface="+mj-lt"/>
              </a:rPr>
              <a:t>, </a:t>
            </a:r>
            <a:r>
              <a:rPr lang="pl-PL" b="1" i="0" u="none" strike="noStrike" baseline="0" dirty="0">
                <a:latin typeface="+mj-lt"/>
              </a:rPr>
              <a:t>przekazanie nowych informacji</a:t>
            </a:r>
            <a:r>
              <a:rPr lang="pl-PL" b="0" i="0" u="none" strike="noStrike" baseline="0" dirty="0">
                <a:latin typeface="+mj-lt"/>
              </a:rPr>
              <a:t>, </a:t>
            </a:r>
            <a:r>
              <a:rPr lang="pl-PL" b="1" i="0" u="none" strike="noStrike" baseline="0" dirty="0">
                <a:latin typeface="+mj-lt"/>
              </a:rPr>
              <a:t>zmiana kolejności wypowiedzi </a:t>
            </a:r>
            <a:r>
              <a:rPr lang="pl-PL" b="0" i="0" u="none" strike="noStrike" baseline="0" dirty="0">
                <a:latin typeface="+mj-lt"/>
              </a:rPr>
              <a:t>w materiale prasowym. Autoryzacja bazuje na udzielonej już wypowiedzi, którą można poprawić (np. skrócić).</a:t>
            </a:r>
          </a:p>
          <a:p>
            <a:pPr algn="just"/>
            <a:r>
              <a:rPr lang="pl-PL" b="1" i="0" u="none" strike="noStrike" baseline="0" dirty="0">
                <a:latin typeface="+mj-lt"/>
              </a:rPr>
              <a:t>Brak autoryzacji w terminie </a:t>
            </a:r>
            <a:r>
              <a:rPr lang="pl-PL" b="0" i="0" u="none" strike="noStrike" baseline="0" dirty="0">
                <a:latin typeface="+mj-lt"/>
              </a:rPr>
              <a:t>lub </a:t>
            </a:r>
            <a:r>
              <a:rPr lang="pl-PL" b="1" i="0" u="none" strike="noStrike" baseline="0" dirty="0">
                <a:latin typeface="+mj-lt"/>
              </a:rPr>
              <a:t>odmowa dokonania autoryzacji </a:t>
            </a:r>
            <a:r>
              <a:rPr lang="pl-PL" b="0" i="0" u="none" strike="noStrike" baseline="0" dirty="0">
                <a:latin typeface="+mj-lt"/>
              </a:rPr>
              <a:t>są uznawane za „</a:t>
            </a:r>
            <a:r>
              <a:rPr lang="pl-PL" b="1" i="0" u="none" strike="noStrike" baseline="0" dirty="0">
                <a:latin typeface="+mj-lt"/>
              </a:rPr>
              <a:t>dokonanie autoryzacji bez zastrzeżeń</a:t>
            </a:r>
            <a:r>
              <a:rPr lang="pl-PL" b="0" i="0" u="none" strike="noStrike" baseline="0" dirty="0">
                <a:latin typeface="+mj-lt"/>
              </a:rPr>
              <a:t>” – konstrukcja fikcji autoryzacji</a:t>
            </a:r>
            <a:r>
              <a:rPr lang="pl-PL" dirty="0">
                <a:latin typeface="+mj-lt"/>
              </a:rPr>
              <a:t>: „</a:t>
            </a:r>
            <a:r>
              <a:rPr lang="pl-PL" i="1" dirty="0">
                <a:latin typeface="+mj-lt"/>
              </a:rPr>
              <a:t>W przypadku niedokonania lub odmowy dokonania autoryzacji w terminach określonych w ust. 4 uznaje się, że dosłownie cytowana wypowiedź została autoryzowana bez zastrzeżeń.</a:t>
            </a:r>
            <a:r>
              <a:rPr lang="pl-PL" dirty="0">
                <a:latin typeface="+mj-lt"/>
              </a:rPr>
              <a:t>” (</a:t>
            </a:r>
            <a:r>
              <a:rPr lang="pl-PL" b="0" u="none" strike="noStrike" baseline="0" dirty="0">
                <a:latin typeface="+mj-lt"/>
              </a:rPr>
              <a:t>art. 14a ust. </a:t>
            </a:r>
            <a:r>
              <a:rPr lang="pl-PL" dirty="0">
                <a:latin typeface="+mj-lt"/>
              </a:rPr>
              <a:t>7</a:t>
            </a:r>
            <a:r>
              <a:rPr lang="pl-PL" b="0" u="none" strike="noStrike" baseline="0" dirty="0">
                <a:latin typeface="+mj-lt"/>
              </a:rPr>
              <a:t> pr. pras</a:t>
            </a:r>
            <a:r>
              <a:rPr lang="pl-PL" dirty="0">
                <a:latin typeface="+mj-lt"/>
              </a:rPr>
              <a:t>)</a:t>
            </a:r>
            <a:endParaRPr lang="pl-PL" b="0" i="0" u="none" strike="noStrike" baseline="0" dirty="0">
              <a:latin typeface="+mj-lt"/>
            </a:endParaRPr>
          </a:p>
        </p:txBody>
      </p:sp>
    </p:spTree>
    <p:extLst>
      <p:ext uri="{BB962C8B-B14F-4D97-AF65-F5344CB8AC3E}">
        <p14:creationId xmlns:p14="http://schemas.microsoft.com/office/powerpoint/2010/main" val="2943622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464D5-A9BA-3870-E4F7-F406FD639A9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BE62EF9-4592-90B9-1E7B-C6D44028BD18}"/>
              </a:ext>
            </a:extLst>
          </p:cNvPr>
          <p:cNvSpPr>
            <a:spLocks noGrp="1"/>
          </p:cNvSpPr>
          <p:nvPr>
            <p:ph type="title"/>
          </p:nvPr>
        </p:nvSpPr>
        <p:spPr>
          <a:xfrm>
            <a:off x="1641048" y="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Obowiązek dbałości o język.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6EF9B13E-90CF-331C-A6B5-0B63BE34CE66}"/>
              </a:ext>
            </a:extLst>
          </p:cNvPr>
          <p:cNvSpPr>
            <a:spLocks noGrp="1"/>
          </p:cNvSpPr>
          <p:nvPr>
            <p:ph idx="1"/>
          </p:nvPr>
        </p:nvSpPr>
        <p:spPr>
          <a:xfrm>
            <a:off x="1440506" y="569516"/>
            <a:ext cx="10412827" cy="5961914"/>
          </a:xfrm>
        </p:spPr>
        <p:txBody>
          <a:bodyPr>
            <a:noAutofit/>
          </a:bodyPr>
          <a:lstStyle/>
          <a:p>
            <a:pPr algn="just"/>
            <a:r>
              <a:rPr lang="pl-PL" b="0" i="0" u="none" strike="noStrike" baseline="0" dirty="0">
                <a:latin typeface="+mj-lt"/>
              </a:rPr>
              <a:t>Obowiązek ten kształtuje </a:t>
            </a:r>
            <a:r>
              <a:rPr lang="pl-PL" b="1" i="0" u="none" strike="noStrike" baseline="0" dirty="0">
                <a:latin typeface="+mj-lt"/>
              </a:rPr>
              <a:t>ustawa z 7 października 1999 r. o języku polskim</a:t>
            </a:r>
            <a:r>
              <a:rPr lang="pl-PL" b="0" i="0" u="none" strike="noStrike" baseline="0" dirty="0">
                <a:latin typeface="+mj-lt"/>
              </a:rPr>
              <a:t>. Zgodnie z art. 3 ust. 1 ustawy ochrona języka polskiego polega w szczególności na:</a:t>
            </a:r>
          </a:p>
          <a:p>
            <a:pPr marL="0" indent="0" algn="just">
              <a:buNone/>
            </a:pPr>
            <a:r>
              <a:rPr lang="pl-PL" b="0" i="0" u="none" strike="noStrike" baseline="0" dirty="0">
                <a:latin typeface="+mj-lt"/>
              </a:rPr>
              <a:t>1)</a:t>
            </a:r>
            <a:r>
              <a:rPr lang="pl-PL" b="1" i="0" u="none" strike="noStrike" baseline="0" dirty="0">
                <a:latin typeface="+mj-lt"/>
              </a:rPr>
              <a:t>dbaniu o poprawne używanie języka </a:t>
            </a:r>
            <a:r>
              <a:rPr lang="pl-PL" b="0" i="0" u="none" strike="noStrike" baseline="0" dirty="0">
                <a:latin typeface="+mj-lt"/>
              </a:rPr>
              <a:t>i doskonaleniu sprawności językowej jego użytkowników oraz na stwarzaniu warunków do właściwego rozwoju języka jako narzędzia międzyludzkiej komunikacji;</a:t>
            </a:r>
          </a:p>
          <a:p>
            <a:pPr marL="0" indent="0" algn="just">
              <a:buNone/>
            </a:pPr>
            <a:r>
              <a:rPr lang="pl-PL" b="0" i="0" u="none" strike="noStrike" baseline="0" dirty="0">
                <a:latin typeface="+mj-lt"/>
              </a:rPr>
              <a:t>2)</a:t>
            </a:r>
            <a:r>
              <a:rPr lang="pl-PL" b="1" i="0" u="none" strike="noStrike" baseline="0" dirty="0">
                <a:latin typeface="+mj-lt"/>
              </a:rPr>
              <a:t>przeciwdziałaniu jego wulgaryzacji</a:t>
            </a:r>
            <a:r>
              <a:rPr lang="pl-PL" b="0" i="0" u="none" strike="noStrike" baseline="0" dirty="0">
                <a:latin typeface="+mj-lt"/>
              </a:rPr>
              <a:t>;</a:t>
            </a:r>
          </a:p>
          <a:p>
            <a:pPr marL="0" indent="0" algn="just">
              <a:buNone/>
            </a:pPr>
            <a:r>
              <a:rPr lang="pl-PL" b="0" i="0" u="none" strike="noStrike" baseline="0" dirty="0">
                <a:latin typeface="+mj-lt"/>
              </a:rPr>
              <a:t>3)</a:t>
            </a:r>
            <a:r>
              <a:rPr lang="pl-PL" b="1" i="0" u="none" strike="noStrike" baseline="0" dirty="0">
                <a:latin typeface="+mj-lt"/>
              </a:rPr>
              <a:t>szerzeniu wiedzy </a:t>
            </a:r>
            <a:r>
              <a:rPr lang="pl-PL" b="0" i="0" u="none" strike="noStrike" baseline="0" dirty="0">
                <a:latin typeface="+mj-lt"/>
              </a:rPr>
              <a:t>o nim i jego roli w kulturze;</a:t>
            </a:r>
          </a:p>
          <a:p>
            <a:pPr marL="0" indent="0" algn="just">
              <a:buNone/>
            </a:pPr>
            <a:r>
              <a:rPr lang="pl-PL" b="0" i="0" u="none" strike="noStrike" baseline="0" dirty="0">
                <a:latin typeface="+mj-lt"/>
              </a:rPr>
              <a:t>4)</a:t>
            </a:r>
            <a:r>
              <a:rPr lang="pl-PL" b="1" i="0" u="none" strike="noStrike" baseline="0" dirty="0">
                <a:latin typeface="+mj-lt"/>
              </a:rPr>
              <a:t>upowszechnianiu szacunku dla regionalizmów i gwar, </a:t>
            </a:r>
            <a:r>
              <a:rPr lang="pl-PL" b="0" i="0" u="none" strike="noStrike" baseline="0" dirty="0">
                <a:latin typeface="+mj-lt"/>
              </a:rPr>
              <a:t>a także przeciwdziałaniu ich zanikowi;</a:t>
            </a:r>
          </a:p>
          <a:p>
            <a:pPr marL="0" indent="0" algn="just">
              <a:buNone/>
            </a:pPr>
            <a:r>
              <a:rPr lang="pl-PL" b="0" i="0" u="none" strike="noStrike" baseline="0" dirty="0">
                <a:latin typeface="+mj-lt"/>
              </a:rPr>
              <a:t>5)promocji języka polskiego w świecie;</a:t>
            </a:r>
          </a:p>
          <a:p>
            <a:pPr marL="0" indent="0" algn="just">
              <a:buNone/>
            </a:pPr>
            <a:r>
              <a:rPr lang="pl-PL" b="0" i="0" u="none" strike="noStrike" baseline="0" dirty="0">
                <a:latin typeface="+mj-lt"/>
              </a:rPr>
              <a:t>6)wspieraniu nauczania języka polskiego w kraju i za granicą.</a:t>
            </a:r>
          </a:p>
          <a:p>
            <a:pPr algn="just"/>
            <a:r>
              <a:rPr lang="pl-PL" b="0" i="0" u="none" strike="noStrike" baseline="0" dirty="0">
                <a:latin typeface="+mj-lt"/>
              </a:rPr>
              <a:t>Ustawa o języku polskim nie przewiduje żadnych sankcji związanych z używaniem wulgaryzmów w prasie (czy też rozpowszechniania ich w </a:t>
            </a:r>
            <a:r>
              <a:rPr lang="pl-PL" b="0" i="0" u="none" strike="noStrike" baseline="0" dirty="0" err="1">
                <a:latin typeface="+mj-lt"/>
              </a:rPr>
              <a:t>internecie</a:t>
            </a:r>
            <a:r>
              <a:rPr lang="pl-PL" b="0" i="0" u="none" strike="noStrike" baseline="0" dirty="0">
                <a:latin typeface="+mj-lt"/>
              </a:rPr>
              <a:t>).</a:t>
            </a:r>
            <a:endParaRPr lang="pl-PL" dirty="0">
              <a:latin typeface="+mj-lt"/>
            </a:endParaRPr>
          </a:p>
          <a:p>
            <a:pPr algn="just"/>
            <a:r>
              <a:rPr lang="pl-PL" b="0" i="0" u="none" strike="noStrike" baseline="0" dirty="0">
                <a:latin typeface="+mj-lt"/>
              </a:rPr>
              <a:t>Zgodnie z art. 141 Kodeksu wykroczeń, kto w miejscu publicznym umieszcza nieprzyzwoite ogłoszenie, napis lub rysunek albo używa słów nieprzyzwoitych, podlega karze ograniczenia wolności, grzywny do 1500 złotych albo karze nagany.  Kodeks karny (art. 216 § 2) przewiduje natomiast, że znieważanie innej osoby za pomocą środków masowego komunikowania zagrożone jest karą grzywny, ograniczenia wolności albo pozbawienia wolności do roku.</a:t>
            </a:r>
          </a:p>
          <a:p>
            <a:pPr algn="just"/>
            <a:endParaRPr lang="pl-PL" b="0" i="0" u="none" strike="noStrike" baseline="0" dirty="0">
              <a:latin typeface="+mj-lt"/>
            </a:endParaRPr>
          </a:p>
        </p:txBody>
      </p:sp>
    </p:spTree>
    <p:extLst>
      <p:ext uri="{BB962C8B-B14F-4D97-AF65-F5344CB8AC3E}">
        <p14:creationId xmlns:p14="http://schemas.microsoft.com/office/powerpoint/2010/main" val="2543334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0590B-0A2A-CC83-97A8-2D404A554B0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2CA3182-9554-FBA7-8E0D-BC16A5B1CA79}"/>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Podstawowe pojęcia.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F1E31372-301D-B623-A50B-1570E7D7F774}"/>
              </a:ext>
            </a:extLst>
          </p:cNvPr>
          <p:cNvSpPr>
            <a:spLocks noGrp="1"/>
          </p:cNvSpPr>
          <p:nvPr>
            <p:ph idx="1"/>
          </p:nvPr>
        </p:nvSpPr>
        <p:spPr>
          <a:xfrm>
            <a:off x="1356898" y="664246"/>
            <a:ext cx="10646416" cy="6063039"/>
          </a:xfrm>
        </p:spPr>
        <p:txBody>
          <a:bodyPr>
            <a:normAutofit lnSpcReduction="10000"/>
          </a:bodyPr>
          <a:lstStyle/>
          <a:p>
            <a:pPr algn="just"/>
            <a:r>
              <a:rPr lang="pl-PL" sz="1800" b="1" kern="100" dirty="0">
                <a:effectLst/>
                <a:latin typeface="+mj-lt"/>
                <a:ea typeface="Calibri" panose="020F0502020204030204" pitchFamily="34" charset="0"/>
                <a:cs typeface="Times New Roman" panose="02020603050405020304" pitchFamily="18" charset="0"/>
              </a:rPr>
              <a:t>dziennikarzem</a:t>
            </a:r>
            <a:r>
              <a:rPr lang="pl-PL" sz="1800" kern="100" dirty="0">
                <a:effectLst/>
                <a:latin typeface="+mj-lt"/>
                <a:ea typeface="Calibri" panose="020F0502020204030204" pitchFamily="34" charset="0"/>
                <a:cs typeface="Times New Roman" panose="02020603050405020304" pitchFamily="18" charset="0"/>
              </a:rPr>
              <a:t> jest osoba zajmująca się redagowaniem, tworzeniem lub przygotowywaniem materiałów prasowych, pozostająca w stosunku pracy z redakcją albo zajmująca się taką działalnością na rzecz i z upoważnienia redakcji. </a:t>
            </a:r>
          </a:p>
          <a:p>
            <a:pPr algn="just"/>
            <a:r>
              <a:rPr lang="pl-PL" sz="1800" kern="100" dirty="0">
                <a:effectLst/>
                <a:latin typeface="+mj-lt"/>
                <a:ea typeface="Calibri" panose="020F0502020204030204" pitchFamily="34" charset="0"/>
                <a:cs typeface="Times New Roman" panose="02020603050405020304" pitchFamily="18" charset="0"/>
              </a:rPr>
              <a:t>charakter prawny zatrudnienia dziennikarzy nie jest jednorodny. Ustawa dopuszcza zarówno stosunek pracy jako formę związania dziennikarza z redakcją (a właściwie z wydawcą), jak i stosunki cywilnoprawne, np. umowę o dzieło czy zlecenia.</a:t>
            </a:r>
          </a:p>
          <a:p>
            <a:pPr algn="just"/>
            <a:r>
              <a:rPr lang="pl-PL" sz="1800" b="1" kern="100" dirty="0">
                <a:effectLst/>
                <a:latin typeface="+mj-lt"/>
                <a:ea typeface="Calibri" panose="020F0502020204030204" pitchFamily="34" charset="0"/>
                <a:cs typeface="Times New Roman" panose="02020603050405020304" pitchFamily="18" charset="0"/>
              </a:rPr>
              <a:t>redaktorem</a:t>
            </a:r>
            <a:r>
              <a:rPr lang="pl-PL" sz="1800" kern="100" dirty="0">
                <a:effectLst/>
                <a:latin typeface="+mj-lt"/>
                <a:ea typeface="Calibri" panose="020F0502020204030204" pitchFamily="34" charset="0"/>
                <a:cs typeface="Times New Roman" panose="02020603050405020304" pitchFamily="18" charset="0"/>
              </a:rPr>
              <a:t> jest dziennikarz decydujący lub współdecydujący o publikacji materiałów prasowych; można powiedzieć, że każdy redaktor jest dziennikarzem, ale nie każdy dziennikarz jest redaktorem.</a:t>
            </a:r>
          </a:p>
          <a:p>
            <a:pPr algn="just"/>
            <a:r>
              <a:rPr lang="pl-PL" sz="1800" b="1" kern="100" dirty="0">
                <a:effectLst/>
                <a:latin typeface="+mj-lt"/>
                <a:ea typeface="Calibri" panose="020F0502020204030204" pitchFamily="34" charset="0"/>
                <a:cs typeface="Times New Roman" panose="02020603050405020304" pitchFamily="18" charset="0"/>
              </a:rPr>
              <a:t>redaktorem naczelnym </a:t>
            </a:r>
            <a:r>
              <a:rPr lang="pl-PL" sz="1800" kern="100" dirty="0">
                <a:effectLst/>
                <a:latin typeface="+mj-lt"/>
                <a:ea typeface="Calibri" panose="020F0502020204030204" pitchFamily="34" charset="0"/>
                <a:cs typeface="Times New Roman" panose="02020603050405020304" pitchFamily="18" charset="0"/>
              </a:rPr>
              <a:t>jest osoba posiadająca uprawnienia do decydowania o całokształcie działalności redakcji;</a:t>
            </a:r>
          </a:p>
          <a:p>
            <a:pPr algn="just"/>
            <a:r>
              <a:rPr lang="pl-PL" sz="1800" kern="100" dirty="0">
                <a:effectLst/>
                <a:latin typeface="+mj-lt"/>
                <a:ea typeface="Calibri" panose="020F0502020204030204" pitchFamily="34" charset="0"/>
                <a:cs typeface="Times New Roman" panose="02020603050405020304" pitchFamily="18" charset="0"/>
              </a:rPr>
              <a:t>Literalnie czytany przepis wskazuje na to, że redaktorem naczelnym – w odróżnieniu od redaktora – nie musi być dziennikarz, ale osoba, która pełni funkcje decyzyjne w redakcji.</a:t>
            </a:r>
            <a:r>
              <a:rPr lang="pl-PL" kern="100" dirty="0">
                <a:latin typeface="+mj-lt"/>
                <a:ea typeface="Calibri" panose="020F0502020204030204" pitchFamily="34" charset="0"/>
                <a:cs typeface="Times New Roman" panose="02020603050405020304" pitchFamily="18" charset="0"/>
              </a:rPr>
              <a:t> </a:t>
            </a:r>
            <a:endParaRPr lang="pl-PL" sz="1800" kern="100" dirty="0">
              <a:effectLst/>
              <a:latin typeface="+mj-lt"/>
              <a:ea typeface="Calibri" panose="020F0502020204030204" pitchFamily="34" charset="0"/>
              <a:cs typeface="Times New Roman" panose="02020603050405020304" pitchFamily="18" charset="0"/>
            </a:endParaRPr>
          </a:p>
          <a:p>
            <a:pPr algn="just"/>
            <a:r>
              <a:rPr lang="pl-PL" sz="1800" b="1" kern="100" dirty="0">
                <a:effectLst/>
                <a:latin typeface="+mj-lt"/>
                <a:ea typeface="Calibri" panose="020F0502020204030204" pitchFamily="34" charset="0"/>
                <a:cs typeface="Times New Roman" panose="02020603050405020304" pitchFamily="18" charset="0"/>
              </a:rPr>
              <a:t>materiał prasowy</a:t>
            </a:r>
            <a:r>
              <a:rPr lang="pl-PL" sz="1800" kern="100" dirty="0">
                <a:effectLst/>
                <a:latin typeface="+mj-lt"/>
                <a:ea typeface="Calibri" panose="020F0502020204030204" pitchFamily="34" charset="0"/>
                <a:cs typeface="Times New Roman" panose="02020603050405020304" pitchFamily="18" charset="0"/>
              </a:rPr>
              <a:t> - </a:t>
            </a:r>
            <a:r>
              <a:rPr lang="pl-PL" kern="100" dirty="0">
                <a:latin typeface="+mj-lt"/>
                <a:ea typeface="Calibri" panose="020F0502020204030204" pitchFamily="34" charset="0"/>
                <a:cs typeface="Times New Roman" panose="02020603050405020304" pitchFamily="18" charset="0"/>
              </a:rPr>
              <a:t>każdy opublikowany lub przekazany do opublikowania w prasie tekst albo obraz o charakterze informacyjnym, publicystycznym, dokumentalnym lub innym, niezależnie od środków przekazu, rodzaju, formy, przeznaczenia czy autorstwa</a:t>
            </a:r>
          </a:p>
          <a:p>
            <a:pPr algn="just"/>
            <a:r>
              <a:rPr lang="pl-PL" sz="1800" kern="100" dirty="0">
                <a:effectLst/>
                <a:latin typeface="+mj-lt"/>
                <a:ea typeface="Calibri" panose="020F0502020204030204" pitchFamily="34" charset="0"/>
                <a:cs typeface="Times New Roman" panose="02020603050405020304" pitchFamily="18" charset="0"/>
              </a:rPr>
              <a:t>W tej definicji warto zwrócić uwagę na to, że materiałem prasowym będą zarówno godzinne reportaże, wywiady czy programy, jak również kilkuminutowe informacje newsowe czy nawet tzw. zapowiedzi czy zwiastuny programów. </a:t>
            </a: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4084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58AEA-CA1E-91E8-724C-E1EC7C3A99A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52EA518-A317-B9D4-1691-6E7784735256}"/>
              </a:ext>
            </a:extLst>
          </p:cNvPr>
          <p:cNvSpPr>
            <a:spLocks noGrp="1"/>
          </p:cNvSpPr>
          <p:nvPr>
            <p:ph type="title"/>
          </p:nvPr>
        </p:nvSpPr>
        <p:spPr>
          <a:xfrm>
            <a:off x="1641048" y="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Ukryta działalność reklamowa.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C62EA635-8825-AB7D-DD97-263682AE0599}"/>
              </a:ext>
            </a:extLst>
          </p:cNvPr>
          <p:cNvSpPr>
            <a:spLocks noGrp="1"/>
          </p:cNvSpPr>
          <p:nvPr>
            <p:ph idx="1"/>
          </p:nvPr>
        </p:nvSpPr>
        <p:spPr>
          <a:xfrm>
            <a:off x="1469534" y="564847"/>
            <a:ext cx="10412827" cy="5728306"/>
          </a:xfrm>
        </p:spPr>
        <p:txBody>
          <a:bodyPr>
            <a:noAutofit/>
          </a:bodyPr>
          <a:lstStyle/>
          <a:p>
            <a:pPr algn="just"/>
            <a:r>
              <a:rPr lang="pl-PL" sz="1600" b="0" i="0" u="none" strike="noStrike" baseline="0" dirty="0">
                <a:latin typeface="+mj-lt"/>
              </a:rPr>
              <a:t>W art. 12 ust. 2 zawarto </a:t>
            </a:r>
            <a:r>
              <a:rPr lang="pl-PL" sz="1600" b="1" i="0" u="none" strike="noStrike" baseline="0" dirty="0">
                <a:latin typeface="+mj-lt"/>
              </a:rPr>
              <a:t>zakaz tzw. kryptoreklamy</a:t>
            </a:r>
            <a:r>
              <a:rPr lang="pl-PL" sz="1600" b="0" i="0" u="none" strike="noStrike" baseline="0" dirty="0">
                <a:latin typeface="+mj-lt"/>
              </a:rPr>
              <a:t>. Kryptoreklama oznacza prowadzenie działań reklamowych, które przybierają postać neutralnej, obiektywnej wypowiedzi, informacji czy opinii. Dziennikarz pod płaszczykiem neutralnej informacji w istocie przekazuje treści reklamowe.</a:t>
            </a:r>
          </a:p>
          <a:p>
            <a:pPr algn="just"/>
            <a:r>
              <a:rPr lang="pl-PL" sz="1600" b="0" i="0" u="none" strike="noStrike" baseline="0" dirty="0" err="1">
                <a:latin typeface="+mj-lt"/>
              </a:rPr>
              <a:t>Ustawau</a:t>
            </a:r>
            <a:r>
              <a:rPr lang="pl-PL" sz="1600" b="0" i="0" u="none" strike="noStrike" baseline="0" dirty="0">
                <a:latin typeface="+mj-lt"/>
              </a:rPr>
              <a:t> </a:t>
            </a:r>
            <a:r>
              <a:rPr lang="pl-PL" sz="1600" b="0" i="0" u="none" strike="noStrike" baseline="0" dirty="0" err="1">
                <a:latin typeface="+mj-lt"/>
              </a:rPr>
              <a:t>zależnia</a:t>
            </a:r>
            <a:r>
              <a:rPr lang="pl-PL" sz="1600" b="0" i="0" u="none" strike="noStrike" baseline="0" dirty="0">
                <a:latin typeface="+mj-lt"/>
              </a:rPr>
              <a:t> uznanie działalności dziennikarza za kryptoreklamę od faktu, że dziennikarz </a:t>
            </a:r>
            <a:r>
              <a:rPr lang="pl-PL" sz="1600" b="1" i="0" u="none" strike="noStrike" baseline="0" dirty="0">
                <a:latin typeface="+mj-lt"/>
              </a:rPr>
              <a:t>otrzymał korzyści majątkowe </a:t>
            </a:r>
            <a:r>
              <a:rPr lang="pl-PL" sz="1600" b="0" i="0" u="none" strike="noStrike" baseline="0" dirty="0">
                <a:latin typeface="+mj-lt"/>
              </a:rPr>
              <a:t>bądź osobiste od osoby lub jednostki organizacyjnej zainteresowanej reklamą. </a:t>
            </a:r>
          </a:p>
          <a:p>
            <a:pPr algn="just"/>
            <a:r>
              <a:rPr lang="pl-PL" sz="1600" b="0" i="0" u="none" strike="noStrike" baseline="0" dirty="0">
                <a:latin typeface="+mj-lt"/>
              </a:rPr>
              <a:t>Często dziennikarze mają problemy z oddzieleniem kryptoreklamy od działań zgodnych z prawem</a:t>
            </a:r>
            <a:r>
              <a:rPr lang="pl-PL" sz="1600" dirty="0">
                <a:latin typeface="+mj-lt"/>
              </a:rPr>
              <a:t>.</a:t>
            </a:r>
          </a:p>
          <a:p>
            <a:pPr algn="just"/>
            <a:r>
              <a:rPr lang="pl-PL" sz="1600" b="1" i="0" u="none" strike="noStrike" baseline="0" dirty="0">
                <a:latin typeface="+mj-lt"/>
              </a:rPr>
              <a:t>Podanie samego imienia i nazwiska osoby</a:t>
            </a:r>
            <a:r>
              <a:rPr lang="pl-PL" sz="1600" b="0" i="0" u="none" strike="noStrike" baseline="0" dirty="0">
                <a:latin typeface="+mj-lt"/>
              </a:rPr>
              <a:t>, z którą przeprowadzany jest wywiad, należy uznać jako tzw. </a:t>
            </a:r>
            <a:r>
              <a:rPr lang="pl-PL" sz="1600" b="1" i="0" u="none" strike="noStrike" baseline="0" dirty="0">
                <a:latin typeface="+mj-lt"/>
              </a:rPr>
              <a:t>wizytówkę rozmówcy. </a:t>
            </a:r>
            <a:r>
              <a:rPr lang="pl-PL" sz="1600" b="0" i="0" u="none" strike="noStrike" baseline="0" dirty="0">
                <a:latin typeface="+mj-lt"/>
              </a:rPr>
              <a:t>Dopiero wskazanie w wypowiedzi innych informacji, które przyczyniłyby się w jakikolwiek sposób do zbytu towarów lub usług nosi znamię reklamy.</a:t>
            </a:r>
          </a:p>
          <a:p>
            <a:pPr algn="just"/>
            <a:r>
              <a:rPr lang="pl-PL" sz="1600" b="1" i="0" u="none" strike="noStrike" baseline="0" dirty="0">
                <a:latin typeface="+mj-lt"/>
              </a:rPr>
              <a:t>Pokazanie znaku towarowego</a:t>
            </a:r>
            <a:r>
              <a:rPr lang="pl-PL" sz="1600" b="0" i="0" u="none" strike="noStrike" baseline="0" dirty="0">
                <a:latin typeface="+mj-lt"/>
              </a:rPr>
              <a:t>, podanie nazwy miejsca pracy eksperta czy pozytywna ocena produktów nie zawsze będą traktowane jako kryptoreklama, gdyż stanowiłoby to ograniczenie prawa społeczeństwa do informacji. </a:t>
            </a:r>
            <a:endParaRPr lang="pl-PL" sz="1600" dirty="0">
              <a:latin typeface="+mj-lt"/>
            </a:endParaRPr>
          </a:p>
          <a:p>
            <a:pPr algn="just"/>
            <a:r>
              <a:rPr lang="pl-PL" sz="1600" b="0" i="0" u="none" strike="noStrike" baseline="0" dirty="0">
                <a:latin typeface="+mj-lt"/>
              </a:rPr>
              <a:t>Problematyczne może być </a:t>
            </a:r>
            <a:r>
              <a:rPr lang="pl-PL" sz="1600" b="1" i="0" u="none" strike="noStrike" baseline="0" dirty="0">
                <a:latin typeface="+mj-lt"/>
              </a:rPr>
              <a:t>odsyłanie widzów (słuchaczy) do profili na portalach społecznościowych</a:t>
            </a:r>
            <a:r>
              <a:rPr lang="pl-PL" sz="1600" b="0" i="0" u="none" strike="noStrike" baseline="0" dirty="0">
                <a:latin typeface="+mj-lt"/>
              </a:rPr>
              <a:t>. Zgodnie ze stanowiskiem Krajowej Rady Radiofonii i Telewizji z 2011 r. prezentowanie na antenie faktu obecności nadawcy na innych portalach i w serwisach społecznościowych powinno mieć charakter informacji pozbawionej cech reklamy czy promocji samych portali bądź serwisów.</a:t>
            </a:r>
          </a:p>
          <a:p>
            <a:pPr algn="just"/>
            <a:r>
              <a:rPr lang="pl-PL" sz="1600" b="0" i="0" u="none" strike="noStrike" baseline="0" dirty="0">
                <a:latin typeface="+mj-lt"/>
              </a:rPr>
              <a:t>Nie będzie kryptoreklamą </a:t>
            </a:r>
            <a:r>
              <a:rPr lang="pl-PL" sz="1600" b="1" i="0" u="none" strike="noStrike" baseline="0" dirty="0">
                <a:latin typeface="+mj-lt"/>
              </a:rPr>
              <a:t>pochwalenie spektaklu teatralnego, pozytywna recenzja książki </a:t>
            </a:r>
            <a:r>
              <a:rPr lang="pl-PL" sz="1600" b="0" i="0" u="none" strike="noStrike" baseline="0" dirty="0">
                <a:latin typeface="+mj-lt"/>
              </a:rPr>
              <a:t>czy filmu.</a:t>
            </a:r>
          </a:p>
          <a:p>
            <a:pPr algn="just"/>
            <a:endParaRPr lang="pl-PL" b="0" i="0" u="none" strike="noStrike" baseline="0" dirty="0">
              <a:latin typeface="+mj-lt"/>
            </a:endParaRPr>
          </a:p>
        </p:txBody>
      </p:sp>
    </p:spTree>
    <p:extLst>
      <p:ext uri="{BB962C8B-B14F-4D97-AF65-F5344CB8AC3E}">
        <p14:creationId xmlns:p14="http://schemas.microsoft.com/office/powerpoint/2010/main" val="2060099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8BC94-A095-9731-F86E-B79099DE6B0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D61AAC3-F67D-E5A5-044E-DD5444DEF34F}"/>
              </a:ext>
            </a:extLst>
          </p:cNvPr>
          <p:cNvSpPr>
            <a:spLocks noGrp="1"/>
          </p:cNvSpPr>
          <p:nvPr>
            <p:ph type="title"/>
          </p:nvPr>
        </p:nvSpPr>
        <p:spPr>
          <a:xfrm>
            <a:off x="1641048" y="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Publikacja informacji z prywatnej sfery życia.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ECF04DBD-08D0-3E1F-96BB-E5DA9B0DB0C7}"/>
              </a:ext>
            </a:extLst>
          </p:cNvPr>
          <p:cNvSpPr>
            <a:spLocks noGrp="1"/>
          </p:cNvSpPr>
          <p:nvPr>
            <p:ph idx="1"/>
          </p:nvPr>
        </p:nvSpPr>
        <p:spPr>
          <a:xfrm>
            <a:off x="1469535" y="564847"/>
            <a:ext cx="10301552" cy="5728306"/>
          </a:xfrm>
        </p:spPr>
        <p:txBody>
          <a:bodyPr>
            <a:noAutofit/>
          </a:bodyPr>
          <a:lstStyle/>
          <a:p>
            <a:pPr algn="just"/>
            <a:r>
              <a:rPr lang="pl-PL" sz="1600" b="0" i="0" u="none" strike="noStrike" baseline="0" dirty="0">
                <a:latin typeface="+mj-lt"/>
              </a:rPr>
              <a:t>Artykuł 14 ust. 6 stanowi, że nie wolno bez zgody osoby zainteresowanej publikować informacji oraz danych dotyczących </a:t>
            </a:r>
            <a:r>
              <a:rPr lang="pl-PL" sz="1600" b="1" i="0" u="none" strike="noStrike" baseline="0" dirty="0">
                <a:latin typeface="+mj-lt"/>
              </a:rPr>
              <a:t>prywatnej sfery życia</a:t>
            </a:r>
            <a:r>
              <a:rPr lang="pl-PL" sz="1600" b="0" i="0" u="none" strike="noStrike" baseline="0" dirty="0">
                <a:latin typeface="+mj-lt"/>
              </a:rPr>
              <a:t>, chyba że wiąże się to bezpośrednio z </a:t>
            </a:r>
            <a:r>
              <a:rPr lang="pl-PL" sz="1600" b="1" i="0" u="none" strike="noStrike" baseline="0" dirty="0">
                <a:latin typeface="+mj-lt"/>
              </a:rPr>
              <a:t>działalnością publiczną</a:t>
            </a:r>
            <a:r>
              <a:rPr lang="pl-PL" sz="1600" b="0" i="0" u="none" strike="noStrike" baseline="0" dirty="0">
                <a:latin typeface="+mj-lt"/>
              </a:rPr>
              <a:t> danej osoby.</a:t>
            </a:r>
          </a:p>
          <a:p>
            <a:pPr algn="just"/>
            <a:r>
              <a:rPr lang="pl-PL" sz="1600" b="0" i="0" u="none" strike="noStrike" baseline="0" dirty="0">
                <a:latin typeface="+mj-lt"/>
              </a:rPr>
              <a:t>Prawo do prywatności gwarantuje Konstytucja w art. 47, stanowiąc: „Każdy ma prawo do ochrony prawnej życia prywatnego, rodzinnego, czci i dobrego imienia oraz do decydowania o swoim życiu osobistym”. Prywatna sfera życia należy do dóbr osobistych.</a:t>
            </a:r>
          </a:p>
          <a:p>
            <a:pPr algn="just"/>
            <a:r>
              <a:rPr lang="pl-PL" sz="1600" b="0" i="0" u="none" strike="noStrike" baseline="0" dirty="0">
                <a:latin typeface="+mj-lt"/>
              </a:rPr>
              <a:t>Oznacza to, że dziennikarz ma prawo upublicznić</a:t>
            </a:r>
            <a:r>
              <a:rPr lang="pl-PL" sz="1600" b="1" i="0" u="none" strike="noStrike" baseline="0" dirty="0">
                <a:latin typeface="+mj-lt"/>
              </a:rPr>
              <a:t> informacje ze sfery prywatnej, jeśli wiążą się one z działalnością publiczną </a:t>
            </a:r>
            <a:r>
              <a:rPr lang="pl-PL" sz="1600" b="0" i="0" u="none" strike="noStrike" baseline="0" dirty="0">
                <a:latin typeface="+mj-lt"/>
              </a:rPr>
              <a:t>tej osoby. </a:t>
            </a:r>
          </a:p>
          <a:p>
            <a:pPr algn="just"/>
            <a:r>
              <a:rPr lang="pl-PL" sz="1600" b="0" i="0" u="none" strike="noStrike" baseline="0" dirty="0">
                <a:latin typeface="+mj-lt"/>
              </a:rPr>
              <a:t>Nie oznacza to, że każda informacja dotycząca osoby publicznej będzie mogła być opublikowana. Urodzenie dziecka, bycie w ciąży, śmierć bliskiej osoby, zawarcie związku małżeńskiego itp. z reguły nie będą się wiązać z działalnością publiczną danej osoby.</a:t>
            </a:r>
          </a:p>
          <a:p>
            <a:pPr algn="just"/>
            <a:endParaRPr lang="pl-PL" b="0" i="0" u="none" strike="noStrike" baseline="0" dirty="0">
              <a:latin typeface="+mj-lt"/>
            </a:endParaRPr>
          </a:p>
        </p:txBody>
      </p:sp>
    </p:spTree>
    <p:extLst>
      <p:ext uri="{BB962C8B-B14F-4D97-AF65-F5344CB8AC3E}">
        <p14:creationId xmlns:p14="http://schemas.microsoft.com/office/powerpoint/2010/main" val="3740702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A3D43-7E3E-9A4E-B348-AF1F4072D67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D1581D9-B270-F4B8-F844-4585D5473EA8}"/>
              </a:ext>
            </a:extLst>
          </p:cNvPr>
          <p:cNvSpPr>
            <a:spLocks noGrp="1"/>
          </p:cNvSpPr>
          <p:nvPr>
            <p:ph type="title"/>
          </p:nvPr>
        </p:nvSpPr>
        <p:spPr>
          <a:xfrm>
            <a:off x="1641048" y="0"/>
            <a:ext cx="9330579" cy="628781"/>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Tajemnica dziennikarska.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ymbol zastępczy zawartości 2">
            <a:extLst>
              <a:ext uri="{FF2B5EF4-FFF2-40B4-BE49-F238E27FC236}">
                <a16:creationId xmlns:a16="http://schemas.microsoft.com/office/drawing/2014/main" id="{6407557A-82FC-FBD2-5BBA-177BC3F10739}"/>
              </a:ext>
            </a:extLst>
          </p:cNvPr>
          <p:cNvSpPr>
            <a:spLocks noGrp="1"/>
          </p:cNvSpPr>
          <p:nvPr>
            <p:ph idx="1"/>
          </p:nvPr>
        </p:nvSpPr>
        <p:spPr>
          <a:xfrm>
            <a:off x="1271172" y="453570"/>
            <a:ext cx="10635379" cy="5728306"/>
          </a:xfrm>
        </p:spPr>
        <p:txBody>
          <a:bodyPr>
            <a:noAutofit/>
          </a:bodyPr>
          <a:lstStyle/>
          <a:p>
            <a:pPr algn="just"/>
            <a:r>
              <a:rPr lang="pl-PL" sz="1500" b="0" i="0" u="none" strike="noStrike" baseline="0" dirty="0">
                <a:latin typeface="+mj-lt"/>
              </a:rPr>
              <a:t>Przedmiotem tajemnicy dziennikarskiej są </a:t>
            </a:r>
            <a:r>
              <a:rPr lang="pl-PL" sz="1500" b="1" i="0" u="none" strike="noStrike" baseline="0" dirty="0">
                <a:latin typeface="+mj-lt"/>
              </a:rPr>
              <a:t>dane umożliwiające identyfikację autora materiału prasowego</a:t>
            </a:r>
            <a:r>
              <a:rPr lang="pl-PL" sz="1500" b="0" i="0" u="none" strike="noStrike" baseline="0" dirty="0">
                <a:latin typeface="+mj-lt"/>
              </a:rPr>
              <a:t>, listu do redakcji lub innego materiału o tym charakterze, jak również innych osób </a:t>
            </a:r>
            <a:r>
              <a:rPr lang="pl-PL" sz="1500" b="1" i="0" u="none" strike="noStrike" baseline="0" dirty="0">
                <a:latin typeface="+mj-lt"/>
              </a:rPr>
              <a:t>udzielających informacji opublikowanych </a:t>
            </a:r>
            <a:r>
              <a:rPr lang="pl-PL" sz="1500" b="0" i="0" u="none" strike="noStrike" baseline="0" dirty="0">
                <a:latin typeface="+mj-lt"/>
              </a:rPr>
              <a:t>albo przekazanych do opublikowania, jeżeli osoby te </a:t>
            </a:r>
            <a:r>
              <a:rPr lang="pl-PL" sz="1500" b="1" i="0" u="none" strike="noStrike" baseline="0" dirty="0">
                <a:latin typeface="+mj-lt"/>
              </a:rPr>
              <a:t>zastrzegły nieujawnienie powyższych danych</a:t>
            </a:r>
            <a:r>
              <a:rPr lang="pl-PL" sz="1500" b="0" i="0" u="none" strike="noStrike" baseline="0" dirty="0">
                <a:latin typeface="+mj-lt"/>
              </a:rPr>
              <a:t>. Przedmiotem tajemnicy dziennikarskiej są również wszelkie informacje, których </a:t>
            </a:r>
            <a:r>
              <a:rPr lang="pl-PL" sz="1500" b="1" i="0" u="none" strike="noStrike" baseline="0" dirty="0">
                <a:latin typeface="+mj-lt"/>
              </a:rPr>
              <a:t>ujawnienie mogłoby naruszać chronione prawem interesy osób trzecich.</a:t>
            </a:r>
          </a:p>
          <a:p>
            <a:pPr algn="just"/>
            <a:r>
              <a:rPr lang="pl-PL" sz="1500" b="0" i="0" u="none" strike="noStrike" baseline="0" dirty="0">
                <a:latin typeface="+mj-lt"/>
              </a:rPr>
              <a:t>Tak określony przedmiot tajemnicy dziennikarskiej służy realizacji zasady wolności prasy (art. 1 pr. pras.) i ma głęboki sens społeczny. Jak pisze A. Goszczyński, „</a:t>
            </a:r>
            <a:r>
              <a:rPr lang="pl-PL" sz="1500" b="0" i="1" u="none" strike="noStrike" baseline="0" dirty="0">
                <a:latin typeface="+mj-lt"/>
              </a:rPr>
              <a:t>Zwłaszcza w przypadku </a:t>
            </a:r>
            <a:r>
              <a:rPr lang="pl-PL" sz="1500" b="1" i="1" u="none" strike="noStrike" baseline="0" dirty="0">
                <a:latin typeface="+mj-lt"/>
              </a:rPr>
              <a:t>dziennikarstwa śledczego </a:t>
            </a:r>
            <a:r>
              <a:rPr lang="pl-PL" sz="1500" b="0" i="1" u="none" strike="noStrike" baseline="0" dirty="0">
                <a:latin typeface="+mj-lt"/>
              </a:rPr>
              <a:t>źródłem bezcennych informacji bywają osoby, które nie rozmawiałyby z dziennikarzem, gdyby ten ujawnił ich nazwisko. Jest to o tyle oczywiste, że często ujawnienie informatora mogłoby sprowadzić na niego liczne kłopoty, z zagrożeniem życia włącznie</a:t>
            </a:r>
            <a:r>
              <a:rPr lang="pl-PL" sz="1500" b="0" i="0" u="none" strike="noStrike" baseline="0" dirty="0">
                <a:latin typeface="+mj-lt"/>
              </a:rPr>
              <a:t>” </a:t>
            </a:r>
          </a:p>
          <a:p>
            <a:pPr algn="just"/>
            <a:r>
              <a:rPr lang="pl-PL" sz="1500" b="0" i="0" u="none" strike="noStrike" baseline="0" dirty="0">
                <a:latin typeface="+mj-lt"/>
              </a:rPr>
              <a:t>Pojęcie danych umożliwiających identyfikację autora i innych osób udzielających informacji obejmuje wszystkie informacje, które mogłyby prowadzić do ustalenia tożsamości informatora.</a:t>
            </a:r>
          </a:p>
          <a:p>
            <a:pPr algn="just"/>
            <a:r>
              <a:rPr lang="pl-PL" sz="1500" dirty="0">
                <a:latin typeface="+mj-lt"/>
              </a:rPr>
              <a:t>Tajemnica obowiązuje tylko wtedy, gdy z inicjatywą utajnienia wystąpi informator dziennikarza. W kontaktach informatorów z dziennikarzem nie istnieje domniemanie obowiązywania tajemnicy.</a:t>
            </a:r>
          </a:p>
          <a:p>
            <a:pPr algn="just"/>
            <a:r>
              <a:rPr lang="pl-PL" sz="1500" dirty="0">
                <a:latin typeface="+mj-lt"/>
              </a:rPr>
              <a:t>Dziennikarz powinien w dowolnej formie pouczyć informatora o tym, że może swoje dane zastrzec. Jest to jednak wymóg wyłącznie etyczny.</a:t>
            </a:r>
          </a:p>
          <a:p>
            <a:pPr algn="just"/>
            <a:r>
              <a:rPr lang="pl-PL" sz="1500" dirty="0">
                <a:latin typeface="+mj-lt"/>
              </a:rPr>
              <a:t>„</a:t>
            </a:r>
            <a:r>
              <a:rPr lang="pl-PL" sz="1500" i="1" dirty="0">
                <a:latin typeface="+mj-lt"/>
              </a:rPr>
              <a:t>Od obowiązku zachowania tajemnicy adwokackiej, radcowskiej, lekarskiej i dziennikarskiej może zwolnić tylko sąd (…)W postępowaniu przygotowawczym ani prokurator, ani tym bardziej żaden inny organ nie może przesłuchać dziennikarza co do faktów objętych tajemnicą dziennikarską, jeżeli nie wyraził na to zgody sąd</a:t>
            </a:r>
            <a:r>
              <a:rPr lang="pl-PL" sz="1500" dirty="0">
                <a:latin typeface="+mj-lt"/>
              </a:rPr>
              <a:t>” (Uchwała SN z dnia 22 listopada 2002 r., I KZP 26/02)</a:t>
            </a:r>
          </a:p>
          <a:p>
            <a:pPr algn="just"/>
            <a:r>
              <a:rPr lang="pl-PL" sz="1500" b="0" i="0" u="none" strike="noStrike" baseline="0" dirty="0">
                <a:latin typeface="+mj-lt"/>
              </a:rPr>
              <a:t>Podmiotem prawa do tajemnicy dziennikarskiej, czyli podmiotem, do którego skierowana jest dyspozycja art. 15 pr. pras., jest </a:t>
            </a:r>
            <a:r>
              <a:rPr lang="pl-PL" sz="1500" b="1" i="0" u="none" strike="noStrike" baseline="0" dirty="0">
                <a:latin typeface="+mj-lt"/>
              </a:rPr>
              <a:t>dziennikarz</a:t>
            </a:r>
            <a:r>
              <a:rPr lang="pl-PL" sz="1500" b="0" i="0" u="none" strike="noStrike" baseline="0" dirty="0">
                <a:latin typeface="+mj-lt"/>
              </a:rPr>
              <a:t>, a także </a:t>
            </a:r>
            <a:r>
              <a:rPr lang="pl-PL" sz="1500" b="1" i="0" u="none" strike="noStrike" baseline="0" dirty="0">
                <a:latin typeface="+mj-lt"/>
              </a:rPr>
              <a:t>inne osoby zatrudnione w redakcjach, wydawnictwach prasowych i prasowych jednostkach organizacyjnych</a:t>
            </a:r>
            <a:r>
              <a:rPr lang="pl-PL" sz="1500" b="0" i="0" u="none" strike="noStrike" baseline="0" dirty="0">
                <a:latin typeface="+mj-lt"/>
              </a:rPr>
              <a:t>. W związku z tak poszerzonym gronem osób mówi się niekiedy o „</a:t>
            </a:r>
            <a:r>
              <a:rPr lang="pl-PL" sz="1500" b="1" i="0" u="none" strike="noStrike" baseline="0" dirty="0">
                <a:latin typeface="+mj-lt"/>
              </a:rPr>
              <a:t>tajemnicy redakcyjnej</a:t>
            </a:r>
            <a:r>
              <a:rPr lang="pl-PL" sz="1500" b="0" i="0" u="none" strike="noStrike" baseline="0" dirty="0">
                <a:latin typeface="+mj-lt"/>
              </a:rPr>
              <a:t>”</a:t>
            </a:r>
          </a:p>
        </p:txBody>
      </p:sp>
    </p:spTree>
    <p:extLst>
      <p:ext uri="{BB962C8B-B14F-4D97-AF65-F5344CB8AC3E}">
        <p14:creationId xmlns:p14="http://schemas.microsoft.com/office/powerpoint/2010/main" val="2083995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70B8A-5552-4627-DF2F-C8F3E7611F8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5F4A5EF-0844-9640-8CF3-4DE39C7632A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31F1DB6-DB31-641C-124F-88E8EAADD5E1}"/>
              </a:ext>
            </a:extLst>
          </p:cNvPr>
          <p:cNvSpPr>
            <a:spLocks noGrp="1"/>
          </p:cNvSpPr>
          <p:nvPr>
            <p:ph idx="1"/>
          </p:nvPr>
        </p:nvSpPr>
        <p:spPr>
          <a:xfrm>
            <a:off x="1771223" y="1245271"/>
            <a:ext cx="10115977" cy="5242615"/>
          </a:xfrm>
        </p:spPr>
        <p:txBody>
          <a:bodyPr>
            <a:normAutofit/>
          </a:bodyPr>
          <a:lstStyle/>
          <a:p>
            <a:pPr algn="just"/>
            <a:r>
              <a:rPr lang="pl-PL" sz="1800" b="1" kern="100" dirty="0">
                <a:effectLst/>
                <a:latin typeface="+mj-lt"/>
                <a:ea typeface="Calibri" panose="020F0502020204030204" pitchFamily="34" charset="0"/>
                <a:cs typeface="Times New Roman" panose="02020603050405020304" pitchFamily="18" charset="0"/>
              </a:rPr>
              <a:t>Prawo do przekazywania informacji</a:t>
            </a:r>
            <a:r>
              <a:rPr lang="pl-PL" sz="1800" kern="100" dirty="0">
                <a:effectLst/>
                <a:latin typeface="+mj-lt"/>
                <a:ea typeface="Calibri" panose="020F0502020204030204" pitchFamily="34" charset="0"/>
                <a:cs typeface="Times New Roman" panose="02020603050405020304" pitchFamily="18" charset="0"/>
              </a:rPr>
              <a:t>, w tym prawo do prezentowania krytyki społecznej uregulowane jest w art. 1 pr. pras., w którym zawarto przepis, że prasa, zgodnie z Konstytucją Rzeczypospolitej Polskiej, korzysta z wolności wypowiedzi i urzeczywistnia prawa obywateli do ich rzetelnego informowania, jawności życia publicznego oraz kontroli i krytyki społecznej.</a:t>
            </a:r>
          </a:p>
          <a:p>
            <a:pPr algn="just"/>
            <a:r>
              <a:rPr lang="pl-PL" sz="1800" kern="100" dirty="0">
                <a:effectLst/>
                <a:latin typeface="+mj-lt"/>
                <a:ea typeface="Calibri" panose="020F0502020204030204" pitchFamily="34" charset="0"/>
                <a:cs typeface="Times New Roman" panose="02020603050405020304" pitchFamily="18" charset="0"/>
              </a:rPr>
              <a:t>Wolność dziennikarzy w zakresie informowania społeczeństwa o wszelkiego rodzaju działaniach zjawiskach budzących zainteresowanie publiczne jest jedną z podstawowych wolności prasy.</a:t>
            </a:r>
          </a:p>
          <a:p>
            <a:pPr algn="just"/>
            <a:r>
              <a:rPr lang="pl-PL" sz="1800" kern="100" dirty="0">
                <a:effectLst/>
                <a:latin typeface="+mj-lt"/>
                <a:ea typeface="Calibri" panose="020F0502020204030204" pitchFamily="34" charset="0"/>
                <a:cs typeface="Times New Roman" panose="02020603050405020304" pitchFamily="18" charset="0"/>
              </a:rPr>
              <a:t>Warto jednak wskazać, że wolność dziennikarzy w zakresie informowania społeczeństwa to jednocześnie </a:t>
            </a:r>
            <a:r>
              <a:rPr lang="pl-PL" sz="1800" b="1" kern="100" dirty="0">
                <a:effectLst/>
                <a:latin typeface="+mj-lt"/>
                <a:ea typeface="Calibri" panose="020F0502020204030204" pitchFamily="34" charset="0"/>
                <a:cs typeface="Times New Roman" panose="02020603050405020304" pitchFamily="18" charset="0"/>
              </a:rPr>
              <a:t>obowiązek przedstawiania informacji prawdziwej lub zweryfikowanej </a:t>
            </a:r>
            <a:r>
              <a:rPr lang="pl-PL" sz="1800" kern="100" dirty="0">
                <a:effectLst/>
                <a:latin typeface="+mj-lt"/>
                <a:ea typeface="Calibri" panose="020F0502020204030204" pitchFamily="34" charset="0"/>
                <a:cs typeface="Times New Roman" panose="02020603050405020304" pitchFamily="18" charset="0"/>
              </a:rPr>
              <a:t>wszelkimi dostępnymi dla nich środkami.</a:t>
            </a:r>
            <a:r>
              <a:rPr lang="pl-PL" kern="100" dirty="0">
                <a:latin typeface="+mj-lt"/>
                <a:ea typeface="Calibri" panose="020F0502020204030204" pitchFamily="34" charset="0"/>
                <a:cs typeface="Times New Roman" panose="02020603050405020304" pitchFamily="18" charset="0"/>
              </a:rPr>
              <a:t> </a:t>
            </a:r>
          </a:p>
          <a:p>
            <a:pPr algn="just"/>
            <a:r>
              <a:rPr lang="pl-PL" sz="1800" kern="100" dirty="0">
                <a:effectLst/>
                <a:latin typeface="+mj-lt"/>
                <a:ea typeface="Calibri" panose="020F0502020204030204" pitchFamily="34" charset="0"/>
                <a:cs typeface="Times New Roman" panose="02020603050405020304" pitchFamily="18" charset="0"/>
              </a:rPr>
              <a:t>Pewną odmianą prawa do prezentowania informacji jest tzw. sprawozdawczość sądowa.</a:t>
            </a:r>
          </a:p>
        </p:txBody>
      </p:sp>
    </p:spTree>
    <p:extLst>
      <p:ext uri="{BB962C8B-B14F-4D97-AF65-F5344CB8AC3E}">
        <p14:creationId xmlns:p14="http://schemas.microsoft.com/office/powerpoint/2010/main" val="3037568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2CAA3-066D-0A1C-3383-8432F07554D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59882A0-1526-BAE9-40CB-85770CE6BBD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13B2A61-D2E4-B777-B922-FACBE53C94E9}"/>
              </a:ext>
            </a:extLst>
          </p:cNvPr>
          <p:cNvSpPr>
            <a:spLocks noGrp="1"/>
          </p:cNvSpPr>
          <p:nvPr>
            <p:ph idx="1"/>
          </p:nvPr>
        </p:nvSpPr>
        <p:spPr>
          <a:xfrm>
            <a:off x="1771223" y="1245271"/>
            <a:ext cx="10115977" cy="5242615"/>
          </a:xfrm>
        </p:spPr>
        <p:txBody>
          <a:bodyPr>
            <a:normAutofit/>
          </a:bodyPr>
          <a:lstStyle/>
          <a:p>
            <a:pPr algn="just"/>
            <a:r>
              <a:rPr lang="pl-PL" sz="1800" b="1" kern="100" dirty="0">
                <a:effectLst/>
                <a:latin typeface="+mj-lt"/>
                <a:ea typeface="Calibri" panose="020F0502020204030204" pitchFamily="34" charset="0"/>
                <a:cs typeface="Times New Roman" panose="02020603050405020304" pitchFamily="18" charset="0"/>
              </a:rPr>
              <a:t>W zakresie prawa do uzyskiwania informacji </a:t>
            </a:r>
            <a:r>
              <a:rPr lang="pl-PL" sz="1800" kern="100" dirty="0">
                <a:effectLst/>
                <a:latin typeface="+mj-lt"/>
                <a:ea typeface="Calibri" panose="020F0502020204030204" pitchFamily="34" charset="0"/>
                <a:cs typeface="Times New Roman" panose="02020603050405020304" pitchFamily="18" charset="0"/>
              </a:rPr>
              <a:t>warto zaznaczyć, że istnieją niejako dwa tryby dostępu do informacji: w przypadku </a:t>
            </a:r>
            <a:r>
              <a:rPr lang="pl-PL" sz="1800" b="1" kern="100" dirty="0">
                <a:effectLst/>
                <a:latin typeface="+mj-lt"/>
                <a:ea typeface="Calibri" panose="020F0502020204030204" pitchFamily="34" charset="0"/>
                <a:cs typeface="Times New Roman" panose="02020603050405020304" pitchFamily="18" charset="0"/>
              </a:rPr>
              <a:t>informacji publicznej </a:t>
            </a:r>
            <a:r>
              <a:rPr lang="pl-PL" sz="1800" kern="100" dirty="0">
                <a:effectLst/>
                <a:latin typeface="+mj-lt"/>
                <a:ea typeface="Calibri" panose="020F0502020204030204" pitchFamily="34" charset="0"/>
                <a:cs typeface="Times New Roman" panose="02020603050405020304" pitchFamily="18" charset="0"/>
              </a:rPr>
              <a:t>art. 3a pr. pras. odsyła do uregulowań ustawy z 6.09.2001 r. o dostępie do informacji publicznej zaś w zakresie </a:t>
            </a:r>
            <a:r>
              <a:rPr lang="pl-PL" sz="1800" b="1" kern="100" dirty="0">
                <a:effectLst/>
                <a:latin typeface="+mj-lt"/>
                <a:ea typeface="Calibri" panose="020F0502020204030204" pitchFamily="34" charset="0"/>
                <a:cs typeface="Times New Roman" panose="02020603050405020304" pitchFamily="18" charset="0"/>
              </a:rPr>
              <a:t>informacji prasowej </a:t>
            </a:r>
            <a:r>
              <a:rPr lang="pl-PL" sz="1800" kern="100" dirty="0">
                <a:effectLst/>
                <a:latin typeface="+mj-lt"/>
                <a:ea typeface="Calibri" panose="020F0502020204030204" pitchFamily="34" charset="0"/>
                <a:cs typeface="Times New Roman" panose="02020603050405020304" pitchFamily="18" charset="0"/>
              </a:rPr>
              <a:t>art. 4 pr. pras. reguluje dostęp do informacji od podmiotów prywatnych. </a:t>
            </a:r>
          </a:p>
          <a:p>
            <a:pPr algn="just"/>
            <a:r>
              <a:rPr lang="pl-PL" sz="1800" kern="100" dirty="0">
                <a:effectLst/>
                <a:latin typeface="+mj-lt"/>
                <a:ea typeface="Calibri" panose="020F0502020204030204" pitchFamily="34" charset="0"/>
                <a:cs typeface="Times New Roman" panose="02020603050405020304" pitchFamily="18" charset="0"/>
              </a:rPr>
              <a:t>Kwestie dotyczące informacji prasowej, czyli informacji uzyskiwanej od podmiotów prywatnych, uregulowane są w art. 4 pr. pras. Artykuł ten wskazuje jako podmioty zobligowane do udzielania informacji prasowej: przedsiębiorców oraz wszystkie te podmioty, które nie zaliczają się do sektora finansów publicznych, a także podmioty, które nie działają w celu osiągnięcia zysku (np. fundacje czy stowarzyszenia). Podmioty te mają </a:t>
            </a:r>
            <a:r>
              <a:rPr lang="pl-PL" sz="1800" b="1" kern="100" dirty="0">
                <a:effectLst/>
                <a:latin typeface="+mj-lt"/>
                <a:ea typeface="Calibri" panose="020F0502020204030204" pitchFamily="34" charset="0"/>
                <a:cs typeface="Times New Roman" panose="02020603050405020304" pitchFamily="18" charset="0"/>
              </a:rPr>
              <a:t>obowiązek udzielania mediom informacji o swojej działalności </a:t>
            </a:r>
            <a:r>
              <a:rPr lang="pl-PL" sz="1800" kern="100" dirty="0">
                <a:effectLst/>
                <a:latin typeface="+mj-lt"/>
                <a:ea typeface="Calibri" panose="020F0502020204030204" pitchFamily="34" charset="0"/>
                <a:cs typeface="Times New Roman" panose="02020603050405020304" pitchFamily="18" charset="0"/>
              </a:rPr>
              <a:t>(chyba że na podstawie odrębnych przepisów informacja jest objęta </a:t>
            </a:r>
            <a:r>
              <a:rPr lang="pl-PL" sz="1800" b="1" kern="100" dirty="0">
                <a:effectLst/>
                <a:latin typeface="+mj-lt"/>
                <a:ea typeface="Calibri" panose="020F0502020204030204" pitchFamily="34" charset="0"/>
                <a:cs typeface="Times New Roman" panose="02020603050405020304" pitchFamily="18" charset="0"/>
              </a:rPr>
              <a:t>tajemnicą</a:t>
            </a:r>
            <a:r>
              <a:rPr lang="pl-PL" sz="1800" kern="100" dirty="0">
                <a:effectLst/>
                <a:latin typeface="+mj-lt"/>
                <a:ea typeface="Calibri" panose="020F0502020204030204" pitchFamily="34" charset="0"/>
                <a:cs typeface="Times New Roman" panose="02020603050405020304" pitchFamily="18" charset="0"/>
              </a:rPr>
              <a:t> lub narusza </a:t>
            </a:r>
            <a:r>
              <a:rPr lang="pl-PL" sz="1800" b="1" kern="100" dirty="0">
                <a:effectLst/>
                <a:latin typeface="+mj-lt"/>
                <a:ea typeface="Calibri" panose="020F0502020204030204" pitchFamily="34" charset="0"/>
                <a:cs typeface="Times New Roman" panose="02020603050405020304" pitchFamily="18" charset="0"/>
              </a:rPr>
              <a:t>prawa do prywatności</a:t>
            </a:r>
            <a:r>
              <a:rPr lang="pl-PL" sz="1800" kern="100" dirty="0">
                <a:effectLst/>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Prawo prasowe w art. 4 ust. 3 określa również </a:t>
            </a:r>
            <a:r>
              <a:rPr lang="pl-PL" sz="1800" b="1" kern="100" dirty="0">
                <a:effectLst/>
                <a:latin typeface="+mj-lt"/>
                <a:ea typeface="Calibri" panose="020F0502020204030204" pitchFamily="34" charset="0"/>
                <a:cs typeface="Times New Roman" panose="02020603050405020304" pitchFamily="18" charset="0"/>
              </a:rPr>
              <a:t>tryb odmowy</a:t>
            </a:r>
            <a:r>
              <a:rPr lang="pl-PL" sz="1800" kern="100" dirty="0">
                <a:effectLst/>
                <a:latin typeface="+mj-lt"/>
                <a:ea typeface="Calibri" panose="020F0502020204030204" pitchFamily="34" charset="0"/>
                <a:cs typeface="Times New Roman" panose="02020603050405020304" pitchFamily="18" charset="0"/>
              </a:rPr>
              <a:t>. Jeśli taki podmiot odmówi udzielenia informacji, to na żądanie redaktora naczelnego doręcza się taką odmowę zainteresowanej redakcji </a:t>
            </a:r>
            <a:r>
              <a:rPr lang="pl-PL" sz="1800" b="1" kern="100" dirty="0">
                <a:effectLst/>
                <a:latin typeface="+mj-lt"/>
                <a:ea typeface="Calibri" panose="020F0502020204030204" pitchFamily="34" charset="0"/>
                <a:cs typeface="Times New Roman" panose="02020603050405020304" pitchFamily="18" charset="0"/>
              </a:rPr>
              <a:t>w formie pisemnej</a:t>
            </a:r>
            <a:r>
              <a:rPr lang="pl-PL" sz="1800" kern="100" dirty="0">
                <a:effectLst/>
                <a:latin typeface="+mj-lt"/>
                <a:ea typeface="Calibri" panose="020F0502020204030204" pitchFamily="34" charset="0"/>
                <a:cs typeface="Times New Roman" panose="02020603050405020304" pitchFamily="18" charset="0"/>
              </a:rPr>
              <a:t>, w terminie </a:t>
            </a:r>
            <a:r>
              <a:rPr lang="pl-PL" sz="1800" b="1" kern="100" dirty="0">
                <a:effectLst/>
                <a:latin typeface="+mj-lt"/>
                <a:ea typeface="Calibri" panose="020F0502020204030204" pitchFamily="34" charset="0"/>
                <a:cs typeface="Times New Roman" panose="02020603050405020304" pitchFamily="18" charset="0"/>
              </a:rPr>
              <a:t>trzech dni</a:t>
            </a:r>
            <a:r>
              <a:rPr lang="pl-PL" sz="1800" kern="100" dirty="0">
                <a:effectLst/>
                <a:latin typeface="+mj-lt"/>
                <a:ea typeface="Calibri" panose="020F0502020204030204" pitchFamily="34" charset="0"/>
                <a:cs typeface="Times New Roman" panose="02020603050405020304" pitchFamily="18" charset="0"/>
              </a:rPr>
              <a:t>. Odmowę taką można </a:t>
            </a:r>
            <a:r>
              <a:rPr lang="pl-PL" sz="1800" b="1" kern="100" dirty="0">
                <a:effectLst/>
                <a:latin typeface="+mj-lt"/>
                <a:ea typeface="Calibri" panose="020F0502020204030204" pitchFamily="34" charset="0"/>
                <a:cs typeface="Times New Roman" panose="02020603050405020304" pitchFamily="18" charset="0"/>
              </a:rPr>
              <a:t>zaskarżyć do sądu administracyjnego</a:t>
            </a:r>
            <a:r>
              <a:rPr lang="pl-PL" sz="1800" kern="100" dirty="0">
                <a:effectLst/>
                <a:latin typeface="+mj-lt"/>
                <a:ea typeface="Calibri" panose="020F0502020204030204" pitchFamily="34" charset="0"/>
                <a:cs typeface="Times New Roman" panose="02020603050405020304" pitchFamily="18" charset="0"/>
              </a:rPr>
              <a:t> w terminie 30 dni</a:t>
            </a:r>
            <a:r>
              <a:rPr lang="pl-PL" kern="100" dirty="0">
                <a:latin typeface="+mj-lt"/>
                <a:ea typeface="Calibri" panose="020F0502020204030204" pitchFamily="34" charset="0"/>
                <a:cs typeface="Times New Roman" panose="02020603050405020304" pitchFamily="18" charset="0"/>
              </a:rPr>
              <a:t> </a:t>
            </a:r>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2681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25E0E-ED0D-AB4F-508F-187BBC34660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D0976C5-3ED7-919E-4C73-3352343BC4FC}"/>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7557F69-AFA8-442F-7C03-FC61D44D515E}"/>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Zgodnie z art. 3a pr. pras. w zakresie prawa dostępu prasy do informacji publicznej stosuje się przepisy </a:t>
            </a:r>
            <a:r>
              <a:rPr lang="pl-PL" sz="1800" b="1" kern="100" dirty="0">
                <a:effectLst/>
                <a:latin typeface="+mj-lt"/>
                <a:ea typeface="Calibri" panose="020F0502020204030204" pitchFamily="34" charset="0"/>
                <a:cs typeface="Times New Roman" panose="02020603050405020304" pitchFamily="18" charset="0"/>
              </a:rPr>
              <a:t>ustawy z 6.09.2001 r. o dostępie do informacji publicznej. </a:t>
            </a:r>
          </a:p>
          <a:p>
            <a:pPr algn="just"/>
            <a:r>
              <a:rPr lang="pl-PL" sz="1800" kern="100" dirty="0">
                <a:effectLst/>
                <a:latin typeface="+mj-lt"/>
                <a:ea typeface="Calibri" panose="020F0502020204030204" pitchFamily="34" charset="0"/>
                <a:cs typeface="Times New Roman" panose="02020603050405020304" pitchFamily="18" charset="0"/>
              </a:rPr>
              <a:t>Oznacza to, że w zakresie informacji z organów administracji publicznej dziennikarz ma w zasadzie takie same prawa, jak każda inna osoba, która żąda dostępu do informacji publicznej.</a:t>
            </a:r>
          </a:p>
          <a:p>
            <a:pPr algn="just"/>
            <a:r>
              <a:rPr lang="pl-PL" sz="1800" kern="100" dirty="0">
                <a:effectLst/>
                <a:latin typeface="+mj-lt"/>
                <a:ea typeface="Calibri" panose="020F0502020204030204" pitchFamily="34" charset="0"/>
                <a:cs typeface="Times New Roman" panose="02020603050405020304" pitchFamily="18" charset="0"/>
              </a:rPr>
              <a:t>Wniosek o udzielenie informacji publicznej dziennikarz może złożyć </a:t>
            </a:r>
            <a:r>
              <a:rPr lang="pl-PL" sz="1800" b="1" kern="100" dirty="0">
                <a:effectLst/>
                <a:latin typeface="+mj-lt"/>
                <a:ea typeface="Calibri" panose="020F0502020204030204" pitchFamily="34" charset="0"/>
                <a:cs typeface="Times New Roman" panose="02020603050405020304" pitchFamily="18" charset="0"/>
              </a:rPr>
              <a:t>w każdej formie. </a:t>
            </a:r>
            <a:r>
              <a:rPr lang="pl-PL" sz="1800" kern="100" dirty="0">
                <a:effectLst/>
                <a:latin typeface="+mj-lt"/>
                <a:ea typeface="Calibri" panose="020F0502020204030204" pitchFamily="34" charset="0"/>
                <a:cs typeface="Times New Roman" panose="02020603050405020304" pitchFamily="18" charset="0"/>
              </a:rPr>
              <a:t>Dziennikarz może przesłać pytanie drogą mailową, zadać pytanie przez telefon.</a:t>
            </a:r>
          </a:p>
          <a:p>
            <a:pPr algn="just"/>
            <a:r>
              <a:rPr lang="pl-PL" sz="1800" kern="100" dirty="0">
                <a:effectLst/>
                <a:latin typeface="+mj-lt"/>
                <a:ea typeface="Calibri" panose="020F0502020204030204" pitchFamily="34" charset="0"/>
                <a:cs typeface="Times New Roman" panose="02020603050405020304" pitchFamily="18" charset="0"/>
              </a:rPr>
              <a:t>Orzecznictwo dość </a:t>
            </a:r>
            <a:r>
              <a:rPr lang="pl-PL" sz="1800" b="1" kern="100" dirty="0">
                <a:effectLst/>
                <a:latin typeface="+mj-lt"/>
                <a:ea typeface="Calibri" panose="020F0502020204030204" pitchFamily="34" charset="0"/>
                <a:cs typeface="Times New Roman" panose="02020603050405020304" pitchFamily="18" charset="0"/>
              </a:rPr>
              <a:t>szeroko definiuje informację publiczną </a:t>
            </a:r>
            <a:r>
              <a:rPr lang="pl-PL" sz="1800" kern="100" dirty="0">
                <a:effectLst/>
                <a:latin typeface="+mj-lt"/>
                <a:ea typeface="Calibri" panose="020F0502020204030204" pitchFamily="34" charset="0"/>
                <a:cs typeface="Times New Roman" panose="02020603050405020304" pitchFamily="18" charset="0"/>
              </a:rPr>
              <a:t>– jako każdą wiadomość wytworzoną przez szeroko rozumiane władze publiczne oraz osoby pełniące funkcje publiczne.</a:t>
            </a:r>
          </a:p>
          <a:p>
            <a:pPr algn="just"/>
            <a:r>
              <a:rPr lang="pl-PL" kern="100" dirty="0">
                <a:latin typeface="+mj-lt"/>
                <a:ea typeface="Calibri" panose="020F0502020204030204" pitchFamily="34" charset="0"/>
                <a:cs typeface="Times New Roman" panose="02020603050405020304" pitchFamily="18" charset="0"/>
              </a:rPr>
              <a:t>Udzielenie informacji powinno odbyć się </a:t>
            </a:r>
            <a:r>
              <a:rPr lang="pl-PL" b="1" kern="100" dirty="0">
                <a:latin typeface="+mj-lt"/>
                <a:ea typeface="Calibri" panose="020F0502020204030204" pitchFamily="34" charset="0"/>
                <a:cs typeface="Times New Roman" panose="02020603050405020304" pitchFamily="18" charset="0"/>
              </a:rPr>
              <a:t>niezwłocznie, do 14 dni</a:t>
            </a:r>
            <a:r>
              <a:rPr lang="pl-PL" kern="100" dirty="0">
                <a:latin typeface="+mj-lt"/>
                <a:ea typeface="Calibri" panose="020F0502020204030204" pitchFamily="34" charset="0"/>
                <a:cs typeface="Times New Roman" panose="02020603050405020304" pitchFamily="18" charset="0"/>
              </a:rPr>
              <a:t>. </a:t>
            </a:r>
          </a:p>
          <a:p>
            <a:pPr algn="just"/>
            <a:r>
              <a:rPr lang="pl-PL" sz="1800" kern="100" dirty="0">
                <a:effectLst/>
                <a:latin typeface="+mj-lt"/>
                <a:ea typeface="Calibri" panose="020F0502020204030204" pitchFamily="34" charset="0"/>
                <a:cs typeface="Times New Roman" panose="02020603050405020304" pitchFamily="18" charset="0"/>
              </a:rPr>
              <a:t>Dziennikarz ma prawo do </a:t>
            </a:r>
            <a:r>
              <a:rPr lang="pl-PL" sz="1800" b="1" kern="100" dirty="0">
                <a:effectLst/>
                <a:latin typeface="+mj-lt"/>
                <a:ea typeface="Calibri" panose="020F0502020204030204" pitchFamily="34" charset="0"/>
                <a:cs typeface="Times New Roman" panose="02020603050405020304" pitchFamily="18" charset="0"/>
              </a:rPr>
              <a:t>informacji przetworzonej</a:t>
            </a:r>
            <a:r>
              <a:rPr lang="pl-PL" sz="1800" kern="100" dirty="0">
                <a:effectLst/>
                <a:latin typeface="+mj-lt"/>
                <a:ea typeface="Calibri" panose="020F0502020204030204" pitchFamily="34" charset="0"/>
                <a:cs typeface="Times New Roman" panose="02020603050405020304" pitchFamily="18" charset="0"/>
              </a:rPr>
              <a:t>, jeśli wykaże – jak każdy wnioskodawca – </a:t>
            </a:r>
            <a:r>
              <a:rPr lang="pl-PL" sz="1800" b="1" kern="100" dirty="0">
                <a:effectLst/>
                <a:latin typeface="+mj-lt"/>
                <a:ea typeface="Calibri" panose="020F0502020204030204" pitchFamily="34" charset="0"/>
                <a:cs typeface="Times New Roman" panose="02020603050405020304" pitchFamily="18" charset="0"/>
              </a:rPr>
              <a:t>szczególną istotność dla interesu publicznego </a:t>
            </a:r>
            <a:r>
              <a:rPr lang="pl-PL" sz="1800" kern="100" dirty="0">
                <a:effectLst/>
                <a:latin typeface="+mj-lt"/>
                <a:ea typeface="Calibri" panose="020F0502020204030204" pitchFamily="34" charset="0"/>
                <a:cs typeface="Times New Roman" panose="02020603050405020304" pitchFamily="18" charset="0"/>
              </a:rPr>
              <a:t>w pozyskaniu tej informacji. </a:t>
            </a:r>
          </a:p>
        </p:txBody>
      </p:sp>
    </p:spTree>
    <p:extLst>
      <p:ext uri="{BB962C8B-B14F-4D97-AF65-F5344CB8AC3E}">
        <p14:creationId xmlns:p14="http://schemas.microsoft.com/office/powerpoint/2010/main" val="3329314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3CB71-3A6B-3AE2-641B-BD2041287EE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3CDBB0E-7C7C-73F4-CD75-D111498F5CCA}"/>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520BFA9-A989-7EAC-6437-E68CC9554FD2}"/>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Dwa uprawnienia wskazane w art. 10 ust. 2 i 3 pr. pras.</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uprawnienie do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odmowy wykonania polecenia służbowego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jeżeli oczekuje się od niego publikacji, która łamie zasady rzetelności, obiektywizmu i staranności zawodowej, </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 także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prawo do odmowy publikacji materiału prasowego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jeżeli wprowadzono do niego zmiany wypaczające sens i wymowę jego wersji przygotowanej przez dziennikarza.</a:t>
            </a:r>
          </a:p>
          <a:p>
            <a:pPr algn="l"/>
            <a:endParaRPr lang="pl-PL" kern="100" dirty="0">
              <a:latin typeface="Century Gothic" panose="020B0502020202020204" pitchFamily="34" charset="0"/>
              <a:ea typeface="Calibri" panose="020F0502020204030204" pitchFamily="34" charset="0"/>
              <a:cs typeface="Times New Roman" panose="02020603050405020304" pitchFamily="18" charset="0"/>
            </a:endParaRPr>
          </a:p>
          <a:p>
            <a:pPr marL="0" indent="0" algn="l">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21553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D77E1-1A78-AB1E-F08F-62E6E0D668C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117D324-D89D-FDB1-A031-4628514276C8}"/>
              </a:ext>
            </a:extLst>
          </p:cNvPr>
          <p:cNvSpPr>
            <a:spLocks noGrp="1"/>
          </p:cNvSpPr>
          <p:nvPr>
            <p:ph type="title"/>
          </p:nvPr>
        </p:nvSpPr>
        <p:spPr>
          <a:xfrm>
            <a:off x="2056065" y="418128"/>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21F7C6C-6B12-9970-FB95-6126E3DD3CA9}"/>
              </a:ext>
            </a:extLst>
          </p:cNvPr>
          <p:cNvSpPr>
            <a:spLocks noGrp="1"/>
          </p:cNvSpPr>
          <p:nvPr>
            <p:ph idx="1"/>
          </p:nvPr>
        </p:nvSpPr>
        <p:spPr>
          <a:xfrm>
            <a:off x="1780899" y="1100129"/>
            <a:ext cx="10115977" cy="5242615"/>
          </a:xfrm>
        </p:spPr>
        <p:txBody>
          <a:bodyPr>
            <a:normAutofit fontScale="92500" lnSpcReduction="10000"/>
          </a:bodyPr>
          <a:lstStyle/>
          <a:p>
            <a:pPr algn="just"/>
            <a:r>
              <a:rPr lang="pl-PL" sz="1800" kern="100" dirty="0">
                <a:effectLst/>
                <a:latin typeface="+mj-lt"/>
                <a:ea typeface="Calibri" panose="020F0502020204030204" pitchFamily="34" charset="0"/>
                <a:cs typeface="Times New Roman" panose="02020603050405020304" pitchFamily="18" charset="0"/>
              </a:rPr>
              <a:t>Zgodnie z art. 37 pr. pras. „</a:t>
            </a:r>
            <a:r>
              <a:rPr lang="pl-PL" sz="1800" i="1" kern="100" dirty="0">
                <a:effectLst/>
                <a:latin typeface="+mj-lt"/>
                <a:ea typeface="Calibri" panose="020F0502020204030204" pitchFamily="34" charset="0"/>
                <a:cs typeface="Times New Roman" panose="02020603050405020304" pitchFamily="18" charset="0"/>
              </a:rPr>
              <a:t>Do odpowiedzialności za naruszenie prawa spowodowane opublikowaniem materiału prasowego stosuje się zasady ogólne, chyba że ustawa stanowi inaczej.</a:t>
            </a:r>
            <a:r>
              <a:rPr lang="pl-PL" sz="1800" kern="100" dirty="0">
                <a:effectLst/>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Art. 37 dotyczy nie tylko </a:t>
            </a:r>
            <a:r>
              <a:rPr lang="pl-PL" sz="1800" b="1" kern="100" dirty="0">
                <a:effectLst/>
                <a:latin typeface="+mj-lt"/>
                <a:ea typeface="Calibri" panose="020F0502020204030204" pitchFamily="34" charset="0"/>
                <a:cs typeface="Times New Roman" panose="02020603050405020304" pitchFamily="18" charset="0"/>
              </a:rPr>
              <a:t>odpowiedzialności karnej</a:t>
            </a:r>
            <a:r>
              <a:rPr lang="pl-PL" sz="1800" kern="100" dirty="0">
                <a:effectLst/>
                <a:latin typeface="+mj-lt"/>
                <a:ea typeface="Calibri" panose="020F0502020204030204" pitchFamily="34" charset="0"/>
                <a:cs typeface="Times New Roman" panose="02020603050405020304" pitchFamily="18" charset="0"/>
              </a:rPr>
              <a:t>, lecz także </a:t>
            </a:r>
            <a:r>
              <a:rPr lang="pl-PL" sz="1800" b="1" kern="100" dirty="0">
                <a:effectLst/>
                <a:latin typeface="+mj-lt"/>
                <a:ea typeface="Calibri" panose="020F0502020204030204" pitchFamily="34" charset="0"/>
                <a:cs typeface="Times New Roman" panose="02020603050405020304" pitchFamily="18" charset="0"/>
              </a:rPr>
              <a:t>odpowiedzialności cywilnej</a:t>
            </a:r>
            <a:r>
              <a:rPr lang="pl-PL" sz="1800" kern="100" dirty="0">
                <a:effectLst/>
                <a:latin typeface="+mj-lt"/>
                <a:ea typeface="Calibri" panose="020F0502020204030204" pitchFamily="34" charset="0"/>
                <a:cs typeface="Times New Roman" panose="02020603050405020304" pitchFamily="18" charset="0"/>
              </a:rPr>
              <a:t>. Jeśli opublikowanie materiału prasowego narusza przepisy </a:t>
            </a:r>
            <a:r>
              <a:rPr lang="pl-PL" sz="1800" b="1" kern="100" dirty="0">
                <a:effectLst/>
                <a:latin typeface="+mj-lt"/>
                <a:ea typeface="Calibri" panose="020F0502020204030204" pitchFamily="34" charset="0"/>
                <a:cs typeface="Times New Roman" panose="02020603050405020304" pitchFamily="18" charset="0"/>
              </a:rPr>
              <a:t>innych gałęzi prawa</a:t>
            </a:r>
            <a:r>
              <a:rPr lang="pl-PL" sz="1800" kern="100" dirty="0">
                <a:effectLst/>
                <a:latin typeface="+mj-lt"/>
                <a:ea typeface="Calibri" panose="020F0502020204030204" pitchFamily="34" charset="0"/>
                <a:cs typeface="Times New Roman" panose="02020603050405020304" pitchFamily="18" charset="0"/>
              </a:rPr>
              <a:t>, to konieczne będzie sięgnięcie do podstaw odpowiedzialności w przepisach dotyczących tych zagadnień. Naruszenia te mogą wynikać np. z przepisów o ochronie danych osobowych czy o prawie autorskim i prawach pokrewnych.</a:t>
            </a:r>
          </a:p>
          <a:p>
            <a:pPr algn="just"/>
            <a:r>
              <a:rPr lang="pl-PL" sz="1800" kern="100" dirty="0">
                <a:effectLst/>
                <a:latin typeface="+mj-lt"/>
                <a:ea typeface="Calibri" panose="020F0502020204030204" pitchFamily="34" charset="0"/>
                <a:cs typeface="Times New Roman" panose="02020603050405020304" pitchFamily="18" charset="0"/>
              </a:rPr>
              <a:t>W praktyce problematyka odpowiedzialności prawnej w związku z publikacjami materiałów prasowych będzie przedmiotem analizy głównie przy odpowiedzialności cywilnej za naruszenie dóbr osobistych oraz w zakresie odpowiedzialności karnej za przestępstwa prywatnoskargowe przeciwko czci.</a:t>
            </a:r>
          </a:p>
          <a:p>
            <a:pPr algn="just"/>
            <a:r>
              <a:rPr lang="pl-PL" dirty="0"/>
              <a:t>Sąd Najwyższy jasno wskazał, że w świetle art. 37: „</a:t>
            </a:r>
            <a:r>
              <a:rPr lang="pl-PL" i="1" dirty="0"/>
              <a:t>do odpowiedzialności za naruszenie prawa spowodowane opublikowaniem materiału prasowego stosuje się zasady ogólne, chyba że ustawa stanowi inaczej. Jest to generalne odesłanie do zasad i przepisów prawa karnego i cywilnego, jako podstawy odpowiedzialności za naruszenie dóbr osobistych spowodowane także opublikowaniem materiału prasowego, co w odniesieniu do odpowiedzialności za szkodę niemajątkową oznacza odesłanie do zasad odpowiedzialności określonych w art. 23 i art. 24 k.c.” </a:t>
            </a:r>
            <a:r>
              <a:rPr lang="pl-PL" dirty="0"/>
              <a:t>(uchwała SN z 28 kwietnia 2005 r., </a:t>
            </a:r>
            <a:r>
              <a:rPr lang="pl-PL" dirty="0">
                <a:solidFill>
                  <a:schemeClr val="tx1"/>
                </a:solidFill>
                <a:hlinkClick r:id="rId3">
                  <a:extLst>
                    <a:ext uri="{A12FA001-AC4F-418D-AE19-62706E023703}">
                      <ahyp:hlinkClr xmlns:ahyp="http://schemas.microsoft.com/office/drawing/2018/hyperlinkcolor" val="tx"/>
                    </a:ext>
                  </a:extLst>
                </a:hlinkClick>
              </a:rPr>
              <a:t>III</a:t>
            </a:r>
            <a:r>
              <a:rPr lang="pl-PL" dirty="0">
                <a:solidFill>
                  <a:srgbClr val="FB4A18"/>
                </a:solidFill>
                <a:hlinkClick r:id="rId3">
                  <a:extLst>
                    <a:ext uri="{A12FA001-AC4F-418D-AE19-62706E023703}">
                      <ahyp:hlinkClr xmlns:ahyp="http://schemas.microsoft.com/office/drawing/2018/hyperlinkcolor" val="tx"/>
                    </a:ext>
                  </a:extLst>
                </a:hlinkClick>
              </a:rPr>
              <a:t> </a:t>
            </a:r>
            <a:r>
              <a:rPr lang="pl-PL" dirty="0">
                <a:solidFill>
                  <a:schemeClr val="tx1"/>
                </a:solidFill>
                <a:hlinkClick r:id="rId3">
                  <a:extLst>
                    <a:ext uri="{A12FA001-AC4F-418D-AE19-62706E023703}">
                      <ahyp:hlinkClr xmlns:ahyp="http://schemas.microsoft.com/office/drawing/2018/hyperlinkcolor" val="tx"/>
                    </a:ext>
                  </a:extLst>
                </a:hlinkClick>
              </a:rPr>
              <a:t>CZP 13/2005</a:t>
            </a:r>
            <a:r>
              <a:rPr lang="pl-PL" dirty="0"/>
              <a:t>).</a:t>
            </a:r>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0368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D190B-8E6E-05E4-41C9-5047E133963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7EE27CE-AB7C-9B8D-CF76-780D17D24C38}"/>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 Naruszenie dóbr osobistych.</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9D54D14-4FFA-9F42-E741-F4D4F3EE2A4B}"/>
              </a:ext>
            </a:extLst>
          </p:cNvPr>
          <p:cNvSpPr>
            <a:spLocks noGrp="1"/>
          </p:cNvSpPr>
          <p:nvPr>
            <p:ph idx="1"/>
          </p:nvPr>
        </p:nvSpPr>
        <p:spPr>
          <a:xfrm>
            <a:off x="1771223" y="1245271"/>
            <a:ext cx="10115977" cy="5242615"/>
          </a:xfrm>
        </p:spPr>
        <p:txBody>
          <a:bodyPr>
            <a:normAutofit lnSpcReduction="10000"/>
          </a:bodyPr>
          <a:lstStyle/>
          <a:p>
            <a:pPr algn="just"/>
            <a:r>
              <a:rPr lang="pl-PL" sz="1800" kern="100" dirty="0">
                <a:effectLst/>
                <a:latin typeface="+mj-lt"/>
                <a:ea typeface="Calibri" panose="020F0502020204030204" pitchFamily="34" charset="0"/>
                <a:cs typeface="Times New Roman" panose="02020603050405020304" pitchFamily="18" charset="0"/>
              </a:rPr>
              <a:t>W praktyce, działania prasy najczęściej godzą w dobra osobiste. </a:t>
            </a:r>
          </a:p>
          <a:p>
            <a:pPr algn="just"/>
            <a:r>
              <a:rPr lang="pl-PL" sz="1800" kern="100" dirty="0">
                <a:effectLst/>
                <a:latin typeface="+mj-lt"/>
                <a:ea typeface="Calibri" panose="020F0502020204030204" pitchFamily="34" charset="0"/>
                <a:cs typeface="Times New Roman" panose="02020603050405020304" pitchFamily="18" charset="0"/>
              </a:rPr>
              <a:t>Art. 23 k.c. </a:t>
            </a:r>
            <a:r>
              <a:rPr lang="pl-PL" sz="1800" b="1" i="1" kern="100" dirty="0">
                <a:effectLst/>
                <a:latin typeface="+mj-lt"/>
                <a:ea typeface="Calibri" panose="020F0502020204030204" pitchFamily="34" charset="0"/>
                <a:cs typeface="Times New Roman" panose="02020603050405020304" pitchFamily="18" charset="0"/>
              </a:rPr>
              <a:t>dobra osobiste człowieka, </a:t>
            </a:r>
            <a:r>
              <a:rPr lang="pl-PL" sz="1800" i="1" kern="100" dirty="0">
                <a:effectLst/>
                <a:latin typeface="+mj-lt"/>
                <a:ea typeface="Calibri" panose="020F0502020204030204" pitchFamily="34" charset="0"/>
                <a:cs typeface="Times New Roman" panose="02020603050405020304" pitchFamily="18" charset="0"/>
              </a:rPr>
              <a:t>takie jak w szczególności: zdrowie, wolność, cześć, swoboda sumienia, nazwisko lub pseudonim, wizerunek, tajemnica korespondencji, nietykalność mieszkania, twórczość naukowa, artystyczna, wynalazcza i racjonalizatorska, </a:t>
            </a:r>
            <a:r>
              <a:rPr lang="pl-PL" sz="1800" b="1" i="1" kern="100" dirty="0">
                <a:effectLst/>
                <a:latin typeface="+mj-lt"/>
                <a:ea typeface="Calibri" panose="020F0502020204030204" pitchFamily="34" charset="0"/>
                <a:cs typeface="Times New Roman" panose="02020603050405020304" pitchFamily="18" charset="0"/>
              </a:rPr>
              <a:t>pozostają pod ochroną prawa cywilnego </a:t>
            </a:r>
            <a:r>
              <a:rPr lang="pl-PL" sz="1800" i="1" kern="100" dirty="0">
                <a:effectLst/>
                <a:latin typeface="+mj-lt"/>
                <a:ea typeface="Calibri" panose="020F0502020204030204" pitchFamily="34" charset="0"/>
                <a:cs typeface="Times New Roman" panose="02020603050405020304" pitchFamily="18" charset="0"/>
              </a:rPr>
              <a:t>niezależnie od ochrony przewidzianej w innych przepisach. Przepis ten wymienia dobra osobiste człowieka, które podlegają ochronie prawnej.</a:t>
            </a:r>
          </a:p>
          <a:p>
            <a:pPr algn="just"/>
            <a:r>
              <a:rPr lang="pl-PL" dirty="0"/>
              <a:t>Z kolei </a:t>
            </a:r>
            <a:r>
              <a:rPr lang="pl-PL" dirty="0">
                <a:solidFill>
                  <a:schemeClr val="tx1"/>
                </a:solidFill>
                <a:hlinkClick r:id="rId3">
                  <a:extLst>
                    <a:ext uri="{A12FA001-AC4F-418D-AE19-62706E023703}">
                      <ahyp:hlinkClr xmlns:ahyp="http://schemas.microsoft.com/office/drawing/2018/hyperlinkcolor" val="tx"/>
                    </a:ext>
                  </a:extLst>
                </a:hlinkClick>
              </a:rPr>
              <a:t>art. 24</a:t>
            </a:r>
            <a:r>
              <a:rPr lang="pl-PL" dirty="0">
                <a:solidFill>
                  <a:schemeClr val="tx1"/>
                </a:solidFill>
              </a:rPr>
              <a:t> </a:t>
            </a:r>
            <a:r>
              <a:rPr lang="pl-PL" dirty="0"/>
              <a:t>k.c. wskazuje, jakie środki prawne przysługują osobie, której dobra osobiste zostały naruszone. </a:t>
            </a:r>
          </a:p>
          <a:p>
            <a:pPr algn="just"/>
            <a:r>
              <a:rPr lang="pl-PL" sz="1800" kern="100" dirty="0">
                <a:effectLst/>
                <a:latin typeface="+mj-lt"/>
                <a:ea typeface="Calibri" panose="020F0502020204030204" pitchFamily="34" charset="0"/>
                <a:cs typeface="Times New Roman" panose="02020603050405020304" pitchFamily="18" charset="0"/>
              </a:rPr>
              <a:t>Art.  24 k.c. </a:t>
            </a:r>
            <a:r>
              <a:rPr lang="pl-PL" sz="1800" i="1" kern="100" dirty="0">
                <a:effectLst/>
                <a:latin typeface="+mj-lt"/>
                <a:ea typeface="Calibri" panose="020F0502020204030204" pitchFamily="34" charset="0"/>
                <a:cs typeface="Times New Roman" panose="02020603050405020304" pitchFamily="18" charset="0"/>
              </a:rPr>
              <a:t>§  1.Ten, czyje dobro osobiste zostaje zagrożone cudzym działaniem, może żądać </a:t>
            </a:r>
            <a:r>
              <a:rPr lang="pl-PL" sz="1800" b="1" i="1" kern="100" dirty="0">
                <a:effectLst/>
                <a:latin typeface="+mj-lt"/>
                <a:ea typeface="Calibri" panose="020F0502020204030204" pitchFamily="34" charset="0"/>
                <a:cs typeface="Times New Roman" panose="02020603050405020304" pitchFamily="18" charset="0"/>
              </a:rPr>
              <a:t>zaniechania</a:t>
            </a:r>
            <a:r>
              <a:rPr lang="pl-PL" sz="1800" i="1" kern="100" dirty="0">
                <a:effectLst/>
                <a:latin typeface="+mj-lt"/>
                <a:ea typeface="Calibri" panose="020F0502020204030204" pitchFamily="34" charset="0"/>
                <a:cs typeface="Times New Roman" panose="02020603050405020304" pitchFamily="18" charset="0"/>
              </a:rPr>
              <a:t> tego działania, chyba że nie jest ono bezprawne. W razie dokonanego naruszenia może on także żądać, ażeby osoba, która dopuściła się naruszenia, dopełniła czynności potrzebnych do </a:t>
            </a:r>
            <a:r>
              <a:rPr lang="pl-PL" sz="1800" b="1" i="1" kern="100" dirty="0">
                <a:effectLst/>
                <a:latin typeface="+mj-lt"/>
                <a:ea typeface="Calibri" panose="020F0502020204030204" pitchFamily="34" charset="0"/>
                <a:cs typeface="Times New Roman" panose="02020603050405020304" pitchFamily="18" charset="0"/>
              </a:rPr>
              <a:t>usunięcia</a:t>
            </a:r>
            <a:r>
              <a:rPr lang="pl-PL" sz="1800" i="1" kern="100" dirty="0">
                <a:effectLst/>
                <a:latin typeface="+mj-lt"/>
                <a:ea typeface="Calibri" panose="020F0502020204030204" pitchFamily="34" charset="0"/>
                <a:cs typeface="Times New Roman" panose="02020603050405020304" pitchFamily="18" charset="0"/>
              </a:rPr>
              <a:t> jego skutków, w szczególności ażeby złożyła </a:t>
            </a:r>
            <a:r>
              <a:rPr lang="pl-PL" sz="1800" b="1" i="1" kern="100" dirty="0">
                <a:effectLst/>
                <a:latin typeface="+mj-lt"/>
                <a:ea typeface="Calibri" panose="020F0502020204030204" pitchFamily="34" charset="0"/>
                <a:cs typeface="Times New Roman" panose="02020603050405020304" pitchFamily="18" charset="0"/>
              </a:rPr>
              <a:t>oświadczenie odpowiedniej treści </a:t>
            </a:r>
            <a:r>
              <a:rPr lang="pl-PL" sz="1800" i="1" kern="100" dirty="0">
                <a:effectLst/>
                <a:latin typeface="+mj-lt"/>
                <a:ea typeface="Calibri" panose="020F0502020204030204" pitchFamily="34" charset="0"/>
                <a:cs typeface="Times New Roman" panose="02020603050405020304" pitchFamily="18" charset="0"/>
              </a:rPr>
              <a:t>i w odpowiedniej formie. Na zasadach przewidzianych w kodeksie może on również żądać </a:t>
            </a:r>
            <a:r>
              <a:rPr lang="pl-PL" sz="1800" b="1" i="1" kern="100" dirty="0">
                <a:effectLst/>
                <a:latin typeface="+mj-lt"/>
                <a:ea typeface="Calibri" panose="020F0502020204030204" pitchFamily="34" charset="0"/>
                <a:cs typeface="Times New Roman" panose="02020603050405020304" pitchFamily="18" charset="0"/>
              </a:rPr>
              <a:t>zadośćuczynienia pieniężnego </a:t>
            </a:r>
            <a:r>
              <a:rPr lang="pl-PL" sz="1800" i="1" kern="100" dirty="0">
                <a:effectLst/>
                <a:latin typeface="+mj-lt"/>
                <a:ea typeface="Calibri" panose="020F0502020204030204" pitchFamily="34" charset="0"/>
                <a:cs typeface="Times New Roman" panose="02020603050405020304" pitchFamily="18" charset="0"/>
              </a:rPr>
              <a:t>albo zapłaty odpowiedniej sumy pieniężnej na wskazany </a:t>
            </a:r>
            <a:r>
              <a:rPr lang="pl-PL" sz="1800" b="1" i="1" kern="100" dirty="0">
                <a:effectLst/>
                <a:latin typeface="+mj-lt"/>
                <a:ea typeface="Calibri" panose="020F0502020204030204" pitchFamily="34" charset="0"/>
                <a:cs typeface="Times New Roman" panose="02020603050405020304" pitchFamily="18" charset="0"/>
              </a:rPr>
              <a:t>cel społeczny</a:t>
            </a:r>
            <a:r>
              <a:rPr lang="pl-PL" sz="1800" i="1" kern="100" dirty="0">
                <a:effectLst/>
                <a:latin typeface="+mj-lt"/>
                <a:ea typeface="Calibri" panose="020F0502020204030204" pitchFamily="34" charset="0"/>
                <a:cs typeface="Times New Roman" panose="02020603050405020304" pitchFamily="18" charset="0"/>
              </a:rPr>
              <a:t>. §  2. Jeżeli wskutek naruszenia dobra osobistego została wyrządzona </a:t>
            </a:r>
            <a:r>
              <a:rPr lang="pl-PL" sz="1800" b="1" i="1" kern="100" dirty="0">
                <a:effectLst/>
                <a:latin typeface="+mj-lt"/>
                <a:ea typeface="Calibri" panose="020F0502020204030204" pitchFamily="34" charset="0"/>
                <a:cs typeface="Times New Roman" panose="02020603050405020304" pitchFamily="18" charset="0"/>
              </a:rPr>
              <a:t>szkoda majątkowa</a:t>
            </a:r>
            <a:r>
              <a:rPr lang="pl-PL" sz="1800" i="1" kern="100" dirty="0">
                <a:effectLst/>
                <a:latin typeface="+mj-lt"/>
                <a:ea typeface="Calibri" panose="020F0502020204030204" pitchFamily="34" charset="0"/>
                <a:cs typeface="Times New Roman" panose="02020603050405020304" pitchFamily="18" charset="0"/>
              </a:rPr>
              <a:t>, poszkodowany może żądać jej naprawienia na </a:t>
            </a:r>
            <a:r>
              <a:rPr lang="pl-PL" sz="1800" b="1" i="1" kern="100" dirty="0">
                <a:effectLst/>
                <a:latin typeface="+mj-lt"/>
                <a:ea typeface="Calibri" panose="020F0502020204030204" pitchFamily="34" charset="0"/>
                <a:cs typeface="Times New Roman" panose="02020603050405020304" pitchFamily="18" charset="0"/>
              </a:rPr>
              <a:t>zasadach ogólnych</a:t>
            </a:r>
            <a:r>
              <a:rPr lang="pl-PL" sz="1800" i="1" kern="100" dirty="0">
                <a:effectLst/>
                <a:latin typeface="+mj-lt"/>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804585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54ADF-DA14-103F-CA80-42A09C3DE3F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2DDD4A3-A34E-C906-A9BD-A78E14596B41}"/>
              </a:ext>
            </a:extLst>
          </p:cNvPr>
          <p:cNvSpPr>
            <a:spLocks noGrp="1"/>
          </p:cNvSpPr>
          <p:nvPr>
            <p:ph type="title"/>
          </p:nvPr>
        </p:nvSpPr>
        <p:spPr>
          <a:xfrm>
            <a:off x="1789970" y="403614"/>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 Naruszenie dóbr osobistych.</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FAC1DDFA-D4DA-B085-029C-FA18DC300EEB}"/>
              </a:ext>
            </a:extLst>
          </p:cNvPr>
          <p:cNvSpPr>
            <a:spLocks noGrp="1"/>
          </p:cNvSpPr>
          <p:nvPr>
            <p:ph idx="1"/>
          </p:nvPr>
        </p:nvSpPr>
        <p:spPr>
          <a:xfrm>
            <a:off x="1557339" y="1064381"/>
            <a:ext cx="10329862" cy="5593594"/>
          </a:xfrm>
        </p:spPr>
        <p:txBody>
          <a:bodyPr>
            <a:normAutofit fontScale="92500" lnSpcReduction="20000"/>
          </a:bodyPr>
          <a:lstStyle/>
          <a:p>
            <a:pPr algn="just"/>
            <a:r>
              <a:rPr lang="pl-PL" sz="1800" kern="100" dirty="0">
                <a:effectLst/>
                <a:latin typeface="+mj-lt"/>
                <a:ea typeface="Calibri" panose="020F0502020204030204" pitchFamily="34" charset="0"/>
                <a:cs typeface="Times New Roman" panose="02020603050405020304" pitchFamily="18" charset="0"/>
              </a:rPr>
              <a:t>Wyróżnia się dwa rodzaje roszczeń służących ochronie dóbr osobistych: </a:t>
            </a:r>
            <a:r>
              <a:rPr lang="pl-PL" sz="1800" b="1" kern="100" dirty="0">
                <a:effectLst/>
                <a:latin typeface="+mj-lt"/>
                <a:ea typeface="Calibri" panose="020F0502020204030204" pitchFamily="34" charset="0"/>
                <a:cs typeface="Times New Roman" panose="02020603050405020304" pitchFamily="18" charset="0"/>
              </a:rPr>
              <a:t>roszczenia niemajątkowe</a:t>
            </a:r>
            <a:r>
              <a:rPr lang="pl-PL" sz="1800" kern="100" dirty="0">
                <a:effectLst/>
                <a:latin typeface="+mj-lt"/>
                <a:ea typeface="Calibri" panose="020F0502020204030204" pitchFamily="34" charset="0"/>
                <a:cs typeface="Times New Roman" panose="02020603050405020304" pitchFamily="18" charset="0"/>
              </a:rPr>
              <a:t> i </a:t>
            </a:r>
            <a:r>
              <a:rPr lang="pl-PL" sz="1800" b="1" kern="100" dirty="0">
                <a:effectLst/>
                <a:latin typeface="+mj-lt"/>
                <a:ea typeface="Calibri" panose="020F0502020204030204" pitchFamily="34" charset="0"/>
                <a:cs typeface="Times New Roman" panose="02020603050405020304" pitchFamily="18" charset="0"/>
              </a:rPr>
              <a:t>roszczenia majątkowe</a:t>
            </a:r>
            <a:r>
              <a:rPr lang="pl-PL" sz="1800" kern="100" dirty="0">
                <a:effectLst/>
                <a:latin typeface="+mj-lt"/>
                <a:ea typeface="Calibri" panose="020F0502020204030204" pitchFamily="34" charset="0"/>
                <a:cs typeface="Times New Roman" panose="02020603050405020304" pitchFamily="18" charset="0"/>
              </a:rPr>
              <a:t>. </a:t>
            </a:r>
          </a:p>
          <a:p>
            <a:pPr algn="just"/>
            <a:r>
              <a:rPr lang="pl-PL" sz="1800" kern="100" dirty="0">
                <a:effectLst/>
                <a:latin typeface="+mj-lt"/>
                <a:ea typeface="Calibri" panose="020F0502020204030204" pitchFamily="34" charset="0"/>
                <a:cs typeface="Times New Roman" panose="02020603050405020304" pitchFamily="18" charset="0"/>
              </a:rPr>
              <a:t>Z art. 24 KC wynika </a:t>
            </a:r>
            <a:r>
              <a:rPr lang="pl-PL" sz="1800" b="1" kern="100" dirty="0">
                <a:effectLst/>
                <a:latin typeface="+mj-lt"/>
                <a:ea typeface="Calibri" panose="020F0502020204030204" pitchFamily="34" charset="0"/>
                <a:cs typeface="Times New Roman" panose="02020603050405020304" pitchFamily="18" charset="0"/>
              </a:rPr>
              <a:t>domniemanie bezprawności </a:t>
            </a:r>
            <a:r>
              <a:rPr lang="pl-PL" sz="1800" kern="100" dirty="0">
                <a:effectLst/>
                <a:latin typeface="+mj-lt"/>
                <a:ea typeface="Calibri" panose="020F0502020204030204" pitchFamily="34" charset="0"/>
                <a:cs typeface="Times New Roman" panose="02020603050405020304" pitchFamily="18" charset="0"/>
              </a:rPr>
              <a:t>każdego naruszenia cudzego dobra osobistego. </a:t>
            </a:r>
            <a:r>
              <a:rPr lang="pl-PL" kern="100" dirty="0">
                <a:latin typeface="+mj-lt"/>
                <a:ea typeface="Calibri" panose="020F0502020204030204" pitchFamily="34" charset="0"/>
                <a:cs typeface="Times New Roman" panose="02020603050405020304" pitchFamily="18" charset="0"/>
              </a:rPr>
              <a:t>P</a:t>
            </a:r>
            <a:r>
              <a:rPr lang="pl-PL" sz="1800" kern="100" dirty="0">
                <a:effectLst/>
                <a:latin typeface="+mj-lt"/>
                <a:ea typeface="Calibri" panose="020F0502020204030204" pitchFamily="34" charset="0"/>
                <a:cs typeface="Times New Roman" panose="02020603050405020304" pitchFamily="18" charset="0"/>
              </a:rPr>
              <a:t>rzesłanką </a:t>
            </a:r>
            <a:r>
              <a:rPr lang="pl-PL" sz="1800" b="1" kern="100" dirty="0">
                <a:effectLst/>
                <a:latin typeface="+mj-lt"/>
                <a:ea typeface="Calibri" panose="020F0502020204030204" pitchFamily="34" charset="0"/>
                <a:cs typeface="Times New Roman" panose="02020603050405020304" pitchFamily="18" charset="0"/>
              </a:rPr>
              <a:t>odpowiedzialności niemajątkowej jest bezprawność </a:t>
            </a:r>
            <a:r>
              <a:rPr lang="pl-PL" sz="1800" kern="100" dirty="0">
                <a:effectLst/>
                <a:latin typeface="+mj-lt"/>
                <a:ea typeface="Calibri" panose="020F0502020204030204" pitchFamily="34" charset="0"/>
                <a:cs typeface="Times New Roman" panose="02020603050405020304" pitchFamily="18" charset="0"/>
              </a:rPr>
              <a:t>zachowania sprawcy, podczas gdy </a:t>
            </a:r>
            <a:r>
              <a:rPr lang="pl-PL" sz="1800" b="1" kern="100" dirty="0">
                <a:effectLst/>
                <a:latin typeface="+mj-lt"/>
                <a:ea typeface="Calibri" panose="020F0502020204030204" pitchFamily="34" charset="0"/>
                <a:cs typeface="Times New Roman" panose="02020603050405020304" pitchFamily="18" charset="0"/>
              </a:rPr>
              <a:t>odpowiedzialność majątkowa </a:t>
            </a:r>
            <a:r>
              <a:rPr lang="pl-PL" sz="1800" kern="100" dirty="0">
                <a:effectLst/>
                <a:latin typeface="+mj-lt"/>
                <a:ea typeface="Calibri" panose="020F0502020204030204" pitchFamily="34" charset="0"/>
                <a:cs typeface="Times New Roman" panose="02020603050405020304" pitchFamily="18" charset="0"/>
              </a:rPr>
              <a:t>wymierzana jest tylko osobie, której można zarzucić </a:t>
            </a:r>
            <a:r>
              <a:rPr lang="pl-PL" sz="1800" b="1" kern="100" dirty="0">
                <a:effectLst/>
                <a:latin typeface="+mj-lt"/>
                <a:ea typeface="Calibri" panose="020F0502020204030204" pitchFamily="34" charset="0"/>
                <a:cs typeface="Times New Roman" panose="02020603050405020304" pitchFamily="18" charset="0"/>
              </a:rPr>
              <a:t>winę </a:t>
            </a:r>
            <a:r>
              <a:rPr lang="pl-PL" sz="1800" kern="100" dirty="0">
                <a:effectLst/>
                <a:latin typeface="+mj-lt"/>
                <a:ea typeface="Calibri" panose="020F0502020204030204" pitchFamily="34" charset="0"/>
                <a:cs typeface="Times New Roman" panose="02020603050405020304" pitchFamily="18" charset="0"/>
              </a:rPr>
              <a:t>umyślną lub nieumyślną.</a:t>
            </a:r>
          </a:p>
          <a:p>
            <a:pPr algn="just"/>
            <a:r>
              <a:rPr lang="pl-PL" sz="1800" kern="100" dirty="0">
                <a:effectLst/>
                <a:latin typeface="+mj-lt"/>
                <a:ea typeface="Calibri" panose="020F0502020204030204" pitchFamily="34" charset="0"/>
                <a:cs typeface="Times New Roman" panose="02020603050405020304" pitchFamily="18" charset="0"/>
              </a:rPr>
              <a:t>Przenosząc przedstawione zasady na grunt działalności prasowej, oznacza to, że: „</a:t>
            </a:r>
            <a:r>
              <a:rPr lang="pl-PL" sz="1800" i="1" kern="100" dirty="0">
                <a:effectLst/>
                <a:latin typeface="+mj-lt"/>
                <a:ea typeface="Calibri" panose="020F0502020204030204" pitchFamily="34" charset="0"/>
                <a:cs typeface="Times New Roman" panose="02020603050405020304" pitchFamily="18" charset="0"/>
              </a:rPr>
              <a:t>nawet jeżeli dziennikarz </a:t>
            </a:r>
            <a:r>
              <a:rPr lang="pl-PL" sz="1800" b="1" i="1" kern="100" dirty="0">
                <a:effectLst/>
                <a:latin typeface="+mj-lt"/>
                <a:ea typeface="Calibri" panose="020F0502020204030204" pitchFamily="34" charset="0"/>
                <a:cs typeface="Times New Roman" panose="02020603050405020304" pitchFamily="18" charset="0"/>
              </a:rPr>
              <a:t>zachował przy zbieraniu i wykorzystaniu materiałów staranność</a:t>
            </a:r>
            <a:r>
              <a:rPr lang="pl-PL" sz="1800" i="1" kern="100" dirty="0">
                <a:effectLst/>
                <a:latin typeface="+mj-lt"/>
                <a:ea typeface="Calibri" panose="020F0502020204030204" pitchFamily="34" charset="0"/>
                <a:cs typeface="Times New Roman" panose="02020603050405020304" pitchFamily="18" charset="0"/>
              </a:rPr>
              <a:t> wymaganą przepisami prawa prasowego, ale przez opublikowanie tekstu naruszył dobra osobiste osoby, której tekst dotyczył, to zachował się sprzecznie z prawem i osobie pokrzywdzonej przysługuje prawo żądania przyznania środków ochrony o charakterze niemajątkowym, o których mowa w art. 24 k.c.</a:t>
            </a:r>
            <a:r>
              <a:rPr lang="pl-PL" sz="1800" kern="100" dirty="0">
                <a:effectLst/>
                <a:latin typeface="+mj-lt"/>
                <a:ea typeface="Calibri" panose="020F0502020204030204" pitchFamily="34" charset="0"/>
                <a:cs typeface="Times New Roman" panose="02020603050405020304" pitchFamily="18" charset="0"/>
              </a:rPr>
              <a:t>” (zob. wyrok SA we Wrocławiu z 28 września 2012 r., I </a:t>
            </a:r>
            <a:r>
              <a:rPr lang="pl-PL" sz="1800" kern="100" dirty="0" err="1">
                <a:effectLst/>
                <a:latin typeface="+mj-lt"/>
                <a:ea typeface="Calibri" panose="020F0502020204030204" pitchFamily="34" charset="0"/>
                <a:cs typeface="Times New Roman" panose="02020603050405020304" pitchFamily="18" charset="0"/>
              </a:rPr>
              <a:t>ACa</a:t>
            </a:r>
            <a:r>
              <a:rPr lang="pl-PL" sz="1800" kern="100" dirty="0">
                <a:effectLst/>
                <a:latin typeface="+mj-lt"/>
                <a:ea typeface="Calibri" panose="020F0502020204030204" pitchFamily="34" charset="0"/>
                <a:cs typeface="Times New Roman" panose="02020603050405020304" pitchFamily="18" charset="0"/>
              </a:rPr>
              <a:t> 810/2012</a:t>
            </a:r>
            <a:r>
              <a:rPr lang="pl-PL" kern="100" dirty="0">
                <a:latin typeface="+mj-lt"/>
                <a:ea typeface="Calibri" panose="020F0502020204030204" pitchFamily="34" charset="0"/>
                <a:cs typeface="Times New Roman" panose="02020603050405020304" pitchFamily="18" charset="0"/>
              </a:rPr>
              <a:t>).</a:t>
            </a:r>
          </a:p>
          <a:p>
            <a:pPr algn="just"/>
            <a:r>
              <a:rPr lang="pl-PL" kern="100" dirty="0">
                <a:latin typeface="+mj-lt"/>
                <a:ea typeface="Calibri" panose="020F0502020204030204" pitchFamily="34" charset="0"/>
                <a:cs typeface="Times New Roman" panose="02020603050405020304" pitchFamily="18" charset="0"/>
              </a:rPr>
              <a:t>Jeżeli w publikacji prasowej doszło do naruszenia dobra osobistego przez </a:t>
            </a:r>
            <a:r>
              <a:rPr lang="pl-PL" b="1" kern="100" dirty="0">
                <a:latin typeface="+mj-lt"/>
                <a:ea typeface="Calibri" panose="020F0502020204030204" pitchFamily="34" charset="0"/>
                <a:cs typeface="Times New Roman" panose="02020603050405020304" pitchFamily="18" charset="0"/>
              </a:rPr>
              <a:t>wypowiedzi o faktach</a:t>
            </a:r>
            <a:r>
              <a:rPr lang="pl-PL" kern="100" dirty="0">
                <a:latin typeface="+mj-lt"/>
                <a:ea typeface="Calibri" panose="020F0502020204030204" pitchFamily="34" charset="0"/>
                <a:cs typeface="Times New Roman" panose="02020603050405020304" pitchFamily="18" charset="0"/>
              </a:rPr>
              <a:t>, przewidziane wart. 24 KC </a:t>
            </a:r>
            <a:r>
              <a:rPr lang="pl-PL" b="1" kern="100" dirty="0">
                <a:latin typeface="+mj-lt"/>
                <a:ea typeface="Calibri" panose="020F0502020204030204" pitchFamily="34" charset="0"/>
                <a:cs typeface="Times New Roman" panose="02020603050405020304" pitchFamily="18" charset="0"/>
              </a:rPr>
              <a:t>domniemanie bezprawności działania sprawcy może zostać obalone przez wykazanie ich prawdziwości. </a:t>
            </a:r>
          </a:p>
          <a:p>
            <a:pPr algn="just"/>
            <a:r>
              <a:rPr lang="pl-PL" kern="100" dirty="0">
                <a:latin typeface="+mj-lt"/>
                <a:ea typeface="Calibri" panose="020F0502020204030204" pitchFamily="34" charset="0"/>
                <a:cs typeface="Times New Roman" panose="02020603050405020304" pitchFamily="18" charset="0"/>
              </a:rPr>
              <a:t>Jeżeli zaś doszło do naruszenia dóbr osobistych przez </a:t>
            </a:r>
            <a:r>
              <a:rPr lang="pl-PL" b="1" kern="100" dirty="0">
                <a:latin typeface="+mj-lt"/>
                <a:ea typeface="Calibri" panose="020F0502020204030204" pitchFamily="34" charset="0"/>
                <a:cs typeface="Times New Roman" panose="02020603050405020304" pitchFamily="18" charset="0"/>
              </a:rPr>
              <a:t>publikację opinii</a:t>
            </a:r>
            <a:r>
              <a:rPr lang="pl-PL" kern="100" dirty="0">
                <a:latin typeface="+mj-lt"/>
                <a:ea typeface="Calibri" panose="020F0502020204030204" pitchFamily="34" charset="0"/>
                <a:cs typeface="Times New Roman" panose="02020603050405020304" pitchFamily="18" charset="0"/>
              </a:rPr>
              <a:t>, obalenie domniemania bezprawności może nastąpić przez wykazanie, że działano </a:t>
            </a:r>
            <a:r>
              <a:rPr lang="pl-PL" b="1" kern="100" dirty="0">
                <a:latin typeface="+mj-lt"/>
                <a:ea typeface="Calibri" panose="020F0502020204030204" pitchFamily="34" charset="0"/>
                <a:cs typeface="Times New Roman" panose="02020603050405020304" pitchFamily="18" charset="0"/>
              </a:rPr>
              <a:t>w obronie społecznie uzasadnionego interesu</a:t>
            </a:r>
            <a:r>
              <a:rPr lang="pl-PL" kern="100" dirty="0">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Sama bezprawność nie wystarczy jednak do żądania </a:t>
            </a:r>
            <a:r>
              <a:rPr lang="pl-PL" sz="1800" b="1" kern="100" dirty="0">
                <a:effectLst/>
                <a:latin typeface="+mj-lt"/>
                <a:ea typeface="Calibri" panose="020F0502020204030204" pitchFamily="34" charset="0"/>
                <a:cs typeface="Times New Roman" panose="02020603050405020304" pitchFamily="18" charset="0"/>
              </a:rPr>
              <a:t>zadośćuczynienia pieniężnego lub świadczenia pieniężnego</a:t>
            </a:r>
            <a:r>
              <a:rPr lang="pl-PL" sz="1800" kern="100" dirty="0">
                <a:effectLst/>
                <a:latin typeface="+mj-lt"/>
                <a:ea typeface="Calibri" panose="020F0502020204030204" pitchFamily="34" charset="0"/>
                <a:cs typeface="Times New Roman" panose="02020603050405020304" pitchFamily="18" charset="0"/>
              </a:rPr>
              <a:t>. Trzeba będzie zatem wykazywać nie tylko, że materiał prasowy narusza czyjeś dobra osobiste (dobre imię, prawo do prywatności, wizerunek), lecz także że redakcja co najmniej </a:t>
            </a:r>
            <a:r>
              <a:rPr lang="pl-PL" sz="1800" b="1" kern="100" dirty="0">
                <a:effectLst/>
                <a:latin typeface="+mj-lt"/>
                <a:ea typeface="Calibri" panose="020F0502020204030204" pitchFamily="34" charset="0"/>
                <a:cs typeface="Times New Roman" panose="02020603050405020304" pitchFamily="18" charset="0"/>
              </a:rPr>
              <a:t>nie dochowała należytej starannośc</a:t>
            </a:r>
            <a:r>
              <a:rPr lang="pl-PL" sz="1800" kern="100" dirty="0">
                <a:effectLst/>
                <a:latin typeface="+mj-lt"/>
                <a:ea typeface="Calibri" panose="020F0502020204030204" pitchFamily="34" charset="0"/>
                <a:cs typeface="Times New Roman" panose="02020603050405020304" pitchFamily="18" charset="0"/>
              </a:rPr>
              <a:t>i w zebraniu materiałów, które stały się podstawą publikacji.</a:t>
            </a:r>
          </a:p>
        </p:txBody>
      </p:sp>
    </p:spTree>
    <p:extLst>
      <p:ext uri="{BB962C8B-B14F-4D97-AF65-F5344CB8AC3E}">
        <p14:creationId xmlns:p14="http://schemas.microsoft.com/office/powerpoint/2010/main" val="3487659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9924A-33C4-1D30-E955-8551D839502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DBE56EC-713E-B3B2-3D16-3C8C1FA63D02}"/>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BE19D05-1DEC-9065-7B93-3D4D6AA13155}"/>
              </a:ext>
            </a:extLst>
          </p:cNvPr>
          <p:cNvSpPr>
            <a:spLocks noGrp="1"/>
          </p:cNvSpPr>
          <p:nvPr>
            <p:ph idx="1"/>
          </p:nvPr>
        </p:nvSpPr>
        <p:spPr>
          <a:xfrm>
            <a:off x="1771223" y="1245271"/>
            <a:ext cx="10115977" cy="5242615"/>
          </a:xfrm>
        </p:spPr>
        <p:txBody>
          <a:bodyPr>
            <a:normAutofit/>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 zostały uregulowane w rozdziale 2 ustawy z dnia 26 stycznia 1984 r.  Prawo prasowe w przepisach art. 10 – 16.</a:t>
            </a:r>
          </a:p>
          <a:p>
            <a:pPr algn="just">
              <a:buNone/>
            </a:pPr>
            <a:r>
              <a:rPr lang="pl-PL" i="1" dirty="0"/>
              <a:t>Art.  10. </a:t>
            </a:r>
          </a:p>
          <a:p>
            <a:pPr algn="just">
              <a:buNone/>
            </a:pPr>
            <a:r>
              <a:rPr lang="pl-PL" i="1" dirty="0"/>
              <a:t>1. Zadaniem dziennikarza jest służba społeczeństwu i państwu. Dziennikarz ma obowiązek działania zgodnie z etyką zawodową i zasadami współżycia społecznego, w granicach określonych przepisami prawa.</a:t>
            </a:r>
          </a:p>
          <a:p>
            <a:pPr algn="just">
              <a:buNone/>
            </a:pPr>
            <a:r>
              <a:rPr lang="pl-PL" i="1" dirty="0"/>
              <a:t>2. Dziennikarz ma prawo odmówić wykonania polecenia służbowego, jeżeli oczekuje się od niego publikacji, która łamie zasady rzetelności, obiektywizmu i staranności zawodowej, o których mowa w art. 12 ust. 1.</a:t>
            </a:r>
          </a:p>
          <a:p>
            <a:pPr algn="just">
              <a:buNone/>
            </a:pPr>
            <a:r>
              <a:rPr lang="pl-PL" i="1" dirty="0"/>
              <a:t>3. Dziennikarz może nie zgodzić się na publikację materiału prasowego, jeżeli wprowadzono do niego zmiany wypaczające sens i wymowę jego wersji.</a:t>
            </a:r>
          </a:p>
          <a:p>
            <a:pPr marL="0" indent="0" algn="just">
              <a:lnSpc>
                <a:spcPct val="120000"/>
              </a:lnSpc>
              <a:spcBef>
                <a:spcPts val="1000"/>
              </a:spcBef>
              <a:spcAft>
                <a:spcPts val="1000"/>
              </a:spcAft>
              <a:buNone/>
            </a:pPr>
            <a:endParaRPr lang="pl-PL" sz="1800" b="1" kern="100"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1961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0AEBF-AF92-6CA8-1E8A-BA41C259596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07E6494-F2DD-D9F7-6653-76405B4DAFDC}"/>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Podmioty odpowiedzialne za naruszenie prawa.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DE76799-0CC5-4D88-5A81-15139E31065F}"/>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Zgodnie z art. 38 ust. 1 pr. pras.: </a:t>
            </a:r>
            <a:r>
              <a:rPr lang="pl-PL" sz="1800" b="1" i="1" kern="100" dirty="0">
                <a:effectLst/>
                <a:latin typeface="+mj-lt"/>
                <a:ea typeface="Calibri" panose="020F0502020204030204" pitchFamily="34" charset="0"/>
                <a:cs typeface="Times New Roman" panose="02020603050405020304" pitchFamily="18" charset="0"/>
              </a:rPr>
              <a:t>Odpowiedzialność cywilną </a:t>
            </a:r>
            <a:r>
              <a:rPr lang="pl-PL" sz="1800" i="1" kern="100" dirty="0">
                <a:effectLst/>
                <a:latin typeface="+mj-lt"/>
                <a:ea typeface="Calibri" panose="020F0502020204030204" pitchFamily="34" charset="0"/>
                <a:cs typeface="Times New Roman" panose="02020603050405020304" pitchFamily="18" charset="0"/>
              </a:rPr>
              <a:t>za naruszenie prawa spowodowane opublikowaniem materiału prasowego ponoszą </a:t>
            </a:r>
            <a:r>
              <a:rPr lang="pl-PL" sz="1800" b="1" i="1" kern="100" dirty="0">
                <a:effectLst/>
                <a:latin typeface="+mj-lt"/>
                <a:ea typeface="Calibri" panose="020F0502020204030204" pitchFamily="34" charset="0"/>
                <a:cs typeface="Times New Roman" panose="02020603050405020304" pitchFamily="18" charset="0"/>
              </a:rPr>
              <a:t>autor</a:t>
            </a:r>
            <a:r>
              <a:rPr lang="pl-PL" sz="1800" i="1" kern="100" dirty="0">
                <a:effectLst/>
                <a:latin typeface="+mj-lt"/>
                <a:ea typeface="Calibri" panose="020F0502020204030204" pitchFamily="34" charset="0"/>
                <a:cs typeface="Times New Roman" panose="02020603050405020304" pitchFamily="18" charset="0"/>
              </a:rPr>
              <a:t>, </a:t>
            </a:r>
            <a:r>
              <a:rPr lang="pl-PL" sz="1800" b="1" i="1" kern="100" dirty="0">
                <a:effectLst/>
                <a:latin typeface="+mj-lt"/>
                <a:ea typeface="Calibri" panose="020F0502020204030204" pitchFamily="34" charset="0"/>
                <a:cs typeface="Times New Roman" panose="02020603050405020304" pitchFamily="18" charset="0"/>
              </a:rPr>
              <a:t>redaktor</a:t>
            </a:r>
            <a:r>
              <a:rPr lang="pl-PL" sz="1800" i="1" kern="100" dirty="0">
                <a:effectLst/>
                <a:latin typeface="+mj-lt"/>
                <a:ea typeface="Calibri" panose="020F0502020204030204" pitchFamily="34" charset="0"/>
                <a:cs typeface="Times New Roman" panose="02020603050405020304" pitchFamily="18" charset="0"/>
              </a:rPr>
              <a:t> lub </a:t>
            </a:r>
            <a:r>
              <a:rPr lang="pl-PL" sz="1800" b="1" i="1" kern="100" dirty="0">
                <a:effectLst/>
                <a:latin typeface="+mj-lt"/>
                <a:ea typeface="Calibri" panose="020F0502020204030204" pitchFamily="34" charset="0"/>
                <a:cs typeface="Times New Roman" panose="02020603050405020304" pitchFamily="18" charset="0"/>
              </a:rPr>
              <a:t>inna osoba</a:t>
            </a:r>
            <a:r>
              <a:rPr lang="pl-PL" sz="1800" i="1" kern="100" dirty="0">
                <a:effectLst/>
                <a:latin typeface="+mj-lt"/>
                <a:ea typeface="Calibri" panose="020F0502020204030204" pitchFamily="34" charset="0"/>
                <a:cs typeface="Times New Roman" panose="02020603050405020304" pitchFamily="18" charset="0"/>
              </a:rPr>
              <a:t>, którzy spowodowali opublikowanie tego materiału; nie wyłącza to odpowiedzialności </a:t>
            </a:r>
            <a:r>
              <a:rPr lang="pl-PL" sz="1800" b="1" i="1" kern="100" dirty="0">
                <a:effectLst/>
                <a:latin typeface="+mj-lt"/>
                <a:ea typeface="Calibri" panose="020F0502020204030204" pitchFamily="34" charset="0"/>
                <a:cs typeface="Times New Roman" panose="02020603050405020304" pitchFamily="18" charset="0"/>
              </a:rPr>
              <a:t>wydawcy</a:t>
            </a:r>
            <a:r>
              <a:rPr lang="pl-PL" sz="1800" i="1" kern="100" dirty="0">
                <a:effectLst/>
                <a:latin typeface="+mj-lt"/>
                <a:ea typeface="Calibri" panose="020F0502020204030204" pitchFamily="34" charset="0"/>
                <a:cs typeface="Times New Roman" panose="02020603050405020304" pitchFamily="18" charset="0"/>
              </a:rPr>
              <a:t>. W zakresie odpowiedzialności majątkowej odpowiedzialność tych osób jest </a:t>
            </a:r>
            <a:r>
              <a:rPr lang="pl-PL" sz="1800" b="1" i="1" kern="100" dirty="0">
                <a:effectLst/>
                <a:latin typeface="+mj-lt"/>
                <a:ea typeface="Calibri" panose="020F0502020204030204" pitchFamily="34" charset="0"/>
                <a:cs typeface="Times New Roman" panose="02020603050405020304" pitchFamily="18" charset="0"/>
              </a:rPr>
              <a:t>solidarna</a:t>
            </a:r>
            <a:r>
              <a:rPr lang="pl-PL" sz="1800" i="1" kern="100" dirty="0">
                <a:effectLst/>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Artykuł 38 jest jednym z najistotniejszych przepisów rozdziału 7 pr. pras., który </a:t>
            </a:r>
            <a:r>
              <a:rPr lang="pl-PL" sz="1800" b="1" kern="100" dirty="0">
                <a:effectLst/>
                <a:latin typeface="+mj-lt"/>
                <a:ea typeface="Calibri" panose="020F0502020204030204" pitchFamily="34" charset="0"/>
                <a:cs typeface="Times New Roman" panose="02020603050405020304" pitchFamily="18" charset="0"/>
              </a:rPr>
              <a:t>modyfikuje zasady ogólne</a:t>
            </a:r>
            <a:r>
              <a:rPr lang="pl-PL" sz="1800" kern="100" dirty="0">
                <a:effectLst/>
                <a:latin typeface="+mj-lt"/>
                <a:ea typeface="Calibri" panose="020F0502020204030204" pitchFamily="34" charset="0"/>
                <a:cs typeface="Times New Roman" panose="02020603050405020304" pitchFamily="18" charset="0"/>
              </a:rPr>
              <a:t>, o których wspomina art. 37, w ten sposób, że rozszerza znacząco odpowiedzialność prawną. </a:t>
            </a:r>
          </a:p>
          <a:p>
            <a:pPr algn="just"/>
            <a:r>
              <a:rPr lang="pl-PL" sz="1800" kern="100" dirty="0">
                <a:effectLst/>
                <a:latin typeface="+mj-lt"/>
                <a:ea typeface="Calibri" panose="020F0502020204030204" pitchFamily="34" charset="0"/>
                <a:cs typeface="Times New Roman" panose="02020603050405020304" pitchFamily="18" charset="0"/>
              </a:rPr>
              <a:t>Zgodnie z ust. 1 komentowanego przepisu odpowiedzialność cywilną za naruszenie prawa spowodowane opublikowaniem materiału prasowego ponoszą następujące osoby: </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w pierwszej kolejności dziennikarz, który jest autorem materiału prasowego; za autora jednak uznamy również osobę, która nie jest dziennikarzem, lecz jednorazowo lub okazjonalnie publikuje stworzone przez siebie materiały w prasie; </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redaktor;</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inna osoba, która spowodowała publikację materiału prasowego.</a:t>
            </a:r>
          </a:p>
        </p:txBody>
      </p:sp>
    </p:spTree>
    <p:extLst>
      <p:ext uri="{BB962C8B-B14F-4D97-AF65-F5344CB8AC3E}">
        <p14:creationId xmlns:p14="http://schemas.microsoft.com/office/powerpoint/2010/main" val="7654041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73445-F684-E789-180B-F8516461C99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CA57B95-58F0-8C75-3CF6-CA0670BC2406}"/>
              </a:ext>
            </a:extLst>
          </p:cNvPr>
          <p:cNvSpPr>
            <a:spLocks noGrp="1"/>
          </p:cNvSpPr>
          <p:nvPr>
            <p:ph type="title"/>
          </p:nvPr>
        </p:nvSpPr>
        <p:spPr>
          <a:xfrm>
            <a:off x="1823838" y="364909"/>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Podmioty odpowiedzialne za naruszenie prawa.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9F32FCF-5AB4-8EE1-0BB4-85D5436F85C8}"/>
              </a:ext>
            </a:extLst>
          </p:cNvPr>
          <p:cNvSpPr>
            <a:spLocks noGrp="1"/>
          </p:cNvSpPr>
          <p:nvPr>
            <p:ph idx="1"/>
          </p:nvPr>
        </p:nvSpPr>
        <p:spPr>
          <a:xfrm>
            <a:off x="1505128" y="1030514"/>
            <a:ext cx="10193386" cy="5539619"/>
          </a:xfrm>
        </p:spPr>
        <p:txBody>
          <a:bodyPr>
            <a:noAutofit/>
          </a:bodyPr>
          <a:lstStyle/>
          <a:p>
            <a:pPr algn="just">
              <a:lnSpc>
                <a:spcPct val="140000"/>
              </a:lnSpc>
            </a:pPr>
            <a:r>
              <a:rPr lang="pl-PL" sz="1300" kern="100" dirty="0">
                <a:effectLst/>
                <a:latin typeface="+mj-lt"/>
                <a:ea typeface="Calibri" panose="020F0502020204030204" pitchFamily="34" charset="0"/>
                <a:cs typeface="Times New Roman" panose="02020603050405020304" pitchFamily="18" charset="0"/>
              </a:rPr>
              <a:t>Zgodnie z art. 7 ust. 2 pkt 5 </a:t>
            </a:r>
            <a:r>
              <a:rPr lang="pl-PL" sz="1300" b="1" kern="100" dirty="0">
                <a:effectLst/>
                <a:latin typeface="+mj-lt"/>
                <a:ea typeface="Calibri" panose="020F0502020204030204" pitchFamily="34" charset="0"/>
                <a:cs typeface="Times New Roman" panose="02020603050405020304" pitchFamily="18" charset="0"/>
              </a:rPr>
              <a:t>dziennikarzem</a:t>
            </a:r>
            <a:r>
              <a:rPr lang="pl-PL" sz="1300" kern="100" dirty="0">
                <a:effectLst/>
                <a:latin typeface="+mj-lt"/>
                <a:ea typeface="Calibri" panose="020F0502020204030204" pitchFamily="34" charset="0"/>
                <a:cs typeface="Times New Roman" panose="02020603050405020304" pitchFamily="18" charset="0"/>
              </a:rPr>
              <a:t> jest osoba zajmująca się </a:t>
            </a:r>
            <a:r>
              <a:rPr lang="pl-PL" sz="1300" b="1" kern="100" dirty="0">
                <a:effectLst/>
                <a:latin typeface="+mj-lt"/>
                <a:ea typeface="Calibri" panose="020F0502020204030204" pitchFamily="34" charset="0"/>
                <a:cs typeface="Times New Roman" panose="02020603050405020304" pitchFamily="18" charset="0"/>
              </a:rPr>
              <a:t>redagowaniem, tworzeniem lub przygotowywaniem materiałów prasowych</a:t>
            </a:r>
            <a:r>
              <a:rPr lang="pl-PL" sz="1300" kern="100" dirty="0">
                <a:effectLst/>
                <a:latin typeface="+mj-lt"/>
                <a:ea typeface="Calibri" panose="020F0502020204030204" pitchFamily="34" charset="0"/>
                <a:cs typeface="Times New Roman" panose="02020603050405020304" pitchFamily="18" charset="0"/>
              </a:rPr>
              <a:t>, pozostająca w stosunku pracy z redakcją albo zajmująca się taką działalnością na rzecz i z upoważnienia redakcji. </a:t>
            </a:r>
          </a:p>
          <a:p>
            <a:pPr algn="just">
              <a:lnSpc>
                <a:spcPct val="140000"/>
              </a:lnSpc>
            </a:pPr>
            <a:r>
              <a:rPr lang="pl-PL" sz="1300" b="1" kern="100" dirty="0">
                <a:effectLst/>
                <a:latin typeface="+mj-lt"/>
                <a:ea typeface="Calibri" panose="020F0502020204030204" pitchFamily="34" charset="0"/>
                <a:cs typeface="Times New Roman" panose="02020603050405020304" pitchFamily="18" charset="0"/>
              </a:rPr>
              <a:t>Redaktorem</a:t>
            </a:r>
            <a:r>
              <a:rPr lang="pl-PL" sz="1300" kern="100" dirty="0">
                <a:effectLst/>
                <a:latin typeface="+mj-lt"/>
                <a:ea typeface="Calibri" panose="020F0502020204030204" pitchFamily="34" charset="0"/>
                <a:cs typeface="Times New Roman" panose="02020603050405020304" pitchFamily="18" charset="0"/>
              </a:rPr>
              <a:t> natomiast, według art. 7 ust. 2 pkt 6, jest </a:t>
            </a:r>
            <a:r>
              <a:rPr lang="pl-PL" sz="1300" b="1" kern="100" dirty="0">
                <a:effectLst/>
                <a:latin typeface="+mj-lt"/>
                <a:ea typeface="Calibri" panose="020F0502020204030204" pitchFamily="34" charset="0"/>
                <a:cs typeface="Times New Roman" panose="02020603050405020304" pitchFamily="18" charset="0"/>
              </a:rPr>
              <a:t>dziennikarz decydujący lub współdecydujący o publikacji materiałów prasowych</a:t>
            </a:r>
            <a:r>
              <a:rPr lang="pl-PL" sz="1300" kern="100" dirty="0">
                <a:effectLst/>
                <a:latin typeface="+mj-lt"/>
                <a:ea typeface="Calibri" panose="020F0502020204030204" pitchFamily="34" charset="0"/>
                <a:cs typeface="Times New Roman" panose="02020603050405020304" pitchFamily="18" charset="0"/>
              </a:rPr>
              <a:t>. Jest to więc osoba, która nadzoruje pracę dziennikarzy i niejako ją recenzuje, a w efekcie końcowym decyduje o publikacji materiałów prasowych. Z tych zatem względów nie może dziwić, że ustawodawca wymienia ją w kręgu osób odpowiedzialnych za publikację. Skoro redaktor decyduje o publikacji, to może również ją wstrzymać, jeśli uzna, że materiał prasowy może naruszać prawo.</a:t>
            </a:r>
            <a:endParaRPr lang="pl-PL" sz="1300" kern="100" dirty="0">
              <a:latin typeface="+mj-lt"/>
              <a:ea typeface="Calibri" panose="020F0502020204030204" pitchFamily="34" charset="0"/>
              <a:cs typeface="Times New Roman" panose="02020603050405020304" pitchFamily="18" charset="0"/>
            </a:endParaRPr>
          </a:p>
          <a:p>
            <a:pPr algn="just">
              <a:lnSpc>
                <a:spcPct val="140000"/>
              </a:lnSpc>
            </a:pPr>
            <a:r>
              <a:rPr lang="pl-PL" sz="1300" kern="100" dirty="0">
                <a:effectLst/>
                <a:latin typeface="+mj-lt"/>
                <a:ea typeface="Calibri" panose="020F0502020204030204" pitchFamily="34" charset="0"/>
                <a:cs typeface="Times New Roman" panose="02020603050405020304" pitchFamily="18" charset="0"/>
              </a:rPr>
              <a:t>Nie można również pomijać w kręgu podmiotów odpowiedzialnych </a:t>
            </a:r>
            <a:r>
              <a:rPr lang="pl-PL" sz="1300" b="1" kern="100" dirty="0">
                <a:effectLst/>
                <a:latin typeface="+mj-lt"/>
                <a:ea typeface="Calibri" panose="020F0502020204030204" pitchFamily="34" charset="0"/>
                <a:cs typeface="Times New Roman" panose="02020603050405020304" pitchFamily="18" charset="0"/>
              </a:rPr>
              <a:t>redaktora naczelnego </a:t>
            </a:r>
            <a:r>
              <a:rPr lang="pl-PL" sz="1300" kern="100" dirty="0">
                <a:effectLst/>
                <a:latin typeface="+mj-lt"/>
                <a:ea typeface="Calibri" panose="020F0502020204030204" pitchFamily="34" charset="0"/>
                <a:cs typeface="Times New Roman" panose="02020603050405020304" pitchFamily="18" charset="0"/>
              </a:rPr>
              <a:t>dziennika lub czasopisma. Artykuł 7 ust. 2 pkt 7 stanowi, że redaktorem naczelnym jest osoba posiadająca uprawnienia </a:t>
            </a:r>
            <a:r>
              <a:rPr lang="pl-PL" sz="1300" b="1" kern="100" dirty="0">
                <a:effectLst/>
                <a:latin typeface="+mj-lt"/>
                <a:ea typeface="Calibri" panose="020F0502020204030204" pitchFamily="34" charset="0"/>
                <a:cs typeface="Times New Roman" panose="02020603050405020304" pitchFamily="18" charset="0"/>
              </a:rPr>
              <a:t>do decydowania o całokształcie działalności redakcji</a:t>
            </a:r>
            <a:r>
              <a:rPr lang="pl-PL" sz="1300" kern="100" dirty="0">
                <a:effectLst/>
                <a:latin typeface="+mj-lt"/>
                <a:ea typeface="Calibri" panose="020F0502020204030204" pitchFamily="34" charset="0"/>
                <a:cs typeface="Times New Roman" panose="02020603050405020304" pitchFamily="18" charset="0"/>
              </a:rPr>
              <a:t>. Jest to więc osoba, która ma wpływ zarówno na podmiotowy kształt redakcji, jej linię programową, jak i niejednokrotnie na treść poszczególnych publikowanych materiałów prasowych. W każdym przypadku odpowiedzialność cywilna redaktora naczelnego za bezprawne naruszenie dobra osobistego wymaga ustalenia, że decydował on o publikacji. Gdyby w konkretnych okolicznościach sprawy okazało się, że osoba pełniąca funkcję redaktora naczelnego nie miała udziału w publikacji, nie ponosiłaby odpowiedzialności (np. z powodu nieobecności, choroby, urlopu wypoczynkowego czy określonego podziału obowiązków). </a:t>
            </a:r>
          </a:p>
          <a:p>
            <a:pPr algn="just">
              <a:lnSpc>
                <a:spcPct val="140000"/>
              </a:lnSpc>
            </a:pPr>
            <a:r>
              <a:rPr lang="pl-PL" sz="1300" kern="100" dirty="0">
                <a:effectLst/>
                <a:latin typeface="+mj-lt"/>
                <a:ea typeface="Calibri" panose="020F0502020204030204" pitchFamily="34" charset="0"/>
                <a:cs typeface="Times New Roman" panose="02020603050405020304" pitchFamily="18" charset="0"/>
              </a:rPr>
              <a:t>Dopełnieniem wyliczenia podmiotów odpowiedzialnych za publikację materiału prasowego jest wskazanie również </a:t>
            </a:r>
            <a:r>
              <a:rPr lang="pl-PL" sz="1300" b="1" kern="100" dirty="0">
                <a:effectLst/>
                <a:latin typeface="+mj-lt"/>
                <a:ea typeface="Calibri" panose="020F0502020204030204" pitchFamily="34" charset="0"/>
                <a:cs typeface="Times New Roman" panose="02020603050405020304" pitchFamily="18" charset="0"/>
              </a:rPr>
              <a:t>innych osób</a:t>
            </a:r>
            <a:r>
              <a:rPr lang="pl-PL" sz="1300" kern="100" dirty="0">
                <a:effectLst/>
                <a:latin typeface="+mj-lt"/>
                <a:ea typeface="Calibri" panose="020F0502020204030204" pitchFamily="34" charset="0"/>
                <a:cs typeface="Times New Roman" panose="02020603050405020304" pitchFamily="18" charset="0"/>
              </a:rPr>
              <a:t>, które spowodowały publikację materiału prasowego. Przepis dotyczy przede wszystkim </a:t>
            </a:r>
            <a:r>
              <a:rPr lang="pl-PL" sz="1300" b="1" kern="100" dirty="0">
                <a:effectLst/>
                <a:latin typeface="+mj-lt"/>
                <a:ea typeface="Calibri" panose="020F0502020204030204" pitchFamily="34" charset="0"/>
                <a:cs typeface="Times New Roman" panose="02020603050405020304" pitchFamily="18" charset="0"/>
              </a:rPr>
              <a:t>informatorów prasy</a:t>
            </a:r>
            <a:r>
              <a:rPr lang="pl-PL" sz="1300" kern="100" dirty="0">
                <a:effectLst/>
                <a:latin typeface="+mj-l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9006631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B9D85-4E9D-B306-3977-5686C03C29E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5626A4A-199B-9A98-DB1B-FFA3EF17940A}"/>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Podmioty odpowiedzialne za naruszenie prawa.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7A0DE2B-0E47-6BCA-A041-04581C7005A1}"/>
              </a:ext>
            </a:extLst>
          </p:cNvPr>
          <p:cNvSpPr>
            <a:spLocks noGrp="1"/>
          </p:cNvSpPr>
          <p:nvPr>
            <p:ph idx="1"/>
          </p:nvPr>
        </p:nvSpPr>
        <p:spPr>
          <a:xfrm>
            <a:off x="1771223" y="1245271"/>
            <a:ext cx="10115977" cy="5242615"/>
          </a:xfrm>
        </p:spPr>
        <p:txBody>
          <a:bodyPr>
            <a:normAutofit lnSpcReduction="10000"/>
          </a:bodyPr>
          <a:lstStyle/>
          <a:p>
            <a:pPr algn="just"/>
            <a:r>
              <a:rPr lang="pl-PL" sz="1800" kern="100" dirty="0">
                <a:effectLst/>
                <a:latin typeface="+mj-lt"/>
                <a:ea typeface="Calibri" panose="020F0502020204030204" pitchFamily="34" charset="0"/>
                <a:cs typeface="Times New Roman" panose="02020603050405020304" pitchFamily="18" charset="0"/>
              </a:rPr>
              <a:t>Artykuł 38 wskazuje również, że odpowiedzialność dziennikarzy, autorów i redaktorów nie wyklucza odpowiedzialności </a:t>
            </a:r>
            <a:r>
              <a:rPr lang="pl-PL" sz="1800" b="1" kern="100" dirty="0">
                <a:effectLst/>
                <a:latin typeface="+mj-lt"/>
                <a:ea typeface="Calibri" panose="020F0502020204030204" pitchFamily="34" charset="0"/>
                <a:cs typeface="Times New Roman" panose="02020603050405020304" pitchFamily="18" charset="0"/>
              </a:rPr>
              <a:t>wydawcy</a:t>
            </a:r>
            <a:r>
              <a:rPr lang="pl-PL" sz="1800" kern="100" dirty="0">
                <a:effectLst/>
                <a:latin typeface="+mj-lt"/>
                <a:ea typeface="Calibri" panose="020F0502020204030204" pitchFamily="34" charset="0"/>
                <a:cs typeface="Times New Roman" panose="02020603050405020304" pitchFamily="18" charset="0"/>
              </a:rPr>
              <a:t>. </a:t>
            </a:r>
          </a:p>
          <a:p>
            <a:pPr algn="just"/>
            <a:r>
              <a:rPr lang="pl-PL" sz="1800" kern="100" dirty="0">
                <a:effectLst/>
                <a:latin typeface="+mj-lt"/>
                <a:ea typeface="Calibri" panose="020F0502020204030204" pitchFamily="34" charset="0"/>
                <a:cs typeface="Times New Roman" panose="02020603050405020304" pitchFamily="18" charset="0"/>
              </a:rPr>
              <a:t>W praktyce wydawca będzie dla osoby, która uważa się za pokrzywdzoną lub poszkodowaną materiałem prasowym, </a:t>
            </a:r>
            <a:r>
              <a:rPr lang="pl-PL" sz="1800" b="1" kern="100" dirty="0">
                <a:effectLst/>
                <a:latin typeface="+mj-lt"/>
                <a:ea typeface="Calibri" panose="020F0502020204030204" pitchFamily="34" charset="0"/>
                <a:cs typeface="Times New Roman" panose="02020603050405020304" pitchFamily="18" charset="0"/>
              </a:rPr>
              <a:t>pożądanym celem roszczeń, szczególnie majątkowych</a:t>
            </a:r>
            <a:r>
              <a:rPr lang="pl-PL" sz="1800" kern="100" dirty="0">
                <a:effectLst/>
                <a:latin typeface="+mj-lt"/>
                <a:ea typeface="Calibri" panose="020F0502020204030204" pitchFamily="34" charset="0"/>
                <a:cs typeface="Times New Roman" panose="02020603050405020304" pitchFamily="18" charset="0"/>
              </a:rPr>
              <a:t>. Może być też często tak, że wydawca lub redaktor to jedyne znane z imienia i nazwiska (lub nazwy) podmioty związane z redakcją, albowiem część dziennikarzy publikuje materiały prasowe pod pseudonimami lub bez podania jakichkolwiek danych.</a:t>
            </a:r>
            <a:endParaRPr lang="pl-PL" kern="100" dirty="0">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Podkreśla się, że odpowiedzialność opiera się na </a:t>
            </a:r>
            <a:r>
              <a:rPr lang="pl-PL" sz="1800" b="1" kern="100" dirty="0">
                <a:effectLst/>
                <a:latin typeface="+mj-lt"/>
                <a:ea typeface="Calibri" panose="020F0502020204030204" pitchFamily="34" charset="0"/>
                <a:cs typeface="Times New Roman" panose="02020603050405020304" pitchFamily="18" charset="0"/>
              </a:rPr>
              <a:t>zasadzie ryzyka; </a:t>
            </a:r>
            <a:r>
              <a:rPr lang="pl-PL" sz="1800" kern="100" dirty="0">
                <a:effectLst/>
                <a:latin typeface="+mj-lt"/>
                <a:ea typeface="Calibri" panose="020F0502020204030204" pitchFamily="34" charset="0"/>
                <a:cs typeface="Times New Roman" panose="02020603050405020304" pitchFamily="18" charset="0"/>
              </a:rPr>
              <a:t>zachodzi niezależnie od jakiegokolwiek stopnia winy wydawcy.</a:t>
            </a:r>
          </a:p>
          <a:p>
            <a:pPr algn="just"/>
            <a:r>
              <a:rPr lang="pl-PL" sz="1800" kern="100" dirty="0">
                <a:effectLst/>
                <a:latin typeface="+mj-lt"/>
                <a:ea typeface="Calibri" panose="020F0502020204030204" pitchFamily="34" charset="0"/>
                <a:cs typeface="Times New Roman" panose="02020603050405020304" pitchFamily="18" charset="0"/>
              </a:rPr>
              <a:t>Tak szeroki i dotkliwy zakres odpowiedzialności związany jest z funkcją wydawcy i umiejscowieniem go w strukturze prasy. To wydawca, tworząc organizacyjne i finansowe podstawy działania redakcji, zwłaszcza zatrudniając na stanowisku redaktora naczelnego odpowiednią osobę, ma obowiązek czuwać, by zorganizowana przez niego redakcja działała poprawnie, z uwzględnieniem wymogów prawnych</a:t>
            </a:r>
            <a:r>
              <a:rPr lang="pl-PL" kern="100" dirty="0">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Wyłączyć ją można tylko, jeśli wykaże się, że </a:t>
            </a:r>
            <a:r>
              <a:rPr lang="pl-PL" sz="1800" b="1" kern="100" dirty="0">
                <a:effectLst/>
                <a:latin typeface="+mj-lt"/>
                <a:ea typeface="Calibri" panose="020F0502020204030204" pitchFamily="34" charset="0"/>
                <a:cs typeface="Times New Roman" panose="02020603050405020304" pitchFamily="18" charset="0"/>
              </a:rPr>
              <a:t>sporna publikacja była zgodna z prawem</a:t>
            </a:r>
            <a:r>
              <a:rPr lang="pl-PL" sz="1800" kern="100" dirty="0">
                <a:effectLst/>
                <a:latin typeface="+mj-lt"/>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316757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4A079-4844-AC95-758B-B204A6BA36F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BAF323C-0942-AB37-34E7-D80F068AF81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Podmioty odpowiedzialne za naruszenie prawa.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E60D05E-4D73-2E19-1480-A918A4126F4D}"/>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Zgodnie z art. 38 ust. 1 w zakresie odpowiedzialności majątkowej osoby wymienione przez ten przepis odpowiadają </a:t>
            </a:r>
            <a:r>
              <a:rPr lang="pl-PL" sz="1800" b="1" kern="100" dirty="0">
                <a:effectLst/>
                <a:latin typeface="+mj-lt"/>
                <a:ea typeface="Calibri" panose="020F0502020204030204" pitchFamily="34" charset="0"/>
                <a:cs typeface="Times New Roman" panose="02020603050405020304" pitchFamily="18" charset="0"/>
              </a:rPr>
              <a:t>solidarnie</a:t>
            </a:r>
            <a:r>
              <a:rPr lang="pl-PL" sz="1800" kern="100" dirty="0">
                <a:effectLst/>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Artykuł 366 § 1 k.c. stanowi, że kilku dłużników może być zobowiązanych w ten sposób, że </a:t>
            </a:r>
            <a:r>
              <a:rPr lang="pl-PL" sz="1800" b="1" kern="100" dirty="0">
                <a:effectLst/>
                <a:latin typeface="+mj-lt"/>
                <a:ea typeface="Calibri" panose="020F0502020204030204" pitchFamily="34" charset="0"/>
                <a:cs typeface="Times New Roman" panose="02020603050405020304" pitchFamily="18" charset="0"/>
              </a:rPr>
              <a:t>wierzyciel może żądać całości lub części świadczenia od wszystkich dłużników łącznie, od kilku z nich lub od każdego z osobna</a:t>
            </a:r>
            <a:r>
              <a:rPr lang="pl-PL" sz="1800" kern="100" dirty="0">
                <a:effectLst/>
                <a:latin typeface="+mj-lt"/>
                <a:ea typeface="Calibri" panose="020F0502020204030204" pitchFamily="34" charset="0"/>
                <a:cs typeface="Times New Roman" panose="02020603050405020304" pitchFamily="18" charset="0"/>
              </a:rPr>
              <a:t>, a zaspokojenie wierzyciela przez któregokolwiek z dłużników zwalnia pozostałych. Wszyscy natomiast dłużnicy solidarni pozostają zobowiązani do czasu całkowitego zaspokojenia wierzyciela (art. 366 § 2 k.c.).</a:t>
            </a:r>
            <a:endParaRPr lang="pl-PL" kern="100" dirty="0">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Roszczenie można kierować do jednego ze zobowiązanych, dwóch, kilku lub wszystkich. Odpowiedzialność solidarna jest pewnego rodzaju </a:t>
            </a:r>
            <a:r>
              <a:rPr lang="pl-PL" sz="1800" b="1" kern="100" dirty="0">
                <a:effectLst/>
                <a:latin typeface="+mj-lt"/>
                <a:ea typeface="Calibri" panose="020F0502020204030204" pitchFamily="34" charset="0"/>
                <a:cs typeface="Times New Roman" panose="02020603050405020304" pitchFamily="18" charset="0"/>
              </a:rPr>
              <a:t>uprzywilejowaniem wierzyciela względem dłużników</a:t>
            </a:r>
            <a:r>
              <a:rPr lang="pl-PL" sz="1800" kern="100" dirty="0">
                <a:effectLst/>
                <a:latin typeface="+mj-lt"/>
                <a:ea typeface="Calibri" panose="020F0502020204030204" pitchFamily="34" charset="0"/>
                <a:cs typeface="Times New Roman" panose="02020603050405020304" pitchFamily="18" charset="0"/>
              </a:rPr>
              <a:t>, która daje ten komfort, że roszczenie można kierować do tych dłużników, którzy stwarzają wrażenie wiarygodności pod kątem wypłacalności. </a:t>
            </a:r>
          </a:p>
          <a:p>
            <a:pPr algn="just"/>
            <a:r>
              <a:rPr lang="pl-PL" sz="1800" b="1" kern="100" dirty="0">
                <a:effectLst/>
                <a:latin typeface="+mj-lt"/>
                <a:ea typeface="Calibri" panose="020F0502020204030204" pitchFamily="34" charset="0"/>
                <a:cs typeface="Times New Roman" panose="02020603050405020304" pitchFamily="18" charset="0"/>
              </a:rPr>
              <a:t>Solidarna odpowiedzialność </a:t>
            </a:r>
            <a:r>
              <a:rPr lang="pl-PL" sz="1800" kern="100" dirty="0">
                <a:effectLst/>
                <a:latin typeface="+mj-lt"/>
                <a:ea typeface="Calibri" panose="020F0502020204030204" pitchFamily="34" charset="0"/>
                <a:cs typeface="Times New Roman" panose="02020603050405020304" pitchFamily="18" charset="0"/>
              </a:rPr>
              <a:t>dotyczy tylko </a:t>
            </a:r>
            <a:r>
              <a:rPr lang="pl-PL" sz="1800" b="1" kern="100" dirty="0">
                <a:effectLst/>
                <a:latin typeface="+mj-lt"/>
                <a:ea typeface="Calibri" panose="020F0502020204030204" pitchFamily="34" charset="0"/>
                <a:cs typeface="Times New Roman" panose="02020603050405020304" pitchFamily="18" charset="0"/>
              </a:rPr>
              <a:t>odpowiedzialności majątkowej.</a:t>
            </a:r>
            <a:r>
              <a:rPr lang="pl-PL" sz="1800" kern="100" dirty="0">
                <a:effectLst/>
                <a:latin typeface="+mj-lt"/>
                <a:ea typeface="Calibri" panose="020F0502020204030204" pitchFamily="34" charset="0"/>
                <a:cs typeface="Times New Roman" panose="02020603050405020304" pitchFamily="18" charset="0"/>
              </a:rPr>
              <a:t> Gdy naruszenie dobra osobistego powodujące </a:t>
            </a:r>
            <a:r>
              <a:rPr lang="pl-PL" sz="1800" b="1" kern="100" dirty="0">
                <a:effectLst/>
                <a:latin typeface="+mj-lt"/>
                <a:ea typeface="Calibri" panose="020F0502020204030204" pitchFamily="34" charset="0"/>
                <a:cs typeface="Times New Roman" panose="02020603050405020304" pitchFamily="18" charset="0"/>
              </a:rPr>
              <a:t>szkodę niemajątkową</a:t>
            </a:r>
            <a:r>
              <a:rPr lang="pl-PL" sz="1800" kern="100" dirty="0">
                <a:effectLst/>
                <a:latin typeface="+mj-lt"/>
                <a:ea typeface="Calibri" panose="020F0502020204030204" pitchFamily="34" charset="0"/>
                <a:cs typeface="Times New Roman" panose="02020603050405020304" pitchFamily="18" charset="0"/>
              </a:rPr>
              <a:t>, nastąpiło w wyniku działania autora, redaktora i wydawcy, w istocie </a:t>
            </a:r>
            <a:r>
              <a:rPr lang="pl-PL" sz="1800" b="1" kern="100" dirty="0">
                <a:effectLst/>
                <a:latin typeface="+mj-lt"/>
                <a:ea typeface="Calibri" panose="020F0502020204030204" pitchFamily="34" charset="0"/>
                <a:cs typeface="Times New Roman" panose="02020603050405020304" pitchFamily="18" charset="0"/>
              </a:rPr>
              <a:t>każda z tych osób odpowiada za swoje własne</a:t>
            </a:r>
            <a:r>
              <a:rPr lang="pl-PL" sz="1800" kern="100" dirty="0">
                <a:effectLst/>
                <a:latin typeface="+mj-lt"/>
                <a:ea typeface="Calibri" panose="020F0502020204030204" pitchFamily="34" charset="0"/>
                <a:cs typeface="Times New Roman" panose="02020603050405020304" pitchFamily="18" charset="0"/>
              </a:rPr>
              <a:t>, odrębne działanie. </a:t>
            </a:r>
          </a:p>
        </p:txBody>
      </p:sp>
    </p:spTree>
    <p:extLst>
      <p:ext uri="{BB962C8B-B14F-4D97-AF65-F5344CB8AC3E}">
        <p14:creationId xmlns:p14="http://schemas.microsoft.com/office/powerpoint/2010/main" val="8508545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57554-0F57-4C9A-22F2-2FC08FAAC0B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175E2D8-71F2-E746-6778-ED89461EBDED}"/>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 karna.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76E9B7B-F871-A7F1-DA37-A694C141AAFA}"/>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Zasadą jest – co wyraża przepis art. 37 pr. pras. – że do odpowiedzialności za naruszenie prawa opublikowaniem materiału prasowego stosuje się zasady ogólne, chyba że ustawa stanowi inaczej. Zatem odpowiedzialność karna za naruszenie prawa spowodowane opublikowaniem materiału prasowego opiera się na zasadach ogólnych z modyfikacjami przewidzianymi w Prawie prasowym.</a:t>
            </a:r>
          </a:p>
          <a:p>
            <a:pPr algn="just"/>
            <a:r>
              <a:rPr lang="pl-PL" sz="1800" kern="100" dirty="0">
                <a:effectLst/>
                <a:latin typeface="+mj-lt"/>
                <a:ea typeface="Calibri" panose="020F0502020204030204" pitchFamily="34" charset="0"/>
                <a:cs typeface="Times New Roman" panose="02020603050405020304" pitchFamily="18" charset="0"/>
              </a:rPr>
              <a:t>Pojęciem </a:t>
            </a:r>
            <a:r>
              <a:rPr lang="pl-PL" sz="1800" b="1" kern="100" dirty="0">
                <a:effectLst/>
                <a:latin typeface="+mj-lt"/>
                <a:ea typeface="Calibri" panose="020F0502020204030204" pitchFamily="34" charset="0"/>
                <a:cs typeface="Times New Roman" panose="02020603050405020304" pitchFamily="18" charset="0"/>
              </a:rPr>
              <a:t>odpowiedzialności karnej </a:t>
            </a:r>
            <a:r>
              <a:rPr lang="pl-PL" sz="1800" kern="100" dirty="0">
                <a:effectLst/>
                <a:latin typeface="+mj-lt"/>
                <a:ea typeface="Calibri" panose="020F0502020204030204" pitchFamily="34" charset="0"/>
                <a:cs typeface="Times New Roman" panose="02020603050405020304" pitchFamily="18" charset="0"/>
              </a:rPr>
              <a:t>posługuje się </a:t>
            </a:r>
            <a:r>
              <a:rPr lang="pl-PL" sz="1800" b="1" kern="100" dirty="0">
                <a:effectLst/>
                <a:latin typeface="+mj-lt"/>
                <a:ea typeface="Calibri" panose="020F0502020204030204" pitchFamily="34" charset="0"/>
                <a:cs typeface="Times New Roman" panose="02020603050405020304" pitchFamily="18" charset="0"/>
              </a:rPr>
              <a:t>Kodeks karny </a:t>
            </a:r>
            <a:r>
              <a:rPr lang="pl-PL" sz="1800" kern="100" dirty="0">
                <a:effectLst/>
                <a:latin typeface="+mj-lt"/>
                <a:ea typeface="Calibri" panose="020F0502020204030204" pitchFamily="34" charset="0"/>
                <a:cs typeface="Times New Roman" panose="02020603050405020304" pitchFamily="18" charset="0"/>
              </a:rPr>
              <a:t>w odniesieniu do przestępstw określonych w tym kodeksie oraz pozakodeksowych przestępstw określonych w innych ustawach przewidujących odpowiedzialność karną (np. w ustawie – Prawo prasowe). W odniesieniu do wykroczeń zlokalizowanych w </a:t>
            </a:r>
            <a:r>
              <a:rPr lang="pl-PL" sz="1800" b="1" kern="100" dirty="0">
                <a:effectLst/>
                <a:latin typeface="+mj-lt"/>
                <a:ea typeface="Calibri" panose="020F0502020204030204" pitchFamily="34" charset="0"/>
                <a:cs typeface="Times New Roman" panose="02020603050405020304" pitchFamily="18" charset="0"/>
              </a:rPr>
              <a:t>Kodeksie wykroczeń </a:t>
            </a:r>
            <a:r>
              <a:rPr lang="pl-PL" sz="1800" kern="100" dirty="0">
                <a:effectLst/>
                <a:latin typeface="+mj-lt"/>
                <a:ea typeface="Calibri" panose="020F0502020204030204" pitchFamily="34" charset="0"/>
                <a:cs typeface="Times New Roman" panose="02020603050405020304" pitchFamily="18" charset="0"/>
              </a:rPr>
              <a:t>oraz poza nim w wielu różnych ustawach (tu również przykładem może być Prawo prasowe) Kodeks wykroczeń używa określenia „</a:t>
            </a:r>
            <a:r>
              <a:rPr lang="pl-PL" sz="1800" b="1" kern="100" dirty="0">
                <a:effectLst/>
                <a:latin typeface="+mj-lt"/>
                <a:ea typeface="Calibri" panose="020F0502020204030204" pitchFamily="34" charset="0"/>
                <a:cs typeface="Times New Roman" panose="02020603050405020304" pitchFamily="18" charset="0"/>
              </a:rPr>
              <a:t>odpowiedzialność</a:t>
            </a:r>
            <a:r>
              <a:rPr lang="pl-PL" sz="1800" kern="100" dirty="0">
                <a:effectLst/>
                <a:latin typeface="+mj-lt"/>
                <a:ea typeface="Calibri" panose="020F0502020204030204" pitchFamily="34" charset="0"/>
                <a:cs typeface="Times New Roman" panose="02020603050405020304" pitchFamily="18" charset="0"/>
              </a:rPr>
              <a:t>” bez dopełnienia go przymiotnikiem „karna”.</a:t>
            </a:r>
          </a:p>
          <a:p>
            <a:pPr algn="just"/>
            <a:r>
              <a:rPr lang="pl-PL" sz="1800" kern="100" dirty="0">
                <a:effectLst/>
                <a:latin typeface="+mj-lt"/>
                <a:ea typeface="Calibri" panose="020F0502020204030204" pitchFamily="34" charset="0"/>
                <a:cs typeface="Times New Roman" panose="02020603050405020304" pitchFamily="18" charset="0"/>
              </a:rPr>
              <a:t>W rozdziale 7 Prawa prasowego wyszczególniono </a:t>
            </a:r>
            <a:r>
              <a:rPr lang="pl-PL" sz="1800" b="1" kern="100" dirty="0">
                <a:effectLst/>
                <a:latin typeface="+mj-lt"/>
                <a:ea typeface="Calibri" panose="020F0502020204030204" pitchFamily="34" charset="0"/>
                <a:cs typeface="Times New Roman" panose="02020603050405020304" pitchFamily="18" charset="0"/>
              </a:rPr>
              <a:t>siedem przestępstw pozakodeksowych</a:t>
            </a:r>
            <a:r>
              <a:rPr lang="pl-PL" sz="1800" kern="100" dirty="0">
                <a:effectLst/>
                <a:latin typeface="+mj-lt"/>
                <a:ea typeface="Calibri" panose="020F0502020204030204" pitchFamily="34" charset="0"/>
                <a:cs typeface="Times New Roman" panose="02020603050405020304" pitchFamily="18" charset="0"/>
              </a:rPr>
              <a:t> (art. 43, art. 44 ust. 1, art. 44 ust. 2, art. 47, 48, 49 i 49a) oraz </a:t>
            </a:r>
            <a:r>
              <a:rPr lang="pl-PL" sz="1800" b="1" kern="100" dirty="0">
                <a:effectLst/>
                <a:latin typeface="+mj-lt"/>
                <a:ea typeface="Calibri" panose="020F0502020204030204" pitchFamily="34" charset="0"/>
                <a:cs typeface="Times New Roman" panose="02020603050405020304" pitchFamily="18" charset="0"/>
              </a:rPr>
              <a:t>dwa wykroczenia pozakodeksowe </a:t>
            </a:r>
            <a:r>
              <a:rPr lang="pl-PL" sz="1800" kern="100" dirty="0">
                <a:effectLst/>
                <a:latin typeface="+mj-lt"/>
                <a:ea typeface="Calibri" panose="020F0502020204030204" pitchFamily="34" charset="0"/>
                <a:cs typeface="Times New Roman" panose="02020603050405020304" pitchFamily="18" charset="0"/>
              </a:rPr>
              <a:t>(art. 45 i art. 49b ust. 1).</a:t>
            </a: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8077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A857C-2437-8F99-A2E7-F8510CDAB85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FB34055-342A-92D5-6BF4-01972D3E566A}"/>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 karna.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965D720-463B-7B52-EC02-E9335476742E}"/>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Art.  43.  [</a:t>
            </a:r>
            <a:r>
              <a:rPr lang="pl-PL" sz="1800" b="1" kern="100" dirty="0">
                <a:effectLst/>
                <a:latin typeface="+mj-lt"/>
                <a:ea typeface="Calibri" panose="020F0502020204030204" pitchFamily="34" charset="0"/>
                <a:cs typeface="Times New Roman" panose="02020603050405020304" pitchFamily="18" charset="0"/>
              </a:rPr>
              <a:t>Odpowiedzialność karna za szantaż wobec dziennikarza</a:t>
            </a:r>
            <a:r>
              <a:rPr lang="pl-PL" sz="1800" kern="100" dirty="0">
                <a:effectLst/>
                <a:latin typeface="+mj-lt"/>
                <a:ea typeface="Calibri" panose="020F0502020204030204" pitchFamily="34" charset="0"/>
                <a:cs typeface="Times New Roman" panose="02020603050405020304" pitchFamily="18" charset="0"/>
              </a:rPr>
              <a:t>]  Kto używa przemocy lub groźby bezprawnej w celu zmuszenia dziennikarza do opublikowania lub zaniechania opublikowania materiału prasowego albo do podjęcia lub zaniechania interwencji prasowej  - podlega karze pozbawienia wolności do lat 3.</a:t>
            </a:r>
            <a:endParaRPr lang="pl-PL" kern="100" dirty="0">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Art.  44.  [</a:t>
            </a:r>
            <a:r>
              <a:rPr lang="pl-PL" sz="1800" b="1" kern="100" dirty="0">
                <a:effectLst/>
                <a:latin typeface="+mj-lt"/>
                <a:ea typeface="Calibri" panose="020F0502020204030204" pitchFamily="34" charset="0"/>
                <a:cs typeface="Times New Roman" panose="02020603050405020304" pitchFamily="18" charset="0"/>
              </a:rPr>
              <a:t>Utrudnianie lub tłumienie krytyki prasowej</a:t>
            </a:r>
            <a:r>
              <a:rPr lang="pl-PL" sz="1800" kern="100" dirty="0">
                <a:effectLst/>
                <a:latin typeface="+mj-lt"/>
                <a:ea typeface="Calibri" panose="020F0502020204030204" pitchFamily="34" charset="0"/>
                <a:cs typeface="Times New Roman" panose="02020603050405020304" pitchFamily="18" charset="0"/>
              </a:rPr>
              <a:t>] 1.  Kto utrudnia lub tłumi krytykę prasową  - podlega grzywnie albo karze ograniczenia wolności. 2.  Tej samej karze podlega, kto nadużywając swego stanowiska lub funkcji działa na szkodę innej osoby z powodu krytyki prasowej, opublikowanej w społecznie uzasadnionym interesie.</a:t>
            </a:r>
          </a:p>
          <a:p>
            <a:pPr algn="just"/>
            <a:r>
              <a:rPr lang="pl-PL" sz="1800" kern="100" dirty="0">
                <a:effectLst/>
                <a:latin typeface="+mj-lt"/>
                <a:ea typeface="Calibri" panose="020F0502020204030204" pitchFamily="34" charset="0"/>
                <a:cs typeface="Times New Roman" panose="02020603050405020304" pitchFamily="18" charset="0"/>
              </a:rPr>
              <a:t>Art.  47.  [</a:t>
            </a:r>
            <a:r>
              <a:rPr lang="pl-PL" sz="1800" b="1" kern="100" dirty="0">
                <a:effectLst/>
                <a:latin typeface="+mj-lt"/>
                <a:ea typeface="Calibri" panose="020F0502020204030204" pitchFamily="34" charset="0"/>
                <a:cs typeface="Times New Roman" panose="02020603050405020304" pitchFamily="18" charset="0"/>
              </a:rPr>
              <a:t>Uchylanie się od opublikowania komunikatu urzędowego, orzeczenia, listu gończego</a:t>
            </a:r>
            <a:r>
              <a:rPr lang="pl-PL" sz="1800" kern="100" dirty="0">
                <a:effectLst/>
                <a:latin typeface="+mj-lt"/>
                <a:ea typeface="Calibri" panose="020F0502020204030204" pitchFamily="34" charset="0"/>
                <a:cs typeface="Times New Roman" panose="02020603050405020304" pitchFamily="18" charset="0"/>
              </a:rPr>
              <a:t>]  Kto wbrew obowiązkowi wynikającemu z art. 34 i 35 uchyla się od opublikowania komunikatu urzędowego, ogłoszenia sądu lub innego organu państwowego, jak również listu gończego  - podlega grzywnie albo karze ograniczenia wolności.</a:t>
            </a:r>
          </a:p>
          <a:p>
            <a:pPr algn="just"/>
            <a:r>
              <a:rPr lang="pl-PL" sz="1800" kern="100" dirty="0">
                <a:effectLst/>
                <a:latin typeface="+mj-lt"/>
                <a:ea typeface="Calibri" panose="020F0502020204030204" pitchFamily="34" charset="0"/>
                <a:cs typeface="Times New Roman" panose="02020603050405020304" pitchFamily="18" charset="0"/>
              </a:rPr>
              <a:t>Art.  48.  [</a:t>
            </a:r>
            <a:r>
              <a:rPr lang="pl-PL" sz="1800" b="1" kern="100" dirty="0">
                <a:effectLst/>
                <a:latin typeface="+mj-lt"/>
                <a:ea typeface="Calibri" panose="020F0502020204030204" pitchFamily="34" charset="0"/>
                <a:cs typeface="Times New Roman" panose="02020603050405020304" pitchFamily="18" charset="0"/>
              </a:rPr>
              <a:t>Rozpowszechnianie materiału prasowego objętego przepadkiem lub prasy zabezpieczonej jako dowód rzeczowy</a:t>
            </a:r>
            <a:r>
              <a:rPr lang="pl-PL" sz="1800" kern="100" dirty="0">
                <a:effectLst/>
                <a:latin typeface="+mj-lt"/>
                <a:ea typeface="Calibri" panose="020F0502020204030204" pitchFamily="34" charset="0"/>
                <a:cs typeface="Times New Roman" panose="02020603050405020304" pitchFamily="18" charset="0"/>
              </a:rPr>
              <a:t>]  Kto rozpowszechnia materiał prasowy objęty przepadkiem lub prasę zabezpieczoną jako dowód rzeczowy  - podlega grzywnie albo karze ograniczenia wolności.</a:t>
            </a:r>
          </a:p>
        </p:txBody>
      </p:sp>
    </p:spTree>
    <p:extLst>
      <p:ext uri="{BB962C8B-B14F-4D97-AF65-F5344CB8AC3E}">
        <p14:creationId xmlns:p14="http://schemas.microsoft.com/office/powerpoint/2010/main" val="42034336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CB92-F1CF-5397-173A-A108A1D52F5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2366B3C-5B44-D066-7D53-54A9A0F2FE5E}"/>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 karna.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17B4883-C019-6916-B8FA-A09EA7F2DF7D}"/>
              </a:ext>
            </a:extLst>
          </p:cNvPr>
          <p:cNvSpPr>
            <a:spLocks noGrp="1"/>
          </p:cNvSpPr>
          <p:nvPr>
            <p:ph idx="1"/>
          </p:nvPr>
        </p:nvSpPr>
        <p:spPr>
          <a:xfrm>
            <a:off x="1771223" y="1245271"/>
            <a:ext cx="10115977" cy="5242615"/>
          </a:xfrm>
        </p:spPr>
        <p:txBody>
          <a:bodyPr>
            <a:normAutofit fontScale="92500" lnSpcReduction="10000"/>
          </a:bodyPr>
          <a:lstStyle/>
          <a:p>
            <a:pPr marL="0" indent="0" algn="just">
              <a:buNone/>
            </a:pPr>
            <a:r>
              <a:rPr lang="pl-PL" sz="1800" kern="100" dirty="0">
                <a:effectLst/>
                <a:latin typeface="+mj-lt"/>
                <a:ea typeface="Calibri" panose="020F0502020204030204" pitchFamily="34" charset="0"/>
                <a:cs typeface="Times New Roman" panose="02020603050405020304" pitchFamily="18" charset="0"/>
              </a:rPr>
              <a:t>Art.  49.  [Penalizacja innych czynów]  Kto narusza przepisy art. 3, 11 ust. 2, art. 14, 15 ust. 2 i art. 27  - podlega grzywnie albo karze ograniczenia wolności:</a:t>
            </a:r>
          </a:p>
          <a:p>
            <a:pPr algn="just"/>
            <a:r>
              <a:rPr lang="pl-PL" kern="100" dirty="0">
                <a:latin typeface="+mj-lt"/>
                <a:ea typeface="Calibri" panose="020F0502020204030204" pitchFamily="34" charset="0"/>
                <a:cs typeface="Times New Roman" panose="02020603050405020304" pitchFamily="18" charset="0"/>
              </a:rPr>
              <a:t>ograniczanie lub </a:t>
            </a:r>
            <a:r>
              <a:rPr lang="pl-PL" b="1" kern="100" dirty="0">
                <a:latin typeface="+mj-lt"/>
                <a:ea typeface="Calibri" panose="020F0502020204030204" pitchFamily="34" charset="0"/>
                <a:cs typeface="Times New Roman" panose="02020603050405020304" pitchFamily="18" charset="0"/>
              </a:rPr>
              <a:t>utrudnianie</a:t>
            </a:r>
            <a:r>
              <a:rPr lang="pl-PL" kern="100" dirty="0">
                <a:latin typeface="+mj-lt"/>
                <a:ea typeface="Calibri" panose="020F0502020204030204" pitchFamily="34" charset="0"/>
                <a:cs typeface="Times New Roman" panose="02020603050405020304" pitchFamily="18" charset="0"/>
              </a:rPr>
              <a:t> w jakikolwiek inny sposób </a:t>
            </a:r>
            <a:r>
              <a:rPr lang="pl-PL" b="1" kern="100" dirty="0">
                <a:latin typeface="+mj-lt"/>
                <a:ea typeface="Calibri" panose="020F0502020204030204" pitchFamily="34" charset="0"/>
                <a:cs typeface="Times New Roman" panose="02020603050405020304" pitchFamily="18" charset="0"/>
              </a:rPr>
              <a:t>przez pracownika poligrafii oraz kolportażu</a:t>
            </a:r>
            <a:r>
              <a:rPr lang="pl-PL" kern="100" dirty="0">
                <a:latin typeface="+mj-lt"/>
                <a:ea typeface="Calibri" panose="020F0502020204030204" pitchFamily="34" charset="0"/>
                <a:cs typeface="Times New Roman" panose="02020603050405020304" pitchFamily="18" charset="0"/>
              </a:rPr>
              <a:t> </a:t>
            </a:r>
            <a:r>
              <a:rPr lang="pl-PL" b="1" kern="100" dirty="0">
                <a:latin typeface="+mj-lt"/>
                <a:ea typeface="Calibri" panose="020F0502020204030204" pitchFamily="34" charset="0"/>
                <a:cs typeface="Times New Roman" panose="02020603050405020304" pitchFamily="18" charset="0"/>
              </a:rPr>
              <a:t>drukowania</a:t>
            </a:r>
            <a:r>
              <a:rPr lang="pl-PL" kern="100" dirty="0">
                <a:latin typeface="+mj-lt"/>
                <a:ea typeface="Calibri" panose="020F0502020204030204" pitchFamily="34" charset="0"/>
                <a:cs typeface="Times New Roman" panose="02020603050405020304" pitchFamily="18" charset="0"/>
              </a:rPr>
              <a:t> i nabywania przyjętych przez przedsiębiorstwa do druku i rozpowszechnienia dzienników</a:t>
            </a:r>
          </a:p>
          <a:p>
            <a:pPr algn="just"/>
            <a:r>
              <a:rPr lang="pl-PL" sz="1800" b="1" kern="100" dirty="0">
                <a:effectLst/>
                <a:latin typeface="+mj-lt"/>
                <a:ea typeface="Calibri" panose="020F0502020204030204" pitchFamily="34" charset="0"/>
                <a:cs typeface="Times New Roman" panose="02020603050405020304" pitchFamily="18" charset="0"/>
              </a:rPr>
              <a:t>nieudzielenie wbrew ustawowemu obowiązkowi informacji dziennikarzowi. </a:t>
            </a:r>
            <a:r>
              <a:rPr lang="pl-PL" sz="1800" kern="100" dirty="0">
                <a:effectLst/>
                <a:latin typeface="+mj-lt"/>
                <a:ea typeface="Calibri" panose="020F0502020204030204" pitchFamily="34" charset="0"/>
                <a:cs typeface="Times New Roman" panose="02020603050405020304" pitchFamily="18" charset="0"/>
              </a:rPr>
              <a:t>Przedsiębiorcy i podmioty niezaliczone do sektora finansów publicznych</a:t>
            </a:r>
          </a:p>
          <a:p>
            <a:pPr algn="just"/>
            <a:r>
              <a:rPr lang="pl-PL" sz="1800" b="1" kern="100" dirty="0">
                <a:effectLst/>
                <a:latin typeface="+mj-lt"/>
                <a:ea typeface="Calibri" panose="020F0502020204030204" pitchFamily="34" charset="0"/>
                <a:cs typeface="Times New Roman" panose="02020603050405020304" pitchFamily="18" charset="0"/>
              </a:rPr>
              <a:t>publikowanie</a:t>
            </a:r>
            <a:r>
              <a:rPr lang="pl-PL" sz="1800" kern="100" dirty="0">
                <a:effectLst/>
                <a:latin typeface="+mj-lt"/>
                <a:ea typeface="Calibri" panose="020F0502020204030204" pitchFamily="34" charset="0"/>
                <a:cs typeface="Times New Roman" panose="02020603050405020304" pitchFamily="18" charset="0"/>
              </a:rPr>
              <a:t> lub rozpowszechnianie w inny sposób </a:t>
            </a:r>
            <a:r>
              <a:rPr lang="pl-PL" sz="1800" b="1" kern="100" dirty="0">
                <a:effectLst/>
                <a:latin typeface="+mj-lt"/>
                <a:ea typeface="Calibri" panose="020F0502020204030204" pitchFamily="34" charset="0"/>
                <a:cs typeface="Times New Roman" panose="02020603050405020304" pitchFamily="18" charset="0"/>
              </a:rPr>
              <a:t>informacji</a:t>
            </a:r>
            <a:r>
              <a:rPr lang="pl-PL" sz="1800" kern="100" dirty="0">
                <a:effectLst/>
                <a:latin typeface="+mj-lt"/>
                <a:ea typeface="Calibri" panose="020F0502020204030204" pitchFamily="34" charset="0"/>
                <a:cs typeface="Times New Roman" panose="02020603050405020304" pitchFamily="18" charset="0"/>
              </a:rPr>
              <a:t> utrwalonych za pomocą zapisów fonicznych i wizualnych </a:t>
            </a:r>
            <a:r>
              <a:rPr lang="pl-PL" sz="1800" b="1" kern="100" dirty="0">
                <a:effectLst/>
                <a:latin typeface="+mj-lt"/>
                <a:ea typeface="Calibri" panose="020F0502020204030204" pitchFamily="34" charset="0"/>
                <a:cs typeface="Times New Roman" panose="02020603050405020304" pitchFamily="18" charset="0"/>
              </a:rPr>
              <a:t>bez wymaganej do tego zgody osób udzielających informacji, </a:t>
            </a:r>
            <a:r>
              <a:rPr lang="pl-PL" sz="1800" kern="100" dirty="0">
                <a:effectLst/>
                <a:latin typeface="+mj-lt"/>
                <a:ea typeface="Calibri" panose="020F0502020204030204" pitchFamily="34" charset="0"/>
                <a:cs typeface="Times New Roman" panose="02020603050405020304" pitchFamily="18" charset="0"/>
              </a:rPr>
              <a:t>opublikowanie informacji z naruszeniem terminu lub zakresu jej opublikowania (o ile osoba udzielająca informacji z ważnych powodów społecznych lub osobistych zastrzegła termin i zakres jej opublikowania), opublikowanie informacji, mimo że osoba, która jej udzieliła, </a:t>
            </a:r>
            <a:r>
              <a:rPr lang="pl-PL" sz="1800" b="1" kern="100" dirty="0">
                <a:effectLst/>
                <a:latin typeface="+mj-lt"/>
                <a:ea typeface="Calibri" panose="020F0502020204030204" pitchFamily="34" charset="0"/>
                <a:cs typeface="Times New Roman" panose="02020603050405020304" pitchFamily="18" charset="0"/>
              </a:rPr>
              <a:t>zastrzegła zakaz publikacji </a:t>
            </a:r>
            <a:r>
              <a:rPr lang="pl-PL" sz="1800" kern="100" dirty="0">
                <a:effectLst/>
                <a:latin typeface="+mj-lt"/>
                <a:ea typeface="Calibri" panose="020F0502020204030204" pitchFamily="34" charset="0"/>
                <a:cs typeface="Times New Roman" panose="02020603050405020304" pitchFamily="18" charset="0"/>
              </a:rPr>
              <a:t>ze względu na tajemnicę zawodową, publikowanie bez zgody zainteresowanej osoby informacji oraz danych dotyczących </a:t>
            </a:r>
            <a:r>
              <a:rPr lang="pl-PL" sz="1800" b="1" kern="100" dirty="0">
                <a:effectLst/>
                <a:latin typeface="+mj-lt"/>
                <a:ea typeface="Calibri" panose="020F0502020204030204" pitchFamily="34" charset="0"/>
                <a:cs typeface="Times New Roman" panose="02020603050405020304" pitchFamily="18" charset="0"/>
              </a:rPr>
              <a:t>prywatnej sfery życia</a:t>
            </a:r>
          </a:p>
          <a:p>
            <a:pPr algn="just"/>
            <a:r>
              <a:rPr lang="pl-PL" sz="1800" kern="100" dirty="0">
                <a:effectLst/>
                <a:latin typeface="+mj-lt"/>
                <a:ea typeface="Calibri" panose="020F0502020204030204" pitchFamily="34" charset="0"/>
                <a:cs typeface="Times New Roman" panose="02020603050405020304" pitchFamily="18" charset="0"/>
              </a:rPr>
              <a:t>niezachowanie przez dziennikarza w </a:t>
            </a:r>
            <a:r>
              <a:rPr lang="pl-PL" sz="1800" b="1" kern="100" dirty="0">
                <a:effectLst/>
                <a:latin typeface="+mj-lt"/>
                <a:ea typeface="Calibri" panose="020F0502020204030204" pitchFamily="34" charset="0"/>
                <a:cs typeface="Times New Roman" panose="02020603050405020304" pitchFamily="18" charset="0"/>
              </a:rPr>
              <a:t>tajemnicy danych umożliwiających identyfikację autora materiału prasowego</a:t>
            </a:r>
            <a:r>
              <a:rPr lang="pl-PL" sz="1800" kern="100" dirty="0">
                <a:effectLst/>
                <a:latin typeface="+mj-lt"/>
                <a:ea typeface="Calibri" panose="020F0502020204030204" pitchFamily="34" charset="0"/>
                <a:cs typeface="Times New Roman" panose="02020603050405020304" pitchFamily="18" charset="0"/>
              </a:rPr>
              <a:t>, listu do redakcji lub innego materiału o tym charakterze</a:t>
            </a:r>
          </a:p>
          <a:p>
            <a:pPr algn="just"/>
            <a:r>
              <a:rPr lang="pl-PL" sz="1800" kern="100" dirty="0">
                <a:effectLst/>
                <a:latin typeface="+mj-lt"/>
                <a:ea typeface="Calibri" panose="020F0502020204030204" pitchFamily="34" charset="0"/>
                <a:cs typeface="Times New Roman" panose="02020603050405020304" pitchFamily="18" charset="0"/>
              </a:rPr>
              <a:t>naruszenie przewidzianych w art. 27 </a:t>
            </a:r>
            <a:r>
              <a:rPr lang="pl-PL" sz="1800" b="1" kern="100" dirty="0">
                <a:effectLst/>
                <a:latin typeface="+mj-lt"/>
                <a:ea typeface="Calibri" panose="020F0502020204030204" pitchFamily="34" charset="0"/>
                <a:cs typeface="Times New Roman" panose="02020603050405020304" pitchFamily="18" charset="0"/>
              </a:rPr>
              <a:t>wymogów formalnych </a:t>
            </a:r>
            <a:r>
              <a:rPr lang="pl-PL" sz="1800" kern="100" dirty="0">
                <a:effectLst/>
                <a:latin typeface="+mj-lt"/>
                <a:ea typeface="Calibri" panose="020F0502020204030204" pitchFamily="34" charset="0"/>
                <a:cs typeface="Times New Roman" panose="02020603050405020304" pitchFamily="18" charset="0"/>
              </a:rPr>
              <a:t>dotyczących oznaczania druków periodycznych, serwisów agencyjnych, innych podobnych druków prasowych</a:t>
            </a:r>
          </a:p>
          <a:p>
            <a:pPr algn="just">
              <a:buFontTx/>
              <a:buChar char="-"/>
            </a:pPr>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8616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1F601-9387-8D0F-7351-6BE51F1A481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577C78F-2D4D-DB8F-AF4C-FD5297EA3417}"/>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 karna.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F539C8AB-7654-8063-9BA8-BE3D62924AF0}"/>
              </a:ext>
            </a:extLst>
          </p:cNvPr>
          <p:cNvSpPr>
            <a:spLocks noGrp="1"/>
          </p:cNvSpPr>
          <p:nvPr>
            <p:ph idx="1"/>
          </p:nvPr>
        </p:nvSpPr>
        <p:spPr>
          <a:xfrm>
            <a:off x="1771223" y="1132115"/>
            <a:ext cx="10115977" cy="5355772"/>
          </a:xfrm>
        </p:spPr>
        <p:txBody>
          <a:bodyPr>
            <a:normAutofit fontScale="92500" lnSpcReduction="10000"/>
          </a:bodyPr>
          <a:lstStyle/>
          <a:p>
            <a:pPr marL="0" indent="0" algn="just">
              <a:buNone/>
            </a:pPr>
            <a:endParaRPr lang="pl-PL" sz="1800" kern="100" dirty="0">
              <a:effectLst/>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Art.  49a.  [Nieumyślne opublikowanie materiału prasowego zawierającego znamiona przestępstwa]  Redaktor, który </a:t>
            </a:r>
            <a:r>
              <a:rPr lang="pl-PL" sz="1800" b="1" kern="100" dirty="0">
                <a:effectLst/>
                <a:latin typeface="+mj-lt"/>
                <a:ea typeface="Calibri" panose="020F0502020204030204" pitchFamily="34" charset="0"/>
                <a:cs typeface="Times New Roman" panose="02020603050405020304" pitchFamily="18" charset="0"/>
              </a:rPr>
              <a:t>nieumyślnie dopuścił do opublikowania materiału prasowego zawierającego znamiona przestępstwa</a:t>
            </a:r>
            <a:r>
              <a:rPr lang="pl-PL" sz="1800" kern="100" dirty="0">
                <a:effectLst/>
                <a:latin typeface="+mj-lt"/>
                <a:ea typeface="Calibri" panose="020F0502020204030204" pitchFamily="34" charset="0"/>
                <a:cs typeface="Times New Roman" panose="02020603050405020304" pitchFamily="18" charset="0"/>
              </a:rPr>
              <a:t>, o którym mowa w art. 37a  - podlega grzywnie albo karze ograniczenia wolności.</a:t>
            </a:r>
          </a:p>
          <a:p>
            <a:pPr algn="just"/>
            <a:r>
              <a:rPr lang="pl-PL" sz="1800" kern="100" dirty="0">
                <a:effectLst/>
                <a:latin typeface="+mj-lt"/>
                <a:ea typeface="Calibri" panose="020F0502020204030204" pitchFamily="34" charset="0"/>
                <a:cs typeface="Times New Roman" panose="02020603050405020304" pitchFamily="18" charset="0"/>
              </a:rPr>
              <a:t>Art.  49b.  [Publikacja wypowiedzi bez umożliwienia jej autoryzacji] 1.  Kto publikuje </a:t>
            </a:r>
            <a:r>
              <a:rPr lang="pl-PL" sz="1800" b="1" kern="100" dirty="0">
                <a:effectLst/>
                <a:latin typeface="+mj-lt"/>
                <a:ea typeface="Calibri" panose="020F0502020204030204" pitchFamily="34" charset="0"/>
                <a:cs typeface="Times New Roman" panose="02020603050405020304" pitchFamily="18" charset="0"/>
              </a:rPr>
              <a:t>dosłownie cytowaną wypowiedź bez umożliwienia osobie udzielającej informacji dokonania autoryzacj</a:t>
            </a:r>
            <a:r>
              <a:rPr lang="pl-PL" sz="1800" kern="100" dirty="0">
                <a:effectLst/>
                <a:latin typeface="+mj-lt"/>
                <a:ea typeface="Calibri" panose="020F0502020204030204" pitchFamily="34" charset="0"/>
                <a:cs typeface="Times New Roman" panose="02020603050405020304" pitchFamily="18" charset="0"/>
              </a:rPr>
              <a:t>i na zasadach określonych w art. 14a  - podlega karze grzywny. 2.  Karze, o której mowa w ust. 1, nie podlega, kto publikuje wypowiedź identyczną z udzieloną przez osobę udzielającą informacji.</a:t>
            </a:r>
            <a:endParaRPr lang="pl-PL" kern="100" dirty="0">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Art.  45.  [Wydawanie dziennika lub czasopisma bez rejestracji albo zawieszonego]  Kto </a:t>
            </a:r>
            <a:r>
              <a:rPr lang="pl-PL" sz="1800" b="1" kern="100" dirty="0">
                <a:effectLst/>
                <a:latin typeface="+mj-lt"/>
                <a:ea typeface="Calibri" panose="020F0502020204030204" pitchFamily="34" charset="0"/>
                <a:cs typeface="Times New Roman" panose="02020603050405020304" pitchFamily="18" charset="0"/>
              </a:rPr>
              <a:t>wydaje dziennik lub czasopismo bez rejestracji </a:t>
            </a:r>
            <a:r>
              <a:rPr lang="pl-PL" sz="1800" kern="100" dirty="0">
                <a:effectLst/>
                <a:latin typeface="+mj-lt"/>
                <a:ea typeface="Calibri" panose="020F0502020204030204" pitchFamily="34" charset="0"/>
                <a:cs typeface="Times New Roman" panose="02020603050405020304" pitchFamily="18" charset="0"/>
              </a:rPr>
              <a:t>albo zawieszone  - podlega karze grzywny.</a:t>
            </a:r>
          </a:p>
          <a:p>
            <a:pPr algn="just"/>
            <a:r>
              <a:rPr lang="pl-PL" sz="1800" kern="100" dirty="0">
                <a:effectLst/>
                <a:latin typeface="+mj-lt"/>
                <a:ea typeface="Calibri" panose="020F0502020204030204" pitchFamily="34" charset="0"/>
                <a:cs typeface="Times New Roman" panose="02020603050405020304" pitchFamily="18" charset="0"/>
              </a:rPr>
              <a:t>Art.  212.  KK [Zniesławienie]§  1.Kto </a:t>
            </a:r>
            <a:r>
              <a:rPr lang="pl-PL" sz="1800" b="1" kern="100" dirty="0">
                <a:effectLst/>
                <a:latin typeface="+mj-lt"/>
                <a:ea typeface="Calibri" panose="020F0502020204030204" pitchFamily="34" charset="0"/>
                <a:cs typeface="Times New Roman" panose="02020603050405020304" pitchFamily="18" charset="0"/>
              </a:rPr>
              <a:t>pomawia inną osobę</a:t>
            </a:r>
            <a:r>
              <a:rPr lang="pl-PL" sz="1800" kern="100" dirty="0">
                <a:effectLst/>
                <a:latin typeface="+mj-lt"/>
                <a:ea typeface="Calibri" panose="020F0502020204030204" pitchFamily="34" charset="0"/>
                <a:cs typeface="Times New Roman" panose="02020603050405020304" pitchFamily="18" charset="0"/>
              </a:rPr>
              <a:t>, </a:t>
            </a:r>
            <a:r>
              <a:rPr lang="pl-PL" sz="1800" b="1" kern="100" dirty="0">
                <a:effectLst/>
                <a:latin typeface="+mj-lt"/>
                <a:ea typeface="Calibri" panose="020F0502020204030204" pitchFamily="34" charset="0"/>
                <a:cs typeface="Times New Roman" panose="02020603050405020304" pitchFamily="18" charset="0"/>
              </a:rPr>
              <a:t>grupę osób</a:t>
            </a:r>
            <a:r>
              <a:rPr lang="pl-PL" sz="1800" kern="100" dirty="0">
                <a:effectLst/>
                <a:latin typeface="+mj-lt"/>
                <a:ea typeface="Calibri" panose="020F0502020204030204" pitchFamily="34" charset="0"/>
                <a:cs typeface="Times New Roman" panose="02020603050405020304" pitchFamily="18" charset="0"/>
              </a:rPr>
              <a:t>, </a:t>
            </a:r>
            <a:r>
              <a:rPr lang="pl-PL" sz="1800" b="1" kern="100" dirty="0">
                <a:effectLst/>
                <a:latin typeface="+mj-lt"/>
                <a:ea typeface="Calibri" panose="020F0502020204030204" pitchFamily="34" charset="0"/>
                <a:cs typeface="Times New Roman" panose="02020603050405020304" pitchFamily="18" charset="0"/>
              </a:rPr>
              <a:t>instytucję</a:t>
            </a:r>
            <a:r>
              <a:rPr lang="pl-PL" sz="1800" kern="100" dirty="0">
                <a:effectLst/>
                <a:latin typeface="+mj-lt"/>
                <a:ea typeface="Calibri" panose="020F0502020204030204" pitchFamily="34" charset="0"/>
                <a:cs typeface="Times New Roman" panose="02020603050405020304" pitchFamily="18" charset="0"/>
              </a:rPr>
              <a:t>, osobę prawną lub jednostkę organizacyjną niemającą osobowości prawnej o takie postępowanie lub właściwości, </a:t>
            </a:r>
            <a:r>
              <a:rPr lang="pl-PL" sz="1800" b="1" kern="100" dirty="0">
                <a:effectLst/>
                <a:latin typeface="+mj-lt"/>
                <a:ea typeface="Calibri" panose="020F0502020204030204" pitchFamily="34" charset="0"/>
                <a:cs typeface="Times New Roman" panose="02020603050405020304" pitchFamily="18" charset="0"/>
              </a:rPr>
              <a:t>które mogą poniżyć ją w opinii publicznej lub narazić na utratę zaufania</a:t>
            </a:r>
            <a:r>
              <a:rPr lang="pl-PL" sz="1800" kern="100" dirty="0">
                <a:effectLst/>
                <a:latin typeface="+mj-lt"/>
                <a:ea typeface="Calibri" panose="020F0502020204030204" pitchFamily="34" charset="0"/>
                <a:cs typeface="Times New Roman" panose="02020603050405020304" pitchFamily="18" charset="0"/>
              </a:rPr>
              <a:t> potrzebnego dla danego stanowiska, zawodu lub rodzaju działalności, podlega grzywnie albo karze ograniczenia wolności.§  2.Jeżeli sprawca dopuszcza się czynu określonego w § 1 </a:t>
            </a:r>
            <a:r>
              <a:rPr lang="pl-PL" sz="1800" b="1" kern="100" dirty="0">
                <a:effectLst/>
                <a:latin typeface="+mj-lt"/>
                <a:ea typeface="Calibri" panose="020F0502020204030204" pitchFamily="34" charset="0"/>
                <a:cs typeface="Times New Roman" panose="02020603050405020304" pitchFamily="18" charset="0"/>
              </a:rPr>
              <a:t>za pomocą środków masowego komunikowania</a:t>
            </a:r>
            <a:r>
              <a:rPr lang="pl-PL" sz="1800" kern="100" dirty="0">
                <a:effectLst/>
                <a:latin typeface="+mj-lt"/>
                <a:ea typeface="Calibri" panose="020F0502020204030204" pitchFamily="34" charset="0"/>
                <a:cs typeface="Times New Roman" panose="02020603050405020304" pitchFamily="18" charset="0"/>
              </a:rPr>
              <a:t>, podlega grzywnie, karze ograniczenia wolności albo pozbawienia wolności do roku.</a:t>
            </a:r>
          </a:p>
        </p:txBody>
      </p:sp>
    </p:spTree>
    <p:extLst>
      <p:ext uri="{BB962C8B-B14F-4D97-AF65-F5344CB8AC3E}">
        <p14:creationId xmlns:p14="http://schemas.microsoft.com/office/powerpoint/2010/main" val="22015506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28E86-756C-5F5A-7920-7D09933F515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5649974-087C-4CB8-54DC-CF22CF91A47D}"/>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a:t>
            </a:r>
            <a:r>
              <a:rPr lang="pl-PL" sz="1800" b="1" kern="100" dirty="0">
                <a:latin typeface="Century Gothic" panose="020B0502020202020204" pitchFamily="34" charset="0"/>
                <a:ea typeface="Calibri" panose="020F0502020204030204" pitchFamily="34" charset="0"/>
                <a:cs typeface="Times New Roman" panose="02020603050405020304" pitchFamily="18" charset="0"/>
              </a:rPr>
              <a:t> nadawcy.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2B079B08-B024-D193-AA4E-3AA66FB73306}"/>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Zgodnie z art. 4 pkt 5) u.r.t. </a:t>
            </a:r>
            <a:r>
              <a:rPr lang="pl-PL" sz="1800" b="1" kern="100" dirty="0">
                <a:effectLst/>
                <a:latin typeface="+mj-lt"/>
                <a:ea typeface="Calibri" panose="020F0502020204030204" pitchFamily="34" charset="0"/>
                <a:cs typeface="Times New Roman" panose="02020603050405020304" pitchFamily="18" charset="0"/>
              </a:rPr>
              <a:t>nadawcą</a:t>
            </a:r>
            <a:r>
              <a:rPr lang="pl-PL" sz="1800" kern="100" dirty="0">
                <a:effectLst/>
                <a:latin typeface="+mj-lt"/>
                <a:ea typeface="Calibri" panose="020F0502020204030204" pitchFamily="34" charset="0"/>
                <a:cs typeface="Times New Roman" panose="02020603050405020304" pitchFamily="18" charset="0"/>
              </a:rPr>
              <a:t> jest osoba fizyczna, osoba prawna lub osobowa spółka handlowa, która </a:t>
            </a:r>
            <a:r>
              <a:rPr lang="pl-PL" sz="1800" b="1" kern="100" dirty="0">
                <a:effectLst/>
                <a:latin typeface="+mj-lt"/>
                <a:ea typeface="Calibri" panose="020F0502020204030204" pitchFamily="34" charset="0"/>
                <a:cs typeface="Times New Roman" panose="02020603050405020304" pitchFamily="18" charset="0"/>
              </a:rPr>
              <a:t>tworzy i zestawia program </a:t>
            </a:r>
            <a:r>
              <a:rPr lang="pl-PL" sz="1800" kern="100" dirty="0">
                <a:effectLst/>
                <a:latin typeface="+mj-lt"/>
                <a:ea typeface="Calibri" panose="020F0502020204030204" pitchFamily="34" charset="0"/>
                <a:cs typeface="Times New Roman" panose="02020603050405020304" pitchFamily="18" charset="0"/>
              </a:rPr>
              <a:t>oraz </a:t>
            </a:r>
            <a:r>
              <a:rPr lang="pl-PL" sz="1800" b="1" kern="100" dirty="0">
                <a:effectLst/>
                <a:latin typeface="+mj-lt"/>
                <a:ea typeface="Calibri" panose="020F0502020204030204" pitchFamily="34" charset="0"/>
                <a:cs typeface="Times New Roman" panose="02020603050405020304" pitchFamily="18" charset="0"/>
              </a:rPr>
              <a:t>rozpowszechnia</a:t>
            </a:r>
            <a:r>
              <a:rPr lang="pl-PL" sz="1800" kern="100" dirty="0">
                <a:effectLst/>
                <a:latin typeface="+mj-lt"/>
                <a:ea typeface="Calibri" panose="020F0502020204030204" pitchFamily="34" charset="0"/>
                <a:cs typeface="Times New Roman" panose="02020603050405020304" pitchFamily="18" charset="0"/>
              </a:rPr>
              <a:t> </a:t>
            </a:r>
            <a:r>
              <a:rPr lang="pl-PL" sz="1800" b="1" kern="100" dirty="0">
                <a:effectLst/>
                <a:latin typeface="+mj-lt"/>
                <a:ea typeface="Calibri" panose="020F0502020204030204" pitchFamily="34" charset="0"/>
                <a:cs typeface="Times New Roman" panose="02020603050405020304" pitchFamily="18" charset="0"/>
              </a:rPr>
              <a:t>go</a:t>
            </a:r>
            <a:r>
              <a:rPr lang="pl-PL" sz="1800" kern="100" dirty="0">
                <a:effectLst/>
                <a:latin typeface="+mj-lt"/>
                <a:ea typeface="Calibri" panose="020F0502020204030204" pitchFamily="34" charset="0"/>
                <a:cs typeface="Times New Roman" panose="02020603050405020304" pitchFamily="18" charset="0"/>
              </a:rPr>
              <a:t> lub przekazuje innym osobom w celu rozpowszechniania.</a:t>
            </a:r>
          </a:p>
          <a:p>
            <a:pPr algn="just"/>
            <a:r>
              <a:rPr lang="pl-PL" sz="1800" kern="100" dirty="0">
                <a:effectLst/>
                <a:latin typeface="+mj-lt"/>
                <a:ea typeface="Calibri" panose="020F0502020204030204" pitchFamily="34" charset="0"/>
                <a:cs typeface="Times New Roman" panose="02020603050405020304" pitchFamily="18" charset="0"/>
              </a:rPr>
              <a:t>Art. 13 ust. 1. u.r.t.: </a:t>
            </a:r>
            <a:r>
              <a:rPr lang="pl-PL" sz="1800" b="1" i="1" kern="100" dirty="0">
                <a:effectLst/>
                <a:latin typeface="+mj-lt"/>
                <a:ea typeface="Calibri" panose="020F0502020204030204" pitchFamily="34" charset="0"/>
                <a:cs typeface="Times New Roman" panose="02020603050405020304" pitchFamily="18" charset="0"/>
              </a:rPr>
              <a:t>Nadawca kształtuje program samodzielnie </a:t>
            </a:r>
            <a:r>
              <a:rPr lang="pl-PL" sz="1800" i="1" kern="100" dirty="0">
                <a:effectLst/>
                <a:latin typeface="+mj-lt"/>
                <a:ea typeface="Calibri" panose="020F0502020204030204" pitchFamily="34" charset="0"/>
                <a:cs typeface="Times New Roman" panose="02020603050405020304" pitchFamily="18" charset="0"/>
              </a:rPr>
              <a:t>w zakresie zadań określonych w art. 1 ust. 1 </a:t>
            </a:r>
            <a:r>
              <a:rPr lang="pl-PL" sz="1800" b="1" i="1" kern="100" dirty="0">
                <a:effectLst/>
                <a:latin typeface="+mj-lt"/>
                <a:ea typeface="Calibri" panose="020F0502020204030204" pitchFamily="34" charset="0"/>
                <a:cs typeface="Times New Roman" panose="02020603050405020304" pitchFamily="18" charset="0"/>
              </a:rPr>
              <a:t>i ponosi odpowiedzialność za jego treść</a:t>
            </a:r>
            <a:r>
              <a:rPr lang="pl-PL" sz="1800" i="1" kern="100" dirty="0">
                <a:effectLst/>
                <a:latin typeface="+mj-lt"/>
                <a:ea typeface="Calibri" panose="020F0502020204030204" pitchFamily="34" charset="0"/>
                <a:cs typeface="Times New Roman" panose="02020603050405020304" pitchFamily="18" charset="0"/>
              </a:rPr>
              <a:t>. 2.  Przepis ust. 1 nie narusza przepisów dotyczących odpowiedzialności innych osób za treść poszczególnych audycji, reklam lub innych przekazów.</a:t>
            </a:r>
          </a:p>
          <a:p>
            <a:pPr algn="just"/>
            <a:r>
              <a:rPr lang="pl-PL" sz="1800" kern="100" dirty="0">
                <a:effectLst/>
                <a:latin typeface="+mj-lt"/>
                <a:ea typeface="Calibri" panose="020F0502020204030204" pitchFamily="34" charset="0"/>
                <a:cs typeface="Times New Roman" panose="02020603050405020304" pitchFamily="18" charset="0"/>
              </a:rPr>
              <a:t>Z art. 13 ust. 1 wynika, że nadawca ma samodzielność w zakresie kształtowania programu, ale jednocześnie ponosi odpowiedzialność za dokonany przez siebie sposób jego ukształtowania. Przepis art. 13 ust. 1 stanowi samodzielną podstawę odpowiedzialności za całokształt programu. </a:t>
            </a:r>
          </a:p>
          <a:p>
            <a:pPr algn="just"/>
            <a:r>
              <a:rPr lang="pl-PL" sz="1800" kern="100" dirty="0">
                <a:effectLst/>
                <a:latin typeface="+mj-lt"/>
                <a:ea typeface="Calibri" panose="020F0502020204030204" pitchFamily="34" charset="0"/>
                <a:cs typeface="Times New Roman" panose="02020603050405020304" pitchFamily="18" charset="0"/>
              </a:rPr>
              <a:t>Odpowiedzialność prawna nadawcy za treść programu w żaden sposób </a:t>
            </a:r>
            <a:r>
              <a:rPr lang="pl-PL" sz="1800" b="1" kern="100" dirty="0">
                <a:effectLst/>
                <a:latin typeface="+mj-lt"/>
                <a:ea typeface="Calibri" panose="020F0502020204030204" pitchFamily="34" charset="0"/>
                <a:cs typeface="Times New Roman" panose="02020603050405020304" pitchFamily="18" charset="0"/>
              </a:rPr>
              <a:t>nie wyłącza ani nie ogranicza </a:t>
            </a:r>
            <a:r>
              <a:rPr lang="pl-PL" sz="1800" kern="100" dirty="0">
                <a:effectLst/>
                <a:latin typeface="+mj-lt"/>
                <a:ea typeface="Calibri" panose="020F0502020204030204" pitchFamily="34" charset="0"/>
                <a:cs typeface="Times New Roman" panose="02020603050405020304" pitchFamily="18" charset="0"/>
              </a:rPr>
              <a:t>odpowiedzialności </a:t>
            </a:r>
            <a:r>
              <a:rPr lang="pl-PL" sz="1800" b="1" kern="100" dirty="0">
                <a:effectLst/>
                <a:latin typeface="+mj-lt"/>
                <a:ea typeface="Calibri" panose="020F0502020204030204" pitchFamily="34" charset="0"/>
                <a:cs typeface="Times New Roman" panose="02020603050405020304" pitchFamily="18" charset="0"/>
              </a:rPr>
              <a:t>innych osób </a:t>
            </a:r>
            <a:r>
              <a:rPr lang="pl-PL" sz="1800" kern="100" dirty="0">
                <a:effectLst/>
                <a:latin typeface="+mj-lt"/>
                <a:ea typeface="Calibri" panose="020F0502020204030204" pitchFamily="34" charset="0"/>
                <a:cs typeface="Times New Roman" panose="02020603050405020304" pitchFamily="18" charset="0"/>
              </a:rPr>
              <a:t>za </a:t>
            </a:r>
            <a:r>
              <a:rPr lang="pl-PL" sz="1800" b="1" kern="100" dirty="0">
                <a:effectLst/>
                <a:latin typeface="+mj-lt"/>
                <a:ea typeface="Calibri" panose="020F0502020204030204" pitchFamily="34" charset="0"/>
                <a:cs typeface="Times New Roman" panose="02020603050405020304" pitchFamily="18" charset="0"/>
              </a:rPr>
              <a:t>poszczególne audycje </a:t>
            </a:r>
            <a:r>
              <a:rPr lang="pl-PL" sz="1800" kern="100" dirty="0">
                <a:effectLst/>
                <a:latin typeface="+mj-lt"/>
                <a:ea typeface="Calibri" panose="020F0502020204030204" pitchFamily="34" charset="0"/>
                <a:cs typeface="Times New Roman" panose="02020603050405020304" pitchFamily="18" charset="0"/>
              </a:rPr>
              <a:t>(art. 13 ust. 2 u.r.t.). Może pojawić się odpowiedzialność redaktorów, dziennikarzy, twórców i artystów wykonawców, uczestników audycji, producentów i wydawców.</a:t>
            </a:r>
          </a:p>
        </p:txBody>
      </p:sp>
    </p:spTree>
    <p:extLst>
      <p:ext uri="{BB962C8B-B14F-4D97-AF65-F5344CB8AC3E}">
        <p14:creationId xmlns:p14="http://schemas.microsoft.com/office/powerpoint/2010/main" val="28919036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49D9A-8C0D-9C60-97D8-53DB9C5C402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6578408-3A27-C378-0D7E-4EEE31A163EA}"/>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a:t>
            </a:r>
            <a:r>
              <a:rPr lang="pl-PL" sz="1800" b="1" kern="100" dirty="0">
                <a:latin typeface="Century Gothic" panose="020B0502020202020204" pitchFamily="34" charset="0"/>
                <a:ea typeface="Calibri" panose="020F0502020204030204" pitchFamily="34" charset="0"/>
                <a:cs typeface="Times New Roman" panose="02020603050405020304" pitchFamily="18" charset="0"/>
              </a:rPr>
              <a:t> nadawcy.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5D51D47-3957-5AB3-0CFB-EADD066D55B5}"/>
              </a:ext>
            </a:extLst>
          </p:cNvPr>
          <p:cNvSpPr>
            <a:spLocks noGrp="1"/>
          </p:cNvSpPr>
          <p:nvPr>
            <p:ph idx="1"/>
          </p:nvPr>
        </p:nvSpPr>
        <p:spPr>
          <a:xfrm>
            <a:off x="1356898" y="664246"/>
            <a:ext cx="10835102" cy="6243637"/>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Odpowiedzialność nadawcy za treść programu pojawi się więc w sytuacji, gdy nadawca będzie kształtował program z naruszeniem zadań określonych w art. 1 ust. 1 (</a:t>
            </a:r>
            <a:r>
              <a:rPr lang="pl-PL" sz="1800" i="1" kern="100" dirty="0">
                <a:effectLst/>
                <a:latin typeface="+mj-lt"/>
                <a:ea typeface="Calibri" panose="020F0502020204030204" pitchFamily="34" charset="0"/>
                <a:cs typeface="Times New Roman" panose="02020603050405020304" pitchFamily="18" charset="0"/>
              </a:rPr>
              <a:t>1. Zadaniem radiofonii i telewizji jest: 1) </a:t>
            </a:r>
            <a:r>
              <a:rPr lang="pl-PL" sz="1800" b="1" i="1" kern="100" dirty="0">
                <a:effectLst/>
                <a:latin typeface="+mj-lt"/>
                <a:ea typeface="Calibri" panose="020F0502020204030204" pitchFamily="34" charset="0"/>
                <a:cs typeface="Times New Roman" panose="02020603050405020304" pitchFamily="18" charset="0"/>
              </a:rPr>
              <a:t>dostarczanie informacji</a:t>
            </a:r>
            <a:r>
              <a:rPr lang="pl-PL" sz="1800" i="1" kern="100" dirty="0">
                <a:effectLst/>
                <a:latin typeface="+mj-lt"/>
                <a:ea typeface="Calibri" panose="020F0502020204030204" pitchFamily="34" charset="0"/>
                <a:cs typeface="Times New Roman" panose="02020603050405020304" pitchFamily="18" charset="0"/>
              </a:rPr>
              <a:t>; 2) </a:t>
            </a:r>
            <a:r>
              <a:rPr lang="pl-PL" sz="1800" b="1" i="1" kern="100" dirty="0">
                <a:effectLst/>
                <a:latin typeface="+mj-lt"/>
                <a:ea typeface="Calibri" panose="020F0502020204030204" pitchFamily="34" charset="0"/>
                <a:cs typeface="Times New Roman" panose="02020603050405020304" pitchFamily="18" charset="0"/>
              </a:rPr>
              <a:t>udostępnianie dóbr kultury </a:t>
            </a:r>
            <a:r>
              <a:rPr lang="pl-PL" sz="1800" i="1" kern="100" dirty="0">
                <a:effectLst/>
                <a:latin typeface="+mj-lt"/>
                <a:ea typeface="Calibri" panose="020F0502020204030204" pitchFamily="34" charset="0"/>
                <a:cs typeface="Times New Roman" panose="02020603050405020304" pitchFamily="18" charset="0"/>
              </a:rPr>
              <a:t>i sztuki; 3) </a:t>
            </a:r>
            <a:r>
              <a:rPr lang="pl-PL" sz="1800" b="1" i="1" kern="100" dirty="0">
                <a:effectLst/>
                <a:latin typeface="+mj-lt"/>
                <a:ea typeface="Calibri" panose="020F0502020204030204" pitchFamily="34" charset="0"/>
                <a:cs typeface="Times New Roman" panose="02020603050405020304" pitchFamily="18" charset="0"/>
              </a:rPr>
              <a:t>ułatwianie korzystania z oświaty, sportu </a:t>
            </a:r>
            <a:r>
              <a:rPr lang="pl-PL" sz="1800" i="1" kern="100" dirty="0">
                <a:effectLst/>
                <a:latin typeface="+mj-lt"/>
                <a:ea typeface="Calibri" panose="020F0502020204030204" pitchFamily="34" charset="0"/>
                <a:cs typeface="Times New Roman" panose="02020603050405020304" pitchFamily="18" charset="0"/>
              </a:rPr>
              <a:t>i dorobku nauki; 3a) </a:t>
            </a:r>
            <a:r>
              <a:rPr lang="pl-PL" sz="1800" b="1" i="1" kern="100" dirty="0">
                <a:effectLst/>
                <a:latin typeface="+mj-lt"/>
                <a:ea typeface="Calibri" panose="020F0502020204030204" pitchFamily="34" charset="0"/>
                <a:cs typeface="Times New Roman" panose="02020603050405020304" pitchFamily="18" charset="0"/>
              </a:rPr>
              <a:t>upowszechnianie edukacji obywatelskiej;</a:t>
            </a:r>
            <a:r>
              <a:rPr lang="pl-PL" sz="1800" i="1" kern="100" dirty="0">
                <a:effectLst/>
                <a:latin typeface="+mj-lt"/>
                <a:ea typeface="Calibri" panose="020F0502020204030204" pitchFamily="34" charset="0"/>
                <a:cs typeface="Times New Roman" panose="02020603050405020304" pitchFamily="18" charset="0"/>
              </a:rPr>
              <a:t> 4) </a:t>
            </a:r>
            <a:r>
              <a:rPr lang="pl-PL" sz="1800" b="1" i="1" kern="100" dirty="0">
                <a:effectLst/>
                <a:latin typeface="+mj-lt"/>
                <a:ea typeface="Calibri" panose="020F0502020204030204" pitchFamily="34" charset="0"/>
                <a:cs typeface="Times New Roman" panose="02020603050405020304" pitchFamily="18" charset="0"/>
              </a:rPr>
              <a:t>dostarczanie rozrywki</a:t>
            </a:r>
            <a:r>
              <a:rPr lang="pl-PL" sz="1800" i="1" kern="100" dirty="0">
                <a:effectLst/>
                <a:latin typeface="+mj-lt"/>
                <a:ea typeface="Calibri" panose="020F0502020204030204" pitchFamily="34" charset="0"/>
                <a:cs typeface="Times New Roman" panose="02020603050405020304" pitchFamily="18" charset="0"/>
              </a:rPr>
              <a:t>; 5) </a:t>
            </a:r>
            <a:r>
              <a:rPr lang="pl-PL" sz="1800" b="1" i="1" kern="100" dirty="0">
                <a:effectLst/>
                <a:latin typeface="+mj-lt"/>
                <a:ea typeface="Calibri" panose="020F0502020204030204" pitchFamily="34" charset="0"/>
                <a:cs typeface="Times New Roman" panose="02020603050405020304" pitchFamily="18" charset="0"/>
              </a:rPr>
              <a:t>popieranie krajowej twórczości </a:t>
            </a:r>
            <a:r>
              <a:rPr lang="pl-PL" sz="1800" i="1" kern="100" dirty="0">
                <a:effectLst/>
                <a:latin typeface="+mj-lt"/>
                <a:ea typeface="Calibri" panose="020F0502020204030204" pitchFamily="34" charset="0"/>
                <a:cs typeface="Times New Roman" panose="02020603050405020304" pitchFamily="18" charset="0"/>
              </a:rPr>
              <a:t>audiowizualnej</a:t>
            </a:r>
            <a:r>
              <a:rPr lang="pl-PL" sz="1800" kern="100" dirty="0">
                <a:effectLst/>
                <a:latin typeface="+mj-lt"/>
                <a:ea typeface="Calibri" panose="020F0502020204030204" pitchFamily="34" charset="0"/>
                <a:cs typeface="Times New Roman" panose="02020603050405020304" pitchFamily="18" charset="0"/>
              </a:rPr>
              <a:t>) lub gdy program </a:t>
            </a:r>
            <a:r>
              <a:rPr lang="pl-PL" sz="1800" b="1" kern="100" dirty="0">
                <a:effectLst/>
                <a:latin typeface="+mj-lt"/>
                <a:ea typeface="Calibri" panose="020F0502020204030204" pitchFamily="34" charset="0"/>
                <a:cs typeface="Times New Roman" panose="02020603050405020304" pitchFamily="18" charset="0"/>
              </a:rPr>
              <a:t>nie byłby kształtowany samodzielnie przez nadawcę</a:t>
            </a:r>
            <a:r>
              <a:rPr lang="pl-PL" sz="1800" kern="100" dirty="0">
                <a:effectLst/>
                <a:latin typeface="+mj-lt"/>
                <a:ea typeface="Calibri" panose="020F0502020204030204" pitchFamily="34" charset="0"/>
                <a:cs typeface="Times New Roman" panose="02020603050405020304" pitchFamily="18" charset="0"/>
              </a:rPr>
              <a:t>, lecz przez podmiot trzeci.</a:t>
            </a:r>
          </a:p>
          <a:p>
            <a:pPr algn="just"/>
            <a:r>
              <a:rPr lang="pl-PL" dirty="0"/>
              <a:t>chodzi przy tym w grę zarówno </a:t>
            </a:r>
            <a:r>
              <a:rPr lang="pl-PL" b="1" dirty="0"/>
              <a:t>odpowiedzialność karna, cywilna, jak i administracyjna</a:t>
            </a:r>
            <a:r>
              <a:rPr lang="pl-PL" dirty="0"/>
              <a:t>. </a:t>
            </a:r>
          </a:p>
          <a:p>
            <a:pPr algn="just"/>
            <a:r>
              <a:rPr lang="pl-PL" sz="1800" kern="100" dirty="0">
                <a:effectLst/>
                <a:latin typeface="+mj-lt"/>
                <a:ea typeface="Calibri" panose="020F0502020204030204" pitchFamily="34" charset="0"/>
                <a:cs typeface="Times New Roman" panose="02020603050405020304" pitchFamily="18" charset="0"/>
              </a:rPr>
              <a:t>Z reguły nadawca jest </a:t>
            </a:r>
            <a:r>
              <a:rPr lang="pl-PL" sz="1800" b="1" kern="100" dirty="0">
                <a:effectLst/>
                <a:latin typeface="+mj-lt"/>
                <a:ea typeface="Calibri" panose="020F0502020204030204" pitchFamily="34" charset="0"/>
                <a:cs typeface="Times New Roman" panose="02020603050405020304" pitchFamily="18" charset="0"/>
              </a:rPr>
              <a:t>podmiotem zbiorowym</a:t>
            </a:r>
            <a:r>
              <a:rPr lang="pl-PL" sz="1800" kern="100" dirty="0">
                <a:effectLst/>
                <a:latin typeface="+mj-lt"/>
                <a:ea typeface="Calibri" panose="020F0502020204030204" pitchFamily="34" charset="0"/>
                <a:cs typeface="Times New Roman" panose="02020603050405020304" pitchFamily="18" charset="0"/>
              </a:rPr>
              <a:t>. Z listy nadawców, którzy uzyskali koncesję, zamieszonej na stronie internetowej Krajowej Rady Radiofonii i Telewizji wynika, że są tam zarówno </a:t>
            </a:r>
            <a:r>
              <a:rPr lang="pl-PL" sz="1800" b="1" kern="100" dirty="0">
                <a:effectLst/>
                <a:latin typeface="+mj-lt"/>
                <a:ea typeface="Calibri" panose="020F0502020204030204" pitchFamily="34" charset="0"/>
                <a:cs typeface="Times New Roman" panose="02020603050405020304" pitchFamily="18" charset="0"/>
              </a:rPr>
              <a:t>spółki</a:t>
            </a:r>
            <a:r>
              <a:rPr lang="pl-PL" sz="1800" kern="100" dirty="0">
                <a:effectLst/>
                <a:latin typeface="+mj-lt"/>
                <a:ea typeface="Calibri" panose="020F0502020204030204" pitchFamily="34" charset="0"/>
                <a:cs typeface="Times New Roman" panose="02020603050405020304" pitchFamily="18" charset="0"/>
              </a:rPr>
              <a:t> z ograniczoną odpowiedzialnością, akcyjne, </a:t>
            </a:r>
            <a:r>
              <a:rPr lang="pl-PL" sz="1800" b="1" kern="100" dirty="0">
                <a:effectLst/>
                <a:latin typeface="+mj-lt"/>
                <a:ea typeface="Calibri" panose="020F0502020204030204" pitchFamily="34" charset="0"/>
                <a:cs typeface="Times New Roman" panose="02020603050405020304" pitchFamily="18" charset="0"/>
              </a:rPr>
              <a:t>fundacje</a:t>
            </a:r>
            <a:r>
              <a:rPr lang="pl-PL" sz="1800" kern="100" dirty="0">
                <a:effectLst/>
                <a:latin typeface="+mj-lt"/>
                <a:ea typeface="Calibri" panose="020F0502020204030204" pitchFamily="34" charset="0"/>
                <a:cs typeface="Times New Roman" panose="02020603050405020304" pitchFamily="18" charset="0"/>
              </a:rPr>
              <a:t>, </a:t>
            </a:r>
            <a:r>
              <a:rPr lang="pl-PL" sz="1800" b="1" kern="100" dirty="0">
                <a:effectLst/>
                <a:latin typeface="+mj-lt"/>
                <a:ea typeface="Calibri" panose="020F0502020204030204" pitchFamily="34" charset="0"/>
                <a:cs typeface="Times New Roman" panose="02020603050405020304" pitchFamily="18" charset="0"/>
              </a:rPr>
              <a:t>stowarzyszenia</a:t>
            </a:r>
            <a:r>
              <a:rPr lang="pl-PL" kern="100" dirty="0">
                <a:latin typeface="+mj-lt"/>
                <a:ea typeface="Calibri" panose="020F0502020204030204" pitchFamily="34" charset="0"/>
                <a:cs typeface="Times New Roman" panose="02020603050405020304" pitchFamily="18" charset="0"/>
              </a:rPr>
              <a:t>.</a:t>
            </a:r>
          </a:p>
          <a:p>
            <a:pPr algn="just"/>
            <a:r>
              <a:rPr lang="pl-PL" kern="100" dirty="0">
                <a:latin typeface="+mj-lt"/>
                <a:ea typeface="Calibri" panose="020F0502020204030204" pitchFamily="34" charset="0"/>
                <a:cs typeface="Times New Roman" panose="02020603050405020304" pitchFamily="18" charset="0"/>
              </a:rPr>
              <a:t>Zgodnie z ukształtowanymi w polskim prawie karnym zasadami odpowiadać może jedynie </a:t>
            </a:r>
            <a:r>
              <a:rPr lang="pl-PL" b="1" kern="100" dirty="0">
                <a:latin typeface="+mj-lt"/>
                <a:ea typeface="Calibri" panose="020F0502020204030204" pitchFamily="34" charset="0"/>
                <a:cs typeface="Times New Roman" panose="02020603050405020304" pitchFamily="18" charset="0"/>
              </a:rPr>
              <a:t>osoba fizyczna</a:t>
            </a:r>
            <a:r>
              <a:rPr lang="pl-PL" kern="100" dirty="0">
                <a:latin typeface="+mj-lt"/>
                <a:ea typeface="Calibri" panose="020F0502020204030204" pitchFamily="34" charset="0"/>
                <a:cs typeface="Times New Roman" panose="02020603050405020304" pitchFamily="18" charset="0"/>
              </a:rPr>
              <a:t>, nie została natomiast przewidziana odpowiedzialność osób prawnych. Na potrzeby odpowiedzialności karnej będzie więc należało analizować formę prawną podmiotu, który uzyskał koncesję czy też został zarejestrowany. Odpowiedzialność ponosić będą </a:t>
            </a:r>
            <a:r>
              <a:rPr lang="pl-PL" b="1" kern="100" dirty="0">
                <a:latin typeface="+mj-lt"/>
                <a:ea typeface="Calibri" panose="020F0502020204030204" pitchFamily="34" charset="0"/>
                <a:cs typeface="Times New Roman" panose="02020603050405020304" pitchFamily="18" charset="0"/>
              </a:rPr>
              <a:t>osoby, które są członkami zarządu</a:t>
            </a:r>
            <a:r>
              <a:rPr lang="pl-PL" kern="100" dirty="0">
                <a:latin typeface="+mj-lt"/>
                <a:ea typeface="Calibri" panose="020F0502020204030204" pitchFamily="34" charset="0"/>
                <a:cs typeface="Times New Roman" panose="02020603050405020304" pitchFamily="18" charset="0"/>
              </a:rPr>
              <a:t>, one bowiem mają kompetencje do kierowania działalnością podmiotu, a więc i decydowania o całokształcie rozpowszechnianego programu lub katalogu audycji. </a:t>
            </a:r>
            <a:endParaRPr lang="pl-PL" sz="1800" kern="100" dirty="0">
              <a:effectLst/>
              <a:latin typeface="+mj-lt"/>
              <a:ea typeface="Calibri" panose="020F0502020204030204" pitchFamily="34" charset="0"/>
              <a:cs typeface="Times New Roman" panose="02020603050405020304" pitchFamily="18" charset="0"/>
            </a:endParaRP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628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07DBF-A985-3226-7BDD-13B1E81D8C7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22558EA-6400-2784-C7DF-BA2DA30CD39E}"/>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2EA5FE5-40AB-D520-8E87-F4A7E783E37D}"/>
              </a:ext>
            </a:extLst>
          </p:cNvPr>
          <p:cNvSpPr>
            <a:spLocks noGrp="1"/>
          </p:cNvSpPr>
          <p:nvPr>
            <p:ph idx="1"/>
          </p:nvPr>
        </p:nvSpPr>
        <p:spPr>
          <a:xfrm>
            <a:off x="1771223" y="1245271"/>
            <a:ext cx="10115977" cy="5242615"/>
          </a:xfrm>
        </p:spPr>
        <p:txBody>
          <a:bodyPr>
            <a:normAutofit fontScale="92500"/>
          </a:bodyPr>
          <a:lstStyle/>
          <a:p>
            <a:pPr algn="just"/>
            <a:r>
              <a:rPr lang="pl-PL" sz="1800" kern="100" dirty="0">
                <a:effectLst/>
                <a:latin typeface="+mj-lt"/>
                <a:ea typeface="Calibri" panose="020F0502020204030204" pitchFamily="34" charset="0"/>
                <a:cs typeface="Times New Roman" panose="02020603050405020304" pitchFamily="18" charset="0"/>
              </a:rPr>
              <a:t>Ustawodawca ujął działalność dziennikarza nie jako aktywność zawodową, lecz jako </a:t>
            </a:r>
            <a:r>
              <a:rPr lang="pl-PL" sz="1800" b="1" kern="100" dirty="0">
                <a:effectLst/>
                <a:latin typeface="+mj-lt"/>
                <a:ea typeface="Calibri" panose="020F0502020204030204" pitchFamily="34" charset="0"/>
                <a:cs typeface="Times New Roman" panose="02020603050405020304" pitchFamily="18" charset="0"/>
              </a:rPr>
              <a:t>służbę</a:t>
            </a:r>
            <a:r>
              <a:rPr lang="pl-PL" sz="1800" kern="100" dirty="0">
                <a:effectLst/>
                <a:latin typeface="+mj-lt"/>
                <a:ea typeface="Calibri" panose="020F0502020204030204" pitchFamily="34" charset="0"/>
                <a:cs typeface="Times New Roman" panose="02020603050405020304" pitchFamily="18" charset="0"/>
              </a:rPr>
              <a:t>. Służba to znacznie więcej niż zwykła, staranna i profesjonalna praca. Służba to wykonywanie określonej misji ze szczególnym zaangażowaniem, oddaniem.</a:t>
            </a:r>
          </a:p>
          <a:p>
            <a:pPr algn="just"/>
            <a:r>
              <a:rPr lang="pl-PL" sz="1800" kern="100" dirty="0">
                <a:effectLst/>
                <a:latin typeface="+mj-lt"/>
                <a:ea typeface="Calibri" panose="020F0502020204030204" pitchFamily="34" charset="0"/>
                <a:cs typeface="Times New Roman" panose="02020603050405020304" pitchFamily="18" charset="0"/>
              </a:rPr>
              <a:t>Oznacza to szczególne </a:t>
            </a:r>
            <a:r>
              <a:rPr lang="pl-PL" sz="1800" b="1" kern="100" dirty="0">
                <a:effectLst/>
                <a:latin typeface="+mj-lt"/>
                <a:ea typeface="Calibri" panose="020F0502020204030204" pitchFamily="34" charset="0"/>
                <a:cs typeface="Times New Roman" panose="02020603050405020304" pitchFamily="18" charset="0"/>
              </a:rPr>
              <a:t>przywileje</a:t>
            </a:r>
            <a:r>
              <a:rPr lang="pl-PL" sz="1800" kern="100" dirty="0">
                <a:effectLst/>
                <a:latin typeface="+mj-lt"/>
                <a:ea typeface="Calibri" panose="020F0502020204030204" pitchFamily="34" charset="0"/>
                <a:cs typeface="Times New Roman" panose="02020603050405020304" pitchFamily="18" charset="0"/>
              </a:rPr>
              <a:t> (np. art. 3, 4, 11), wzmożoną </a:t>
            </a:r>
            <a:r>
              <a:rPr lang="pl-PL" sz="1800" b="1" kern="100" dirty="0">
                <a:effectLst/>
                <a:latin typeface="+mj-lt"/>
                <a:ea typeface="Calibri" panose="020F0502020204030204" pitchFamily="34" charset="0"/>
                <a:cs typeface="Times New Roman" panose="02020603050405020304" pitchFamily="18" charset="0"/>
              </a:rPr>
              <a:t>ochronę</a:t>
            </a:r>
            <a:r>
              <a:rPr lang="pl-PL" sz="1800" kern="100" dirty="0">
                <a:effectLst/>
                <a:latin typeface="+mj-lt"/>
                <a:ea typeface="Calibri" panose="020F0502020204030204" pitchFamily="34" charset="0"/>
                <a:cs typeface="Times New Roman" panose="02020603050405020304" pitchFamily="18" charset="0"/>
              </a:rPr>
              <a:t> prawną (np. art. 43, 44, 49), a z drugiej strony, podwyższony pułap </a:t>
            </a:r>
            <a:r>
              <a:rPr lang="pl-PL" sz="1800" b="1" kern="100" dirty="0">
                <a:effectLst/>
                <a:latin typeface="+mj-lt"/>
                <a:ea typeface="Calibri" panose="020F0502020204030204" pitchFamily="34" charset="0"/>
                <a:cs typeface="Times New Roman" panose="02020603050405020304" pitchFamily="18" charset="0"/>
              </a:rPr>
              <a:t>wymagań</a:t>
            </a:r>
            <a:r>
              <a:rPr lang="pl-PL" sz="1800" kern="100" dirty="0">
                <a:effectLst/>
                <a:latin typeface="+mj-lt"/>
                <a:ea typeface="Calibri" panose="020F0502020204030204" pitchFamily="34" charset="0"/>
                <a:cs typeface="Times New Roman" panose="02020603050405020304" pitchFamily="18" charset="0"/>
              </a:rPr>
              <a:t> (np. art. 6, 12–14, 31a–36 i 41) i surowszą </a:t>
            </a:r>
            <a:r>
              <a:rPr lang="pl-PL" sz="1800" b="1" kern="100" dirty="0">
                <a:effectLst/>
                <a:latin typeface="+mj-lt"/>
                <a:ea typeface="Calibri" panose="020F0502020204030204" pitchFamily="34" charset="0"/>
                <a:cs typeface="Times New Roman" panose="02020603050405020304" pitchFamily="18" charset="0"/>
              </a:rPr>
              <a:t>odpowiedzialność</a:t>
            </a:r>
            <a:r>
              <a:rPr lang="pl-PL" sz="1800" kern="100" dirty="0">
                <a:effectLst/>
                <a:latin typeface="+mj-lt"/>
                <a:ea typeface="Calibri" panose="020F0502020204030204" pitchFamily="34" charset="0"/>
                <a:cs typeface="Times New Roman" panose="02020603050405020304" pitchFamily="18" charset="0"/>
              </a:rPr>
              <a:t> prawną za uchybienie obowiązkom (np. art. 38, 46–49a).</a:t>
            </a:r>
          </a:p>
          <a:p>
            <a:pPr algn="just"/>
            <a:r>
              <a:rPr lang="pl-PL" sz="1800" kern="100" dirty="0">
                <a:effectLst/>
                <a:latin typeface="+mj-lt"/>
                <a:ea typeface="Calibri" panose="020F0502020204030204" pitchFamily="34" charset="0"/>
                <a:cs typeface="Times New Roman" panose="02020603050405020304" pitchFamily="18" charset="0"/>
              </a:rPr>
              <a:t>Dziennikarz ma obowiązek działania zgodnie z </a:t>
            </a:r>
            <a:r>
              <a:rPr lang="pl-PL" sz="1800" b="1" kern="100" dirty="0">
                <a:effectLst/>
                <a:latin typeface="+mj-lt"/>
                <a:ea typeface="Calibri" panose="020F0502020204030204" pitchFamily="34" charset="0"/>
                <a:cs typeface="Times New Roman" panose="02020603050405020304" pitchFamily="18" charset="0"/>
              </a:rPr>
              <a:t>etyką zawodową i zasadami współżycia społecznego. </a:t>
            </a:r>
          </a:p>
          <a:p>
            <a:pPr algn="just"/>
            <a:r>
              <a:rPr lang="pl-PL" sz="1800" kern="100" dirty="0">
                <a:effectLst/>
                <a:latin typeface="+mj-lt"/>
                <a:ea typeface="Calibri" panose="020F0502020204030204" pitchFamily="34" charset="0"/>
                <a:cs typeface="Times New Roman" panose="02020603050405020304" pitchFamily="18" charset="0"/>
              </a:rPr>
              <a:t>"</a:t>
            </a:r>
            <a:r>
              <a:rPr lang="pl-PL" sz="1800" b="1" kern="100" dirty="0">
                <a:effectLst/>
                <a:latin typeface="+mj-lt"/>
                <a:ea typeface="Calibri" panose="020F0502020204030204" pitchFamily="34" charset="0"/>
                <a:cs typeface="Times New Roman" panose="02020603050405020304" pitchFamily="18" charset="0"/>
              </a:rPr>
              <a:t>Zgodność z zasadami współżycia społecznego</a:t>
            </a:r>
            <a:r>
              <a:rPr lang="pl-PL" sz="1800" kern="100" dirty="0">
                <a:effectLst/>
                <a:latin typeface="+mj-lt"/>
                <a:ea typeface="Calibri" panose="020F0502020204030204" pitchFamily="34" charset="0"/>
                <a:cs typeface="Times New Roman" panose="02020603050405020304" pitchFamily="18" charset="0"/>
              </a:rPr>
              <a:t>" to określona postawa etyczna, polegająca na poszanowaniu norm moralnych godnych ochrony i przestrzegania w stosunkach społecznych, reguł takich jak: odpowiedzialność, sprawiedliwość, humanizm, dobra wiara, tolerancja, życzliwość</a:t>
            </a:r>
          </a:p>
          <a:p>
            <a:pPr algn="just"/>
            <a:r>
              <a:rPr lang="pl-PL" sz="1800" kern="100" dirty="0">
                <a:effectLst/>
                <a:latin typeface="+mj-lt"/>
                <a:ea typeface="Calibri" panose="020F0502020204030204" pitchFamily="34" charset="0"/>
                <a:cs typeface="Times New Roman" panose="02020603050405020304" pitchFamily="18" charset="0"/>
              </a:rPr>
              <a:t>Art. 10 ust. 1 musi być interpretowany </a:t>
            </a:r>
            <a:r>
              <a:rPr lang="pl-PL" sz="1800" b="1" kern="100" dirty="0">
                <a:effectLst/>
                <a:latin typeface="+mj-lt"/>
                <a:ea typeface="Calibri" panose="020F0502020204030204" pitchFamily="34" charset="0"/>
                <a:cs typeface="Times New Roman" panose="02020603050405020304" pitchFamily="18" charset="0"/>
              </a:rPr>
              <a:t>szeroko</a:t>
            </a:r>
            <a:r>
              <a:rPr lang="pl-PL" sz="1800" kern="100" dirty="0">
                <a:effectLst/>
                <a:latin typeface="+mj-lt"/>
                <a:ea typeface="Calibri" panose="020F0502020204030204" pitchFamily="34" charset="0"/>
                <a:cs typeface="Times New Roman" panose="02020603050405020304" pitchFamily="18" charset="0"/>
              </a:rPr>
              <a:t>. Odsyłając w zakresie obowiązków dziennikarskich do norm etycznych, ustawodawca ma na myśli nie tylko kodeksy etyczne rozmaitych stowarzyszeń dziennikarskich bądź wewnętrzne kodeksy redakcji lecz także całą gamę norm etycznych, które nie zostały objęte zbiorami etyki normatywnej oraz wskazania zawarte w międzynarodowych zasadach etyki dziennikarskiej.</a:t>
            </a:r>
          </a:p>
        </p:txBody>
      </p:sp>
    </p:spTree>
    <p:extLst>
      <p:ext uri="{BB962C8B-B14F-4D97-AF65-F5344CB8AC3E}">
        <p14:creationId xmlns:p14="http://schemas.microsoft.com/office/powerpoint/2010/main" val="27693150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361C8-981D-D0C8-DEFE-8D97E9AAECF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BDA782B-B1D7-7C4E-63D4-D6882AF1C171}"/>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Odpowiedzialność</a:t>
            </a:r>
            <a:r>
              <a:rPr lang="pl-PL" sz="1800" b="1" kern="100" dirty="0">
                <a:latin typeface="Century Gothic" panose="020B0502020202020204" pitchFamily="34" charset="0"/>
                <a:ea typeface="Calibri" panose="020F0502020204030204" pitchFamily="34" charset="0"/>
                <a:cs typeface="Times New Roman" panose="02020603050405020304" pitchFamily="18" charset="0"/>
              </a:rPr>
              <a:t> nadawcy.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BE6738B-2399-EEE3-BFE5-C04BFA4B91FD}"/>
              </a:ext>
            </a:extLst>
          </p:cNvPr>
          <p:cNvSpPr>
            <a:spLocks noGrp="1"/>
          </p:cNvSpPr>
          <p:nvPr>
            <p:ph idx="1"/>
          </p:nvPr>
        </p:nvSpPr>
        <p:spPr>
          <a:xfrm>
            <a:off x="1356898" y="664246"/>
            <a:ext cx="10835102" cy="6243637"/>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Ustawodawca w art. 52 przewidział sankcję karną dla tego, „</a:t>
            </a:r>
            <a:r>
              <a:rPr lang="pl-PL" sz="1800" b="1" kern="100" dirty="0">
                <a:effectLst/>
                <a:latin typeface="+mj-lt"/>
                <a:ea typeface="Calibri" panose="020F0502020204030204" pitchFamily="34" charset="0"/>
                <a:cs typeface="Times New Roman" panose="02020603050405020304" pitchFamily="18" charset="0"/>
              </a:rPr>
              <a:t>kto rozpowszechnia program radiowy lub telewizyjny bez koncesji</a:t>
            </a:r>
            <a:r>
              <a:rPr lang="pl-PL" sz="1800" kern="100" dirty="0">
                <a:effectLst/>
                <a:latin typeface="+mj-lt"/>
                <a:ea typeface="Calibri" panose="020F0502020204030204" pitchFamily="34" charset="0"/>
                <a:cs typeface="Times New Roman" panose="02020603050405020304" pitchFamily="18" charset="0"/>
              </a:rPr>
              <a:t>” (ust. 1), oraz dla tego, „kto rozprowadza program radiowy lub telewizyjny bez wpisu do rejestru” (ust. 2).</a:t>
            </a:r>
          </a:p>
          <a:p>
            <a:pPr algn="just"/>
            <a:r>
              <a:rPr lang="pl-PL" sz="1800" kern="100" dirty="0">
                <a:effectLst/>
                <a:latin typeface="+mj-lt"/>
                <a:ea typeface="Calibri" panose="020F0502020204030204" pitchFamily="34" charset="0"/>
                <a:cs typeface="Times New Roman" panose="02020603050405020304" pitchFamily="18" charset="0"/>
              </a:rPr>
              <a:t>W art. 53 ust. 1 RTVU ustawodawca zawarł </a:t>
            </a:r>
            <a:r>
              <a:rPr lang="pl-PL" sz="1800" b="1" kern="100" dirty="0">
                <a:effectLst/>
                <a:latin typeface="+mj-lt"/>
                <a:ea typeface="Calibri" panose="020F0502020204030204" pitchFamily="34" charset="0"/>
                <a:cs typeface="Times New Roman" panose="02020603050405020304" pitchFamily="18" charset="0"/>
              </a:rPr>
              <a:t>opis czynów lub zaniechań objętych karami pieniężnymi</a:t>
            </a:r>
            <a:r>
              <a:rPr lang="pl-PL" sz="1800" kern="100" dirty="0">
                <a:effectLst/>
                <a:latin typeface="+mj-lt"/>
                <a:ea typeface="Calibri" panose="020F0502020204030204" pitchFamily="34" charset="0"/>
                <a:cs typeface="Times New Roman" panose="02020603050405020304" pitchFamily="18" charset="0"/>
              </a:rPr>
              <a:t>. Opis tej jest bardzo skrótowy i polega na odesłaniu do przepisów RTVU lub aktów wykonawczych określających obowiązki i zakazy dotyczące prowadzenia działalności przez nadawców. </a:t>
            </a:r>
          </a:p>
          <a:p>
            <a:pPr algn="just"/>
            <a:r>
              <a:rPr lang="pl-PL" sz="1800" kern="100" dirty="0">
                <a:effectLst/>
                <a:latin typeface="+mj-lt"/>
                <a:ea typeface="Calibri" panose="020F0502020204030204" pitchFamily="34" charset="0"/>
                <a:cs typeface="Times New Roman" panose="02020603050405020304" pitchFamily="18" charset="0"/>
              </a:rPr>
              <a:t>Wśród odesłań zawartych w art. 53 ust. można wskazać np.: naruszenie art. 14a ust. 1 RTVU, który dotyczy zapewniania odbiorcom łatwego, bezpośredniego i stałego dostępu do </a:t>
            </a:r>
            <a:r>
              <a:rPr lang="pl-PL" sz="1800" b="1" kern="100" dirty="0">
                <a:effectLst/>
                <a:latin typeface="+mj-lt"/>
                <a:ea typeface="Calibri" panose="020F0502020204030204" pitchFamily="34" charset="0"/>
                <a:cs typeface="Times New Roman" panose="02020603050405020304" pitchFamily="18" charset="0"/>
              </a:rPr>
              <a:t>informacji umożliwiających identyfikację programu i nadawcy</a:t>
            </a:r>
            <a:r>
              <a:rPr lang="pl-PL" sz="1800" kern="100" dirty="0">
                <a:effectLst/>
                <a:latin typeface="+mj-lt"/>
                <a:ea typeface="Calibri" panose="020F0502020204030204" pitchFamily="34" charset="0"/>
                <a:cs typeface="Times New Roman" panose="02020603050405020304" pitchFamily="18" charset="0"/>
              </a:rPr>
              <a:t>, naruszenie art. 15 ust. 1 RTVU, który polega na </a:t>
            </a:r>
            <a:r>
              <a:rPr lang="pl-PL" sz="1800" b="1" kern="100" dirty="0">
                <a:effectLst/>
                <a:latin typeface="+mj-lt"/>
                <a:ea typeface="Calibri" panose="020F0502020204030204" pitchFamily="34" charset="0"/>
                <a:cs typeface="Times New Roman" panose="02020603050405020304" pitchFamily="18" charset="0"/>
              </a:rPr>
              <a:t>niezrealizowaniu w programie telewizyjnym udziału audycji wytworzonych pierwotnie w języku polskim </a:t>
            </a:r>
            <a:r>
              <a:rPr lang="pl-PL" sz="1800" kern="100" dirty="0">
                <a:effectLst/>
                <a:latin typeface="+mj-lt"/>
                <a:ea typeface="Calibri" panose="020F0502020204030204" pitchFamily="34" charset="0"/>
                <a:cs typeface="Times New Roman" panose="02020603050405020304" pitchFamily="18" charset="0"/>
              </a:rPr>
              <a:t>na poziomie co najmniej 33% kwartalnego czasu nadawania programu</a:t>
            </a:r>
            <a:r>
              <a:rPr lang="pl-PL" kern="100" dirty="0">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Postępowanie w sprawie nałożenia kary pieniężnej ma </a:t>
            </a:r>
            <a:r>
              <a:rPr lang="pl-PL" sz="1800" b="1" kern="100" dirty="0">
                <a:effectLst/>
                <a:latin typeface="+mj-lt"/>
                <a:ea typeface="Calibri" panose="020F0502020204030204" pitchFamily="34" charset="0"/>
                <a:cs typeface="Times New Roman" panose="02020603050405020304" pitchFamily="18" charset="0"/>
              </a:rPr>
              <a:t>charakter administracyjny</a:t>
            </a:r>
            <a:r>
              <a:rPr lang="pl-PL" sz="1800" kern="100" dirty="0">
                <a:effectLst/>
                <a:latin typeface="+mj-lt"/>
                <a:ea typeface="Calibri" panose="020F0502020204030204" pitchFamily="34" charset="0"/>
                <a:cs typeface="Times New Roman" panose="02020603050405020304" pitchFamily="18" charset="0"/>
              </a:rPr>
              <a:t>. W przypadku stwierdzenia naruszeń wymienionych w art. 53 ust. 1 RTVU, </a:t>
            </a:r>
            <a:r>
              <a:rPr lang="pl-PL" sz="1800" b="1" kern="100" dirty="0">
                <a:effectLst/>
                <a:latin typeface="+mj-lt"/>
                <a:ea typeface="Calibri" panose="020F0502020204030204" pitchFamily="34" charset="0"/>
                <a:cs typeface="Times New Roman" panose="02020603050405020304" pitchFamily="18" charset="0"/>
              </a:rPr>
              <a:t>Przewodniczący Krajowej Rady</a:t>
            </a:r>
            <a:r>
              <a:rPr lang="pl-PL" sz="1800" kern="100" dirty="0">
                <a:effectLst/>
                <a:latin typeface="+mj-lt"/>
                <a:ea typeface="Calibri" panose="020F0502020204030204" pitchFamily="34" charset="0"/>
                <a:cs typeface="Times New Roman" panose="02020603050405020304" pitchFamily="18" charset="0"/>
              </a:rPr>
              <a:t> ma obowiązek nałożenia kary pieniężnej na nadawcę. </a:t>
            </a:r>
          </a:p>
        </p:txBody>
      </p:sp>
    </p:spTree>
    <p:extLst>
      <p:ext uri="{BB962C8B-B14F-4D97-AF65-F5344CB8AC3E}">
        <p14:creationId xmlns:p14="http://schemas.microsoft.com/office/powerpoint/2010/main" val="31743158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FED9C-5486-8660-48C7-694473BC340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C6C4777-AED7-2FD0-A98E-5E4B4190E462}"/>
              </a:ext>
            </a:extLst>
          </p:cNvPr>
          <p:cNvSpPr>
            <a:spLocks noGrp="1"/>
          </p:cNvSpPr>
          <p:nvPr>
            <p:ph type="title"/>
          </p:nvPr>
        </p:nvSpPr>
        <p:spPr>
          <a:xfrm>
            <a:off x="1653262" y="66912"/>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Pojęcie prasy.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D04AEFA-C285-F9AF-9C4A-E73C0405DCD9}"/>
              </a:ext>
            </a:extLst>
          </p:cNvPr>
          <p:cNvSpPr>
            <a:spLocks noGrp="1"/>
          </p:cNvSpPr>
          <p:nvPr>
            <p:ph idx="1"/>
          </p:nvPr>
        </p:nvSpPr>
        <p:spPr>
          <a:xfrm>
            <a:off x="1383696" y="577162"/>
            <a:ext cx="10542209" cy="6065543"/>
          </a:xfrm>
        </p:spPr>
        <p:txBody>
          <a:bodyPr>
            <a:normAutofit lnSpcReduction="10000"/>
          </a:bodyPr>
          <a:lstStyle/>
          <a:p>
            <a:pPr algn="just"/>
            <a:r>
              <a:rPr lang="pl-PL" sz="1800" kern="100" dirty="0">
                <a:effectLst/>
                <a:latin typeface="+mj-lt"/>
                <a:ea typeface="Calibri" panose="020F0502020204030204" pitchFamily="34" charset="0"/>
                <a:cs typeface="Times New Roman" panose="02020603050405020304" pitchFamily="18" charset="0"/>
              </a:rPr>
              <a:t>Wywody dotyczące kwestii prasowych warto rozpocząć od definicji prasy, która zgodnie z art. 7 ust. 2 pkt 1 pr. pras. </a:t>
            </a:r>
            <a:r>
              <a:rPr lang="pl-PL" sz="1800" i="1" kern="100" dirty="0">
                <a:effectLst/>
                <a:latin typeface="+mj-lt"/>
                <a:ea typeface="Calibri" panose="020F0502020204030204" pitchFamily="34" charset="0"/>
                <a:cs typeface="Times New Roman" panose="02020603050405020304" pitchFamily="18" charset="0"/>
              </a:rPr>
              <a:t>oznacza publikacje </a:t>
            </a:r>
            <a:r>
              <a:rPr lang="pl-PL" sz="1800" b="1" i="1" kern="100" dirty="0">
                <a:effectLst/>
                <a:latin typeface="+mj-lt"/>
                <a:ea typeface="Calibri" panose="020F0502020204030204" pitchFamily="34" charset="0"/>
                <a:cs typeface="Times New Roman" panose="02020603050405020304" pitchFamily="18" charset="0"/>
              </a:rPr>
              <a:t>periodyczne</a:t>
            </a:r>
            <a:r>
              <a:rPr lang="pl-PL" sz="1800" i="1" kern="100" dirty="0">
                <a:effectLst/>
                <a:latin typeface="+mj-lt"/>
                <a:ea typeface="Calibri" panose="020F0502020204030204" pitchFamily="34" charset="0"/>
                <a:cs typeface="Times New Roman" panose="02020603050405020304" pitchFamily="18" charset="0"/>
              </a:rPr>
              <a:t>, które </a:t>
            </a:r>
            <a:r>
              <a:rPr lang="pl-PL" sz="1800" b="1" i="1" kern="100" dirty="0">
                <a:effectLst/>
                <a:latin typeface="+mj-lt"/>
                <a:ea typeface="Calibri" panose="020F0502020204030204" pitchFamily="34" charset="0"/>
                <a:cs typeface="Times New Roman" panose="02020603050405020304" pitchFamily="18" charset="0"/>
              </a:rPr>
              <a:t>nie tworzą zamkniętej</a:t>
            </a:r>
            <a:r>
              <a:rPr lang="pl-PL" sz="1800" i="1" kern="100" dirty="0">
                <a:effectLst/>
                <a:latin typeface="+mj-lt"/>
                <a:ea typeface="Calibri" panose="020F0502020204030204" pitchFamily="34" charset="0"/>
                <a:cs typeface="Times New Roman" panose="02020603050405020304" pitchFamily="18" charset="0"/>
              </a:rPr>
              <a:t>, </a:t>
            </a:r>
            <a:r>
              <a:rPr lang="pl-PL" sz="1800" b="1" i="1" kern="100" dirty="0">
                <a:effectLst/>
                <a:latin typeface="+mj-lt"/>
                <a:ea typeface="Calibri" panose="020F0502020204030204" pitchFamily="34" charset="0"/>
                <a:cs typeface="Times New Roman" panose="02020603050405020304" pitchFamily="18" charset="0"/>
              </a:rPr>
              <a:t>jednorodnej całości</a:t>
            </a:r>
            <a:r>
              <a:rPr lang="pl-PL" sz="1800" i="1" kern="100" dirty="0">
                <a:effectLst/>
                <a:latin typeface="+mj-lt"/>
                <a:ea typeface="Calibri" panose="020F0502020204030204" pitchFamily="34" charset="0"/>
                <a:cs typeface="Times New Roman" panose="02020603050405020304" pitchFamily="18" charset="0"/>
              </a:rPr>
              <a:t>, ukazujące się </a:t>
            </a:r>
            <a:r>
              <a:rPr lang="pl-PL" sz="1800" b="1" i="1" kern="100" dirty="0">
                <a:effectLst/>
                <a:latin typeface="+mj-lt"/>
                <a:ea typeface="Calibri" panose="020F0502020204030204" pitchFamily="34" charset="0"/>
                <a:cs typeface="Times New Roman" panose="02020603050405020304" pitchFamily="18" charset="0"/>
              </a:rPr>
              <a:t>nie rzadziej niż raz do roku</a:t>
            </a:r>
            <a:r>
              <a:rPr lang="pl-PL" sz="1800" i="1" kern="100" dirty="0">
                <a:effectLst/>
                <a:latin typeface="+mj-lt"/>
                <a:ea typeface="Calibri" panose="020F0502020204030204" pitchFamily="34" charset="0"/>
                <a:cs typeface="Times New Roman" panose="02020603050405020304" pitchFamily="18" charset="0"/>
              </a:rPr>
              <a:t>, opatrzone </a:t>
            </a:r>
            <a:r>
              <a:rPr lang="pl-PL" sz="1800" b="1" i="1" kern="100" dirty="0">
                <a:effectLst/>
                <a:latin typeface="+mj-lt"/>
                <a:ea typeface="Calibri" panose="020F0502020204030204" pitchFamily="34" charset="0"/>
                <a:cs typeface="Times New Roman" panose="02020603050405020304" pitchFamily="18" charset="0"/>
              </a:rPr>
              <a:t>stałym tytułem </a:t>
            </a:r>
            <a:r>
              <a:rPr lang="pl-PL" sz="1800" i="1" kern="100" dirty="0">
                <a:effectLst/>
                <a:latin typeface="+mj-lt"/>
                <a:ea typeface="Calibri" panose="020F0502020204030204" pitchFamily="34" charset="0"/>
                <a:cs typeface="Times New Roman" panose="02020603050405020304" pitchFamily="18" charset="0"/>
              </a:rPr>
              <a:t>albo nazwą, numerem bieżącym i datą, a w szczególności: </a:t>
            </a:r>
            <a:r>
              <a:rPr lang="pl-PL" sz="1800" b="1" i="1" kern="100" dirty="0">
                <a:effectLst/>
                <a:latin typeface="+mj-lt"/>
                <a:ea typeface="Calibri" panose="020F0502020204030204" pitchFamily="34" charset="0"/>
                <a:cs typeface="Times New Roman" panose="02020603050405020304" pitchFamily="18" charset="0"/>
              </a:rPr>
              <a:t>dzienniki i czasopisma</a:t>
            </a:r>
            <a:r>
              <a:rPr lang="pl-PL" sz="1800" i="1" kern="100" dirty="0">
                <a:effectLst/>
                <a:latin typeface="+mj-lt"/>
                <a:ea typeface="Calibri" panose="020F0502020204030204" pitchFamily="34" charset="0"/>
                <a:cs typeface="Times New Roman" panose="02020603050405020304" pitchFamily="18" charset="0"/>
              </a:rPr>
              <a:t>, serwisy agencyjne, stałe przekazy teleksowe, biuletyny, programy radiowe i telewizyjne oraz kroniki filmowe; prasą są także wszelkie istniejące i powstające w wyniku postępu technicznego środki masowego przekazywania, w tym także rozgłośnie oraz </a:t>
            </a:r>
            <a:r>
              <a:rPr lang="pl-PL" sz="1800" i="1" kern="100" dirty="0" err="1">
                <a:effectLst/>
                <a:latin typeface="+mj-lt"/>
                <a:ea typeface="Calibri" panose="020F0502020204030204" pitchFamily="34" charset="0"/>
                <a:cs typeface="Times New Roman" panose="02020603050405020304" pitchFamily="18" charset="0"/>
              </a:rPr>
              <a:t>tele</a:t>
            </a:r>
            <a:r>
              <a:rPr lang="pl-PL" sz="1800" i="1" kern="100" dirty="0">
                <a:effectLst/>
                <a:latin typeface="+mj-lt"/>
                <a:ea typeface="Calibri" panose="020F0502020204030204" pitchFamily="34" charset="0"/>
                <a:cs typeface="Times New Roman" panose="02020603050405020304" pitchFamily="18" charset="0"/>
              </a:rPr>
              <a:t>- i radiowęzły zakładowe, upowszechniające publikacje periodyczne za pomocą druku, wizji, fonii lub innej techniki rozpowszechniania; prasa obejmuje również zespoły ludzi i poszczególne osoby zajmujące się działalnością dziennikarską</a:t>
            </a:r>
            <a:r>
              <a:rPr lang="pl-PL" i="1" kern="100" dirty="0">
                <a:latin typeface="+mj-lt"/>
                <a:ea typeface="Calibri" panose="020F0502020204030204" pitchFamily="34" charset="0"/>
                <a:cs typeface="Times New Roman" panose="02020603050405020304" pitchFamily="18" charset="0"/>
              </a:rPr>
              <a:t>.</a:t>
            </a:r>
          </a:p>
          <a:p>
            <a:pPr algn="just"/>
            <a:r>
              <a:rPr lang="pl-PL" kern="100" dirty="0">
                <a:latin typeface="+mj-lt"/>
                <a:ea typeface="Calibri" panose="020F0502020204030204" pitchFamily="34" charset="0"/>
                <a:cs typeface="Times New Roman" panose="02020603050405020304" pitchFamily="18" charset="0"/>
              </a:rPr>
              <a:t>W definicji tej warto zwrócić uwagę na następujące elementy:</a:t>
            </a:r>
          </a:p>
          <a:p>
            <a:pPr algn="just"/>
            <a:r>
              <a:rPr lang="pl-PL" sz="1800" kern="100" dirty="0">
                <a:effectLst/>
                <a:latin typeface="+mj-lt"/>
                <a:ea typeface="Calibri" panose="020F0502020204030204" pitchFamily="34" charset="0"/>
                <a:cs typeface="Times New Roman" panose="02020603050405020304" pitchFamily="18" charset="0"/>
              </a:rPr>
              <a:t>1) publikacje </a:t>
            </a:r>
            <a:r>
              <a:rPr lang="pl-PL" sz="1800" b="1" kern="100" dirty="0">
                <a:effectLst/>
                <a:latin typeface="+mj-lt"/>
                <a:ea typeface="Calibri" panose="020F0502020204030204" pitchFamily="34" charset="0"/>
                <a:cs typeface="Times New Roman" panose="02020603050405020304" pitchFamily="18" charset="0"/>
              </a:rPr>
              <a:t>periodyczne</a:t>
            </a:r>
            <a:r>
              <a:rPr lang="pl-PL" sz="1800" kern="100" dirty="0">
                <a:effectLst/>
                <a:latin typeface="+mj-lt"/>
                <a:ea typeface="Calibri" panose="020F0502020204030204" pitchFamily="34" charset="0"/>
                <a:cs typeface="Times New Roman" panose="02020603050405020304" pitchFamily="18" charset="0"/>
              </a:rPr>
              <a:t>, czyli takie, które ukazują się w pewnych </a:t>
            </a:r>
            <a:r>
              <a:rPr lang="pl-PL" sz="1800" b="1" kern="100" dirty="0">
                <a:effectLst/>
                <a:latin typeface="+mj-lt"/>
                <a:ea typeface="Calibri" panose="020F0502020204030204" pitchFamily="34" charset="0"/>
                <a:cs typeface="Times New Roman" panose="02020603050405020304" pitchFamily="18" charset="0"/>
              </a:rPr>
              <a:t>stałych odstępach czasowych</a:t>
            </a:r>
            <a:r>
              <a:rPr lang="pl-PL" sz="1800" kern="100" dirty="0">
                <a:effectLst/>
                <a:latin typeface="+mj-lt"/>
                <a:ea typeface="Calibri" panose="020F0502020204030204" pitchFamily="34" charset="0"/>
                <a:cs typeface="Times New Roman" panose="02020603050405020304" pitchFamily="18" charset="0"/>
              </a:rPr>
              <a:t>; przeciwieństwem takich publikacji jest rozpowszechnianie informacji ad hoc; rozpowszechnienie pewnych danych nie będzie periodycznością, ponieważ periodyczność zakłada pewne stałe odstępy czasu;</a:t>
            </a:r>
          </a:p>
          <a:p>
            <a:pPr algn="just"/>
            <a:r>
              <a:rPr lang="pl-PL" sz="1800" kern="100" dirty="0">
                <a:effectLst/>
                <a:latin typeface="+mj-lt"/>
                <a:ea typeface="Calibri" panose="020F0502020204030204" pitchFamily="34" charset="0"/>
                <a:cs typeface="Times New Roman" panose="02020603050405020304" pitchFamily="18" charset="0"/>
              </a:rPr>
              <a:t>2) </a:t>
            </a:r>
            <a:r>
              <a:rPr lang="pl-PL" sz="1800" b="1" kern="100" dirty="0">
                <a:effectLst/>
                <a:latin typeface="+mj-lt"/>
                <a:ea typeface="Calibri" panose="020F0502020204030204" pitchFamily="34" charset="0"/>
                <a:cs typeface="Times New Roman" panose="02020603050405020304" pitchFamily="18" charset="0"/>
              </a:rPr>
              <a:t>brak zamkniętej całości</a:t>
            </a:r>
            <a:r>
              <a:rPr lang="pl-PL" sz="1800" kern="100" dirty="0">
                <a:effectLst/>
                <a:latin typeface="+mj-lt"/>
                <a:ea typeface="Calibri" panose="020F0502020204030204" pitchFamily="34" charset="0"/>
                <a:cs typeface="Times New Roman" panose="02020603050405020304" pitchFamily="18" charset="0"/>
              </a:rPr>
              <a:t>, co oznacza, że jako prasa (w rozumieniu Prawa prasowego)nie będą traktowane strony WWW instytucji czy książki, ulotki itp.;</a:t>
            </a:r>
          </a:p>
          <a:p>
            <a:pPr algn="just"/>
            <a:r>
              <a:rPr lang="pl-PL" sz="1800" kern="100" dirty="0">
                <a:effectLst/>
                <a:latin typeface="+mj-lt"/>
                <a:ea typeface="Calibri" panose="020F0502020204030204" pitchFamily="34" charset="0"/>
                <a:cs typeface="Times New Roman" panose="02020603050405020304" pitchFamily="18" charset="0"/>
              </a:rPr>
              <a:t>3) środki masowego przekazu powstałe w wyniku postępu, co oznacza, że prasa może być również prezentowana w Internecie (e‑prasa) lub w innych formach przekazu powstałych wskutek zastosowania nowych technologii;</a:t>
            </a:r>
          </a:p>
        </p:txBody>
      </p:sp>
    </p:spTree>
    <p:extLst>
      <p:ext uri="{BB962C8B-B14F-4D97-AF65-F5344CB8AC3E}">
        <p14:creationId xmlns:p14="http://schemas.microsoft.com/office/powerpoint/2010/main" val="2365674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2620E-D8EB-9EAA-49C1-002096D5BCA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83EDE9E-8F1D-118F-AABF-2A679E5E3B6D}"/>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Podstawowe pojęcia.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2422694A-01B3-6895-2064-FAF8545B2952}"/>
              </a:ext>
            </a:extLst>
          </p:cNvPr>
          <p:cNvSpPr>
            <a:spLocks noGrp="1"/>
          </p:cNvSpPr>
          <p:nvPr>
            <p:ph idx="1"/>
          </p:nvPr>
        </p:nvSpPr>
        <p:spPr>
          <a:xfrm>
            <a:off x="1356898" y="664246"/>
            <a:ext cx="10660931" cy="6243637"/>
          </a:xfrm>
        </p:spPr>
        <p:txBody>
          <a:bodyPr>
            <a:normAutofit lnSpcReduction="10000"/>
          </a:bodyPr>
          <a:lstStyle/>
          <a:p>
            <a:pPr algn="just"/>
            <a:r>
              <a:rPr lang="pl-PL" sz="1800" kern="100" dirty="0">
                <a:effectLst/>
                <a:latin typeface="+mj-lt"/>
                <a:ea typeface="Calibri" panose="020F0502020204030204" pitchFamily="34" charset="0"/>
                <a:cs typeface="Times New Roman" panose="02020603050405020304" pitchFamily="18" charset="0"/>
              </a:rPr>
              <a:t>4) </a:t>
            </a:r>
            <a:r>
              <a:rPr lang="pl-PL" sz="1800" b="1" kern="100" dirty="0">
                <a:effectLst/>
                <a:latin typeface="+mj-lt"/>
                <a:ea typeface="Calibri" panose="020F0502020204030204" pitchFamily="34" charset="0"/>
                <a:cs typeface="Times New Roman" panose="02020603050405020304" pitchFamily="18" charset="0"/>
              </a:rPr>
              <a:t>formalności</a:t>
            </a:r>
            <a:r>
              <a:rPr lang="pl-PL" sz="1800" kern="100" dirty="0">
                <a:effectLst/>
                <a:latin typeface="+mj-lt"/>
                <a:ea typeface="Calibri" panose="020F0502020204030204" pitchFamily="34" charset="0"/>
                <a:cs typeface="Times New Roman" panose="02020603050405020304" pitchFamily="18" charset="0"/>
              </a:rPr>
              <a:t>, które przewiduje Prawo prasowe, tj. </a:t>
            </a:r>
            <a:r>
              <a:rPr lang="pl-PL" sz="1800" b="1" kern="100" dirty="0">
                <a:effectLst/>
                <a:latin typeface="+mj-lt"/>
                <a:ea typeface="Calibri" panose="020F0502020204030204" pitchFamily="34" charset="0"/>
                <a:cs typeface="Times New Roman" panose="02020603050405020304" pitchFamily="18" charset="0"/>
              </a:rPr>
              <a:t>stały tytuł, nazwa, numer bieżący </a:t>
            </a:r>
            <a:r>
              <a:rPr lang="pl-PL" sz="1800" kern="100" dirty="0">
                <a:effectLst/>
                <a:latin typeface="+mj-lt"/>
                <a:ea typeface="Calibri" panose="020F0502020204030204" pitchFamily="34" charset="0"/>
                <a:cs typeface="Times New Roman" panose="02020603050405020304" pitchFamily="18" charset="0"/>
              </a:rPr>
              <a:t>i data; w tym przypadku można zauważyć, że ustawa tworzona była dla tradycyjnych form rozpowszechniania, trudno bowiem dziś w wirtualnych gazetach czy czasopismach znaleźć te elementy, a jednak sądy rejestrują takie formy przekazu jako prasę. </a:t>
            </a:r>
          </a:p>
          <a:p>
            <a:pPr algn="just"/>
            <a:r>
              <a:rPr lang="pl-PL" sz="1800" kern="100" dirty="0">
                <a:effectLst/>
                <a:latin typeface="+mj-lt"/>
                <a:ea typeface="Calibri" panose="020F0502020204030204" pitchFamily="34" charset="0"/>
                <a:cs typeface="Times New Roman" panose="02020603050405020304" pitchFamily="18" charset="0"/>
              </a:rPr>
              <a:t>W omawianym zakresie pojawia się niezwykle istotne pytanie, czy "prasą" są strony internetowe?</a:t>
            </a:r>
            <a:endParaRPr lang="pl-PL" kern="100" dirty="0">
              <a:latin typeface="+mj-lt"/>
              <a:ea typeface="Calibri" panose="020F0502020204030204" pitchFamily="34" charset="0"/>
              <a:cs typeface="Times New Roman" panose="02020603050405020304" pitchFamily="18" charset="0"/>
            </a:endParaRPr>
          </a:p>
          <a:p>
            <a:pPr algn="just"/>
            <a:r>
              <a:rPr lang="pl-PL" sz="1800" b="0" i="0" u="none" strike="noStrike" baseline="0" dirty="0">
                <a:latin typeface="+mj-lt"/>
              </a:rPr>
              <a:t>W tym miejscu warto wskazać, że za prasę – w rozumieniu Prawa prasowego – mogą być uznane </a:t>
            </a:r>
            <a:r>
              <a:rPr lang="pl-PL" sz="1800" b="1" i="0" u="none" strike="noStrike" baseline="0" dirty="0">
                <a:latin typeface="+mj-lt"/>
              </a:rPr>
              <a:t>publikacje internetowe, jeżeli spełniają one wymagania określone w art. 7 ust. 2 pr. </a:t>
            </a:r>
            <a:r>
              <a:rPr lang="pl-PL" sz="1800" b="0" i="0" u="none" strike="noStrike" baseline="0" dirty="0">
                <a:latin typeface="+mj-lt"/>
              </a:rPr>
              <a:t>Prasowego, czyli nie stanowią zamkniętej całości, są periodyczne, posiadają stały tytuł, numer i datę. </a:t>
            </a:r>
          </a:p>
          <a:p>
            <a:pPr algn="just"/>
            <a:r>
              <a:rPr lang="pl-PL" sz="1800" kern="100" dirty="0">
                <a:effectLst/>
                <a:latin typeface="+mj-lt"/>
                <a:ea typeface="Calibri" panose="020F0502020204030204" pitchFamily="34" charset="0"/>
                <a:cs typeface="Times New Roman" panose="02020603050405020304" pitchFamily="18" charset="0"/>
              </a:rPr>
              <a:t>Zgodnie z wyrokiem Sądu Najwyższego z 28.10.2016 r. (I CSK 695/15) </a:t>
            </a:r>
            <a:r>
              <a:rPr lang="pl-PL" sz="1800" b="1" kern="100" dirty="0">
                <a:effectLst/>
                <a:latin typeface="+mj-lt"/>
                <a:ea typeface="Calibri" panose="020F0502020204030204" pitchFamily="34" charset="0"/>
                <a:cs typeface="Times New Roman" panose="02020603050405020304" pitchFamily="18" charset="0"/>
              </a:rPr>
              <a:t>periodyczność publikacji internetowych oznacza ciągłość i cykliczność informowania odbiorców na stworzonej w tym celu stronie</a:t>
            </a:r>
            <a:r>
              <a:rPr lang="pl-PL" sz="1800" kern="100" dirty="0">
                <a:effectLst/>
                <a:latin typeface="+mj-lt"/>
                <a:ea typeface="Calibri" panose="020F0502020204030204" pitchFamily="34" charset="0"/>
                <a:cs typeface="Times New Roman" panose="02020603050405020304" pitchFamily="18" charset="0"/>
              </a:rPr>
              <a:t>, a </a:t>
            </a:r>
            <a:r>
              <a:rPr lang="pl-PL" sz="1800" b="1" kern="100" dirty="0">
                <a:effectLst/>
                <a:latin typeface="+mj-lt"/>
                <a:ea typeface="Calibri" panose="020F0502020204030204" pitchFamily="34" charset="0"/>
                <a:cs typeface="Times New Roman" panose="02020603050405020304" pitchFamily="18" charset="0"/>
              </a:rPr>
              <a:t>nie regularność okresów pomiędzy poszczególnymi publikacjami</a:t>
            </a:r>
            <a:r>
              <a:rPr lang="pl-PL" sz="1800" kern="100" dirty="0">
                <a:effectLst/>
                <a:latin typeface="+mj-lt"/>
                <a:ea typeface="Calibri" panose="020F0502020204030204" pitchFamily="34" charset="0"/>
                <a:cs typeface="Times New Roman" panose="02020603050405020304" pitchFamily="18" charset="0"/>
              </a:rPr>
              <a:t>. Możliwość wielokrotnej zmiany treści strony internetowej przez jej aktualizację nie pozbawia jej cechy periodyczności.</a:t>
            </a:r>
          </a:p>
          <a:p>
            <a:pPr algn="just"/>
            <a:r>
              <a:rPr lang="pl-PL" sz="1800" b="1" kern="100" dirty="0">
                <a:effectLst/>
                <a:latin typeface="+mj-lt"/>
                <a:ea typeface="Calibri" panose="020F0502020204030204" pitchFamily="34" charset="0"/>
                <a:cs typeface="Times New Roman" panose="02020603050405020304" pitchFamily="18" charset="0"/>
              </a:rPr>
              <a:t>Portal internetowy jest daleko bardziej periodyczny, niż jakakolwiek postać periodyku drukowanego</a:t>
            </a:r>
            <a:r>
              <a:rPr lang="pl-PL" sz="1800" kern="100" dirty="0">
                <a:effectLst/>
                <a:latin typeface="+mj-lt"/>
                <a:ea typeface="Calibri" panose="020F0502020204030204" pitchFamily="34" charset="0"/>
                <a:cs typeface="Times New Roman" panose="02020603050405020304" pitchFamily="18" charset="0"/>
              </a:rPr>
              <a:t>. Internet pozwala na bieżące rozpowszechnianie informacji, które mogą być zmieniane co kilkadziesiąt sekund. Największe portale internetowe, które bardzo często wyodrębniają działy tematyczne (Polityka, Biznes, Sport, Prognoza Pogody, Rozrywka etc.), są nowoczesnym wymiarem prasy, zyskując przewagę nad "tradycyjną" postacią prasy – zdolnością do błyskawicznego aktualizowania informacji.</a:t>
            </a:r>
          </a:p>
          <a:p>
            <a:pPr marL="0" indent="0" algn="l">
              <a:buNone/>
            </a:pPr>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84969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314DA-7992-BB6D-5999-64537453C07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06C8207-A3BD-DB88-5B29-D8816CFE1A04}"/>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Podstawowe pojęcia.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60353B5-65F8-4981-363D-63DDA3F651E5}"/>
              </a:ext>
            </a:extLst>
          </p:cNvPr>
          <p:cNvSpPr>
            <a:spLocks noGrp="1"/>
          </p:cNvSpPr>
          <p:nvPr>
            <p:ph idx="1"/>
          </p:nvPr>
        </p:nvSpPr>
        <p:spPr>
          <a:xfrm>
            <a:off x="1356898" y="664246"/>
            <a:ext cx="10835102" cy="6243637"/>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Istnieje zgoda co do możliwości kwalifikacji jako prasy </a:t>
            </a:r>
            <a:r>
              <a:rPr lang="pl-PL" sz="1800" b="1" kern="100" dirty="0">
                <a:effectLst/>
                <a:latin typeface="+mj-lt"/>
                <a:ea typeface="Calibri" panose="020F0502020204030204" pitchFamily="34" charset="0"/>
                <a:cs typeface="Times New Roman" panose="02020603050405020304" pitchFamily="18" charset="0"/>
              </a:rPr>
              <a:t>stron internetowych, które prezentują przekaz utrwalony w periodykach "papierowych"</a:t>
            </a:r>
            <a:r>
              <a:rPr lang="pl-PL" sz="1800" kern="100" dirty="0">
                <a:effectLst/>
                <a:latin typeface="+mj-lt"/>
                <a:ea typeface="Calibri" panose="020F0502020204030204" pitchFamily="34" charset="0"/>
                <a:cs typeface="Times New Roman" panose="02020603050405020304" pitchFamily="18" charset="0"/>
              </a:rPr>
              <a:t>, stanowiące ich elektroniczną postać.</a:t>
            </a:r>
          </a:p>
          <a:p>
            <a:pPr algn="just"/>
            <a:r>
              <a:rPr lang="pl-PL" sz="1800" b="0" i="0" u="none" strike="noStrike" baseline="0" dirty="0">
                <a:latin typeface="+mj-lt"/>
              </a:rPr>
              <a:t>Dotyczy to nie tylko sytuacji, gdy internetowej publikacji towarzyszy publikacja tradycyjna, drukowana, stanowiąca inną, elektroniczną jej postać online, ale </a:t>
            </a:r>
            <a:r>
              <a:rPr lang="pl-PL" sz="1800" b="1" i="0" u="none" strike="noStrike" baseline="0" dirty="0">
                <a:latin typeface="+mj-lt"/>
              </a:rPr>
              <a:t>także przypadków, gdy istnieje tylko publikacja w formie elektronicznej</a:t>
            </a:r>
            <a:r>
              <a:rPr lang="pl-PL" sz="1800" b="0" i="0" u="none" strike="noStrike" baseline="0" dirty="0">
                <a:latin typeface="+mj-lt"/>
              </a:rPr>
              <a:t>.</a:t>
            </a:r>
            <a:endParaRPr lang="pl-PL" sz="1800" kern="100" dirty="0">
              <a:effectLst/>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Za wirtualną prasę mogą być więc uznane wszelkie internetowe przekazy, które w sposób </a:t>
            </a:r>
            <a:r>
              <a:rPr lang="pl-PL" sz="1800" b="1" kern="100" dirty="0">
                <a:effectLst/>
                <a:latin typeface="+mj-lt"/>
                <a:ea typeface="Calibri" panose="020F0502020204030204" pitchFamily="34" charset="0"/>
                <a:cs typeface="Times New Roman" panose="02020603050405020304" pitchFamily="18" charset="0"/>
              </a:rPr>
              <a:t>cykliczny i ciągły rozpowszechniają informacje</a:t>
            </a:r>
            <a:r>
              <a:rPr lang="pl-PL" sz="1800" kern="100" dirty="0">
                <a:effectLst/>
                <a:latin typeface="+mj-lt"/>
                <a:ea typeface="Calibri" panose="020F0502020204030204" pitchFamily="34" charset="0"/>
                <a:cs typeface="Times New Roman" panose="02020603050405020304" pitchFamily="18" charset="0"/>
              </a:rPr>
              <a:t>. Sąd Okręgowy w Lublinie (por. wyrok z 24.02.2014 r., I C 1045/13, LEX nr 1845299) - zakwalifikowano jako prasę prowadzony w formie elektronicznej biuletyn informacyjny urzędu miasta. </a:t>
            </a:r>
          </a:p>
          <a:p>
            <a:pPr algn="just"/>
            <a:r>
              <a:rPr lang="pl-PL" sz="1800" kern="100" dirty="0">
                <a:effectLst/>
                <a:latin typeface="+mj-lt"/>
                <a:ea typeface="Calibri" panose="020F0502020204030204" pitchFamily="34" charset="0"/>
                <a:cs typeface="Times New Roman" panose="02020603050405020304" pitchFamily="18" charset="0"/>
              </a:rPr>
              <a:t>Poza pojęciem prasy będą te portale internetowe, które nie zostały utworzone jako platforma aktywnej komunikacji, tj. które nie zmieniają swojej zawartości regularnie (periodycznie), lecz jedynie incydentalnie (np. strony internetowe podmiotów gospodarczych, strony internetowe poświęcone jednostkowemu wydarzeniu, tzw. strony domowe).</a:t>
            </a: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04659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6D154-25AA-863C-C32E-84A1D65FA12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2464C88-005F-1EB2-EC3B-18DF6DE0F8EE}"/>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Podstawowe pojęcia.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18CB2F3-07CD-CF27-58F8-5C255006CA39}"/>
              </a:ext>
            </a:extLst>
          </p:cNvPr>
          <p:cNvSpPr>
            <a:spLocks noGrp="1"/>
          </p:cNvSpPr>
          <p:nvPr>
            <p:ph idx="1"/>
          </p:nvPr>
        </p:nvSpPr>
        <p:spPr>
          <a:xfrm>
            <a:off x="1356898" y="664246"/>
            <a:ext cx="10835102" cy="6243637"/>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Kolejne dwie definicje wskazane przez Prawo prasowe to pojęcia dziennika i czasopisma.</a:t>
            </a:r>
          </a:p>
          <a:p>
            <a:pPr algn="just"/>
            <a:r>
              <a:rPr lang="pl-PL" sz="1800" b="1" kern="100" dirty="0">
                <a:effectLst/>
                <a:latin typeface="+mj-lt"/>
                <a:ea typeface="Calibri" panose="020F0502020204030204" pitchFamily="34" charset="0"/>
                <a:cs typeface="Times New Roman" panose="02020603050405020304" pitchFamily="18" charset="0"/>
              </a:rPr>
              <a:t>Dziennik</a:t>
            </a:r>
            <a:r>
              <a:rPr lang="pl-PL" sz="1800" kern="100" dirty="0">
                <a:effectLst/>
                <a:latin typeface="+mj-lt"/>
                <a:ea typeface="Calibri" panose="020F0502020204030204" pitchFamily="34" charset="0"/>
                <a:cs typeface="Times New Roman" panose="02020603050405020304" pitchFamily="18" charset="0"/>
              </a:rPr>
              <a:t>, zgodnie z art. 7 ust. 2 pkt 2 pr. pras., </a:t>
            </a:r>
            <a:r>
              <a:rPr lang="pl-PL" sz="1800" b="1" kern="100" dirty="0">
                <a:effectLst/>
                <a:latin typeface="+mj-lt"/>
                <a:ea typeface="Calibri" panose="020F0502020204030204" pitchFamily="34" charset="0"/>
                <a:cs typeface="Times New Roman" panose="02020603050405020304" pitchFamily="18" charset="0"/>
              </a:rPr>
              <a:t>oznacza ogólnoinformacyjny druk periodyczny </a:t>
            </a:r>
            <a:r>
              <a:rPr lang="pl-PL" sz="1800" kern="100" dirty="0">
                <a:effectLst/>
                <a:latin typeface="+mj-lt"/>
                <a:ea typeface="Calibri" panose="020F0502020204030204" pitchFamily="34" charset="0"/>
                <a:cs typeface="Times New Roman" panose="02020603050405020304" pitchFamily="18" charset="0"/>
              </a:rPr>
              <a:t>lub przekaz za pomocą dźwięku oraz dźwięku i obrazu, ukazujący się </a:t>
            </a:r>
            <a:r>
              <a:rPr lang="pl-PL" sz="1800" b="1" kern="100" dirty="0">
                <a:effectLst/>
                <a:latin typeface="+mj-lt"/>
                <a:ea typeface="Calibri" panose="020F0502020204030204" pitchFamily="34" charset="0"/>
                <a:cs typeface="Times New Roman" panose="02020603050405020304" pitchFamily="18" charset="0"/>
              </a:rPr>
              <a:t>częściej niż raz w tygodniu</a:t>
            </a:r>
            <a:r>
              <a:rPr lang="pl-PL" sz="1800" kern="100" dirty="0">
                <a:effectLst/>
                <a:latin typeface="+mj-lt"/>
                <a:ea typeface="Calibri" panose="020F0502020204030204" pitchFamily="34" charset="0"/>
                <a:cs typeface="Times New Roman" panose="02020603050405020304" pitchFamily="18" charset="0"/>
              </a:rPr>
              <a:t>. </a:t>
            </a:r>
          </a:p>
          <a:p>
            <a:pPr algn="just"/>
            <a:r>
              <a:rPr lang="pl-PL" sz="1800" kern="100" dirty="0">
                <a:effectLst/>
                <a:latin typeface="+mj-lt"/>
                <a:ea typeface="Calibri" panose="020F0502020204030204" pitchFamily="34" charset="0"/>
                <a:cs typeface="Times New Roman" panose="02020603050405020304" pitchFamily="18" charset="0"/>
              </a:rPr>
              <a:t>Czasopismem natomiast, zgodnie z art. 7 ust. 2pkt 3 pr. pras., jest </a:t>
            </a:r>
            <a:r>
              <a:rPr lang="pl-PL" sz="1800" b="1" kern="100" dirty="0">
                <a:effectLst/>
                <a:latin typeface="+mj-lt"/>
                <a:ea typeface="Calibri" panose="020F0502020204030204" pitchFamily="34" charset="0"/>
                <a:cs typeface="Times New Roman" panose="02020603050405020304" pitchFamily="18" charset="0"/>
              </a:rPr>
              <a:t>druk periodyczny ukazujący się nie częściej niż raz w tygodniu</a:t>
            </a:r>
            <a:r>
              <a:rPr lang="pl-PL" sz="1800" kern="100" dirty="0">
                <a:effectLst/>
                <a:latin typeface="+mj-lt"/>
                <a:ea typeface="Calibri" panose="020F0502020204030204" pitchFamily="34" charset="0"/>
                <a:cs typeface="Times New Roman" panose="02020603050405020304" pitchFamily="18" charset="0"/>
              </a:rPr>
              <a:t>, a </a:t>
            </a:r>
            <a:r>
              <a:rPr lang="pl-PL" sz="1800" b="1" kern="100" dirty="0">
                <a:effectLst/>
                <a:latin typeface="+mj-lt"/>
                <a:ea typeface="Calibri" panose="020F0502020204030204" pitchFamily="34" charset="0"/>
                <a:cs typeface="Times New Roman" panose="02020603050405020304" pitchFamily="18" charset="0"/>
              </a:rPr>
              <a:t>nie rzadziej niż raz w roku</a:t>
            </a:r>
            <a:r>
              <a:rPr lang="pl-PL" sz="1800" kern="100" dirty="0">
                <a:effectLst/>
                <a:latin typeface="+mj-lt"/>
                <a:ea typeface="Calibri" panose="020F0502020204030204" pitchFamily="34" charset="0"/>
                <a:cs typeface="Times New Roman" panose="02020603050405020304" pitchFamily="18" charset="0"/>
              </a:rPr>
              <a:t>; przepis ten stosuje się odpowiednio do przekazu za pomocą dźwięku oraz dźwięku i obrazu innego niż dziennik.</a:t>
            </a:r>
          </a:p>
          <a:p>
            <a:pPr algn="just"/>
            <a:r>
              <a:rPr lang="pl-PL" sz="1800" kern="100" dirty="0">
                <a:effectLst/>
                <a:latin typeface="+mj-lt"/>
                <a:ea typeface="Calibri" panose="020F0502020204030204" pitchFamily="34" charset="0"/>
                <a:cs typeface="Times New Roman" panose="02020603050405020304" pitchFamily="18" charset="0"/>
              </a:rPr>
              <a:t>Zasadniczą różnicą między tymi obiema formami przekazywania treści jest więc czas ukazywania się –dziennik – częściej niż raz w tygodniu, czasopismo – rzadziej niż raz w tygodniu. </a:t>
            </a:r>
          </a:p>
          <a:p>
            <a:pPr algn="just"/>
            <a:r>
              <a:rPr lang="pl-PL" sz="1800" kern="100" dirty="0">
                <a:effectLst/>
                <a:latin typeface="+mj-lt"/>
                <a:ea typeface="Calibri" panose="020F0502020204030204" pitchFamily="34" charset="0"/>
                <a:cs typeface="Times New Roman" panose="02020603050405020304" pitchFamily="18" charset="0"/>
              </a:rPr>
              <a:t>Obydwie te formy przekazu mogą przybrać bardzo </a:t>
            </a:r>
            <a:r>
              <a:rPr lang="pl-PL" sz="1800" b="1" kern="100" dirty="0">
                <a:effectLst/>
                <a:latin typeface="+mj-lt"/>
                <a:ea typeface="Calibri" panose="020F0502020204030204" pitchFamily="34" charset="0"/>
                <a:cs typeface="Times New Roman" panose="02020603050405020304" pitchFamily="18" charset="0"/>
              </a:rPr>
              <a:t>różne formy rozpowszechniania </a:t>
            </a:r>
            <a:r>
              <a:rPr lang="pl-PL" sz="1800" kern="100" dirty="0">
                <a:effectLst/>
                <a:latin typeface="+mj-lt"/>
                <a:ea typeface="Calibri" panose="020F0502020204030204" pitchFamily="34" charset="0"/>
                <a:cs typeface="Times New Roman" panose="02020603050405020304" pitchFamily="18" charset="0"/>
              </a:rPr>
              <a:t>– obraz, dźwięk, druk, przekaz elektroniczny.</a:t>
            </a:r>
          </a:p>
        </p:txBody>
      </p:sp>
    </p:spTree>
    <p:extLst>
      <p:ext uri="{BB962C8B-B14F-4D97-AF65-F5344CB8AC3E}">
        <p14:creationId xmlns:p14="http://schemas.microsoft.com/office/powerpoint/2010/main" val="5888606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664C-311F-1D67-D465-6E82316D48D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4669195-9064-05C2-0AD9-8363D21D9B97}"/>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Rejestracja dzienników i czasopism.</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88C417C-5689-F703-49DE-4ED262FCF270}"/>
              </a:ext>
            </a:extLst>
          </p:cNvPr>
          <p:cNvSpPr>
            <a:spLocks noGrp="1"/>
          </p:cNvSpPr>
          <p:nvPr>
            <p:ph idx="1"/>
          </p:nvPr>
        </p:nvSpPr>
        <p:spPr>
          <a:xfrm>
            <a:off x="1356898" y="664246"/>
            <a:ext cx="10835102" cy="6243637"/>
          </a:xfrm>
        </p:spPr>
        <p:txBody>
          <a:bodyPr>
            <a:normAutofit/>
          </a:bodyPr>
          <a:lstStyle/>
          <a:p>
            <a:pPr algn="just"/>
            <a:r>
              <a:rPr lang="pl-PL" sz="1800" b="0" i="0" u="none" strike="noStrike" baseline="0" dirty="0">
                <a:latin typeface="+mj-lt"/>
              </a:rPr>
              <a:t>Prawo prasowe przewiduje </a:t>
            </a:r>
            <a:r>
              <a:rPr lang="pl-PL" sz="1800" b="1" i="0" u="none" strike="noStrike" baseline="0" dirty="0">
                <a:latin typeface="+mj-lt"/>
              </a:rPr>
              <a:t>konieczność rejestracji dziennika lub czasopisma</a:t>
            </a:r>
            <a:r>
              <a:rPr lang="pl-PL" sz="1800" b="0" i="0" u="none" strike="noStrike" baseline="0" dirty="0">
                <a:latin typeface="+mj-lt"/>
              </a:rPr>
              <a:t>.</a:t>
            </a:r>
          </a:p>
          <a:p>
            <a:pPr algn="just"/>
            <a:r>
              <a:rPr lang="pl-PL" sz="1800" kern="100" dirty="0">
                <a:effectLst/>
                <a:latin typeface="+mj-lt"/>
                <a:ea typeface="Calibri" panose="020F0502020204030204" pitchFamily="34" charset="0"/>
                <a:cs typeface="Times New Roman" panose="02020603050405020304" pitchFamily="18" charset="0"/>
              </a:rPr>
              <a:t>Zgodnie bowiem z art. 20 pr. pras. </a:t>
            </a:r>
            <a:r>
              <a:rPr lang="pl-PL" sz="1800" i="1" kern="100" dirty="0">
                <a:effectLst/>
                <a:latin typeface="+mj-lt"/>
                <a:ea typeface="Calibri" panose="020F0502020204030204" pitchFamily="34" charset="0"/>
                <a:cs typeface="Times New Roman" panose="02020603050405020304" pitchFamily="18" charset="0"/>
              </a:rPr>
              <a:t>Wydawanie dziennika lub czasopisma wymaga rejestracji w sądzie okręgowym właściwym miejscowo dla siedziby wydawcy, zwanym dalej "organem rejestracyjnym". Do postępowania w tych sprawach stosuje się przepisy Kodeksu postępowania cywilnego o postępowaniu nieprocesowym, ze zmianami wynikającymi z niniejszej ustawy</a:t>
            </a:r>
            <a:r>
              <a:rPr lang="pl-PL" sz="1800" kern="100" dirty="0">
                <a:effectLst/>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Wniosek o rejestrację powinien zawierać: </a:t>
            </a:r>
          </a:p>
          <a:p>
            <a:pPr algn="just">
              <a:buAutoNum type="arabicParenR"/>
            </a:pPr>
            <a:r>
              <a:rPr lang="pl-PL" sz="1800" b="1" kern="100" dirty="0">
                <a:effectLst/>
                <a:latin typeface="+mj-lt"/>
                <a:ea typeface="Calibri" panose="020F0502020204030204" pitchFamily="34" charset="0"/>
                <a:cs typeface="Times New Roman" panose="02020603050405020304" pitchFamily="18" charset="0"/>
              </a:rPr>
              <a:t>tytuł</a:t>
            </a:r>
            <a:r>
              <a:rPr lang="pl-PL" sz="1800" kern="100" dirty="0">
                <a:effectLst/>
                <a:latin typeface="+mj-lt"/>
                <a:ea typeface="Calibri" panose="020F0502020204030204" pitchFamily="34" charset="0"/>
                <a:cs typeface="Times New Roman" panose="02020603050405020304" pitchFamily="18" charset="0"/>
              </a:rPr>
              <a:t> dziennika lub czasopisma oraz </a:t>
            </a:r>
            <a:r>
              <a:rPr lang="pl-PL" sz="1800" b="1" kern="100" dirty="0">
                <a:effectLst/>
                <a:latin typeface="+mj-lt"/>
                <a:ea typeface="Calibri" panose="020F0502020204030204" pitchFamily="34" charset="0"/>
                <a:cs typeface="Times New Roman" panose="02020603050405020304" pitchFamily="18" charset="0"/>
              </a:rPr>
              <a:t>siedzibę i dokładny adres redakcji</a:t>
            </a:r>
            <a:r>
              <a:rPr lang="pl-PL" sz="1800" kern="100" dirty="0">
                <a:effectLst/>
                <a:latin typeface="+mj-lt"/>
                <a:ea typeface="Calibri" panose="020F0502020204030204" pitchFamily="34" charset="0"/>
                <a:cs typeface="Times New Roman" panose="02020603050405020304" pitchFamily="18" charset="0"/>
              </a:rPr>
              <a:t>; </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dane osobowe </a:t>
            </a:r>
            <a:r>
              <a:rPr lang="pl-PL" sz="1800" b="1" kern="100" dirty="0">
                <a:effectLst/>
                <a:latin typeface="+mj-lt"/>
                <a:ea typeface="Calibri" panose="020F0502020204030204" pitchFamily="34" charset="0"/>
                <a:cs typeface="Times New Roman" panose="02020603050405020304" pitchFamily="18" charset="0"/>
              </a:rPr>
              <a:t>redaktora naczelnego</a:t>
            </a:r>
            <a:r>
              <a:rPr lang="pl-PL" sz="1800" kern="100" dirty="0">
                <a:effectLst/>
                <a:latin typeface="+mj-lt"/>
                <a:ea typeface="Calibri" panose="020F0502020204030204" pitchFamily="34" charset="0"/>
                <a:cs typeface="Times New Roman" panose="02020603050405020304" pitchFamily="18" charset="0"/>
              </a:rPr>
              <a:t>; </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określenie </a:t>
            </a:r>
            <a:r>
              <a:rPr lang="pl-PL" sz="1800" b="1" kern="100" dirty="0">
                <a:effectLst/>
                <a:latin typeface="+mj-lt"/>
                <a:ea typeface="Calibri" panose="020F0502020204030204" pitchFamily="34" charset="0"/>
                <a:cs typeface="Times New Roman" panose="02020603050405020304" pitchFamily="18" charset="0"/>
              </a:rPr>
              <a:t>wydawcy</a:t>
            </a:r>
            <a:r>
              <a:rPr lang="pl-PL" sz="1800" kern="100" dirty="0">
                <a:effectLst/>
                <a:latin typeface="+mj-lt"/>
                <a:ea typeface="Calibri" panose="020F0502020204030204" pitchFamily="34" charset="0"/>
                <a:cs typeface="Times New Roman" panose="02020603050405020304" pitchFamily="18" charset="0"/>
              </a:rPr>
              <a:t>, jego siedzibę i dokładny adres; </a:t>
            </a:r>
          </a:p>
          <a:p>
            <a:pPr algn="just">
              <a:buAutoNum type="arabicParenR"/>
            </a:pPr>
            <a:r>
              <a:rPr lang="pl-PL" sz="1800" b="1" kern="100" dirty="0">
                <a:effectLst/>
                <a:latin typeface="+mj-lt"/>
                <a:ea typeface="Calibri" panose="020F0502020204030204" pitchFamily="34" charset="0"/>
                <a:cs typeface="Times New Roman" panose="02020603050405020304" pitchFamily="18" charset="0"/>
              </a:rPr>
              <a:t>częstotliwość</a:t>
            </a:r>
            <a:r>
              <a:rPr lang="pl-PL" sz="1800" kern="100" dirty="0">
                <a:effectLst/>
                <a:latin typeface="+mj-lt"/>
                <a:ea typeface="Calibri" panose="020F0502020204030204" pitchFamily="34" charset="0"/>
                <a:cs typeface="Times New Roman" panose="02020603050405020304" pitchFamily="18" charset="0"/>
              </a:rPr>
              <a:t> ukazywania się dziennika lub czasopisma.</a:t>
            </a:r>
          </a:p>
          <a:p>
            <a:pPr algn="just"/>
            <a:r>
              <a:rPr lang="pl-PL" sz="1800" kern="100" dirty="0">
                <a:effectLst/>
                <a:latin typeface="+mj-lt"/>
                <a:ea typeface="Calibri" panose="020F0502020204030204" pitchFamily="34" charset="0"/>
                <a:cs typeface="Times New Roman" panose="02020603050405020304" pitchFamily="18" charset="0"/>
              </a:rPr>
              <a:t>Wniosek o rejestrację </a:t>
            </a:r>
            <a:r>
              <a:rPr lang="pl-PL" sz="1800" b="1" kern="100" dirty="0">
                <a:effectLst/>
                <a:latin typeface="+mj-lt"/>
                <a:ea typeface="Calibri" panose="020F0502020204030204" pitchFamily="34" charset="0"/>
                <a:cs typeface="Times New Roman" panose="02020603050405020304" pitchFamily="18" charset="0"/>
              </a:rPr>
              <a:t>dotyczy każdego dziennika lub czasopisma</a:t>
            </a:r>
            <a:r>
              <a:rPr lang="pl-PL" sz="1800" kern="100" dirty="0">
                <a:effectLst/>
                <a:latin typeface="+mj-lt"/>
                <a:ea typeface="Calibri" panose="020F0502020204030204" pitchFamily="34" charset="0"/>
                <a:cs typeface="Times New Roman" panose="02020603050405020304" pitchFamily="18" charset="0"/>
              </a:rPr>
              <a:t>, w tym również </a:t>
            </a:r>
            <a:r>
              <a:rPr lang="pl-PL" sz="1800" b="1" kern="100" dirty="0">
                <a:effectLst/>
                <a:latin typeface="+mj-lt"/>
                <a:ea typeface="Calibri" panose="020F0502020204030204" pitchFamily="34" charset="0"/>
                <a:cs typeface="Times New Roman" panose="02020603050405020304" pitchFamily="18" charset="0"/>
              </a:rPr>
              <a:t>e‑publikacji. </a:t>
            </a:r>
          </a:p>
          <a:p>
            <a:pPr algn="just"/>
            <a:r>
              <a:rPr lang="pl-PL" sz="1800" kern="100" dirty="0">
                <a:effectLst/>
                <a:latin typeface="+mj-lt"/>
                <a:ea typeface="Calibri" panose="020F0502020204030204" pitchFamily="34" charset="0"/>
                <a:cs typeface="Times New Roman" panose="02020603050405020304" pitchFamily="18" charset="0"/>
              </a:rPr>
              <a:t>Tytuł każdego czasopisma lub dziennika winien być wpisany do rejestru czasopism</a:t>
            </a:r>
            <a:r>
              <a:rPr lang="pl-PL" kern="100" dirty="0">
                <a:latin typeface="+mj-lt"/>
                <a:ea typeface="Calibri" panose="020F0502020204030204" pitchFamily="34" charset="0"/>
                <a:cs typeface="Times New Roman" panose="02020603050405020304" pitchFamily="18" charset="0"/>
              </a:rPr>
              <a:t>. W praktyce rejestracja tytułów prasowych ma oczywiście </a:t>
            </a:r>
            <a:r>
              <a:rPr lang="pl-PL" b="1" kern="100" dirty="0">
                <a:latin typeface="+mj-lt"/>
                <a:ea typeface="Calibri" panose="020F0502020204030204" pitchFamily="34" charset="0"/>
                <a:cs typeface="Times New Roman" panose="02020603050405020304" pitchFamily="18" charset="0"/>
              </a:rPr>
              <a:t>cel informacyjny</a:t>
            </a:r>
            <a:r>
              <a:rPr lang="pl-PL" kern="100" dirty="0">
                <a:latin typeface="+mj-lt"/>
                <a:ea typeface="Calibri" panose="020F0502020204030204" pitchFamily="34" charset="0"/>
                <a:cs typeface="Times New Roman" panose="02020603050405020304" pitchFamily="18" charset="0"/>
              </a:rPr>
              <a:t>, ale przede wszystkim jej celem jest zapobieżenie istnieniu na rynku prasowym pism o </a:t>
            </a:r>
            <a:r>
              <a:rPr lang="pl-PL" b="1" kern="100" dirty="0">
                <a:latin typeface="+mj-lt"/>
                <a:ea typeface="Calibri" panose="020F0502020204030204" pitchFamily="34" charset="0"/>
                <a:cs typeface="Times New Roman" panose="02020603050405020304" pitchFamily="18" charset="0"/>
              </a:rPr>
              <a:t>identycznych tytułach</a:t>
            </a:r>
            <a:r>
              <a:rPr lang="pl-PL" kern="100" dirty="0">
                <a:latin typeface="+mj-lt"/>
                <a:ea typeface="Calibri" panose="020F0502020204030204" pitchFamily="34" charset="0"/>
                <a:cs typeface="Times New Roman" panose="02020603050405020304" pitchFamily="18" charset="0"/>
              </a:rPr>
              <a:t>, który to stan mógłby wprowadzić potencjalnych czytelników w błąd.</a:t>
            </a:r>
            <a:endParaRPr lang="pl-PL" sz="1800" kern="100" dirty="0">
              <a:effectLst/>
              <a:latin typeface="+mj-lt"/>
              <a:ea typeface="Calibri" panose="020F0502020204030204" pitchFamily="34" charset="0"/>
              <a:cs typeface="Times New Roman" panose="02020603050405020304" pitchFamily="18" charset="0"/>
            </a:endParaRPr>
          </a:p>
          <a:p>
            <a:pPr algn="just"/>
            <a:endParaRPr lang="pl-PL" kern="100" dirty="0">
              <a:latin typeface="+mj-lt"/>
              <a:ea typeface="Calibri" panose="020F0502020204030204" pitchFamily="34" charset="0"/>
              <a:cs typeface="Times New Roman" panose="02020603050405020304" pitchFamily="18" charset="0"/>
            </a:endParaRP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10421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0E61A-8EED-2B75-9538-DAB8074690C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748ACBC-ABE1-3E41-8EA2-9D8B15BCA68C}"/>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Rejestracja dzienników i czasopism.</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4663472-47DD-BFB2-2322-B4EC8C1E8BAB}"/>
              </a:ext>
            </a:extLst>
          </p:cNvPr>
          <p:cNvSpPr>
            <a:spLocks noGrp="1"/>
          </p:cNvSpPr>
          <p:nvPr>
            <p:ph idx="1"/>
          </p:nvPr>
        </p:nvSpPr>
        <p:spPr>
          <a:xfrm>
            <a:off x="1356898" y="664246"/>
            <a:ext cx="10835102" cy="6243637"/>
          </a:xfrm>
        </p:spPr>
        <p:txBody>
          <a:bodyPr>
            <a:normAutofit/>
          </a:bodyPr>
          <a:lstStyle/>
          <a:p>
            <a:pPr algn="just"/>
            <a:r>
              <a:rPr lang="pl-PL" kern="100" dirty="0">
                <a:latin typeface="+mj-lt"/>
                <a:ea typeface="Calibri" panose="020F0502020204030204" pitchFamily="34" charset="0"/>
                <a:cs typeface="Times New Roman" panose="02020603050405020304" pitchFamily="18" charset="0"/>
              </a:rPr>
              <a:t>Wniosek o rejestrację dziennika lub czasopisma składa się do </a:t>
            </a:r>
            <a:r>
              <a:rPr lang="pl-PL" b="1" kern="100" dirty="0">
                <a:latin typeface="+mj-lt"/>
                <a:ea typeface="Calibri" panose="020F0502020204030204" pitchFamily="34" charset="0"/>
                <a:cs typeface="Times New Roman" panose="02020603050405020304" pitchFamily="18" charset="0"/>
              </a:rPr>
              <a:t>wydziału rejestrowego sądu okręgowego </a:t>
            </a:r>
            <a:r>
              <a:rPr lang="pl-PL" kern="100" dirty="0">
                <a:latin typeface="+mj-lt"/>
                <a:ea typeface="Calibri" panose="020F0502020204030204" pitchFamily="34" charset="0"/>
                <a:cs typeface="Times New Roman" panose="02020603050405020304" pitchFamily="18" charset="0"/>
              </a:rPr>
              <a:t>właściwego dla </a:t>
            </a:r>
            <a:r>
              <a:rPr lang="pl-PL" b="1" kern="100" dirty="0">
                <a:latin typeface="+mj-lt"/>
                <a:ea typeface="Calibri" panose="020F0502020204030204" pitchFamily="34" charset="0"/>
                <a:cs typeface="Times New Roman" panose="02020603050405020304" pitchFamily="18" charset="0"/>
              </a:rPr>
              <a:t>siedziby wydawcy</a:t>
            </a:r>
            <a:r>
              <a:rPr lang="pl-PL" kern="100" dirty="0">
                <a:latin typeface="+mj-lt"/>
                <a:ea typeface="Calibri" panose="020F0502020204030204" pitchFamily="34" charset="0"/>
                <a:cs typeface="Times New Roman" panose="02020603050405020304" pitchFamily="18" charset="0"/>
              </a:rPr>
              <a:t>. </a:t>
            </a:r>
          </a:p>
          <a:p>
            <a:pPr algn="just"/>
            <a:r>
              <a:rPr lang="pl-PL" kern="100" dirty="0">
                <a:latin typeface="+mj-lt"/>
                <a:ea typeface="Calibri" panose="020F0502020204030204" pitchFamily="34" charset="0"/>
                <a:cs typeface="Times New Roman" panose="02020603050405020304" pitchFamily="18" charset="0"/>
              </a:rPr>
              <a:t>Postępowanie rejestracyjne ma charakter formalny, a zatem rola sądu sprowadza się jedynie do badania wniosku pod względem formalnym. </a:t>
            </a:r>
          </a:p>
          <a:p>
            <a:pPr algn="just"/>
            <a:r>
              <a:rPr lang="pl-PL" kern="100" dirty="0">
                <a:latin typeface="+mj-lt"/>
                <a:ea typeface="Calibri" panose="020F0502020204030204" pitchFamily="34" charset="0"/>
                <a:cs typeface="Times New Roman" panose="02020603050405020304" pitchFamily="18" charset="0"/>
              </a:rPr>
              <a:t>W postępowaniu dotyczącym rejestracji dzienników i czasopism stosuje się przepisy </a:t>
            </a:r>
            <a:r>
              <a:rPr lang="pl-PL" b="1" kern="100" dirty="0">
                <a:latin typeface="+mj-lt"/>
                <a:ea typeface="Calibri" panose="020F0502020204030204" pitchFamily="34" charset="0"/>
                <a:cs typeface="Times New Roman" panose="02020603050405020304" pitchFamily="18" charset="0"/>
              </a:rPr>
              <a:t>Kodeksu postępowania cywilnego dotyczące postępowania nieprocesowego </a:t>
            </a:r>
            <a:r>
              <a:rPr lang="pl-PL" kern="100" dirty="0">
                <a:latin typeface="+mj-lt"/>
                <a:ea typeface="Calibri" panose="020F0502020204030204" pitchFamily="34" charset="0"/>
                <a:cs typeface="Times New Roman" panose="02020603050405020304" pitchFamily="18" charset="0"/>
              </a:rPr>
              <a:t>(art. 506–525).</a:t>
            </a:r>
          </a:p>
          <a:p>
            <a:pPr algn="just"/>
            <a:r>
              <a:rPr lang="pl-PL" b="1" kern="100" dirty="0">
                <a:latin typeface="+mj-lt"/>
                <a:ea typeface="Calibri" panose="020F0502020204030204" pitchFamily="34" charset="0"/>
                <a:cs typeface="Times New Roman" panose="02020603050405020304" pitchFamily="18" charset="0"/>
              </a:rPr>
              <a:t>opłata za wszczęcie postępowania </a:t>
            </a:r>
            <a:r>
              <a:rPr lang="pl-PL" kern="100" dirty="0">
                <a:latin typeface="+mj-lt"/>
                <a:ea typeface="Calibri" panose="020F0502020204030204" pitchFamily="34" charset="0"/>
                <a:cs typeface="Times New Roman" panose="02020603050405020304" pitchFamily="18" charset="0"/>
              </a:rPr>
              <a:t>w trybie postępowania nieprocesowego wynosi </a:t>
            </a:r>
            <a:r>
              <a:rPr lang="pl-PL" b="1" kern="100" dirty="0">
                <a:latin typeface="+mj-lt"/>
                <a:ea typeface="Calibri" panose="020F0502020204030204" pitchFamily="34" charset="0"/>
                <a:cs typeface="Times New Roman" panose="02020603050405020304" pitchFamily="18" charset="0"/>
              </a:rPr>
              <a:t>100 zł </a:t>
            </a:r>
            <a:r>
              <a:rPr lang="pl-PL" kern="100" dirty="0">
                <a:latin typeface="+mj-lt"/>
                <a:ea typeface="Calibri" panose="020F0502020204030204" pitchFamily="34" charset="0"/>
                <a:cs typeface="Times New Roman" panose="02020603050405020304" pitchFamily="18" charset="0"/>
              </a:rPr>
              <a:t>(art. 23 pkt 1 ustawy z 28.7.2005 r. o kosztach sądowych w sprawach cywilnych).</a:t>
            </a:r>
          </a:p>
          <a:p>
            <a:pPr algn="just"/>
            <a:r>
              <a:rPr lang="pl-PL" sz="1800" kern="100" dirty="0">
                <a:effectLst/>
                <a:latin typeface="+mj-lt"/>
                <a:ea typeface="Calibri" panose="020F0502020204030204" pitchFamily="34" charset="0"/>
                <a:cs typeface="Times New Roman" panose="02020603050405020304" pitchFamily="18" charset="0"/>
              </a:rPr>
              <a:t>Organ rejestracyjny w wyniku złożonego wniosku wydaje: </a:t>
            </a:r>
            <a:r>
              <a:rPr lang="pl-PL" sz="1800" b="1" kern="100" dirty="0">
                <a:effectLst/>
                <a:latin typeface="+mj-lt"/>
                <a:ea typeface="Calibri" panose="020F0502020204030204" pitchFamily="34" charset="0"/>
                <a:cs typeface="Times New Roman" panose="02020603050405020304" pitchFamily="18" charset="0"/>
              </a:rPr>
              <a:t>postanowienie o wpisie</a:t>
            </a:r>
            <a:r>
              <a:rPr lang="pl-PL" sz="1800" kern="100" dirty="0">
                <a:effectLst/>
                <a:latin typeface="+mj-lt"/>
                <a:ea typeface="Calibri" panose="020F0502020204030204" pitchFamily="34" charset="0"/>
                <a:cs typeface="Times New Roman" panose="02020603050405020304" pitchFamily="18" charset="0"/>
              </a:rPr>
              <a:t> dziennika lub czasopisma do rejestru lub </a:t>
            </a:r>
            <a:r>
              <a:rPr lang="pl-PL" sz="1800" b="1" kern="100" dirty="0">
                <a:effectLst/>
                <a:latin typeface="+mj-lt"/>
                <a:ea typeface="Calibri" panose="020F0502020204030204" pitchFamily="34" charset="0"/>
                <a:cs typeface="Times New Roman" panose="02020603050405020304" pitchFamily="18" charset="0"/>
              </a:rPr>
              <a:t>postanowienie o odmowie rejestracji </a:t>
            </a:r>
            <a:r>
              <a:rPr lang="pl-PL" sz="1800" kern="100" dirty="0">
                <a:effectLst/>
                <a:latin typeface="+mj-lt"/>
                <a:ea typeface="Calibri" panose="020F0502020204030204" pitchFamily="34" charset="0"/>
                <a:cs typeface="Times New Roman" panose="02020603050405020304" pitchFamily="18" charset="0"/>
              </a:rPr>
              <a:t>dziennika lub czasopisma.</a:t>
            </a:r>
          </a:p>
        </p:txBody>
      </p:sp>
    </p:spTree>
    <p:extLst>
      <p:ext uri="{BB962C8B-B14F-4D97-AF65-F5344CB8AC3E}">
        <p14:creationId xmlns:p14="http://schemas.microsoft.com/office/powerpoint/2010/main" val="37640522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0C8ED-E713-C67D-379F-141C2F36950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F5058F6-4D9D-DEF4-DEEF-00573525C640}"/>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Rejestracja dzienników i czasopism.</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FE661F21-7749-B98F-47AB-A95A70FE0A18}"/>
              </a:ext>
            </a:extLst>
          </p:cNvPr>
          <p:cNvSpPr>
            <a:spLocks noGrp="1"/>
          </p:cNvSpPr>
          <p:nvPr>
            <p:ph idx="1"/>
          </p:nvPr>
        </p:nvSpPr>
        <p:spPr>
          <a:xfrm>
            <a:off x="1356898" y="664246"/>
            <a:ext cx="10835102" cy="6243637"/>
          </a:xfrm>
        </p:spPr>
        <p:txBody>
          <a:bodyPr>
            <a:normAutofit fontScale="92500" lnSpcReduction="10000"/>
          </a:bodyPr>
          <a:lstStyle/>
          <a:p>
            <a:pPr algn="just"/>
            <a:r>
              <a:rPr lang="pl-PL" sz="1800" kern="100" dirty="0">
                <a:effectLst/>
                <a:latin typeface="+mj-lt"/>
                <a:ea typeface="Calibri" panose="020F0502020204030204" pitchFamily="34" charset="0"/>
                <a:cs typeface="Times New Roman" panose="02020603050405020304" pitchFamily="18" charset="0"/>
              </a:rPr>
              <a:t>Wydawca może </a:t>
            </a:r>
            <a:r>
              <a:rPr lang="pl-PL" sz="1800" b="1" kern="100" dirty="0">
                <a:effectLst/>
                <a:latin typeface="+mj-lt"/>
                <a:ea typeface="Calibri" panose="020F0502020204030204" pitchFamily="34" charset="0"/>
                <a:cs typeface="Times New Roman" panose="02020603050405020304" pitchFamily="18" charset="0"/>
              </a:rPr>
              <a:t>po upływie tych 30 dni od dnia zgłoszenia wniosku rozpocząć wydawanie </a:t>
            </a:r>
            <a:r>
              <a:rPr lang="pl-PL" sz="1800" kern="100" dirty="0">
                <a:effectLst/>
                <a:latin typeface="+mj-lt"/>
                <a:ea typeface="Calibri" panose="020F0502020204030204" pitchFamily="34" charset="0"/>
                <a:cs typeface="Times New Roman" panose="02020603050405020304" pitchFamily="18" charset="0"/>
              </a:rPr>
              <a:t>dziennika lub czasopisma, nawet jeśli organ rejestracyjny (sąd okręgowy) nie rozstrzygnął wniosku o rejestrację w ciągu tych 30 dni od jego zgłoszenia. </a:t>
            </a:r>
          </a:p>
          <a:p>
            <a:pPr algn="just"/>
            <a:r>
              <a:rPr lang="pl-PL" sz="1800" b="1" kern="100" dirty="0">
                <a:effectLst/>
                <a:latin typeface="+mj-lt"/>
                <a:ea typeface="Calibri" panose="020F0502020204030204" pitchFamily="34" charset="0"/>
                <a:cs typeface="Times New Roman" panose="02020603050405020304" pitchFamily="18" charset="0"/>
              </a:rPr>
              <a:t>Każda zmiana </a:t>
            </a:r>
            <a:r>
              <a:rPr lang="pl-PL" sz="1800" kern="100" dirty="0">
                <a:effectLst/>
                <a:latin typeface="+mj-lt"/>
                <a:ea typeface="Calibri" panose="020F0502020204030204" pitchFamily="34" charset="0"/>
                <a:cs typeface="Times New Roman" panose="02020603050405020304" pitchFamily="18" charset="0"/>
              </a:rPr>
              <a:t>w zakresie </a:t>
            </a:r>
            <a:r>
              <a:rPr lang="pl-PL" sz="1800" b="1" kern="100" dirty="0">
                <a:effectLst/>
                <a:latin typeface="+mj-lt"/>
                <a:ea typeface="Calibri" panose="020F0502020204030204" pitchFamily="34" charset="0"/>
                <a:cs typeface="Times New Roman" panose="02020603050405020304" pitchFamily="18" charset="0"/>
              </a:rPr>
              <a:t>redaktora naczelnego, wydawcy czy też tytułu dziennika </a:t>
            </a:r>
            <a:r>
              <a:rPr lang="pl-PL" sz="1800" kern="100" dirty="0">
                <a:effectLst/>
                <a:latin typeface="+mj-lt"/>
                <a:ea typeface="Calibri" panose="020F0502020204030204" pitchFamily="34" charset="0"/>
                <a:cs typeface="Times New Roman" panose="02020603050405020304" pitchFamily="18" charset="0"/>
              </a:rPr>
              <a:t>wymaga konieczności </a:t>
            </a:r>
            <a:r>
              <a:rPr lang="pl-PL" sz="1800" b="1" kern="100" dirty="0">
                <a:effectLst/>
                <a:latin typeface="+mj-lt"/>
                <a:ea typeface="Calibri" panose="020F0502020204030204" pitchFamily="34" charset="0"/>
                <a:cs typeface="Times New Roman" panose="02020603050405020304" pitchFamily="18" charset="0"/>
              </a:rPr>
              <a:t>zmiany w rejestrze</a:t>
            </a:r>
            <a:r>
              <a:rPr lang="pl-PL" sz="1800" kern="100" dirty="0">
                <a:effectLst/>
                <a:latin typeface="+mj-lt"/>
                <a:ea typeface="Calibri" panose="020F0502020204030204" pitchFamily="34" charset="0"/>
                <a:cs typeface="Times New Roman" panose="02020603050405020304" pitchFamily="18" charset="0"/>
              </a:rPr>
              <a:t>, dlatego wydawca ma obowiązek poinformować o takiej zmianie organ rejestrowy.</a:t>
            </a:r>
          </a:p>
          <a:p>
            <a:pPr algn="just"/>
            <a:r>
              <a:rPr lang="pl-PL" kern="100" dirty="0">
                <a:latin typeface="+mj-lt"/>
                <a:ea typeface="Calibri" panose="020F0502020204030204" pitchFamily="34" charset="0"/>
                <a:cs typeface="Times New Roman" panose="02020603050405020304" pitchFamily="18" charset="0"/>
              </a:rPr>
              <a:t>Zgodnie z art. 21 pr. Pras. </a:t>
            </a:r>
            <a:r>
              <a:rPr lang="pl-PL" i="1" kern="100" dirty="0">
                <a:latin typeface="+mj-lt"/>
                <a:ea typeface="Calibri" panose="020F0502020204030204" pitchFamily="34" charset="0"/>
                <a:cs typeface="Times New Roman" panose="02020603050405020304" pitchFamily="18" charset="0"/>
              </a:rPr>
              <a:t>Organ rejestracyjny </a:t>
            </a:r>
            <a:r>
              <a:rPr lang="pl-PL" b="1" i="1" kern="100" dirty="0">
                <a:latin typeface="+mj-lt"/>
                <a:ea typeface="Calibri" panose="020F0502020204030204" pitchFamily="34" charset="0"/>
                <a:cs typeface="Times New Roman" panose="02020603050405020304" pitchFamily="18" charset="0"/>
              </a:rPr>
              <a:t>odmówi rejestracji,</a:t>
            </a:r>
            <a:r>
              <a:rPr lang="pl-PL" i="1" kern="100" dirty="0">
                <a:latin typeface="+mj-lt"/>
                <a:ea typeface="Calibri" panose="020F0502020204030204" pitchFamily="34" charset="0"/>
                <a:cs typeface="Times New Roman" panose="02020603050405020304" pitchFamily="18" charset="0"/>
              </a:rPr>
              <a:t> jeżeli wniosek </a:t>
            </a:r>
            <a:r>
              <a:rPr lang="pl-PL" b="1" i="1" kern="100" dirty="0">
                <a:latin typeface="+mj-lt"/>
                <a:ea typeface="Calibri" panose="020F0502020204030204" pitchFamily="34" charset="0"/>
                <a:cs typeface="Times New Roman" panose="02020603050405020304" pitchFamily="18" charset="0"/>
              </a:rPr>
              <a:t>nie zawiera danych</a:t>
            </a:r>
            <a:r>
              <a:rPr lang="pl-PL" i="1" kern="100" dirty="0">
                <a:latin typeface="+mj-lt"/>
                <a:ea typeface="Calibri" panose="020F0502020204030204" pitchFamily="34" charset="0"/>
                <a:cs typeface="Times New Roman" panose="02020603050405020304" pitchFamily="18" charset="0"/>
              </a:rPr>
              <a:t>, o których mowa w art. 20 ust. 2, lub jej udzielenie stanowiłoby </a:t>
            </a:r>
            <a:r>
              <a:rPr lang="pl-PL" b="1" i="1" kern="100" dirty="0">
                <a:latin typeface="+mj-lt"/>
                <a:ea typeface="Calibri" panose="020F0502020204030204" pitchFamily="34" charset="0"/>
                <a:cs typeface="Times New Roman" panose="02020603050405020304" pitchFamily="18" charset="0"/>
              </a:rPr>
              <a:t>naruszenie prawa do ochrony nazwy istniejącego już tytułu prasowego</a:t>
            </a:r>
            <a:r>
              <a:rPr lang="pl-PL" i="1" kern="100" dirty="0">
                <a:latin typeface="+mj-lt"/>
                <a:ea typeface="Calibri" panose="020F0502020204030204" pitchFamily="34" charset="0"/>
                <a:cs typeface="Times New Roman" panose="02020603050405020304" pitchFamily="18" charset="0"/>
              </a:rPr>
              <a:t>.</a:t>
            </a:r>
          </a:p>
          <a:p>
            <a:pPr algn="just"/>
            <a:r>
              <a:rPr lang="pl-PL" kern="100" dirty="0">
                <a:latin typeface="+mj-lt"/>
                <a:ea typeface="Calibri" panose="020F0502020204030204" pitchFamily="34" charset="0"/>
                <a:cs typeface="Times New Roman" panose="02020603050405020304" pitchFamily="18" charset="0"/>
              </a:rPr>
              <a:t>Element, który wydawca (wnioskodawca) ma obowiązek podać, to przede wszystkim tytuł. Tytuł jest chroniony na przykład przepisami o zwalczaniu nieuczciwej konkurencji, ale również może być chroniony na podstawie przepisów Kodeksu cywilnego, w szczególności prawa do firmy. </a:t>
            </a:r>
            <a:r>
              <a:rPr lang="pl-PL" sz="1800" kern="100" dirty="0">
                <a:effectLst/>
                <a:latin typeface="+mj-lt"/>
                <a:ea typeface="Calibri" panose="020F0502020204030204" pitchFamily="34" charset="0"/>
                <a:cs typeface="Times New Roman" panose="02020603050405020304" pitchFamily="18" charset="0"/>
              </a:rPr>
              <a:t>Tytuł każdego czasopisma lub dziennika winien być wpisany do rejestru czasopism</a:t>
            </a:r>
            <a:r>
              <a:rPr lang="pl-PL" kern="100" dirty="0">
                <a:latin typeface="+mj-lt"/>
                <a:ea typeface="Calibri" panose="020F0502020204030204" pitchFamily="34" charset="0"/>
                <a:cs typeface="Times New Roman" panose="02020603050405020304" pitchFamily="18" charset="0"/>
              </a:rPr>
              <a:t>. W praktyce rejestracja tytułów prasowych ma oczywiście </a:t>
            </a:r>
            <a:r>
              <a:rPr lang="pl-PL" b="1" kern="100" dirty="0">
                <a:latin typeface="+mj-lt"/>
                <a:ea typeface="Calibri" panose="020F0502020204030204" pitchFamily="34" charset="0"/>
                <a:cs typeface="Times New Roman" panose="02020603050405020304" pitchFamily="18" charset="0"/>
              </a:rPr>
              <a:t>cel informacyjny</a:t>
            </a:r>
            <a:r>
              <a:rPr lang="pl-PL" kern="100" dirty="0">
                <a:latin typeface="+mj-lt"/>
                <a:ea typeface="Calibri" panose="020F0502020204030204" pitchFamily="34" charset="0"/>
                <a:cs typeface="Times New Roman" panose="02020603050405020304" pitchFamily="18" charset="0"/>
              </a:rPr>
              <a:t>, ale przede wszystkim jej celem jest zapobieżenie istnieniu na rynku prasowym pism o </a:t>
            </a:r>
            <a:r>
              <a:rPr lang="pl-PL" b="1" kern="100" dirty="0">
                <a:latin typeface="+mj-lt"/>
                <a:ea typeface="Calibri" panose="020F0502020204030204" pitchFamily="34" charset="0"/>
                <a:cs typeface="Times New Roman" panose="02020603050405020304" pitchFamily="18" charset="0"/>
              </a:rPr>
              <a:t>identycznych tytułach</a:t>
            </a:r>
            <a:r>
              <a:rPr lang="pl-PL" kern="100" dirty="0">
                <a:latin typeface="+mj-lt"/>
                <a:ea typeface="Calibri" panose="020F0502020204030204" pitchFamily="34" charset="0"/>
                <a:cs typeface="Times New Roman" panose="02020603050405020304" pitchFamily="18" charset="0"/>
              </a:rPr>
              <a:t>, który to stan mógłby wprowadzić potencjalnych czytelników w błąd. Tytuł nie może wprowadzać czytelników w błąd, stąd też organ rejestrowy nie zarejestruje tytułu, który narusza prawa do ochrony nazwy istniejącego już tytułu prasowego.</a:t>
            </a:r>
            <a:endParaRPr lang="pl-PL" b="1" kern="100" dirty="0">
              <a:latin typeface="+mj-lt"/>
              <a:ea typeface="Calibri" panose="020F0502020204030204" pitchFamily="34" charset="0"/>
              <a:cs typeface="Times New Roman" panose="02020603050405020304" pitchFamily="18" charset="0"/>
            </a:endParaRPr>
          </a:p>
          <a:p>
            <a:pPr algn="just"/>
            <a:r>
              <a:rPr lang="pl-PL" kern="100" dirty="0">
                <a:latin typeface="+mj-lt"/>
                <a:ea typeface="Calibri" panose="020F0502020204030204" pitchFamily="34" charset="0"/>
                <a:cs typeface="Times New Roman" panose="02020603050405020304" pitchFamily="18" charset="0"/>
              </a:rPr>
              <a:t>Wniosek powinien zawierać </a:t>
            </a:r>
            <a:r>
              <a:rPr lang="pl-PL" b="1" kern="100" dirty="0">
                <a:latin typeface="+mj-lt"/>
                <a:ea typeface="Calibri" panose="020F0502020204030204" pitchFamily="34" charset="0"/>
                <a:cs typeface="Times New Roman" panose="02020603050405020304" pitchFamily="18" charset="0"/>
              </a:rPr>
              <a:t>siedzibę redakcji oraz dane redaktora naczelnego</a:t>
            </a:r>
            <a:r>
              <a:rPr lang="pl-PL" kern="100" dirty="0">
                <a:latin typeface="+mj-lt"/>
                <a:ea typeface="Calibri" panose="020F0502020204030204" pitchFamily="34" charset="0"/>
                <a:cs typeface="Times New Roman" panose="02020603050405020304" pitchFamily="18" charset="0"/>
              </a:rPr>
              <a:t>, należy uznać, że ustalenie tych danych (wybór siedziby i redaktora naczelnego) winno być dokonane jeszcze przed rejestracją. Siedzibą redakcji jest miejscowość, w której redakcja prowadzi swoją główną działalność – w tym zakresie będą obowiązywać przepisy prawa cywilnego. Adres redakcji powinien określać dane szczegółowe, takie jak nazwa ulicy, numer domu i lokalu oraz kod pocztowy właściwy dla danej miejscowości. Chodzi bowiem o możliwość kontaktu z redakcją.</a:t>
            </a:r>
          </a:p>
          <a:p>
            <a:pPr algn="just"/>
            <a:endParaRPr lang="pl-PL" kern="100" dirty="0">
              <a:latin typeface="+mj-lt"/>
              <a:ea typeface="Calibri" panose="020F0502020204030204" pitchFamily="34" charset="0"/>
              <a:cs typeface="Times New Roman" panose="02020603050405020304" pitchFamily="18" charset="0"/>
            </a:endParaRP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86676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91A91-77FB-34C6-BA8F-A838652A2FF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160F6C4-273E-48FF-E428-C6B201B90864}"/>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Rejestracja dzienników i czasopism.</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D1CBBAB-8E77-0230-0268-4CACECD59740}"/>
              </a:ext>
            </a:extLst>
          </p:cNvPr>
          <p:cNvSpPr>
            <a:spLocks noGrp="1"/>
          </p:cNvSpPr>
          <p:nvPr>
            <p:ph idx="1"/>
          </p:nvPr>
        </p:nvSpPr>
        <p:spPr>
          <a:xfrm>
            <a:off x="1356898" y="664246"/>
            <a:ext cx="10835102" cy="6243637"/>
          </a:xfrm>
        </p:spPr>
        <p:txBody>
          <a:bodyPr>
            <a:normAutofit/>
          </a:bodyPr>
          <a:lstStyle/>
          <a:p>
            <a:pPr algn="just"/>
            <a:r>
              <a:rPr lang="pl-PL" kern="100" dirty="0">
                <a:latin typeface="+mj-lt"/>
                <a:ea typeface="Calibri" panose="020F0502020204030204" pitchFamily="34" charset="0"/>
                <a:cs typeface="Times New Roman" panose="02020603050405020304" pitchFamily="18" charset="0"/>
              </a:rPr>
              <a:t>Redaktor naczelny pełni niezwykle istotną funkcję w całym procesie publikacji, ale również może ponosić odpowiedzialność cywilną. Przepis nakazuje podanie jego danych osobowych we wniosku, stąd </a:t>
            </a:r>
            <a:r>
              <a:rPr lang="pl-PL" b="1" kern="100" dirty="0">
                <a:latin typeface="+mj-lt"/>
                <a:ea typeface="Calibri" panose="020F0502020204030204" pitchFamily="34" charset="0"/>
                <a:cs typeface="Times New Roman" panose="02020603050405020304" pitchFamily="18" charset="0"/>
              </a:rPr>
              <a:t>redaktorem naczelnym może być jedynie osoba fizyczna </a:t>
            </a:r>
            <a:r>
              <a:rPr lang="pl-PL" kern="100" dirty="0">
                <a:latin typeface="+mj-lt"/>
                <a:ea typeface="Calibri" panose="020F0502020204030204" pitchFamily="34" charset="0"/>
                <a:cs typeface="Times New Roman" panose="02020603050405020304" pitchFamily="18" charset="0"/>
              </a:rPr>
              <a:t>(a nie np. zbiorowe ciało składające się z kilku osób).</a:t>
            </a:r>
          </a:p>
          <a:p>
            <a:pPr algn="just"/>
            <a:r>
              <a:rPr lang="pl-PL" sz="1800" kern="100" dirty="0">
                <a:effectLst/>
                <a:latin typeface="+mj-lt"/>
                <a:ea typeface="Calibri" panose="020F0502020204030204" pitchFamily="34" charset="0"/>
                <a:cs typeface="Times New Roman" panose="02020603050405020304" pitchFamily="18" charset="0"/>
              </a:rPr>
              <a:t>Ustawodawca wprowadził również konieczność podania </a:t>
            </a:r>
            <a:r>
              <a:rPr lang="pl-PL" sz="1800" b="1" kern="100" dirty="0">
                <a:effectLst/>
                <a:latin typeface="+mj-lt"/>
                <a:ea typeface="Calibri" panose="020F0502020204030204" pitchFamily="34" charset="0"/>
                <a:cs typeface="Times New Roman" panose="02020603050405020304" pitchFamily="18" charset="0"/>
              </a:rPr>
              <a:t>częstotliwości</a:t>
            </a:r>
            <a:r>
              <a:rPr lang="pl-PL" sz="1800" kern="100" dirty="0">
                <a:effectLst/>
                <a:latin typeface="+mj-lt"/>
                <a:ea typeface="Calibri" panose="020F0502020204030204" pitchFamily="34" charset="0"/>
                <a:cs typeface="Times New Roman" panose="02020603050405020304" pitchFamily="18" charset="0"/>
              </a:rPr>
              <a:t> wydawania dziennika lub czasopisma, aby ustalić formę danej gazety. Wnioskodawca już na etapie składania wniosku powinien mieć zaplanowaną częstotliwość i tę przewidywaną częstotliwość podać.</a:t>
            </a:r>
          </a:p>
          <a:p>
            <a:pPr algn="just"/>
            <a:r>
              <a:rPr lang="pl-PL" sz="1800" kern="100" dirty="0">
                <a:effectLst/>
                <a:latin typeface="+mj-lt"/>
                <a:ea typeface="Calibri" panose="020F0502020204030204" pitchFamily="34" charset="0"/>
                <a:cs typeface="Times New Roman" panose="02020603050405020304" pitchFamily="18" charset="0"/>
              </a:rPr>
              <a:t>Zgodnie z art. 22 pr. pras. </a:t>
            </a:r>
            <a:r>
              <a:rPr lang="pl-PL" sz="1800" i="1" kern="100" dirty="0">
                <a:effectLst/>
                <a:latin typeface="+mj-lt"/>
                <a:ea typeface="Calibri" panose="020F0502020204030204" pitchFamily="34" charset="0"/>
                <a:cs typeface="Times New Roman" panose="02020603050405020304" pitchFamily="18" charset="0"/>
              </a:rPr>
              <a:t>Organ rejestracyjny może </a:t>
            </a:r>
            <a:r>
              <a:rPr lang="pl-PL" sz="1800" b="1" i="1" kern="100" dirty="0">
                <a:effectLst/>
                <a:latin typeface="+mj-lt"/>
                <a:ea typeface="Calibri" panose="020F0502020204030204" pitchFamily="34" charset="0"/>
                <a:cs typeface="Times New Roman" panose="02020603050405020304" pitchFamily="18" charset="0"/>
              </a:rPr>
              <a:t>zawiesić</a:t>
            </a:r>
            <a:r>
              <a:rPr lang="pl-PL" sz="1800" i="1" kern="100" dirty="0">
                <a:effectLst/>
                <a:latin typeface="+mj-lt"/>
                <a:ea typeface="Calibri" panose="020F0502020204030204" pitchFamily="34" charset="0"/>
                <a:cs typeface="Times New Roman" panose="02020603050405020304" pitchFamily="18" charset="0"/>
              </a:rPr>
              <a:t> wydawanie dziennika lub czasopisma na czas określony, nie dłuższy niż rok, jeżeli w ciągu roku co najmniej </a:t>
            </a:r>
            <a:r>
              <a:rPr lang="pl-PL" sz="1800" b="1" i="1" kern="100" dirty="0">
                <a:effectLst/>
                <a:latin typeface="+mj-lt"/>
                <a:ea typeface="Calibri" panose="020F0502020204030204" pitchFamily="34" charset="0"/>
                <a:cs typeface="Times New Roman" panose="02020603050405020304" pitchFamily="18" charset="0"/>
              </a:rPr>
              <a:t>trzykrotnie</a:t>
            </a:r>
            <a:r>
              <a:rPr lang="pl-PL" sz="1800" i="1" kern="100" dirty="0">
                <a:effectLst/>
                <a:latin typeface="+mj-lt"/>
                <a:ea typeface="Calibri" panose="020F0502020204030204" pitchFamily="34" charset="0"/>
                <a:cs typeface="Times New Roman" panose="02020603050405020304" pitchFamily="18" charset="0"/>
              </a:rPr>
              <a:t> w tym dzienniku lub czasopiśmie zostało popełnione </a:t>
            </a:r>
            <a:r>
              <a:rPr lang="pl-PL" sz="1800" b="1" i="1" kern="100" dirty="0">
                <a:effectLst/>
                <a:latin typeface="+mj-lt"/>
                <a:ea typeface="Calibri" panose="020F0502020204030204" pitchFamily="34" charset="0"/>
                <a:cs typeface="Times New Roman" panose="02020603050405020304" pitchFamily="18" charset="0"/>
              </a:rPr>
              <a:t>przestępstwo</a:t>
            </a:r>
            <a:r>
              <a:rPr lang="pl-PL" sz="1800" kern="100" dirty="0">
                <a:effectLst/>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Zgodnie z art. 23 pr. pras. </a:t>
            </a:r>
            <a:r>
              <a:rPr lang="pl-PL" sz="1800" b="1" i="1" kern="100" dirty="0">
                <a:effectLst/>
                <a:latin typeface="+mj-lt"/>
                <a:ea typeface="Calibri" panose="020F0502020204030204" pitchFamily="34" charset="0"/>
                <a:cs typeface="Times New Roman" panose="02020603050405020304" pitchFamily="18" charset="0"/>
              </a:rPr>
              <a:t>Rejestracja</a:t>
            </a:r>
            <a:r>
              <a:rPr lang="pl-PL" sz="1800" i="1" kern="100" dirty="0">
                <a:effectLst/>
                <a:latin typeface="+mj-lt"/>
                <a:ea typeface="Calibri" panose="020F0502020204030204" pitchFamily="34" charset="0"/>
                <a:cs typeface="Times New Roman" panose="02020603050405020304" pitchFamily="18" charset="0"/>
              </a:rPr>
              <a:t> dziennika lub czasopisma </a:t>
            </a:r>
            <a:r>
              <a:rPr lang="pl-PL" sz="1800" b="1" i="1" kern="100" dirty="0">
                <a:effectLst/>
                <a:latin typeface="+mj-lt"/>
                <a:ea typeface="Calibri" panose="020F0502020204030204" pitchFamily="34" charset="0"/>
                <a:cs typeface="Times New Roman" panose="02020603050405020304" pitchFamily="18" charset="0"/>
              </a:rPr>
              <a:t>traci ważność </a:t>
            </a:r>
            <a:r>
              <a:rPr lang="pl-PL" sz="1800" i="1" kern="100" dirty="0">
                <a:effectLst/>
                <a:latin typeface="+mj-lt"/>
                <a:ea typeface="Calibri" panose="020F0502020204030204" pitchFamily="34" charset="0"/>
                <a:cs typeface="Times New Roman" panose="02020603050405020304" pitchFamily="18" charset="0"/>
              </a:rPr>
              <a:t>w razie </a:t>
            </a:r>
            <a:r>
              <a:rPr lang="pl-PL" sz="1800" b="1" i="1" kern="100" dirty="0">
                <a:effectLst/>
                <a:latin typeface="+mj-lt"/>
                <a:ea typeface="Calibri" panose="020F0502020204030204" pitchFamily="34" charset="0"/>
                <a:cs typeface="Times New Roman" panose="02020603050405020304" pitchFamily="18" charset="0"/>
              </a:rPr>
              <a:t>niewydania</a:t>
            </a:r>
            <a:r>
              <a:rPr lang="pl-PL" sz="1800" i="1" kern="100" dirty="0">
                <a:effectLst/>
                <a:latin typeface="+mj-lt"/>
                <a:ea typeface="Calibri" panose="020F0502020204030204" pitchFamily="34" charset="0"/>
                <a:cs typeface="Times New Roman" panose="02020603050405020304" pitchFamily="18" charset="0"/>
              </a:rPr>
              <a:t> dziennika lub czasopisma przez okres </a:t>
            </a:r>
            <a:r>
              <a:rPr lang="pl-PL" sz="1800" b="1" i="1" kern="100" dirty="0">
                <a:effectLst/>
                <a:latin typeface="+mj-lt"/>
                <a:ea typeface="Calibri" panose="020F0502020204030204" pitchFamily="34" charset="0"/>
                <a:cs typeface="Times New Roman" panose="02020603050405020304" pitchFamily="18" charset="0"/>
              </a:rPr>
              <a:t>roku od dnia nabycia uprawnień </a:t>
            </a:r>
            <a:r>
              <a:rPr lang="pl-PL" sz="1800" i="1" kern="100" dirty="0">
                <a:effectLst/>
                <a:latin typeface="+mj-lt"/>
                <a:ea typeface="Calibri" panose="020F0502020204030204" pitchFamily="34" charset="0"/>
                <a:cs typeface="Times New Roman" panose="02020603050405020304" pitchFamily="18" charset="0"/>
              </a:rPr>
              <a:t>do ich wydawania na czas nieoznaczony lub przerwy w ich wydawaniu przez okres roku, jeżeli redakcja nie wystąpiła o zachowanie rejestracji.</a:t>
            </a:r>
          </a:p>
          <a:p>
            <a:pPr algn="just"/>
            <a:r>
              <a:rPr lang="pl-PL" sz="1800" kern="100" dirty="0">
                <a:effectLst/>
                <a:latin typeface="+mj-lt"/>
                <a:ea typeface="Calibri" panose="020F0502020204030204" pitchFamily="34" charset="0"/>
                <a:cs typeface="Times New Roman" panose="02020603050405020304" pitchFamily="18" charset="0"/>
              </a:rPr>
              <a:t>Rejestr dotyczy tylko dzienników i czasopism (w tym tych prowadzonych on‑ </a:t>
            </a:r>
            <a:r>
              <a:rPr lang="pl-PL" sz="1800" kern="100" dirty="0" err="1">
                <a:effectLst/>
                <a:latin typeface="+mj-lt"/>
                <a:ea typeface="Calibri" panose="020F0502020204030204" pitchFamily="34" charset="0"/>
                <a:cs typeface="Times New Roman" panose="02020603050405020304" pitchFamily="18" charset="0"/>
              </a:rPr>
              <a:t>line</a:t>
            </a:r>
            <a:r>
              <a:rPr lang="pl-PL" sz="1800" kern="100" dirty="0">
                <a:effectLst/>
                <a:latin typeface="+mj-lt"/>
                <a:ea typeface="Calibri" panose="020F0502020204030204" pitchFamily="34" charset="0"/>
                <a:cs typeface="Times New Roman" panose="02020603050405020304" pitchFamily="18" charset="0"/>
              </a:rPr>
              <a:t>), ale nie dotyczy </a:t>
            </a:r>
            <a:r>
              <a:rPr lang="pl-PL" sz="1800" b="1" kern="100" dirty="0">
                <a:effectLst/>
                <a:latin typeface="+mj-lt"/>
                <a:ea typeface="Calibri" panose="020F0502020204030204" pitchFamily="34" charset="0"/>
                <a:cs typeface="Times New Roman" panose="02020603050405020304" pitchFamily="18" charset="0"/>
              </a:rPr>
              <a:t>działalności dostawców usług medialnych</a:t>
            </a:r>
            <a:r>
              <a:rPr lang="pl-PL" sz="1800" kern="100" dirty="0">
                <a:effectLst/>
                <a:latin typeface="+mj-lt"/>
                <a:ea typeface="Calibri" panose="020F0502020204030204" pitchFamily="34" charset="0"/>
                <a:cs typeface="Times New Roman" panose="02020603050405020304" pitchFamily="18" charset="0"/>
              </a:rPr>
              <a:t> w rozumieniu ustawy z 29.12.1992 r. o radiofonii i telewizji. Wyłączeniu z zakresu rejestracji podlega również działalność </a:t>
            </a:r>
            <a:r>
              <a:rPr lang="pl-PL" sz="1800" b="1" kern="100" dirty="0">
                <a:effectLst/>
                <a:latin typeface="+mj-lt"/>
                <a:ea typeface="Calibri" panose="020F0502020204030204" pitchFamily="34" charset="0"/>
                <a:cs typeface="Times New Roman" panose="02020603050405020304" pitchFamily="18" charset="0"/>
              </a:rPr>
              <a:t>Polskiej Agencji Prasowej</a:t>
            </a:r>
            <a:r>
              <a:rPr lang="pl-PL" sz="1800" kern="100" dirty="0">
                <a:effectLst/>
                <a:latin typeface="+mj-lt"/>
                <a:ea typeface="Calibri" panose="020F0502020204030204" pitchFamily="34" charset="0"/>
                <a:cs typeface="Times New Roman" panose="02020603050405020304" pitchFamily="18" charset="0"/>
              </a:rPr>
              <a:t>. Działalność radiofonii, telewizji oraz PAP jest regulowana przed odrębne przepisy.</a:t>
            </a:r>
          </a:p>
        </p:txBody>
      </p:sp>
    </p:spTree>
    <p:extLst>
      <p:ext uri="{BB962C8B-B14F-4D97-AF65-F5344CB8AC3E}">
        <p14:creationId xmlns:p14="http://schemas.microsoft.com/office/powerpoint/2010/main" val="26530142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04718-D17E-E458-0F7E-A1AFBA88896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E7FDA41-E28A-20B5-CAAD-0EA15B82FC7D}"/>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Sprostowania prasowe.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C6B233D-3551-22A5-29C5-81A7CC6E7055}"/>
              </a:ext>
            </a:extLst>
          </p:cNvPr>
          <p:cNvSpPr>
            <a:spLocks noGrp="1"/>
          </p:cNvSpPr>
          <p:nvPr>
            <p:ph idx="1"/>
          </p:nvPr>
        </p:nvSpPr>
        <p:spPr>
          <a:xfrm>
            <a:off x="1356898" y="664246"/>
            <a:ext cx="10646416" cy="5973621"/>
          </a:xfrm>
        </p:spPr>
        <p:txBody>
          <a:bodyPr>
            <a:normAutofit fontScale="85000" lnSpcReduction="20000"/>
          </a:bodyPr>
          <a:lstStyle/>
          <a:p>
            <a:pPr algn="just">
              <a:lnSpc>
                <a:spcPct val="120000"/>
              </a:lnSpc>
            </a:pPr>
            <a:r>
              <a:rPr lang="pl-PL" sz="1800" b="0" i="0" u="none" strike="noStrike" baseline="0" dirty="0">
                <a:latin typeface="+mj-lt"/>
              </a:rPr>
              <a:t>Sprostowania prasowe to niezwykle istotne zagadnienie związane z działalnością prasową.</a:t>
            </a:r>
          </a:p>
          <a:p>
            <a:pPr algn="just">
              <a:lnSpc>
                <a:spcPct val="120000"/>
              </a:lnSpc>
            </a:pPr>
            <a:r>
              <a:rPr lang="pl-PL" sz="1800" b="0" i="0" u="none" strike="noStrike" baseline="0" dirty="0">
                <a:latin typeface="+mj-lt"/>
              </a:rPr>
              <a:t>Zasadniczą funkcją sprostowania jest </a:t>
            </a:r>
            <a:r>
              <a:rPr lang="pl-PL" sz="1800" b="1" i="0" u="none" strike="noStrike" baseline="0" dirty="0">
                <a:latin typeface="+mj-lt"/>
              </a:rPr>
              <a:t>umożliwienie zainteresowanemu</a:t>
            </a:r>
            <a:r>
              <a:rPr lang="pl-PL" sz="1800" b="0" i="0" u="none" strike="noStrike" baseline="0" dirty="0">
                <a:latin typeface="+mj-lt"/>
              </a:rPr>
              <a:t>, a więc osobie, której dotyczą fakty przytoczone w prostowanym materiale prasowym, </a:t>
            </a:r>
            <a:r>
              <a:rPr lang="pl-PL" sz="1800" b="1" i="0" u="none" strike="noStrike" baseline="0" dirty="0">
                <a:latin typeface="+mj-lt"/>
              </a:rPr>
              <a:t>przedstawienia własnej wersji zdarzeń</a:t>
            </a:r>
            <a:r>
              <a:rPr lang="pl-PL" sz="1800" b="0" i="0" u="none" strike="noStrike" baseline="0" dirty="0">
                <a:latin typeface="+mj-lt"/>
              </a:rPr>
              <a:t>, podanie własnego stanowiska. </a:t>
            </a:r>
            <a:r>
              <a:rPr lang="pl-PL" dirty="0">
                <a:latin typeface="+mj-lt"/>
              </a:rPr>
              <a:t>W orzecznictwie podkreśla się, że </a:t>
            </a:r>
            <a:r>
              <a:rPr lang="pl-PL" sz="1800" b="0" i="0" u="none" strike="noStrike" baseline="0" dirty="0">
                <a:latin typeface="+mj-lt"/>
              </a:rPr>
              <a:t>sprostowanie w sposób bezpośredni realizuje zasadę </a:t>
            </a:r>
            <a:r>
              <a:rPr lang="pl-PL" sz="1800" b="0" i="1" u="none" strike="noStrike" baseline="0" dirty="0" err="1">
                <a:latin typeface="+mj-lt"/>
              </a:rPr>
              <a:t>audiatur</a:t>
            </a:r>
            <a:r>
              <a:rPr lang="pl-PL" sz="1800" b="0" i="1" u="none" strike="noStrike" baseline="0" dirty="0">
                <a:latin typeface="+mj-lt"/>
              </a:rPr>
              <a:t> et </a:t>
            </a:r>
            <a:r>
              <a:rPr lang="pl-PL" sz="1800" b="0" i="1" u="none" strike="noStrike" baseline="0" dirty="0" err="1">
                <a:latin typeface="+mj-lt"/>
              </a:rPr>
              <a:t>altera</a:t>
            </a:r>
            <a:r>
              <a:rPr lang="pl-PL" sz="1800" b="0" i="1" u="none" strike="noStrike" baseline="0" dirty="0">
                <a:latin typeface="+mj-lt"/>
              </a:rPr>
              <a:t> pars</a:t>
            </a:r>
            <a:r>
              <a:rPr lang="pl-PL" sz="1800" b="0" i="0" u="none" strike="noStrike" baseline="0" dirty="0">
                <a:latin typeface="+mj-lt"/>
              </a:rPr>
              <a:t>, umożliwiając zainteresowanemu dotarcie do opinii publicznej z własną prawdą, za pośrednictwem tego samego środka przekazu, w którym ukazały się uprzednio informacje dotyczące osoby zainteresowanej. </a:t>
            </a:r>
            <a:endParaRPr lang="pl-PL" sz="1800" kern="100" dirty="0">
              <a:effectLst/>
              <a:latin typeface="+mj-lt"/>
              <a:ea typeface="Calibri" panose="020F0502020204030204" pitchFamily="34" charset="0"/>
              <a:cs typeface="Times New Roman" panose="02020603050405020304" pitchFamily="18" charset="0"/>
            </a:endParaRPr>
          </a:p>
          <a:p>
            <a:pPr algn="just">
              <a:lnSpc>
                <a:spcPct val="120000"/>
              </a:lnSpc>
            </a:pPr>
            <a:r>
              <a:rPr lang="pl-PL" sz="1800" kern="100" dirty="0">
                <a:effectLst/>
                <a:latin typeface="+mj-lt"/>
                <a:ea typeface="Calibri" panose="020F0502020204030204" pitchFamily="34" charset="0"/>
                <a:cs typeface="Times New Roman" panose="02020603050405020304" pitchFamily="18" charset="0"/>
              </a:rPr>
              <a:t>Zgodnie z art. 31a ust. 1 pr. pras. </a:t>
            </a:r>
            <a:r>
              <a:rPr lang="pl-PL" sz="1800" b="1" kern="100" dirty="0">
                <a:effectLst/>
                <a:latin typeface="+mj-lt"/>
                <a:ea typeface="Calibri" panose="020F0502020204030204" pitchFamily="34" charset="0"/>
                <a:cs typeface="Times New Roman" panose="02020603050405020304" pitchFamily="18" charset="0"/>
              </a:rPr>
              <a:t>na wniosek </a:t>
            </a:r>
            <a:r>
              <a:rPr lang="pl-PL" sz="1800" kern="100" dirty="0">
                <a:effectLst/>
                <a:latin typeface="+mj-lt"/>
                <a:ea typeface="Calibri" panose="020F0502020204030204" pitchFamily="34" charset="0"/>
                <a:cs typeface="Times New Roman" panose="02020603050405020304" pitchFamily="18" charset="0"/>
              </a:rPr>
              <a:t>zainteresowanej osoby fizycznej, osoby prawnej lub jednostki organizacyjnej niebędącej osobą prawną </a:t>
            </a:r>
            <a:r>
              <a:rPr lang="pl-PL" sz="1800" b="1" kern="100" dirty="0">
                <a:effectLst/>
                <a:latin typeface="+mj-lt"/>
                <a:ea typeface="Calibri" panose="020F0502020204030204" pitchFamily="34" charset="0"/>
                <a:cs typeface="Times New Roman" panose="02020603050405020304" pitchFamily="18" charset="0"/>
              </a:rPr>
              <a:t>redaktor naczelny </a:t>
            </a:r>
            <a:r>
              <a:rPr lang="pl-PL" sz="1800" kern="100" dirty="0">
                <a:effectLst/>
                <a:latin typeface="+mj-lt"/>
                <a:ea typeface="Calibri" panose="020F0502020204030204" pitchFamily="34" charset="0"/>
                <a:cs typeface="Times New Roman" panose="02020603050405020304" pitchFamily="18" charset="0"/>
              </a:rPr>
              <a:t>właściwego dziennika lub czasopisma jest </a:t>
            </a:r>
            <a:r>
              <a:rPr lang="pl-PL" sz="1800" b="1" kern="100" dirty="0">
                <a:effectLst/>
                <a:latin typeface="+mj-lt"/>
                <a:ea typeface="Calibri" panose="020F0502020204030204" pitchFamily="34" charset="0"/>
                <a:cs typeface="Times New Roman" panose="02020603050405020304" pitchFamily="18" charset="0"/>
              </a:rPr>
              <a:t>obowiązany opublikować </a:t>
            </a:r>
            <a:r>
              <a:rPr lang="pl-PL" sz="1800" kern="100" dirty="0">
                <a:effectLst/>
                <a:latin typeface="+mj-lt"/>
                <a:ea typeface="Calibri" panose="020F0502020204030204" pitchFamily="34" charset="0"/>
                <a:cs typeface="Times New Roman" panose="02020603050405020304" pitchFamily="18" charset="0"/>
              </a:rPr>
              <a:t>bezpłatnie rzeczowe i odnoszące się do faktów </a:t>
            </a:r>
            <a:r>
              <a:rPr lang="pl-PL" sz="1800" b="1" kern="100" dirty="0">
                <a:effectLst/>
                <a:latin typeface="+mj-lt"/>
                <a:ea typeface="Calibri" panose="020F0502020204030204" pitchFamily="34" charset="0"/>
                <a:cs typeface="Times New Roman" panose="02020603050405020304" pitchFamily="18" charset="0"/>
              </a:rPr>
              <a:t>sprostowanie nieścisłej lub nieprawdziwej wiadomości </a:t>
            </a:r>
            <a:r>
              <a:rPr lang="pl-PL" sz="1800" kern="100" dirty="0">
                <a:effectLst/>
                <a:latin typeface="+mj-lt"/>
                <a:ea typeface="Calibri" panose="020F0502020204030204" pitchFamily="34" charset="0"/>
                <a:cs typeface="Times New Roman" panose="02020603050405020304" pitchFamily="18" charset="0"/>
              </a:rPr>
              <a:t>zawartej w materiale prasowym.</a:t>
            </a:r>
          </a:p>
          <a:p>
            <a:pPr algn="just">
              <a:lnSpc>
                <a:spcPct val="120000"/>
              </a:lnSpc>
            </a:pPr>
            <a:r>
              <a:rPr lang="pl-PL" sz="1800" b="1" i="0" u="none" strike="noStrike" baseline="0" dirty="0">
                <a:latin typeface="+mj-lt"/>
              </a:rPr>
              <a:t>Wniosek musi pochodzić od osoby uprawnionej </a:t>
            </a:r>
            <a:r>
              <a:rPr lang="pl-PL" sz="1800" b="0" i="0" u="none" strike="noStrike" baseline="0" dirty="0">
                <a:latin typeface="+mj-lt"/>
              </a:rPr>
              <a:t>– za uprawnioną uznaje się osobę, która jest </a:t>
            </a:r>
            <a:r>
              <a:rPr lang="pl-PL" sz="1800" b="1" i="0" u="none" strike="noStrike" baseline="0" dirty="0">
                <a:latin typeface="+mj-lt"/>
              </a:rPr>
              <a:t>opisana w materiale </a:t>
            </a:r>
            <a:r>
              <a:rPr lang="pl-PL" sz="1800" b="0" i="0" u="none" strike="noStrike" baseline="0" dirty="0">
                <a:latin typeface="+mj-lt"/>
              </a:rPr>
              <a:t>prasowych (do której odnosi się materiał prasowy), ale również, zgodnie z art. 31a ust. 2 pr. pras., </a:t>
            </a:r>
            <a:r>
              <a:rPr lang="pl-PL" sz="1800" b="1" i="0" u="none" strike="noStrike" baseline="0" dirty="0">
                <a:latin typeface="+mj-lt"/>
              </a:rPr>
              <a:t>osobę najbliższą zmarłemu</a:t>
            </a:r>
            <a:r>
              <a:rPr lang="pl-PL" sz="1800" b="0" i="0" u="none" strike="noStrike" baseline="0" dirty="0">
                <a:latin typeface="+mj-lt"/>
              </a:rPr>
              <a:t>, następcę prawnego osoby prawnej, opisywanej w tekście. Oznacza to, że osobą zainteresowaną jest nie tylko ta, której imię i nazwisko pojawiło się wprost i zostało wymienione, ale również ta, której działalności informacja ta bezpośrednio dotyczy</a:t>
            </a:r>
          </a:p>
          <a:p>
            <a:pPr algn="just">
              <a:lnSpc>
                <a:spcPct val="120000"/>
              </a:lnSpc>
            </a:pPr>
            <a:r>
              <a:rPr lang="pl-PL" sz="1800" b="0" i="0" u="none" strike="noStrike" baseline="0" dirty="0">
                <a:latin typeface="+mj-lt"/>
              </a:rPr>
              <a:t>Ciekawą sprawę z zakresu sprostowania i pojęcia osoby zainteresowanej rozpoznawał w 2018 r. Sąd Apelacyjny w Warszawie. Z pozwem wystąpiła osoba fizyczna, która żądał od jednej z gazet internetowych sprostowania informacji o tym, że – jak podała owa gazeta – w Polsce istniały „polskie obozy koncentracyjne” po 1945 r. W tym przypadku sąd – uwzględniając powództwo – uznał, że osoba fizyczna jest legitymowana czynnie i jest osobą zainteresowaną w rozumieniu Prawa prasowego. Zdaniem sądu legitymacja procesowa powoda może wynikać z faktu jego przynależności narodowej (Wyrok SA w Warszawie z 24.05.2018 r., I </a:t>
            </a:r>
            <a:r>
              <a:rPr lang="pl-PL" sz="1800" b="0" i="0" u="none" strike="noStrike" baseline="0" dirty="0" err="1">
                <a:latin typeface="+mj-lt"/>
              </a:rPr>
              <a:t>ACa</a:t>
            </a:r>
            <a:r>
              <a:rPr lang="pl-PL" sz="1800" b="0" i="0" u="none" strike="noStrike" baseline="0" dirty="0">
                <a:latin typeface="+mj-lt"/>
              </a:rPr>
              <a:t> 89/18, LEX nr 2514658.)</a:t>
            </a: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6032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F7FE3-6135-4E1F-5A30-E8B2CFED510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8400686-C598-328F-59F2-76649CBC1F1A}"/>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Najważniejsze kodyfikacje etyczne.</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3CEC43F-9AD0-0FD5-9ECD-161E667F0EAE}"/>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Deklaracja Meksykańska z 1980 r. Międzynarodowej Organizacji Dziennikarzy z siedzibą w Pradze;</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Deklaracja Paryska z 1985 r. Międzynarodowej Organizacji Dziennikarzy z siedzibą w Pradze;</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Międzynarodowy Kodeks Etyki Dziennikarskiej z 1983 r., przyjęty przez kraje będące członkami ONZ i działające w UNESCO;</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Rezolucja 1003 Zgromadzenia Parlamentarnego Rady Europy z 1.7.1993 r. w sprawie etyki dziennikarskiej;</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Karta Etyczna Mediów Konferencji Mediów Polskich z 1995 r.;</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Dziennikarski Kodeks Obyczajowy Konferencji Mediów Polskich;</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kodyfikacje poszczególnych stowarzyszeń dziennikarskich, np. Stowarzyszenia Dziennikarzy Polskich (SDP) i Stowarzyszenia Dziennikarzy Rzeczypospolitej Polskiej (SDRP), mniejszych organizacji krajowych i regionalnych, poszczególnych wydawców, nadawców i ich związków.</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68963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91F06-45B0-EDC6-B8D6-4DAD9657AD9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B8C1B16-6D3F-482A-B6E3-C301C385BD4F}"/>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Sprostowania prasowe.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63DB544-114C-F45E-862B-D7563CFC04D5}"/>
              </a:ext>
            </a:extLst>
          </p:cNvPr>
          <p:cNvSpPr>
            <a:spLocks noGrp="1"/>
          </p:cNvSpPr>
          <p:nvPr>
            <p:ph idx="1"/>
          </p:nvPr>
        </p:nvSpPr>
        <p:spPr>
          <a:xfrm>
            <a:off x="1356898" y="664246"/>
            <a:ext cx="10835102" cy="6243637"/>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Dalsze wymogi formalne sprostowania zostały określone w art. 31a ust. 3–7 pr. pras. Sprostowanie powinno:</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zostać nadane w placówce pocztowej operatora pocztowego lub złożone w siedzibie odpowiedniej redakcji, </a:t>
            </a:r>
            <a:r>
              <a:rPr lang="pl-PL" sz="1800" b="1" kern="100" dirty="0">
                <a:effectLst/>
                <a:latin typeface="+mj-lt"/>
                <a:ea typeface="Calibri" panose="020F0502020204030204" pitchFamily="34" charset="0"/>
                <a:cs typeface="Times New Roman" panose="02020603050405020304" pitchFamily="18" charset="0"/>
              </a:rPr>
              <a:t>na piśmie </a:t>
            </a:r>
            <a:r>
              <a:rPr lang="pl-PL" sz="1800" kern="100" dirty="0">
                <a:effectLst/>
                <a:latin typeface="+mj-lt"/>
                <a:ea typeface="Calibri" panose="020F0502020204030204" pitchFamily="34" charset="0"/>
                <a:cs typeface="Times New Roman" panose="02020603050405020304" pitchFamily="18" charset="0"/>
              </a:rPr>
              <a:t>w terminie nie dłuższym </a:t>
            </a:r>
            <a:r>
              <a:rPr lang="pl-PL" sz="1800" b="1" kern="100" dirty="0">
                <a:effectLst/>
                <a:latin typeface="+mj-lt"/>
                <a:ea typeface="Calibri" panose="020F0502020204030204" pitchFamily="34" charset="0"/>
                <a:cs typeface="Times New Roman" panose="02020603050405020304" pitchFamily="18" charset="0"/>
              </a:rPr>
              <a:t>niż 21 dni od dnia opublikowania materiału prasowego</a:t>
            </a:r>
            <a:r>
              <a:rPr lang="pl-PL" sz="1800" kern="100" dirty="0">
                <a:effectLst/>
                <a:latin typeface="+mj-lt"/>
                <a:ea typeface="Calibri" panose="020F0502020204030204" pitchFamily="34" charset="0"/>
                <a:cs typeface="Times New Roman" panose="02020603050405020304" pitchFamily="18" charset="0"/>
              </a:rPr>
              <a:t> (art. 31a ust. 3 pr. pras.)</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zawierać </a:t>
            </a:r>
            <a:r>
              <a:rPr lang="pl-PL" sz="1800" b="1" kern="100" dirty="0">
                <a:effectLst/>
                <a:latin typeface="+mj-lt"/>
                <a:ea typeface="Calibri" panose="020F0502020204030204" pitchFamily="34" charset="0"/>
                <a:cs typeface="Times New Roman" panose="02020603050405020304" pitchFamily="18" charset="0"/>
              </a:rPr>
              <a:t>podpis</a:t>
            </a:r>
            <a:r>
              <a:rPr lang="pl-PL" sz="1800" kern="100" dirty="0">
                <a:effectLst/>
                <a:latin typeface="+mj-lt"/>
                <a:ea typeface="Calibri" panose="020F0502020204030204" pitchFamily="34" charset="0"/>
                <a:cs typeface="Times New Roman" panose="02020603050405020304" pitchFamily="18" charset="0"/>
              </a:rPr>
              <a:t> wnioskodawcy, </a:t>
            </a:r>
            <a:r>
              <a:rPr lang="pl-PL" sz="1800" b="1" kern="100" dirty="0">
                <a:effectLst/>
                <a:latin typeface="+mj-lt"/>
                <a:ea typeface="Calibri" panose="020F0502020204030204" pitchFamily="34" charset="0"/>
                <a:cs typeface="Times New Roman" panose="02020603050405020304" pitchFamily="18" charset="0"/>
              </a:rPr>
              <a:t>jego imię i nazwisko </a:t>
            </a:r>
            <a:r>
              <a:rPr lang="pl-PL" sz="1800" kern="100" dirty="0">
                <a:effectLst/>
                <a:latin typeface="+mj-lt"/>
                <a:ea typeface="Calibri" panose="020F0502020204030204" pitchFamily="34" charset="0"/>
                <a:cs typeface="Times New Roman" panose="02020603050405020304" pitchFamily="18" charset="0"/>
              </a:rPr>
              <a:t>lub nazwę oraz </a:t>
            </a:r>
            <a:r>
              <a:rPr lang="pl-PL" sz="1800" b="1" kern="100" dirty="0">
                <a:effectLst/>
                <a:latin typeface="+mj-lt"/>
                <a:ea typeface="Calibri" panose="020F0502020204030204" pitchFamily="34" charset="0"/>
                <a:cs typeface="Times New Roman" panose="02020603050405020304" pitchFamily="18" charset="0"/>
              </a:rPr>
              <a:t>adres</a:t>
            </a:r>
            <a:r>
              <a:rPr lang="pl-PL" sz="1800" kern="100" dirty="0">
                <a:effectLst/>
                <a:latin typeface="+mj-lt"/>
                <a:ea typeface="Calibri" panose="020F0502020204030204" pitchFamily="34" charset="0"/>
                <a:cs typeface="Times New Roman" panose="02020603050405020304" pitchFamily="18" charset="0"/>
              </a:rPr>
              <a:t> korespondencyjny, który może być zastrzeżony tylko do wiadomości redakcji(art. 31a ust. 4 i 5 pr. pras.)</a:t>
            </a:r>
          </a:p>
          <a:p>
            <a:pPr algn="just">
              <a:buAutoNum type="arabicParenR"/>
            </a:pPr>
            <a:r>
              <a:rPr lang="pl-PL" sz="1800" kern="100" dirty="0">
                <a:effectLst/>
                <a:latin typeface="+mj-lt"/>
                <a:ea typeface="Calibri" panose="020F0502020204030204" pitchFamily="34" charset="0"/>
                <a:cs typeface="Times New Roman" panose="02020603050405020304" pitchFamily="18" charset="0"/>
              </a:rPr>
              <a:t>być </a:t>
            </a:r>
            <a:r>
              <a:rPr lang="pl-PL" sz="1800" b="1" kern="100" dirty="0">
                <a:effectLst/>
                <a:latin typeface="+mj-lt"/>
                <a:ea typeface="Calibri" panose="020F0502020204030204" pitchFamily="34" charset="0"/>
                <a:cs typeface="Times New Roman" panose="02020603050405020304" pitchFamily="18" charset="0"/>
              </a:rPr>
              <a:t>sporządzone w języku polskim </a:t>
            </a:r>
            <a:r>
              <a:rPr lang="pl-PL" sz="1800" kern="100" dirty="0">
                <a:effectLst/>
                <a:latin typeface="+mj-lt"/>
                <a:ea typeface="Calibri" panose="020F0502020204030204" pitchFamily="34" charset="0"/>
                <a:cs typeface="Times New Roman" panose="02020603050405020304" pitchFamily="18" charset="0"/>
              </a:rPr>
              <a:t>lub w języku, w którym opublikowany został materiał prasowy będący przedmiotem sprostowania (art. 31a ust. 7 pr. pras.).</a:t>
            </a:r>
          </a:p>
          <a:p>
            <a:pPr algn="just">
              <a:buFont typeface="Wingdings 3" charset="2"/>
              <a:buAutoNum type="arabicParenR"/>
            </a:pPr>
            <a:r>
              <a:rPr lang="pl-PL" sz="1800" b="0" i="0" u="none" strike="noStrike" baseline="0" dirty="0">
                <a:latin typeface="+mj-lt"/>
              </a:rPr>
              <a:t>Tekst sprostowania </a:t>
            </a:r>
            <a:r>
              <a:rPr lang="pl-PL" sz="1800" b="1" i="0" u="none" strike="noStrike" baseline="0" dirty="0">
                <a:latin typeface="+mj-lt"/>
              </a:rPr>
              <a:t>nie może przekraczać dwukrotnej objętości fragmentu materiału prasowego, którego dotyczy</a:t>
            </a:r>
            <a:r>
              <a:rPr lang="pl-PL" sz="1800" b="0" i="0" u="none" strike="noStrike" baseline="0" dirty="0">
                <a:latin typeface="+mj-lt"/>
              </a:rPr>
              <a:t>, ani zajmować więcej niż dwukrotność czasu antenowego, jaki zajmował dany fragment przekazu i powinien być sporządzony w języku polskim lub w języku, w którym był artykuł </a:t>
            </a:r>
            <a:r>
              <a:rPr lang="pl-PL" sz="1800" kern="100" dirty="0">
                <a:effectLst/>
                <a:latin typeface="+mj-lt"/>
                <a:ea typeface="Calibri" panose="020F0502020204030204" pitchFamily="34" charset="0"/>
                <a:cs typeface="Times New Roman" panose="02020603050405020304" pitchFamily="18" charset="0"/>
              </a:rPr>
              <a:t>(tak art. 31a ust. 6 pr. pras.).</a:t>
            </a:r>
          </a:p>
          <a:p>
            <a:pPr algn="just">
              <a:buAutoNum type="arabicParenR"/>
            </a:pPr>
            <a:endParaRPr lang="pl-PL" sz="1800" kern="100" dirty="0">
              <a:effectLst/>
              <a:latin typeface="+mj-lt"/>
              <a:ea typeface="Calibri" panose="020F0502020204030204" pitchFamily="34" charset="0"/>
              <a:cs typeface="Times New Roman" panose="02020603050405020304" pitchFamily="18" charset="0"/>
            </a:endParaRPr>
          </a:p>
          <a:p>
            <a:pPr algn="just"/>
            <a:endParaRPr lang="pl-PL" sz="1800" b="0" i="0" u="none" strike="noStrike" baseline="0" dirty="0">
              <a:latin typeface="+mj-lt"/>
            </a:endParaRPr>
          </a:p>
          <a:p>
            <a:pPr algn="just"/>
            <a:endParaRPr lang="pl-PL" dirty="0">
              <a:latin typeface="+mj-lt"/>
            </a:endParaRPr>
          </a:p>
          <a:p>
            <a:pPr algn="just"/>
            <a:endParaRPr lang="pl-PL" sz="1800" b="0" i="0" u="none" strike="noStrike" baseline="0" dirty="0">
              <a:latin typeface="+mj-lt"/>
            </a:endParaRPr>
          </a:p>
        </p:txBody>
      </p:sp>
    </p:spTree>
    <p:extLst>
      <p:ext uri="{BB962C8B-B14F-4D97-AF65-F5344CB8AC3E}">
        <p14:creationId xmlns:p14="http://schemas.microsoft.com/office/powerpoint/2010/main" val="22535967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BF4B3-2D4A-3CE6-3D81-B9684AAA701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F102976-E440-2FDE-C31A-0D3F7E561910}"/>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Sprostowania prasowe.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D37E351-FB08-9B00-928C-F4B8CE77AE31}"/>
              </a:ext>
            </a:extLst>
          </p:cNvPr>
          <p:cNvSpPr>
            <a:spLocks noGrp="1"/>
          </p:cNvSpPr>
          <p:nvPr>
            <p:ph idx="1"/>
          </p:nvPr>
        </p:nvSpPr>
        <p:spPr>
          <a:xfrm>
            <a:off x="1356898" y="664246"/>
            <a:ext cx="10835102" cy="6243637"/>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Na podstawie art. 31a ust. 1 pr. pras. żądanie sprostowania powinno dotyczyć </a:t>
            </a:r>
            <a:r>
              <a:rPr lang="pl-PL" sz="1800" b="1" kern="100" dirty="0">
                <a:effectLst/>
                <a:latin typeface="+mj-lt"/>
                <a:ea typeface="Calibri" panose="020F0502020204030204" pitchFamily="34" charset="0"/>
                <a:cs typeface="Times New Roman" panose="02020603050405020304" pitchFamily="18" charset="0"/>
              </a:rPr>
              <a:t>nieprawdziwych lub nieścisłych wiadomości </a:t>
            </a:r>
            <a:r>
              <a:rPr lang="pl-PL" sz="1800" kern="100" dirty="0">
                <a:effectLst/>
                <a:latin typeface="+mj-lt"/>
                <a:ea typeface="Calibri" panose="020F0502020204030204" pitchFamily="34" charset="0"/>
                <a:cs typeface="Times New Roman" panose="02020603050405020304" pitchFamily="18" charset="0"/>
              </a:rPr>
              <a:t>prasowych/informacji </a:t>
            </a:r>
            <a:r>
              <a:rPr lang="pl-PL" sz="1800" b="1" kern="100" dirty="0">
                <a:effectLst/>
                <a:latin typeface="+mj-lt"/>
                <a:ea typeface="Calibri" panose="020F0502020204030204" pitchFamily="34" charset="0"/>
                <a:cs typeface="Times New Roman" panose="02020603050405020304" pitchFamily="18" charset="0"/>
              </a:rPr>
              <a:t>odnoszących się do faktów. </a:t>
            </a:r>
            <a:r>
              <a:rPr lang="pl-PL" sz="1800" kern="100" dirty="0">
                <a:effectLst/>
                <a:latin typeface="+mj-lt"/>
                <a:ea typeface="Calibri" panose="020F0502020204030204" pitchFamily="34" charset="0"/>
                <a:cs typeface="Times New Roman" panose="02020603050405020304" pitchFamily="18" charset="0"/>
              </a:rPr>
              <a:t>Oznacza to, że sprostowanie stanowi rzeczową i odnoszącą się do faktów wypowiedź zainteresowanego, która koryguje podane uprzednio przez prasę wiadomości, uznane przez prostującego za nieprawdziwe lub nieścisłe.</a:t>
            </a:r>
          </a:p>
          <a:p>
            <a:pPr algn="just"/>
            <a:r>
              <a:rPr lang="pl-PL" sz="1800" kern="100" dirty="0">
                <a:effectLst/>
                <a:latin typeface="+mj-lt"/>
                <a:ea typeface="Calibri" panose="020F0502020204030204" pitchFamily="34" charset="0"/>
                <a:cs typeface="Times New Roman" panose="02020603050405020304" pitchFamily="18" charset="0"/>
              </a:rPr>
              <a:t>Zgodnie z art. 32 ust. 5 pr. pras. </a:t>
            </a:r>
            <a:r>
              <a:rPr lang="pl-PL" sz="1800" i="1" kern="100" dirty="0">
                <a:effectLst/>
                <a:latin typeface="+mj-lt"/>
                <a:ea typeface="Calibri" panose="020F0502020204030204" pitchFamily="34" charset="0"/>
                <a:cs typeface="Times New Roman" panose="02020603050405020304" pitchFamily="18" charset="0"/>
              </a:rPr>
              <a:t>W tekście nadesłanego sprostowania nie wolno bez zgody wnioskodawcy dokonywać skrótów ani innych zmian</a:t>
            </a:r>
            <a:r>
              <a:rPr lang="pl-PL" sz="1800" kern="100" dirty="0">
                <a:effectLst/>
                <a:latin typeface="+mj-lt"/>
                <a:ea typeface="Calibri" panose="020F0502020204030204" pitchFamily="34" charset="0"/>
                <a:cs typeface="Times New Roman" panose="02020603050405020304" pitchFamily="18" charset="0"/>
              </a:rPr>
              <a:t>. Podkreśla się, że </a:t>
            </a:r>
            <a:r>
              <a:rPr lang="pl-PL" sz="1800" b="1" kern="100" dirty="0">
                <a:effectLst/>
                <a:latin typeface="+mj-lt"/>
                <a:ea typeface="Calibri" panose="020F0502020204030204" pitchFamily="34" charset="0"/>
                <a:cs typeface="Times New Roman" panose="02020603050405020304" pitchFamily="18" charset="0"/>
              </a:rPr>
              <a:t>nie ma możliwości ingerencji w treść sprostowania.</a:t>
            </a:r>
            <a:r>
              <a:rPr lang="pl-PL" sz="1800" kern="100" dirty="0">
                <a:effectLst/>
                <a:latin typeface="+mj-lt"/>
                <a:ea typeface="Calibri" panose="020F0502020204030204" pitchFamily="34" charset="0"/>
                <a:cs typeface="Times New Roman" panose="02020603050405020304" pitchFamily="18" charset="0"/>
              </a:rPr>
              <a:t> Możliwe są jedynie zmiany o charakterze technicznym (stylistyka, interpunkcja, gramatyka).</a:t>
            </a:r>
          </a:p>
          <a:p>
            <a:pPr algn="just"/>
            <a:r>
              <a:rPr lang="pl-PL" sz="1800" kern="100" dirty="0">
                <a:effectLst/>
                <a:latin typeface="+mj-lt"/>
                <a:ea typeface="Calibri" panose="020F0502020204030204" pitchFamily="34" charset="0"/>
                <a:cs typeface="Times New Roman" panose="02020603050405020304" pitchFamily="18" charset="0"/>
              </a:rPr>
              <a:t>Zgodnie z art. 32 ust. 6 pr. pras. </a:t>
            </a:r>
            <a:r>
              <a:rPr lang="pl-PL" sz="1800" i="1" kern="100" dirty="0">
                <a:effectLst/>
                <a:latin typeface="+mj-lt"/>
                <a:ea typeface="Calibri" panose="020F0502020204030204" pitchFamily="34" charset="0"/>
                <a:cs typeface="Times New Roman" panose="02020603050405020304" pitchFamily="18" charset="0"/>
              </a:rPr>
              <a:t>Tekst sprostowania </a:t>
            </a:r>
            <a:r>
              <a:rPr lang="pl-PL" sz="1800" b="1" i="1" kern="100" dirty="0">
                <a:effectLst/>
                <a:latin typeface="+mj-lt"/>
                <a:ea typeface="Calibri" panose="020F0502020204030204" pitchFamily="34" charset="0"/>
                <a:cs typeface="Times New Roman" panose="02020603050405020304" pitchFamily="18" charset="0"/>
              </a:rPr>
              <a:t>nie może być komentowany w tym samym numerze</a:t>
            </a:r>
            <a:r>
              <a:rPr lang="pl-PL" sz="1800" i="1" kern="100" dirty="0">
                <a:effectLst/>
                <a:latin typeface="+mj-lt"/>
                <a:ea typeface="Calibri" panose="020F0502020204030204" pitchFamily="34" charset="0"/>
                <a:cs typeface="Times New Roman" panose="02020603050405020304" pitchFamily="18" charset="0"/>
              </a:rPr>
              <a:t>, przekazie lub w elektronicznej formie dziennika lub czasopisma, </a:t>
            </a:r>
            <a:r>
              <a:rPr lang="pl-PL" sz="1800" b="1" i="1" kern="100" dirty="0">
                <a:effectLst/>
                <a:latin typeface="+mj-lt"/>
                <a:ea typeface="Calibri" panose="020F0502020204030204" pitchFamily="34" charset="0"/>
                <a:cs typeface="Times New Roman" panose="02020603050405020304" pitchFamily="18" charset="0"/>
              </a:rPr>
              <a:t>tego samego dnia</a:t>
            </a:r>
            <a:r>
              <a:rPr lang="pl-PL" sz="1800" i="1" kern="100" dirty="0">
                <a:effectLst/>
                <a:latin typeface="+mj-lt"/>
                <a:ea typeface="Calibri" panose="020F0502020204030204" pitchFamily="34" charset="0"/>
                <a:cs typeface="Times New Roman" panose="02020603050405020304" pitchFamily="18" charset="0"/>
              </a:rPr>
              <a:t>. Nie wyklucza to jednak prostej zapowiedzi polemiki lub wyjaśnień.</a:t>
            </a:r>
          </a:p>
        </p:txBody>
      </p:sp>
    </p:spTree>
    <p:extLst>
      <p:ext uri="{BB962C8B-B14F-4D97-AF65-F5344CB8AC3E}">
        <p14:creationId xmlns:p14="http://schemas.microsoft.com/office/powerpoint/2010/main" val="17110468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B509A-677A-4B4A-8A5E-2CE1D5F5D62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EBC5A8C-4A19-1765-DF07-277E5DD2089B}"/>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Sprostowania prasowe.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277A0D15-D8FF-1CBA-EDD6-9ECB52A39D48}"/>
              </a:ext>
            </a:extLst>
          </p:cNvPr>
          <p:cNvSpPr>
            <a:spLocks noGrp="1"/>
          </p:cNvSpPr>
          <p:nvPr>
            <p:ph idx="1"/>
          </p:nvPr>
        </p:nvSpPr>
        <p:spPr>
          <a:xfrm>
            <a:off x="1356898" y="664246"/>
            <a:ext cx="10835102" cy="6243637"/>
          </a:xfrm>
        </p:spPr>
        <p:txBody>
          <a:bodyPr>
            <a:normAutofit/>
          </a:bodyPr>
          <a:lstStyle/>
          <a:p>
            <a:pPr algn="just"/>
            <a:r>
              <a:rPr lang="pl-PL" sz="1800" b="0" i="0" u="none" strike="noStrike" baseline="0" dirty="0">
                <a:latin typeface="+mj-lt"/>
              </a:rPr>
              <a:t>Sprostowanie powinno zostać opublikowane </a:t>
            </a:r>
            <a:r>
              <a:rPr lang="pl-PL" sz="1800" b="1" i="0" u="none" strike="noStrike" baseline="0" dirty="0">
                <a:latin typeface="+mj-lt"/>
              </a:rPr>
              <a:t>nieodpłatnie</a:t>
            </a:r>
            <a:r>
              <a:rPr lang="pl-PL" sz="1800" b="0" i="0" u="none" strike="noStrike" baseline="0" dirty="0">
                <a:latin typeface="+mj-lt"/>
              </a:rPr>
              <a:t>.</a:t>
            </a:r>
          </a:p>
          <a:p>
            <a:pPr algn="just"/>
            <a:r>
              <a:rPr lang="pl-PL" sz="1800" kern="100" dirty="0">
                <a:effectLst/>
                <a:latin typeface="+mj-lt"/>
                <a:ea typeface="Calibri" panose="020F0502020204030204" pitchFamily="34" charset="0"/>
                <a:cs typeface="Times New Roman" panose="02020603050405020304" pitchFamily="18" charset="0"/>
              </a:rPr>
              <a:t>Z uwagi na redakcję przepisu art. 31a pr. pras. należy uznać, że sprostowanie musi być </a:t>
            </a:r>
            <a:r>
              <a:rPr lang="pl-PL" sz="1800" b="1" kern="100" dirty="0">
                <a:effectLst/>
                <a:latin typeface="+mj-lt"/>
                <a:ea typeface="Calibri" panose="020F0502020204030204" pitchFamily="34" charset="0"/>
                <a:cs typeface="Times New Roman" panose="02020603050405020304" pitchFamily="18" charset="0"/>
              </a:rPr>
              <a:t>skierowane do redaktora naczelnego </a:t>
            </a:r>
            <a:r>
              <a:rPr lang="pl-PL" sz="1800" kern="100" dirty="0">
                <a:effectLst/>
                <a:latin typeface="+mj-lt"/>
                <a:ea typeface="Calibri" panose="020F0502020204030204" pitchFamily="34" charset="0"/>
                <a:cs typeface="Times New Roman" panose="02020603050405020304" pitchFamily="18" charset="0"/>
              </a:rPr>
              <a:t>(skoro tylko on jest władny do publikacji sprostowania). Wysłanie sprostowania do autora materiału (który nie jest redaktorem naczelnym) albo wydawcy jest błędem formalnym.</a:t>
            </a:r>
          </a:p>
          <a:p>
            <a:pPr algn="just"/>
            <a:r>
              <a:rPr lang="pl-PL" sz="1800" b="1" kern="100" dirty="0">
                <a:effectLst/>
                <a:latin typeface="+mj-lt"/>
                <a:ea typeface="Calibri" panose="020F0502020204030204" pitchFamily="34" charset="0"/>
                <a:cs typeface="Times New Roman" panose="02020603050405020304" pitchFamily="18" charset="0"/>
              </a:rPr>
              <a:t>Obowiązanym do opublikowania sprostowania jest redaktor naczelny </a:t>
            </a:r>
            <a:r>
              <a:rPr lang="pl-PL" sz="1800" kern="100" dirty="0">
                <a:effectLst/>
                <a:latin typeface="+mj-lt"/>
                <a:ea typeface="Calibri" panose="020F0502020204030204" pitchFamily="34" charset="0"/>
                <a:cs typeface="Times New Roman" panose="02020603050405020304" pitchFamily="18" charset="0"/>
              </a:rPr>
              <a:t>(jako organ), a nie osoba fizyczna, która pełni tę funkcję. Ma to istotne znaczenie, zwłaszcza wobec częstych zmian na stanowiskach redaktorów naczelnych. Nie ma więc konieczności podawania imienia i nazwiska redaktora naczelnego ani we wniosku o sprostowanie, ani w ewentualnym pozwie o nakazanie publikacji sprostowania.</a:t>
            </a: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73529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4CE9B-750D-F8CF-887D-414D4506285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E104B3A-6F0A-D3C1-34E9-7136C4AF9BE9}"/>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Sprostowania prasowe.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703AA805-9EAE-06A3-FA4F-D3C4C0878CBA}"/>
              </a:ext>
            </a:extLst>
          </p:cNvPr>
          <p:cNvSpPr>
            <a:spLocks noGrp="1"/>
          </p:cNvSpPr>
          <p:nvPr>
            <p:ph idx="1"/>
          </p:nvPr>
        </p:nvSpPr>
        <p:spPr>
          <a:xfrm>
            <a:off x="1356898" y="664246"/>
            <a:ext cx="10835102" cy="6243637"/>
          </a:xfrm>
        </p:spPr>
        <p:txBody>
          <a:bodyPr>
            <a:normAutofit/>
          </a:bodyPr>
          <a:lstStyle/>
          <a:p>
            <a:pPr marL="0" indent="0" algn="l">
              <a:buNone/>
            </a:pPr>
            <a:r>
              <a:rPr lang="pl-PL" sz="1800" kern="100" dirty="0">
                <a:effectLst/>
                <a:latin typeface="+mj-lt"/>
                <a:ea typeface="Calibri" panose="020F0502020204030204" pitchFamily="34" charset="0"/>
                <a:cs typeface="Times New Roman" panose="02020603050405020304" pitchFamily="18" charset="0"/>
              </a:rPr>
              <a:t>Zgodnie z art. 33 ust. 1 pr. pras. redaktor naczelny </a:t>
            </a:r>
            <a:r>
              <a:rPr lang="pl-PL" sz="1800" b="1" kern="100" dirty="0">
                <a:effectLst/>
                <a:latin typeface="+mj-lt"/>
                <a:ea typeface="Calibri" panose="020F0502020204030204" pitchFamily="34" charset="0"/>
                <a:cs typeface="Times New Roman" panose="02020603050405020304" pitchFamily="18" charset="0"/>
              </a:rPr>
              <a:t>odmawia sprostowania </a:t>
            </a:r>
            <a:r>
              <a:rPr lang="pl-PL" sz="1800" kern="100" dirty="0">
                <a:effectLst/>
                <a:latin typeface="+mj-lt"/>
                <a:ea typeface="Calibri" panose="020F0502020204030204" pitchFamily="34" charset="0"/>
                <a:cs typeface="Times New Roman" panose="02020603050405020304" pitchFamily="18" charset="0"/>
              </a:rPr>
              <a:t>(obligatoryjnie), jeżeli sprostowanie:</a:t>
            </a:r>
          </a:p>
          <a:p>
            <a:pPr algn="l">
              <a:buAutoNum type="arabicParenR"/>
            </a:pPr>
            <a:r>
              <a:rPr lang="pl-PL" sz="1800" kern="100" dirty="0">
                <a:effectLst/>
                <a:latin typeface="+mj-lt"/>
                <a:ea typeface="Calibri" panose="020F0502020204030204" pitchFamily="34" charset="0"/>
                <a:cs typeface="Times New Roman" panose="02020603050405020304" pitchFamily="18" charset="0"/>
              </a:rPr>
              <a:t>jest </a:t>
            </a:r>
            <a:r>
              <a:rPr lang="pl-PL" sz="1800" b="1" kern="100" dirty="0">
                <a:effectLst/>
                <a:latin typeface="+mj-lt"/>
                <a:ea typeface="Calibri" panose="020F0502020204030204" pitchFamily="34" charset="0"/>
                <a:cs typeface="Times New Roman" panose="02020603050405020304" pitchFamily="18" charset="0"/>
              </a:rPr>
              <a:t>nierzeczowe</a:t>
            </a:r>
            <a:r>
              <a:rPr lang="pl-PL" sz="1800" kern="100" dirty="0">
                <a:effectLst/>
                <a:latin typeface="+mj-lt"/>
                <a:ea typeface="Calibri" panose="020F0502020204030204" pitchFamily="34" charset="0"/>
                <a:cs typeface="Times New Roman" panose="02020603050405020304" pitchFamily="18" charset="0"/>
              </a:rPr>
              <a:t> lub nie odnosi się do faktów;</a:t>
            </a:r>
          </a:p>
          <a:p>
            <a:pPr algn="l">
              <a:buAutoNum type="arabicParenR"/>
            </a:pPr>
            <a:r>
              <a:rPr lang="pl-PL" sz="1800" kern="100" dirty="0">
                <a:effectLst/>
                <a:latin typeface="+mj-lt"/>
                <a:ea typeface="Calibri" panose="020F0502020204030204" pitchFamily="34" charset="0"/>
                <a:cs typeface="Times New Roman" panose="02020603050405020304" pitchFamily="18" charset="0"/>
              </a:rPr>
              <a:t>zostało nadane lub złożone </a:t>
            </a:r>
            <a:r>
              <a:rPr lang="pl-PL" sz="1800" b="1" kern="100" dirty="0">
                <a:effectLst/>
                <a:latin typeface="+mj-lt"/>
                <a:ea typeface="Calibri" panose="020F0502020204030204" pitchFamily="34" charset="0"/>
                <a:cs typeface="Times New Roman" panose="02020603050405020304" pitchFamily="18" charset="0"/>
              </a:rPr>
              <a:t>po upływie terminu 21 dni </a:t>
            </a:r>
            <a:r>
              <a:rPr lang="pl-PL" sz="1800" kern="100" dirty="0">
                <a:effectLst/>
                <a:latin typeface="+mj-lt"/>
                <a:ea typeface="Calibri" panose="020F0502020204030204" pitchFamily="34" charset="0"/>
                <a:cs typeface="Times New Roman" panose="02020603050405020304" pitchFamily="18" charset="0"/>
              </a:rPr>
              <a:t>lub nie zostało podpisane; </a:t>
            </a:r>
          </a:p>
          <a:p>
            <a:pPr algn="l">
              <a:buAutoNum type="arabicParenR"/>
            </a:pPr>
            <a:r>
              <a:rPr lang="pl-PL" sz="1800" b="1" kern="100" dirty="0">
                <a:effectLst/>
                <a:latin typeface="+mj-lt"/>
                <a:ea typeface="Calibri" panose="020F0502020204030204" pitchFamily="34" charset="0"/>
                <a:cs typeface="Times New Roman" panose="02020603050405020304" pitchFamily="18" charset="0"/>
              </a:rPr>
              <a:t>nie odpowiada wymaganiom </a:t>
            </a:r>
            <a:r>
              <a:rPr lang="pl-PL" sz="1800" kern="100" dirty="0">
                <a:effectLst/>
                <a:latin typeface="+mj-lt"/>
                <a:ea typeface="Calibri" panose="020F0502020204030204" pitchFamily="34" charset="0"/>
                <a:cs typeface="Times New Roman" panose="02020603050405020304" pitchFamily="18" charset="0"/>
              </a:rPr>
              <a:t>określonym w art. 31a ust. 4–7 pr. pras. tj.: nie zawiera podpisu wnioskodawcy, jego imienia i nazwiska lub nazwy, nie zawiera adresu korespondencyjnego, przekracza dwukrotną objętość fragment materiału prasowego, nie jest sporządzone w języku polskim lub w języku, w którym opublikowany został materiał;</a:t>
            </a:r>
          </a:p>
          <a:p>
            <a:pPr algn="l">
              <a:buAutoNum type="arabicParenR"/>
            </a:pPr>
            <a:r>
              <a:rPr lang="pl-PL" sz="1800" kern="100" dirty="0">
                <a:effectLst/>
                <a:latin typeface="+mj-lt"/>
                <a:ea typeface="Calibri" panose="020F0502020204030204" pitchFamily="34" charset="0"/>
                <a:cs typeface="Times New Roman" panose="02020603050405020304" pitchFamily="18" charset="0"/>
              </a:rPr>
              <a:t>zawiera treść </a:t>
            </a:r>
            <a:r>
              <a:rPr lang="pl-PL" sz="1800" b="1" kern="100" dirty="0">
                <a:effectLst/>
                <a:latin typeface="+mj-lt"/>
                <a:ea typeface="Calibri" panose="020F0502020204030204" pitchFamily="34" charset="0"/>
                <a:cs typeface="Times New Roman" panose="02020603050405020304" pitchFamily="18" charset="0"/>
              </a:rPr>
              <a:t>karalną</a:t>
            </a:r>
            <a:r>
              <a:rPr lang="pl-PL" sz="1800" kern="100" dirty="0">
                <a:effectLst/>
                <a:latin typeface="+mj-lt"/>
                <a:ea typeface="Calibri" panose="020F0502020204030204" pitchFamily="34" charset="0"/>
                <a:cs typeface="Times New Roman" panose="02020603050405020304" pitchFamily="18" charset="0"/>
              </a:rPr>
              <a:t>;</a:t>
            </a:r>
          </a:p>
          <a:p>
            <a:pPr algn="l">
              <a:buAutoNum type="arabicParenR"/>
            </a:pPr>
            <a:r>
              <a:rPr lang="pl-PL" sz="1800" b="1" kern="100" dirty="0">
                <a:effectLst/>
                <a:latin typeface="+mj-lt"/>
                <a:ea typeface="Calibri" panose="020F0502020204030204" pitchFamily="34" charset="0"/>
                <a:cs typeface="Times New Roman" panose="02020603050405020304" pitchFamily="18" charset="0"/>
              </a:rPr>
              <a:t>podważa fakty stwierdzone prawomocnym orzeczeniem </a:t>
            </a:r>
            <a:r>
              <a:rPr lang="pl-PL" sz="1800" kern="100" dirty="0">
                <a:effectLst/>
                <a:latin typeface="+mj-lt"/>
                <a:ea typeface="Calibri" panose="020F0502020204030204" pitchFamily="34" charset="0"/>
                <a:cs typeface="Times New Roman" panose="02020603050405020304" pitchFamily="18" charset="0"/>
              </a:rPr>
              <a:t>dotyczącym osoby dochodzącej publikacji sprostowania.</a:t>
            </a:r>
          </a:p>
          <a:p>
            <a:pPr marL="0" indent="0" algn="l">
              <a:buNone/>
            </a:pPr>
            <a:r>
              <a:rPr lang="pl-PL" sz="1800" kern="100" dirty="0">
                <a:effectLst/>
                <a:latin typeface="+mj-lt"/>
                <a:ea typeface="Calibri" panose="020F0502020204030204" pitchFamily="34" charset="0"/>
                <a:cs typeface="Times New Roman" panose="02020603050405020304" pitchFamily="18" charset="0"/>
              </a:rPr>
              <a:t>Ponadto art. 33 ust. 2 pr. pras. określa przesłanki </a:t>
            </a:r>
            <a:r>
              <a:rPr lang="pl-PL" sz="1800" b="1" kern="100" dirty="0">
                <a:effectLst/>
                <a:latin typeface="+mj-lt"/>
                <a:ea typeface="Calibri" panose="020F0502020204030204" pitchFamily="34" charset="0"/>
                <a:cs typeface="Times New Roman" panose="02020603050405020304" pitchFamily="18" charset="0"/>
              </a:rPr>
              <a:t>fakultatywnej odmowy </a:t>
            </a:r>
            <a:r>
              <a:rPr lang="pl-PL" sz="1800" kern="100" dirty="0">
                <a:effectLst/>
                <a:latin typeface="+mj-lt"/>
                <a:ea typeface="Calibri" panose="020F0502020204030204" pitchFamily="34" charset="0"/>
                <a:cs typeface="Times New Roman" panose="02020603050405020304" pitchFamily="18" charset="0"/>
              </a:rPr>
              <a:t>publikacji sprostowania, tj. jeżeli sprostowanie: </a:t>
            </a:r>
          </a:p>
          <a:p>
            <a:pPr algn="l">
              <a:buAutoNum type="arabicParenR"/>
            </a:pPr>
            <a:r>
              <a:rPr lang="pl-PL" sz="1800" kern="100" dirty="0">
                <a:effectLst/>
                <a:latin typeface="+mj-lt"/>
                <a:ea typeface="Calibri" panose="020F0502020204030204" pitchFamily="34" charset="0"/>
                <a:cs typeface="Times New Roman" panose="02020603050405020304" pitchFamily="18" charset="0"/>
              </a:rPr>
              <a:t>odnosi się do wiadomości </a:t>
            </a:r>
            <a:r>
              <a:rPr lang="pl-PL" sz="1800" b="1" kern="100" dirty="0">
                <a:effectLst/>
                <a:latin typeface="+mj-lt"/>
                <a:ea typeface="Calibri" panose="020F0502020204030204" pitchFamily="34" charset="0"/>
                <a:cs typeface="Times New Roman" panose="02020603050405020304" pitchFamily="18" charset="0"/>
              </a:rPr>
              <a:t>poprzednio sprostowanej</a:t>
            </a:r>
            <a:r>
              <a:rPr lang="pl-PL" sz="1800" kern="100" dirty="0">
                <a:effectLst/>
                <a:latin typeface="+mj-lt"/>
                <a:ea typeface="Calibri" panose="020F0502020204030204" pitchFamily="34" charset="0"/>
                <a:cs typeface="Times New Roman" panose="02020603050405020304" pitchFamily="18" charset="0"/>
              </a:rPr>
              <a:t>; </a:t>
            </a:r>
          </a:p>
          <a:p>
            <a:pPr algn="l">
              <a:buAutoNum type="arabicParenR"/>
            </a:pPr>
            <a:r>
              <a:rPr lang="pl-PL" sz="1800" kern="100" dirty="0">
                <a:effectLst/>
                <a:latin typeface="+mj-lt"/>
                <a:ea typeface="Calibri" panose="020F0502020204030204" pitchFamily="34" charset="0"/>
                <a:cs typeface="Times New Roman" panose="02020603050405020304" pitchFamily="18" charset="0"/>
              </a:rPr>
              <a:t>jest wystosowane przez </a:t>
            </a:r>
            <a:r>
              <a:rPr lang="pl-PL" sz="1800" b="1" kern="100" dirty="0">
                <a:effectLst/>
                <a:latin typeface="+mj-lt"/>
                <a:ea typeface="Calibri" panose="020F0502020204030204" pitchFamily="34" charset="0"/>
                <a:cs typeface="Times New Roman" panose="02020603050405020304" pitchFamily="18" charset="0"/>
              </a:rPr>
              <a:t>osobę, której nie dotyczą fakty </a:t>
            </a:r>
            <a:r>
              <a:rPr lang="pl-PL" sz="1800" kern="100" dirty="0">
                <a:effectLst/>
                <a:latin typeface="+mj-lt"/>
                <a:ea typeface="Calibri" panose="020F0502020204030204" pitchFamily="34" charset="0"/>
                <a:cs typeface="Times New Roman" panose="02020603050405020304" pitchFamily="18" charset="0"/>
              </a:rPr>
              <a:t>przytoczone w prostowanym materiale (ani jego następcy prawnego lub rodziny uprawnionego); </a:t>
            </a:r>
          </a:p>
          <a:p>
            <a:pPr algn="l">
              <a:buAutoNum type="arabicParenR"/>
            </a:pPr>
            <a:r>
              <a:rPr lang="pl-PL" sz="1800" kern="100" dirty="0">
                <a:effectLst/>
                <a:latin typeface="+mj-lt"/>
                <a:ea typeface="Calibri" panose="020F0502020204030204" pitchFamily="34" charset="0"/>
                <a:cs typeface="Times New Roman" panose="02020603050405020304" pitchFamily="18" charset="0"/>
              </a:rPr>
              <a:t>zawiera sformułowania powszechnie uznawane za </a:t>
            </a:r>
            <a:r>
              <a:rPr lang="pl-PL" sz="1800" b="1" kern="100" dirty="0">
                <a:effectLst/>
                <a:latin typeface="+mj-lt"/>
                <a:ea typeface="Calibri" panose="020F0502020204030204" pitchFamily="34" charset="0"/>
                <a:cs typeface="Times New Roman" panose="02020603050405020304" pitchFamily="18" charset="0"/>
              </a:rPr>
              <a:t>wulgarne</a:t>
            </a:r>
            <a:r>
              <a:rPr lang="pl-PL" sz="1800" kern="100" dirty="0">
                <a:effectLst/>
                <a:latin typeface="+mj-lt"/>
                <a:ea typeface="Calibri" panose="020F0502020204030204" pitchFamily="34" charset="0"/>
                <a:cs typeface="Times New Roman" panose="02020603050405020304" pitchFamily="18" charset="0"/>
              </a:rPr>
              <a:t> lub obelżywe.</a:t>
            </a:r>
          </a:p>
        </p:txBody>
      </p:sp>
    </p:spTree>
    <p:extLst>
      <p:ext uri="{BB962C8B-B14F-4D97-AF65-F5344CB8AC3E}">
        <p14:creationId xmlns:p14="http://schemas.microsoft.com/office/powerpoint/2010/main" val="37209589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0463B-1247-B4A1-C05D-4A57D082739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4B07834-2B9F-E0F4-013B-2C4E6A2DBBE1}"/>
              </a:ext>
            </a:extLst>
          </p:cNvPr>
          <p:cNvSpPr>
            <a:spLocks noGrp="1"/>
          </p:cNvSpPr>
          <p:nvPr>
            <p:ph type="title"/>
          </p:nvPr>
        </p:nvSpPr>
        <p:spPr>
          <a:xfrm>
            <a:off x="1430710" y="130715"/>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Sprostowania prasowe.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C1B4651-509B-1C33-F812-528FE3F35863}"/>
              </a:ext>
            </a:extLst>
          </p:cNvPr>
          <p:cNvSpPr>
            <a:spLocks noGrp="1"/>
          </p:cNvSpPr>
          <p:nvPr>
            <p:ph idx="1"/>
          </p:nvPr>
        </p:nvSpPr>
        <p:spPr>
          <a:xfrm>
            <a:off x="1356898" y="664246"/>
            <a:ext cx="10835102" cy="6243637"/>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W kwestiach sprostowania dość ciekawym trybem jest tzw. </a:t>
            </a:r>
            <a:r>
              <a:rPr lang="pl-PL" sz="1800" b="1" kern="100" dirty="0">
                <a:effectLst/>
                <a:latin typeface="+mj-lt"/>
                <a:ea typeface="Calibri" panose="020F0502020204030204" pitchFamily="34" charset="0"/>
                <a:cs typeface="Times New Roman" panose="02020603050405020304" pitchFamily="18" charset="0"/>
              </a:rPr>
              <a:t>tryb naprawczy</a:t>
            </a:r>
            <a:r>
              <a:rPr lang="pl-PL" sz="1800" kern="100" dirty="0">
                <a:effectLst/>
                <a:latin typeface="+mj-lt"/>
                <a:ea typeface="Calibri" panose="020F0502020204030204" pitchFamily="34" charset="0"/>
                <a:cs typeface="Times New Roman" panose="02020603050405020304" pitchFamily="18" charset="0"/>
              </a:rPr>
              <a:t>, uregulowany w art. 33 ust. 3 i 4 pr. pras.</a:t>
            </a:r>
          </a:p>
          <a:p>
            <a:pPr algn="just"/>
            <a:r>
              <a:rPr lang="pl-PL" sz="1800" kern="100" dirty="0">
                <a:effectLst/>
                <a:latin typeface="+mj-lt"/>
                <a:ea typeface="Calibri" panose="020F0502020204030204" pitchFamily="34" charset="0"/>
                <a:cs typeface="Times New Roman" panose="02020603050405020304" pitchFamily="18" charset="0"/>
              </a:rPr>
              <a:t>Ogólną zasadą jest przekazanie przez redaktora naczelnego (najpóźniej w ciągu 7 dni od otrzymania sprostowania) wnioskodawcy pisemnego zawiadomienia o odmowie i jej przyczynach. </a:t>
            </a:r>
          </a:p>
          <a:p>
            <a:pPr algn="just"/>
            <a:r>
              <a:rPr lang="pl-PL" sz="1800" kern="100" dirty="0">
                <a:effectLst/>
                <a:latin typeface="+mj-lt"/>
                <a:ea typeface="Calibri" panose="020F0502020204030204" pitchFamily="34" charset="0"/>
                <a:cs typeface="Times New Roman" panose="02020603050405020304" pitchFamily="18" charset="0"/>
              </a:rPr>
              <a:t>Co więcej, jeśli odmowa nastąpiła z przyczyn określonych w art. 33 ust. 1 pkt 1, 4 i 5 pr. pras. (nierzeczowe, zawiera treść karalną, podważa fakty stwierdzone prawomocnym orzeczeniem) redaktor naczelny winien </a:t>
            </a:r>
            <a:r>
              <a:rPr lang="pl-PL" sz="1800" b="1" kern="100" dirty="0">
                <a:effectLst/>
                <a:latin typeface="+mj-lt"/>
                <a:ea typeface="Calibri" panose="020F0502020204030204" pitchFamily="34" charset="0"/>
                <a:cs typeface="Times New Roman" panose="02020603050405020304" pitchFamily="18" charset="0"/>
              </a:rPr>
              <a:t>wskazać te fragmenty </a:t>
            </a:r>
            <a:r>
              <a:rPr lang="pl-PL" sz="1800" kern="100" dirty="0">
                <a:effectLst/>
                <a:latin typeface="+mj-lt"/>
                <a:ea typeface="Calibri" panose="020F0502020204030204" pitchFamily="34" charset="0"/>
                <a:cs typeface="Times New Roman" panose="02020603050405020304" pitchFamily="18" charset="0"/>
              </a:rPr>
              <a:t>sprostowania, które nie nadają się do publikacji. Zgodnie bowiem z art. 33 ust. 4 pr. pras. redaktor naczelny </a:t>
            </a:r>
            <a:r>
              <a:rPr lang="pl-PL" sz="1800" b="1" kern="100" dirty="0">
                <a:effectLst/>
                <a:latin typeface="+mj-lt"/>
                <a:ea typeface="Calibri" panose="020F0502020204030204" pitchFamily="34" charset="0"/>
                <a:cs typeface="Times New Roman" panose="02020603050405020304" pitchFamily="18" charset="0"/>
              </a:rPr>
              <a:t>nie może odmówić opublikowania sprostowania</a:t>
            </a:r>
            <a:r>
              <a:rPr lang="pl-PL" sz="1800" kern="100" dirty="0">
                <a:effectLst/>
                <a:latin typeface="+mj-lt"/>
                <a:ea typeface="Calibri" panose="020F0502020204030204" pitchFamily="34" charset="0"/>
                <a:cs typeface="Times New Roman" panose="02020603050405020304" pitchFamily="18" charset="0"/>
              </a:rPr>
              <a:t>, jeżeli </a:t>
            </a:r>
            <a:r>
              <a:rPr lang="pl-PL" sz="1800" b="1" kern="100" dirty="0">
                <a:effectLst/>
                <a:latin typeface="+mj-lt"/>
                <a:ea typeface="Calibri" panose="020F0502020204030204" pitchFamily="34" charset="0"/>
                <a:cs typeface="Times New Roman" panose="02020603050405020304" pitchFamily="18" charset="0"/>
              </a:rPr>
              <a:t>zastosowano się do jego wskazań</a:t>
            </a:r>
            <a:r>
              <a:rPr lang="pl-PL" sz="1800" kern="100" dirty="0">
                <a:effectLst/>
                <a:latin typeface="+mj-lt"/>
                <a:ea typeface="Calibri" panose="020F0502020204030204" pitchFamily="34" charset="0"/>
                <a:cs typeface="Times New Roman" panose="02020603050405020304" pitchFamily="18" charset="0"/>
              </a:rPr>
              <a:t>.</a:t>
            </a:r>
          </a:p>
          <a:p>
            <a:pPr algn="just"/>
            <a:r>
              <a:rPr lang="pl-PL" sz="1800" kern="100" dirty="0">
                <a:effectLst/>
                <a:latin typeface="+mj-lt"/>
                <a:ea typeface="Calibri" panose="020F0502020204030204" pitchFamily="34" charset="0"/>
                <a:cs typeface="Times New Roman" panose="02020603050405020304" pitchFamily="18" charset="0"/>
              </a:rPr>
              <a:t>W przypadku nadesłania poprawionego sprostowania termin 21 dni liczy się od dnia doręczenia wnioskodawcy zawiadomienia o odmowie i jej przyczynach.</a:t>
            </a:r>
            <a:r>
              <a:rPr lang="pl-PL" kern="100" dirty="0">
                <a:latin typeface="+mj-lt"/>
                <a:ea typeface="Calibri" panose="020F0502020204030204" pitchFamily="34" charset="0"/>
                <a:cs typeface="Times New Roman" panose="02020603050405020304" pitchFamily="18" charset="0"/>
              </a:rPr>
              <a:t> </a:t>
            </a:r>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725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606B90-D4D2-B07F-215A-DCD4586BA608}"/>
              </a:ext>
            </a:extLst>
          </p:cNvPr>
          <p:cNvSpPr>
            <a:spLocks noGrp="1"/>
          </p:cNvSpPr>
          <p:nvPr>
            <p:ph type="title"/>
          </p:nvPr>
        </p:nvSpPr>
        <p:spPr>
          <a:xfrm>
            <a:off x="4160468" y="2490232"/>
            <a:ext cx="8911687" cy="1280890"/>
          </a:xfrm>
        </p:spPr>
        <p:txBody>
          <a:bodyPr/>
          <a:lstStyle/>
          <a:p>
            <a:r>
              <a:rPr lang="pl-PL" b="1" dirty="0"/>
              <a:t>Dziękuję za uwagę.</a:t>
            </a:r>
          </a:p>
        </p:txBody>
      </p:sp>
    </p:spTree>
    <p:extLst>
      <p:ext uri="{BB962C8B-B14F-4D97-AF65-F5344CB8AC3E}">
        <p14:creationId xmlns:p14="http://schemas.microsoft.com/office/powerpoint/2010/main" val="4076181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D4364-A460-8DD7-0016-F23430FB9D4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79D36F2-2A28-A197-89BC-09C3990E8D00}"/>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1D0585E-672B-8BE1-79DC-90CB9D0CEFDF}"/>
              </a:ext>
            </a:extLst>
          </p:cNvPr>
          <p:cNvSpPr>
            <a:spLocks noGrp="1"/>
          </p:cNvSpPr>
          <p:nvPr>
            <p:ph idx="1"/>
          </p:nvPr>
        </p:nvSpPr>
        <p:spPr>
          <a:xfrm>
            <a:off x="1771223" y="1245271"/>
            <a:ext cx="10115977" cy="5242615"/>
          </a:xfrm>
        </p:spPr>
        <p:txBody>
          <a:bodyPr>
            <a:normAutofit/>
          </a:bodyPr>
          <a:lstStyle/>
          <a:p>
            <a:pPr marL="0" indent="0" algn="jus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 obowiązkiem wynikającym z art. 10 pr. pras. skorelowane będą pozostałe obowiązki wskazane w rozdziale 2:</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zachowania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szczególnej rzetelności i staranności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przy zbieraniu i wykorzystywaniu materiałów prasowych, zwłaszcza obowiązek sprawdzenia zgodności uzyskanych wiadomości z prawdą lub podania źródła informacji (art. 12ust. 1 pkt 1 pr. pras.);</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poszanowania dóbr osobistych</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 także ochrony interesów działających w dobrej wierze informatorów i innych osób, które okazują mu zaufanie(art. 12 ust. 1 pkt 2 pr. pras.)</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dbałości o poprawność języka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i unikania używania wulgaryzmów (art. 12 ust. 1 pkt 3 pr. pras.);</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powstrzymania się od prowadzenia ukrytej działalności reklamowej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wiążącej się z uzyskaniem korzyści majątkowej bądź osobistej od osoby lub jednostki organizacyjnej zainteresowanej reklamą (art. 12 ust. 2 pr. pras.);</a:t>
            </a:r>
            <a:endParaRPr lang="pl-PL" kern="100" dirty="0">
              <a:latin typeface="Century Gothic" panose="020B0502020202020204" pitchFamily="34" charset="0"/>
              <a:ea typeface="Calibri" panose="020F0502020204030204" pitchFamily="34" charset="0"/>
              <a:cs typeface="Times New Roman" panose="02020603050405020304" pitchFamily="18" charset="0"/>
            </a:endParaRPr>
          </a:p>
          <a:p>
            <a:pPr marL="0" indent="0" algn="l">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617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E6671-963C-DC8C-2A15-404D3B7B31F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B01751D-A2F3-1CCC-7679-BCB0311BDF59}"/>
              </a:ext>
            </a:extLst>
          </p:cNvPr>
          <p:cNvSpPr>
            <a:spLocks noGrp="1"/>
          </p:cNvSpPr>
          <p:nvPr>
            <p:ph type="title"/>
          </p:nvPr>
        </p:nvSpPr>
        <p:spPr>
          <a:xfrm>
            <a:off x="1910923" y="370114"/>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7E4D19EE-848F-3BCE-2F9E-80B72672B954}"/>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powstrzymania się od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wypowiadania w prasie opinii co do rozstrzygnięcia w postępowaniu sądowym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przed wydaniem orzeczenia w I instancji(art. 13 ust. 1 pr. pras.);</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powstrzymania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się od publikowania w prasie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wizerunku i innych danych osobowych osób, przeciwko którym toczy się postępowanie przygotowawcze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lub sądowe, jak również wizerunku i innych danych osobowych świadków, pokrzywdzonych i poszkodowanych, chyba że osoby te wyrażą na to zgodę(art. 13 ust. 2 pr. pras.)</a:t>
            </a:r>
          </a:p>
          <a:p>
            <a:pPr algn="just"/>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obowiązek uzyskania zgody na publikację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określonych informacji (art. 14ust. 1 pr. pras.)</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powstrzymania się od opublikowania informacji w przypadku, gdy osoba jej udzielająca zastrzega (z ważnych powodów społecznych lub osobistych) termin i zakres publikacji lub gdy osoba udzielająca informacji powołuje się na tajemnicę zawodową (art. 14 ust. 3 i 5);</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3074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CF940-DDBA-3BB3-1D17-D3D8A8F1286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212B917-10C0-0414-1B66-432D1EA28315}"/>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A7541C8-05BD-97FC-C8A1-B2B1D0FF7201}"/>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powstrzymania się od publikowania informacji oraz danych dotyczących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prywatnej sfery życia osoby zainteresowanej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chyba że wiąże się to bezpośrednio z działalnością publiczną danej osoby (art. 14 ust. 6 pr. pras.);</a:t>
            </a:r>
          </a:p>
          <a:p>
            <a:pPr algn="just"/>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obowiązek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zachowania w tajemnicy</a:t>
            </a:r>
          </a:p>
          <a:p>
            <a:pPr algn="just">
              <a:buAutoNum type="alphaLcParenR"/>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danych umożliwiających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identyfikację autora materiału prasowego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listu do redakcji lub innego materiału o tym charakterze, jak również innych osób udzielających informacji opublikowanych albo przekazanych do opublikowania, jeżeli osoby te zastrzegły nieujawnianie powyższych danych;</a:t>
            </a:r>
          </a:p>
          <a:p>
            <a:pPr algn="just">
              <a:buAutoNum type="alphaLcParenR"/>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wszelkich informacji, których ujawnienie mogłoby naruszać chronione prawem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interesy osób trzecich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15 ust. 2 pkt 1 i 2 pr. pras.).</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1998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49D7B-7C15-C662-0094-B1788DE0614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3AF38F7-B69F-8110-107A-43E3A9C21A9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Prawa i obowiązki dziennikarzy.</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C4DBB5D-2C4F-737E-27EB-7A8DE7415594}"/>
              </a:ext>
            </a:extLst>
          </p:cNvPr>
          <p:cNvSpPr>
            <a:spLocks noGrp="1"/>
          </p:cNvSpPr>
          <p:nvPr>
            <p:ph idx="1"/>
          </p:nvPr>
        </p:nvSpPr>
        <p:spPr>
          <a:xfrm>
            <a:off x="1771223" y="1245271"/>
            <a:ext cx="10115977" cy="5242615"/>
          </a:xfrm>
        </p:spPr>
        <p:txBody>
          <a:bodyPr>
            <a:normAutofit/>
          </a:bodyPr>
          <a:lstStyle/>
          <a:p>
            <a:pPr algn="just"/>
            <a:r>
              <a:rPr lang="pl-PL" sz="1800" kern="100" dirty="0">
                <a:effectLst/>
                <a:latin typeface="+mj-lt"/>
                <a:ea typeface="Calibri" panose="020F0502020204030204" pitchFamily="34" charset="0"/>
                <a:cs typeface="Times New Roman" panose="02020603050405020304" pitchFamily="18" charset="0"/>
              </a:rPr>
              <a:t>Jednym z naczelnych obowiązków jest obowiązek </a:t>
            </a:r>
            <a:r>
              <a:rPr lang="pl-PL" sz="1800" b="1" kern="100" dirty="0">
                <a:effectLst/>
                <a:latin typeface="+mj-lt"/>
                <a:ea typeface="Calibri" panose="020F0502020204030204" pitchFamily="34" charset="0"/>
                <a:cs typeface="Times New Roman" panose="02020603050405020304" pitchFamily="18" charset="0"/>
              </a:rPr>
              <a:t>szczególnej rzetelności i staranności dziennikarskiej </a:t>
            </a:r>
            <a:r>
              <a:rPr lang="pl-PL" sz="1800" kern="100" dirty="0">
                <a:effectLst/>
                <a:latin typeface="+mj-lt"/>
                <a:ea typeface="Calibri" panose="020F0502020204030204" pitchFamily="34" charset="0"/>
                <a:cs typeface="Times New Roman" panose="02020603050405020304" pitchFamily="18" charset="0"/>
              </a:rPr>
              <a:t>– „szczególnej”, a więc wyższej niż przeciętna. Oznacza to, że dziennikarz jest obowiązany do podwyższonej staranności (wyższej niż „zwykła staranność)</a:t>
            </a:r>
          </a:p>
          <a:p>
            <a:pPr algn="just"/>
            <a:r>
              <a:rPr lang="pl-PL" sz="1800" kern="100" dirty="0">
                <a:effectLst/>
                <a:latin typeface="+mj-lt"/>
                <a:ea typeface="Calibri" panose="020F0502020204030204" pitchFamily="34" charset="0"/>
                <a:cs typeface="Times New Roman" panose="02020603050405020304" pitchFamily="18" charset="0"/>
              </a:rPr>
              <a:t>Prawo prasowe nie definiuje szczególnej rzetelności czy staranności, niemniej jednak doktryna i orzecznictwo wskazują pewne reguły, których niezachowanie prowadzi do naruszenia tego obowiązku.</a:t>
            </a:r>
          </a:p>
          <a:p>
            <a:pPr algn="just"/>
            <a:r>
              <a:rPr lang="pl-PL" sz="1800" b="1" kern="100" dirty="0">
                <a:effectLst/>
                <a:latin typeface="+mj-lt"/>
                <a:ea typeface="Calibri" panose="020F0502020204030204" pitchFamily="34" charset="0"/>
                <a:cs typeface="Times New Roman" panose="02020603050405020304" pitchFamily="18" charset="0"/>
              </a:rPr>
              <a:t>Powoływanie się na źródła </a:t>
            </a:r>
            <a:r>
              <a:rPr lang="pl-PL" sz="1800" kern="100" dirty="0">
                <a:effectLst/>
                <a:latin typeface="+mj-lt"/>
                <a:ea typeface="Calibri" panose="020F0502020204030204" pitchFamily="34" charset="0"/>
                <a:cs typeface="Times New Roman" panose="02020603050405020304" pitchFamily="18" charset="0"/>
              </a:rPr>
              <a:t>–dziennikarz realizuje obowiązek szczególnej rzetelności i staranności, jeśli powołuje się na słowa informatora, ale tylko wówczas, gdy ów informator jest osobą niezainteresowaną w sprawie. Jeśli jednak informatorem jest podmiot będący zaangażowany w jakiś spór lub sprawę – wówczas obowiązkiem dziennikarza jest przedstawić stanowisko drugiej strony, gdyż osoby zaangażowane mają z reguły skłonność do subiektywnej oceny faktów bądź do niepełnego ich relacjonowania</a:t>
            </a:r>
          </a:p>
        </p:txBody>
      </p:sp>
    </p:spTree>
    <p:extLst>
      <p:ext uri="{BB962C8B-B14F-4D97-AF65-F5344CB8AC3E}">
        <p14:creationId xmlns:p14="http://schemas.microsoft.com/office/powerpoint/2010/main" val="1833551433"/>
      </p:ext>
    </p:extLst>
  </p:cSld>
  <p:clrMapOvr>
    <a:masterClrMapping/>
  </p:clrMapOvr>
</p:sld>
</file>

<file path=ppt/theme/theme1.xml><?xml version="1.0" encoding="utf-8"?>
<a:theme xmlns:a="http://schemas.openxmlformats.org/drawingml/2006/main" name="Smug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1139</TotalTime>
  <Words>10339</Words>
  <Application>Microsoft Office PowerPoint</Application>
  <PresentationFormat>Panoramiczny</PresentationFormat>
  <Paragraphs>369</Paragraphs>
  <Slides>55</Slides>
  <Notes>53</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55</vt:i4>
      </vt:variant>
    </vt:vector>
  </HeadingPairs>
  <TitlesOfParts>
    <vt:vector size="60" baseType="lpstr">
      <vt:lpstr>Arial</vt:lpstr>
      <vt:lpstr>Calibri</vt:lpstr>
      <vt:lpstr>Century Gothic</vt:lpstr>
      <vt:lpstr>Wingdings 3</vt:lpstr>
      <vt:lpstr>Smuga</vt:lpstr>
      <vt:lpstr>Prawo mediów.  Wykład 23.03.2025 r.  Prawa i obowiązki dziennikarzy i ich odpowiedzialność.  Odpowiedzialność prawna mediów. Odpowiedzialność redaktora i nadawcy.  Wybrane zagadnienia prawa prasowego. Rejestracja dzienników i czasopism, zawieszenie ich wydawania.  Sprostowania i odpowiedzi.</vt:lpstr>
      <vt:lpstr>Podstawowe pojęcia.</vt:lpstr>
      <vt:lpstr>Prawa i obowiązki dziennikarzy.</vt:lpstr>
      <vt:lpstr>Prawa i obowiązki dziennikarzy.</vt:lpstr>
      <vt:lpstr>Najważniejsze kodyfikacje etyczne.</vt:lpstr>
      <vt:lpstr>Prawa i obowiązki dziennikarzy.</vt:lpstr>
      <vt:lpstr>Prawa i obowiązki dziennikarzy.</vt:lpstr>
      <vt:lpstr>Prawa i obowiązki dziennikarzy.</vt:lpstr>
      <vt:lpstr>Prawa i obowiązki dziennikarzy.</vt:lpstr>
      <vt:lpstr>Prawa i obowiązki dziennikarzy.</vt:lpstr>
      <vt:lpstr>Prawa i obowiązki dziennikarzy.</vt:lpstr>
      <vt:lpstr>Prawa i obowiązki dziennikarzy.</vt:lpstr>
      <vt:lpstr>Obowiązki w zakresie sprawozdawczości sądowej.</vt:lpstr>
      <vt:lpstr>Obowiązki w zakresie sprawozdawczości sądowej.</vt:lpstr>
      <vt:lpstr>Obowiązki w zakresie sprawozdawczości sądowej.</vt:lpstr>
      <vt:lpstr>Obowiązek autoryzacji. </vt:lpstr>
      <vt:lpstr>Obowiązek autoryzacji. </vt:lpstr>
      <vt:lpstr>Obowiązek autoryzacji. </vt:lpstr>
      <vt:lpstr>Obowiązek dbałości o język. </vt:lpstr>
      <vt:lpstr>Ukryta działalność reklamowa.</vt:lpstr>
      <vt:lpstr>Publikacja informacji z prywatnej sfery życia.</vt:lpstr>
      <vt:lpstr>Tajemnica dziennikarska.</vt:lpstr>
      <vt:lpstr>Prawa dziennikarzy.</vt:lpstr>
      <vt:lpstr>Prawa dziennikarzy.</vt:lpstr>
      <vt:lpstr>Prawa dziennikarzy.</vt:lpstr>
      <vt:lpstr>Prawa dziennikarzy.</vt:lpstr>
      <vt:lpstr>Odpowiedzialność.</vt:lpstr>
      <vt:lpstr>Odpowiedzialność. Naruszenie dóbr osobistych.</vt:lpstr>
      <vt:lpstr>Odpowiedzialność. Naruszenie dóbr osobistych.</vt:lpstr>
      <vt:lpstr>Podmioty odpowiedzialne za naruszenie prawa.</vt:lpstr>
      <vt:lpstr>Podmioty odpowiedzialne za naruszenie prawa.</vt:lpstr>
      <vt:lpstr>Podmioty odpowiedzialne za naruszenie prawa.</vt:lpstr>
      <vt:lpstr>Podmioty odpowiedzialne za naruszenie prawa.</vt:lpstr>
      <vt:lpstr>Odpowiedzialność karna. </vt:lpstr>
      <vt:lpstr>Odpowiedzialność karna. </vt:lpstr>
      <vt:lpstr>Odpowiedzialność karna. </vt:lpstr>
      <vt:lpstr>Odpowiedzialność karna. </vt:lpstr>
      <vt:lpstr>Odpowiedzialność nadawcy.</vt:lpstr>
      <vt:lpstr>Odpowiedzialność nadawcy.</vt:lpstr>
      <vt:lpstr>Odpowiedzialność nadawcy.</vt:lpstr>
      <vt:lpstr>Pojęcie prasy.</vt:lpstr>
      <vt:lpstr>Podstawowe pojęcia.</vt:lpstr>
      <vt:lpstr>Podstawowe pojęcia.</vt:lpstr>
      <vt:lpstr>Podstawowe pojęcia.</vt:lpstr>
      <vt:lpstr>Rejestracja dzienników i czasopism.</vt:lpstr>
      <vt:lpstr>Rejestracja dzienników i czasopism.</vt:lpstr>
      <vt:lpstr>Rejestracja dzienników i czasopism.</vt:lpstr>
      <vt:lpstr>Rejestracja dzienników i czasopism.</vt:lpstr>
      <vt:lpstr>Sprostowania prasowe. </vt:lpstr>
      <vt:lpstr>Sprostowania prasowe. </vt:lpstr>
      <vt:lpstr>Sprostowania prasowe. </vt:lpstr>
      <vt:lpstr>Sprostowania prasowe. </vt:lpstr>
      <vt:lpstr>Sprostowania prasowe. </vt:lpstr>
      <vt:lpstr>Sprostowania prasowe. </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Piotr Kopeć</dc:creator>
  <cp:lastModifiedBy>Piotr Kopeć</cp:lastModifiedBy>
  <cp:revision>70</cp:revision>
  <dcterms:created xsi:type="dcterms:W3CDTF">2024-04-21T15:00:32Z</dcterms:created>
  <dcterms:modified xsi:type="dcterms:W3CDTF">2025-03-22T21:11:39Z</dcterms:modified>
</cp:coreProperties>
</file>