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6" r:id="rId20"/>
    <p:sldId id="277" r:id="rId21"/>
    <p:sldId id="274" r:id="rId22"/>
    <p:sldId id="278" r:id="rId23"/>
    <p:sldId id="279" r:id="rId24"/>
    <p:sldId id="283" r:id="rId25"/>
    <p:sldId id="284" r:id="rId26"/>
    <p:sldId id="280" r:id="rId27"/>
    <p:sldId id="281" r:id="rId28"/>
    <p:sldId id="285" r:id="rId29"/>
    <p:sldId id="286" r:id="rId30"/>
    <p:sldId id="288" r:id="rId31"/>
    <p:sldId id="287" r:id="rId32"/>
    <p:sldId id="289" r:id="rId33"/>
    <p:sldId id="291" r:id="rId34"/>
    <p:sldId id="290" r:id="rId35"/>
    <p:sldId id="292" r:id="rId36"/>
    <p:sldId id="293" r:id="rId3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330"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A3A688-6326-427C-9093-63DCF73B6471}" type="datetimeFigureOut">
              <a:rPr lang="pl-PL" smtClean="0"/>
              <a:pPr/>
              <a:t>2011-04-05</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81EC12-1006-46CB-B56B-0D5EE7B24C6A}" type="slidenum">
              <a:rPr lang="pl-PL" smtClean="0"/>
              <a:pPr/>
              <a:t>‹#›</a:t>
            </a:fld>
            <a:endParaRPr lang="pl-PL"/>
          </a:p>
        </p:txBody>
      </p:sp>
    </p:spTree>
    <p:extLst>
      <p:ext uri="{BB962C8B-B14F-4D97-AF65-F5344CB8AC3E}">
        <p14:creationId xmlns="" xmlns:p14="http://schemas.microsoft.com/office/powerpoint/2010/main" val="3014270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C2ECDBFB-ECE5-426C-A9A1-683F823C38D2}" type="datetime1">
              <a:rPr lang="pl-PL" smtClean="0"/>
              <a:pPr/>
              <a:t>2011-04-05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976E6D7-593B-402F-A982-CE0A306DF685}" type="slidenum">
              <a:rPr lang="pl-PL" smtClean="0"/>
              <a:pPr/>
              <a:t>‹#›</a:t>
            </a:fld>
            <a:endParaRPr lang="pl-PL"/>
          </a:p>
        </p:txBody>
      </p:sp>
    </p:spTree>
    <p:extLst>
      <p:ext uri="{BB962C8B-B14F-4D97-AF65-F5344CB8AC3E}">
        <p14:creationId xmlns="" xmlns:p14="http://schemas.microsoft.com/office/powerpoint/2010/main" val="270069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143DF08-5434-47CC-919E-721018C9BD52}" type="datetime1">
              <a:rPr lang="pl-PL" smtClean="0"/>
              <a:pPr/>
              <a:t>2011-04-05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976E6D7-593B-402F-A982-CE0A306DF685}" type="slidenum">
              <a:rPr lang="pl-PL" smtClean="0"/>
              <a:pPr/>
              <a:t>‹#›</a:t>
            </a:fld>
            <a:endParaRPr lang="pl-PL"/>
          </a:p>
        </p:txBody>
      </p:sp>
    </p:spTree>
    <p:extLst>
      <p:ext uri="{BB962C8B-B14F-4D97-AF65-F5344CB8AC3E}">
        <p14:creationId xmlns="" xmlns:p14="http://schemas.microsoft.com/office/powerpoint/2010/main" val="2658139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EA2D122-F5CF-4C02-8E88-91A06C69D8CB}" type="datetime1">
              <a:rPr lang="pl-PL" smtClean="0"/>
              <a:pPr/>
              <a:t>2011-04-05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976E6D7-593B-402F-A982-CE0A306DF685}" type="slidenum">
              <a:rPr lang="pl-PL" smtClean="0"/>
              <a:pPr/>
              <a:t>‹#›</a:t>
            </a:fld>
            <a:endParaRPr lang="pl-PL"/>
          </a:p>
        </p:txBody>
      </p:sp>
    </p:spTree>
    <p:extLst>
      <p:ext uri="{BB962C8B-B14F-4D97-AF65-F5344CB8AC3E}">
        <p14:creationId xmlns="" xmlns:p14="http://schemas.microsoft.com/office/powerpoint/2010/main" val="84583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2A2E026-EACC-4D38-A512-6D4721552C2E}" type="datetime1">
              <a:rPr lang="pl-PL" smtClean="0"/>
              <a:pPr/>
              <a:t>2011-04-05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976E6D7-593B-402F-A982-CE0A306DF685}" type="slidenum">
              <a:rPr lang="pl-PL" smtClean="0"/>
              <a:pPr/>
              <a:t>‹#›</a:t>
            </a:fld>
            <a:endParaRPr lang="pl-PL"/>
          </a:p>
        </p:txBody>
      </p:sp>
    </p:spTree>
    <p:extLst>
      <p:ext uri="{BB962C8B-B14F-4D97-AF65-F5344CB8AC3E}">
        <p14:creationId xmlns="" xmlns:p14="http://schemas.microsoft.com/office/powerpoint/2010/main" val="384812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7D0CCBBE-630B-48AE-954E-A4C33C4F0DA6}" type="datetime1">
              <a:rPr lang="pl-PL" smtClean="0"/>
              <a:pPr/>
              <a:t>2011-04-05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976E6D7-593B-402F-A982-CE0A306DF685}" type="slidenum">
              <a:rPr lang="pl-PL" smtClean="0"/>
              <a:pPr/>
              <a:t>‹#›</a:t>
            </a:fld>
            <a:endParaRPr lang="pl-PL"/>
          </a:p>
        </p:txBody>
      </p:sp>
    </p:spTree>
    <p:extLst>
      <p:ext uri="{BB962C8B-B14F-4D97-AF65-F5344CB8AC3E}">
        <p14:creationId xmlns="" xmlns:p14="http://schemas.microsoft.com/office/powerpoint/2010/main" val="26259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D913D341-611C-4906-BCAD-ADE7CEEB18E0}" type="datetime1">
              <a:rPr lang="pl-PL" smtClean="0"/>
              <a:pPr/>
              <a:t>2011-04-05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976E6D7-593B-402F-A982-CE0A306DF685}" type="slidenum">
              <a:rPr lang="pl-PL" smtClean="0"/>
              <a:pPr/>
              <a:t>‹#›</a:t>
            </a:fld>
            <a:endParaRPr lang="pl-PL"/>
          </a:p>
        </p:txBody>
      </p:sp>
    </p:spTree>
    <p:extLst>
      <p:ext uri="{BB962C8B-B14F-4D97-AF65-F5344CB8AC3E}">
        <p14:creationId xmlns="" xmlns:p14="http://schemas.microsoft.com/office/powerpoint/2010/main" val="222144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2BC70D29-00F0-4237-9916-95D5145C607E}" type="datetime1">
              <a:rPr lang="pl-PL" smtClean="0"/>
              <a:pPr/>
              <a:t>2011-04-05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976E6D7-593B-402F-A982-CE0A306DF685}" type="slidenum">
              <a:rPr lang="pl-PL" smtClean="0"/>
              <a:pPr/>
              <a:t>‹#›</a:t>
            </a:fld>
            <a:endParaRPr lang="pl-PL"/>
          </a:p>
        </p:txBody>
      </p:sp>
    </p:spTree>
    <p:extLst>
      <p:ext uri="{BB962C8B-B14F-4D97-AF65-F5344CB8AC3E}">
        <p14:creationId xmlns="" xmlns:p14="http://schemas.microsoft.com/office/powerpoint/2010/main" val="3382165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C6248D8-49F9-4B1C-93E0-A5ADE7FD6C49}" type="datetime1">
              <a:rPr lang="pl-PL" smtClean="0"/>
              <a:pPr/>
              <a:t>2011-04-05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976E6D7-593B-402F-A982-CE0A306DF685}" type="slidenum">
              <a:rPr lang="pl-PL" smtClean="0"/>
              <a:pPr/>
              <a:t>‹#›</a:t>
            </a:fld>
            <a:endParaRPr lang="pl-PL"/>
          </a:p>
        </p:txBody>
      </p:sp>
    </p:spTree>
    <p:extLst>
      <p:ext uri="{BB962C8B-B14F-4D97-AF65-F5344CB8AC3E}">
        <p14:creationId xmlns="" xmlns:p14="http://schemas.microsoft.com/office/powerpoint/2010/main" val="3144415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C3CE28A-A1C1-48DB-A934-8C6E3B46FD92}" type="datetime1">
              <a:rPr lang="pl-PL" smtClean="0"/>
              <a:pPr/>
              <a:t>2011-04-05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976E6D7-593B-402F-A982-CE0A306DF685}" type="slidenum">
              <a:rPr lang="pl-PL" smtClean="0"/>
              <a:pPr/>
              <a:t>‹#›</a:t>
            </a:fld>
            <a:endParaRPr lang="pl-PL"/>
          </a:p>
        </p:txBody>
      </p:sp>
    </p:spTree>
    <p:extLst>
      <p:ext uri="{BB962C8B-B14F-4D97-AF65-F5344CB8AC3E}">
        <p14:creationId xmlns="" xmlns:p14="http://schemas.microsoft.com/office/powerpoint/2010/main" val="2445236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77AC04D-D70B-4A44-94A6-3F6E23DA32D7}" type="datetime1">
              <a:rPr lang="pl-PL" smtClean="0"/>
              <a:pPr/>
              <a:t>2011-04-05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976E6D7-593B-402F-A982-CE0A306DF685}" type="slidenum">
              <a:rPr lang="pl-PL" smtClean="0"/>
              <a:pPr/>
              <a:t>‹#›</a:t>
            </a:fld>
            <a:endParaRPr lang="pl-PL"/>
          </a:p>
        </p:txBody>
      </p:sp>
    </p:spTree>
    <p:extLst>
      <p:ext uri="{BB962C8B-B14F-4D97-AF65-F5344CB8AC3E}">
        <p14:creationId xmlns="" xmlns:p14="http://schemas.microsoft.com/office/powerpoint/2010/main" val="377622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4E8126E-BBEC-43ED-B60A-B7B080D829EE}" type="datetime1">
              <a:rPr lang="pl-PL" smtClean="0"/>
              <a:pPr/>
              <a:t>2011-04-05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976E6D7-593B-402F-A982-CE0A306DF685}" type="slidenum">
              <a:rPr lang="pl-PL" smtClean="0"/>
              <a:pPr/>
              <a:t>‹#›</a:t>
            </a:fld>
            <a:endParaRPr lang="pl-PL"/>
          </a:p>
        </p:txBody>
      </p:sp>
    </p:spTree>
    <p:extLst>
      <p:ext uri="{BB962C8B-B14F-4D97-AF65-F5344CB8AC3E}">
        <p14:creationId xmlns="" xmlns:p14="http://schemas.microsoft.com/office/powerpoint/2010/main" val="339413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F32EE-F61D-4A7E-9F9C-E5522129DC97}" type="datetime1">
              <a:rPr lang="pl-PL" smtClean="0"/>
              <a:pPr/>
              <a:t>2011-04-05</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6E6D7-593B-402F-A982-CE0A306DF685}" type="slidenum">
              <a:rPr lang="pl-PL" smtClean="0"/>
              <a:pPr/>
              <a:t>‹#›</a:t>
            </a:fld>
            <a:endParaRPr lang="pl-PL"/>
          </a:p>
        </p:txBody>
      </p:sp>
    </p:spTree>
    <p:extLst>
      <p:ext uri="{BB962C8B-B14F-4D97-AF65-F5344CB8AC3E}">
        <p14:creationId xmlns="" xmlns:p14="http://schemas.microsoft.com/office/powerpoint/2010/main" val="103592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Zastosowanie systemu controllingu</a:t>
            </a:r>
            <a:endParaRPr lang="pl-PL" dirty="0"/>
          </a:p>
        </p:txBody>
      </p:sp>
      <p:sp>
        <p:nvSpPr>
          <p:cNvPr id="3" name="Podtytuł 2"/>
          <p:cNvSpPr>
            <a:spLocks noGrp="1"/>
          </p:cNvSpPr>
          <p:nvPr>
            <p:ph type="subTitle" idx="1"/>
          </p:nvPr>
        </p:nvSpPr>
        <p:spPr/>
        <p:txBody>
          <a:bodyPr/>
          <a:lstStyle/>
          <a:p>
            <a:r>
              <a:rPr lang="pl-PL" dirty="0" smtClean="0"/>
              <a:t>Na podstawie Mann </a:t>
            </a:r>
            <a:r>
              <a:rPr lang="pl-PL" dirty="0" err="1" smtClean="0"/>
              <a:t>Mayer</a:t>
            </a:r>
            <a:r>
              <a:rPr lang="pl-PL" dirty="0" smtClean="0"/>
              <a:t> Controlling w Twojej firmie</a:t>
            </a:r>
            <a:endParaRPr lang="pl-PL" dirty="0"/>
          </a:p>
        </p:txBody>
      </p:sp>
      <p:sp>
        <p:nvSpPr>
          <p:cNvPr id="4" name="Symbol zastępczy numeru slajdu 3"/>
          <p:cNvSpPr>
            <a:spLocks noGrp="1"/>
          </p:cNvSpPr>
          <p:nvPr>
            <p:ph type="sldNum" sz="quarter" idx="12"/>
          </p:nvPr>
        </p:nvSpPr>
        <p:spPr/>
        <p:txBody>
          <a:bodyPr/>
          <a:lstStyle/>
          <a:p>
            <a:fld id="{2976E6D7-593B-402F-A982-CE0A306DF685}" type="slidenum">
              <a:rPr lang="pl-PL" smtClean="0"/>
              <a:pPr/>
              <a:t>1</a:t>
            </a:fld>
            <a:endParaRPr lang="pl-PL"/>
          </a:p>
        </p:txBody>
      </p:sp>
    </p:spTree>
    <p:extLst>
      <p:ext uri="{BB962C8B-B14F-4D97-AF65-F5344CB8AC3E}">
        <p14:creationId xmlns="" xmlns:p14="http://schemas.microsoft.com/office/powerpoint/2010/main" val="1335696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2976E6D7-593B-402F-A982-CE0A306DF685}" type="slidenum">
              <a:rPr lang="pl-PL" smtClean="0"/>
              <a:pPr/>
              <a:t>10</a:t>
            </a:fld>
            <a:endParaRPr lang="pl-PL"/>
          </a:p>
        </p:txBody>
      </p:sp>
      <p:pic>
        <p:nvPicPr>
          <p:cNvPr id="23554" name="Picture 2"/>
          <p:cNvPicPr>
            <a:picLocks noChangeAspect="1" noChangeArrowheads="1"/>
          </p:cNvPicPr>
          <p:nvPr/>
        </p:nvPicPr>
        <p:blipFill>
          <a:blip r:embed="rId2" cstate="print"/>
          <a:srcRect/>
          <a:stretch>
            <a:fillRect/>
          </a:stretch>
        </p:blipFill>
        <p:spPr bwMode="auto">
          <a:xfrm>
            <a:off x="1714480" y="0"/>
            <a:ext cx="525865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2976E6D7-593B-402F-A982-CE0A306DF685}" type="slidenum">
              <a:rPr lang="pl-PL" smtClean="0"/>
              <a:pPr/>
              <a:t>11</a:t>
            </a:fld>
            <a:endParaRPr lang="pl-PL"/>
          </a:p>
        </p:txBody>
      </p:sp>
      <p:pic>
        <p:nvPicPr>
          <p:cNvPr id="24578" name="Picture 2"/>
          <p:cNvPicPr>
            <a:picLocks noChangeAspect="1" noChangeArrowheads="1"/>
          </p:cNvPicPr>
          <p:nvPr/>
        </p:nvPicPr>
        <p:blipFill>
          <a:blip r:embed="rId2" cstate="print"/>
          <a:srcRect/>
          <a:stretch>
            <a:fillRect/>
          </a:stretch>
        </p:blipFill>
        <p:spPr bwMode="auto">
          <a:xfrm>
            <a:off x="1500166" y="0"/>
            <a:ext cx="6045441"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500042"/>
          </a:xfrm>
        </p:spPr>
        <p:txBody>
          <a:bodyPr>
            <a:noAutofit/>
          </a:bodyPr>
          <a:lstStyle/>
          <a:p>
            <a:r>
              <a:rPr lang="pl-PL" sz="3200" dirty="0" smtClean="0"/>
              <a:t>Określanie cen ofertowych i dolnych granic cenowych</a:t>
            </a:r>
            <a:endParaRPr lang="pl-PL" sz="3200" dirty="0"/>
          </a:p>
        </p:txBody>
      </p:sp>
      <p:sp>
        <p:nvSpPr>
          <p:cNvPr id="3" name="Symbol zastępczy zawartości 2"/>
          <p:cNvSpPr>
            <a:spLocks noGrp="1"/>
          </p:cNvSpPr>
          <p:nvPr>
            <p:ph idx="1"/>
          </p:nvPr>
        </p:nvSpPr>
        <p:spPr>
          <a:xfrm>
            <a:off x="0" y="500042"/>
            <a:ext cx="9144000" cy="6357958"/>
          </a:xfrm>
        </p:spPr>
        <p:txBody>
          <a:bodyPr>
            <a:normAutofit/>
          </a:bodyPr>
          <a:lstStyle/>
          <a:p>
            <a:pPr algn="just"/>
            <a:r>
              <a:rPr lang="pl-PL" sz="1400" dirty="0" smtClean="0"/>
              <a:t>Ta formuła kalkulowania jest bardzo szczegółowa i stwarza wrażenie dokładności obliczeń. Procentowe narzuty ustalane są na podstawie wielkości zawartych w arkuszu rozliczeniowym kosztów.</a:t>
            </a:r>
          </a:p>
          <a:p>
            <a:pPr algn="just"/>
            <a:r>
              <a:rPr lang="pl-PL" sz="1400" dirty="0" smtClean="0"/>
              <a:t>Jak to często zdarza się jednak w życiu, tak i w rachunku kosztów pełnych wyobraźnia i rzeczywistość są bardzo odległe od siebie. W praktyce rachunek kosztów pełnych, w porównaniu z alternatywnym rozwiązaniem kalkulacyjnym, opartym na rachunku marży pokrycia, wykazuje szereg nieprawidłowości. Są one uznawane za wady tego rachunku. Najważniejsze wady rachunku kosztów pełnych wynikają z tego, że:</a:t>
            </a:r>
          </a:p>
          <a:p>
            <a:pPr algn="just">
              <a:buFontTx/>
              <a:buChar char="-"/>
            </a:pPr>
            <a:r>
              <a:rPr lang="pl-PL" sz="1400" dirty="0" smtClean="0"/>
              <a:t>Utrudnia prowadzenie rachunków dla jednostek obrachunkowych, jakie zaplanowane zostały dla wprowadzenia koncepcji controllingu, tj. produktów, zakresów odpowiedzialności lub klientów.</a:t>
            </a:r>
          </a:p>
          <a:p>
            <a:pPr algn="just">
              <a:buFontTx/>
              <a:buChar char="-"/>
            </a:pPr>
            <a:r>
              <a:rPr lang="pl-PL" sz="1400" dirty="0" smtClean="0"/>
              <a:t>Sprawia wrażenie, że koszty są przyporządkowywane zgodnie z zasadą przyczynowości. Globalne ujęcie w tym rachunku kosztów zmusza do ich rozdzielenia na poszczególne zamówienia, już bez wglądu w ich strukturę czy specyfikę, za pomocą stawki kosztów przeciętnych, ustalonej według jednego klucza. Przez takie działania zasada przyczynowości nie jest zachowana.</a:t>
            </a:r>
          </a:p>
          <a:p>
            <a:pPr algn="just">
              <a:buFontTx/>
              <a:buChar char="-"/>
            </a:pPr>
            <a:r>
              <a:rPr lang="pl-PL" sz="1400" dirty="0" smtClean="0"/>
              <a:t>W rachunku kosztów pełnych oblicza się wielokrotnie procentowo koszty ustalone wcześniej też na podstawie wielkości procentowych. Matematycznie daje to skutek taki, że jeśli błędnie zostanie oszacowane zużycie czynników produkcji w zamówieniu to błąd w kosztach zmiennych produkcji (w kosztach materiałów czy płac) będzie dalej powiększany przez naliczanie kosztów metodą „procent od procentu". Ostatecznie ceny sprzedaży są zniekształcone przez błędy popełniane przy rozliczaniu kosztów (np. procent od procentu). Skala tego zniekształcenia staje się o wiele większa niż sugeruje to sama niedoskonałość metody naliczania kosztów.</a:t>
            </a:r>
          </a:p>
          <a:p>
            <a:pPr algn="just">
              <a:buFontTx/>
              <a:buChar char="-"/>
            </a:pPr>
            <a:r>
              <a:rPr lang="pl-PL" sz="1400" dirty="0" smtClean="0"/>
              <a:t>  W przedsiębiorstwach o zróżnicowanej strukturze zamówień, odbiorców, obszarów sprzedaży, techniki wytwarzania, kalkulacja doliczeniowa nie jest w stanie umożliwić odzwierciedlenia w danych kosztów takiej specyfikacji.</a:t>
            </a:r>
          </a:p>
          <a:p>
            <a:pPr algn="just">
              <a:buNone/>
            </a:pPr>
            <a:r>
              <a:rPr lang="pl-PL" sz="1400" dirty="0" smtClean="0"/>
              <a:t>-        Narzut zysku liczony już przy pierwszym produkcie sprzedawanym w nowym roku stwarza iluzję, że z każdego produktu będziemy otrzymywali zysk. W rzeczywistości -jak dowiedzieliśmy się z wcześniejszego objaśnienia rachunku marży pokrycia - najpierw będzie marża pokrycia wykorzystana do pokrycia kosztów gotowości (ryzyko straty), a dopiero gdy jej poziom będzie przekraczał wielkość kosztów gotowości, otrzymamy kwotę zysku [marża pokrycia - koszty gotowości =saldo (zysk)].</a:t>
            </a:r>
          </a:p>
        </p:txBody>
      </p:sp>
      <p:sp>
        <p:nvSpPr>
          <p:cNvPr id="4" name="Symbol zastępczy numeru slajdu 3"/>
          <p:cNvSpPr>
            <a:spLocks noGrp="1"/>
          </p:cNvSpPr>
          <p:nvPr>
            <p:ph type="sldNum" sz="quarter" idx="12"/>
          </p:nvPr>
        </p:nvSpPr>
        <p:spPr/>
        <p:txBody>
          <a:bodyPr/>
          <a:lstStyle/>
          <a:p>
            <a:fld id="{2976E6D7-593B-402F-A982-CE0A306DF685}" type="slidenum">
              <a:rPr lang="pl-PL" smtClean="0"/>
              <a:pPr/>
              <a:t>12</a:t>
            </a:fld>
            <a:endParaRPr lang="pl-P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500042"/>
          </a:xfrm>
        </p:spPr>
        <p:txBody>
          <a:bodyPr>
            <a:noAutofit/>
          </a:bodyPr>
          <a:lstStyle/>
          <a:p>
            <a:r>
              <a:rPr lang="pl-PL" sz="3200" dirty="0" smtClean="0"/>
              <a:t>Określanie cen ofertowych i dolnych granic cenowych</a:t>
            </a:r>
            <a:endParaRPr lang="pl-PL" sz="3200" dirty="0"/>
          </a:p>
        </p:txBody>
      </p:sp>
      <p:sp>
        <p:nvSpPr>
          <p:cNvPr id="3" name="Symbol zastępczy zawartości 2"/>
          <p:cNvSpPr>
            <a:spLocks noGrp="1"/>
          </p:cNvSpPr>
          <p:nvPr>
            <p:ph idx="1"/>
          </p:nvPr>
        </p:nvSpPr>
        <p:spPr>
          <a:xfrm>
            <a:off x="0" y="500042"/>
            <a:ext cx="9144000" cy="6357958"/>
          </a:xfrm>
        </p:spPr>
        <p:txBody>
          <a:bodyPr>
            <a:normAutofit fontScale="55000" lnSpcReduction="20000"/>
          </a:bodyPr>
          <a:lstStyle/>
          <a:p>
            <a:pPr algn="just"/>
            <a:r>
              <a:rPr lang="pl-PL" dirty="0" smtClean="0"/>
              <a:t>Kalkulacja doliczeniowa traktuje koszty, o których wiemy, że są stałe, jakby były kosztami zmiennymi. </a:t>
            </a:r>
          </a:p>
          <a:p>
            <a:pPr algn="just"/>
            <a:r>
              <a:rPr lang="pl-PL" dirty="0" smtClean="0"/>
              <a:t>W efekcie, w procesie sterowania poziomem kosztów (oddziaływania na poziom kosztów) nie można przewidzieć lub co najmniej uchwycić konsekwencji wynikających ze zwiększenia stopnia wykorzystania zdolności produkcyjnych w postaci degresji kosztów jednostkowych lub ze zmniejszenia się rozmiarów produkcji, która powoduje zwiększenie się kosztów bezczynności. </a:t>
            </a:r>
          </a:p>
          <a:p>
            <a:pPr algn="just"/>
            <a:r>
              <a:rPr lang="pl-PL" dirty="0" smtClean="0"/>
              <a:t>Wtedy koszty te są kosztami pustymi (nie przynoszą nowej produkcji) i są magazynowane włącznie z kosztami wyrobów wytworzonych z pozostałej części potencjału wytwórczego.</a:t>
            </a:r>
          </a:p>
          <a:p>
            <a:pPr algn="just"/>
            <a:r>
              <a:rPr lang="pl-PL" dirty="0" smtClean="0"/>
              <a:t>W końcu, rachunek kosztów pełnych nie pozwala na objaśnienie jak w ciągu roku zrealizowane przez nas zamówienia zbliżyły nas do osiągnięcia założonego celu. Przy tym rachunku, nie można dostrzec, czy koszty gotowości zostały już pokryte, czy jeszcze nie oraz czy są podejmowane specjalne działania, ażeby osiągnąć cel ustalony dla danego roku ?</a:t>
            </a:r>
          </a:p>
          <a:p>
            <a:pPr algn="just"/>
            <a:r>
              <a:rPr lang="pl-PL" dirty="0" smtClean="0"/>
              <a:t>Reasumując, można stwierdzić, że kalkulacja doliczeniowa tak długo jest właściwą metodą kalkulacji, jak długo wytwarzane są podobne produkty ze względu na technologię wytwarzania w liczbie zgodnej z planem produkcji i sprzedaży, realizowanej przy pełnym wykorzystywaniu mocy wytwórczych. </a:t>
            </a:r>
          </a:p>
          <a:p>
            <a:pPr algn="just"/>
            <a:r>
              <a:rPr lang="pl-PL" dirty="0" smtClean="0"/>
              <a:t>Można to jeszcze wyraźniej zaznaczyć: </a:t>
            </a:r>
            <a:r>
              <a:rPr lang="pl-PL" i="1" dirty="0" smtClean="0"/>
              <a:t>Jeśli metody kalkulacji są słabo wykorzystywane w sterowaniu działalnością firmy (tzn. w oddziaływaniu na poziom kosztów, aby osiągnąć założony cel), to wtedy można dopuścić stosowanie kalkulacji doliczeniowej. My jednak odradzamy stosowanie tej metody kalkulacji.</a:t>
            </a:r>
          </a:p>
          <a:p>
            <a:pPr algn="just"/>
            <a:r>
              <a:rPr lang="pl-PL" dirty="0" smtClean="0"/>
              <a:t>Alternatywą i uzupełnieniem kalkulacji doliczeniowej jest kalkulacja oparta na marży pokrycia. </a:t>
            </a:r>
            <a:endParaRPr lang="pl-PL" dirty="0"/>
          </a:p>
        </p:txBody>
      </p:sp>
      <p:sp>
        <p:nvSpPr>
          <p:cNvPr id="4" name="Symbol zastępczy numeru slajdu 3"/>
          <p:cNvSpPr>
            <a:spLocks noGrp="1"/>
          </p:cNvSpPr>
          <p:nvPr>
            <p:ph type="sldNum" sz="quarter" idx="12"/>
          </p:nvPr>
        </p:nvSpPr>
        <p:spPr/>
        <p:txBody>
          <a:bodyPr/>
          <a:lstStyle/>
          <a:p>
            <a:fld id="{2976E6D7-593B-402F-A982-CE0A306DF685}" type="slidenum">
              <a:rPr lang="pl-PL" smtClean="0"/>
              <a:pPr/>
              <a:t>13</a:t>
            </a:fld>
            <a:endParaRPr lang="pl-P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500042"/>
          </a:xfrm>
        </p:spPr>
        <p:txBody>
          <a:bodyPr>
            <a:noAutofit/>
          </a:bodyPr>
          <a:lstStyle/>
          <a:p>
            <a:r>
              <a:rPr lang="pl-PL" sz="3200" dirty="0" smtClean="0"/>
              <a:t>Określanie cen ofertowych i dolnych granic cenowych</a:t>
            </a:r>
            <a:endParaRPr lang="pl-PL" sz="3200" dirty="0"/>
          </a:p>
        </p:txBody>
      </p:sp>
      <p:sp>
        <p:nvSpPr>
          <p:cNvPr id="3" name="Symbol zastępczy zawartości 2"/>
          <p:cNvSpPr>
            <a:spLocks noGrp="1"/>
          </p:cNvSpPr>
          <p:nvPr>
            <p:ph idx="1"/>
          </p:nvPr>
        </p:nvSpPr>
        <p:spPr>
          <a:xfrm>
            <a:off x="0" y="500042"/>
            <a:ext cx="9144000" cy="6357958"/>
          </a:xfrm>
        </p:spPr>
        <p:txBody>
          <a:bodyPr>
            <a:normAutofit fontScale="47500" lnSpcReduction="20000"/>
          </a:bodyPr>
          <a:lstStyle/>
          <a:p>
            <a:pPr algn="just"/>
            <a:r>
              <a:rPr lang="pl-PL" dirty="0" smtClean="0"/>
              <a:t>Kalkulacja doliczeniowa traktuje koszty, o których wiemy, że są stałe, jakby były kosztami zmiennymi. </a:t>
            </a:r>
          </a:p>
          <a:p>
            <a:pPr algn="just"/>
            <a:r>
              <a:rPr lang="pl-PL" dirty="0" smtClean="0"/>
              <a:t>W efekcie, w procesie sterowania poziomem kosztów (oddziaływania na poziom kosztów) nie można przewidzieć lub co najmniej uchwycić konsekwencji wynikających ze zwiększenia stopnia wykorzystania zdolności produkcyjnych w postaci degresji kosztów jednostkowych lub ze zmniejszenia się rozmiarów produkcji, która powoduje zwiększenie się kosztów bezczynności. </a:t>
            </a:r>
          </a:p>
          <a:p>
            <a:pPr algn="just"/>
            <a:r>
              <a:rPr lang="pl-PL" dirty="0" smtClean="0"/>
              <a:t>Wtedy koszty te są kosztami pustymi (nie przynoszą nowej produkcji) i są magazynowane włącznie z kosztami wyrobów wytworzonych z pozostałej części potencjału wytwórczego.</a:t>
            </a:r>
          </a:p>
          <a:p>
            <a:pPr algn="just"/>
            <a:r>
              <a:rPr lang="pl-PL" dirty="0" smtClean="0"/>
              <a:t>W końcu, rachunek kosztów pełnych nie pozwala na objaśnienie jak w ciągu roku zrealizowane przez nas zamówienia zbliżyły nas do osiągnięcia założonego celu. Przy tym rachunku, nie można dostrzec, czy koszty gotowości zostały już pokryte, czy jeszcze nie oraz czy są podejmowane specjalne działania, ażeby osiągnąć cel ustalony dla danego roku ?</a:t>
            </a:r>
          </a:p>
          <a:p>
            <a:pPr algn="just"/>
            <a:r>
              <a:rPr lang="pl-PL" dirty="0" smtClean="0"/>
              <a:t>Reasumując, można stwierdzić, że kalkulacja doliczeniowa tak długo jest właściwą metodą kalkulacji, jak długo wytwarzane są podobne produkty ze względu na technologię wytwarzania w liczbie zgodnej z planem produkcji i sprzedaży, realizowanej przy pełnym wykorzystywaniu mocy wytwórczych. </a:t>
            </a:r>
          </a:p>
          <a:p>
            <a:pPr algn="just"/>
            <a:r>
              <a:rPr lang="pl-PL" dirty="0" smtClean="0"/>
              <a:t>Można to jeszcze wyraźniej zaznaczyć: </a:t>
            </a:r>
            <a:r>
              <a:rPr lang="pl-PL" i="1" dirty="0" smtClean="0"/>
              <a:t>Jeśli metody kalkulacji są słabo wykorzystywane w sterowaniu działalnością firmy (tzn. w oddziaływaniu na poziom kosztów, aby osiągnąć założony cel), to wtedy można dopuścić stosowanie kalkulacji doliczeniowej. My jednak odradzamy stosowanie tej metody kalkulacji.</a:t>
            </a:r>
          </a:p>
          <a:p>
            <a:pPr algn="just"/>
            <a:r>
              <a:rPr lang="pl-PL" dirty="0" smtClean="0"/>
              <a:t>Alternatywą i uzupełnieniem kalkulacji doliczeniowej jest kalkulacja oparta na marży pokrycia, która  przebiega następująco przy kalkulowaniu ceny ofertowej:</a:t>
            </a:r>
          </a:p>
          <a:p>
            <a:endParaRPr lang="pl-PL" sz="3800" b="1" dirty="0" smtClean="0"/>
          </a:p>
          <a:p>
            <a:r>
              <a:rPr lang="pl-PL" sz="3800" b="1" dirty="0" smtClean="0"/>
              <a:t>koszty zmienne produkcji + założona marża pokrycia (% obliczony od kosztów zmiennych produkcji)</a:t>
            </a:r>
          </a:p>
          <a:p>
            <a:r>
              <a:rPr lang="pl-PL" sz="3800" b="1" dirty="0" smtClean="0"/>
              <a:t>= cena sprzedaży jako cena planowana </a:t>
            </a:r>
          </a:p>
          <a:p>
            <a:endParaRPr lang="pl-PL" sz="3800" b="1" dirty="0" smtClean="0"/>
          </a:p>
          <a:p>
            <a:r>
              <a:rPr lang="pl-PL" sz="3800" b="1" dirty="0" smtClean="0"/>
              <a:t>przy występowaniu ceny rynkowej: </a:t>
            </a:r>
          </a:p>
          <a:p>
            <a:r>
              <a:rPr lang="pl-PL" sz="3800" b="1" dirty="0" smtClean="0"/>
              <a:t>cena rynkowa jako wielkość dana - koszty zmienne produkcji</a:t>
            </a:r>
          </a:p>
          <a:p>
            <a:r>
              <a:rPr lang="pl-PL" sz="3800" b="1" dirty="0" smtClean="0"/>
              <a:t>= osiągalna kwota marży &gt; &lt; założona marża pokrycia</a:t>
            </a:r>
            <a:endParaRPr lang="pl-PL" sz="3800" b="1" dirty="0"/>
          </a:p>
        </p:txBody>
      </p:sp>
      <p:sp>
        <p:nvSpPr>
          <p:cNvPr id="4" name="Symbol zastępczy numeru slajdu 3"/>
          <p:cNvSpPr>
            <a:spLocks noGrp="1"/>
          </p:cNvSpPr>
          <p:nvPr>
            <p:ph type="sldNum" sz="quarter" idx="12"/>
          </p:nvPr>
        </p:nvSpPr>
        <p:spPr/>
        <p:txBody>
          <a:bodyPr/>
          <a:lstStyle/>
          <a:p>
            <a:fld id="{2976E6D7-593B-402F-A982-CE0A306DF685}" type="slidenum">
              <a:rPr lang="pl-PL" smtClean="0"/>
              <a:pPr/>
              <a:t>14</a:t>
            </a:fld>
            <a:endParaRPr lang="pl-P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582594"/>
          </a:xfrm>
        </p:spPr>
        <p:txBody>
          <a:bodyPr>
            <a:noAutofit/>
          </a:bodyPr>
          <a:lstStyle/>
          <a:p>
            <a:r>
              <a:rPr lang="pl-PL" sz="3200" dirty="0" smtClean="0"/>
              <a:t>Określanie cen ofertowych i dolnych granic cenowych</a:t>
            </a:r>
            <a:endParaRPr lang="pl-PL" sz="3200" dirty="0"/>
          </a:p>
        </p:txBody>
      </p:sp>
      <p:sp>
        <p:nvSpPr>
          <p:cNvPr id="3" name="Symbol zastępczy zawartości 2"/>
          <p:cNvSpPr>
            <a:spLocks noGrp="1"/>
          </p:cNvSpPr>
          <p:nvPr>
            <p:ph idx="1"/>
          </p:nvPr>
        </p:nvSpPr>
        <p:spPr>
          <a:xfrm>
            <a:off x="0" y="571480"/>
            <a:ext cx="9144000" cy="5929354"/>
          </a:xfrm>
        </p:spPr>
        <p:txBody>
          <a:bodyPr>
            <a:normAutofit fontScale="55000" lnSpcReduction="20000"/>
          </a:bodyPr>
          <a:lstStyle/>
          <a:p>
            <a:pPr algn="just"/>
            <a:r>
              <a:rPr lang="pl-PL" dirty="0" smtClean="0"/>
              <a:t>Przedstawione kalkulacje cenowe, w odróżnieniu od rachunku kosztów pełnych, są proste, lepiej informują i są o wiele bardziej właściwe dla systemu sterowania za pomocą zysku ze względu na to, że następuje bezpośrednie przyporządkowanie dwóch komponentów: pokrycia kosztów zmiennych produkcji oraz koszty marży dla pokrycia kosztów gotowości i osiągnięcia zysku.</a:t>
            </a:r>
          </a:p>
          <a:p>
            <a:pPr algn="just"/>
            <a:r>
              <a:rPr lang="pl-PL" dirty="0" smtClean="0"/>
              <a:t>Kalkulowania cen dokonuje się poprzez możliwie najdokładniejsze określenie kosztów zmiennych produkcji i procentowego narzutu marży pokrycia (założonej), liczonego od wymienionych kosztów. Obliczenia te prowadzą do określenia ceny sprzedaży. Jeszcze prościej, taką samą cenę sprzedaży możecie państwo ustalić, mnożąc koszt zmienny wytworzenia przez zastosowanie wskaźnika. W ten sposób ustalona cena sprzedaży (cena normalna) oznacza, że przy dotrzymaniu planowanego stopnia wykorzystania zdolności produkcyjnych i planowanej struktury produkcji osiągniecie państwo zaplanowany wynik, jeśli posłużycie się w kalkulacji wielkościami przeciętnymi.</a:t>
            </a:r>
          </a:p>
          <a:p>
            <a:pPr algn="just"/>
            <a:r>
              <a:rPr lang="pl-PL" dirty="0" smtClean="0"/>
              <a:t>Zdarzają się takie sytuacje w działalności przedsiębiorstwa, w których nie możemy posługiwać się normalną kalkulacją, przedstawioną wcześniej. Sytuacje te występują wtedy, gdy:</a:t>
            </a:r>
          </a:p>
          <a:p>
            <a:pPr algn="just">
              <a:buFontTx/>
              <a:buChar char="-"/>
            </a:pPr>
            <a:r>
              <a:rPr lang="pl-PL" dirty="0" smtClean="0"/>
              <a:t>przy niepełnym wykorzystaniu zdolności produkcyjnych</a:t>
            </a:r>
          </a:p>
          <a:p>
            <a:pPr algn="just">
              <a:buFontTx/>
              <a:buChar char="-"/>
            </a:pPr>
            <a:r>
              <a:rPr lang="pl-PL" dirty="0" smtClean="0"/>
              <a:t>albo gdy nie możemy osiągnąć zaplanowanej marży pokrycia, jesteśmy zadowoleni z każdej oferty.</a:t>
            </a:r>
          </a:p>
          <a:p>
            <a:pPr algn="just">
              <a:buNone/>
            </a:pPr>
            <a:r>
              <a:rPr lang="pl-PL" dirty="0" smtClean="0"/>
              <a:t>-   przy przekroczeniu naszych planowanych zdolności produkcyjnych wiemy, że nasze planowane wielkości będą osiągnięte, ale jeszcze mamy wolne moce, w ramach których można by zrealizować dodatkowe oferty (pozaplanowe).</a:t>
            </a:r>
          </a:p>
          <a:p>
            <a:pPr algn="just"/>
            <a:r>
              <a:rPr lang="pl-PL" dirty="0" smtClean="0"/>
              <a:t>W wymienionych sytuacjach istotną rolę odgrywają dolne granice cen.</a:t>
            </a:r>
          </a:p>
        </p:txBody>
      </p:sp>
      <p:sp>
        <p:nvSpPr>
          <p:cNvPr id="4" name="Symbol zastępczy numeru slajdu 3"/>
          <p:cNvSpPr>
            <a:spLocks noGrp="1"/>
          </p:cNvSpPr>
          <p:nvPr>
            <p:ph type="sldNum" sz="quarter" idx="12"/>
          </p:nvPr>
        </p:nvSpPr>
        <p:spPr/>
        <p:txBody>
          <a:bodyPr/>
          <a:lstStyle/>
          <a:p>
            <a:fld id="{2976E6D7-593B-402F-A982-CE0A306DF685}" type="slidenum">
              <a:rPr lang="pl-PL" smtClean="0"/>
              <a:pPr/>
              <a:t>15</a:t>
            </a:fld>
            <a:endParaRPr lang="pl-PL"/>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582594"/>
          </a:xfrm>
        </p:spPr>
        <p:txBody>
          <a:bodyPr>
            <a:noAutofit/>
          </a:bodyPr>
          <a:lstStyle/>
          <a:p>
            <a:r>
              <a:rPr lang="pl-PL" sz="3200" dirty="0" smtClean="0"/>
              <a:t>Określanie cen ofertowych i dolnych granic cenowych</a:t>
            </a:r>
            <a:endParaRPr lang="pl-PL" sz="3200" dirty="0"/>
          </a:p>
        </p:txBody>
      </p:sp>
      <p:sp>
        <p:nvSpPr>
          <p:cNvPr id="3" name="Symbol zastępczy zawartości 2"/>
          <p:cNvSpPr>
            <a:spLocks noGrp="1"/>
          </p:cNvSpPr>
          <p:nvPr>
            <p:ph idx="1"/>
          </p:nvPr>
        </p:nvSpPr>
        <p:spPr>
          <a:xfrm>
            <a:off x="0" y="642918"/>
            <a:ext cx="9144000" cy="5857916"/>
          </a:xfrm>
        </p:spPr>
        <p:txBody>
          <a:bodyPr>
            <a:normAutofit fontScale="85000" lnSpcReduction="20000"/>
          </a:bodyPr>
          <a:lstStyle/>
          <a:p>
            <a:pPr algn="just"/>
            <a:r>
              <a:rPr lang="pl-PL" dirty="0" smtClean="0"/>
              <a:t>Zanim zaczniemy podejmować działania przy obniżonej kwocie marży w stosunku do zakładanej kwoty marży pokrycia należy rozważyć trzy podstawowe reguły:</a:t>
            </a:r>
          </a:p>
          <a:p>
            <a:pPr algn="just">
              <a:buNone/>
            </a:pPr>
            <a:r>
              <a:rPr lang="pl-PL" dirty="0" smtClean="0"/>
              <a:t>(1)  Sprawą naczelną jest dotrzymanie planowanej marży pokrycia wynikającej z kalkulacji cen ofertowych. Tylko wtedy, gdy zrozumiemy dobrze tę regułę, będziemy mogli również wyrazić ją w liczbach.</a:t>
            </a:r>
          </a:p>
          <a:p>
            <a:pPr algn="just">
              <a:buNone/>
            </a:pPr>
            <a:r>
              <a:rPr lang="pl-PL" dirty="0" smtClean="0"/>
              <a:t>(2)  Każde obniżenie planowanej jednostkowej marży pokrycia wymaga późniejszego wyrównania przez zwiększenie rozmiarów sprzedaży lub podwyższenia marży pokrycia (względem planowanej) na innych zamówieniach. W przeciwnym razie założony cel nie zostanie osiągnięty.</a:t>
            </a:r>
          </a:p>
          <a:p>
            <a:pPr algn="just">
              <a:buNone/>
            </a:pPr>
            <a:r>
              <a:rPr lang="pl-PL" dirty="0" smtClean="0"/>
              <a:t>(3)  Obserwujcie Państwo reakcje konkurencji i klientów, ażeby obniżona przez Was cena nie zniszczyła całej konstrukcji cenowej na rynku lub nie utrudniła później powrotu do ceny normalnej.</a:t>
            </a:r>
          </a:p>
        </p:txBody>
      </p:sp>
      <p:sp>
        <p:nvSpPr>
          <p:cNvPr id="4" name="Symbol zastępczy numeru slajdu 3"/>
          <p:cNvSpPr>
            <a:spLocks noGrp="1"/>
          </p:cNvSpPr>
          <p:nvPr>
            <p:ph type="sldNum" sz="quarter" idx="12"/>
          </p:nvPr>
        </p:nvSpPr>
        <p:spPr/>
        <p:txBody>
          <a:bodyPr/>
          <a:lstStyle/>
          <a:p>
            <a:fld id="{2976E6D7-593B-402F-A982-CE0A306DF685}" type="slidenum">
              <a:rPr lang="pl-PL" smtClean="0"/>
              <a:pPr/>
              <a:t>16</a:t>
            </a:fld>
            <a:endParaRPr lang="pl-PL"/>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582594"/>
          </a:xfrm>
        </p:spPr>
        <p:txBody>
          <a:bodyPr>
            <a:noAutofit/>
          </a:bodyPr>
          <a:lstStyle/>
          <a:p>
            <a:r>
              <a:rPr lang="pl-PL" sz="3200" dirty="0" smtClean="0"/>
              <a:t>Określanie cen ofertowych i dolnych granic cenowych</a:t>
            </a:r>
            <a:endParaRPr lang="pl-PL" sz="3200" dirty="0"/>
          </a:p>
        </p:txBody>
      </p:sp>
      <p:sp>
        <p:nvSpPr>
          <p:cNvPr id="3" name="Symbol zastępczy zawartości 2"/>
          <p:cNvSpPr>
            <a:spLocks noGrp="1"/>
          </p:cNvSpPr>
          <p:nvPr>
            <p:ph idx="1"/>
          </p:nvPr>
        </p:nvSpPr>
        <p:spPr>
          <a:xfrm>
            <a:off x="0" y="500042"/>
            <a:ext cx="9144000" cy="6000792"/>
          </a:xfrm>
        </p:spPr>
        <p:txBody>
          <a:bodyPr>
            <a:normAutofit fontScale="47500" lnSpcReduction="20000"/>
          </a:bodyPr>
          <a:lstStyle/>
          <a:p>
            <a:pPr algn="just"/>
            <a:r>
              <a:rPr lang="pl-PL" dirty="0" smtClean="0"/>
              <a:t>Po uwzględnieniu wymienionych trzech reguł, możecie Państwo już posługiwać się dolnymi granicami cen. Jaka cena jest dla mnie najniższa, po jakiej jeszcze mógłbym oferować produkty do sprzedaży? Na to pytanie może być wiele odpowiedzi. Dwie, które można tutaj zaproponować to:</a:t>
            </a:r>
          </a:p>
          <a:p>
            <a:pPr algn="just">
              <a:buNone/>
            </a:pPr>
            <a:r>
              <a:rPr lang="pl-PL" dirty="0" smtClean="0"/>
              <a:t>— absolutnie najniższą cenę stanowią koszty zmienne produkcji (stosowana w sytuacji ograniczonej płynności finansowej firmy). Obniżenie ceny poniżej kosztów zmiennych jest śmiertelne, ponieważ taka cena nie tylko nie służy pokryciu kosztów gotowości, ale jeszcze podwyższa globalne ryzyko strat danego roku, </a:t>
            </a:r>
          </a:p>
          <a:p>
            <a:pPr algn="just">
              <a:buNone/>
            </a:pPr>
            <a:r>
              <a:rPr lang="pl-PL" dirty="0" smtClean="0"/>
              <a:t>—  zadowalającą dolną granicą cen, którą stosuje się w firmie </a:t>
            </a:r>
            <a:r>
              <a:rPr lang="pl-PL" dirty="0" err="1" smtClean="0"/>
              <a:t>Starkfried</a:t>
            </a:r>
            <a:r>
              <a:rPr lang="pl-PL" dirty="0" smtClean="0"/>
              <a:t>, jest cena pokrywająca oprócz kosztów zmiennych także koszty gotowości I </a:t>
            </a:r>
            <a:r>
              <a:rPr lang="pl-PL" dirty="0" err="1" smtClean="0"/>
              <a:t>i</a:t>
            </a:r>
            <a:r>
              <a:rPr lang="pl-PL" dirty="0" smtClean="0"/>
              <a:t> </a:t>
            </a:r>
            <a:r>
              <a:rPr lang="en-US" dirty="0" smtClean="0"/>
              <a:t>II. </a:t>
            </a:r>
            <a:r>
              <a:rPr lang="pl-PL" dirty="0" smtClean="0"/>
              <a:t>To oznacza, że przy kalkulowaniu wszystkich cen ofertowych na poziomie tej dolnej granicy ceny nie będzie osiągnięty żaden zysk, lecz zapewnią one pokrycie kosztów.</a:t>
            </a:r>
          </a:p>
          <a:p>
            <a:pPr algn="just"/>
            <a:r>
              <a:rPr lang="pl-PL" dirty="0" smtClean="0"/>
              <a:t>W schemacie na kolejnej stronie przedstawiono zastosowanie obu formuł dolnych granic cenowych. W kalkulacji cenowej zastosowano narzuty procentowe na koszty zmienne produkcji do naliczania innych elementów składowych cen (np. koszty gotowości, zysk).</a:t>
            </a:r>
          </a:p>
          <a:p>
            <a:pPr algn="just"/>
            <a:r>
              <a:rPr lang="pl-PL" dirty="0" smtClean="0"/>
              <a:t>Firma </a:t>
            </a:r>
            <a:r>
              <a:rPr lang="pl-PL" dirty="0" err="1" smtClean="0"/>
              <a:t>Starkfried</a:t>
            </a:r>
            <a:r>
              <a:rPr lang="pl-PL" dirty="0" smtClean="0"/>
              <a:t> ustaliła absolutną granicę ceny, która oprócz kosztów zmiennych produkcji pokrywałaby dodatkowo jeszcze co najmniej wynagrodzenia (włącznie z płacą przedsiębiorcy) i odsetki. Jest to typowy sposób postępowania spółek osobowych, ponieważ gwarantuje on im to, że:</a:t>
            </a:r>
          </a:p>
          <a:p>
            <a:pPr algn="just">
              <a:buNone/>
            </a:pPr>
            <a:r>
              <a:rPr lang="pl-PL" dirty="0" smtClean="0"/>
              <a:t>—  powyżej pozycji odsetki, ponoszone są koszty włożonego kapitału</a:t>
            </a:r>
          </a:p>
          <a:p>
            <a:pPr algn="just">
              <a:buNone/>
            </a:pPr>
            <a:r>
              <a:rPr lang="pl-PL" dirty="0" smtClean="0"/>
              <a:t>—  zarobki wszystkich pracowników za wykonaną produkcję w przedsiębiorstwie zostaną pokryte, nawet jeśli nie będzie osiągnięty próg rentowności.</a:t>
            </a:r>
          </a:p>
          <a:p>
            <a:pPr algn="just"/>
            <a:r>
              <a:rPr lang="pl-PL" dirty="0" smtClean="0"/>
              <a:t>Przy ustalaniu planowanej marży lub dolnej granicy cen możemy posługiwać się marżą doliczaną do kosztów zmiennych produkcji lub stawką marży ustalonej dla jednej godziny produkcyjnej.</a:t>
            </a:r>
          </a:p>
          <a:p>
            <a:pPr algn="just"/>
            <a:r>
              <a:rPr lang="pl-PL" dirty="0" smtClean="0"/>
              <a:t>Do skalkulowania stawki marży pokrycia na jedną godzinę produkcyjną wykorzystuje się efektywnie przepracowane godziny. Jeśli wyjdziecie Państwo od liczby godzin opłaconych, to należy je pomniejszyć o czas przygotowawczo-zakończeniowy i w ten sposób uzyskać liczbę godzin efektywnie przepracowanych. (W firmie </a:t>
            </a:r>
            <a:r>
              <a:rPr lang="pl-PL" dirty="0" err="1" smtClean="0"/>
              <a:t>Starkfried</a:t>
            </a:r>
            <a:r>
              <a:rPr lang="pl-PL" dirty="0" smtClean="0"/>
              <a:t> czas przygotowawczo-zakończeniowy wynosi ca 15% godzin opłaconych).</a:t>
            </a:r>
          </a:p>
        </p:txBody>
      </p:sp>
      <p:sp>
        <p:nvSpPr>
          <p:cNvPr id="4" name="Symbol zastępczy numeru slajdu 3"/>
          <p:cNvSpPr>
            <a:spLocks noGrp="1"/>
          </p:cNvSpPr>
          <p:nvPr>
            <p:ph type="sldNum" sz="quarter" idx="12"/>
          </p:nvPr>
        </p:nvSpPr>
        <p:spPr/>
        <p:txBody>
          <a:bodyPr/>
          <a:lstStyle/>
          <a:p>
            <a:fld id="{2976E6D7-593B-402F-A982-CE0A306DF685}" type="slidenum">
              <a:rPr lang="pl-PL" smtClean="0"/>
              <a:pPr/>
              <a:t>17</a:t>
            </a:fld>
            <a:endParaRPr lang="pl-PL"/>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2976E6D7-593B-402F-A982-CE0A306DF685}" type="slidenum">
              <a:rPr lang="pl-PL" smtClean="0"/>
              <a:pPr/>
              <a:t>18</a:t>
            </a:fld>
            <a:endParaRPr lang="pl-PL"/>
          </a:p>
        </p:txBody>
      </p:sp>
      <p:graphicFrame>
        <p:nvGraphicFramePr>
          <p:cNvPr id="5" name="Tabela 4"/>
          <p:cNvGraphicFramePr>
            <a:graphicFrameLocks noGrp="1"/>
          </p:cNvGraphicFramePr>
          <p:nvPr/>
        </p:nvGraphicFramePr>
        <p:xfrm>
          <a:off x="0" y="0"/>
          <a:ext cx="9144001" cy="6157234"/>
        </p:xfrm>
        <a:graphic>
          <a:graphicData uri="http://schemas.openxmlformats.org/drawingml/2006/table">
            <a:tbl>
              <a:tblPr/>
              <a:tblGrid>
                <a:gridCol w="428596"/>
                <a:gridCol w="2555651"/>
                <a:gridCol w="666603"/>
                <a:gridCol w="421084"/>
                <a:gridCol w="549288"/>
                <a:gridCol w="295331"/>
                <a:gridCol w="936620"/>
                <a:gridCol w="371273"/>
                <a:gridCol w="666603"/>
                <a:gridCol w="295331"/>
                <a:gridCol w="717233"/>
                <a:gridCol w="295331"/>
                <a:gridCol w="615975"/>
                <a:gridCol w="329082"/>
              </a:tblGrid>
              <a:tr h="226270">
                <a:tc>
                  <a:txBody>
                    <a:bodyPr/>
                    <a:lstStyle/>
                    <a:p>
                      <a:pPr algn="ctr" fontAlgn="t"/>
                      <a:r>
                        <a:rPr lang="pl-PL" sz="800" b="0" i="0" u="none" strike="noStrike" dirty="0">
                          <a:latin typeface="Arial"/>
                        </a:rPr>
                        <a:t>Wiersza</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dirty="0">
                          <a:latin typeface="Arial"/>
                        </a:rPr>
                        <a:t>Data; 30,09.         </a:t>
                      </a:r>
                      <a:r>
                        <a:rPr lang="pl-PL" sz="900" b="0" i="0" u="none" strike="noStrike" dirty="0" smtClean="0">
                          <a:latin typeface="Arial"/>
                        </a:rPr>
                        <a:t>                  </a:t>
                      </a:r>
                      <a:r>
                        <a:rPr lang="pl-PL" sz="900" b="0" i="0" u="none" strike="noStrike" dirty="0">
                          <a:latin typeface="Arial"/>
                        </a:rPr>
                        <a:t>Funkcja: Kalkulacja</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pl-PL" sz="900" b="0" i="0" u="none" strike="noStrike">
                          <a:latin typeface="Arial"/>
                        </a:rPr>
                        <a:t>Obszar/produkt; Razem</a:t>
                      </a:r>
                      <a:br>
                        <a:rPr lang="pl-PL" sz="900" b="0" i="0" u="none" strike="noStrike">
                          <a:latin typeface="Arial"/>
                        </a:rPr>
                      </a:br>
                      <a:r>
                        <a:rPr lang="pl-PL" sz="900" b="0" i="0" u="none" strike="noStrike">
                          <a:latin typeface="Arial"/>
                        </a:rPr>
                        <a:t>I grupa produktów 1</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gridSpan="2">
                  <a:txBody>
                    <a:bodyPr/>
                    <a:lstStyle/>
                    <a:p>
                      <a:pPr algn="ctr" fontAlgn="t"/>
                      <a:r>
                        <a:rPr lang="pl-PL" sz="900" b="0" i="0" u="none" strike="noStrike" dirty="0">
                          <a:latin typeface="Arial"/>
                        </a:rPr>
                        <a:t>Wartość </a:t>
                      </a:r>
                      <a:r>
                        <a:rPr lang="pl-PL" sz="900" b="0" i="0" u="none" strike="noStrike" dirty="0" smtClean="0">
                          <a:latin typeface="Arial"/>
                        </a:rPr>
                        <a:t> </a:t>
                      </a:r>
                    </a:p>
                    <a:p>
                      <a:pPr algn="ctr" fontAlgn="t"/>
                      <a:r>
                        <a:rPr lang="pl-PL" sz="900" b="0" i="0" u="none" strike="noStrike" dirty="0" smtClean="0">
                          <a:latin typeface="Arial"/>
                        </a:rPr>
                        <a:t>w </a:t>
                      </a:r>
                      <a:r>
                        <a:rPr lang="pl-PL" sz="900" b="0" i="0" u="none" strike="noStrike" dirty="0">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l" fontAlgn="t"/>
                      <a:r>
                        <a:rPr lang="pl-PL" sz="10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t"/>
                      <a:r>
                        <a:rPr lang="pl-PL" sz="900" b="0" i="0" u="none" strike="noStrike">
                          <a:latin typeface="Arial"/>
                        </a:rPr>
                        <a:t>Okres; Plan roczny</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t"/>
                      <a:r>
                        <a:rPr lang="pl-PL" sz="900" b="0" i="0" u="none" strike="noStrike">
                          <a:latin typeface="Arial"/>
                        </a:rPr>
                        <a:t>Wskaźnik </a:t>
                      </a:r>
                      <a:br>
                        <a:rPr lang="pl-PL" sz="900" b="0" i="0" u="none" strike="noStrike">
                          <a:latin typeface="Arial"/>
                        </a:rPr>
                      </a:br>
                      <a:r>
                        <a:rPr lang="pl-PL" sz="900" b="0" i="0" u="none" strike="noStrike">
                          <a:latin typeface="Arial"/>
                        </a:rPr>
                        <a:t>KALK 2</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r>
              <a:tr h="446715">
                <a:tc>
                  <a:txBody>
                    <a:bodyPr/>
                    <a:lstStyle/>
                    <a:p>
                      <a:pPr algn="l" fontAlgn="t"/>
                      <a:r>
                        <a:rPr lang="pl-PL" sz="10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Rodzaje kosztów/dochodów por. schem. 18</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pl-PL" sz="900" b="0" i="0" u="none" strike="noStrike">
                          <a:latin typeface="Arial"/>
                        </a:rPr>
                        <a:t>Wskaźniki dla przedsiębiorstwa - całość</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t"/>
                      <a:r>
                        <a:rPr lang="pl-PL" sz="900" b="0" i="0" u="none" strike="noStrike">
                          <a:latin typeface="Arial"/>
                        </a:rPr>
                        <a:t>Wskaźniki dla grupy produktów 1</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t"/>
                      <a:r>
                        <a:rPr lang="pl-PL" sz="900" b="0" i="0" u="none" strike="noStrike">
                          <a:latin typeface="Arial"/>
                        </a:rPr>
                        <a:t>Przedsiębiorstwo jako </a:t>
                      </a:r>
                      <a:r>
                        <a:rPr lang="pl-PL" sz="900" b="0" i="1" u="none" strike="noStrike">
                          <a:latin typeface="Arial"/>
                        </a:rPr>
                        <a:t>całość </a:t>
                      </a:r>
                      <a:r>
                        <a:rPr lang="pl-PL" sz="900" b="0" i="0" u="none" strike="noStrike">
                          <a:latin typeface="Arial"/>
                        </a:rPr>
                        <a:t>wartości planowane</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t"/>
                      <a:r>
                        <a:rPr lang="pl-PL" sz="900" b="0" i="0" u="none" strike="noStrike">
                          <a:latin typeface="Arial"/>
                        </a:rPr>
                        <a:t>Grupa produktów 1 wartości planowane</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t"/>
                      <a:r>
                        <a:rPr lang="pl-PL" sz="900" b="0" i="0" u="none" strike="noStrike">
                          <a:latin typeface="Arial"/>
                        </a:rPr>
                        <a:t>Grupa produktów 1 wartości rzeczywiste</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r>
              <a:tr h="131793">
                <a:tc>
                  <a:txBody>
                    <a:bodyPr/>
                    <a:lstStyle/>
                    <a:p>
                      <a:pPr algn="ctr" fontAlgn="t"/>
                      <a:r>
                        <a:rPr lang="pl-PL" sz="1000" b="0" i="0" u="none" strike="noStrike">
                          <a:latin typeface="Arial"/>
                        </a:rPr>
                        <a:t>a</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b</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c</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e</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f</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g</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h</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270">
                <a:tc>
                  <a:txBody>
                    <a:bodyPr/>
                    <a:lstStyle/>
                    <a:p>
                      <a:pPr algn="ctr" fontAlgn="t"/>
                      <a:r>
                        <a:rPr lang="pl-PL" sz="900" b="0" i="0" u="none" strike="noStrike">
                          <a:latin typeface="Arial"/>
                        </a:rPr>
                        <a:t>00</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Dane kalkulacyjne na zamówienie "105"</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pl-PL" sz="900" b="0" i="0" u="none" strike="noStrike">
                          <a:latin typeface="Arial"/>
                        </a:rPr>
                        <a:t>wartości planowane</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t"/>
                      <a:r>
                        <a:rPr lang="pl-PL" sz="900" b="0" i="0" u="none" strike="noStrike">
                          <a:latin typeface="Arial"/>
                        </a:rPr>
                        <a:t>wartości rzeczywiste</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47">
                <a:tc>
                  <a:txBody>
                    <a:bodyPr/>
                    <a:lstStyle/>
                    <a:p>
                      <a:pPr algn="ctr" fontAlgn="t"/>
                      <a:r>
                        <a:rPr lang="pl-PL" sz="900" b="0" i="0" u="none" strike="noStrike">
                          <a:latin typeface="Arial"/>
                        </a:rPr>
                        <a:t>`01</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Ilość produkcji</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a:latin typeface="Arial"/>
                        </a:rPr>
                        <a:t>120 000</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JP</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a:latin typeface="Arial"/>
                        </a:rPr>
                        <a:t>120 000</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JP</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47">
                <a:tc>
                  <a:txBody>
                    <a:bodyPr/>
                    <a:lstStyle/>
                    <a:p>
                      <a:pPr algn="ctr" fontAlgn="t"/>
                      <a:r>
                        <a:rPr lang="pl-PL" sz="900" b="0" i="0" u="none" strike="noStrike">
                          <a:latin typeface="Arial"/>
                        </a:rPr>
                        <a:t>02</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dirty="0">
                          <a:latin typeface="Arial"/>
                        </a:rPr>
                        <a:t>Koszty </a:t>
                      </a:r>
                      <a:r>
                        <a:rPr lang="pl-PL" sz="900" b="0" i="0" u="none" strike="noStrike" dirty="0" smtClean="0">
                          <a:latin typeface="Arial"/>
                        </a:rPr>
                        <a:t>robocizny </a:t>
                      </a:r>
                      <a:r>
                        <a:rPr lang="pl-PL" sz="900" b="0" i="0" u="none" strike="noStrike" dirty="0" err="1" smtClean="0">
                          <a:latin typeface="Arial"/>
                        </a:rPr>
                        <a:t>bezp</a:t>
                      </a:r>
                      <a:r>
                        <a:rPr lang="pl-PL" sz="900" b="0" i="0" u="none" strike="noStrike" baseline="0" dirty="0" smtClean="0">
                          <a:latin typeface="Arial"/>
                        </a:rPr>
                        <a:t> w DM </a:t>
                      </a:r>
                      <a:r>
                        <a:rPr lang="pl-PL" sz="900" b="0" i="0" u="none" strike="noStrike" dirty="0" smtClean="0">
                          <a:latin typeface="Arial"/>
                        </a:rPr>
                        <a:t>na </a:t>
                      </a:r>
                      <a:r>
                        <a:rPr lang="pl-PL" sz="900" b="0" i="0" u="none" strike="noStrike" dirty="0">
                          <a:latin typeface="Arial"/>
                        </a:rPr>
                        <a:t>minutę</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a:latin typeface="Arial"/>
                        </a:rPr>
                        <a:t>0,175</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a:latin typeface="Arial"/>
                        </a:rPr>
                        <a:t>0,175</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47">
                <a:tc>
                  <a:txBody>
                    <a:bodyPr/>
                    <a:lstStyle/>
                    <a:p>
                      <a:pPr algn="ctr" fontAlgn="t"/>
                      <a:r>
                        <a:rPr lang="pl-PL" sz="900" b="0" i="0" u="none" strike="noStrike">
                          <a:latin typeface="Arial"/>
                        </a:rPr>
                        <a:t>03</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Ilość produkcji na r/h</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a:latin typeface="Arial"/>
                        </a:rPr>
                        <a:t>24</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JP</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a:latin typeface="Arial"/>
                        </a:rPr>
                        <a:t>17</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JP</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47">
                <a:tc>
                  <a:txBody>
                    <a:bodyPr/>
                    <a:lstStyle/>
                    <a:p>
                      <a:pPr algn="ctr" fontAlgn="t"/>
                      <a:r>
                        <a:rPr lang="pl-PL" sz="900" b="0" i="0" u="none" strike="noStrike">
                          <a:latin typeface="Arial"/>
                        </a:rPr>
                        <a:t>04</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Czas pracy na jednostkę produkcji</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a:latin typeface="Arial"/>
                        </a:rPr>
                        <a:t>2,5</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min</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a:latin typeface="Arial"/>
                        </a:rPr>
                        <a:t>3,53</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min</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47">
                <a:tc>
                  <a:txBody>
                    <a:bodyPr/>
                    <a:lstStyle/>
                    <a:p>
                      <a:pPr algn="ctr" fontAlgn="t"/>
                      <a:r>
                        <a:rPr lang="pl-PL" sz="900" b="0" i="0" u="none" strike="noStrike">
                          <a:latin typeface="Arial"/>
                        </a:rPr>
                        <a:t>05</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Czas pracy na zamówienia</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a:latin typeface="Arial"/>
                        </a:rPr>
                        <a:t>5000</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rh</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a:latin typeface="Arial"/>
                        </a:rPr>
                        <a:t>7 060</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rh</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47">
                <a:tc>
                  <a:txBody>
                    <a:bodyPr/>
                    <a:lstStyle/>
                    <a:p>
                      <a:pPr algn="ctr" fontAlgn="t"/>
                      <a:r>
                        <a:rPr lang="pl-PL" sz="900" b="0" i="0" u="none" strike="noStrike">
                          <a:latin typeface="Arial"/>
                        </a:rPr>
                        <a:t>06</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Zużycie materiałów na jednostkę produkcji</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a:latin typeface="Arial"/>
                        </a:rPr>
                        <a:t>2,1</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a:latin typeface="Arial"/>
                        </a:rPr>
                        <a:t>2,1</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47">
                <a:tc>
                  <a:txBody>
                    <a:bodyPr/>
                    <a:lstStyle/>
                    <a:p>
                      <a:pPr algn="ctr" fontAlgn="t"/>
                      <a:r>
                        <a:rPr lang="pl-PL" sz="900" b="0" i="0" u="none" strike="noStrike">
                          <a:latin typeface="Arial"/>
                        </a:rPr>
                        <a:t>07</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Płace bezpośrednie na jednostkę produkcji</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a:latin typeface="Arial"/>
                        </a:rPr>
                        <a:t>0,4375</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smtClean="0">
                          <a:latin typeface="Arial"/>
                        </a:rPr>
                        <a:t>0,61775</a:t>
                      </a:r>
                      <a:endParaRPr lang="pl-PL" sz="900" b="0" i="0" u="none" strike="noStrike" dirty="0">
                        <a:latin typeface="Arial"/>
                      </a:endParaRP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47">
                <a:tc>
                  <a:txBody>
                    <a:bodyPr/>
                    <a:lstStyle/>
                    <a:p>
                      <a:pPr algn="ctr" fontAlgn="t"/>
                      <a:r>
                        <a:rPr lang="pl-PL" sz="900" b="0" i="0" u="none" strike="noStrike">
                          <a:latin typeface="Arial"/>
                        </a:rPr>
                        <a:t>08</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Koszty ekspedycji i inne</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a:latin typeface="Arial"/>
                        </a:rPr>
                        <a:t>0</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1" i="0" u="none" strike="noStrike" dirty="0">
                          <a:latin typeface="Arial"/>
                        </a:rPr>
                        <a:t>0</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47">
                <a:tc>
                  <a:txBody>
                    <a:bodyPr/>
                    <a:lstStyle/>
                    <a:p>
                      <a:pPr algn="ctr" fontAlgn="t"/>
                      <a:r>
                        <a:rPr lang="pl-PL" sz="900" b="0" i="0" u="none" strike="noStrike">
                          <a:latin typeface="Arial"/>
                        </a:rPr>
                        <a:t>09</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Koszty specjalne produkcji / sprzedaży</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a:latin typeface="Arial"/>
                        </a:rPr>
                        <a:t>0</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1" i="0" u="none" strike="noStrike" dirty="0">
                          <a:latin typeface="Arial"/>
                        </a:rPr>
                        <a:t>0</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47">
                <a:tc>
                  <a:txBody>
                    <a:bodyPr/>
                    <a:lstStyle/>
                    <a:p>
                      <a:pPr algn="ctr" fontAlgn="t"/>
                      <a:r>
                        <a:rPr lang="pl-PL" sz="900" b="0" i="0" u="none" strike="noStrike">
                          <a:latin typeface="Arial"/>
                        </a:rPr>
                        <a:t>10</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dirty="0">
                          <a:latin typeface="Arial"/>
                        </a:rPr>
                        <a:t>Koszty </a:t>
                      </a:r>
                      <a:r>
                        <a:rPr lang="pl-PL" sz="900" b="0" i="0" u="none" strike="noStrike" dirty="0" err="1" smtClean="0">
                          <a:latin typeface="Arial"/>
                        </a:rPr>
                        <a:t>bezp</a:t>
                      </a:r>
                      <a:r>
                        <a:rPr lang="pl-PL" sz="900" b="0" i="0" u="none" strike="noStrike" dirty="0" smtClean="0">
                          <a:latin typeface="Arial"/>
                        </a:rPr>
                        <a:t> produkcji </a:t>
                      </a:r>
                      <a:r>
                        <a:rPr lang="pl-PL" sz="900" b="0" i="0" u="none" strike="noStrike" dirty="0">
                          <a:latin typeface="Arial"/>
                        </a:rPr>
                        <a:t>zamówienia/artykuł 105</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a:latin typeface="Arial"/>
                        </a:rPr>
                        <a:t>304 500</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a:latin typeface="Arial"/>
                        </a:rPr>
                        <a:t>326 400</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270">
                <a:tc>
                  <a:txBody>
                    <a:bodyPr/>
                    <a:lstStyle/>
                    <a:p>
                      <a:pPr algn="ctr" fontAlgn="t"/>
                      <a:r>
                        <a:rPr lang="pl-PL" sz="900" b="0" i="0" u="none" strike="noStrike">
                          <a:latin typeface="Arial"/>
                        </a:rPr>
                        <a:t>11</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Różnica między planowanymi i rzeczywistymi kosztami produkcji</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79">
                <a:tc>
                  <a:txBody>
                    <a:bodyPr/>
                    <a:lstStyle/>
                    <a:p>
                      <a:pPr algn="ctr" fontAlgn="t"/>
                      <a:r>
                        <a:rPr lang="pl-PL" sz="900" b="0" i="0" u="none" strike="noStrike">
                          <a:latin typeface="Arial"/>
                        </a:rPr>
                        <a:t>12</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pl-PL" sz="900" b="0" i="0" u="none" strike="noStrike">
                          <a:latin typeface="Arial"/>
                        </a:rPr>
                        <a:t>W14 - W15</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a:txBody>
                    <a:bodyPr/>
                    <a:lstStyle/>
                    <a:p>
                      <a:pPr algn="ctr" fontAlgn="t"/>
                      <a:r>
                        <a:rPr lang="pl-PL" sz="900" b="0" i="0" u="none" strike="noStrike">
                          <a:latin typeface="Arial"/>
                        </a:rPr>
                        <a:t>DB 1</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smtClean="0">
                          <a:latin typeface="Arial"/>
                        </a:rPr>
                        <a:t>289 640</a:t>
                      </a:r>
                      <a:endParaRPr lang="pl-PL" sz="900" b="0" i="0" u="none" strike="noStrike" dirty="0">
                        <a:latin typeface="Arial"/>
                      </a:endParaRP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93 600</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261">
                <a:tc>
                  <a:txBody>
                    <a:bodyPr/>
                    <a:lstStyle/>
                    <a:p>
                      <a:pPr algn="ctr" fontAlgn="t"/>
                      <a:r>
                        <a:rPr lang="pl-PL" sz="900" b="0" i="0" u="none" strike="noStrike">
                          <a:latin typeface="Arial"/>
                        </a:rPr>
                        <a:t>13</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t"/>
                      <a:r>
                        <a:rPr lang="pl-PL" sz="900" b="0" i="0" u="none" strike="noStrike">
                          <a:latin typeface="Arial"/>
                        </a:rPr>
                        <a:t>Wskaźniki z formularza KALK 1 - (przedsiębiorstwo jako całość i grupa produktów)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5 000</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rh</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7 060</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rh</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47">
                <a:tc>
                  <a:txBody>
                    <a:bodyPr/>
                    <a:lstStyle/>
                    <a:p>
                      <a:pPr algn="ctr" fontAlgn="t"/>
                      <a:r>
                        <a:rPr lang="pl-PL" sz="900" b="0" i="0" u="none" strike="noStrike">
                          <a:latin typeface="Arial"/>
                        </a:rPr>
                        <a:t>14</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Cena planowana/cena rzeczywista</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smtClean="0">
                          <a:latin typeface="Arial"/>
                        </a:rPr>
                        <a:t>626 722 </a:t>
                      </a:r>
                    </a:p>
                    <a:p>
                      <a:pPr algn="ctr" fontAlgn="t"/>
                      <a:r>
                        <a:rPr lang="pl-PL" sz="900" b="0" i="1" u="none" strike="noStrike" dirty="0" smtClean="0">
                          <a:latin typeface="Arial"/>
                        </a:rPr>
                        <a:t>(626 270)</a:t>
                      </a:r>
                      <a:endParaRPr lang="pl-PL" sz="900" b="0" i="1" u="none" strike="noStrike" dirty="0">
                        <a:latin typeface="Arial"/>
                      </a:endParaRP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592 862</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420 000</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270">
                <a:tc>
                  <a:txBody>
                    <a:bodyPr/>
                    <a:lstStyle/>
                    <a:p>
                      <a:pPr algn="ctr" fontAlgn="t"/>
                      <a:r>
                        <a:rPr lang="pl-PL" sz="900" b="0" i="0" u="none" strike="noStrike">
                          <a:latin typeface="Arial"/>
                        </a:rPr>
                        <a:t>15</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Koszty produkcji plan / wykonanie z wiersza 10</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304 500</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304 500</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326 400</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270">
                <a:tc>
                  <a:txBody>
                    <a:bodyPr/>
                    <a:lstStyle/>
                    <a:p>
                      <a:pPr algn="ctr" fontAlgn="t"/>
                      <a:r>
                        <a:rPr lang="pl-PL" sz="900" b="0" i="0" u="none" strike="noStrike">
                          <a:latin typeface="Arial"/>
                        </a:rPr>
                        <a:t>101</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Współczynnik 1 dla GVZ liczony od kosztów produkcji</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1.4974</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1000" b="1" i="0" u="none" strike="noStrike">
                          <a:latin typeface="Czcionka tekstu podstawowego"/>
                        </a:rPr>
                        <a:t>°</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a:latin typeface="Arial"/>
                        </a:rPr>
                        <a:t>1,3049</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1000" b="1" i="0" u="none" strike="noStrike">
                          <a:latin typeface="Czcionka tekstu podstawowego"/>
                        </a:rPr>
                        <a:t>°</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a:latin typeface="Arial"/>
                        </a:rPr>
                        <a:t>455 958</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397 342</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425 919</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793">
                <a:tc>
                  <a:txBody>
                    <a:bodyPr/>
                    <a:lstStyle/>
                    <a:p>
                      <a:pPr algn="ctr" fontAlgn="t"/>
                      <a:r>
                        <a:rPr lang="pl-PL" sz="900" b="0" i="0" u="none" strike="noStrike">
                          <a:latin typeface="Arial"/>
                        </a:rPr>
                        <a:t>102</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Współczynnik 2 dia BK I (włącznie z GVZ)**</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1,9284</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1000" b="1" i="0" u="none" strike="noStrike">
                          <a:latin typeface="Czcionka tekstu podstawowego"/>
                        </a:rPr>
                        <a:t>°</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a:latin typeface="Arial"/>
                        </a:rPr>
                        <a:t>1,6051</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1000" b="1" i="0" u="none" strike="noStrike">
                          <a:latin typeface="Czcionka tekstu podstawowego"/>
                        </a:rPr>
                        <a:t>°</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587 198</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488 753</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523 905</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793">
                <a:tc>
                  <a:txBody>
                    <a:bodyPr/>
                    <a:lstStyle/>
                    <a:p>
                      <a:pPr algn="ctr" fontAlgn="t"/>
                      <a:r>
                        <a:rPr lang="pl-PL" sz="900" b="0" i="0" u="none" strike="noStrike">
                          <a:latin typeface="Arial"/>
                        </a:rPr>
                        <a:t>103</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Współczynnik 3 dla BK II**</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a:latin typeface="Arial"/>
                        </a:rPr>
                        <a:t>1,05</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1000" b="1" i="0" u="none" strike="noStrike">
                          <a:latin typeface="Czcionka tekstu podstawowego"/>
                        </a:rPr>
                        <a:t>°</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a:latin typeface="Arial"/>
                        </a:rPr>
                        <a:t>1,05</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1000" b="1" i="0" u="none" strike="noStrike">
                          <a:latin typeface="Czcionka tekstu podstawowego"/>
                        </a:rPr>
                        <a:t>°</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319 725</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319 725</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342 720</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270">
                <a:tc>
                  <a:txBody>
                    <a:bodyPr/>
                    <a:lstStyle/>
                    <a:p>
                      <a:pPr algn="ctr" fontAlgn="t"/>
                      <a:r>
                        <a:rPr lang="pl-PL" sz="900" b="0" i="0" u="none" strike="noStrike">
                          <a:latin typeface="Arial"/>
                        </a:rPr>
                        <a:t>104</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Współczynnik 4 dla BK I i BK II** = koszt własny</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1,9832</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1000" b="1" i="0" u="none" strike="noStrike">
                          <a:latin typeface="Czcionka tekstu podstawowego"/>
                        </a:rPr>
                        <a:t>°</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a:latin typeface="Arial"/>
                        </a:rPr>
                        <a:t>1,66</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1000" b="1" i="0" u="none" strike="noStrike">
                          <a:latin typeface="Czcionka tekstu podstawowego"/>
                        </a:rPr>
                        <a:t>°</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603 884</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505 470</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541 824</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270">
                <a:tc>
                  <a:txBody>
                    <a:bodyPr/>
                    <a:lstStyle/>
                    <a:p>
                      <a:pPr algn="ctr" fontAlgn="t"/>
                      <a:r>
                        <a:rPr lang="pl-PL" sz="900" b="0" i="0" u="none" strike="noStrike">
                          <a:latin typeface="Arial"/>
                        </a:rPr>
                        <a:t>105</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Współczynnik 5 dla BK I i BK II i planowanego zysku</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2,0582</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1000" b="1" i="0" u="none" strike="noStrike">
                          <a:latin typeface="Czcionka tekstu podstawowego"/>
                        </a:rPr>
                        <a:t>°</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a:latin typeface="Arial"/>
                        </a:rPr>
                        <a:t>1,947</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1000" b="1" i="0" u="none" strike="noStrike">
                          <a:latin typeface="Czcionka tekstu podstawowego"/>
                        </a:rPr>
                        <a:t>°</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626 722</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592 862</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635 501</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270">
                <a:tc>
                  <a:txBody>
                    <a:bodyPr/>
                    <a:lstStyle/>
                    <a:p>
                      <a:pPr algn="ctr" fontAlgn="t"/>
                      <a:r>
                        <a:rPr lang="pl-PL" sz="900" b="0" i="0" u="none" strike="noStrike">
                          <a:latin typeface="Arial"/>
                        </a:rPr>
                        <a:t>106</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dirty="0" smtClean="0">
                          <a:latin typeface="Arial"/>
                        </a:rPr>
                        <a:t>Zysk dla </a:t>
                      </a:r>
                      <a:r>
                        <a:rPr lang="pl-PL" sz="900" b="0" i="0" u="none" strike="noStrike" dirty="0">
                          <a:latin typeface="Arial"/>
                        </a:rPr>
                        <a:t>kosztów „Centrali" - tylko dla grup </a:t>
                      </a:r>
                      <a:r>
                        <a:rPr lang="pl-PL" sz="900" b="0" i="0" u="none" strike="noStrike" dirty="0" smtClean="0">
                          <a:latin typeface="Arial"/>
                        </a:rPr>
                        <a:t>produktów (104 – 105)</a:t>
                      </a:r>
                      <a:endParaRPr lang="pl-PL" sz="900" b="0" i="0" u="none" strike="noStrike" dirty="0">
                        <a:latin typeface="Arial"/>
                      </a:endParaRP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o 40</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1000" b="0" i="0" u="none" strike="noStrike">
                          <a:latin typeface="Arial"/>
                        </a:rPr>
                        <a:t>%</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a:latin typeface="Arial"/>
                        </a:rPr>
                        <a:t>0</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zysk</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-87 392</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-93 677</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270">
                <a:tc>
                  <a:txBody>
                    <a:bodyPr/>
                    <a:lstStyle/>
                    <a:p>
                      <a:pPr algn="ctr" fontAlgn="t"/>
                      <a:r>
                        <a:rPr lang="pl-PL" sz="900" b="0" i="0" u="none" strike="noStrike">
                          <a:latin typeface="Arial"/>
                        </a:rPr>
                        <a:t>107</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DB 1 (+ zysk planowany) / przez prod. r/h</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71,3</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DM/rh</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a:latin typeface="Arial"/>
                        </a:rPr>
                        <a:t>0</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270">
                <a:tc>
                  <a:txBody>
                    <a:bodyPr/>
                    <a:lstStyle/>
                    <a:p>
                      <a:pPr algn="ctr" fontAlgn="t"/>
                      <a:r>
                        <a:rPr lang="pl-PL" sz="900" b="0" i="0" u="none" strike="noStrike">
                          <a:latin typeface="Arial"/>
                        </a:rPr>
                        <a:t>109</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dirty="0">
                          <a:latin typeface="Arial"/>
                        </a:rPr>
                        <a:t>DB 1 z wiersza 11 </a:t>
                      </a:r>
                      <a:r>
                        <a:rPr lang="pl-PL" sz="900" b="0" i="0" u="none" strike="noStrike" dirty="0" smtClean="0">
                          <a:latin typeface="Arial"/>
                        </a:rPr>
                        <a:t>(prezentacja</a:t>
                      </a:r>
                      <a:r>
                        <a:rPr lang="pl-PL" sz="900" b="0" i="0" u="none" strike="noStrike" baseline="0" dirty="0" smtClean="0">
                          <a:latin typeface="Arial"/>
                        </a:rPr>
                        <a:t> controlling II ostatnie wykresy na slajdach</a:t>
                      </a:r>
                      <a:r>
                        <a:rPr lang="pl-PL" sz="900" b="0" i="0" u="none" strike="noStrike" dirty="0" smtClean="0">
                          <a:latin typeface="Arial"/>
                        </a:rPr>
                        <a:t>) </a:t>
                      </a:r>
                      <a:r>
                        <a:rPr lang="pl-PL" sz="900" b="0" i="0" u="none" strike="noStrike" dirty="0">
                          <a:latin typeface="Arial"/>
                        </a:rPr>
                        <a:t>/ przez </a:t>
                      </a:r>
                      <a:r>
                        <a:rPr lang="pl-PL" sz="900" b="0" i="0" u="none" strike="noStrike" dirty="0" err="1">
                          <a:latin typeface="Arial"/>
                        </a:rPr>
                        <a:t>prod</a:t>
                      </a:r>
                      <a:r>
                        <a:rPr lang="pl-PL" sz="900" b="0" i="0" u="none" strike="noStrike" dirty="0">
                          <a:latin typeface="Arial"/>
                        </a:rPr>
                        <a:t>. </a:t>
                      </a:r>
                      <a:r>
                        <a:rPr lang="pl-PL" sz="900" b="0" i="0" u="none" strike="noStrike" dirty="0" err="1">
                          <a:latin typeface="Arial"/>
                        </a:rPr>
                        <a:t>r</a:t>
                      </a:r>
                      <a:r>
                        <a:rPr lang="pl-PL" sz="900" b="0" i="0" u="none" strike="noStrike" dirty="0">
                          <a:latin typeface="Arial"/>
                        </a:rPr>
                        <a:t>/h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58,4</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DM/rh</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a:latin typeface="Arial"/>
                        </a:rPr>
                        <a:t>89,7</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DM/rh</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smtClean="0">
                          <a:latin typeface="Arial"/>
                        </a:rPr>
                        <a:t>57,93</a:t>
                      </a:r>
                      <a:endParaRPr lang="pl-PL" sz="900" b="0" i="0" u="none" strike="noStrike" dirty="0">
                        <a:latin typeface="Arial"/>
                      </a:endParaRP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DM/rh</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13,26</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DM/rh</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270">
                <a:tc>
                  <a:txBody>
                    <a:bodyPr/>
                    <a:lstStyle/>
                    <a:p>
                      <a:pPr algn="ctr" fontAlgn="t"/>
                      <a:r>
                        <a:rPr lang="pl-PL" sz="900" b="0" i="0" u="none" strike="noStrike">
                          <a:latin typeface="Arial"/>
                        </a:rPr>
                        <a:t>112</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dirty="0">
                          <a:latin typeface="Arial"/>
                        </a:rPr>
                        <a:t>GVZ: przez </a:t>
                      </a:r>
                      <a:r>
                        <a:rPr lang="pl-PL" sz="900" b="0" i="0" u="none" strike="noStrike" dirty="0" err="1">
                          <a:latin typeface="Arial"/>
                        </a:rPr>
                        <a:t>prod</a:t>
                      </a:r>
                      <a:r>
                        <a:rPr lang="pl-PL" sz="900" b="0" i="0" u="none" strike="noStrike" dirty="0">
                          <a:latin typeface="Arial"/>
                        </a:rPr>
                        <a:t>. </a:t>
                      </a:r>
                      <a:r>
                        <a:rPr lang="pl-PL" sz="900" b="0" i="0" u="none" strike="noStrike" dirty="0" err="1">
                          <a:latin typeface="Arial"/>
                        </a:rPr>
                        <a:t>r</a:t>
                      </a:r>
                      <a:r>
                        <a:rPr lang="pl-PL" sz="900" b="0" i="0" u="none" strike="noStrike" dirty="0">
                          <a:latin typeface="Arial"/>
                        </a:rPr>
                        <a:t>/h</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33,5</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DM/rh</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14,9</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DM/rh</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dirty="0">
                          <a:latin typeface="Arial"/>
                        </a:rPr>
                        <a:t> </a:t>
                      </a:r>
                      <a:r>
                        <a:rPr lang="pl-PL" sz="900" b="0" i="0" u="none" strike="noStrike" dirty="0" smtClean="0">
                          <a:latin typeface="Arial"/>
                        </a:rPr>
                        <a:t>= (592 862</a:t>
                      </a:r>
                    </a:p>
                    <a:p>
                      <a:pPr algn="l" fontAlgn="t"/>
                      <a:r>
                        <a:rPr lang="pl-PL" sz="900" b="0" i="0" u="none" strike="noStrike" dirty="0" smtClean="0">
                          <a:latin typeface="Arial"/>
                        </a:rPr>
                        <a:t>- 304 500)  / </a:t>
                      </a:r>
                      <a:endParaRPr lang="pl-PL" sz="900" b="0" i="0" u="none" strike="noStrike" dirty="0">
                        <a:latin typeface="Arial"/>
                      </a:endParaRP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dirty="0">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1" u="none" strike="noStrike" dirty="0" smtClean="0">
                          <a:latin typeface="Arial"/>
                        </a:rPr>
                        <a:t>= (420 000</a:t>
                      </a:r>
                    </a:p>
                    <a:p>
                      <a:pPr algn="ctr" fontAlgn="t"/>
                      <a:r>
                        <a:rPr lang="pl-PL" sz="900" b="0" i="1" u="none" strike="noStrike" dirty="0" smtClean="0">
                          <a:latin typeface="Arial"/>
                        </a:rPr>
                        <a:t>- 326 400)</a:t>
                      </a:r>
                      <a:r>
                        <a:rPr lang="pl-PL" sz="900" b="0" i="1" u="none" strike="noStrike" dirty="0">
                          <a:latin typeface="Arial"/>
                        </a:rPr>
                        <a:t> </a:t>
                      </a:r>
                      <a:r>
                        <a:rPr lang="pl-PL" sz="900" b="0" i="1" u="none" strike="noStrike" dirty="0" smtClean="0">
                          <a:latin typeface="Arial"/>
                        </a:rPr>
                        <a:t>/</a:t>
                      </a:r>
                      <a:endParaRPr lang="pl-PL" sz="900" b="0" i="1" u="none" strike="noStrike" dirty="0">
                        <a:latin typeface="Arial"/>
                      </a:endParaRP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270">
                <a:tc>
                  <a:txBody>
                    <a:bodyPr/>
                    <a:lstStyle/>
                    <a:p>
                      <a:pPr algn="ctr" fontAlgn="t"/>
                      <a:r>
                        <a:rPr lang="pl-PL" sz="900" b="0" i="0" u="none" strike="noStrike">
                          <a:latin typeface="Arial"/>
                        </a:rPr>
                        <a:t>108</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BK I (włącznie z GVZ) : przez prod. r/h</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62,6</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DM/rh</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29,5</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DM/rh</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1"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1"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0" u="none" strike="noStrike" dirty="0">
                          <a:latin typeface="Arial"/>
                        </a:rPr>
                        <a:t> </a:t>
                      </a:r>
                      <a:r>
                        <a:rPr lang="pl-PL" sz="900" b="0" i="0" u="none" strike="noStrike" dirty="0" smtClean="0">
                          <a:latin typeface="Arial"/>
                        </a:rPr>
                        <a:t>5 000 </a:t>
                      </a:r>
                      <a:r>
                        <a:rPr lang="pl-PL" sz="900" b="0" i="0" u="none" strike="noStrike" dirty="0" err="1" smtClean="0">
                          <a:latin typeface="Arial"/>
                        </a:rPr>
                        <a:t>rh</a:t>
                      </a:r>
                      <a:endParaRPr lang="pl-PL" sz="900" b="0" i="0" u="none" strike="noStrike" dirty="0">
                        <a:latin typeface="Arial"/>
                      </a:endParaRPr>
                    </a:p>
                  </a:txBody>
                  <a:tcPr marL="67650"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dirty="0">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l-PL" sz="900" b="0" i="1" u="none" strike="noStrike" dirty="0" smtClean="0">
                          <a:latin typeface="Arial"/>
                        </a:rPr>
                        <a:t>7 060 </a:t>
                      </a:r>
                      <a:r>
                        <a:rPr lang="pl-PL" sz="900" b="0" i="1" u="none" strike="noStrike" dirty="0" err="1" smtClean="0">
                          <a:latin typeface="Arial"/>
                        </a:rPr>
                        <a:t>rh</a:t>
                      </a:r>
                      <a:endParaRPr lang="pl-PL" sz="900" b="0" i="1" u="none" strike="noStrike" dirty="0">
                        <a:latin typeface="Arial"/>
                      </a:endParaRP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l-PL" sz="900" b="0" i="0" u="none" strike="noStrike" dirty="0">
                          <a:latin typeface="Arial"/>
                        </a:rPr>
                        <a:t> </a:t>
                      </a:r>
                    </a:p>
                  </a:txBody>
                  <a:tcPr marL="5637" marR="5637" marT="56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Tabela 5"/>
          <p:cNvGraphicFramePr>
            <a:graphicFrameLocks noGrp="1"/>
          </p:cNvGraphicFramePr>
          <p:nvPr/>
        </p:nvGraphicFramePr>
        <p:xfrm>
          <a:off x="214282" y="6215082"/>
          <a:ext cx="8929718" cy="448557"/>
        </p:xfrm>
        <a:graphic>
          <a:graphicData uri="http://schemas.openxmlformats.org/drawingml/2006/table">
            <a:tbl>
              <a:tblPr/>
              <a:tblGrid>
                <a:gridCol w="8929718"/>
              </a:tblGrid>
              <a:tr h="227290">
                <a:tc>
                  <a:txBody>
                    <a:bodyPr/>
                    <a:lstStyle/>
                    <a:p>
                      <a:pPr algn="l" fontAlgn="t"/>
                      <a:r>
                        <a:rPr lang="pl-PL" sz="1400" b="0" i="0" u="none" strike="noStrike" dirty="0" smtClean="0">
                          <a:latin typeface="Times New Roman"/>
                        </a:rPr>
                        <a:t>Kontrola </a:t>
                      </a:r>
                      <a:r>
                        <a:rPr lang="pl-PL" sz="1400" b="0" i="0" u="none" strike="noStrike" dirty="0">
                          <a:latin typeface="Times New Roman"/>
                        </a:rPr>
                        <a:t>i ustalenie cen dla produkcji ofertowej i rynkowej </a:t>
                      </a:r>
                      <a:r>
                        <a:rPr lang="pl-PL" sz="1400" b="0" i="0" u="none" strike="noStrike" dirty="0" smtClean="0">
                          <a:latin typeface="Times New Roman"/>
                        </a:rPr>
                        <a:t>- </a:t>
                      </a:r>
                      <a:r>
                        <a:rPr lang="pl-PL" sz="1400" b="0" i="0" u="none" strike="noStrike" dirty="0">
                          <a:latin typeface="Times New Roman"/>
                        </a:rPr>
                        <a:t>tutaj, jako wzór wybrano 1 grupę produktów.</a:t>
                      </a:r>
                    </a:p>
                  </a:txBody>
                  <a:tcPr marL="7907" marR="7907" marT="7907" marB="0">
                    <a:lnL>
                      <a:noFill/>
                    </a:lnL>
                    <a:lnR>
                      <a:noFill/>
                    </a:lnR>
                    <a:lnT>
                      <a:noFill/>
                    </a:lnT>
                    <a:lnB>
                      <a:noFill/>
                    </a:lnB>
                  </a:tcPr>
                </a:tc>
              </a:tr>
              <a:tr h="179004">
                <a:tc>
                  <a:txBody>
                    <a:bodyPr/>
                    <a:lstStyle/>
                    <a:p>
                      <a:pPr algn="l" fontAlgn="t"/>
                      <a:r>
                        <a:rPr lang="pl-PL" sz="1400" b="0" i="0" u="none" strike="noStrike" dirty="0">
                          <a:latin typeface="Times New Roman"/>
                        </a:rPr>
                        <a:t>** Obliczenia można wykonać wg wzoru </a:t>
                      </a:r>
                      <a:r>
                        <a:rPr lang="pl-PL" sz="1400" b="0" i="0" u="none" strike="noStrike" dirty="0" smtClean="0">
                          <a:latin typeface="Times New Roman"/>
                        </a:rPr>
                        <a:t>z</a:t>
                      </a:r>
                      <a:r>
                        <a:rPr lang="pl-PL" sz="1400" b="0" i="0" u="none" strike="noStrike" baseline="0" dirty="0" smtClean="0">
                          <a:latin typeface="Times New Roman"/>
                        </a:rPr>
                        <a:t> wcześniejszego schematu</a:t>
                      </a:r>
                      <a:endParaRPr lang="pl-PL" sz="1400" b="0" i="0" u="none" strike="noStrike" dirty="0">
                        <a:latin typeface="Times New Roman"/>
                      </a:endParaRPr>
                    </a:p>
                  </a:txBody>
                  <a:tcPr marL="7907" marR="7907" marT="7907" marB="0">
                    <a:lnL>
                      <a:noFill/>
                    </a:lnL>
                    <a:lnR>
                      <a:noFill/>
                    </a:lnR>
                    <a:lnT>
                      <a:noFill/>
                    </a:lnT>
                    <a:lnB>
                      <a:noFill/>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E30DE892-186D-4C63-BDBE-AA39F1A4F570}" type="slidenum">
              <a:rPr lang="pl-PL"/>
              <a:pPr>
                <a:defRPr/>
              </a:pPr>
              <a:t>19</a:t>
            </a:fld>
            <a:endParaRPr lang="pl-PL"/>
          </a:p>
        </p:txBody>
      </p:sp>
      <p:graphicFrame>
        <p:nvGraphicFramePr>
          <p:cNvPr id="6" name="Tabela 5"/>
          <p:cNvGraphicFramePr>
            <a:graphicFrameLocks noGrp="1"/>
          </p:cNvGraphicFramePr>
          <p:nvPr/>
        </p:nvGraphicFramePr>
        <p:xfrm>
          <a:off x="0" y="0"/>
          <a:ext cx="9144001" cy="6800512"/>
        </p:xfrm>
        <a:graphic>
          <a:graphicData uri="http://schemas.openxmlformats.org/drawingml/2006/table">
            <a:tbl>
              <a:tblPr/>
              <a:tblGrid>
                <a:gridCol w="456476"/>
                <a:gridCol w="2948976"/>
                <a:gridCol w="644862"/>
                <a:gridCol w="514441"/>
                <a:gridCol w="594143"/>
                <a:gridCol w="369528"/>
                <a:gridCol w="507195"/>
                <a:gridCol w="376774"/>
                <a:gridCol w="478213"/>
                <a:gridCol w="405755"/>
                <a:gridCol w="478213"/>
                <a:gridCol w="413000"/>
                <a:gridCol w="528932"/>
                <a:gridCol w="427493"/>
              </a:tblGrid>
              <a:tr h="300899">
                <a:tc>
                  <a:txBody>
                    <a:bodyPr/>
                    <a:lstStyle/>
                    <a:p>
                      <a:pPr algn="l" fontAlgn="b"/>
                      <a:r>
                        <a:rPr lang="pl-PL" sz="800" b="0" i="0" u="none" strike="noStrike" dirty="0">
                          <a:solidFill>
                            <a:srgbClr val="000000"/>
                          </a:solidFill>
                          <a:latin typeface="Czcionka tekstu podstawowego"/>
                        </a:rPr>
                        <a:t>nr wiersza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dirty="0">
                          <a:solidFill>
                            <a:srgbClr val="000000"/>
                          </a:solidFill>
                          <a:latin typeface="Czcionka tekstu podstawowego"/>
                        </a:rPr>
                        <a:t>Data: 30.09                     </a:t>
                      </a:r>
                      <a:r>
                        <a:rPr lang="pl-PL" sz="900" b="0" i="0" u="none" strike="noStrike" dirty="0" err="1">
                          <a:solidFill>
                            <a:srgbClr val="000000"/>
                          </a:solidFill>
                          <a:latin typeface="Czcionka tekstu podstawowego"/>
                        </a:rPr>
                        <a:t>Fukcja</a:t>
                      </a:r>
                      <a:r>
                        <a:rPr lang="pl-PL" sz="900" b="0" i="0" u="none" strike="noStrike" dirty="0">
                          <a:solidFill>
                            <a:srgbClr val="000000"/>
                          </a:solidFill>
                          <a:latin typeface="Czcionka tekstu podstawowego"/>
                        </a:rPr>
                        <a:t>: kalkulowanie cen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pl-PL" sz="900" b="0" i="0" u="none" strike="noStrike">
                          <a:solidFill>
                            <a:srgbClr val="000000"/>
                          </a:solidFill>
                          <a:latin typeface="Czcionka tekstu podstawowego"/>
                        </a:rPr>
                        <a:t>Obszar / produkt </a:t>
                      </a:r>
                      <a:br>
                        <a:rPr lang="pl-PL" sz="900" b="0" i="0" u="none" strike="noStrike">
                          <a:solidFill>
                            <a:srgbClr val="000000"/>
                          </a:solidFill>
                          <a:latin typeface="Czcionka tekstu podstawowego"/>
                        </a:rPr>
                      </a:br>
                      <a:r>
                        <a:rPr lang="pl-PL" sz="900" b="0" i="0" u="none" strike="noStrike">
                          <a:solidFill>
                            <a:srgbClr val="000000"/>
                          </a:solidFill>
                          <a:latin typeface="Czcionka tekstu podstawowego"/>
                        </a:rPr>
                        <a:t>razem + grupa asortymentowa 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gridSpan="4">
                  <a:txBody>
                    <a:bodyPr/>
                    <a:lstStyle/>
                    <a:p>
                      <a:pPr algn="ctr" fontAlgn="b"/>
                      <a:r>
                        <a:rPr lang="pl-PL" sz="900" b="0" i="0" u="none" strike="noStrike" dirty="0">
                          <a:solidFill>
                            <a:srgbClr val="000000"/>
                          </a:solidFill>
                          <a:latin typeface="Czcionka tekstu podstawowego"/>
                        </a:rPr>
                        <a:t>Wartość w </a:t>
                      </a:r>
                      <a:r>
                        <a:rPr lang="pl-PL" sz="900" b="0" i="0" u="none" strike="noStrike" dirty="0" err="1">
                          <a:solidFill>
                            <a:srgbClr val="000000"/>
                          </a:solidFill>
                          <a:latin typeface="Czcionka tekstu podstawowego"/>
                        </a:rPr>
                        <a:t>tys</a:t>
                      </a:r>
                      <a:r>
                        <a:rPr lang="pl-PL" sz="900" b="0" i="0" u="none" strike="noStrike" dirty="0">
                          <a:solidFill>
                            <a:srgbClr val="000000"/>
                          </a:solidFill>
                          <a:latin typeface="Czcionka tekstu podstawowego"/>
                        </a:rPr>
                        <a:t> DM</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pPr algn="ctr" fontAlgn="b"/>
                      <a:endParaRPr lang="pl-PL" sz="9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b"/>
                      <a:r>
                        <a:rPr lang="pl-PL" sz="900" b="0" i="0" u="none" strike="noStrike">
                          <a:solidFill>
                            <a:srgbClr val="000000"/>
                          </a:solidFill>
                          <a:latin typeface="Czcionka tekstu podstawowego"/>
                        </a:rPr>
                        <a:t>Okres NR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b"/>
                      <a:r>
                        <a:rPr lang="pl-PL" sz="900" b="0" i="0" u="none" strike="noStrike">
                          <a:solidFill>
                            <a:srgbClr val="000000"/>
                          </a:solidFill>
                          <a:latin typeface="Czcionka tekstu podstawowego"/>
                        </a:rPr>
                        <a:t>Wskaźnik </a:t>
                      </a:r>
                      <a:br>
                        <a:rPr lang="pl-PL" sz="900" b="0" i="0" u="none" strike="noStrike">
                          <a:solidFill>
                            <a:srgbClr val="000000"/>
                          </a:solidFill>
                          <a:latin typeface="Czcionka tekstu podstawowego"/>
                        </a:rPr>
                      </a:br>
                      <a:r>
                        <a:rPr lang="pl-PL" sz="900" b="0" i="0" u="none" strike="noStrike">
                          <a:solidFill>
                            <a:srgbClr val="000000"/>
                          </a:solidFill>
                          <a:latin typeface="Czcionka tekstu podstawowego"/>
                        </a:rPr>
                        <a:t>KALK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r>
              <a:tr h="136121">
                <a:tc>
                  <a:txBody>
                    <a:bodyPr/>
                    <a:lstStyle/>
                    <a:p>
                      <a:pPr algn="ctr" fontAlgn="b"/>
                      <a:r>
                        <a:rPr lang="pl-PL" sz="900" b="0" i="0" u="none" strike="noStrike">
                          <a:solidFill>
                            <a:srgbClr val="000000"/>
                          </a:solidFill>
                          <a:latin typeface="Czcionka tekstu podstawowego"/>
                        </a:rPr>
                        <a: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pl-PL" sz="900" b="0" i="0" u="none" strike="noStrike">
                          <a:solidFill>
                            <a:srgbClr val="000000"/>
                          </a:solidFill>
                          <a:latin typeface="Czcionka tekstu podstawowego"/>
                        </a:rPr>
                        <a:t>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b"/>
                      <a:r>
                        <a:rPr lang="pl-PL" sz="900" b="0" i="0" u="none" strike="noStrike">
                          <a:solidFill>
                            <a:srgbClr val="000000"/>
                          </a:solidFill>
                          <a:latin typeface="Czcionka tekstu podstawowego"/>
                        </a:rPr>
                        <a:t>d</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b"/>
                      <a:r>
                        <a:rPr lang="pl-PL" sz="900" b="0" i="0" u="none" strike="noStrike">
                          <a:solidFill>
                            <a:srgbClr val="000000"/>
                          </a:solidFill>
                          <a:latin typeface="Czcionka tekstu podstawowego"/>
                        </a:rPr>
                        <a:t>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b"/>
                      <a:r>
                        <a:rPr lang="pl-PL" sz="900" b="0" i="0" u="none" strike="noStrike">
                          <a:solidFill>
                            <a:srgbClr val="000000"/>
                          </a:solidFill>
                          <a:latin typeface="Czcionka tekstu podstawowego"/>
                        </a:rPr>
                        <a:t>f</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b"/>
                      <a:r>
                        <a:rPr lang="pl-PL" sz="900" b="0" i="0" u="none" strike="noStrike">
                          <a:solidFill>
                            <a:srgbClr val="000000"/>
                          </a:solidFill>
                          <a:latin typeface="Czcionka tekstu podstawowego"/>
                        </a:rPr>
                        <a:t>g</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b"/>
                      <a:r>
                        <a:rPr lang="pl-PL" sz="900" b="0" i="0" u="none" strike="noStrike">
                          <a:solidFill>
                            <a:srgbClr val="000000"/>
                          </a:solidFill>
                          <a:latin typeface="Czcionka tekstu podstawowego"/>
                        </a:rPr>
                        <a:t>h</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r>
              <a:tr h="272241">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Rodzaje kosztów / dochodow, por schemat </a:t>
                      </a:r>
                      <a:br>
                        <a:rPr lang="pl-PL" sz="900" b="0" i="0" u="none" strike="noStrike">
                          <a:solidFill>
                            <a:srgbClr val="000000"/>
                          </a:solidFill>
                          <a:latin typeface="Czcionka tekstu podstawowego"/>
                        </a:rPr>
                      </a:br>
                      <a:r>
                        <a:rPr lang="pl-PL" sz="900" b="0" i="0" u="none" strike="noStrike">
                          <a:solidFill>
                            <a:srgbClr val="000000"/>
                          </a:solidFill>
                          <a:latin typeface="Czcionka tekstu podstawowego"/>
                        </a:rPr>
                        <a:t>"Plan kwartalny dla przedsiębiorstwa jako całości"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razem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dirty="0">
                          <a:solidFill>
                            <a:srgbClr val="000000"/>
                          </a:solidFill>
                          <a:latin typeface="Czcionka tekstu podstawowego"/>
                        </a:rPr>
                        <a: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GP 01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GP 02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GP 03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GP 04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121">
                <a:tc>
                  <a:txBody>
                    <a:bodyPr/>
                    <a:lstStyle/>
                    <a:p>
                      <a:pPr algn="ctr" fontAlgn="b"/>
                      <a:r>
                        <a:rPr lang="pl-PL" sz="900" b="0" i="0" u="none" strike="noStrike">
                          <a:solidFill>
                            <a:srgbClr val="000000"/>
                          </a:solidFill>
                          <a:latin typeface="Czcionka tekstu podstawowego"/>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Zmniejszenia dochodów ze sprzedaży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55,2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5,1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36,7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10,3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3,1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121">
                <a:tc>
                  <a:txBody>
                    <a:bodyPr/>
                    <a:lstStyle/>
                    <a:p>
                      <a:pPr algn="ctr" fontAlgn="b"/>
                      <a:r>
                        <a:rPr lang="pl-PL" sz="900" b="0" i="0" u="none" strike="noStrike">
                          <a:solidFill>
                            <a:srgbClr val="000000"/>
                          </a:solidFill>
                          <a:latin typeface="Czcionka tekstu podstawowego"/>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Obrót netto ze sprzedaży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2215,1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1085,6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695,8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334,6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99,1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121">
                <a:tc>
                  <a:txBody>
                    <a:bodyPr/>
                    <a:lstStyle/>
                    <a:p>
                      <a:pPr algn="ctr" fontAlgn="b"/>
                      <a:r>
                        <a:rPr lang="pl-PL" sz="900" b="0" i="0" u="none" strike="noStrike">
                          <a:solidFill>
                            <a:srgbClr val="000000"/>
                          </a:solidFill>
                          <a:latin typeface="Czcionka tekstu podstawowego"/>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Zużycie materiałów / surowców i usług obcych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759,4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dirty="0" smtClean="0">
                          <a:solidFill>
                            <a:srgbClr val="000000"/>
                          </a:solidFill>
                          <a:latin typeface="Czcionka tekstu podstawowego"/>
                        </a:rPr>
                        <a:t>34,28</a:t>
                      </a:r>
                      <a:endParaRPr lang="pl-PL" sz="9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238,3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21,95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303,6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43,6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140,1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41,9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77,4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78,1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121">
                <a:tc>
                  <a:txBody>
                    <a:bodyPr/>
                    <a:lstStyle/>
                    <a:p>
                      <a:pPr algn="ctr" fontAlgn="b"/>
                      <a:r>
                        <a:rPr lang="pl-PL" sz="900" b="0" i="0" u="none" strike="noStrike">
                          <a:solidFill>
                            <a:srgbClr val="000000"/>
                          </a:solidFill>
                          <a:latin typeface="Czcionka tekstu podstawowego"/>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Płace bezpośrednie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394,8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dirty="0" smtClean="0">
                          <a:solidFill>
                            <a:srgbClr val="000000"/>
                          </a:solidFill>
                          <a:latin typeface="Czcionka tekstu podstawowego"/>
                        </a:rPr>
                        <a:t>17,82</a:t>
                      </a:r>
                      <a:endParaRPr lang="pl-PL" sz="9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143,8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13,25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157,6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22,7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86,2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25,8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121">
                <a:tc>
                  <a:txBody>
                    <a:bodyPr/>
                    <a:lstStyle/>
                    <a:p>
                      <a:pPr algn="ctr" fontAlgn="b"/>
                      <a:r>
                        <a:rPr lang="pl-PL" sz="900" b="0" i="0" u="none" strike="noStrike">
                          <a:solidFill>
                            <a:srgbClr val="000000"/>
                          </a:solidFill>
                          <a:latin typeface="Czcionka tekstu podstawowego"/>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Koszty ekspedycji wyrobów i inne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32,3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dirty="0" smtClean="0">
                          <a:solidFill>
                            <a:srgbClr val="000000"/>
                          </a:solidFill>
                          <a:latin typeface="Czcionka tekstu podstawowego"/>
                        </a:rPr>
                        <a:t>1,46</a:t>
                      </a:r>
                      <a:endParaRPr lang="pl-PL" sz="9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14,6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2,1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240">
                <a:tc>
                  <a:txBody>
                    <a:bodyPr/>
                    <a:lstStyle/>
                    <a:p>
                      <a:pPr algn="ctr" fontAlgn="b"/>
                      <a:r>
                        <a:rPr lang="pl-PL" sz="900" b="0" i="1" u="none" strike="noStrike">
                          <a:solidFill>
                            <a:srgbClr val="000000"/>
                          </a:solidFill>
                          <a:latin typeface="Czcionka tekstu podstawowego"/>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1" u="none" strike="noStrike">
                          <a:solidFill>
                            <a:srgbClr val="000000"/>
                          </a:solidFill>
                          <a:latin typeface="Czcionka tekstu podstawowego"/>
                        </a:rPr>
                        <a:t>Koszty produkcji (wiersze 06+08+09)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1186,5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dirty="0" smtClean="0">
                          <a:solidFill>
                            <a:srgbClr val="000000"/>
                          </a:solidFill>
                          <a:latin typeface="Czcionka tekstu podstawowego"/>
                        </a:rPr>
                        <a:t>53,56</a:t>
                      </a:r>
                      <a:endParaRPr lang="pl-PL" sz="900" b="0" i="1"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1"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1" u="none" strike="noStrike">
                          <a:solidFill>
                            <a:srgbClr val="000000"/>
                          </a:solidFill>
                          <a:latin typeface="Czcionka tekstu podstawowego"/>
                        </a:rPr>
                        <a:t>100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382,1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35,2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475,8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68,4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226,3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67,6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77,4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78,1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86">
                <a:tc>
                  <a:txBody>
                    <a:bodyPr/>
                    <a:lstStyle/>
                    <a:p>
                      <a:pPr algn="ctr" fontAlgn="b"/>
                      <a:r>
                        <a:rPr lang="pl-PL" sz="900" b="1" i="0" u="none" strike="noStrike">
                          <a:solidFill>
                            <a:srgbClr val="000000"/>
                          </a:solidFill>
                          <a:latin typeface="Czcionka tekstu podstawowego"/>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1" i="0" u="none" strike="noStrike">
                          <a:solidFill>
                            <a:srgbClr val="000000"/>
                          </a:solidFill>
                          <a:latin typeface="Czcionka tekstu podstawowego"/>
                        </a:rPr>
                        <a:t>Marża pokrycia 1 (wiersz 03 minus 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0" u="none" strike="noStrike">
                          <a:solidFill>
                            <a:srgbClr val="000000"/>
                          </a:solidFill>
                          <a:latin typeface="Czcionka tekstu podstawowego"/>
                        </a:rPr>
                        <a:t>1028,6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0" u="none" strike="noStrike" dirty="0" smtClean="0">
                          <a:solidFill>
                            <a:srgbClr val="000000"/>
                          </a:solidFill>
                          <a:latin typeface="Czcionka tekstu podstawowego"/>
                        </a:rPr>
                        <a:t>46,44</a:t>
                      </a:r>
                      <a:endParaRPr lang="pl-PL" sz="900" b="1"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0" u="none" strike="noStrike">
                          <a:solidFill>
                            <a:srgbClr val="000000"/>
                          </a:solidFill>
                          <a:latin typeface="Czcionka tekstu podstawowego"/>
                        </a:rPr>
                        <a:t>703,5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0" u="none" strike="noStrike">
                          <a:solidFill>
                            <a:srgbClr val="000000"/>
                          </a:solidFill>
                          <a:latin typeface="Czcionka tekstu podstawowego"/>
                        </a:rPr>
                        <a:t>64,8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0" u="none" strike="noStrike">
                          <a:solidFill>
                            <a:srgbClr val="000000"/>
                          </a:solidFill>
                          <a:latin typeface="Czcionka tekstu podstawowego"/>
                        </a:rPr>
                        <a:t>220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0" u="none" strike="noStrike">
                          <a:solidFill>
                            <a:srgbClr val="000000"/>
                          </a:solidFill>
                          <a:latin typeface="Czcionka tekstu podstawowego"/>
                        </a:rPr>
                        <a:t>31,6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0" u="none" strike="noStrike">
                          <a:solidFill>
                            <a:srgbClr val="000000"/>
                          </a:solidFill>
                          <a:latin typeface="Czcionka tekstu podstawowego"/>
                        </a:rPr>
                        <a:t>108,3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0" u="none" strike="noStrike">
                          <a:solidFill>
                            <a:srgbClr val="000000"/>
                          </a:solidFill>
                          <a:latin typeface="Czcionka tekstu podstawowego"/>
                        </a:rPr>
                        <a:t>32,4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0" u="none" strike="noStrike">
                          <a:solidFill>
                            <a:srgbClr val="000000"/>
                          </a:solidFill>
                          <a:latin typeface="Czcionka tekstu podstawowego"/>
                        </a:rPr>
                        <a:t>21,7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0" u="none" strike="noStrike">
                          <a:solidFill>
                            <a:srgbClr val="000000"/>
                          </a:solidFill>
                          <a:latin typeface="Czcionka tekstu podstawowego"/>
                        </a:rPr>
                        <a:t>21,9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121">
                <a:tc>
                  <a:txBody>
                    <a:bodyPr/>
                    <a:lstStyle/>
                    <a:p>
                      <a:pPr algn="ctr" fontAlgn="b"/>
                      <a:r>
                        <a:rPr lang="pl-PL" sz="900" b="0" i="0" u="none" strike="noStrike">
                          <a:solidFill>
                            <a:srgbClr val="000000"/>
                          </a:solidFill>
                          <a:latin typeface="Czcionka tekstu podstawowego"/>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Wynagrodzenie (G) / Płaca przedsiębiorcy (V) / Odsetki (Z)</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590,2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116,5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97,8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97,7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61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241">
                <a:tc>
                  <a:txBody>
                    <a:bodyPr/>
                    <a:lstStyle/>
                    <a:p>
                      <a:pPr algn="ctr" fontAlgn="b"/>
                      <a:r>
                        <a:rPr lang="pl-PL" sz="900" b="0" i="0" u="none" strike="noStrike">
                          <a:solidFill>
                            <a:srgbClr val="000000"/>
                          </a:solidFill>
                          <a:latin typeface="Czcionka tekstu podstawowego"/>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Koszty gotowości 1 (BK I - od niemieckiego </a:t>
                      </a:r>
                      <a:br>
                        <a:rPr lang="pl-PL" sz="900" b="0" i="0" u="none" strike="noStrike">
                          <a:solidFill>
                            <a:srgbClr val="000000"/>
                          </a:solidFill>
                          <a:latin typeface="Czcionka tekstu podstawowego"/>
                        </a:rPr>
                      </a:br>
                      <a:r>
                        <a:rPr lang="pl-PL" sz="900" b="0" i="0" u="none" strike="noStrike">
                          <a:solidFill>
                            <a:srgbClr val="000000"/>
                          </a:solidFill>
                          <a:latin typeface="Czcionka tekstu podstawowego"/>
                        </a:rPr>
                        <a:t>Bereitschaft Kosten) (bez GVZ czyli wiersza 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511,3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114,7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80,6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80,6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13,5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240">
                <a:tc>
                  <a:txBody>
                    <a:bodyPr/>
                    <a:lstStyle/>
                    <a:p>
                      <a:pPr algn="ctr"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1" u="none" strike="noStrike">
                          <a:solidFill>
                            <a:srgbClr val="000000"/>
                          </a:solidFill>
                          <a:latin typeface="Czcionka tekstu podstawowego"/>
                        </a:rPr>
                        <a:t>Koszty gotowości 1 z GVZ</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1101,5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231,2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178,4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178,3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74,5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86">
                <a:tc>
                  <a:txBody>
                    <a:bodyPr/>
                    <a:lstStyle/>
                    <a:p>
                      <a:pPr algn="ctr" fontAlgn="b"/>
                      <a:r>
                        <a:rPr lang="pl-PL" sz="900" b="1" i="0" u="none" strike="noStrike">
                          <a:solidFill>
                            <a:srgbClr val="000000"/>
                          </a:solidFill>
                          <a:latin typeface="Czcionka tekstu podstawowego"/>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1" i="0" u="none" strike="noStrike">
                          <a:solidFill>
                            <a:srgbClr val="000000"/>
                          </a:solidFill>
                          <a:latin typeface="Czcionka tekstu podstawowego"/>
                        </a:rPr>
                        <a:t>Marża pokrycia 2 (wiersz 11 minus wiersze 14 i 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0" u="none" strike="noStrike">
                          <a:solidFill>
                            <a:srgbClr val="000000"/>
                          </a:solidFill>
                          <a:latin typeface="Czcionka tekstu podstawowego"/>
                        </a:rPr>
                        <a:t>-72,9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0" u="none" strike="noStrike">
                          <a:solidFill>
                            <a:srgbClr val="000000"/>
                          </a:solidFill>
                          <a:latin typeface="Czcionka tekstu podstawowego"/>
                        </a:rPr>
                        <a:t>472,3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0" u="none" strike="noStrike">
                          <a:solidFill>
                            <a:srgbClr val="000000"/>
                          </a:solidFill>
                          <a:latin typeface="Czcionka tekstu podstawowego"/>
                        </a:rPr>
                        <a:t>41,6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0" u="none" strike="noStrike">
                          <a:solidFill>
                            <a:srgbClr val="000000"/>
                          </a:solidFill>
                          <a:latin typeface="Czcionka tekstu podstawowego"/>
                        </a:rPr>
                        <a:t>-70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1"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0" u="none" strike="noStrike">
                          <a:solidFill>
                            <a:srgbClr val="000000"/>
                          </a:solidFill>
                          <a:latin typeface="Czcionka tekstu podstawowego"/>
                        </a:rPr>
                        <a:t>-52,8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1"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471">
                <a:tc>
                  <a:txBody>
                    <a:bodyPr/>
                    <a:lstStyle/>
                    <a:p>
                      <a:pPr algn="ctr" fontAlgn="b"/>
                      <a:r>
                        <a:rPr lang="pl-PL" sz="900" b="0" i="0" u="none" strike="noStrike">
                          <a:solidFill>
                            <a:srgbClr val="000000"/>
                          </a:solidFill>
                          <a:latin typeface="Czcionka tekstu podstawowego"/>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dirty="0">
                          <a:solidFill>
                            <a:srgbClr val="000000"/>
                          </a:solidFill>
                          <a:latin typeface="Czcionka tekstu podstawowego"/>
                        </a:rPr>
                        <a:t>Koszty gotowości 2 (BK II)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65,1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pl-PL" sz="800" b="0" i="0" u="none" strike="noStrike" dirty="0">
                          <a:solidFill>
                            <a:srgbClr val="000000"/>
                          </a:solidFill>
                          <a:latin typeface="Czcionka tekstu podstawowego"/>
                        </a:rPr>
                        <a:t> </a:t>
                      </a:r>
                    </a:p>
                    <a:p>
                      <a:pPr algn="ctr" fontAlgn="b"/>
                      <a:r>
                        <a:rPr lang="pl-PL" sz="800" b="0" i="0" u="none" strike="noStrike" dirty="0">
                          <a:solidFill>
                            <a:srgbClr val="000000"/>
                          </a:solidFill>
                          <a:latin typeface="Czcionka tekstu podstawowego"/>
                        </a:rPr>
                        <a:t>(do wiersz 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pl-PL" sz="6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800" b="0" i="0" u="none" strike="noStrike" dirty="0">
                          <a:solidFill>
                            <a:srgbClr val="000000"/>
                          </a:solidFill>
                          <a:latin typeface="Czcionka tekstu podstawowego"/>
                        </a:rPr>
                        <a:t>5,5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dirty="0">
                          <a:solidFill>
                            <a:srgbClr val="000000"/>
                          </a:solidFill>
                          <a:latin typeface="Czcionka tekstu podstawowego"/>
                        </a:rPr>
                        <a:t>21,02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0" i="0" u="none" strike="noStrike" dirty="0" smtClean="0">
                          <a:solidFill>
                            <a:srgbClr val="000000"/>
                          </a:solidFill>
                          <a:latin typeface="Czcionka tekstu podstawowego"/>
                        </a:rPr>
                        <a:t>5,5 w10</a:t>
                      </a:r>
                      <a:r>
                        <a:rPr lang="pl-PL" sz="800" b="0" i="0" u="none" strike="noStrike" dirty="0">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26,17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12,45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4,26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121">
                <a:tc>
                  <a:txBody>
                    <a:bodyPr/>
                    <a:lstStyle/>
                    <a:p>
                      <a:pPr algn="ctr" fontAlgn="b"/>
                      <a:r>
                        <a:rPr lang="pl-PL" sz="900" b="0" i="0" u="none" strike="noStrike">
                          <a:solidFill>
                            <a:srgbClr val="000000"/>
                          </a:solidFill>
                          <a:latin typeface="Czcionka tekstu podstawowego"/>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Marża pokrycia 3 (wiersz 21 minus wiersz 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8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800" b="0" i="0" u="none" strike="noStrike" dirty="0">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451,28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15,43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-82,45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-57,06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240">
                <a:tc>
                  <a:txBody>
                    <a:bodyPr/>
                    <a:lstStyle/>
                    <a:p>
                      <a:pPr algn="ctr" fontAlgn="b"/>
                      <a:r>
                        <a:rPr lang="pl-PL" sz="900" b="0" i="1" u="none" strike="noStrike">
                          <a:solidFill>
                            <a:srgbClr val="000000"/>
                          </a:solidFill>
                          <a:latin typeface="Czcionka tekstu podstawowego"/>
                        </a:rPr>
                        <a: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1" i="1" u="none" strike="noStrike">
                          <a:solidFill>
                            <a:srgbClr val="FF0000"/>
                          </a:solidFill>
                          <a:latin typeface="Czcionka tekstu podstawowego"/>
                        </a:rPr>
                        <a:t>Planowany zysk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1" u="none" strike="noStrike">
                          <a:solidFill>
                            <a:srgbClr val="FF0000"/>
                          </a:solidFill>
                          <a:latin typeface="Czcionka tekstu podstawowego"/>
                        </a:rPr>
                        <a:t>227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8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800" b="0" i="1" u="none" strike="noStrike" dirty="0">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240">
                <a:tc>
                  <a:txBody>
                    <a:bodyPr/>
                    <a:lstStyle/>
                    <a:p>
                      <a:pPr algn="ctr" fontAlgn="b"/>
                      <a:r>
                        <a:rPr lang="pl-PL" sz="900" b="0" i="1" u="none" strike="noStrike">
                          <a:solidFill>
                            <a:srgbClr val="000000"/>
                          </a:solidFill>
                          <a:latin typeface="Czcionka tekstu podstawowego"/>
                        </a:rPr>
                        <a:t>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1" i="1" u="none" strike="noStrike">
                          <a:solidFill>
                            <a:srgbClr val="FF0000"/>
                          </a:solidFill>
                          <a:latin typeface="Czcionka tekstu podstawowego"/>
                        </a:rPr>
                        <a:t>Marża pokrycia 3 + planowany zysk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1" u="none" strike="noStrike">
                          <a:solidFill>
                            <a:srgbClr val="FF0000"/>
                          </a:solidFill>
                          <a:latin typeface="Czcionka tekstu podstawowego"/>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pl-PL" sz="800" b="0" i="1" u="none" strike="noStrike" dirty="0">
                          <a:solidFill>
                            <a:srgbClr val="000000"/>
                          </a:solidFill>
                          <a:latin typeface="Czcionka tekstu podstawowego"/>
                        </a:rPr>
                        <a:t> </a:t>
                      </a:r>
                      <a:r>
                        <a:rPr lang="pl-PL" sz="800" b="0" i="1" u="none" strike="noStrike" dirty="0" smtClean="0">
                          <a:solidFill>
                            <a:srgbClr val="000000"/>
                          </a:solidFill>
                          <a:latin typeface="Czcionka tekstu podstawowego"/>
                        </a:rPr>
                        <a:t>(</a:t>
                      </a:r>
                      <a:r>
                        <a:rPr lang="pl-PL" sz="800" b="0" i="1" u="none" strike="noStrike" dirty="0">
                          <a:solidFill>
                            <a:srgbClr val="000000"/>
                          </a:solidFill>
                          <a:latin typeface="Czcionka tekstu podstawowego"/>
                        </a:rPr>
                        <a:t>do wiersz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pl-PL" sz="600" b="0" i="1"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4,0179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111,25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71,30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34,29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10,16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121">
                <a:tc>
                  <a:txBody>
                    <a:bodyPr/>
                    <a:lstStyle/>
                    <a:p>
                      <a:pPr algn="ctr" fontAlgn="b"/>
                      <a:r>
                        <a:rPr lang="pl-PL" sz="900" b="0" i="1" u="none" strike="noStrike">
                          <a:solidFill>
                            <a:srgbClr val="000000"/>
                          </a:solidFill>
                          <a:latin typeface="Czcionka tekstu podstawowego"/>
                        </a:rPr>
                        <a:t>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1" i="1" u="none" strike="noStrike">
                          <a:solidFill>
                            <a:srgbClr val="FF0000"/>
                          </a:solidFill>
                          <a:latin typeface="Czcionka tekstu podstawowego"/>
                        </a:rPr>
                        <a:t>Marża pokrycia 2 dla Centrali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1" u="none" strike="noStrike">
                          <a:solidFill>
                            <a:srgbClr val="FF0000"/>
                          </a:solidFill>
                          <a:latin typeface="Czcionka tekstu podstawowego"/>
                        </a:rPr>
                        <a:t>-464,1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pl-PL" sz="800" b="0" i="1" u="none" strike="noStrike" dirty="0">
                          <a:solidFill>
                            <a:srgbClr val="000000"/>
                          </a:solidFill>
                          <a:latin typeface="Czcionka tekstu podstawowego"/>
                        </a:rPr>
                        <a:t> </a:t>
                      </a:r>
                      <a:r>
                        <a:rPr lang="pl-PL" sz="800" b="0" i="1" u="none" strike="noStrike" dirty="0" smtClean="0">
                          <a:solidFill>
                            <a:srgbClr val="000000"/>
                          </a:solidFill>
                          <a:latin typeface="Czcionka tekstu podstawowego"/>
                        </a:rPr>
                        <a:t>(</a:t>
                      </a:r>
                      <a:r>
                        <a:rPr lang="pl-PL" sz="800" b="0" i="1" u="none" strike="noStrike" dirty="0">
                          <a:solidFill>
                            <a:srgbClr val="000000"/>
                          </a:solidFill>
                          <a:latin typeface="Czcionka tekstu podstawowego"/>
                        </a:rPr>
                        <a:t>do wiersz 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pl-PL" sz="600" b="0" i="1"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39,954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152,66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600" b="0" i="1" u="none" strike="noStrike" dirty="0" smtClean="0">
                          <a:solidFill>
                            <a:srgbClr val="000000"/>
                          </a:solidFill>
                          <a:latin typeface="Czcionka tekstu podstawowego"/>
                        </a:rPr>
                        <a:t>39,9w10</a:t>
                      </a:r>
                      <a:r>
                        <a:rPr lang="pl-PL" sz="600" b="0" i="1" u="none" strike="noStrike" dirty="0">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190,10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90,41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30,92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121">
                <a:tc>
                  <a:txBody>
                    <a:bodyPr/>
                    <a:lstStyle/>
                    <a:p>
                      <a:pPr algn="ctr" fontAlgn="b"/>
                      <a:r>
                        <a:rPr lang="pl-PL" sz="900" b="0" i="1" u="none" strike="noStrike">
                          <a:solidFill>
                            <a:srgbClr val="000000"/>
                          </a:solidFill>
                          <a:latin typeface="Czcionka tekstu podstawowego"/>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1" i="1" u="none" strike="noStrike">
                          <a:solidFill>
                            <a:srgbClr val="FF0000"/>
                          </a:solidFill>
                          <a:latin typeface="Czcionka tekstu podstawowego"/>
                        </a:rPr>
                        <a:t>udział (korekta)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1" u="none" strike="noStrike">
                          <a:solidFill>
                            <a:srgbClr val="FF0000"/>
                          </a:solidFill>
                          <a:latin typeface="Czcionka tekstu podstawowego"/>
                        </a:rPr>
                        <a:t>24,90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121">
                <a:tc>
                  <a:txBody>
                    <a:bodyPr/>
                    <a:lstStyle/>
                    <a:p>
                      <a:pPr algn="ctr" fontAlgn="b"/>
                      <a:r>
                        <a:rPr lang="pl-PL" sz="900" b="0" i="1" u="none" strike="noStrike">
                          <a:solidFill>
                            <a:srgbClr val="000000"/>
                          </a:solidFill>
                          <a:latin typeface="Czcionka tekstu podstawowego"/>
                        </a:rPr>
                        <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1" i="1" u="none" strike="noStrike">
                          <a:solidFill>
                            <a:srgbClr val="FF0000"/>
                          </a:solidFill>
                          <a:latin typeface="Czcionka tekstu podstawowego"/>
                        </a:rPr>
                        <a:t>Koszty bezpośrednie produkcji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1" u="none" strike="noStrike">
                          <a:solidFill>
                            <a:srgbClr val="FF0000"/>
                          </a:solidFill>
                          <a:latin typeface="Czcionka tekstu podstawowego"/>
                        </a:rPr>
                        <a:t>1161,6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481">
                <a:tc>
                  <a:txBody>
                    <a:bodyPr/>
                    <a:lstStyle/>
                    <a:p>
                      <a:pPr algn="ctr" fontAlgn="b"/>
                      <a:r>
                        <a:rPr lang="pl-PL" sz="900" b="0" i="1" u="none" strike="noStrike">
                          <a:solidFill>
                            <a:srgbClr val="000000"/>
                          </a:solidFill>
                          <a:latin typeface="Czcionka tekstu podstawowego"/>
                        </a:rPr>
                        <a:t>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l-PL" sz="900" b="1" i="1" u="none" strike="noStrike">
                          <a:solidFill>
                            <a:srgbClr val="FF0000"/>
                          </a:solidFill>
                          <a:latin typeface="Czcionka tekstu podstawowego"/>
                        </a:rPr>
                        <a:t>Marża pokrycia 3 + planowany zysk + pokrycie marży 2 centrali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900" b="1" i="1" u="none" strike="noStrike">
                          <a:solidFill>
                            <a:srgbClr val="FF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900" b="1" i="1" u="none" strike="noStrike">
                          <a:solidFill>
                            <a:srgbClr val="FF0000"/>
                          </a:solidFill>
                          <a:latin typeface="Czcionka tekstu podstawowego"/>
                        </a:rPr>
                        <a:t>298,62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900" b="1" i="1" u="none" strike="noStrike">
                          <a:solidFill>
                            <a:srgbClr val="FF0000"/>
                          </a:solidFill>
                          <a:latin typeface="Czcionka tekstu podstawowego"/>
                        </a:rPr>
                        <a:t>-174,67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900" b="1" i="1" u="none" strike="noStrike">
                          <a:solidFill>
                            <a:srgbClr val="FF0000"/>
                          </a:solidFill>
                          <a:latin typeface="Czcionka tekstu podstawowego"/>
                        </a:rPr>
                        <a:t>-172,86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900" b="1" i="1" u="none" strike="noStrike">
                          <a:solidFill>
                            <a:srgbClr val="FF0000"/>
                          </a:solidFill>
                          <a:latin typeface="Czcionka tekstu podstawowego"/>
                        </a:rPr>
                        <a:t>-87,98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l-PL" sz="900" b="0" i="1"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468">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3">
                  <a:txBody>
                    <a:bodyPr/>
                    <a:lstStyle/>
                    <a:p>
                      <a:pPr algn="l" fontAlgn="b"/>
                      <a:r>
                        <a:rPr lang="pl-PL" sz="900" b="1" i="1" u="none" strike="noStrike" dirty="0">
                          <a:solidFill>
                            <a:srgbClr val="000000"/>
                          </a:solidFill>
                          <a:latin typeface="Czcionka tekstu podstawowego"/>
                        </a:rPr>
                        <a:t>Suma kosztów "Centrali": kosztów produkcji grup produktów = współczynnik dla grup produktów = 464,1 tys. DM / 1 186,5 tys. DM = o 39,1% = narzut % koszty "</a:t>
                      </a:r>
                      <a:r>
                        <a:rPr lang="pl-PL" sz="900" b="1" i="1" u="none" strike="noStrike" dirty="0" smtClean="0">
                          <a:solidFill>
                            <a:srgbClr val="000000"/>
                          </a:solidFill>
                          <a:latin typeface="Czcionka tekstu podstawowego"/>
                        </a:rPr>
                        <a:t>Centrali”</a:t>
                      </a:r>
                      <a:r>
                        <a:rPr lang="pl-PL" sz="900" b="0" i="0" u="none" strike="noStrike" dirty="0">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pl-PL" sz="8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pl-PL" sz="8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pl-PL" sz="8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pl-PL" sz="8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pl-PL" sz="8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pl-PL" sz="8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pl-PL" sz="8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pl-PL" sz="8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pl-PL" sz="8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pl-PL" sz="8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pl-PL" sz="8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pl-PL" sz="8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75">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3">
                  <a:txBody>
                    <a:bodyPr/>
                    <a:lstStyle/>
                    <a:p>
                      <a:pPr algn="l" fontAlgn="b"/>
                      <a:r>
                        <a:rPr lang="pl-PL" sz="900" b="1" i="1" u="none" strike="noStrike" dirty="0">
                          <a:solidFill>
                            <a:srgbClr val="000000"/>
                          </a:solidFill>
                          <a:latin typeface="Czcionka tekstu podstawowego"/>
                        </a:rPr>
                        <a:t>Kalkulacja cen "produkcji ofertowej" = współczynnik (1-5) x koszty produkcji = cena sprzedaży (dla grup kosztów zmienia się narzut zysku), nie zapomnieć o kosztach "</a:t>
                      </a:r>
                      <a:r>
                        <a:rPr lang="pl-PL" sz="900" b="1" i="1" u="none" strike="noStrike" dirty="0" smtClean="0">
                          <a:solidFill>
                            <a:srgbClr val="000000"/>
                          </a:solidFill>
                          <a:latin typeface="Czcionka tekstu podstawowego"/>
                        </a:rPr>
                        <a:t>Centrali”</a:t>
                      </a:r>
                      <a:endParaRPr lang="pl-PL" sz="9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pl-PL" sz="8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pl-PL" sz="8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pl-PL" sz="8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pl-PL" sz="8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pl-PL" sz="8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pl-PL" sz="8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pl-PL" sz="8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pl-PL" sz="8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pl-PL" sz="8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pl-PL" sz="8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pl-PL" sz="800" b="0" i="0" u="none" strike="noStrike" dirty="0">
                        <a:solidFill>
                          <a:srgbClr val="000000"/>
                        </a:solidFill>
                        <a:latin typeface="Czcionka tekstu podstawowego"/>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pl-PL" sz="8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121">
                <a:tc>
                  <a:txBody>
                    <a:bodyPr/>
                    <a:lstStyle/>
                    <a:p>
                      <a:pPr algn="ctr" fontAlgn="b"/>
                      <a:r>
                        <a:rPr lang="pl-PL" sz="900" b="0" i="0" u="none" strike="noStrike">
                          <a:solidFill>
                            <a:srgbClr val="000000"/>
                          </a:solidFill>
                          <a:latin typeface="Czcionka tekstu podstawowego"/>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dirty="0">
                          <a:solidFill>
                            <a:srgbClr val="000000"/>
                          </a:solidFill>
                          <a:latin typeface="Czcionka tekstu podstawowego"/>
                        </a:rPr>
                        <a:t>Pokrycie kosztów produkcji + GVZ (wiersz 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1776,7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/w10 = F1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dirty="0">
                          <a:solidFill>
                            <a:srgbClr val="000000"/>
                          </a:solidFill>
                          <a:latin typeface="Czcionka tekstu podstawowego"/>
                        </a:rPr>
                        <a:t>1,4974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dirty="0">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dirty="0">
                          <a:solidFill>
                            <a:srgbClr val="000000"/>
                          </a:solidFill>
                          <a:latin typeface="Czcionka tekstu podstawowego"/>
                        </a:rPr>
                        <a:t>1,3049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Czcionka tekstu podstawowego"/>
                        </a:rPr>
                        <a:t>498,60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1,2055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Czcionka tekstu podstawowego"/>
                        </a:rPr>
                        <a:t>573,60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1,4317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Czcionka tekstu podstawowego"/>
                        </a:rPr>
                        <a:t>324,00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1,7881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Czcionka tekstu podstawowego"/>
                        </a:rPr>
                        <a:t>138,40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241">
                <a:tc>
                  <a:txBody>
                    <a:bodyPr/>
                    <a:lstStyle/>
                    <a:p>
                      <a:pPr algn="ctr" fontAlgn="b"/>
                      <a:r>
                        <a:rPr lang="pl-PL" sz="900" b="0" i="0" u="none" strike="noStrike">
                          <a:solidFill>
                            <a:srgbClr val="000000"/>
                          </a:solidFill>
                          <a:latin typeface="Czcionka tekstu podstawowego"/>
                        </a:rPr>
                        <a:t>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Pokrycie kosztów produkcji + BK I (koszty gotowości I </a:t>
                      </a:r>
                      <a:br>
                        <a:rPr lang="pl-PL" sz="900" b="0" i="0" u="none" strike="noStrike">
                          <a:solidFill>
                            <a:srgbClr val="000000"/>
                          </a:solidFill>
                          <a:latin typeface="Czcionka tekstu podstawowego"/>
                        </a:rPr>
                      </a:br>
                      <a:r>
                        <a:rPr lang="pl-PL" sz="900" b="0" i="0" u="none" strike="noStrike">
                          <a:solidFill>
                            <a:srgbClr val="000000"/>
                          </a:solidFill>
                          <a:latin typeface="Czcionka tekstu podstawowego"/>
                        </a:rPr>
                        <a:t>razem z  GVZ czyli wierszem 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2 288,00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/w10 = F2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dirty="0">
                          <a:solidFill>
                            <a:srgbClr val="000000"/>
                          </a:solidFill>
                          <a:latin typeface="Czcionka tekstu podstawowego"/>
                        </a:rPr>
                        <a:t>1,9284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dirty="0">
                          <a:solidFill>
                            <a:srgbClr val="000000"/>
                          </a:solidFill>
                          <a:latin typeface="Czcionka tekstu podstawowego"/>
                        </a:rPr>
                        <a:t>1,6051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Czcionka tekstu podstawowego"/>
                        </a:rPr>
                        <a:t>613,30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1,3749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Czcionka tekstu podstawowego"/>
                        </a:rPr>
                        <a:t>654,20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1,7879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Czcionka tekstu podstawowego"/>
                        </a:rPr>
                        <a:t>404,60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1,9625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Czcionka tekstu podstawowego"/>
                        </a:rPr>
                        <a:t>151,90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121">
                <a:tc>
                  <a:txBody>
                    <a:bodyPr/>
                    <a:lstStyle/>
                    <a:p>
                      <a:pPr algn="ctr" fontAlgn="b"/>
                      <a:r>
                        <a:rPr lang="pl-PL" sz="900" b="0" i="0" u="none" strike="noStrike">
                          <a:solidFill>
                            <a:srgbClr val="000000"/>
                          </a:solidFill>
                          <a:latin typeface="Czcionka tekstu podstawowego"/>
                        </a:rPr>
                        <a:t>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Pokrycie kosztów produkcji + BK 2 (koszty gotowości 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1 251,60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/w10 = F3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dirty="0">
                          <a:solidFill>
                            <a:srgbClr val="000000"/>
                          </a:solidFill>
                          <a:latin typeface="Czcionka tekstu podstawowego"/>
                        </a:rPr>
                        <a:t>1,0549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dirty="0">
                          <a:solidFill>
                            <a:srgbClr val="000000"/>
                          </a:solidFill>
                          <a:latin typeface="Czcionka tekstu podstawowego"/>
                        </a:rPr>
                        <a:t>1,0550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Czcionka tekstu podstawowego"/>
                        </a:rPr>
                        <a:t>403,12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1,0550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Czcionka tekstu podstawowego"/>
                        </a:rPr>
                        <a:t>501,97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1,0550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Czcionka tekstu podstawowego"/>
                        </a:rPr>
                        <a:t>238,75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1,0550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Czcionka tekstu podstawowego"/>
                        </a:rPr>
                        <a:t>81,66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121">
                <a:tc>
                  <a:txBody>
                    <a:bodyPr/>
                    <a:lstStyle/>
                    <a:p>
                      <a:pPr algn="ctr" fontAlgn="b"/>
                      <a:r>
                        <a:rPr lang="pl-PL" sz="900" b="0" i="0" u="none" strike="noStrike">
                          <a:solidFill>
                            <a:srgbClr val="000000"/>
                          </a:solidFill>
                          <a:latin typeface="Czcionka tekstu podstawowego"/>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Pokrycie kosztów produkcji + BK 1 + BK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2 353,10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/w10 = F4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dirty="0">
                          <a:solidFill>
                            <a:srgbClr val="000000"/>
                          </a:solidFill>
                          <a:latin typeface="Czcionka tekstu podstawowego"/>
                        </a:rPr>
                        <a:t>1,9832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dirty="0">
                          <a:solidFill>
                            <a:srgbClr val="000000"/>
                          </a:solidFill>
                          <a:latin typeface="Czcionka tekstu podstawowego"/>
                        </a:rPr>
                        <a:t>1,6601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Czcionka tekstu podstawowego"/>
                        </a:rPr>
                        <a:t>634,32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1,4299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Czcionka tekstu podstawowego"/>
                        </a:rPr>
                        <a:t>680,37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1,8429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Czcionka tekstu podstawowego"/>
                        </a:rPr>
                        <a:t>417,05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2,0175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Czcionka tekstu podstawowego"/>
                        </a:rPr>
                        <a:t>156,16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9406">
                <a:tc>
                  <a:txBody>
                    <a:bodyPr/>
                    <a:lstStyle/>
                    <a:p>
                      <a:pPr algn="ctr" fontAlgn="b"/>
                      <a:r>
                        <a:rPr lang="pl-PL" sz="900" b="0" i="0" u="none" strike="noStrike">
                          <a:solidFill>
                            <a:srgbClr val="000000"/>
                          </a:solidFill>
                          <a:latin typeface="Czcionka tekstu podstawowego"/>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Pokrycie planowanych kosztów własnych (marża pokrycia 3) + zysk planowany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2 442,10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/w10 = F5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900" b="0" i="0" u="none" strike="noStrike" dirty="0">
                          <a:solidFill>
                            <a:srgbClr val="000000"/>
                          </a:solidFill>
                          <a:latin typeface="Czcionka tekstu podstawowego"/>
                        </a:rPr>
                        <a:t>2,0582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900" b="0" i="0" u="none" strike="noStrike" dirty="0">
                          <a:solidFill>
                            <a:srgbClr val="000000"/>
                          </a:solidFill>
                          <a:latin typeface="Czcionka tekstu podstawowego"/>
                        </a:rPr>
                        <a:t>1,9512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Czcionka tekstu podstawowego"/>
                        </a:rPr>
                        <a:t>745,57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1,5798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Czcionka tekstu podstawowego"/>
                        </a:rPr>
                        <a:t>751,67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1,9944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Czcionka tekstu podstawowego"/>
                        </a:rPr>
                        <a:t>451,34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2,1487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Czcionka tekstu podstawowego"/>
                        </a:rPr>
                        <a:t>166,31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961">
                <a:tc>
                  <a:txBody>
                    <a:bodyPr/>
                    <a:lstStyle/>
                    <a:p>
                      <a:pPr algn="ctr" fontAlgn="b"/>
                      <a:r>
                        <a:rPr lang="pl-PL" sz="900" b="0" i="0" u="none" strike="noStrike">
                          <a:solidFill>
                            <a:srgbClr val="000000"/>
                          </a:solidFill>
                          <a:latin typeface="Czcionka tekstu podstawowego"/>
                        </a:rPr>
                        <a:t>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1" i="1" u="none" strike="noStrike">
                          <a:solidFill>
                            <a:srgbClr val="000000"/>
                          </a:solidFill>
                          <a:latin typeface="Czcionka tekstu podstawowego"/>
                        </a:rPr>
                        <a:t>Kalkulacja cen "produkcji rynkowej" = obrót netto - koszty produkcji * marża pokrycia (cel) w % * dolna granica cen = marża pokrycia (powinno być) / prod rh (produktywne roboczogodziny)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l-PL" sz="900" b="0" i="0" u="none" strike="noStrike" dirty="0">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269">
                <a:tc>
                  <a:txBody>
                    <a:bodyPr/>
                    <a:lstStyle/>
                    <a:p>
                      <a:pPr algn="ctr" fontAlgn="b"/>
                      <a:r>
                        <a:rPr lang="pl-PL" sz="900" b="0" i="0" u="none" strike="noStrike">
                          <a:solidFill>
                            <a:srgbClr val="000000"/>
                          </a:solidFill>
                          <a:latin typeface="Czcionka tekstu podstawowego"/>
                        </a:rPr>
                        <a:t>107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Marża pokrycia 1 (z zyskiem planowanym 227) / prod rh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1 255,60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17 600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71,34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DM/rh</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b"/>
                      <a:r>
                        <a:rPr lang="pl-PL" sz="900" b="1" i="1" u="none" strike="noStrike" dirty="0">
                          <a:solidFill>
                            <a:srgbClr val="000000"/>
                          </a:solidFill>
                          <a:latin typeface="Czcionka tekstu podstawowego"/>
                        </a:rPr>
                        <a:t>dla produktu </a:t>
                      </a:r>
                      <a:r>
                        <a:rPr lang="pl-PL" sz="900" b="1" i="1" u="none" strike="noStrike" dirty="0" smtClean="0">
                          <a:solidFill>
                            <a:srgbClr val="000000"/>
                          </a:solidFill>
                          <a:latin typeface="Czcionka tekstu podstawowego"/>
                        </a:rPr>
                        <a:t>1</a:t>
                      </a:r>
                      <a:endParaRPr lang="pl-PL" sz="900" b="0" i="0" u="none" strike="noStrike" dirty="0">
                        <a:solidFill>
                          <a:srgbClr val="000000"/>
                        </a:solidFill>
                        <a:latin typeface="Czcionka tekstu podstawowego"/>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pl-PL" sz="8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pl-PL" sz="8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pl-PL" sz="8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pl-PL" sz="8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pl-PL" sz="800" b="0" i="0" u="none" strike="noStrike" dirty="0">
                        <a:solidFill>
                          <a:srgbClr val="000000"/>
                        </a:solidFill>
                        <a:latin typeface="Czcionka tekstu podstawowego"/>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121">
                <a:tc>
                  <a:txBody>
                    <a:bodyPr/>
                    <a:lstStyle/>
                    <a:p>
                      <a:pPr algn="ctr" fontAlgn="b"/>
                      <a:r>
                        <a:rPr lang="pl-PL" sz="900" b="0" i="0" u="none" strike="noStrike">
                          <a:solidFill>
                            <a:srgbClr val="000000"/>
                          </a:solidFill>
                          <a:latin typeface="Czcionka tekstu podstawowego"/>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dirty="0">
                          <a:solidFill>
                            <a:srgbClr val="000000"/>
                          </a:solidFill>
                          <a:latin typeface="Czcionka tekstu podstawowego"/>
                        </a:rPr>
                        <a:t>BK 1 razem z GVZ / produktywne roboczogodziny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1 101,50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17 600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62,59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DM/rh</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GUP 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231,2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Czcionka tekstu podstawowego"/>
                        </a:rPr>
                        <a:t>7840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Czcionka tekstu podstawowego"/>
                        </a:rPr>
                        <a:t>29,49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121">
                <a:tc>
                  <a:txBody>
                    <a:bodyPr/>
                    <a:lstStyle/>
                    <a:p>
                      <a:pPr algn="ctr" fontAlgn="b"/>
                      <a:r>
                        <a:rPr lang="pl-PL" sz="900" b="0" i="0" u="none" strike="noStrike">
                          <a:solidFill>
                            <a:srgbClr val="000000"/>
                          </a:solidFill>
                          <a:latin typeface="Czcionka tekstu podstawowego"/>
                        </a:rPr>
                        <a:t>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Marża pokrycia 1 z wierszem 11 / prod rh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1 028,60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17 600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58,44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DM/rh</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GUP 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703,5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Czcionka tekstu podstawowego"/>
                        </a:rPr>
                        <a:t>7840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Czcionka tekstu podstawowego"/>
                        </a:rPr>
                        <a:t>89,732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121">
                <a:tc>
                  <a:txBody>
                    <a:bodyPr/>
                    <a:lstStyle/>
                    <a:p>
                      <a:pPr algn="ctr" fontAlgn="b"/>
                      <a:r>
                        <a:rPr lang="pl-PL" sz="900" b="0" i="0" u="none" strike="noStrike">
                          <a:solidFill>
                            <a:srgbClr val="000000"/>
                          </a:solidFill>
                          <a:latin typeface="Czcionka tekstu podstawowego"/>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1" i="1" u="none" strike="noStrike">
                          <a:solidFill>
                            <a:srgbClr val="FF0000"/>
                          </a:solidFill>
                          <a:latin typeface="Czcionka tekstu podstawowego"/>
                        </a:rPr>
                        <a:t>Ilość produkcji w roboczogodzinach obliczeniowych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1" u="none" strike="noStrike">
                          <a:solidFill>
                            <a:srgbClr val="FF0000"/>
                          </a:solidFill>
                          <a:latin typeface="Czcionka tekstu podstawowego"/>
                        </a:rPr>
                        <a:t>20 700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121">
                <a:tc>
                  <a:txBody>
                    <a:bodyPr/>
                    <a:lstStyle/>
                    <a:p>
                      <a:pPr algn="ctr" fontAlgn="b"/>
                      <a:r>
                        <a:rPr lang="pl-PL" sz="900" b="0" i="0" u="none" strike="noStrike">
                          <a:solidFill>
                            <a:srgbClr val="000000"/>
                          </a:solidFill>
                          <a:latin typeface="Czcionka tekstu podstawowego"/>
                        </a:rPr>
                        <a:t>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1" i="1" u="none" strike="noStrike">
                          <a:solidFill>
                            <a:srgbClr val="FF0000"/>
                          </a:solidFill>
                          <a:latin typeface="Czcionka tekstu podstawowego"/>
                        </a:rPr>
                        <a:t>Ilość produkcji w roboczogodzinach produkcyjnych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1" i="1" u="none" strike="noStrike">
                          <a:solidFill>
                            <a:srgbClr val="FF0000"/>
                          </a:solidFill>
                          <a:latin typeface="Czcionka tekstu podstawowego"/>
                        </a:rPr>
                        <a:t>17 600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85,02415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86">
                <a:tc>
                  <a:txBody>
                    <a:bodyPr/>
                    <a:lstStyle/>
                    <a:p>
                      <a:pPr algn="ctr" fontAlgn="b"/>
                      <a:r>
                        <a:rPr lang="pl-PL" sz="900" b="0" i="0" u="none" strike="noStrike">
                          <a:solidFill>
                            <a:srgbClr val="000000"/>
                          </a:solidFill>
                          <a:latin typeface="Czcionka tekstu podstawowego"/>
                        </a:rPr>
                        <a:t>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900" b="0" i="0" u="none" strike="noStrike">
                          <a:solidFill>
                            <a:srgbClr val="000000"/>
                          </a:solidFill>
                          <a:latin typeface="Czcionka tekstu podstawowego"/>
                        </a:rPr>
                        <a:t>GVZ / produktywne roboczogodziny (prod rh)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590,2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17 600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33,53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DM/rh</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GUP 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116,5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Czcionka tekstu podstawowego"/>
                        </a:rPr>
                        <a:t>7840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l-PL" sz="900" b="0" i="0" u="none" strike="noStrike">
                          <a:solidFill>
                            <a:srgbClr val="000000"/>
                          </a:solidFill>
                          <a:latin typeface="Czcionka tekstu podstawowego"/>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Czcionka tekstu podstawowego"/>
                        </a:rPr>
                        <a:t>14,86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Wpływ wyników na rentowność i płynność przedsiębiorstwa</a:t>
            </a:r>
            <a:endParaRPr lang="pl-PL" dirty="0"/>
          </a:p>
        </p:txBody>
      </p:sp>
      <p:sp>
        <p:nvSpPr>
          <p:cNvPr id="3" name="Symbol zastępczy zawartości 2"/>
          <p:cNvSpPr>
            <a:spLocks noGrp="1"/>
          </p:cNvSpPr>
          <p:nvPr>
            <p:ph idx="1"/>
          </p:nvPr>
        </p:nvSpPr>
        <p:spPr>
          <a:xfrm>
            <a:off x="0" y="1600200"/>
            <a:ext cx="9144000" cy="4997152"/>
          </a:xfrm>
        </p:spPr>
        <p:txBody>
          <a:bodyPr>
            <a:normAutofit fontScale="70000" lnSpcReduction="20000"/>
          </a:bodyPr>
          <a:lstStyle/>
          <a:p>
            <a:pPr algn="just"/>
            <a:r>
              <a:rPr lang="pl-PL" dirty="0"/>
              <a:t>Fakt opracowania nowej sprawozdawczości nie oznacza, że realizowany jest proces sterowania przez zysk. Nowa sprawozdawczość musi </a:t>
            </a:r>
            <a:r>
              <a:rPr lang="pl-PL" dirty="0" smtClean="0"/>
              <a:t>jeszcze zostać  wdrożona</a:t>
            </a:r>
            <a:r>
              <a:rPr lang="pl-PL" dirty="0"/>
              <a:t>, aby rozpocząć proces sterowania przez zysk.</a:t>
            </a:r>
          </a:p>
          <a:p>
            <a:pPr algn="just"/>
            <a:r>
              <a:rPr lang="pl-PL" dirty="0"/>
              <a:t>Analiza porównawcza Plan-Wykonanie i </a:t>
            </a:r>
            <a:r>
              <a:rPr lang="pl-PL" dirty="0" smtClean="0"/>
              <a:t>analiza </a:t>
            </a:r>
            <a:r>
              <a:rPr lang="pl-PL" dirty="0"/>
              <a:t>przyczyn powstania odchyleń służą podejmowaniu działań korygujących, mających zapewnić osiągnięcie celu oraz powodują </a:t>
            </a:r>
            <a:r>
              <a:rPr lang="pl-PL" dirty="0" smtClean="0"/>
              <a:t>samo-uczenie </a:t>
            </a:r>
            <a:r>
              <a:rPr lang="pl-PL" dirty="0"/>
              <a:t>się doskonalące proces planowania. Zarówno </a:t>
            </a:r>
            <a:r>
              <a:rPr lang="pl-PL" dirty="0" smtClean="0"/>
              <a:t>ustalenie odchyleń</a:t>
            </a:r>
            <a:r>
              <a:rPr lang="pl-PL" dirty="0"/>
              <a:t>, jak ich analiza, podejmowanie decyzji korygujących i proces </a:t>
            </a:r>
            <a:r>
              <a:rPr lang="pl-PL" dirty="0" err="1"/>
              <a:t>samouczenia</a:t>
            </a:r>
            <a:r>
              <a:rPr lang="pl-PL" dirty="0"/>
              <a:t> są elementami aktywnego sterowania za pomocą zysku.</a:t>
            </a:r>
          </a:p>
          <a:p>
            <a:pPr algn="just"/>
            <a:r>
              <a:rPr lang="pl-PL" dirty="0" smtClean="0"/>
              <a:t>Po</a:t>
            </a:r>
            <a:r>
              <a:rPr lang="pl-PL" b="1" dirty="0" smtClean="0"/>
              <a:t> </a:t>
            </a:r>
            <a:r>
              <a:rPr lang="pl-PL" dirty="0"/>
              <a:t>zakończeniu przygotowań do wprowadzenia nowej koncepcji controllingu można już wykorzystać podstawy planu do przeprowadzenia analizy pierwszych przewidywanych wyników. (Analiza wyników rzeczywiście osiągniętych wg poszczególnych kwartałów będzie później przeprowadzona </a:t>
            </a:r>
            <a:r>
              <a:rPr lang="pl-PL" dirty="0" smtClean="0"/>
              <a:t>analogicznie.)</a:t>
            </a:r>
            <a:endParaRPr lang="pl-PL" dirty="0"/>
          </a:p>
        </p:txBody>
      </p:sp>
      <p:sp>
        <p:nvSpPr>
          <p:cNvPr id="4" name="Symbol zastępczy numeru slajdu 3"/>
          <p:cNvSpPr>
            <a:spLocks noGrp="1"/>
          </p:cNvSpPr>
          <p:nvPr>
            <p:ph type="sldNum" sz="quarter" idx="12"/>
          </p:nvPr>
        </p:nvSpPr>
        <p:spPr/>
        <p:txBody>
          <a:bodyPr/>
          <a:lstStyle/>
          <a:p>
            <a:fld id="{2976E6D7-593B-402F-A982-CE0A306DF685}" type="slidenum">
              <a:rPr lang="pl-PL" smtClean="0"/>
              <a:pPr/>
              <a:t>2</a:t>
            </a:fld>
            <a:endParaRPr lang="pl-PL"/>
          </a:p>
        </p:txBody>
      </p:sp>
    </p:spTree>
    <p:extLst>
      <p:ext uri="{BB962C8B-B14F-4D97-AF65-F5344CB8AC3E}">
        <p14:creationId xmlns="" xmlns:p14="http://schemas.microsoft.com/office/powerpoint/2010/main" val="923692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7E99F537-87AD-4410-B060-92FBCEBF8CD5}" type="slidenum">
              <a:rPr lang="pl-PL"/>
              <a:pPr>
                <a:defRPr/>
              </a:pPr>
              <a:t>20</a:t>
            </a:fld>
            <a:endParaRPr lang="pl-PL"/>
          </a:p>
        </p:txBody>
      </p:sp>
      <p:graphicFrame>
        <p:nvGraphicFramePr>
          <p:cNvPr id="5" name="Tabela 4"/>
          <p:cNvGraphicFramePr>
            <a:graphicFrameLocks noGrp="1"/>
          </p:cNvGraphicFramePr>
          <p:nvPr/>
        </p:nvGraphicFramePr>
        <p:xfrm>
          <a:off x="0" y="0"/>
          <a:ext cx="9144005" cy="6496259"/>
        </p:xfrm>
        <a:graphic>
          <a:graphicData uri="http://schemas.openxmlformats.org/drawingml/2006/table">
            <a:tbl>
              <a:tblPr/>
              <a:tblGrid>
                <a:gridCol w="482645"/>
                <a:gridCol w="3483431"/>
                <a:gridCol w="566582"/>
                <a:gridCol w="275421"/>
                <a:gridCol w="566582"/>
                <a:gridCol w="385590"/>
                <a:gridCol w="566582"/>
                <a:gridCol w="291161"/>
                <a:gridCol w="566582"/>
                <a:gridCol w="306899"/>
                <a:gridCol w="566582"/>
                <a:gridCol w="259683"/>
                <a:gridCol w="566582"/>
                <a:gridCol w="259683"/>
              </a:tblGrid>
              <a:tr h="346537">
                <a:tc>
                  <a:txBody>
                    <a:bodyPr/>
                    <a:lstStyle/>
                    <a:p>
                      <a:pPr algn="l" fontAlgn="b"/>
                      <a:r>
                        <a:rPr lang="pl-PL" sz="800" b="0" i="0" u="none" strike="noStrike" dirty="0">
                          <a:solidFill>
                            <a:srgbClr val="000000"/>
                          </a:solidFill>
                          <a:latin typeface="Czcionka tekstu podstawowego"/>
                        </a:rPr>
                        <a:t>Nr wiersza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Data: 30.09                         Funkcja: kalkulowanie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pl-PL" sz="800" b="0" i="0" u="none" strike="noStrike">
                          <a:solidFill>
                            <a:srgbClr val="000000"/>
                          </a:solidFill>
                          <a:latin typeface="Czcionka tekstu podstawowego"/>
                        </a:rPr>
                        <a:t>Wydział/asortyment</a:t>
                      </a:r>
                      <a:br>
                        <a:rPr lang="pl-PL" sz="800" b="0" i="0" u="none" strike="noStrike">
                          <a:solidFill>
                            <a:srgbClr val="000000"/>
                          </a:solidFill>
                          <a:latin typeface="Czcionka tekstu podstawowego"/>
                        </a:rPr>
                      </a:br>
                      <a:r>
                        <a:rPr lang="pl-PL" sz="800" b="0" i="0" u="none" strike="noStrike">
                          <a:solidFill>
                            <a:srgbClr val="000000"/>
                          </a:solidFill>
                          <a:latin typeface="Czcionka tekstu podstawowego"/>
                        </a:rPr>
                        <a:t>Razem + grupa asortymentowa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gridSpan="2">
                  <a:txBody>
                    <a:bodyPr/>
                    <a:lstStyle/>
                    <a:p>
                      <a:pPr algn="ctr" fontAlgn="b"/>
                      <a:r>
                        <a:rPr lang="pl-PL" sz="1000" b="0" i="0" u="none" strike="noStrike">
                          <a:solidFill>
                            <a:srgbClr val="000000"/>
                          </a:solidFill>
                          <a:latin typeface="Czcionka tekstu podstawowego"/>
                        </a:rPr>
                        <a:t>Wartość</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b"/>
                      <a:r>
                        <a:rPr lang="pl-PL" sz="1000" b="0" i="0" u="none" strike="noStrike">
                          <a:solidFill>
                            <a:srgbClr val="000000"/>
                          </a:solidFill>
                          <a:latin typeface="Czcionka tekstu podstawowego"/>
                        </a:rPr>
                        <a:t>Okres NJ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4">
                  <a:txBody>
                    <a:bodyPr/>
                    <a:lstStyle/>
                    <a:p>
                      <a:pPr algn="ctr" fontAlgn="b"/>
                      <a:r>
                        <a:rPr lang="pl-PL" sz="1000" b="0" i="0" u="none" strike="noStrike">
                          <a:solidFill>
                            <a:srgbClr val="000000"/>
                          </a:solidFill>
                          <a:latin typeface="Czcionka tekstu podstawowego"/>
                        </a:rPr>
                        <a:t>Wskaźnik KALK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r>
              <a:tr h="188119">
                <a:tc>
                  <a:txBody>
                    <a:bodyPr/>
                    <a:lstStyle/>
                    <a:p>
                      <a:pPr algn="ctr" fontAlgn="b"/>
                      <a:r>
                        <a:rPr lang="pl-PL" sz="1000" b="0" i="0" u="none" strike="noStrike">
                          <a:solidFill>
                            <a:srgbClr val="000000"/>
                          </a:solidFill>
                          <a:latin typeface="Czcionka tekstu podstawowego"/>
                        </a:rPr>
                        <a: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119">
                <a:tc>
                  <a:txBody>
                    <a:bodyPr/>
                    <a:lstStyle/>
                    <a:p>
                      <a:pPr algn="l" fontAlgn="b"/>
                      <a:endParaRPr lang="pl-PL" sz="1000" b="0" i="0" u="none" strike="noStrike">
                        <a:solidFill>
                          <a:srgbClr val="000000"/>
                        </a:solidFill>
                        <a:latin typeface="Czcionka tekstu podstawowego"/>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l-PL" sz="1000" b="0" i="0" u="none" strike="noStrike">
                        <a:solidFill>
                          <a:srgbClr val="000000"/>
                        </a:solidFill>
                        <a:latin typeface="Czcionka tekstu podstawowego"/>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Razem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800" b="0" i="0" u="none" strike="noStrike">
                          <a:solidFill>
                            <a:srgbClr val="000000"/>
                          </a:solidFill>
                          <a:latin typeface="Czcionka tekstu podstawowego"/>
                        </a:rPr>
                        <a:t>% obrotu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pl-PL" sz="1000" b="0" i="0" u="none" strike="noStrike">
                          <a:solidFill>
                            <a:srgbClr val="000000"/>
                          </a:solidFill>
                          <a:latin typeface="Czcionka tekstu podstawowego"/>
                        </a:rPr>
                        <a:t>DBV w % obrotu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a:txBody>
                    <a:bodyPr/>
                    <a:lstStyle/>
                    <a:p>
                      <a:pPr algn="ctr" fontAlgn="b"/>
                      <a:r>
                        <a:rPr lang="pl-PL" sz="1000" b="0" i="0" u="none" strike="noStrike">
                          <a:solidFill>
                            <a:srgbClr val="000000"/>
                          </a:solidFill>
                          <a:latin typeface="Czcionka tekstu podstawowego"/>
                        </a:rPr>
                        <a:t>NCK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Uwagi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119">
                <a:tc>
                  <a:txBody>
                    <a:bodyPr/>
                    <a:lstStyle/>
                    <a:p>
                      <a:pPr algn="ctr" fontAlgn="b"/>
                      <a:r>
                        <a:rPr lang="pl-PL" sz="1000" b="0" i="0" u="none" strike="noStrike">
                          <a:solidFill>
                            <a:srgbClr val="000000"/>
                          </a:solidFill>
                          <a:latin typeface="Czcionka tekstu podstawowego"/>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Zmniejszenie dochodów ze sprzedaży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55,2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wskaźniki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119">
                <a:tc>
                  <a:txBody>
                    <a:bodyPr/>
                    <a:lstStyle/>
                    <a:p>
                      <a:pPr algn="ctr" fontAlgn="b"/>
                      <a:r>
                        <a:rPr lang="pl-PL" sz="1000" b="0" i="0" u="none" strike="noStrike">
                          <a:solidFill>
                            <a:srgbClr val="000000"/>
                          </a:solidFill>
                          <a:latin typeface="Czcionka tekstu podstawowego"/>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Obrót ze sprzedaży (netto)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2 215,10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dla całej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119">
                <a:tc>
                  <a:txBody>
                    <a:bodyPr/>
                    <a:lstStyle/>
                    <a:p>
                      <a:pPr algn="ctr" fontAlgn="b"/>
                      <a:r>
                        <a:rPr lang="pl-PL" sz="1000" b="0" i="0" u="none" strike="noStrike">
                          <a:solidFill>
                            <a:srgbClr val="000000"/>
                          </a:solidFill>
                          <a:latin typeface="Czcionka tekstu podstawowego"/>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Zużycie materiałów / surowców i usług obcych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759,4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34,28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900" b="0" i="1" u="none" strike="noStrike">
                          <a:solidFill>
                            <a:srgbClr val="000000"/>
                          </a:solidFill>
                          <a:latin typeface="Czcionka tekstu podstawowego"/>
                        </a:rPr>
                        <a:t>firmy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119">
                <a:tc>
                  <a:txBody>
                    <a:bodyPr/>
                    <a:lstStyle/>
                    <a:p>
                      <a:pPr algn="ctr" fontAlgn="b"/>
                      <a:r>
                        <a:rPr lang="pl-PL" sz="1000" b="0" i="0" u="none" strike="noStrike">
                          <a:solidFill>
                            <a:srgbClr val="000000"/>
                          </a:solidFill>
                          <a:latin typeface="Czcionka tekstu podstawowego"/>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Płace indywidualne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394,8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17,82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800" b="0" i="1" u="none" strike="noStrike">
                          <a:solidFill>
                            <a:srgbClr val="000000"/>
                          </a:solidFill>
                          <a:latin typeface="Czcionka tekstu podstawowego"/>
                        </a:rPr>
                        <a:t>z poprz slajdu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119">
                <a:tc>
                  <a:txBody>
                    <a:bodyPr/>
                    <a:lstStyle/>
                    <a:p>
                      <a:pPr algn="ctr" fontAlgn="b"/>
                      <a:r>
                        <a:rPr lang="pl-PL" sz="1000" b="0" i="0" u="none" strike="noStrike">
                          <a:solidFill>
                            <a:srgbClr val="000000"/>
                          </a:solidFill>
                          <a:latin typeface="Czcionka tekstu podstawowego"/>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Koszty ekspedycji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32,3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1,46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119">
                <a:tc>
                  <a:txBody>
                    <a:bodyPr/>
                    <a:lstStyle/>
                    <a:p>
                      <a:pPr algn="ctr" fontAlgn="b"/>
                      <a:r>
                        <a:rPr lang="pl-PL" sz="1000" b="0" i="0" u="none" strike="noStrike">
                          <a:solidFill>
                            <a:srgbClr val="000000"/>
                          </a:solidFill>
                          <a:latin typeface="Czcionka tekstu podstawowego"/>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Koszty produkcji (wiersze 06 + 08 + 09)...........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1186,5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53,56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119">
                <a:tc>
                  <a:txBody>
                    <a:bodyPr/>
                    <a:lstStyle/>
                    <a:p>
                      <a:pPr algn="ctr" fontAlgn="b"/>
                      <a:r>
                        <a:rPr lang="pl-PL" sz="1000" b="0" i="0" u="none" strike="noStrike">
                          <a:solidFill>
                            <a:srgbClr val="000000"/>
                          </a:solidFill>
                          <a:latin typeface="Czcionka tekstu podstawowego"/>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Marża pokrycia 1 (wiersz 03 minus 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1 028,60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46,44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119">
                <a:tc>
                  <a:txBody>
                    <a:bodyPr/>
                    <a:lstStyle/>
                    <a:p>
                      <a:pPr algn="ctr" fontAlgn="b"/>
                      <a:r>
                        <a:rPr lang="pl-PL" sz="1000" b="0" i="0" u="none" strike="noStrike">
                          <a:solidFill>
                            <a:srgbClr val="000000"/>
                          </a:solidFill>
                          <a:latin typeface="Czcionka tekstu podstawowego"/>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Maria pokrycia 1 korygowana do osiągnięcia zysku (zysk = 227)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56,68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020">
                <a:tc>
                  <a:txBody>
                    <a:bodyPr/>
                    <a:lstStyle/>
                    <a:p>
                      <a:pPr algn="ctr" fontAlgn="b"/>
                      <a:r>
                        <a:rPr lang="pl-PL" sz="1000" b="0" i="0" u="none" strike="noStrike">
                          <a:solidFill>
                            <a:srgbClr val="000000"/>
                          </a:solidFill>
                          <a:latin typeface="Czcionka tekstu podstawowego"/>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Wynagrodzenia/placa przedsiębiorcy/odsetki (GVZ) . . . PUG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590,2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36,89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1" i="0" u="none" strike="noStrike">
                          <a:solidFill>
                            <a:srgbClr val="000000"/>
                          </a:solidFill>
                          <a:latin typeface="Czcionka tekstu podstawowego"/>
                        </a:rPr>
                        <a:t>F1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1" i="0" u="none" strike="noStrike">
                          <a:solidFill>
                            <a:srgbClr val="000000"/>
                          </a:solidFill>
                          <a:latin typeface="Czcionka tekstu podstawowego"/>
                        </a:rPr>
                        <a:t>1,4974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119">
                <a:tc>
                  <a:txBody>
                    <a:bodyPr/>
                    <a:lstStyle/>
                    <a:p>
                      <a:pPr algn="ctr" fontAlgn="b"/>
                      <a:r>
                        <a:rPr lang="pl-PL" sz="1000" b="0" i="0" u="none" strike="noStrike">
                          <a:solidFill>
                            <a:srgbClr val="000000"/>
                          </a:solidFill>
                          <a:latin typeface="Czcionka tekstu podstawowego"/>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Koszty gotowości I bez wiersza 14 (GVZ)</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511,3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020">
                <a:tc>
                  <a:txBody>
                    <a:bodyPr/>
                    <a:lstStyle/>
                    <a:p>
                      <a:pPr algn="ctr" fontAlgn="b"/>
                      <a:r>
                        <a:rPr lang="pl-PL" sz="1000" b="0" i="0" u="none" strike="noStrike">
                          <a:solidFill>
                            <a:srgbClr val="000000"/>
                          </a:solidFill>
                          <a:latin typeface="Czcionka tekstu podstawowego"/>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Koszty gotowości I razem (suma wierszy 14+20).....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1101,5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49,73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1" i="0" u="none" strike="noStrike">
                          <a:solidFill>
                            <a:srgbClr val="000000"/>
                          </a:solidFill>
                          <a:latin typeface="Czcionka tekstu podstawowego"/>
                        </a:rPr>
                        <a:t>F2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1" i="0" u="none" strike="noStrike">
                          <a:solidFill>
                            <a:srgbClr val="000000"/>
                          </a:solidFill>
                          <a:latin typeface="Czcionka tekstu podstawowego"/>
                        </a:rPr>
                        <a:t>1,9284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119">
                <a:tc>
                  <a:txBody>
                    <a:bodyPr/>
                    <a:lstStyle/>
                    <a:p>
                      <a:pPr algn="ctr" fontAlgn="b"/>
                      <a:r>
                        <a:rPr lang="pl-PL" sz="1000" b="0" i="0" u="none" strike="noStrike">
                          <a:solidFill>
                            <a:srgbClr val="000000"/>
                          </a:solidFill>
                          <a:latin typeface="Czcionka tekstu podstawowego"/>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Marża pokrycia 2 (wiersz 11 minus wiersze 14 + 20)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-72,90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119">
                <a:tc>
                  <a:txBody>
                    <a:bodyPr/>
                    <a:lstStyle/>
                    <a:p>
                      <a:pPr algn="ctr" fontAlgn="b"/>
                      <a:r>
                        <a:rPr lang="pl-PL" sz="1000" b="0" i="0" u="none" strike="noStrike">
                          <a:solidFill>
                            <a:srgbClr val="000000"/>
                          </a:solidFill>
                          <a:latin typeface="Czcionka tekstu podstawowego"/>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Koszty gotowości 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65,1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020">
                <a:tc>
                  <a:txBody>
                    <a:bodyPr/>
                    <a:lstStyle/>
                    <a:p>
                      <a:pPr algn="ctr" fontAlgn="b"/>
                      <a:r>
                        <a:rPr lang="pl-PL" sz="1000" b="0" i="0" u="none" strike="noStrike">
                          <a:solidFill>
                            <a:srgbClr val="000000"/>
                          </a:solidFill>
                          <a:latin typeface="Czcionka tekstu podstawowego"/>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Koszty gotowości l + ll jako planowane koszty własne PUG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1166,6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52,67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1" i="0" u="none" strike="noStrike">
                          <a:solidFill>
                            <a:srgbClr val="000000"/>
                          </a:solidFill>
                          <a:latin typeface="Czcionka tekstu podstawowego"/>
                        </a:rPr>
                        <a:t>F4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1" i="0" u="none" strike="noStrike">
                          <a:solidFill>
                            <a:srgbClr val="000000"/>
                          </a:solidFill>
                          <a:latin typeface="Czcionka tekstu podstawowego"/>
                        </a:rPr>
                        <a:t>1,9832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pl-PL" sz="1000" b="0" i="1" u="none" strike="noStrike">
                          <a:solidFill>
                            <a:srgbClr val="000000"/>
                          </a:solidFill>
                          <a:latin typeface="Czcionka tekstu podstawowego"/>
                        </a:rPr>
                        <a:t>( bez zysku planowanego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119">
                <a:tc>
                  <a:txBody>
                    <a:bodyPr/>
                    <a:lstStyle/>
                    <a:p>
                      <a:pPr algn="ctr" fontAlgn="b"/>
                      <a:r>
                        <a:rPr lang="pl-PL" sz="1000" b="0" i="0" u="none" strike="noStrike">
                          <a:solidFill>
                            <a:srgbClr val="000000"/>
                          </a:solidFill>
                          <a:latin typeface="Czcionka tekstu podstawowego"/>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Marża pokrycia 3 (wiersz 21 minus wiersz 22) tutaj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-138,00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pl-PL" sz="1000" b="0" i="1" u="none" strike="noStrike">
                          <a:solidFill>
                            <a:srgbClr val="000000"/>
                          </a:solidFill>
                          <a:latin typeface="Czcionka tekstu podstawowego"/>
                        </a:rPr>
                        <a:t>( Negatywny wynik, bez zysku, bez zmiany stanu zapasów)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119">
                <a:tc>
                  <a:txBody>
                    <a:bodyPr/>
                    <a:lstStyle/>
                    <a:p>
                      <a:pPr algn="ctr" fontAlgn="b"/>
                      <a:r>
                        <a:rPr lang="pl-PL" sz="1000" b="0" i="0" u="none" strike="noStrike">
                          <a:solidFill>
                            <a:srgbClr val="000000"/>
                          </a:solidFill>
                          <a:latin typeface="Czcionka tekstu podstawowego"/>
                        </a:rPr>
                        <a: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Wyrównanie (kwota) do kalkulowanego zysku......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227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219">
                <a:tc>
                  <a:txBody>
                    <a:bodyPr/>
                    <a:lstStyle/>
                    <a:p>
                      <a:pPr algn="ctr" fontAlgn="b"/>
                      <a:r>
                        <a:rPr lang="pl-PL" sz="1000" b="0" i="0" u="none" strike="noStrike">
                          <a:solidFill>
                            <a:srgbClr val="000000"/>
                          </a:solidFill>
                          <a:latin typeface="Czcionka tekstu podstawowego"/>
                        </a:rPr>
                        <a:t>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Marża pokrycia III (-138) + planowany zysk (227)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89,00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4,018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b"/>
                      <a:r>
                        <a:rPr lang="pl-PL" sz="1000" b="0" i="1" u="none" strike="noStrike">
                          <a:solidFill>
                            <a:srgbClr val="000000"/>
                          </a:solidFill>
                          <a:latin typeface="Czcionka tekstu podstawowego"/>
                        </a:rPr>
                        <a:t>( z zyskiem planowanym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020">
                <a:tc>
                  <a:txBody>
                    <a:bodyPr/>
                    <a:lstStyle/>
                    <a:p>
                      <a:pPr algn="ctr"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Dane do tworzenia cen (1176,5 + 89,0)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1 275,50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0" i="0" u="none" strike="noStrike">
                          <a:solidFill>
                            <a:srgbClr val="000000"/>
                          </a:solidFill>
                          <a:latin typeface="Czcionka tekstu podstawowego"/>
                        </a:rPr>
                        <a:t>57,582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1" i="0" u="none" strike="noStrike">
                          <a:solidFill>
                            <a:srgbClr val="000000"/>
                          </a:solidFill>
                          <a:latin typeface="Czcionka tekstu podstawowego"/>
                        </a:rPr>
                        <a:t>F5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00" b="1" i="0" u="none" strike="noStrike">
                          <a:solidFill>
                            <a:srgbClr val="000000"/>
                          </a:solidFill>
                          <a:latin typeface="Czcionka tekstu podstawowego"/>
                        </a:rPr>
                        <a:t>2,0582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Czcionka tekstu podstawowego"/>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119">
                <a:tc>
                  <a:txBody>
                    <a:bodyPr/>
                    <a:lstStyle/>
                    <a:p>
                      <a:pPr algn="ctr" fontAlgn="b"/>
                      <a:r>
                        <a:rPr lang="pl-PL" sz="1000" b="0" i="0" u="none" strike="noStrike">
                          <a:solidFill>
                            <a:srgbClr val="000000"/>
                          </a:solidFill>
                          <a:latin typeface="Czcionka tekstu podstawowego"/>
                        </a:rPr>
                        <a:t>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3">
                  <a:txBody>
                    <a:bodyPr/>
                    <a:lstStyle/>
                    <a:p>
                      <a:pPr algn="l" fontAlgn="b"/>
                      <a:r>
                        <a:rPr lang="pl-PL" sz="1000" b="0" i="0" u="none" strike="noStrike">
                          <a:solidFill>
                            <a:srgbClr val="000000"/>
                          </a:solidFill>
                          <a:latin typeface="Czcionka tekstu podstawowego"/>
                        </a:rPr>
                        <a:t>Koszty centrali razem: Suma kosztów produkcji grup produktów: (marża pokrycia II dla centrali) 464,1 / 1161,6 (koszty bezp produkcji 1186,6 - korekta) = 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r h="188119">
                <a:tc>
                  <a:txBody>
                    <a:bodyPr/>
                    <a:lstStyle/>
                    <a:p>
                      <a:pPr algn="ctr" fontAlgn="b"/>
                      <a:r>
                        <a:rPr lang="pl-PL" sz="1000" b="0" i="0" u="none" strike="noStrike">
                          <a:solidFill>
                            <a:srgbClr val="000000"/>
                          </a:solidFill>
                          <a:latin typeface="Czcionka tekstu podstawowego"/>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3">
                  <a:txBody>
                    <a:bodyPr/>
                    <a:lstStyle/>
                    <a:p>
                      <a:pPr algn="l" fontAlgn="b"/>
                      <a:r>
                        <a:rPr lang="pl-PL" sz="1000" b="0" i="0" u="none" strike="noStrike">
                          <a:solidFill>
                            <a:srgbClr val="000000"/>
                          </a:solidFill>
                          <a:latin typeface="Czcionka tekstu podstawowego"/>
                        </a:rPr>
                        <a:t>Wyliczone 40% to narzut % kosztów centrali (NKC) do kalkulacji grup produktów na koszty bezpośrednie produkcji (koszty centrali rozdzielane tak na produkty)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r h="188119">
                <a:tc>
                  <a:txBody>
                    <a:bodyPr/>
                    <a:lstStyle/>
                    <a:p>
                      <a:pPr algn="ctr" fontAlgn="b"/>
                      <a:r>
                        <a:rPr lang="pl-PL" sz="1000" b="0" i="0" u="none" strike="noStrike">
                          <a:solidFill>
                            <a:srgbClr val="000000"/>
                          </a:solidFill>
                          <a:latin typeface="Czcionka tekstu podstawowego"/>
                        </a:rPr>
                        <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3">
                  <a:txBody>
                    <a:bodyPr/>
                    <a:lstStyle/>
                    <a:p>
                      <a:pPr algn="l" fontAlgn="b"/>
                      <a:r>
                        <a:rPr lang="pl-PL" sz="1000" b="0" i="0" u="none" strike="noStrike">
                          <a:solidFill>
                            <a:srgbClr val="000000"/>
                          </a:solidFill>
                          <a:latin typeface="Czcionka tekstu podstawowego"/>
                        </a:rPr>
                        <a:t>Ustalenie ceny dla zlecenia produkcyjnego przy pomocy NCK x koszty produkcji (wiersz 10) = cena sprzedaży (oczekiwana)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r h="188119">
                <a:tc>
                  <a:txBody>
                    <a:bodyPr/>
                    <a:lstStyle/>
                    <a:p>
                      <a:pPr algn="ctr" fontAlgn="b"/>
                      <a:r>
                        <a:rPr lang="pl-PL" sz="1000" b="0" i="0" u="none" strike="noStrike">
                          <a:solidFill>
                            <a:srgbClr val="000000"/>
                          </a:solidFill>
                          <a:latin typeface="Czcionka tekstu podstawowego"/>
                        </a:rPr>
                        <a:t>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3">
                  <a:txBody>
                    <a:bodyPr/>
                    <a:lstStyle/>
                    <a:p>
                      <a:pPr algn="l" fontAlgn="b"/>
                      <a:r>
                        <a:rPr lang="pl-PL" sz="1000" b="0" i="0" u="none" strike="noStrike">
                          <a:solidFill>
                            <a:srgbClr val="000000"/>
                          </a:solidFill>
                          <a:latin typeface="Czcionka tekstu podstawowego"/>
                        </a:rPr>
                        <a:t>NR =Nowy rok ... NKC = narzut na koszty produkcji przy kalkulowaniu cen dla zleceń produkcyjnych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r h="188119">
                <a:tc>
                  <a:txBody>
                    <a:bodyPr/>
                    <a:lstStyle/>
                    <a:p>
                      <a:pPr algn="ctr" fontAlgn="b"/>
                      <a:r>
                        <a:rPr lang="pl-PL" sz="1000" b="0" i="0" u="none" strike="noStrike">
                          <a:solidFill>
                            <a:srgbClr val="000000"/>
                          </a:solidFill>
                          <a:latin typeface="Czcionka tekstu podstawowego"/>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3">
                  <a:txBody>
                    <a:bodyPr/>
                    <a:lstStyle/>
                    <a:p>
                      <a:pPr algn="l" fontAlgn="b"/>
                      <a:r>
                        <a:rPr lang="pl-PL" sz="1000" b="0" i="0" u="none" strike="noStrike">
                          <a:solidFill>
                            <a:srgbClr val="000000"/>
                          </a:solidFill>
                          <a:latin typeface="Czcionka tekstu podstawowego"/>
                        </a:rPr>
                        <a:t>W sytuacji zwiększania zysku trzeba podwyższyć wielkość stopy marży pokrycia (wiersz 11/e) z 46,44% ażeby wygospodarować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r h="188119">
                <a:tc>
                  <a:txBody>
                    <a:bodyPr/>
                    <a:lstStyle/>
                    <a:p>
                      <a:pPr algn="ctr" fontAlgn="b"/>
                      <a:r>
                        <a:rPr lang="pl-PL" sz="1000" b="0" i="0" u="none" strike="noStrike">
                          <a:solidFill>
                            <a:srgbClr val="000000"/>
                          </a:solidFill>
                          <a:latin typeface="Czcionka tekstu podstawowego"/>
                        </a:rPr>
                        <a: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3">
                  <a:txBody>
                    <a:bodyPr/>
                    <a:lstStyle/>
                    <a:p>
                      <a:pPr algn="l" fontAlgn="b"/>
                      <a:r>
                        <a:rPr lang="pl-PL" sz="1000" b="0" i="0" u="none" strike="noStrike">
                          <a:solidFill>
                            <a:srgbClr val="000000"/>
                          </a:solidFill>
                          <a:latin typeface="Czcionka tekstu podstawowego"/>
                        </a:rPr>
                        <a:t>większy zysk przy sprzedaży. Należy w kalkulacji założyć wyższą kwotę marży (wyrównawczą), aby przy wycofaniu dużych zamówień przez klientów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r h="188119">
                <a:tc>
                  <a:txBody>
                    <a:bodyPr/>
                    <a:lstStyle/>
                    <a:p>
                      <a:pPr algn="ctr" fontAlgn="b"/>
                      <a:r>
                        <a:rPr lang="pl-PL" sz="1000" b="0" i="0" u="none" strike="noStrike">
                          <a:solidFill>
                            <a:srgbClr val="000000"/>
                          </a:solidFill>
                          <a:latin typeface="Czcionka tekstu podstawowego"/>
                        </a:rPr>
                        <a:t>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3">
                  <a:txBody>
                    <a:bodyPr/>
                    <a:lstStyle/>
                    <a:p>
                      <a:pPr algn="l" fontAlgn="b"/>
                      <a:r>
                        <a:rPr lang="pl-PL" sz="1000" b="0" i="0" u="none" strike="noStrike">
                          <a:solidFill>
                            <a:srgbClr val="000000"/>
                          </a:solidFill>
                          <a:latin typeface="Czcionka tekstu podstawowego"/>
                        </a:rPr>
                        <a:t>nie znaleźć się w obszarze strat. Stąd w kalkulacji podwyższa się marżę (wiersza a = 227,0 tys. DM) i wtedy stopa marzy = 57,58%. Wtedy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r h="188119">
                <a:tc>
                  <a:txBody>
                    <a:bodyPr/>
                    <a:lstStyle/>
                    <a:p>
                      <a:pPr algn="ctr" fontAlgn="b"/>
                      <a:r>
                        <a:rPr lang="pl-PL" sz="1000" b="0" i="0" u="none" strike="noStrike">
                          <a:solidFill>
                            <a:srgbClr val="000000"/>
                          </a:solidFill>
                          <a:latin typeface="Czcionka tekstu podstawowego"/>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3">
                  <a:txBody>
                    <a:bodyPr/>
                    <a:lstStyle/>
                    <a:p>
                      <a:pPr algn="l" fontAlgn="b"/>
                      <a:r>
                        <a:rPr lang="pl-PL" sz="1000" b="0" i="0" u="none" strike="noStrike" dirty="0">
                          <a:solidFill>
                            <a:srgbClr val="000000"/>
                          </a:solidFill>
                          <a:latin typeface="Czcionka tekstu podstawowego"/>
                        </a:rPr>
                        <a:t>zostanie osiągnięty zysk kalkulowany = 4%. W kalkulacjach dla grup produktów stosuje się identyczne postępowanie.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bl>
          </a:graphicData>
        </a:graphic>
      </p:graphicFrame>
      <p:cxnSp>
        <p:nvCxnSpPr>
          <p:cNvPr id="6" name="Łącznik prosty ze strzałką 5"/>
          <p:cNvCxnSpPr/>
          <p:nvPr/>
        </p:nvCxnSpPr>
        <p:spPr>
          <a:xfrm rot="5400000">
            <a:off x="6572267" y="2071674"/>
            <a:ext cx="590546" cy="1904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582594"/>
          </a:xfrm>
        </p:spPr>
        <p:txBody>
          <a:bodyPr>
            <a:noAutofit/>
          </a:bodyPr>
          <a:lstStyle/>
          <a:p>
            <a:r>
              <a:rPr lang="pl-PL" sz="3200" dirty="0" smtClean="0"/>
              <a:t>Określanie cen ofertowych i dolnych granic cenowych</a:t>
            </a:r>
            <a:endParaRPr lang="pl-PL" sz="3200" dirty="0"/>
          </a:p>
        </p:txBody>
      </p:sp>
      <p:sp>
        <p:nvSpPr>
          <p:cNvPr id="3" name="Symbol zastępczy zawartości 2"/>
          <p:cNvSpPr>
            <a:spLocks noGrp="1"/>
          </p:cNvSpPr>
          <p:nvPr>
            <p:ph idx="1"/>
          </p:nvPr>
        </p:nvSpPr>
        <p:spPr>
          <a:xfrm>
            <a:off x="0" y="714356"/>
            <a:ext cx="9144000" cy="3714776"/>
          </a:xfrm>
        </p:spPr>
        <p:txBody>
          <a:bodyPr>
            <a:normAutofit fontScale="62500" lnSpcReduction="20000"/>
          </a:bodyPr>
          <a:lstStyle/>
          <a:p>
            <a:pPr algn="just"/>
            <a:r>
              <a:rPr lang="pl-PL" dirty="0" smtClean="0"/>
              <a:t>Istnieje jeszcze trzecie prawdopodobieństwo wystąpienia sytuacji, która może mieć decydujący wpływ na osiągnięcie przez przedsiębiorstwo planowanej marży pokrycia. Tak jest w przypadku wystąpienia wąskiego gardła. Wtedy należy także ustalić marżę pokrycia na jednostkę czynnika o ograniczonej dostępności (wąskie gardło).</a:t>
            </a:r>
          </a:p>
          <a:p>
            <a:pPr algn="just"/>
            <a:r>
              <a:rPr lang="pl-PL" dirty="0" smtClean="0"/>
              <a:t>Przykładowo, jeżeli chcecie Państwo w danym roku w swoim przedsiębiorstwie osiągnąć marżę pokrycia równą 100 tysięcy DM, a w Waszym wydziale konstrukcyjnym, stanowiącym wąskie gardło, macie do dyspozycji tylko 500 roboczogodzin, to wtedy: każda godzina konstrukcyjna, która będzie wykorzystana do realizacji zamówień, musi przynieść przynajmniej 200 DM marży pokrycia. </a:t>
            </a:r>
            <a:endParaRPr lang="pl-PL" dirty="0" smtClean="0"/>
          </a:p>
          <a:p>
            <a:pPr algn="just"/>
            <a:r>
              <a:rPr lang="pl-PL" dirty="0" smtClean="0"/>
              <a:t>Ogólnie </a:t>
            </a:r>
            <a:r>
              <a:rPr lang="pl-PL" dirty="0" smtClean="0"/>
              <a:t>oznacza to, że obszar, wydział, maszyna, warsztaty o ograniczonej zdolności produkcyjnej decydują o minimalnym poziomie marży pokrycia, liczonej na przepracowaną godzinę, która musi zostać osiągnięta. Formuła ustalania założonej marży pokrycia na jednostkę ograniczonych zdolności produkcyjnych:</a:t>
            </a:r>
            <a:endParaRPr lang="pl-PL" dirty="0"/>
          </a:p>
        </p:txBody>
      </p:sp>
      <p:sp>
        <p:nvSpPr>
          <p:cNvPr id="4" name="Symbol zastępczy numeru slajdu 3"/>
          <p:cNvSpPr>
            <a:spLocks noGrp="1"/>
          </p:cNvSpPr>
          <p:nvPr>
            <p:ph type="sldNum" sz="quarter" idx="12"/>
          </p:nvPr>
        </p:nvSpPr>
        <p:spPr/>
        <p:txBody>
          <a:bodyPr/>
          <a:lstStyle/>
          <a:p>
            <a:fld id="{2976E6D7-593B-402F-A982-CE0A306DF685}" type="slidenum">
              <a:rPr lang="pl-PL" smtClean="0"/>
              <a:pPr/>
              <a:t>21</a:t>
            </a:fld>
            <a:endParaRPr lang="pl-PL"/>
          </a:p>
        </p:txBody>
      </p:sp>
      <p:graphicFrame>
        <p:nvGraphicFramePr>
          <p:cNvPr id="5" name="Tabela 4"/>
          <p:cNvGraphicFramePr>
            <a:graphicFrameLocks noGrp="1"/>
          </p:cNvGraphicFramePr>
          <p:nvPr/>
        </p:nvGraphicFramePr>
        <p:xfrm>
          <a:off x="1643042" y="4429132"/>
          <a:ext cx="6215106" cy="1801774"/>
        </p:xfrm>
        <a:graphic>
          <a:graphicData uri="http://schemas.openxmlformats.org/drawingml/2006/table">
            <a:tbl>
              <a:tblPr/>
              <a:tblGrid>
                <a:gridCol w="1972225"/>
                <a:gridCol w="506031"/>
                <a:gridCol w="3736850"/>
              </a:tblGrid>
              <a:tr h="714380">
                <a:tc rowSpan="2">
                  <a:txBody>
                    <a:bodyPr/>
                    <a:lstStyle/>
                    <a:p>
                      <a:pPr algn="ctr" fontAlgn="ctr"/>
                      <a:r>
                        <a:rPr lang="pl-PL" sz="1600" b="0" i="0" u="none" strike="noStrike" dirty="0">
                          <a:solidFill>
                            <a:srgbClr val="000000"/>
                          </a:solidFill>
                          <a:latin typeface="Czcionka tekstu podstawowego"/>
                        </a:rPr>
                        <a:t>założona marża pokrycia na 1 godzinę zdolności produkcyjnych</a:t>
                      </a:r>
                    </a:p>
                  </a:txBody>
                  <a:tcPr marL="9525" marR="9525" marT="9525" marB="0" anchor="ctr">
                    <a:lnL>
                      <a:noFill/>
                    </a:lnL>
                    <a:lnR>
                      <a:noFill/>
                    </a:lnR>
                    <a:lnT>
                      <a:noFill/>
                    </a:lnT>
                    <a:lnB>
                      <a:noFill/>
                    </a:lnB>
                  </a:tcPr>
                </a:tc>
                <a:tc rowSpan="2">
                  <a:txBody>
                    <a:bodyPr/>
                    <a:lstStyle/>
                    <a:p>
                      <a:pPr algn="ctr" fontAlgn="ctr"/>
                      <a:r>
                        <a:rPr lang="pl-PL" sz="2400" b="0" i="0" u="none" strike="noStrike">
                          <a:solidFill>
                            <a:srgbClr val="000000"/>
                          </a:solidFill>
                          <a:latin typeface="Czcionka tekstu podstawowego"/>
                        </a:rPr>
                        <a:t>=</a:t>
                      </a:r>
                    </a:p>
                  </a:txBody>
                  <a:tcPr marL="9525" marR="9525" marT="9525" marB="0" anchor="ctr">
                    <a:lnL>
                      <a:noFill/>
                    </a:lnL>
                    <a:lnR>
                      <a:noFill/>
                    </a:lnR>
                    <a:lnT>
                      <a:noFill/>
                    </a:lnT>
                    <a:lnB>
                      <a:noFill/>
                    </a:lnB>
                  </a:tcPr>
                </a:tc>
                <a:tc>
                  <a:txBody>
                    <a:bodyPr/>
                    <a:lstStyle/>
                    <a:p>
                      <a:pPr algn="ctr" fontAlgn="b"/>
                      <a:r>
                        <a:rPr lang="pl-PL" sz="1600" b="0" i="0" u="none" strike="noStrike" dirty="0">
                          <a:solidFill>
                            <a:srgbClr val="000000"/>
                          </a:solidFill>
                          <a:latin typeface="Czcionka tekstu podstawowego"/>
                        </a:rPr>
                        <a:t>potrzebna jeszcze marża pokrycia </a:t>
                      </a:r>
                      <a:br>
                        <a:rPr lang="pl-PL" sz="1600" b="0" i="0" u="none" strike="noStrike" dirty="0">
                          <a:solidFill>
                            <a:srgbClr val="000000"/>
                          </a:solidFill>
                          <a:latin typeface="Czcionka tekstu podstawowego"/>
                        </a:rPr>
                      </a:br>
                      <a:r>
                        <a:rPr lang="pl-PL" sz="1600" b="0" i="0" u="none" strike="noStrike" dirty="0">
                          <a:solidFill>
                            <a:srgbClr val="000000"/>
                          </a:solidFill>
                          <a:latin typeface="Czcionka tekstu podstawowego"/>
                        </a:rPr>
                        <a:t>dla zrealizowania planu rocznego</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1087394">
                <a:tc vMerge="1">
                  <a:txBody>
                    <a:bodyPr/>
                    <a:lstStyle/>
                    <a:p>
                      <a:endParaRPr lang="pl-PL"/>
                    </a:p>
                  </a:txBody>
                  <a:tcPr/>
                </a:tc>
                <a:tc vMerge="1">
                  <a:txBody>
                    <a:bodyPr/>
                    <a:lstStyle/>
                    <a:p>
                      <a:endParaRPr lang="pl-PL"/>
                    </a:p>
                  </a:txBody>
                  <a:tcPr/>
                </a:tc>
                <a:tc>
                  <a:txBody>
                    <a:bodyPr/>
                    <a:lstStyle/>
                    <a:p>
                      <a:pPr algn="ctr" fontAlgn="b"/>
                      <a:r>
                        <a:rPr lang="pl-PL" sz="1600" b="0" i="0" u="none" strike="noStrike" dirty="0">
                          <a:solidFill>
                            <a:srgbClr val="000000"/>
                          </a:solidFill>
                          <a:latin typeface="Czcionka tekstu podstawowego"/>
                        </a:rPr>
                        <a:t>stojące jeszcze do dyspozycji zdolności </a:t>
                      </a:r>
                      <a:br>
                        <a:rPr lang="pl-PL" sz="1600" b="0" i="0" u="none" strike="noStrike" dirty="0">
                          <a:solidFill>
                            <a:srgbClr val="000000"/>
                          </a:solidFill>
                          <a:latin typeface="Czcionka tekstu podstawowego"/>
                        </a:rPr>
                      </a:br>
                      <a:r>
                        <a:rPr lang="pl-PL" sz="1600" b="0" i="0" u="none" strike="noStrike" dirty="0">
                          <a:solidFill>
                            <a:srgbClr val="000000"/>
                          </a:solidFill>
                          <a:latin typeface="Czcionka tekstu podstawowego"/>
                        </a:rPr>
                        <a:t>produkcyjne w obszarach stanowiących wąskie gardło w </a:t>
                      </a:r>
                      <a:r>
                        <a:rPr lang="pl-PL" sz="1600" b="0" i="0" u="none" strike="noStrike" dirty="0" err="1">
                          <a:solidFill>
                            <a:srgbClr val="000000"/>
                          </a:solidFill>
                          <a:latin typeface="Czcionka tekstu podstawowego"/>
                        </a:rPr>
                        <a:t>godz</a:t>
                      </a:r>
                      <a:endParaRPr lang="pl-PL" sz="1600" b="0" i="0" u="none" strike="noStrike" dirty="0">
                        <a:solidFill>
                          <a:srgbClr val="000000"/>
                        </a:solidFill>
                        <a:latin typeface="Czcionka tekstu podstawowego"/>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582594"/>
          </a:xfrm>
        </p:spPr>
        <p:txBody>
          <a:bodyPr>
            <a:noAutofit/>
          </a:bodyPr>
          <a:lstStyle/>
          <a:p>
            <a:r>
              <a:rPr lang="pl-PL" sz="3200" dirty="0" smtClean="0"/>
              <a:t>Określanie cen ofertowych i dolnych granic cenowych</a:t>
            </a:r>
            <a:endParaRPr lang="pl-PL" sz="3200" dirty="0"/>
          </a:p>
        </p:txBody>
      </p:sp>
      <p:sp>
        <p:nvSpPr>
          <p:cNvPr id="3" name="Symbol zastępczy zawartości 2"/>
          <p:cNvSpPr>
            <a:spLocks noGrp="1"/>
          </p:cNvSpPr>
          <p:nvPr>
            <p:ph idx="1"/>
          </p:nvPr>
        </p:nvSpPr>
        <p:spPr>
          <a:xfrm>
            <a:off x="0" y="500042"/>
            <a:ext cx="9144000" cy="6357958"/>
          </a:xfrm>
        </p:spPr>
        <p:txBody>
          <a:bodyPr>
            <a:normAutofit/>
          </a:bodyPr>
          <a:lstStyle/>
          <a:p>
            <a:pPr algn="just"/>
            <a:r>
              <a:rPr lang="pl-PL" sz="1600" dirty="0" smtClean="0"/>
              <a:t>Z kalkulacji cen sporządzonych przy rachunku marży pokrycia wynika, że nie dają one żadnej absolutnie jednoznacznej formuły dla wyznaczenia cen rynkowych. </a:t>
            </a:r>
            <a:endParaRPr lang="pl-PL" sz="1600" dirty="0" smtClean="0"/>
          </a:p>
          <a:p>
            <a:pPr algn="just"/>
            <a:r>
              <a:rPr lang="pl-PL" sz="1600" dirty="0" smtClean="0"/>
              <a:t>Można </a:t>
            </a:r>
            <a:r>
              <a:rPr lang="pl-PL" sz="1600" dirty="0" smtClean="0"/>
              <a:t>powiedzieć, że jest to największa wada tego rachunku w porównaniu z kalkulacją doliczeniową. </a:t>
            </a:r>
            <a:endParaRPr lang="pl-PL" sz="1600" dirty="0" smtClean="0"/>
          </a:p>
          <a:p>
            <a:pPr algn="just"/>
            <a:r>
              <a:rPr lang="pl-PL" sz="1600" dirty="0" smtClean="0"/>
              <a:t>W </a:t>
            </a:r>
            <a:r>
              <a:rPr lang="pl-PL" sz="1600" dirty="0" smtClean="0"/>
              <a:t>rzeczywistości mamy do czynienia jednak z cenami ustalanymi na rynku pod wpływem popytu i podaży. </a:t>
            </a:r>
            <a:r>
              <a:rPr lang="pl-PL" sz="1600" dirty="0" smtClean="0"/>
              <a:t>Tylko </a:t>
            </a:r>
            <a:r>
              <a:rPr lang="pl-PL" sz="1600" dirty="0" smtClean="0"/>
              <a:t>sporadyczne </a:t>
            </a:r>
            <a:r>
              <a:rPr lang="pl-PL" sz="1600" dirty="0" smtClean="0"/>
              <a:t>występują przypadki </a:t>
            </a:r>
            <a:r>
              <a:rPr lang="pl-PL" sz="1600" dirty="0" smtClean="0"/>
              <a:t>wymagające sporządzania własnych kalkulacji cenowych. </a:t>
            </a:r>
            <a:endParaRPr lang="pl-PL" sz="1600" dirty="0" smtClean="0"/>
          </a:p>
          <a:p>
            <a:pPr algn="just"/>
            <a:r>
              <a:rPr lang="pl-PL" sz="1600" dirty="0" smtClean="0"/>
              <a:t>Dla przedsiębiorstwa cenniejsze jest jednak aby (w </a:t>
            </a:r>
            <a:r>
              <a:rPr lang="pl-PL" sz="1600" dirty="0" smtClean="0"/>
              <a:t>celu zachowania </a:t>
            </a:r>
            <a:r>
              <a:rPr lang="pl-PL" sz="1600" dirty="0" smtClean="0"/>
              <a:t>jego kondycji), móc częściej przyjąć zamówienie </a:t>
            </a:r>
            <a:r>
              <a:rPr lang="pl-PL" sz="1600" dirty="0" smtClean="0"/>
              <a:t>niż </a:t>
            </a:r>
            <a:r>
              <a:rPr lang="pl-PL" sz="1600" dirty="0" smtClean="0"/>
              <a:t>odrzucić je, w oparciu o wyniki kalkulacji cenowej (i to jest ważniejsze niż jej ścisłość).</a:t>
            </a:r>
            <a:endParaRPr lang="pl-PL" sz="1600" dirty="0" smtClean="0"/>
          </a:p>
          <a:p>
            <a:pPr algn="just"/>
            <a:r>
              <a:rPr lang="pl-PL" sz="1600" dirty="0" smtClean="0"/>
              <a:t>Z przedstawionych tutaj wyjaśnień wynika wyraźnie, że kalkulacja na podstawie rachunku marży pokrycia nie jest pozbawiona niebezpieczeństw. </a:t>
            </a:r>
            <a:r>
              <a:rPr lang="pl-PL" sz="1600" b="1" u="sng" dirty="0" smtClean="0"/>
              <a:t>Jeśli nie będą przestrzegane przedstawione dwie podstawowe reguły, to dopuścicie Państwo do permanentnego niedotrzymywania założonej kwoty marży pokrycia, a następnie do niepokrycia kosztów gotowości i ostatecznie do powstania straty.</a:t>
            </a:r>
            <a:r>
              <a:rPr lang="pl-PL" sz="1600" dirty="0" smtClean="0"/>
              <a:t> W celu uniknięcia takich niebezpiecznych skutków konieczne jest stosowanie przy tym rachunku pewnych zabezpieczeń. Zaleca się w takich sytuacjach, jak:</a:t>
            </a:r>
          </a:p>
          <a:p>
            <a:pPr algn="just">
              <a:buNone/>
            </a:pPr>
            <a:r>
              <a:rPr lang="pl-PL" sz="1600" b="1" dirty="0" smtClean="0"/>
              <a:t>—  niepełnym wykorzystaniu zdolności </a:t>
            </a:r>
            <a:r>
              <a:rPr lang="pl-PL" sz="1600" b="1" dirty="0" smtClean="0"/>
              <a:t>produkcyjnych,</a:t>
            </a:r>
            <a:endParaRPr lang="pl-PL" sz="1600" b="1" dirty="0" smtClean="0"/>
          </a:p>
          <a:p>
            <a:pPr algn="just">
              <a:buNone/>
            </a:pPr>
            <a:r>
              <a:rPr lang="pl-PL" sz="1600" b="1" dirty="0" smtClean="0"/>
              <a:t>—  dużym popycie na produkty o niskiej marży pokrycia</a:t>
            </a:r>
          </a:p>
          <a:p>
            <a:pPr algn="just">
              <a:buNone/>
            </a:pPr>
            <a:r>
              <a:rPr lang="pl-PL" sz="1600" b="1" dirty="0" smtClean="0"/>
              <a:t>—  przekroczeniu </a:t>
            </a:r>
            <a:r>
              <a:rPr lang="pl-PL" sz="1600" b="1" dirty="0" smtClean="0"/>
              <a:t>kosztów</a:t>
            </a:r>
            <a:r>
              <a:rPr lang="pl-PL" sz="1600" b="1" dirty="0" smtClean="0"/>
              <a:t>, </a:t>
            </a:r>
            <a:r>
              <a:rPr lang="pl-PL" sz="1600" b="1" dirty="0" smtClean="0"/>
              <a:t>w porównaniu z kalkulacją </a:t>
            </a:r>
            <a:r>
              <a:rPr lang="pl-PL" sz="1600" b="1" dirty="0" smtClean="0"/>
              <a:t>wstępną lub ustalonym poziomem bloku kosztów stałych</a:t>
            </a:r>
            <a:r>
              <a:rPr lang="pl-PL" sz="1600" b="1" dirty="0" smtClean="0"/>
              <a:t>, </a:t>
            </a:r>
          </a:p>
          <a:p>
            <a:pPr algn="just">
              <a:buNone/>
            </a:pPr>
            <a:r>
              <a:rPr lang="pl-PL" sz="1600" dirty="0" smtClean="0"/>
              <a:t>       prowadzenie </a:t>
            </a:r>
            <a:r>
              <a:rPr lang="pl-PL" sz="1600" dirty="0" smtClean="0"/>
              <a:t>rejestru na wzór „księgi pokładowej". </a:t>
            </a:r>
            <a:endParaRPr lang="pl-PL" sz="1600" dirty="0" smtClean="0"/>
          </a:p>
          <a:p>
            <a:pPr algn="just">
              <a:buNone/>
            </a:pPr>
            <a:r>
              <a:rPr lang="pl-PL" sz="1600" dirty="0" smtClean="0"/>
              <a:t>W </a:t>
            </a:r>
            <a:r>
              <a:rPr lang="pl-PL" sz="1600" dirty="0" smtClean="0"/>
              <a:t>takim rejestrze zapisuje się realizowane kwoty marży pokrycia i są one konfrontowane z niezbędnymi dla firmy założonymi kwotami tej marży. Po zsumowaniu różnic cząstkowych uzyskujemy globalną różnicę między zrealizowaną marżą pokrycia a założoną jej kwotą, która wskazuje na przekroczenie lub niedotrzymanie założonej kwoty marży i jej rozwój. To pomocnicze narzędzie kontroli szerzej </a:t>
            </a:r>
            <a:r>
              <a:rPr lang="pl-PL" sz="1600" dirty="0" smtClean="0"/>
              <a:t>zostanie </a:t>
            </a:r>
            <a:r>
              <a:rPr lang="pl-PL" sz="1600" dirty="0" smtClean="0"/>
              <a:t>przedstawione </a:t>
            </a:r>
            <a:r>
              <a:rPr lang="pl-PL" sz="1600" dirty="0" smtClean="0"/>
              <a:t>później</a:t>
            </a:r>
            <a:endParaRPr lang="pl-PL" sz="1600" dirty="0"/>
          </a:p>
        </p:txBody>
      </p:sp>
      <p:sp>
        <p:nvSpPr>
          <p:cNvPr id="4" name="Symbol zastępczy numeru slajdu 3"/>
          <p:cNvSpPr>
            <a:spLocks noGrp="1"/>
          </p:cNvSpPr>
          <p:nvPr>
            <p:ph type="sldNum" sz="quarter" idx="12"/>
          </p:nvPr>
        </p:nvSpPr>
        <p:spPr/>
        <p:txBody>
          <a:bodyPr/>
          <a:lstStyle/>
          <a:p>
            <a:fld id="{2976E6D7-593B-402F-A982-CE0A306DF685}" type="slidenum">
              <a:rPr lang="pl-PL" smtClean="0"/>
              <a:pPr/>
              <a:t>22</a:t>
            </a:fld>
            <a:endParaRPr lang="pl-PL"/>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0"/>
            <a:ext cx="8229600" cy="500042"/>
          </a:xfrm>
        </p:spPr>
        <p:txBody>
          <a:bodyPr>
            <a:normAutofit fontScale="90000"/>
          </a:bodyPr>
          <a:lstStyle/>
          <a:p>
            <a:r>
              <a:rPr lang="pl-PL" dirty="0" smtClean="0"/>
              <a:t>Analiza odchyleń</a:t>
            </a:r>
            <a:endParaRPr lang="pl-PL" dirty="0"/>
          </a:p>
        </p:txBody>
      </p:sp>
      <p:sp>
        <p:nvSpPr>
          <p:cNvPr id="3" name="Symbol zastępczy zawartości 2"/>
          <p:cNvSpPr>
            <a:spLocks noGrp="1"/>
          </p:cNvSpPr>
          <p:nvPr>
            <p:ph idx="1"/>
          </p:nvPr>
        </p:nvSpPr>
        <p:spPr>
          <a:xfrm>
            <a:off x="0" y="571480"/>
            <a:ext cx="9144000" cy="6286520"/>
          </a:xfrm>
        </p:spPr>
        <p:txBody>
          <a:bodyPr>
            <a:normAutofit fontScale="62500" lnSpcReduction="20000"/>
          </a:bodyPr>
          <a:lstStyle/>
          <a:p>
            <a:pPr algn="just"/>
            <a:r>
              <a:rPr lang="pl-PL" dirty="0" smtClean="0"/>
              <a:t>W schematach </a:t>
            </a:r>
            <a:r>
              <a:rPr lang="pl-PL" dirty="0" smtClean="0"/>
              <a:t>na kolejnych slajdach zostały </a:t>
            </a:r>
            <a:r>
              <a:rPr lang="pl-PL" dirty="0" smtClean="0"/>
              <a:t>przedstawione dwa porównania typu Plan-Wykonanie, odpowiednio dla przedsiębiorstwa jako całości oraz dla grupy produktów. </a:t>
            </a:r>
            <a:r>
              <a:rPr lang="pl-PL" dirty="0" smtClean="0"/>
              <a:t>Oba </a:t>
            </a:r>
            <a:r>
              <a:rPr lang="pl-PL" dirty="0" smtClean="0"/>
              <a:t>porównania przeprowadzono w końcu trzeciego kwartału. </a:t>
            </a:r>
            <a:endParaRPr lang="pl-PL" dirty="0" smtClean="0"/>
          </a:p>
          <a:p>
            <a:pPr algn="just"/>
            <a:r>
              <a:rPr lang="pl-PL" dirty="0" smtClean="0"/>
              <a:t>Dla </a:t>
            </a:r>
            <a:r>
              <a:rPr lang="pl-PL" dirty="0" smtClean="0"/>
              <a:t>przypomnienia przytaczamy jeszcze raz strukturę formularza:</a:t>
            </a:r>
          </a:p>
          <a:p>
            <a:pPr algn="just">
              <a:buNone/>
            </a:pPr>
            <a:r>
              <a:rPr lang="pl-PL" dirty="0" smtClean="0"/>
              <a:t>—  </a:t>
            </a:r>
            <a:r>
              <a:rPr lang="pl-PL" dirty="0" smtClean="0"/>
              <a:t>Rodzaje kosztów i dochodów zostały przez nas przyjęte generalnie </a:t>
            </a:r>
            <a:r>
              <a:rPr lang="pl-PL" dirty="0" smtClean="0"/>
              <a:t>jednakowe dla </a:t>
            </a:r>
            <a:r>
              <a:rPr lang="pl-PL" dirty="0" smtClean="0"/>
              <a:t>wszystkich formularzy sprawozdań</a:t>
            </a:r>
            <a:r>
              <a:rPr lang="pl-PL" dirty="0" smtClean="0"/>
              <a:t>. Są </a:t>
            </a:r>
            <a:r>
              <a:rPr lang="pl-PL" dirty="0" smtClean="0"/>
              <a:t>one identyczne w każdym formularzu</a:t>
            </a:r>
            <a:r>
              <a:rPr lang="pl-PL" dirty="0" smtClean="0"/>
              <a:t>. </a:t>
            </a:r>
          </a:p>
          <a:p>
            <a:pPr algn="just">
              <a:buNone/>
            </a:pPr>
            <a:r>
              <a:rPr lang="pl-PL" dirty="0" smtClean="0"/>
              <a:t>—  Kolumna c ujmuje plan globalnie dla całego roku bieżącego, a w kolumnie d zawarte są dane planowane, skumulowane z okresów, po których dokonywane jest porównanie z wielkościami rzeczywistymi (tutaj: za 3 kwartały).</a:t>
            </a:r>
          </a:p>
          <a:p>
            <a:pPr algn="just">
              <a:buNone/>
            </a:pPr>
            <a:r>
              <a:rPr lang="pl-PL" dirty="0" smtClean="0"/>
              <a:t>—  W kolumnie e są skumulowane dane rzeczywiste za okres sprawozdawczy, a więc w rozpatrywanym przypadku są to dane za I-III kwartał danego roku.</a:t>
            </a:r>
          </a:p>
          <a:p>
            <a:pPr algn="just">
              <a:buNone/>
            </a:pPr>
            <a:r>
              <a:rPr lang="pl-PL" dirty="0" smtClean="0"/>
              <a:t>—  Kolumna </a:t>
            </a:r>
            <a:r>
              <a:rPr lang="pl-PL" dirty="0" smtClean="0"/>
              <a:t>f </a:t>
            </a:r>
            <a:r>
              <a:rPr lang="pl-PL" dirty="0" smtClean="0"/>
              <a:t>ujmuje wielkość odchyleń (w %), wyrażające stopień realizacji planu. Dla obliczeń procentowych przyjmujemy plan równy 100%, ażeby wyeliminować oznaczenia znakami plus i minus. Tak więc, jeśli w kolumnie występuje liczba 100, to oznacza, że wielkości rzeczywiste są identyczne z planowanymi</a:t>
            </a:r>
            <a:r>
              <a:rPr lang="pl-PL" dirty="0" smtClean="0"/>
              <a:t>.</a:t>
            </a:r>
          </a:p>
          <a:p>
            <a:pPr algn="just">
              <a:buNone/>
            </a:pPr>
            <a:r>
              <a:rPr lang="pl-PL" dirty="0" smtClean="0"/>
              <a:t>— </a:t>
            </a:r>
            <a:r>
              <a:rPr lang="pl-PL" dirty="0" smtClean="0"/>
              <a:t>W </a:t>
            </a:r>
            <a:r>
              <a:rPr lang="pl-PL" dirty="0" smtClean="0"/>
              <a:t>kolumnie g występują odchylenia w wielkościach bezwzględnych, wyrażone w tysiącach DM. Tutaj zrezygnowaliśmy świadomie ze znaków matematycznych (+, -), ponieważ między znakiem matematycznym, który wynika z obliczeń, a możliwością jego interpretowania (plus oznacza „dobrze", minus „źle") występują rozbieżności. Dla nas istotna jest absolutna wysokość ustalonego odchylenia, </a:t>
            </a:r>
            <a:r>
              <a:rPr lang="pl-PL" dirty="0" smtClean="0"/>
              <a:t>ponieważ </a:t>
            </a:r>
            <a:r>
              <a:rPr lang="pl-PL" dirty="0" smtClean="0"/>
              <a:t>stanowi ono sygnał dla ważności i pilności podjęcia działań korygujących w ramach procesu sterowania.</a:t>
            </a:r>
          </a:p>
        </p:txBody>
      </p:sp>
      <p:sp>
        <p:nvSpPr>
          <p:cNvPr id="4" name="Symbol zastępczy numeru slajdu 3"/>
          <p:cNvSpPr>
            <a:spLocks noGrp="1"/>
          </p:cNvSpPr>
          <p:nvPr>
            <p:ph type="sldNum" sz="quarter" idx="12"/>
          </p:nvPr>
        </p:nvSpPr>
        <p:spPr/>
        <p:txBody>
          <a:bodyPr/>
          <a:lstStyle/>
          <a:p>
            <a:fld id="{2976E6D7-593B-402F-A982-CE0A306DF685}" type="slidenum">
              <a:rPr lang="pl-PL" smtClean="0"/>
              <a:pPr/>
              <a:t>23</a:t>
            </a:fld>
            <a:endParaRPr lang="pl-PL"/>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2976E6D7-593B-402F-A982-CE0A306DF685}" type="slidenum">
              <a:rPr lang="pl-PL" smtClean="0"/>
              <a:pPr/>
              <a:t>24</a:t>
            </a:fld>
            <a:endParaRPr lang="pl-PL"/>
          </a:p>
        </p:txBody>
      </p:sp>
      <p:graphicFrame>
        <p:nvGraphicFramePr>
          <p:cNvPr id="5" name="Tabela 4"/>
          <p:cNvGraphicFramePr>
            <a:graphicFrameLocks noGrp="1"/>
          </p:cNvGraphicFramePr>
          <p:nvPr/>
        </p:nvGraphicFramePr>
        <p:xfrm>
          <a:off x="0" y="0"/>
          <a:ext cx="9143999" cy="5474800"/>
        </p:xfrm>
        <a:graphic>
          <a:graphicData uri="http://schemas.openxmlformats.org/drawingml/2006/table">
            <a:tbl>
              <a:tblPr/>
              <a:tblGrid>
                <a:gridCol w="413088"/>
                <a:gridCol w="2844409"/>
                <a:gridCol w="637335"/>
                <a:gridCol w="256704"/>
                <a:gridCol w="637335"/>
                <a:gridCol w="380631"/>
                <a:gridCol w="637335"/>
                <a:gridCol w="309816"/>
                <a:gridCol w="637335"/>
                <a:gridCol w="362928"/>
                <a:gridCol w="778967"/>
                <a:gridCol w="327521"/>
                <a:gridCol w="637335"/>
                <a:gridCol w="283260"/>
              </a:tblGrid>
              <a:tr h="328873">
                <a:tc>
                  <a:txBody>
                    <a:bodyPr/>
                    <a:lstStyle/>
                    <a:p>
                      <a:pPr algn="ctr" fontAlgn="b"/>
                      <a:r>
                        <a:rPr lang="pl-PL" sz="900" b="0" i="0" u="none" strike="noStrike" dirty="0">
                          <a:solidFill>
                            <a:srgbClr val="000000"/>
                          </a:solidFill>
                          <a:latin typeface="Czcionka tekstu podstawowego"/>
                        </a:rPr>
                        <a:t>Wiersze</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Data: 30.09                                          Funkcja: Porównanie Pian-Wykonanie</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pl-PL" sz="900" b="0" i="0" u="none" strike="noStrike">
                          <a:solidFill>
                            <a:srgbClr val="000000"/>
                          </a:solidFill>
                          <a:latin typeface="Czcionka tekstu podstawowego"/>
                        </a:rPr>
                        <a:t>Wydział Obszar/Produkt</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b"/>
                      <a:r>
                        <a:rPr lang="pl-PL" sz="900" b="0" i="0" u="none" strike="noStrike" dirty="0">
                          <a:solidFill>
                            <a:srgbClr val="FF0000"/>
                          </a:solidFill>
                          <a:latin typeface="Czcionka tekstu podstawowego"/>
                        </a:rPr>
                        <a:t>Przedsiębiorstwo : jako całość</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b"/>
                      <a:r>
                        <a:rPr lang="pl-PL" sz="900" b="0" i="0" u="none" strike="noStrike">
                          <a:solidFill>
                            <a:srgbClr val="000000"/>
                          </a:solidFill>
                          <a:latin typeface="Czcionka tekstu podstawowego"/>
                        </a:rPr>
                        <a:t>Wartość w tys. DM</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b"/>
                      <a:r>
                        <a:rPr lang="pl-PL" sz="900" b="0" i="0" u="none" strike="noStrike">
                          <a:solidFill>
                            <a:srgbClr val="000000"/>
                          </a:solidFill>
                          <a:latin typeface="Czcionka tekstu podstawowego"/>
                        </a:rPr>
                        <a:t>Okres: 30.09</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4">
                  <a:txBody>
                    <a:bodyPr/>
                    <a:lstStyle/>
                    <a:p>
                      <a:pPr algn="ctr" fontAlgn="b"/>
                      <a:r>
                        <a:rPr lang="pl-PL" sz="900" b="0" i="0" u="none" strike="noStrike">
                          <a:solidFill>
                            <a:srgbClr val="000000"/>
                          </a:solidFill>
                          <a:latin typeface="Czcionka tekstu podstawowego"/>
                        </a:rPr>
                        <a:t>Wskaźnik; PIV/G</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r>
              <a:tr h="309701">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Koszty/Rodzaje dochodów</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pl-PL" sz="900" b="0" i="0" u="none" strike="noStrike">
                          <a:solidFill>
                            <a:srgbClr val="000000"/>
                          </a:solidFill>
                          <a:latin typeface="Czcionka tekstu podstawowego"/>
                        </a:rPr>
                        <a:t>Plan 1/1    </a:t>
                      </a:r>
                      <a:br>
                        <a:rPr lang="pl-PL" sz="900" b="0" i="0" u="none" strike="noStrike">
                          <a:solidFill>
                            <a:srgbClr val="000000"/>
                          </a:solidFill>
                          <a:latin typeface="Czcionka tekstu podstawowego"/>
                        </a:rPr>
                      </a:br>
                      <a:r>
                        <a:rPr lang="pl-PL" sz="900" b="0" i="0" u="none" strike="noStrike">
                          <a:solidFill>
                            <a:srgbClr val="000000"/>
                          </a:solidFill>
                          <a:latin typeface="Czcionka tekstu podstawowego"/>
                        </a:rPr>
                        <a:t>1986</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b"/>
                      <a:r>
                        <a:rPr lang="pl-PL" sz="900" b="0" i="0" u="none" strike="noStrike">
                          <a:solidFill>
                            <a:srgbClr val="000000"/>
                          </a:solidFill>
                          <a:latin typeface="Czcionka tekstu podstawowego"/>
                        </a:rPr>
                        <a:t>Plan skumulowany 1986</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b"/>
                      <a:r>
                        <a:rPr lang="pl-PL" sz="900" b="0" i="0" u="none" strike="noStrike">
                          <a:solidFill>
                            <a:srgbClr val="000000"/>
                          </a:solidFill>
                          <a:latin typeface="Czcionka tekstu podstawowego"/>
                        </a:rPr>
                        <a:t>Wykonanie skumulowane 1986</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b"/>
                      <a:r>
                        <a:rPr lang="pl-PL" sz="900" b="0" i="0" u="none" strike="noStrike">
                          <a:solidFill>
                            <a:srgbClr val="000000"/>
                          </a:solidFill>
                          <a:latin typeface="Czcionka tekstu podstawowego"/>
                        </a:rPr>
                        <a:t>Wykonanie planu % Plan 1986</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b"/>
                      <a:r>
                        <a:rPr lang="pl-PL" sz="900" b="0" i="0" u="none" strike="noStrike">
                          <a:solidFill>
                            <a:srgbClr val="000000"/>
                          </a:solidFill>
                          <a:latin typeface="Czcionka tekstu podstawowego"/>
                        </a:rPr>
                        <a:t>Wykonanie planu w tys. DM (znaki +/- usunięte)</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61">
                <a:tc>
                  <a:txBody>
                    <a:bodyPr/>
                    <a:lstStyle/>
                    <a:p>
                      <a:pPr algn="ctr" fontAlgn="b"/>
                      <a:r>
                        <a:rPr lang="pl-PL" sz="1050" b="0" i="0" u="none" strike="noStrike">
                          <a:solidFill>
                            <a:srgbClr val="000000"/>
                          </a:solidFill>
                          <a:latin typeface="Czcionka tekstu podstawowego"/>
                        </a:rPr>
                        <a:t>a</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b</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c</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d</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e</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f</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a</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h</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61">
                <a:tc>
                  <a:txBody>
                    <a:bodyPr/>
                    <a:lstStyle/>
                    <a:p>
                      <a:pPr algn="ctr" fontAlgn="b"/>
                      <a:r>
                        <a:rPr lang="pl-PL" sz="1050" b="0" i="0" u="none" strike="noStrike">
                          <a:solidFill>
                            <a:srgbClr val="000000"/>
                          </a:solidFill>
                          <a:latin typeface="Czcionka tekstu podstawowego"/>
                        </a:rPr>
                        <a:t>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dirty="0">
                          <a:solidFill>
                            <a:srgbClr val="000000"/>
                          </a:solidFill>
                          <a:latin typeface="Czcionka tekstu podstawowego"/>
                        </a:rPr>
                        <a:t>Ilość produkcji w produktywnym </a:t>
                      </a:r>
                      <a:r>
                        <a:rPr lang="pl-PL" sz="1050" b="0" i="0" u="none" strike="noStrike" dirty="0" smtClean="0">
                          <a:solidFill>
                            <a:srgbClr val="000000"/>
                          </a:solidFill>
                          <a:latin typeface="Czcionka tekstu podstawowego"/>
                        </a:rPr>
                        <a:t>czasie pracy</a:t>
                      </a:r>
                      <a:endParaRPr lang="pl-PL" sz="1050" b="0" i="0" u="none" strike="noStrike" dirty="0">
                        <a:solidFill>
                          <a:srgbClr val="000000"/>
                        </a:solidFill>
                        <a:latin typeface="Czcionka tekstu podstawowego"/>
                      </a:endParaRP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19 360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14 520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75</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13 120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90,36</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1400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61">
                <a:tc>
                  <a:txBody>
                    <a:bodyPr/>
                    <a:lstStyle/>
                    <a:p>
                      <a:pPr algn="ctr" fontAlgn="b"/>
                      <a:r>
                        <a:rPr lang="pl-PL" sz="1050" b="0" i="0" u="none" strike="noStrike">
                          <a:solidFill>
                            <a:srgbClr val="000000"/>
                          </a:solidFill>
                          <a:latin typeface="Czcionka tekstu podstawowego"/>
                        </a:rPr>
                        <a:t>1</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Obrót za sprzedaży brutto bez PoWD</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2 491,30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1868,5</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1636,4</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87,58</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232,1</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61">
                <a:tc>
                  <a:txBody>
                    <a:bodyPr/>
                    <a:lstStyle/>
                    <a:p>
                      <a:pPr algn="ctr" fontAlgn="b"/>
                      <a:r>
                        <a:rPr lang="pl-PL" sz="1050" b="0" i="0" u="none" strike="noStrike">
                          <a:solidFill>
                            <a:srgbClr val="000000"/>
                          </a:solidFill>
                          <a:latin typeface="Czcionka tekstu podstawowego"/>
                        </a:rPr>
                        <a:t>2</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Zmniejszenia dochodów ze sprzedaży</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59,8</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44,9</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42,2</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93,99</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2,7</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61">
                <a:tc>
                  <a:txBody>
                    <a:bodyPr/>
                    <a:lstStyle/>
                    <a:p>
                      <a:pPr algn="ctr" fontAlgn="b"/>
                      <a:r>
                        <a:rPr lang="pl-PL" sz="1050" b="0" i="0" u="none" strike="noStrike">
                          <a:solidFill>
                            <a:srgbClr val="000000"/>
                          </a:solidFill>
                          <a:latin typeface="Czcionka tekstu podstawowego"/>
                        </a:rPr>
                        <a:t>3</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dirty="0">
                          <a:solidFill>
                            <a:srgbClr val="000000"/>
                          </a:solidFill>
                          <a:latin typeface="Czcionka tekstu podstawowego"/>
                        </a:rPr>
                        <a:t>Obrót netto ze sprzedaży</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2 431,50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1 823,60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1 594,20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dirty="0">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dirty="0">
                          <a:solidFill>
                            <a:srgbClr val="FF0000"/>
                          </a:solidFill>
                          <a:latin typeface="Czcionka tekstu podstawowego"/>
                        </a:rPr>
                        <a:t>87,42</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dirty="0">
                          <a:solidFill>
                            <a:srgbClr val="000000"/>
                          </a:solidFill>
                          <a:latin typeface="Czcionka tekstu podstawowego"/>
                        </a:rPr>
                        <a:t>%</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229,4</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61">
                <a:tc>
                  <a:txBody>
                    <a:bodyPr/>
                    <a:lstStyle/>
                    <a:p>
                      <a:pPr algn="ctr" fontAlgn="b"/>
                      <a:r>
                        <a:rPr lang="pl-PL" sz="1050" b="0" i="0" u="none" strike="noStrike">
                          <a:solidFill>
                            <a:srgbClr val="000000"/>
                          </a:solidFill>
                          <a:latin typeface="Czcionka tekstu podstawowego"/>
                        </a:rPr>
                        <a:t>4</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dirty="0">
                          <a:solidFill>
                            <a:srgbClr val="000000"/>
                          </a:solidFill>
                          <a:latin typeface="Czcionka tekstu podstawowego"/>
                        </a:rPr>
                        <a:t>Zmiana stanu zapasów na koniec 3-go kwartału</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12</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9</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4</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5</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61">
                <a:tc>
                  <a:txBody>
                    <a:bodyPr/>
                    <a:lstStyle/>
                    <a:p>
                      <a:pPr algn="ctr" fontAlgn="b"/>
                      <a:r>
                        <a:rPr lang="pl-PL" sz="1050" b="0" i="0" u="none" strike="noStrike">
                          <a:solidFill>
                            <a:srgbClr val="000000"/>
                          </a:solidFill>
                          <a:latin typeface="Czcionka tekstu podstawowego"/>
                        </a:rPr>
                        <a:t>5</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Produkcja globalna okresu</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2 443,50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1 832,60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1 598,20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  87,21</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234,4</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61">
                <a:tc>
                  <a:txBody>
                    <a:bodyPr/>
                    <a:lstStyle/>
                    <a:p>
                      <a:pPr algn="ctr" fontAlgn="b"/>
                      <a:r>
                        <a:rPr lang="pl-PL" sz="1050" b="0" i="0" u="none" strike="noStrike">
                          <a:solidFill>
                            <a:srgbClr val="000000"/>
                          </a:solidFill>
                          <a:latin typeface="Czcionka tekstu podstawowego"/>
                        </a:rPr>
                        <a:t>6</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dirty="0">
                          <a:solidFill>
                            <a:srgbClr val="000000"/>
                          </a:solidFill>
                          <a:latin typeface="Czcionka tekstu podstawowego"/>
                        </a:rPr>
                        <a:t>Koszty zużycia materiałów i usługi obce</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764,3</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573,2</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598,1</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dirty="0">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dirty="0">
                          <a:solidFill>
                            <a:srgbClr val="000000"/>
                          </a:solidFill>
                          <a:latin typeface="Czcionka tekstu podstawowego"/>
                        </a:rPr>
                        <a:t>104,34</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dirty="0">
                          <a:solidFill>
                            <a:srgbClr val="000000"/>
                          </a:solidFill>
                          <a:latin typeface="Czcionka tekstu podstawowego"/>
                        </a:rPr>
                        <a:t>%</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24,9</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61">
                <a:tc>
                  <a:txBody>
                    <a:bodyPr/>
                    <a:lstStyle/>
                    <a:p>
                      <a:pPr algn="ctr" fontAlgn="b"/>
                      <a:r>
                        <a:rPr lang="pl-PL" sz="1050" b="0" i="0" u="none" strike="noStrike">
                          <a:solidFill>
                            <a:srgbClr val="000000"/>
                          </a:solidFill>
                          <a:latin typeface="Czcionka tekstu podstawowego"/>
                        </a:rPr>
                        <a:t>7</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Wartość dodana (łącznie z wierszem 04)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1 679,20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1 259,40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1 000,10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79,41</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259,3</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61">
                <a:tc>
                  <a:txBody>
                    <a:bodyPr/>
                    <a:lstStyle/>
                    <a:p>
                      <a:pPr algn="ctr" fontAlgn="b"/>
                      <a:r>
                        <a:rPr lang="pl-PL" sz="1050" b="0" i="0" u="none" strike="noStrike">
                          <a:solidFill>
                            <a:srgbClr val="000000"/>
                          </a:solidFill>
                          <a:latin typeface="Czcionka tekstu podstawowego"/>
                        </a:rPr>
                        <a:t>8</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dirty="0">
                          <a:solidFill>
                            <a:srgbClr val="000000"/>
                          </a:solidFill>
                          <a:latin typeface="Czcionka tekstu podstawowego"/>
                        </a:rPr>
                        <a:t>Płace bezpośrednie</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458,7</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344</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242,6</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dirty="0">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dirty="0">
                          <a:solidFill>
                            <a:srgbClr val="000000"/>
                          </a:solidFill>
                          <a:latin typeface="Czcionka tekstu podstawowego"/>
                        </a:rPr>
                        <a:t>70,52</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dirty="0">
                          <a:solidFill>
                            <a:srgbClr val="000000"/>
                          </a:solidFill>
                          <a:latin typeface="Czcionka tekstu podstawowego"/>
                        </a:rPr>
                        <a:t>%</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101,4</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dirty="0">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dirty="0">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61">
                <a:tc>
                  <a:txBody>
                    <a:bodyPr/>
                    <a:lstStyle/>
                    <a:p>
                      <a:pPr algn="ctr" fontAlgn="b"/>
                      <a:r>
                        <a:rPr lang="pl-PL" sz="1050" b="0" i="0" u="none" strike="noStrike">
                          <a:solidFill>
                            <a:srgbClr val="000000"/>
                          </a:solidFill>
                          <a:latin typeface="Czcionka tekstu podstawowego"/>
                        </a:rPr>
                        <a:t>9</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Koszty ekspedycji i inne</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30,1</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22,6</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23,2</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102,65</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0,6</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61">
                <a:tc>
                  <a:txBody>
                    <a:bodyPr/>
                    <a:lstStyle/>
                    <a:p>
                      <a:pPr algn="ctr" fontAlgn="b"/>
                      <a:r>
                        <a:rPr lang="pl-PL" sz="1050" b="0" i="0" u="none" strike="noStrike">
                          <a:solidFill>
                            <a:srgbClr val="000000"/>
                          </a:solidFill>
                          <a:latin typeface="Czcionka tekstu podstawowego"/>
                        </a:rPr>
                        <a:t>10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Koszty produkcji (bez wiersza 08)</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488,8</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366,6</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265,8</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72,50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100,8</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873">
                <a:tc>
                  <a:txBody>
                    <a:bodyPr/>
                    <a:lstStyle/>
                    <a:p>
                      <a:pPr algn="ctr" fontAlgn="b"/>
                      <a:r>
                        <a:rPr lang="pl-PL" sz="1050" b="0" i="0" u="none" strike="noStrike">
                          <a:solidFill>
                            <a:srgbClr val="000000"/>
                          </a:solidFill>
                          <a:latin typeface="Czcionka tekstu podstawowego"/>
                        </a:rPr>
                        <a:t>11</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Marża pokrycia 1 (obrót netto - koszty bezp prod)</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1 190,40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892,80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734,30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82,25</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158,5</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61">
                <a:tc>
                  <a:txBody>
                    <a:bodyPr/>
                    <a:lstStyle/>
                    <a:p>
                      <a:pPr algn="ctr" fontAlgn="b"/>
                      <a:r>
                        <a:rPr lang="pl-PL" sz="1050" b="0" i="0" u="none" strike="noStrike">
                          <a:solidFill>
                            <a:srgbClr val="000000"/>
                          </a:solidFill>
                          <a:latin typeface="Czcionka tekstu podstawowego"/>
                        </a:rPr>
                        <a:t>12</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dirty="0">
                          <a:solidFill>
                            <a:srgbClr val="000000"/>
                          </a:solidFill>
                          <a:latin typeface="Czcionka tekstu podstawowego"/>
                        </a:rPr>
                        <a:t>Wynagrodzenia (G) płaca przedsiębiorcy (V)</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340,6</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255,5</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232,7</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91,08</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22,8</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61">
                <a:tc>
                  <a:txBody>
                    <a:bodyPr/>
                    <a:lstStyle/>
                    <a:p>
                      <a:pPr algn="ctr" fontAlgn="b"/>
                      <a:r>
                        <a:rPr lang="pl-PL" sz="1050" b="0" i="0" u="none" strike="noStrike">
                          <a:solidFill>
                            <a:srgbClr val="000000"/>
                          </a:solidFill>
                          <a:latin typeface="Czcionka tekstu podstawowego"/>
                        </a:rPr>
                        <a:t>13</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Odsetki (Z)</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211,6</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158,7</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158,7</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dirty="0">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dirty="0">
                          <a:solidFill>
                            <a:srgbClr val="000000"/>
                          </a:solidFill>
                          <a:latin typeface="Czcionka tekstu podstawowego"/>
                        </a:rPr>
                        <a:t> *  100,00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dirty="0">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61">
                <a:tc>
                  <a:txBody>
                    <a:bodyPr/>
                    <a:lstStyle/>
                    <a:p>
                      <a:pPr algn="ctr" fontAlgn="b"/>
                      <a:r>
                        <a:rPr lang="pl-PL" sz="1050" b="0" i="0" u="none" strike="noStrike">
                          <a:solidFill>
                            <a:srgbClr val="000000"/>
                          </a:solidFill>
                          <a:latin typeface="Czcionka tekstu podstawowego"/>
                        </a:rPr>
                        <a:t>14</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Suma pośrednia z wierszy 12 + 13 (G+V+Z)</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552,2</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414,2</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391,4</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94,50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22,8</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150">
                <a:tc>
                  <a:txBody>
                    <a:bodyPr/>
                    <a:lstStyle/>
                    <a:p>
                      <a:pPr algn="ctr" fontAlgn="b"/>
                      <a:r>
                        <a:rPr lang="pl-PL" sz="1050" b="0" i="0" u="none" strike="noStrike">
                          <a:solidFill>
                            <a:srgbClr val="000000"/>
                          </a:solidFill>
                          <a:latin typeface="Czcionka tekstu podstawowego"/>
                        </a:rPr>
                        <a:t>15</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Koszty pomieszczeń i energii bez czynszu</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94,6</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71</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54,8</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77,18</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dirty="0">
                          <a:solidFill>
                            <a:srgbClr val="000000"/>
                          </a:solidFill>
                          <a:latin typeface="Czcionka tekstu podstawowego"/>
                        </a:rPr>
                        <a:t>16,2</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61">
                <a:tc>
                  <a:txBody>
                    <a:bodyPr/>
                    <a:lstStyle/>
                    <a:p>
                      <a:pPr algn="ctr" fontAlgn="b"/>
                      <a:r>
                        <a:rPr lang="pl-PL" sz="1050" b="0" i="0" u="none" strike="noStrike">
                          <a:solidFill>
                            <a:srgbClr val="000000"/>
                          </a:solidFill>
                          <a:latin typeface="Czcionka tekstu podstawowego"/>
                        </a:rPr>
                        <a:t>16</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Czynsze</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50,4</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37,8</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37,8</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  100,00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61">
                <a:tc>
                  <a:txBody>
                    <a:bodyPr/>
                    <a:lstStyle/>
                    <a:p>
                      <a:pPr algn="ctr" fontAlgn="b"/>
                      <a:r>
                        <a:rPr lang="pl-PL" sz="1050" b="0" i="0" u="none" strike="noStrike">
                          <a:solidFill>
                            <a:srgbClr val="000000"/>
                          </a:solidFill>
                          <a:latin typeface="Czcionka tekstu podstawowego"/>
                        </a:rPr>
                        <a:t>17</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Koszty transportu</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58,9</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44,2</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40,2</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90,95</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4</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61">
                <a:tc>
                  <a:txBody>
                    <a:bodyPr/>
                    <a:lstStyle/>
                    <a:p>
                      <a:pPr algn="ctr" fontAlgn="b"/>
                      <a:r>
                        <a:rPr lang="pl-PL" sz="1050" b="0" i="0" u="none" strike="noStrike">
                          <a:solidFill>
                            <a:srgbClr val="000000"/>
                          </a:solidFill>
                          <a:latin typeface="Czcionka tekstu podstawowego"/>
                        </a:rPr>
                        <a:t>18</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Amortyzacja</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223,2</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167,4</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164,4</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  98,21</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3</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61">
                <a:tc>
                  <a:txBody>
                    <a:bodyPr/>
                    <a:lstStyle/>
                    <a:p>
                      <a:pPr algn="ctr" fontAlgn="b"/>
                      <a:r>
                        <a:rPr lang="pl-PL" sz="1050" b="0" i="0" u="none" strike="noStrike">
                          <a:solidFill>
                            <a:srgbClr val="000000"/>
                          </a:solidFill>
                          <a:latin typeface="Czcionka tekstu podstawowego"/>
                        </a:rPr>
                        <a:t>19</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Koszty konserwacji i inne nakłady</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123,4</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92,6</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76,1</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82,18</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16,5</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61">
                <a:tc>
                  <a:txBody>
                    <a:bodyPr/>
                    <a:lstStyle/>
                    <a:p>
                      <a:pPr algn="ctr" fontAlgn="b"/>
                      <a:r>
                        <a:rPr lang="pl-PL" sz="1050" b="0" i="0" u="none" strike="noStrike">
                          <a:solidFill>
                            <a:srgbClr val="000000"/>
                          </a:solidFill>
                          <a:latin typeface="Czcionka tekstu podstawowego"/>
                        </a:rPr>
                        <a:t>20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KOSZTY GOTOWOŚCI I bez GVZ</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550,5</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413</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373,3</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90,39</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39,7</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61">
                <a:tc>
                  <a:txBody>
                    <a:bodyPr/>
                    <a:lstStyle/>
                    <a:p>
                      <a:pPr algn="ctr" fontAlgn="b"/>
                      <a:r>
                        <a:rPr lang="pl-PL" sz="1050" b="0" i="0" u="none" strike="noStrike">
                          <a:solidFill>
                            <a:srgbClr val="000000"/>
                          </a:solidFill>
                          <a:latin typeface="Czcionka tekstu podstawowego"/>
                        </a:rPr>
                        <a:t>21</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Marża pokrycia 2</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87,70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65,60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-30,40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96</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61">
                <a:tc>
                  <a:txBody>
                    <a:bodyPr/>
                    <a:lstStyle/>
                    <a:p>
                      <a:pPr algn="ctr" fontAlgn="b"/>
                      <a:r>
                        <a:rPr lang="pl-PL" sz="1050" b="0" i="0" u="none" strike="noStrike">
                          <a:solidFill>
                            <a:srgbClr val="000000"/>
                          </a:solidFill>
                          <a:latin typeface="Czcionka tekstu podstawowego"/>
                        </a:rPr>
                        <a:t>22</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KOSZTY GOTOWOŚCI II</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71,7</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53,8</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48,8</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90,71</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5</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61">
                <a:tc>
                  <a:txBody>
                    <a:bodyPr/>
                    <a:lstStyle/>
                    <a:p>
                      <a:pPr algn="ctr" fontAlgn="b"/>
                      <a:r>
                        <a:rPr lang="pl-PL" sz="1050" b="0" i="0" u="none" strike="noStrike">
                          <a:solidFill>
                            <a:srgbClr val="000000"/>
                          </a:solidFill>
                          <a:latin typeface="Czcionka tekstu podstawowego"/>
                        </a:rPr>
                        <a:t>23</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Marzą pokrycia 3= Wynik przedsiębiorstwa</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16,00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11,80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-79,20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91</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61">
                <a:tc>
                  <a:txBody>
                    <a:bodyPr/>
                    <a:lstStyle/>
                    <a:p>
                      <a:pPr algn="ctr" fontAlgn="b"/>
                      <a:r>
                        <a:rPr lang="pl-PL" sz="1050" b="0" i="0" u="none" strike="noStrike">
                          <a:solidFill>
                            <a:srgbClr val="000000"/>
                          </a:solidFill>
                          <a:latin typeface="Czcionka tekstu podstawowego"/>
                        </a:rPr>
                        <a:t>24</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Uzgodnienia</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120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90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90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100,00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61">
                <a:tc>
                  <a:txBody>
                    <a:bodyPr/>
                    <a:lstStyle/>
                    <a:p>
                      <a:pPr algn="ctr" fontAlgn="b"/>
                      <a:r>
                        <a:rPr lang="pl-PL" sz="1050" b="0" i="0" u="none" strike="noStrike">
                          <a:solidFill>
                            <a:srgbClr val="000000"/>
                          </a:solidFill>
                          <a:latin typeface="Czcionka tekstu podstawowego"/>
                        </a:rPr>
                        <a:t>25</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Zysk / Strata</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136,00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101,80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10,80</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10,61</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050" b="0" i="0" u="none" strike="noStrike">
                          <a:solidFill>
                            <a:srgbClr val="000000"/>
                          </a:solidFill>
                          <a:latin typeface="Czcionka tekstu podstawowego"/>
                        </a:rPr>
                        <a:t>91</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dirty="0">
                          <a:solidFill>
                            <a:srgbClr val="000000"/>
                          </a:solidFill>
                          <a:latin typeface="Czcionka tekstu podstawowego"/>
                        </a:rPr>
                        <a:t> </a:t>
                      </a:r>
                    </a:p>
                  </a:txBody>
                  <a:tcPr marL="5899" marR="5899" marT="58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pole tekstowe 5"/>
          <p:cNvSpPr txBox="1"/>
          <p:nvPr/>
        </p:nvSpPr>
        <p:spPr>
          <a:xfrm>
            <a:off x="-19662" y="5643578"/>
            <a:ext cx="9163662" cy="923330"/>
          </a:xfrm>
          <a:prstGeom prst="rect">
            <a:avLst/>
          </a:prstGeom>
          <a:noFill/>
        </p:spPr>
        <p:txBody>
          <a:bodyPr wrap="none" rtlCol="0">
            <a:spAutoFit/>
          </a:bodyPr>
          <a:lstStyle/>
          <a:p>
            <a:r>
              <a:rPr lang="pl-PL" dirty="0" smtClean="0"/>
              <a:t>Porównanie: plan – wykonanie dla przedsiębiorstwa jako całości, po trzech kwartałach, rok 1986</a:t>
            </a:r>
          </a:p>
          <a:p>
            <a:r>
              <a:rPr lang="pl-PL" dirty="0" smtClean="0"/>
              <a:t>**598,1-499,8 = 98,3 -&gt; odchylenie wynosi 98,3 gdyż wykonano więcej planu (obrót) niż 75%</a:t>
            </a:r>
          </a:p>
          <a:p>
            <a:endParaRPr lang="pl-P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2976E6D7-593B-402F-A982-CE0A306DF685}" type="slidenum">
              <a:rPr lang="pl-PL" smtClean="0"/>
              <a:pPr/>
              <a:t>25</a:t>
            </a:fld>
            <a:endParaRPr lang="pl-PL"/>
          </a:p>
        </p:txBody>
      </p:sp>
      <p:graphicFrame>
        <p:nvGraphicFramePr>
          <p:cNvPr id="5" name="Tabela 4"/>
          <p:cNvGraphicFramePr>
            <a:graphicFrameLocks noGrp="1"/>
          </p:cNvGraphicFramePr>
          <p:nvPr/>
        </p:nvGraphicFramePr>
        <p:xfrm>
          <a:off x="0" y="0"/>
          <a:ext cx="9144000" cy="5819289"/>
        </p:xfrm>
        <a:graphic>
          <a:graphicData uri="http://schemas.openxmlformats.org/drawingml/2006/table">
            <a:tbl>
              <a:tblPr/>
              <a:tblGrid>
                <a:gridCol w="428904"/>
                <a:gridCol w="2907019"/>
                <a:gridCol w="643356"/>
                <a:gridCol w="312743"/>
                <a:gridCol w="643356"/>
                <a:gridCol w="321678"/>
                <a:gridCol w="643356"/>
                <a:gridCol w="330614"/>
                <a:gridCol w="643356"/>
                <a:gridCol w="312743"/>
                <a:gridCol w="643356"/>
                <a:gridCol w="321678"/>
                <a:gridCol w="643356"/>
                <a:gridCol w="348485"/>
              </a:tblGrid>
              <a:tr h="267840">
                <a:tc>
                  <a:txBody>
                    <a:bodyPr/>
                    <a:lstStyle/>
                    <a:p>
                      <a:pPr algn="ctr" fontAlgn="b"/>
                      <a:r>
                        <a:rPr lang="pl-PL" sz="1000" b="0" i="0" u="none" strike="noStrike" dirty="0">
                          <a:solidFill>
                            <a:srgbClr val="000000"/>
                          </a:solidFill>
                          <a:latin typeface="Czcionka tekstu podstawowego"/>
                        </a:rPr>
                        <a:t>wiersz</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dirty="0">
                          <a:solidFill>
                            <a:srgbClr val="000000"/>
                          </a:solidFill>
                          <a:latin typeface="Czcionka tekstu podstawowego"/>
                        </a:rPr>
                        <a:t>Data      </a:t>
                      </a:r>
                      <a:r>
                        <a:rPr lang="pl-PL" sz="1100" b="0" i="0" u="none" strike="noStrike" dirty="0" smtClean="0">
                          <a:solidFill>
                            <a:srgbClr val="000000"/>
                          </a:solidFill>
                          <a:latin typeface="Czcionka tekstu podstawowego"/>
                        </a:rPr>
                        <a:t>Funkcja</a:t>
                      </a:r>
                      <a:r>
                        <a:rPr lang="pl-PL" sz="1100" b="0" i="0" u="none" strike="noStrike" dirty="0">
                          <a:solidFill>
                            <a:srgbClr val="000000"/>
                          </a:solidFill>
                          <a:latin typeface="Czcionka tekstu podstawowego"/>
                        </a:rPr>
                        <a:t>: porównanie Plan Wykonanie</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pl-PL" sz="1000" b="0" i="0" u="none" strike="noStrike">
                          <a:solidFill>
                            <a:srgbClr val="000000"/>
                          </a:solidFill>
                          <a:latin typeface="Czcionka tekstu podstawowego"/>
                        </a:rPr>
                        <a:t>Wydział </a:t>
                      </a:r>
                      <a:br>
                        <a:rPr lang="pl-PL" sz="1000" b="0" i="0" u="none" strike="noStrike">
                          <a:solidFill>
                            <a:srgbClr val="000000"/>
                          </a:solidFill>
                          <a:latin typeface="Czcionka tekstu podstawowego"/>
                        </a:rPr>
                      </a:br>
                      <a:r>
                        <a:rPr lang="pl-PL" sz="1000" b="0" i="0" u="none" strike="noStrike">
                          <a:solidFill>
                            <a:srgbClr val="000000"/>
                          </a:solidFill>
                          <a:latin typeface="Czcionka tekstu podstawowego"/>
                        </a:rPr>
                        <a:t>Obszar/Produkt:</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b"/>
                      <a:r>
                        <a:rPr lang="pl-PL" sz="1000" b="0" i="0" u="none" strike="noStrike" dirty="0">
                          <a:solidFill>
                            <a:srgbClr val="FF0000"/>
                          </a:solidFill>
                          <a:latin typeface="Czcionka tekstu podstawowego"/>
                        </a:rPr>
                        <a:t>Grupa produktów 1</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4">
                  <a:txBody>
                    <a:bodyPr/>
                    <a:lstStyle/>
                    <a:p>
                      <a:pPr algn="ctr" fontAlgn="b"/>
                      <a:r>
                        <a:rPr lang="pl-PL" sz="1000" b="0" i="0" u="none" strike="noStrike">
                          <a:solidFill>
                            <a:srgbClr val="000000"/>
                          </a:solidFill>
                          <a:latin typeface="Czcionka tekstu podstawowego"/>
                        </a:rPr>
                        <a:t>Wartość w tys. DM</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gridSpan="2">
                  <a:txBody>
                    <a:bodyPr/>
                    <a:lstStyle/>
                    <a:p>
                      <a:pPr algn="ctr" fontAlgn="b"/>
                      <a:r>
                        <a:rPr lang="pl-PL" sz="1000" b="0" i="0" u="none" strike="noStrike">
                          <a:solidFill>
                            <a:srgbClr val="000000"/>
                          </a:solidFill>
                          <a:latin typeface="Czcionka tekstu podstawowego"/>
                        </a:rPr>
                        <a:t>Okres Plan roczny</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b"/>
                      <a:r>
                        <a:rPr lang="pl-PL" sz="1000" b="0" i="0" u="none" strike="noStrike">
                          <a:solidFill>
                            <a:srgbClr val="000000"/>
                          </a:solidFill>
                          <a:latin typeface="Czcionka tekstu podstawowego"/>
                        </a:rPr>
                        <a:t>Wskaźnik PIV/P1</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r>
              <a:tr h="426870">
                <a:tc>
                  <a:txBody>
                    <a:bodyPr/>
                    <a:lstStyle/>
                    <a:p>
                      <a:pPr algn="ctr" fontAlgn="b"/>
                      <a:r>
                        <a:rPr lang="pl-PL" sz="105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Rodzaje kosztów/dochodów</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pl-PL" sz="1050" b="0" i="0" u="none" strike="noStrike">
                          <a:solidFill>
                            <a:srgbClr val="000000"/>
                          </a:solidFill>
                          <a:latin typeface="Czcionka tekstu podstawowego"/>
                        </a:rPr>
                        <a:t>Plan 1/1 1986</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b"/>
                      <a:r>
                        <a:rPr lang="pl-PL" sz="1050" b="0" i="0" u="none" strike="noStrike">
                          <a:solidFill>
                            <a:srgbClr val="000000"/>
                          </a:solidFill>
                          <a:latin typeface="Czcionka tekstu podstawowego"/>
                        </a:rPr>
                        <a:t>Plan skumulowany 1986</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b"/>
                      <a:r>
                        <a:rPr lang="pl-PL" sz="1050" b="0" i="0" u="none" strike="noStrike">
                          <a:solidFill>
                            <a:srgbClr val="000000"/>
                          </a:solidFill>
                          <a:latin typeface="Czcionka tekstu podstawowego"/>
                        </a:rPr>
                        <a:t>Wykonanie </a:t>
                      </a:r>
                      <a:br>
                        <a:rPr lang="pl-PL" sz="1050" b="0" i="0" u="none" strike="noStrike">
                          <a:solidFill>
                            <a:srgbClr val="000000"/>
                          </a:solidFill>
                          <a:latin typeface="Czcionka tekstu podstawowego"/>
                        </a:rPr>
                      </a:br>
                      <a:r>
                        <a:rPr lang="pl-PL" sz="1050" b="0" i="0" u="none" strike="noStrike">
                          <a:solidFill>
                            <a:srgbClr val="000000"/>
                          </a:solidFill>
                          <a:latin typeface="Czcionka tekstu podstawowego"/>
                        </a:rPr>
                        <a:t>skumulowane </a:t>
                      </a:r>
                      <a:br>
                        <a:rPr lang="pl-PL" sz="1050" b="0" i="0" u="none" strike="noStrike">
                          <a:solidFill>
                            <a:srgbClr val="000000"/>
                          </a:solidFill>
                          <a:latin typeface="Czcionka tekstu podstawowego"/>
                        </a:rPr>
                      </a:br>
                      <a:r>
                        <a:rPr lang="pl-PL" sz="1050" b="0" i="0" u="none" strike="noStrike">
                          <a:solidFill>
                            <a:srgbClr val="000000"/>
                          </a:solidFill>
                          <a:latin typeface="Czcionka tekstu podstawowego"/>
                        </a:rPr>
                        <a:t>1986</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b"/>
                      <a:r>
                        <a:rPr lang="pl-PL" sz="105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b"/>
                      <a:r>
                        <a:rPr lang="pl-PL" sz="105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a:txBody>
                    <a:bodyPr/>
                    <a:lstStyle/>
                    <a:p>
                      <a:pPr algn="l" fontAlgn="b"/>
                      <a:r>
                        <a:rPr lang="pl-PL" sz="105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030">
                <a:tc>
                  <a:txBody>
                    <a:bodyPr/>
                    <a:lstStyle/>
                    <a:p>
                      <a:pPr algn="ctr" fontAlgn="b"/>
                      <a:r>
                        <a:rPr lang="pl-PL" sz="1100" b="0" i="0" u="none" strike="noStrike">
                          <a:solidFill>
                            <a:srgbClr val="000000"/>
                          </a:solidFill>
                          <a:latin typeface="Czcionka tekstu podstawowego"/>
                        </a:rPr>
                        <a:t>a</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b</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c</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d</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e</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f</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g</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h</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030">
                <a:tc>
                  <a:txBody>
                    <a:bodyPr/>
                    <a:lstStyle/>
                    <a:p>
                      <a:pPr algn="ctr" fontAlgn="b"/>
                      <a:r>
                        <a:rPr lang="pl-PL" sz="1100" b="0" i="0" u="none" strike="noStrike">
                          <a:solidFill>
                            <a:srgbClr val="000000"/>
                          </a:solidFill>
                          <a:latin typeface="Czcionka tekstu podstawowego"/>
                        </a:rPr>
                        <a:t>`00</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Ilość produkcji w produktywnym czasie pracy</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8640</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6480</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4680</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72,22</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1 800</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030">
                <a:tc>
                  <a:txBody>
                    <a:bodyPr/>
                    <a:lstStyle/>
                    <a:p>
                      <a:pPr algn="ctr" fontAlgn="b"/>
                      <a:r>
                        <a:rPr lang="pl-PL" sz="1100" b="0" i="0" u="none" strike="noStrike">
                          <a:solidFill>
                            <a:srgbClr val="000000"/>
                          </a:solidFill>
                          <a:latin typeface="Czcionka tekstu podstawowego"/>
                        </a:rPr>
                        <a:t>`01</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Obrót za sprzedaży brutto bez PoWD</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1198,6</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899</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628,7</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69,93</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270,3</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030">
                <a:tc>
                  <a:txBody>
                    <a:bodyPr/>
                    <a:lstStyle/>
                    <a:p>
                      <a:pPr algn="ctr" fontAlgn="b"/>
                      <a:r>
                        <a:rPr lang="pl-PL" sz="1100" b="0" i="0" u="none" strike="noStrike">
                          <a:solidFill>
                            <a:srgbClr val="000000"/>
                          </a:solidFill>
                          <a:latin typeface="Czcionka tekstu podstawowego"/>
                        </a:rPr>
                        <a:t>`02</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Zmniejszenia dochodów ze sprzedaży</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5,4</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4,1</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0</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0</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4,1</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030">
                <a:tc>
                  <a:txBody>
                    <a:bodyPr/>
                    <a:lstStyle/>
                    <a:p>
                      <a:pPr algn="ctr" fontAlgn="b"/>
                      <a:r>
                        <a:rPr lang="pl-PL" sz="1100" b="0" i="0" u="none" strike="noStrike">
                          <a:solidFill>
                            <a:srgbClr val="000000"/>
                          </a:solidFill>
                          <a:latin typeface="Czcionka tekstu podstawowego"/>
                        </a:rPr>
                        <a:t>`03</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Obrót netto ze sprzedaży</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1193,2</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894,9</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628,7</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70,25</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266,2</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030">
                <a:tc>
                  <a:txBody>
                    <a:bodyPr/>
                    <a:lstStyle/>
                    <a:p>
                      <a:pPr algn="ctr" fontAlgn="b"/>
                      <a:r>
                        <a:rPr lang="pl-PL" sz="1100" b="0" i="0" u="none" strike="noStrike">
                          <a:solidFill>
                            <a:srgbClr val="000000"/>
                          </a:solidFill>
                          <a:latin typeface="Czcionka tekstu podstawowego"/>
                        </a:rPr>
                        <a:t>`04</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Zmiana stanu zapasów</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9</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6,8</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0</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0</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6,8</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030">
                <a:tc>
                  <a:txBody>
                    <a:bodyPr/>
                    <a:lstStyle/>
                    <a:p>
                      <a:pPr algn="ctr" fontAlgn="b"/>
                      <a:r>
                        <a:rPr lang="pl-PL" sz="1100" b="0" i="0" u="none" strike="noStrike">
                          <a:solidFill>
                            <a:srgbClr val="000000"/>
                          </a:solidFill>
                          <a:latin typeface="Czcionka tekstu podstawowego"/>
                        </a:rPr>
                        <a:t>`05</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Produkcja globalna okresu</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1202,2</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901,7</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628,7</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 * 69,724</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273</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961">
                <a:tc>
                  <a:txBody>
                    <a:bodyPr/>
                    <a:lstStyle/>
                    <a:p>
                      <a:pPr algn="ctr" fontAlgn="b"/>
                      <a:r>
                        <a:rPr lang="pl-PL" sz="1100" b="0" i="0" u="none" strike="noStrike">
                          <a:solidFill>
                            <a:srgbClr val="000000"/>
                          </a:solidFill>
                          <a:latin typeface="Czcionka tekstu podstawowego"/>
                        </a:rPr>
                        <a:t>`06</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Koszty zużycia materiałów i usługi obce</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236,8</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177,6 *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150,1</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84,52</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27,5</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(123,8 tys. DM)</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030">
                <a:tc>
                  <a:txBody>
                    <a:bodyPr/>
                    <a:lstStyle/>
                    <a:p>
                      <a:pPr algn="ctr" fontAlgn="b"/>
                      <a:r>
                        <a:rPr lang="pl-PL" sz="1100" b="0" i="0" u="none" strike="noStrike">
                          <a:solidFill>
                            <a:srgbClr val="000000"/>
                          </a:solidFill>
                          <a:latin typeface="Czcionka tekstu podstawowego"/>
                        </a:rPr>
                        <a:t>`07</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Wartość dodana (łącznie z wierszem 04)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965,4</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724,1</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478,6</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66,10</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245,5</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030">
                <a:tc>
                  <a:txBody>
                    <a:bodyPr/>
                    <a:lstStyle/>
                    <a:p>
                      <a:pPr algn="ctr" fontAlgn="b"/>
                      <a:r>
                        <a:rPr lang="pl-PL" sz="1100" b="0" i="0" u="none" strike="noStrike">
                          <a:solidFill>
                            <a:srgbClr val="000000"/>
                          </a:solidFill>
                          <a:latin typeface="Czcionka tekstu podstawowego"/>
                        </a:rPr>
                        <a:t>`09</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Płace bezpośrednie</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165,1</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123,8</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76,8</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62,04</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47</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030">
                <a:tc>
                  <a:txBody>
                    <a:bodyPr/>
                    <a:lstStyle/>
                    <a:p>
                      <a:pPr algn="ctr" fontAlgn="b"/>
                      <a:r>
                        <a:rPr lang="pl-PL" sz="1100" b="0" i="0" u="none" strike="noStrike">
                          <a:solidFill>
                            <a:srgbClr val="000000"/>
                          </a:solidFill>
                          <a:latin typeface="Czcionka tekstu podstawowego"/>
                        </a:rPr>
                        <a:t>`09</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Koszty ekspedycji i inne</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0</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0</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0</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0</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0</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030">
                <a:tc>
                  <a:txBody>
                    <a:bodyPr/>
                    <a:lstStyle/>
                    <a:p>
                      <a:pPr algn="ctr" fontAlgn="b"/>
                      <a:r>
                        <a:rPr lang="pl-PL" sz="1100" b="0" i="0" u="none" strike="noStrike">
                          <a:solidFill>
                            <a:srgbClr val="000000"/>
                          </a:solidFill>
                          <a:latin typeface="Czcionka tekstu podstawowego"/>
                        </a:rPr>
                        <a:t>10</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Koszty produkcji (bez wiersza 06)</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165,1</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123,8</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76,8</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62,04</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47</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961">
                <a:tc>
                  <a:txBody>
                    <a:bodyPr/>
                    <a:lstStyle/>
                    <a:p>
                      <a:pPr algn="ctr" fontAlgn="b"/>
                      <a:r>
                        <a:rPr lang="pl-PL" sz="1100" b="0" i="0" u="none" strike="noStrike">
                          <a:solidFill>
                            <a:srgbClr val="000000"/>
                          </a:solidFill>
                          <a:latin typeface="Czcionka tekstu podstawowego"/>
                        </a:rPr>
                        <a:t>11</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Marża pokrycia 1 (obrót netto - koszty bezp prod)</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800,3</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600,2</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401,8</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66,94</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198,4</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030">
                <a:tc>
                  <a:txBody>
                    <a:bodyPr/>
                    <a:lstStyle/>
                    <a:p>
                      <a:pPr algn="ctr" fontAlgn="b"/>
                      <a:r>
                        <a:rPr lang="pl-PL" sz="1100" b="0" i="0" u="none" strike="noStrike">
                          <a:solidFill>
                            <a:srgbClr val="000000"/>
                          </a:solidFill>
                          <a:latin typeface="Czcionka tekstu podstawowego"/>
                        </a:rPr>
                        <a:t>12</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dirty="0">
                          <a:solidFill>
                            <a:srgbClr val="000000"/>
                          </a:solidFill>
                          <a:latin typeface="Czcionka tekstu podstawowego"/>
                        </a:rPr>
                        <a:t>Wynagrodzenia (G) płaca przedsiębiorcy (V)</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dirty="0">
                          <a:solidFill>
                            <a:srgbClr val="000000"/>
                          </a:solidFill>
                          <a:latin typeface="Czcionka tekstu podstawowego"/>
                        </a:rPr>
                        <a:t>41,9</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dirty="0">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dirty="0">
                          <a:solidFill>
                            <a:srgbClr val="000000"/>
                          </a:solidFill>
                          <a:latin typeface="Czcionka tekstu podstawowego"/>
                        </a:rPr>
                        <a:t>31,4</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dirty="0">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dirty="0">
                          <a:solidFill>
                            <a:srgbClr val="000000"/>
                          </a:solidFill>
                          <a:latin typeface="Czcionka tekstu podstawowego"/>
                        </a:rPr>
                        <a:t>27,1</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dirty="0">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dirty="0">
                          <a:solidFill>
                            <a:srgbClr val="000000"/>
                          </a:solidFill>
                          <a:latin typeface="Czcionka tekstu podstawowego"/>
                        </a:rPr>
                        <a:t>86,31</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dirty="0">
                          <a:solidFill>
                            <a:srgbClr val="000000"/>
                          </a:solidFill>
                          <a:latin typeface="Czcionka tekstu podstawowego"/>
                        </a:rPr>
                        <a:t>%</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dirty="0">
                          <a:solidFill>
                            <a:srgbClr val="000000"/>
                          </a:solidFill>
                          <a:latin typeface="Czcionka tekstu podstawowego"/>
                        </a:rPr>
                        <a:t>4,6</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030">
                <a:tc>
                  <a:txBody>
                    <a:bodyPr/>
                    <a:lstStyle/>
                    <a:p>
                      <a:pPr algn="ctr" fontAlgn="b"/>
                      <a:r>
                        <a:rPr lang="pl-PL" sz="1100" b="0" i="0" u="none" strike="noStrike">
                          <a:solidFill>
                            <a:srgbClr val="000000"/>
                          </a:solidFill>
                          <a:latin typeface="Czcionka tekstu podstawowego"/>
                        </a:rPr>
                        <a:t>13</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Odsetki (Z)</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63,5</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47,6</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45,1</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 * 94,748</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2,5</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030">
                <a:tc>
                  <a:txBody>
                    <a:bodyPr/>
                    <a:lstStyle/>
                    <a:p>
                      <a:pPr algn="ctr" fontAlgn="b"/>
                      <a:r>
                        <a:rPr lang="pl-PL" sz="1100" b="0" i="0" u="none" strike="noStrike">
                          <a:solidFill>
                            <a:srgbClr val="000000"/>
                          </a:solidFill>
                          <a:latin typeface="Czcionka tekstu podstawowego"/>
                        </a:rPr>
                        <a:t>14</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Suma pośrednia z wierszy 12 + 13 (G+V+Z)</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694,9</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521,2</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329,6</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63,24</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191,6</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030">
                <a:tc>
                  <a:txBody>
                    <a:bodyPr/>
                    <a:lstStyle/>
                    <a:p>
                      <a:pPr algn="ctr" fontAlgn="b"/>
                      <a:r>
                        <a:rPr lang="pl-PL" sz="1100" b="0" i="0" u="none" strike="noStrike">
                          <a:solidFill>
                            <a:srgbClr val="000000"/>
                          </a:solidFill>
                          <a:latin typeface="Czcionka tekstu podstawowego"/>
                        </a:rPr>
                        <a:t>15</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Koszty pomieszczeń i energii bez czynszu</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23,7</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17,8</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13,2</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74,16</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4,6</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030">
                <a:tc>
                  <a:txBody>
                    <a:bodyPr/>
                    <a:lstStyle/>
                    <a:p>
                      <a:pPr algn="ctr" fontAlgn="b"/>
                      <a:r>
                        <a:rPr lang="pl-PL" sz="1100" b="0" i="0" u="none" strike="noStrike">
                          <a:solidFill>
                            <a:srgbClr val="000000"/>
                          </a:solidFill>
                          <a:latin typeface="Czcionka tekstu podstawowego"/>
                        </a:rPr>
                        <a:t>16</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Czynsze</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12,1</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9,1</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9,1</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 * 100</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0</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030">
                <a:tc>
                  <a:txBody>
                    <a:bodyPr/>
                    <a:lstStyle/>
                    <a:p>
                      <a:pPr algn="ctr" fontAlgn="b"/>
                      <a:r>
                        <a:rPr lang="pl-PL" sz="1100" b="0" i="0" u="none" strike="noStrike">
                          <a:solidFill>
                            <a:srgbClr val="000000"/>
                          </a:solidFill>
                          <a:latin typeface="Czcionka tekstu podstawowego"/>
                        </a:rPr>
                        <a:t>17</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Koszty transportu</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0</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0</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0</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0,00</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0</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030">
                <a:tc>
                  <a:txBody>
                    <a:bodyPr/>
                    <a:lstStyle/>
                    <a:p>
                      <a:pPr algn="ctr" fontAlgn="b"/>
                      <a:r>
                        <a:rPr lang="pl-PL" sz="1100" b="0" i="0" u="none" strike="noStrike">
                          <a:solidFill>
                            <a:srgbClr val="000000"/>
                          </a:solidFill>
                          <a:latin typeface="Czcionka tekstu podstawowego"/>
                        </a:rPr>
                        <a:t>18</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Amortyzacja</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80,3</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60,2</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58,4</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97,01</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1,8</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030">
                <a:tc>
                  <a:txBody>
                    <a:bodyPr/>
                    <a:lstStyle/>
                    <a:p>
                      <a:pPr algn="ctr" fontAlgn="b"/>
                      <a:r>
                        <a:rPr lang="pl-PL" sz="1100" b="0" i="0" u="none" strike="noStrike">
                          <a:solidFill>
                            <a:srgbClr val="000000"/>
                          </a:solidFill>
                          <a:latin typeface="Czcionka tekstu podstawowego"/>
                        </a:rPr>
                        <a:t>19</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Koszty konserwacji i inne nakłady</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8,4</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6,3</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11,5</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182,54</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5,2</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030">
                <a:tc>
                  <a:txBody>
                    <a:bodyPr/>
                    <a:lstStyle/>
                    <a:p>
                      <a:pPr algn="ctr" fontAlgn="b"/>
                      <a:r>
                        <a:rPr lang="pl-PL" sz="1100" b="0" i="0" u="none" strike="noStrike">
                          <a:solidFill>
                            <a:srgbClr val="000000"/>
                          </a:solidFill>
                          <a:latin typeface="Czcionka tekstu podstawowego"/>
                        </a:rPr>
                        <a:t>20</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KOSZTY GOTOWOŚCI I bez GVZ</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124,5</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93,4</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92,2</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98,72</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1,2</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030">
                <a:tc>
                  <a:txBody>
                    <a:bodyPr/>
                    <a:lstStyle/>
                    <a:p>
                      <a:pPr algn="ctr" fontAlgn="b"/>
                      <a:r>
                        <a:rPr lang="pl-PL" sz="1100" b="0" i="0" u="none" strike="noStrike">
                          <a:solidFill>
                            <a:srgbClr val="000000"/>
                          </a:solidFill>
                          <a:latin typeface="Czcionka tekstu podstawowego"/>
                        </a:rPr>
                        <a:t>21</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Marża pokrycia 2 w DM</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570,4</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427,8</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237,4</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55,49</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a:solidFill>
                            <a:srgbClr val="000000"/>
                          </a:solidFill>
                          <a:latin typeface="Czcionka tekstu podstawowego"/>
                        </a:rPr>
                        <a:t>190,4</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030">
                <a:tc>
                  <a:txBody>
                    <a:bodyPr/>
                    <a:lstStyle/>
                    <a:p>
                      <a:pPr algn="ctr" fontAlgn="b"/>
                      <a:r>
                        <a:rPr lang="pl-PL" sz="1100" b="0" i="0" u="none" strike="noStrike">
                          <a:solidFill>
                            <a:srgbClr val="000000"/>
                          </a:solidFill>
                          <a:latin typeface="Czcionka tekstu podstawowego"/>
                        </a:rPr>
                        <a:t>22</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KOSZTY GOTOWOŚCI II</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030">
                <a:tc>
                  <a:txBody>
                    <a:bodyPr/>
                    <a:lstStyle/>
                    <a:p>
                      <a:pPr algn="ctr" fontAlgn="b"/>
                      <a:r>
                        <a:rPr lang="pl-PL" sz="1100" b="0" i="0" u="none" strike="noStrike">
                          <a:solidFill>
                            <a:srgbClr val="000000"/>
                          </a:solidFill>
                          <a:latin typeface="Czcionka tekstu podstawowego"/>
                        </a:rPr>
                        <a:t>23</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Marzą pokrycia 3= Wynik przedsiębiorstwa</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030">
                <a:tc>
                  <a:txBody>
                    <a:bodyPr/>
                    <a:lstStyle/>
                    <a:p>
                      <a:pPr algn="ctr" fontAlgn="b"/>
                      <a:r>
                        <a:rPr lang="pl-PL" sz="1100" b="0" i="0" u="none" strike="noStrike">
                          <a:solidFill>
                            <a:srgbClr val="000000"/>
                          </a:solidFill>
                          <a:latin typeface="Czcionka tekstu podstawowego"/>
                        </a:rPr>
                        <a:t>24</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Uzgodnienia</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030">
                <a:tc>
                  <a:txBody>
                    <a:bodyPr/>
                    <a:lstStyle/>
                    <a:p>
                      <a:pPr algn="ctr" fontAlgn="b"/>
                      <a:r>
                        <a:rPr lang="pl-PL" sz="1100" b="0" i="0" u="none" strike="noStrike">
                          <a:solidFill>
                            <a:srgbClr val="000000"/>
                          </a:solidFill>
                          <a:latin typeface="Czcionka tekstu podstawowego"/>
                        </a:rPr>
                        <a:t>25</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Zysk / Strata</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0" i="0" u="none" strike="noStrike" dirty="0">
                          <a:solidFill>
                            <a:srgbClr val="000000"/>
                          </a:solidFill>
                          <a:latin typeface="Czcionka tekstu podstawowego"/>
                        </a:rPr>
                        <a:t> </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pole tekstowe 5"/>
          <p:cNvSpPr txBox="1"/>
          <p:nvPr/>
        </p:nvSpPr>
        <p:spPr>
          <a:xfrm>
            <a:off x="0" y="5929330"/>
            <a:ext cx="8929718" cy="646331"/>
          </a:xfrm>
          <a:prstGeom prst="rect">
            <a:avLst/>
          </a:prstGeom>
          <a:noFill/>
        </p:spPr>
        <p:txBody>
          <a:bodyPr wrap="square" rtlCol="0">
            <a:spAutoFit/>
          </a:bodyPr>
          <a:lstStyle/>
          <a:p>
            <a:r>
              <a:rPr lang="pl-PL" dirty="0" smtClean="0"/>
              <a:t>Porównanie Plan – Wykonanie dla grup produktów (GP) 1 po trzecim kwartale </a:t>
            </a:r>
          </a:p>
          <a:p>
            <a:r>
              <a:rPr lang="pl-PL" dirty="0" smtClean="0"/>
              <a:t>por. s. 177,6 * 69,7% = 123,8 tys. DM</a:t>
            </a:r>
            <a:endParaRPr lang="pl-P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0"/>
            <a:ext cx="8229600" cy="500042"/>
          </a:xfrm>
        </p:spPr>
        <p:txBody>
          <a:bodyPr>
            <a:normAutofit fontScale="90000"/>
          </a:bodyPr>
          <a:lstStyle/>
          <a:p>
            <a:r>
              <a:rPr lang="pl-PL" dirty="0" smtClean="0"/>
              <a:t>Analiza odchyleń</a:t>
            </a:r>
            <a:endParaRPr lang="pl-PL" dirty="0"/>
          </a:p>
        </p:txBody>
      </p:sp>
      <p:sp>
        <p:nvSpPr>
          <p:cNvPr id="3" name="Symbol zastępczy zawartości 2"/>
          <p:cNvSpPr>
            <a:spLocks noGrp="1"/>
          </p:cNvSpPr>
          <p:nvPr>
            <p:ph idx="1"/>
          </p:nvPr>
        </p:nvSpPr>
        <p:spPr>
          <a:xfrm>
            <a:off x="0" y="571480"/>
            <a:ext cx="9144000" cy="6286520"/>
          </a:xfrm>
        </p:spPr>
        <p:txBody>
          <a:bodyPr>
            <a:normAutofit fontScale="70000" lnSpcReduction="20000"/>
          </a:bodyPr>
          <a:lstStyle/>
          <a:p>
            <a:r>
              <a:rPr lang="pl-PL" sz="2000" dirty="0" smtClean="0"/>
              <a:t>Analizę odchyleń najlepiej można przeprowadzić według następujących kroków:</a:t>
            </a:r>
          </a:p>
          <a:p>
            <a:r>
              <a:rPr lang="pl-PL" sz="2000" i="1" dirty="0" smtClean="0"/>
              <a:t>Krok 1: Wynik</a:t>
            </a:r>
          </a:p>
          <a:p>
            <a:pPr algn="just"/>
            <a:r>
              <a:rPr lang="pl-PL" sz="2000" dirty="0" smtClean="0"/>
              <a:t>W wierszu 25 widzimy osiągnięty wynik w wysokości 10,8 </a:t>
            </a:r>
            <a:r>
              <a:rPr lang="pl-PL" sz="2000" dirty="0" err="1" smtClean="0"/>
              <a:t>tys.DM</a:t>
            </a:r>
            <a:r>
              <a:rPr lang="pl-PL" sz="2000" dirty="0" smtClean="0"/>
              <a:t> i stwierdzamy, że różni się on od założonego poziomu </a:t>
            </a:r>
            <a:r>
              <a:rPr lang="pl-PL" sz="2000" dirty="0" smtClean="0"/>
              <a:t>(101,8) o </a:t>
            </a:r>
            <a:r>
              <a:rPr lang="pl-PL" sz="2000" dirty="0" smtClean="0"/>
              <a:t>91,2 tys. DM. Stąd też stopień wykonania planu wynosi 10,6%.</a:t>
            </a:r>
          </a:p>
          <a:p>
            <a:pPr algn="just"/>
            <a:r>
              <a:rPr lang="pl-PL" sz="2000" dirty="0" smtClean="0"/>
              <a:t>Wielkość tego odchylenia jest dla nas sygnałem alarmowym. Jesteśmy już w trzecim kwartale i musimy wiedzieć, że pozostało nam bardzo mało czasu na podjęcie działań </a:t>
            </a:r>
            <a:r>
              <a:rPr lang="pl-PL" sz="2000" dirty="0" smtClean="0"/>
              <a:t>krótkookresowych</a:t>
            </a:r>
            <a:r>
              <a:rPr lang="pl-PL" sz="2000" dirty="0" smtClean="0"/>
              <a:t>, które wpłynęłyby korzystnie na zmianę poziomu wyniku</a:t>
            </a:r>
            <a:r>
              <a:rPr lang="pl-PL" sz="2000" dirty="0" smtClean="0"/>
              <a:t>. </a:t>
            </a:r>
          </a:p>
          <a:p>
            <a:pPr algn="just"/>
            <a:r>
              <a:rPr lang="pl-PL" sz="2000" dirty="0" smtClean="0"/>
              <a:t>Wiemy także, że musimy poszukiwać słabych stron działania (załamań), w których przedsiębiorstwo mogłoby być relatywnie elastyczne i mieć zdolność do reagowania.</a:t>
            </a:r>
          </a:p>
          <a:p>
            <a:r>
              <a:rPr lang="pl-PL" sz="2000" i="1" dirty="0" smtClean="0"/>
              <a:t>Krok 2: Obrót/Produkcja</a:t>
            </a:r>
          </a:p>
          <a:p>
            <a:pPr algn="just"/>
            <a:r>
              <a:rPr lang="pl-PL" sz="2000" dirty="0" smtClean="0"/>
              <a:t>Nasz obrót brutto ze sprzedaży wykazuje odchylenia w wysokości 232 </a:t>
            </a:r>
            <a:r>
              <a:rPr lang="pl-PL" sz="2000" dirty="0" err="1" smtClean="0"/>
              <a:t>tys.DM</a:t>
            </a:r>
            <a:r>
              <a:rPr lang="pl-PL" sz="2000" dirty="0" smtClean="0"/>
              <a:t>, mimo ostrożnego planowania w stosunku do roku poprzedniego. To odchylenie po przeliczeniu dla całego roku oznaczałoby obniżenie obrotów w stosunku do poziomu planowanego w wysokości 300 tys. DM. Po trzech kwartałach obroty ze sprzedaży zostały zrealizowane, w stosunku do planu, w 87,6%. W pozycji Zmniejszenia dochodów ze sprzedaży występuje wielkość 94%, co oznacza, że w danym roku kwota zmniejszeń wzrosła w stosunku do jej przewidywanej wielkości, w relacji do obrotu. Wystąpienie takiej sytuacji można traktować jako sygnał alarmowy, ostrzegający nas przed obniżeniem się naszej kondycji ekonomicznej.</a:t>
            </a:r>
          </a:p>
          <a:p>
            <a:r>
              <a:rPr lang="pl-PL" sz="2000" i="1" dirty="0" smtClean="0"/>
              <a:t>Krok 3: Koszty produkcji</a:t>
            </a:r>
          </a:p>
          <a:p>
            <a:pPr algn="just"/>
            <a:r>
              <a:rPr lang="pl-PL" sz="2000" dirty="0" smtClean="0"/>
              <a:t>Nasza produkcja globalna danego okresu wynosi 87,2% w stosunku do planu. Oznacza to, że wykonaliśmy o 13% mniej produkcji, niż wielkość przewidywana dla tego roku. Wielkość 87,2% stanowi teraz punkt odniesienia w analizie kosztów produkcji. Wszystkie wielkości procentowe, kosztów produkcji umieszczone w kolumnie f, jeżeli są wyższe od 87,2%, oznaczają przekroczenie kosztów.</a:t>
            </a:r>
          </a:p>
          <a:p>
            <a:pPr algn="just"/>
            <a:r>
              <a:rPr lang="pl-PL" sz="2000" dirty="0" smtClean="0"/>
              <a:t>Ściślej, sytuacja taka występuje w odniesieniu do zużycia materiałów i surowców. Zużycie to odpowiada 104% w stosunku do planu i na pierwszy rzut oka oznacza przekroczenie kosztów o 24,9 tys. DM.</a:t>
            </a:r>
          </a:p>
          <a:p>
            <a:pPr algn="just"/>
            <a:r>
              <a:rPr lang="pl-PL" sz="2000" b="1" dirty="0" smtClean="0"/>
              <a:t>Ponieważ produkcja została wykonana w 87,2%, odchylenie w pozycji materiały i surowce wynosi realnie 98 tys. DM. Odchylenie to zostało ustalone po przeliczeniu planowanej wielkości 573,2 tys. DM do poziomu wykonanej wielkości produkcji 87,2%. Zrealizowany poziom zużycia materiałów i surowców, jaki powinien był być poniesiony przy niższej niż planowano produkcji, wynosi 499,8 tys. DM i stąd też ustalono odchylenie na 98,3 tys. DM</a:t>
            </a:r>
            <a:r>
              <a:rPr lang="pl-PL" sz="2000" b="1" dirty="0" smtClean="0"/>
              <a:t>.</a:t>
            </a:r>
          </a:p>
          <a:p>
            <a:pPr algn="just"/>
            <a:r>
              <a:rPr lang="pl-PL" sz="2000" dirty="0" smtClean="0"/>
              <a:t>Odwrotna sytuacja występuje w pozycji płac bezpośrednich, gdzie osiągnięto tylko 70,5% planowanych płac, tzn. o 101,4 </a:t>
            </a:r>
            <a:r>
              <a:rPr lang="pl-PL" sz="2000" dirty="0" err="1" smtClean="0"/>
              <a:t>tys.DM</a:t>
            </a:r>
            <a:r>
              <a:rPr lang="pl-PL" sz="2000" dirty="0" smtClean="0"/>
              <a:t> mniej niż planowany poziom. Realnie obniżka ta wynosi tylko 57 tys. </a:t>
            </a:r>
            <a:r>
              <a:rPr lang="pl-PL" sz="2000" dirty="0" smtClean="0"/>
              <a:t>DM, gdy uwzględnimy obniżony w tym okresie poziom produkcji i wielkości planowanych płac zredukujemy do rzeczywistego stopnia wykonania produkcji</a:t>
            </a:r>
            <a:r>
              <a:rPr lang="pl-PL" sz="2000" dirty="0" smtClean="0"/>
              <a:t>.</a:t>
            </a:r>
            <a:endParaRPr lang="pl-PL" sz="2000" dirty="0" smtClean="0"/>
          </a:p>
        </p:txBody>
      </p:sp>
      <p:sp>
        <p:nvSpPr>
          <p:cNvPr id="4" name="Symbol zastępczy numeru slajdu 3"/>
          <p:cNvSpPr>
            <a:spLocks noGrp="1"/>
          </p:cNvSpPr>
          <p:nvPr>
            <p:ph type="sldNum" sz="quarter" idx="12"/>
          </p:nvPr>
        </p:nvSpPr>
        <p:spPr/>
        <p:txBody>
          <a:bodyPr/>
          <a:lstStyle/>
          <a:p>
            <a:fld id="{2976E6D7-593B-402F-A982-CE0A306DF685}" type="slidenum">
              <a:rPr lang="pl-PL" smtClean="0"/>
              <a:pPr/>
              <a:t>26</a:t>
            </a:fld>
            <a:endParaRPr lang="pl-PL"/>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0"/>
            <a:ext cx="8229600" cy="500042"/>
          </a:xfrm>
        </p:spPr>
        <p:txBody>
          <a:bodyPr>
            <a:normAutofit fontScale="90000"/>
          </a:bodyPr>
          <a:lstStyle/>
          <a:p>
            <a:r>
              <a:rPr lang="pl-PL" dirty="0" smtClean="0"/>
              <a:t>Analiza odchyleń</a:t>
            </a:r>
            <a:endParaRPr lang="pl-PL" dirty="0"/>
          </a:p>
        </p:txBody>
      </p:sp>
      <p:sp>
        <p:nvSpPr>
          <p:cNvPr id="3" name="Symbol zastępczy zawartości 2"/>
          <p:cNvSpPr>
            <a:spLocks noGrp="1"/>
          </p:cNvSpPr>
          <p:nvPr>
            <p:ph idx="1"/>
          </p:nvPr>
        </p:nvSpPr>
        <p:spPr>
          <a:xfrm>
            <a:off x="0" y="571480"/>
            <a:ext cx="9144000" cy="6072230"/>
          </a:xfrm>
        </p:spPr>
        <p:txBody>
          <a:bodyPr>
            <a:normAutofit fontScale="85000" lnSpcReduction="20000"/>
          </a:bodyPr>
          <a:lstStyle/>
          <a:p>
            <a:r>
              <a:rPr lang="pl-PL" sz="1600" i="1" dirty="0" smtClean="0"/>
              <a:t>Krok </a:t>
            </a:r>
            <a:r>
              <a:rPr lang="pl-PL" sz="1600" i="1" dirty="0" smtClean="0"/>
              <a:t>4: Koszty </a:t>
            </a:r>
            <a:r>
              <a:rPr lang="pl-PL" sz="1600" i="1" dirty="0" smtClean="0"/>
              <a:t>gotowości</a:t>
            </a:r>
            <a:endParaRPr lang="pl-PL" sz="1600" i="1" dirty="0" smtClean="0"/>
          </a:p>
          <a:p>
            <a:pPr algn="just"/>
            <a:r>
              <a:rPr lang="pl-PL" sz="1600" dirty="0" smtClean="0"/>
              <a:t>Zasadniczo można przyjąć, </a:t>
            </a:r>
            <a:r>
              <a:rPr lang="pl-PL" sz="1600" dirty="0" smtClean="0"/>
              <a:t>że koszty gotowości </a:t>
            </a:r>
            <a:r>
              <a:rPr lang="pl-PL" sz="1600" dirty="0" smtClean="0"/>
              <a:t>w krótkim okresie zachowują się tak, jak koszty stałe, a więc ich poziom nie ulega zmianie pod wpływem zmian zachodzących w rozmiarach produkcji. Takie samo znaczenie mają również koszty gotowości, które ustalamy dla zdolności wytwórczych niezbędnych do realizacji planowanej produkcji. Tak więc koszty te nie mogą być przekroczone przy w 100% zrealizowanym planie.</a:t>
            </a:r>
          </a:p>
          <a:p>
            <a:pPr algn="just"/>
            <a:r>
              <a:rPr lang="pl-PL" sz="1600" dirty="0" smtClean="0"/>
              <a:t>Jednakże w sytuacji, gdy w przedsiębiorstwie występuje niepełne wykorzystanie zdolności, powstaje problem dla kierownictwa, ażeby szybko i elastycznie dostosować koszty gotowości do poziomu angażowanych zdolności i </a:t>
            </a:r>
            <a:r>
              <a:rPr lang="pl-PL" sz="1600" dirty="0" smtClean="0"/>
              <a:t>tym </a:t>
            </a:r>
            <a:r>
              <a:rPr lang="pl-PL" sz="1600" dirty="0" smtClean="0"/>
              <a:t>samym zmniejszyć sztywność struktury tych kosztów. </a:t>
            </a:r>
            <a:endParaRPr lang="pl-PL" sz="1600" dirty="0" smtClean="0"/>
          </a:p>
          <a:p>
            <a:pPr algn="just"/>
            <a:r>
              <a:rPr lang="pl-PL" sz="1600" dirty="0" smtClean="0"/>
              <a:t>Możemy </a:t>
            </a:r>
            <a:r>
              <a:rPr lang="pl-PL" sz="1600" dirty="0" smtClean="0"/>
              <a:t>przekonać się, że w tym przypadku wynagrodzenia mogłyby być zredukowane o 9%, koszty utrzymania pomieszczeń o 23%, koszty transportu o 10%, koszty napraw i konserwacji o 18% i koszty gotowości </a:t>
            </a:r>
            <a:r>
              <a:rPr lang="en-US" sz="1600" dirty="0" smtClean="0"/>
              <a:t>II </a:t>
            </a:r>
            <a:r>
              <a:rPr lang="pl-PL" sz="1600" dirty="0" smtClean="0"/>
              <a:t>o 9%. </a:t>
            </a:r>
            <a:endParaRPr lang="pl-PL" sz="1600" dirty="0" smtClean="0"/>
          </a:p>
          <a:p>
            <a:pPr algn="just"/>
            <a:r>
              <a:rPr lang="pl-PL" sz="1600" dirty="0" smtClean="0"/>
              <a:t>Z </a:t>
            </a:r>
            <a:r>
              <a:rPr lang="pl-PL" sz="1600" dirty="0" smtClean="0"/>
              <a:t>kosztów utrzymania pomieszczeń zostały wyłączone czynsze (odrębna pozycja kosztów), a ich obniżenie było możliwe w firmie </a:t>
            </a:r>
            <a:r>
              <a:rPr lang="pl-PL" sz="1600" dirty="0" err="1" smtClean="0"/>
              <a:t>Starkfried</a:t>
            </a:r>
            <a:r>
              <a:rPr lang="pl-PL" sz="1600" dirty="0" smtClean="0"/>
              <a:t> wskutek zmniejszenia zużycia oleju opałowego oraz przez to, że korzysta ona z obcego magazynu, za którego użytkowanie płaci jedynie wtedy, gdy faktycznie z niego korzysta. Przy zmniejszonej produkcji firma w mniejszym stopniu korzystała z magazynu obcego i tym samym poniosła niższe koszty z tego tytułu.</a:t>
            </a:r>
          </a:p>
          <a:p>
            <a:pPr algn="just"/>
            <a:r>
              <a:rPr lang="pl-PL" sz="1600" dirty="0" smtClean="0"/>
              <a:t>W odniesieniu do pozycji „Koszty napraw i konserwacji'* należy wyjaśnić, że kierownictwo firmy podjęło działania korygujące, ograniczające, w krytycznej sytuacji, naprawy i konserwacje tylko do absolutnie koniecznych. Działania te znalazły swoje odzwierciedlenie w poziomie tych kosztów. Pozostałe pozycje kosztów, jak: odsetki, czynsze, amortyzacja, nie uległy zmianom, gdyż są to koszty absolutnie stałe. Fakt ten wskazuje, że przy niepełnym wykorzystaniu zdolności wytwórczych nastąpi relatywny wzrost obciążenia produktów kosztami stałymi i odwrotnie, że mamy szansę uzyskać obniżkę obciążenia tymi kosztami przy wzroście rozmiarów produkcji.</a:t>
            </a:r>
          </a:p>
          <a:p>
            <a:pPr algn="just"/>
            <a:r>
              <a:rPr lang="pl-PL" sz="1600" dirty="0" smtClean="0"/>
              <a:t>W ten sposób dokonaliśmy pierwszej analizy, która będzie dokładniejsza i nabierze większego znaczenia, gdy zajmiemy się drugim poziomem sprawozdań. Tak np. w </a:t>
            </a:r>
            <a:r>
              <a:rPr lang="pl-PL" sz="1600" dirty="0" smtClean="0"/>
              <a:t>ostatnio pokazanym schemacie możemy </a:t>
            </a:r>
            <a:r>
              <a:rPr lang="pl-PL" sz="1600" dirty="0" smtClean="0"/>
              <a:t>zauważyć, że w grupie produktów 1 nastąpiło obniżenie obrotów ze sprzedaży do poziomu 270,3 tys. DM, co oznacza, że był to większy spadek obrotów niż w odniesieniu do przedsiębiorstwa jako całości. W takiej sytuacji należy poszukiwać przyczyny obniżenia się obrotów i tutaj powinno się przeanalizować szczególnie obszar grupy produktów 1. Należy też zauważyć, że inne grupy produktów zwiększyły obroty o 38 tys. DM. Musimy więc rozważyć, czy nie istnieje możliwość szybszego skompensowania obniżonych obrotów w skali firmy przez te inne grupy zamiast dążyć do osiągnięcia założonych obrotów w grupie produktów 1.</a:t>
            </a:r>
          </a:p>
          <a:p>
            <a:pPr algn="just"/>
            <a:r>
              <a:rPr lang="pl-PL" sz="1600" dirty="0" smtClean="0"/>
              <a:t>Wydaje się, że przeprowadzona analiza wykonania planu jest na razie wystarczająca i dalej zajmiemy się poszukiwaniem przyczyn występowania odchyleń od </a:t>
            </a:r>
            <a:r>
              <a:rPr lang="pl-PL" sz="1600" dirty="0" smtClean="0"/>
              <a:t>planu</a:t>
            </a:r>
            <a:r>
              <a:rPr lang="pl-PL" sz="1600" dirty="0" smtClean="0"/>
              <a:t>.</a:t>
            </a:r>
            <a:endParaRPr lang="pl-PL" sz="1600" dirty="0" smtClean="0"/>
          </a:p>
        </p:txBody>
      </p:sp>
      <p:sp>
        <p:nvSpPr>
          <p:cNvPr id="4" name="Symbol zastępczy numeru slajdu 3"/>
          <p:cNvSpPr>
            <a:spLocks noGrp="1"/>
          </p:cNvSpPr>
          <p:nvPr>
            <p:ph type="sldNum" sz="quarter" idx="12"/>
          </p:nvPr>
        </p:nvSpPr>
        <p:spPr/>
        <p:txBody>
          <a:bodyPr/>
          <a:lstStyle/>
          <a:p>
            <a:fld id="{2976E6D7-593B-402F-A982-CE0A306DF685}" type="slidenum">
              <a:rPr lang="pl-PL" smtClean="0"/>
              <a:pPr/>
              <a:t>27</a:t>
            </a:fld>
            <a:endParaRPr lang="pl-PL"/>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0"/>
            <a:ext cx="8229600" cy="511156"/>
          </a:xfrm>
        </p:spPr>
        <p:txBody>
          <a:bodyPr>
            <a:normAutofit fontScale="90000"/>
          </a:bodyPr>
          <a:lstStyle/>
          <a:p>
            <a:r>
              <a:rPr lang="pl-PL" dirty="0" smtClean="0"/>
              <a:t>Poszukiwanie przyczyn</a:t>
            </a:r>
            <a:endParaRPr lang="pl-PL" dirty="0"/>
          </a:p>
        </p:txBody>
      </p:sp>
      <p:sp>
        <p:nvSpPr>
          <p:cNvPr id="3" name="Symbol zastępczy zawartości 2"/>
          <p:cNvSpPr>
            <a:spLocks noGrp="1"/>
          </p:cNvSpPr>
          <p:nvPr>
            <p:ph idx="1"/>
          </p:nvPr>
        </p:nvSpPr>
        <p:spPr>
          <a:xfrm>
            <a:off x="0" y="571480"/>
            <a:ext cx="9144000" cy="6286520"/>
          </a:xfrm>
        </p:spPr>
        <p:txBody>
          <a:bodyPr>
            <a:normAutofit fontScale="62500" lnSpcReduction="20000"/>
          </a:bodyPr>
          <a:lstStyle/>
          <a:p>
            <a:pPr algn="just"/>
            <a:r>
              <a:rPr lang="pl-PL" dirty="0" smtClean="0"/>
              <a:t>Controlling funkcjonuje tylko wtedy, gdy jest zorientowany na „wąskie gardło". Nie każde odchylenie, wskazane w analizie porównawczej Plan-Wykonanie, ma takie same znaczenie. Chcemy traktować odchylenia jako sygnały wskazujące na konieczność dostosowań lub zmian.</a:t>
            </a:r>
          </a:p>
          <a:p>
            <a:pPr algn="just"/>
            <a:r>
              <a:rPr lang="pl-PL" dirty="0" smtClean="0"/>
              <a:t>W krytycznej sytuacji, w jakiej się znajdujemy w trzecim kwartale, musimy skoncentrować się na pozycjach, które mogą nam jeszcze pomóc, zmniejszyć co najmniej częściowo odchylenia od planu. Dlatego też poszukujemy tutaj przyczyn </a:t>
            </a:r>
            <a:r>
              <a:rPr lang="pl-PL" dirty="0" smtClean="0"/>
              <a:t>dla </a:t>
            </a:r>
            <a:r>
              <a:rPr lang="pl-PL" dirty="0" smtClean="0"/>
              <a:t>zaistniałych odchyleń, przez postawienie sobie następujących pytań:</a:t>
            </a:r>
          </a:p>
          <a:p>
            <a:pPr algn="just">
              <a:buNone/>
            </a:pPr>
            <a:r>
              <a:rPr lang="pl-PL" dirty="0" smtClean="0"/>
              <a:t>—  </a:t>
            </a:r>
            <a:r>
              <a:rPr lang="pl-PL" dirty="0" smtClean="0"/>
              <a:t>	gdzie </a:t>
            </a:r>
            <a:r>
              <a:rPr lang="pl-PL" dirty="0" smtClean="0"/>
              <a:t>powstały największe bloki odchyleń (w liczbach absolutnych)</a:t>
            </a:r>
          </a:p>
          <a:p>
            <a:pPr algn="just">
              <a:buNone/>
            </a:pPr>
            <a:r>
              <a:rPr lang="pl-PL" dirty="0" smtClean="0"/>
              <a:t>- 	gdzie </a:t>
            </a:r>
            <a:r>
              <a:rPr lang="pl-PL" dirty="0" smtClean="0"/>
              <a:t>jest konieczne krótkookresowe działanie, które wyeliminowałoby powstawanie negatywnych zjawisk (odchylenie procentowe) — gdzie mogą być pomocne inne obszary lub rodzaje kosztów dla skompensowania powstałych odchyleń w innym miejscu (pozytywne odchylenia)</a:t>
            </a:r>
          </a:p>
          <a:p>
            <a:pPr algn="just">
              <a:buNone/>
            </a:pPr>
            <a:r>
              <a:rPr lang="pl-PL" dirty="0" smtClean="0"/>
              <a:t>—  </a:t>
            </a:r>
            <a:r>
              <a:rPr lang="pl-PL" dirty="0" smtClean="0"/>
              <a:t>	gdzie </a:t>
            </a:r>
            <a:r>
              <a:rPr lang="pl-PL" dirty="0" smtClean="0"/>
              <a:t>występują przyczyny, które wymagają od nas wprowadzenia szybkich działań korygujących.</a:t>
            </a:r>
          </a:p>
          <a:p>
            <a:pPr algn="just"/>
            <a:r>
              <a:rPr lang="pl-PL" dirty="0" smtClean="0"/>
              <a:t>Na podstawie wymienionych kryteriów uzyskuje się dla analizy przyczynowej katalog zadań:</a:t>
            </a:r>
          </a:p>
          <a:p>
            <a:pPr algn="just">
              <a:buNone/>
            </a:pPr>
            <a:r>
              <a:rPr lang="pl-PL" dirty="0" smtClean="0"/>
              <a:t>(a)  obrót ze sprzedaży brutto,</a:t>
            </a:r>
          </a:p>
          <a:p>
            <a:pPr algn="just">
              <a:buNone/>
            </a:pPr>
            <a:r>
              <a:rPr lang="pl-PL" dirty="0" smtClean="0"/>
              <a:t>(b)  zmiany stanów zapasów, a w tym całej produkcji,</a:t>
            </a:r>
          </a:p>
          <a:p>
            <a:pPr algn="just">
              <a:buNone/>
            </a:pPr>
            <a:r>
              <a:rPr lang="pl-PL" dirty="0" smtClean="0"/>
              <a:t>(c)  zużycie materiałów,</a:t>
            </a:r>
          </a:p>
          <a:p>
            <a:pPr algn="just">
              <a:buNone/>
            </a:pPr>
            <a:r>
              <a:rPr lang="pl-PL" dirty="0" smtClean="0"/>
              <a:t>(d)  roboczogodziny (zamiast skorygowanych płac bezpośrednich o czas przygotowawczo-zakończeniowy</a:t>
            </a:r>
            <a:r>
              <a:rPr lang="pl-PL" dirty="0" smtClean="0"/>
              <a:t>).</a:t>
            </a:r>
            <a:endParaRPr lang="pl-PL" dirty="0" smtClean="0"/>
          </a:p>
        </p:txBody>
      </p:sp>
      <p:sp>
        <p:nvSpPr>
          <p:cNvPr id="4" name="Symbol zastępczy numeru slajdu 3"/>
          <p:cNvSpPr>
            <a:spLocks noGrp="1"/>
          </p:cNvSpPr>
          <p:nvPr>
            <p:ph type="sldNum" sz="quarter" idx="12"/>
          </p:nvPr>
        </p:nvSpPr>
        <p:spPr/>
        <p:txBody>
          <a:bodyPr/>
          <a:lstStyle/>
          <a:p>
            <a:fld id="{2976E6D7-593B-402F-A982-CE0A306DF685}" type="slidenum">
              <a:rPr lang="pl-PL" smtClean="0"/>
              <a:pPr/>
              <a:t>28</a:t>
            </a:fld>
            <a:endParaRPr lang="pl-PL"/>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0"/>
            <a:ext cx="8229600" cy="511156"/>
          </a:xfrm>
        </p:spPr>
        <p:txBody>
          <a:bodyPr>
            <a:normAutofit fontScale="90000"/>
          </a:bodyPr>
          <a:lstStyle/>
          <a:p>
            <a:r>
              <a:rPr lang="pl-PL" dirty="0" smtClean="0"/>
              <a:t>Poszukiwanie przyczyn</a:t>
            </a:r>
            <a:endParaRPr lang="pl-PL" dirty="0"/>
          </a:p>
        </p:txBody>
      </p:sp>
      <p:sp>
        <p:nvSpPr>
          <p:cNvPr id="3" name="Symbol zastępczy zawartości 2"/>
          <p:cNvSpPr>
            <a:spLocks noGrp="1"/>
          </p:cNvSpPr>
          <p:nvPr>
            <p:ph idx="1"/>
          </p:nvPr>
        </p:nvSpPr>
        <p:spPr>
          <a:xfrm>
            <a:off x="0" y="571480"/>
            <a:ext cx="9144000" cy="6286520"/>
          </a:xfrm>
        </p:spPr>
        <p:txBody>
          <a:bodyPr>
            <a:normAutofit fontScale="70000" lnSpcReduction="20000"/>
          </a:bodyPr>
          <a:lstStyle/>
          <a:p>
            <a:pPr algn="just"/>
            <a:r>
              <a:rPr lang="pl-PL" dirty="0" smtClean="0"/>
              <a:t>Następnie </a:t>
            </a:r>
            <a:r>
              <a:rPr lang="pl-PL" dirty="0" smtClean="0"/>
              <a:t>powinniśmy zwrócić uwagę, przy podejmowaniu działań korekcyjnych w procesie sterowania, na możliwości ich przeprowadzenia w obszarze założonych kosztów gotowości.</a:t>
            </a:r>
          </a:p>
          <a:p>
            <a:pPr algn="just"/>
            <a:r>
              <a:rPr lang="pl-PL" i="1" dirty="0" smtClean="0"/>
              <a:t>(a) Obrót ze sprzedaży brutto</a:t>
            </a:r>
          </a:p>
          <a:p>
            <a:pPr algn="just"/>
            <a:r>
              <a:rPr lang="pl-PL" dirty="0" smtClean="0"/>
              <a:t>Na ostatnim schemacie widać</a:t>
            </a:r>
            <a:r>
              <a:rPr lang="pl-PL" dirty="0" smtClean="0"/>
              <a:t>, że główną przyczynę powstania odchyleń od obrotu brutto stanowi grupa produktów PC 1. </a:t>
            </a:r>
            <a:endParaRPr lang="pl-PL" dirty="0" smtClean="0"/>
          </a:p>
          <a:p>
            <a:pPr algn="just"/>
            <a:r>
              <a:rPr lang="pl-PL" dirty="0" smtClean="0"/>
              <a:t>Temu </a:t>
            </a:r>
            <a:r>
              <a:rPr lang="pl-PL" dirty="0" smtClean="0"/>
              <a:t>problemowi przyjrzyjmy się teraz dokładniej. Odbywa się rozmowa między panami: Heinrich </a:t>
            </a:r>
            <a:r>
              <a:rPr lang="pl-PL" dirty="0" err="1" smtClean="0"/>
              <a:t>Starkfried</a:t>
            </a:r>
            <a:r>
              <a:rPr lang="pl-PL" dirty="0" smtClean="0"/>
              <a:t>, Willi </a:t>
            </a:r>
            <a:r>
              <a:rPr lang="pl-PL" dirty="0" err="1" smtClean="0"/>
              <a:t>Starkfried</a:t>
            </a:r>
            <a:r>
              <a:rPr lang="pl-PL" dirty="0" smtClean="0"/>
              <a:t> i panem Mellerem, który jest przedstawicielem odpowiadającym za grupę produktów 1. </a:t>
            </a:r>
            <a:endParaRPr lang="pl-PL" dirty="0" smtClean="0"/>
          </a:p>
          <a:p>
            <a:pPr algn="just"/>
            <a:r>
              <a:rPr lang="pl-PL" dirty="0" smtClean="0"/>
              <a:t>Okazało </a:t>
            </a:r>
            <a:r>
              <a:rPr lang="pl-PL" dirty="0" smtClean="0"/>
              <a:t>się, że w ostatnich miesiącach konkurencja wykazała większą aktywność i przez zaoferowanie lepszych warunków odeszło z firmy </a:t>
            </a:r>
            <a:r>
              <a:rPr lang="pl-PL" dirty="0" err="1" smtClean="0"/>
              <a:t>Starkfried</a:t>
            </a:r>
            <a:r>
              <a:rPr lang="pl-PL" dirty="0" smtClean="0"/>
              <a:t> trzech klientów. Podjęcie działań korygujących, polegających na zintensyfikowaniu reklamy w celu zwerbowania nowych klientów, uniemożliwiła choroba pana Mellera</a:t>
            </a:r>
            <a:r>
              <a:rPr lang="pl-PL" dirty="0" smtClean="0"/>
              <a:t>.</a:t>
            </a:r>
          </a:p>
          <a:p>
            <a:pPr algn="just"/>
            <a:r>
              <a:rPr lang="pl-PL" dirty="0" smtClean="0"/>
              <a:t>Obawia się on, że obecnie ukształtowane ceny dla tej grupy produktów zagrażają również realizacji bieżących zamówień i utrzymaniu kontaktów z klientami.</a:t>
            </a:r>
          </a:p>
          <a:p>
            <a:pPr algn="just"/>
            <a:r>
              <a:rPr lang="pl-PL" dirty="0" smtClean="0"/>
              <a:t>Po przeprowadzonej rozmowie zdecydowano się na podjęcie nowych działań, które zamieszczono w </a:t>
            </a:r>
            <a:r>
              <a:rPr lang="pl-PL" dirty="0" smtClean="0"/>
              <a:t>protokole (na kolejnym slajdzie).</a:t>
            </a:r>
            <a:endParaRPr lang="pl-PL" dirty="0"/>
          </a:p>
        </p:txBody>
      </p:sp>
      <p:sp>
        <p:nvSpPr>
          <p:cNvPr id="4" name="Symbol zastępczy numeru slajdu 3"/>
          <p:cNvSpPr>
            <a:spLocks noGrp="1"/>
          </p:cNvSpPr>
          <p:nvPr>
            <p:ph type="sldNum" sz="quarter" idx="12"/>
          </p:nvPr>
        </p:nvSpPr>
        <p:spPr/>
        <p:txBody>
          <a:bodyPr/>
          <a:lstStyle/>
          <a:p>
            <a:fld id="{2976E6D7-593B-402F-A982-CE0A306DF685}" type="slidenum">
              <a:rPr lang="pl-PL" smtClean="0"/>
              <a:pPr/>
              <a:t>29</a:t>
            </a:fld>
            <a:endParaRPr lang="pl-P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987"/>
            <a:ext cx="9144000" cy="906733"/>
          </a:xfrm>
        </p:spPr>
        <p:txBody>
          <a:bodyPr>
            <a:noAutofit/>
          </a:bodyPr>
          <a:lstStyle/>
          <a:p>
            <a:r>
              <a:rPr lang="pl-PL" sz="3200" dirty="0" smtClean="0"/>
              <a:t>Wpływ wyników na rentowność i płynność przedsiębiorstwa</a:t>
            </a:r>
            <a:endParaRPr lang="pl-PL" sz="3200" dirty="0"/>
          </a:p>
        </p:txBody>
      </p:sp>
      <p:sp>
        <p:nvSpPr>
          <p:cNvPr id="3" name="Symbol zastępczy zawartości 2"/>
          <p:cNvSpPr>
            <a:spLocks noGrp="1"/>
          </p:cNvSpPr>
          <p:nvPr>
            <p:ph idx="1"/>
          </p:nvPr>
        </p:nvSpPr>
        <p:spPr>
          <a:xfrm>
            <a:off x="0" y="980728"/>
            <a:ext cx="9144000" cy="5877272"/>
          </a:xfrm>
        </p:spPr>
        <p:txBody>
          <a:bodyPr>
            <a:normAutofit fontScale="40000" lnSpcReduction="20000"/>
          </a:bodyPr>
          <a:lstStyle/>
          <a:p>
            <a:pPr algn="just"/>
            <a:r>
              <a:rPr lang="pl-PL" dirty="0" smtClean="0"/>
              <a:t>W </a:t>
            </a:r>
            <a:r>
              <a:rPr lang="pl-PL" dirty="0"/>
              <a:t>schemacie </a:t>
            </a:r>
            <a:r>
              <a:rPr lang="pl-PL" dirty="0" smtClean="0"/>
              <a:t>na kolejnym slajdzie </a:t>
            </a:r>
            <a:r>
              <a:rPr lang="pl-PL" dirty="0"/>
              <a:t>zostały jeszcze raz zebrane najważniejsze części planu całego przedsiębiorstwa, np.: dla całego roku i dla czterech kwartałów. Wiersze </a:t>
            </a:r>
            <a:r>
              <a:rPr lang="pl-PL" dirty="0" smtClean="0"/>
              <a:t>to </a:t>
            </a:r>
            <a:r>
              <a:rPr lang="pl-PL" dirty="0"/>
              <a:t>najważniejsze wyniki cząstkowe, które wykazuje się w naszym rachunku wyników zbudowanych stopniowo i które stanowią podstawę do obliczania wskaźników do sterowania. Wynikami cząstkowymi, szczególnie istotnymi są:</a:t>
            </a:r>
          </a:p>
          <a:p>
            <a:pPr algn="just"/>
            <a:r>
              <a:rPr lang="pl-PL" dirty="0"/>
              <a:t>— </a:t>
            </a:r>
            <a:r>
              <a:rPr lang="pl-PL" i="1" dirty="0"/>
              <a:t>obrót ze sprzedaży </a:t>
            </a:r>
            <a:r>
              <a:rPr lang="pl-PL" dirty="0"/>
              <a:t>netto; stanowi wartość brutto obrotów </a:t>
            </a:r>
            <a:r>
              <a:rPr lang="pl-PL" dirty="0" smtClean="0"/>
              <a:t> </a:t>
            </a:r>
            <a:r>
              <a:rPr lang="pl-PL" dirty="0"/>
              <a:t>pomniejszonych o elementy zmieniające dochód, które </a:t>
            </a:r>
            <a:r>
              <a:rPr lang="pl-PL" dirty="0" smtClean="0"/>
              <a:t>są </a:t>
            </a:r>
            <a:r>
              <a:rPr lang="pl-PL" dirty="0"/>
              <a:t>udzielane odbiorcom przy sprzedaży (bonifikata, rabat, </a:t>
            </a:r>
            <a:r>
              <a:rPr lang="pl-PL" dirty="0" smtClean="0"/>
              <a:t>skonto</a:t>
            </a:r>
            <a:r>
              <a:rPr lang="pl-PL" dirty="0"/>
              <a:t>). Obrót ze sprzedaży netto zależy od pozycji na rynku. Zmiany, które prowadzą do powiększenia różnicy między obrotem brutto i netto, są objawem słabnącej pozycji firmy na rynku bądź też zmian w strukturze klientów. Klienci nabywający większe ilości wymuszają także od firmy większe upusty.</a:t>
            </a:r>
          </a:p>
          <a:p>
            <a:pPr algn="just"/>
            <a:r>
              <a:rPr lang="pl-PL" dirty="0"/>
              <a:t>—  </a:t>
            </a:r>
            <a:r>
              <a:rPr lang="pl-PL" i="1" dirty="0"/>
              <a:t>Produkcja globalna okresu; </a:t>
            </a:r>
            <a:r>
              <a:rPr lang="pl-PL" dirty="0"/>
              <a:t>określa </a:t>
            </a:r>
            <a:r>
              <a:rPr lang="pl-PL" dirty="0" smtClean="0"/>
              <a:t>się ją </a:t>
            </a:r>
            <a:r>
              <a:rPr lang="pl-PL" dirty="0"/>
              <a:t>przez skorygowanie obrotów netto ze sprzedaży o zmiany w stanach zapasów (in plus, in minus). Obrót netto </a:t>
            </a:r>
            <a:r>
              <a:rPr lang="pl-PL" dirty="0" smtClean="0"/>
              <a:t>pokazuje, </a:t>
            </a:r>
            <a:r>
              <a:rPr lang="pl-PL" dirty="0"/>
              <a:t>ile z naszej produkcji zostało sprzedane na rynku, natomiast produkcja całkowita jest wielkością wyrażającą wartość kosztów produkcji wytworzonej w danym okresie (wynik z produkcji). Produkcja globalna wyraża koszty związane z wytworzeniem całej produkcji w danym okresie. Dlatego wielkość tę przyjmuje się jako bazę </a:t>
            </a:r>
            <a:r>
              <a:rPr lang="pl-PL" dirty="0" smtClean="0"/>
              <a:t> </a:t>
            </a:r>
            <a:r>
              <a:rPr lang="pl-PL" dirty="0"/>
              <a:t>100% przy obliczaniu udziału poszczególnych rodzajów kosztów.</a:t>
            </a:r>
          </a:p>
          <a:p>
            <a:pPr algn="just"/>
            <a:r>
              <a:rPr lang="pl-PL" dirty="0"/>
              <a:t>—   </a:t>
            </a:r>
            <a:r>
              <a:rPr lang="pl-PL" i="1" dirty="0"/>
              <a:t>Wartość dodana; </a:t>
            </a:r>
            <a:r>
              <a:rPr lang="pl-PL" dirty="0"/>
              <a:t>oblicza się przez odjęcie od produkcji globalnej danego okresu wartości wsadu materiałowego i usług obcych. Wyraża ona wkład przedsiębiorstwa w wartość nowo wytworzonej produkcji. Albo inaczej, wyraża to, co przedsiębiorstwo dołożyło do wytworzonych u niego produktów, ażeby osiągnęły one cechy produkcji rynkowej. Wielkość wartości dodanej wskazuje na stopień zaangażowania przedsiębiorstwa w uzyskaną produkcję rynkową. Jeżeli wartość ta jest relatywnie niska, to wkład przedsiębiorstwa w nową produkcję jest wynikiem prostych, łatwych do zrealizowania czynności.</a:t>
            </a:r>
          </a:p>
          <a:p>
            <a:pPr algn="just"/>
            <a:r>
              <a:rPr lang="pl-PL" dirty="0"/>
              <a:t>W przeciwnym przypadku, tj. gdy dochód jest relatywnie wysoki, oznacza, że przedsiębiorstwo wykonuje na rzecz nowych produktów szereg bardziej złożonych czynności. W handlu wkład </a:t>
            </a:r>
            <a:r>
              <a:rPr lang="pl-PL" dirty="0" smtClean="0"/>
              <a:t>przedsiębiorstwa </a:t>
            </a:r>
            <a:r>
              <a:rPr lang="pl-PL" dirty="0"/>
              <a:t>w produkcję rynkową wyraża marża handlowa, która stanowi istotne kryterium decyzyjne.</a:t>
            </a:r>
          </a:p>
          <a:p>
            <a:pPr algn="just"/>
            <a:r>
              <a:rPr lang="pl-PL" dirty="0"/>
              <a:t>— </a:t>
            </a:r>
            <a:r>
              <a:rPr lang="pl-PL" i="1" dirty="0"/>
              <a:t>Marża pokrycia 1; </a:t>
            </a:r>
            <a:r>
              <a:rPr lang="pl-PL" dirty="0"/>
              <a:t>powstaje przez pomniejszenie dochodu z przerobu o koszty zmienne, związane </a:t>
            </a:r>
            <a:r>
              <a:rPr lang="pl-PL" dirty="0" smtClean="0"/>
              <a:t>bezpo</a:t>
            </a:r>
            <a:r>
              <a:rPr lang="pl-PL" dirty="0"/>
              <a:t>średnio z wykonaniem zamówienia. Marża ta </a:t>
            </a:r>
            <a:r>
              <a:rPr lang="pl-PL" dirty="0" smtClean="0"/>
              <a:t>pokazuje</a:t>
            </a:r>
            <a:r>
              <a:rPr lang="pl-PL" dirty="0"/>
              <a:t>, </a:t>
            </a:r>
            <a:r>
              <a:rPr lang="pl-PL" dirty="0" smtClean="0"/>
              <a:t>ile zarabiamy na produkcie, </a:t>
            </a:r>
            <a:r>
              <a:rPr lang="pl-PL" dirty="0"/>
              <a:t>po pokryciu kosztów zmiennych ponoszonych na jego wytworzenie. Albo inaczej, stanowi ona kwotę, która pomniejsza ryzyko straty (przez pokrywanie kosztów gotowości) i służy osiągnięciu zysku (bez dokonywania korekty obrotów o zmianę stanu zapasów).</a:t>
            </a:r>
          </a:p>
          <a:p>
            <a:pPr algn="just"/>
            <a:r>
              <a:rPr lang="pl-PL" dirty="0"/>
              <a:t>—  Firma </a:t>
            </a:r>
            <a:r>
              <a:rPr lang="pl-PL" dirty="0" err="1"/>
              <a:t>Starkfried</a:t>
            </a:r>
            <a:r>
              <a:rPr lang="pl-PL" dirty="0"/>
              <a:t> posiada specjalną strukturę </a:t>
            </a:r>
            <a:r>
              <a:rPr lang="pl-PL" dirty="0" smtClean="0"/>
              <a:t>kapitałową (niski </a:t>
            </a:r>
            <a:r>
              <a:rPr lang="pl-PL" dirty="0"/>
              <a:t>udział kapitału własnego i zaangażowanie rodziny przedsiębiorcy). Ze względu na ten fakt „odsetki" i „wynagrodzenia, włącznie z płacą przedsiębiorcy", tworzą tutaj jedną pozycję pod nazwą „suma pośrednia". Te specyficzne koszty przedsiębiorstwa muszą być bezwzględnie pokryte, co założyła sobie jako cel firma </a:t>
            </a:r>
            <a:r>
              <a:rPr lang="pl-PL" dirty="0" err="1"/>
              <a:t>Starkfried</a:t>
            </a:r>
            <a:r>
              <a:rPr lang="pl-PL" dirty="0"/>
              <a:t>. Jest to niezbędne, ażeby przedsiębiorca podejmował się produkcji ze względu na towarzyszące jej ryzyko (w większości przedsiębiorstw o kapitale rodzinnym z reguły powinny być pokrywane te koszty) </a:t>
            </a:r>
          </a:p>
          <a:p>
            <a:pPr algn="just"/>
            <a:r>
              <a:rPr lang="pl-PL" dirty="0"/>
              <a:t>—  </a:t>
            </a:r>
            <a:r>
              <a:rPr lang="pl-PL" i="1" dirty="0"/>
              <a:t>Marża pokrycia 2; </a:t>
            </a:r>
            <a:r>
              <a:rPr lang="pl-PL" dirty="0"/>
              <a:t>oznacza nadwyżkę nad kosztami gotowości I. Koszty te są niezależne od rozmiarów produkcji i mogą być agregowane, zgodnie z zasadą przyczynowości, z poszczególnymi jednostkami obrachunkowymi (centra zysków, centra kosztów, grupy wyrobów itd.). Jeżeli marża pokrycia 2 jest zerowa, to koszty gotowości agregowane dla przedsiębiorstwa jako całość (nie rozdzielane na jednostki wewnętrzne) będą nie pokryte</a:t>
            </a:r>
            <a:r>
              <a:rPr lang="pl-PL" dirty="0" smtClean="0"/>
              <a:t>.</a:t>
            </a:r>
            <a:endParaRPr lang="pl-PL" dirty="0"/>
          </a:p>
        </p:txBody>
      </p:sp>
      <p:sp>
        <p:nvSpPr>
          <p:cNvPr id="4" name="Symbol zastępczy numeru slajdu 3"/>
          <p:cNvSpPr>
            <a:spLocks noGrp="1"/>
          </p:cNvSpPr>
          <p:nvPr>
            <p:ph type="sldNum" sz="quarter" idx="12"/>
          </p:nvPr>
        </p:nvSpPr>
        <p:spPr/>
        <p:txBody>
          <a:bodyPr/>
          <a:lstStyle/>
          <a:p>
            <a:fld id="{2976E6D7-593B-402F-A982-CE0A306DF685}" type="slidenum">
              <a:rPr lang="pl-PL" smtClean="0"/>
              <a:pPr/>
              <a:t>3</a:t>
            </a:fld>
            <a:endParaRPr lang="pl-PL"/>
          </a:p>
        </p:txBody>
      </p:sp>
    </p:spTree>
    <p:extLst>
      <p:ext uri="{BB962C8B-B14F-4D97-AF65-F5344CB8AC3E}">
        <p14:creationId xmlns="" xmlns:p14="http://schemas.microsoft.com/office/powerpoint/2010/main" val="3890776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2976E6D7-593B-402F-A982-CE0A306DF685}" type="slidenum">
              <a:rPr lang="pl-PL" smtClean="0"/>
              <a:pPr/>
              <a:t>30</a:t>
            </a:fld>
            <a:endParaRPr lang="pl-PL"/>
          </a:p>
        </p:txBody>
      </p:sp>
      <p:pic>
        <p:nvPicPr>
          <p:cNvPr id="44034" name="Picture 2"/>
          <p:cNvPicPr>
            <a:picLocks noChangeAspect="1" noChangeArrowheads="1"/>
          </p:cNvPicPr>
          <p:nvPr/>
        </p:nvPicPr>
        <p:blipFill>
          <a:blip r:embed="rId2" cstate="print"/>
          <a:srcRect/>
          <a:stretch>
            <a:fillRect/>
          </a:stretch>
        </p:blipFill>
        <p:spPr bwMode="auto">
          <a:xfrm>
            <a:off x="1785918" y="0"/>
            <a:ext cx="5000660" cy="686570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0"/>
            <a:ext cx="8229600" cy="511156"/>
          </a:xfrm>
        </p:spPr>
        <p:txBody>
          <a:bodyPr>
            <a:normAutofit fontScale="90000"/>
          </a:bodyPr>
          <a:lstStyle/>
          <a:p>
            <a:r>
              <a:rPr lang="pl-PL" dirty="0" smtClean="0"/>
              <a:t>Poszukiwanie przyczyn</a:t>
            </a:r>
            <a:endParaRPr lang="pl-PL" dirty="0"/>
          </a:p>
        </p:txBody>
      </p:sp>
      <p:sp>
        <p:nvSpPr>
          <p:cNvPr id="3" name="Symbol zastępczy zawartości 2"/>
          <p:cNvSpPr>
            <a:spLocks noGrp="1"/>
          </p:cNvSpPr>
          <p:nvPr>
            <p:ph idx="1"/>
          </p:nvPr>
        </p:nvSpPr>
        <p:spPr>
          <a:xfrm>
            <a:off x="0" y="571480"/>
            <a:ext cx="9144000" cy="6286520"/>
          </a:xfrm>
        </p:spPr>
        <p:txBody>
          <a:bodyPr>
            <a:normAutofit fontScale="77500" lnSpcReduction="20000"/>
          </a:bodyPr>
          <a:lstStyle/>
          <a:p>
            <a:pPr algn="just"/>
            <a:r>
              <a:rPr lang="pl-PL" dirty="0" smtClean="0"/>
              <a:t>Działania te są następujące:</a:t>
            </a:r>
          </a:p>
          <a:p>
            <a:pPr algn="just">
              <a:buNone/>
            </a:pPr>
            <a:r>
              <a:rPr lang="pl-PL" dirty="0" smtClean="0"/>
              <a:t>—  przeprowadzenie analizy kalkulacji cen dla sprawdzenia, czy firma nie popełniła błędów kalkulacyjnych i nie ustaliła cen przekraczających cenę rynkową</a:t>
            </a:r>
          </a:p>
          <a:p>
            <a:pPr algn="just">
              <a:buNone/>
            </a:pPr>
            <a:r>
              <a:rPr lang="pl-PL" dirty="0" smtClean="0"/>
              <a:t>—  nabycie produktu konkurencyjnego w celu poznania jego zalet i konstrukcji. Stwierdzić należy, czy został zastosowany w nim lepszy materiał lub czy możliwe jest poznanie przyczyn korzystnych kosztów uzyskiwanych przez konkurencję w wytwarzaniu produktu</a:t>
            </a:r>
          </a:p>
          <a:p>
            <a:pPr algn="just">
              <a:buNone/>
            </a:pPr>
            <a:r>
              <a:rPr lang="pl-PL" dirty="0" smtClean="0"/>
              <a:t>—  dokonanie oceny zużycia materiałów we własnej firmie, aby usunąć przyczyny większego ich zużycia. Ponieważ materiał jest </a:t>
            </a:r>
            <a:r>
              <a:rPr lang="pl-PL" dirty="0" smtClean="0"/>
              <a:t>relatywnie </a:t>
            </a:r>
            <a:r>
              <a:rPr lang="pl-PL" dirty="0" smtClean="0"/>
              <a:t>nieatrakcyjny, nie wydaje się prawdopodobne przywłaszczenie go sobie. Wyklucza się zwiększenie zużycia spowodowane występowaniem dużych braków, ponieważ pan Heinrich </a:t>
            </a:r>
            <a:r>
              <a:rPr lang="pl-PL" dirty="0" err="1" smtClean="0"/>
              <a:t>Starkfried</a:t>
            </a:r>
            <a:r>
              <a:rPr lang="pl-PL" dirty="0" smtClean="0"/>
              <a:t> osobiście czuwa nad ograniczaniem liczby braków w przyszłości. </a:t>
            </a:r>
            <a:endParaRPr lang="pl-PL" dirty="0" smtClean="0"/>
          </a:p>
          <a:p>
            <a:pPr algn="just">
              <a:buNone/>
            </a:pPr>
            <a:r>
              <a:rPr lang="pl-PL" dirty="0" smtClean="0"/>
              <a:t>W </a:t>
            </a:r>
            <a:r>
              <a:rPr lang="pl-PL" dirty="0" smtClean="0"/>
              <a:t>rozmowie okazało się, że dotychczasowy sposób ewidencji (wydanie materiałów na produkcję = zużycie) oraz brak kontroli przyjęcia wyrobów do magazynu wyjaśniają odchylenia od planu.</a:t>
            </a:r>
            <a:endParaRPr lang="pl-PL" dirty="0"/>
          </a:p>
        </p:txBody>
      </p:sp>
      <p:sp>
        <p:nvSpPr>
          <p:cNvPr id="4" name="Symbol zastępczy numeru slajdu 3"/>
          <p:cNvSpPr>
            <a:spLocks noGrp="1"/>
          </p:cNvSpPr>
          <p:nvPr>
            <p:ph type="sldNum" sz="quarter" idx="12"/>
          </p:nvPr>
        </p:nvSpPr>
        <p:spPr/>
        <p:txBody>
          <a:bodyPr/>
          <a:lstStyle/>
          <a:p>
            <a:fld id="{2976E6D7-593B-402F-A982-CE0A306DF685}" type="slidenum">
              <a:rPr lang="pl-PL" smtClean="0"/>
              <a:pPr/>
              <a:t>31</a:t>
            </a:fld>
            <a:endParaRPr lang="pl-PL"/>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0"/>
            <a:ext cx="8229600" cy="511156"/>
          </a:xfrm>
        </p:spPr>
        <p:txBody>
          <a:bodyPr>
            <a:normAutofit fontScale="90000"/>
          </a:bodyPr>
          <a:lstStyle/>
          <a:p>
            <a:r>
              <a:rPr lang="pl-PL" dirty="0" smtClean="0"/>
              <a:t>Poszukiwanie przyczyn</a:t>
            </a:r>
            <a:endParaRPr lang="pl-PL" dirty="0"/>
          </a:p>
        </p:txBody>
      </p:sp>
      <p:sp>
        <p:nvSpPr>
          <p:cNvPr id="3" name="Symbol zastępczy zawartości 2"/>
          <p:cNvSpPr>
            <a:spLocks noGrp="1"/>
          </p:cNvSpPr>
          <p:nvPr>
            <p:ph idx="1"/>
          </p:nvPr>
        </p:nvSpPr>
        <p:spPr>
          <a:xfrm>
            <a:off x="0" y="571480"/>
            <a:ext cx="9144000" cy="6286520"/>
          </a:xfrm>
        </p:spPr>
        <p:txBody>
          <a:bodyPr>
            <a:normAutofit fontScale="62500" lnSpcReduction="20000"/>
          </a:bodyPr>
          <a:lstStyle/>
          <a:p>
            <a:r>
              <a:rPr lang="pl-PL" i="1" dirty="0" smtClean="0"/>
              <a:t>(b) Zmiany stanów zapasów</a:t>
            </a:r>
          </a:p>
          <a:p>
            <a:pPr algn="just"/>
            <a:r>
              <a:rPr lang="pl-PL" dirty="0" smtClean="0"/>
              <a:t>Ze względu na zmniejszenie stanu zapasów w stosunku do planowanych oraz w związku z tym, że produkcja globalna danego okresu w przedsiębiorstwie wynosi 87,6%, dyskutuje się kwestię, czy dotychczasowe rozwiązanie obłożenia zdolności produkcyjnych, ze względu na realny stan zamówień, ma być w przyszłości zachowane. Alternatywą byłoby uzgodnienie kontyngentów wysyłkowych ze stałymi klientami. Kontyngenty te byłyby trzymane w magazynie, z którego mogłyby być one wysyłane. W ten sposób byłoby możliwe większe obłożenie zdolności produkcyjnych, a co za tym idzie, produkcja na magazyn, jeśli inne zamówienia wykazywałyby wahania. Na podstawie wysokiego obciążenia z tytułu oprocentowania zapasów musi być jednak najpierw skontrolowany skutek finansowy takich zapasów magazynowych</a:t>
            </a:r>
            <a:r>
              <a:rPr lang="pl-PL" dirty="0" smtClean="0"/>
              <a:t>.</a:t>
            </a:r>
          </a:p>
          <a:p>
            <a:r>
              <a:rPr lang="pl-PL" i="1" dirty="0" smtClean="0"/>
              <a:t>(c) Zużycie materiałów</a:t>
            </a:r>
          </a:p>
          <a:p>
            <a:pPr algn="just"/>
            <a:r>
              <a:rPr lang="pl-PL" dirty="0" smtClean="0"/>
              <a:t>Przy uwzględnieniu efektywnego zatrudnienia zużycie materiałów ma w wyniku całkowitym odchylenie </a:t>
            </a:r>
            <a:r>
              <a:rPr lang="pl-PL" dirty="0" smtClean="0"/>
              <a:t>negatywne </a:t>
            </a:r>
            <a:r>
              <a:rPr lang="pl-PL" dirty="0" smtClean="0"/>
              <a:t>ok. 98 tys. DM. Dalsze rozważania skierowane są na redukowanie zużycia materiałów w grupie produktów </a:t>
            </a:r>
            <a:r>
              <a:rPr lang="en-US" dirty="0" smtClean="0"/>
              <a:t>I.</a:t>
            </a:r>
          </a:p>
          <a:p>
            <a:pPr algn="just"/>
            <a:r>
              <a:rPr lang="pl-PL" dirty="0" smtClean="0"/>
              <a:t>Teraz zostaną zaangażowani do rozwiązania problemu mistrz i obydwaj pracownicy, którzy są odpowiedzialni za wytwarzanie produktu A. Podczas rozmowy okazało się, że w miesiącach letnich przyjęto surowce o nieodpowiedniej jakości, które po przekazaniu do produkcji i stwierdzeniu u nich wad zostały zwrócone dostawcy. Do dnia dzisiejszego wadliwość surowców nie została uznana. Ten konkretny przypadek wyjaśnia odchylenia, ale tylko w połowie. Pozostałe odchylenia można wyjaśnić, przeprowadzając inne badania.</a:t>
            </a:r>
            <a:endParaRPr lang="pl-PL" dirty="0"/>
          </a:p>
        </p:txBody>
      </p:sp>
      <p:sp>
        <p:nvSpPr>
          <p:cNvPr id="4" name="Symbol zastępczy numeru slajdu 3"/>
          <p:cNvSpPr>
            <a:spLocks noGrp="1"/>
          </p:cNvSpPr>
          <p:nvPr>
            <p:ph type="sldNum" sz="quarter" idx="12"/>
          </p:nvPr>
        </p:nvSpPr>
        <p:spPr/>
        <p:txBody>
          <a:bodyPr/>
          <a:lstStyle/>
          <a:p>
            <a:fld id="{2976E6D7-593B-402F-A982-CE0A306DF685}" type="slidenum">
              <a:rPr lang="pl-PL" smtClean="0"/>
              <a:pPr/>
              <a:t>32</a:t>
            </a:fld>
            <a:endParaRPr lang="pl-PL"/>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0"/>
            <a:ext cx="8229600" cy="511156"/>
          </a:xfrm>
        </p:spPr>
        <p:txBody>
          <a:bodyPr>
            <a:normAutofit fontScale="90000"/>
          </a:bodyPr>
          <a:lstStyle/>
          <a:p>
            <a:r>
              <a:rPr lang="pl-PL" dirty="0" smtClean="0"/>
              <a:t>Poszukiwanie przyczyn</a:t>
            </a:r>
            <a:endParaRPr lang="pl-PL" dirty="0"/>
          </a:p>
        </p:txBody>
      </p:sp>
      <p:sp>
        <p:nvSpPr>
          <p:cNvPr id="3" name="Symbol zastępczy zawartości 2"/>
          <p:cNvSpPr>
            <a:spLocks noGrp="1"/>
          </p:cNvSpPr>
          <p:nvPr>
            <p:ph idx="1"/>
          </p:nvPr>
        </p:nvSpPr>
        <p:spPr>
          <a:xfrm>
            <a:off x="0" y="571480"/>
            <a:ext cx="9144000" cy="6286520"/>
          </a:xfrm>
        </p:spPr>
        <p:txBody>
          <a:bodyPr>
            <a:normAutofit fontScale="55000" lnSpcReduction="20000"/>
          </a:bodyPr>
          <a:lstStyle/>
          <a:p>
            <a:r>
              <a:rPr lang="pl-PL" i="1" dirty="0" smtClean="0"/>
              <a:t>(d) Wykorzystanie czasu pracy</a:t>
            </a:r>
          </a:p>
          <a:p>
            <a:pPr algn="just"/>
            <a:r>
              <a:rPr lang="pl-PL" dirty="0" smtClean="0"/>
              <a:t>Czas pracy nie został w pełni wykorzystany. </a:t>
            </a:r>
            <a:endParaRPr lang="pl-PL" dirty="0" smtClean="0"/>
          </a:p>
          <a:p>
            <a:pPr algn="just"/>
            <a:r>
              <a:rPr lang="pl-PL" dirty="0" smtClean="0"/>
              <a:t>W </a:t>
            </a:r>
            <a:r>
              <a:rPr lang="pl-PL" dirty="0" smtClean="0"/>
              <a:t>całym przedsiębiorstwie zużyte zostało tylko 70,5% planowanych </a:t>
            </a:r>
            <a:r>
              <a:rPr lang="pl-PL" dirty="0" smtClean="0"/>
              <a:t>roboczogodzin (robocizna bezpośrednia – wykonanie za 3 kwartały w stosunku do planu), </a:t>
            </a:r>
            <a:r>
              <a:rPr lang="pl-PL" dirty="0" smtClean="0"/>
              <a:t>wobec globalnej produkcji danego okresu, która wynosiła 87,2%. </a:t>
            </a:r>
            <a:endParaRPr lang="pl-PL" dirty="0" smtClean="0"/>
          </a:p>
          <a:p>
            <a:pPr algn="just"/>
            <a:r>
              <a:rPr lang="pl-PL" dirty="0" smtClean="0"/>
              <a:t>W </a:t>
            </a:r>
            <a:r>
              <a:rPr lang="pl-PL" dirty="0" smtClean="0"/>
              <a:t>grupie produktów </a:t>
            </a:r>
            <a:r>
              <a:rPr lang="pl-PL" dirty="0" smtClean="0"/>
              <a:t>1 </a:t>
            </a:r>
            <a:r>
              <a:rPr lang="pl-PL" dirty="0" smtClean="0"/>
              <a:t>zużyto tylko 62,0% roboczogodzin przy produkcji globalnej 62,7%. </a:t>
            </a:r>
            <a:endParaRPr lang="pl-PL" dirty="0" smtClean="0"/>
          </a:p>
          <a:p>
            <a:pPr algn="just"/>
            <a:r>
              <a:rPr lang="pl-PL" dirty="0" smtClean="0"/>
              <a:t>Wskazanie </a:t>
            </a:r>
            <a:r>
              <a:rPr lang="pl-PL" dirty="0" smtClean="0"/>
              <a:t>przyczyn niepełnego wykorzystania czasu pracy jest możliwe po przeprowadzeniu analizy porównawczej typu Plan-Wykonanie dla całego przedsiębiorstwa. </a:t>
            </a:r>
            <a:endParaRPr lang="pl-PL" dirty="0" smtClean="0"/>
          </a:p>
          <a:p>
            <a:pPr algn="just"/>
            <a:r>
              <a:rPr lang="pl-PL" dirty="0" smtClean="0"/>
              <a:t>Wykonanie produkcji osiągnęło 90,3</a:t>
            </a:r>
            <a:r>
              <a:rPr lang="pl-PL" dirty="0" smtClean="0"/>
              <a:t>% </a:t>
            </a:r>
            <a:r>
              <a:rPr lang="pl-PL" dirty="0" smtClean="0"/>
              <a:t>planu, a suma wykorzystanych płac </a:t>
            </a:r>
            <a:r>
              <a:rPr lang="pl-PL" dirty="0" smtClean="0"/>
              <a:t>wynosi tylko 70,5</a:t>
            </a:r>
            <a:r>
              <a:rPr lang="pl-PL" dirty="0" smtClean="0"/>
              <a:t>% planu.  </a:t>
            </a:r>
          </a:p>
          <a:p>
            <a:pPr algn="just"/>
            <a:r>
              <a:rPr lang="pl-PL" dirty="0" smtClean="0"/>
              <a:t>Struktura </a:t>
            </a:r>
            <a:r>
              <a:rPr lang="pl-PL" dirty="0" smtClean="0"/>
              <a:t>płac uległa zmianie i obniżyła się stawka na godzinę. </a:t>
            </a:r>
            <a:endParaRPr lang="pl-PL" dirty="0" smtClean="0"/>
          </a:p>
          <a:p>
            <a:pPr algn="just"/>
            <a:r>
              <a:rPr lang="pl-PL" dirty="0" smtClean="0"/>
              <a:t>Przyczyną </a:t>
            </a:r>
            <a:r>
              <a:rPr lang="pl-PL" dirty="0" smtClean="0"/>
              <a:t>tego pozytywnego działania było lepsze wykorzystanie pracowników własnych i pomocników oraz rezygnacja z zatrudnienia dwóch wykwalifikowanych osób. </a:t>
            </a:r>
            <a:endParaRPr lang="pl-PL" dirty="0" smtClean="0"/>
          </a:p>
          <a:p>
            <a:pPr algn="just"/>
            <a:r>
              <a:rPr lang="pl-PL" dirty="0" smtClean="0"/>
              <a:t>Te </a:t>
            </a:r>
            <a:r>
              <a:rPr lang="pl-PL" dirty="0" smtClean="0"/>
              <a:t>efekty skłaniają do przemyśleń, czy nie istnieją w przedsiębiorstwie jeszcze inne możliwości zmniejszenia poziomu kosztów płac (udziału w kosztach całkowitych). </a:t>
            </a:r>
            <a:endParaRPr lang="pl-PL" dirty="0" smtClean="0"/>
          </a:p>
          <a:p>
            <a:pPr algn="just"/>
            <a:r>
              <a:rPr lang="pl-PL" dirty="0" smtClean="0"/>
              <a:t>Zrealizowanie </a:t>
            </a:r>
            <a:r>
              <a:rPr lang="pl-PL" dirty="0" smtClean="0"/>
              <a:t>możliwej obniżki kosztów płac wpłynęłoby na zmianę danych bazowych w </a:t>
            </a:r>
            <a:r>
              <a:rPr lang="pl-PL" dirty="0" smtClean="0"/>
              <a:t>kalkulacji </a:t>
            </a:r>
            <a:r>
              <a:rPr lang="pl-PL" dirty="0" smtClean="0"/>
              <a:t>cen i ostatecznie ich obniżenie. Obniżka ta byłaby korzystna wobec konkurencji. </a:t>
            </a:r>
            <a:endParaRPr lang="pl-PL" dirty="0" smtClean="0"/>
          </a:p>
          <a:p>
            <a:pPr algn="just"/>
            <a:r>
              <a:rPr lang="pl-PL" dirty="0" smtClean="0"/>
              <a:t>Analizę </a:t>
            </a:r>
            <a:r>
              <a:rPr lang="pl-PL" dirty="0" smtClean="0"/>
              <a:t>kosztów według rodzajów zakończono na pozycji płace, ponieważ znaleziono szereg innych, prostych i istotnych źródeł poprawy wyniku w krótkim okresie. Następnie podjęto szereg decyzji korygujących w celu zlikwidowania, w tym roku możliwie w jak największym stopniu, odchyleń od planu w pozycji dochody ze sprzedaży oraz wyniki.</a:t>
            </a:r>
            <a:endParaRPr lang="pl-PL" i="1" dirty="0" smtClean="0"/>
          </a:p>
        </p:txBody>
      </p:sp>
      <p:sp>
        <p:nvSpPr>
          <p:cNvPr id="4" name="Symbol zastępczy numeru slajdu 3"/>
          <p:cNvSpPr>
            <a:spLocks noGrp="1"/>
          </p:cNvSpPr>
          <p:nvPr>
            <p:ph type="sldNum" sz="quarter" idx="12"/>
          </p:nvPr>
        </p:nvSpPr>
        <p:spPr/>
        <p:txBody>
          <a:bodyPr/>
          <a:lstStyle/>
          <a:p>
            <a:fld id="{2976E6D7-593B-402F-A982-CE0A306DF685}" type="slidenum">
              <a:rPr lang="pl-PL" smtClean="0"/>
              <a:pPr/>
              <a:t>33</a:t>
            </a:fld>
            <a:endParaRPr lang="pl-PL"/>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642918"/>
          </a:xfrm>
        </p:spPr>
        <p:txBody>
          <a:bodyPr>
            <a:normAutofit fontScale="90000"/>
          </a:bodyPr>
          <a:lstStyle/>
          <a:p>
            <a:r>
              <a:rPr lang="pl-PL" dirty="0" smtClean="0"/>
              <a:t>Podejmowanie działań korygujących</a:t>
            </a:r>
            <a:endParaRPr lang="pl-PL" dirty="0"/>
          </a:p>
        </p:txBody>
      </p:sp>
      <p:sp>
        <p:nvSpPr>
          <p:cNvPr id="3" name="Symbol zastępczy zawartości 2"/>
          <p:cNvSpPr>
            <a:spLocks noGrp="1"/>
          </p:cNvSpPr>
          <p:nvPr>
            <p:ph idx="1"/>
          </p:nvPr>
        </p:nvSpPr>
        <p:spPr>
          <a:xfrm>
            <a:off x="0" y="571480"/>
            <a:ext cx="9144000" cy="6286520"/>
          </a:xfrm>
        </p:spPr>
        <p:txBody>
          <a:bodyPr>
            <a:noAutofit/>
          </a:bodyPr>
          <a:lstStyle/>
          <a:p>
            <a:pPr algn="just"/>
            <a:r>
              <a:rPr lang="pl-PL" sz="1700" dirty="0" smtClean="0"/>
              <a:t>Po przeprowadzeniu z grubsza analizy przyczynowej okazało się, że występuje pięć sfer rozszerzających </a:t>
            </a:r>
            <a:r>
              <a:rPr lang="pl-PL" sz="1700" dirty="0" smtClean="0"/>
              <a:t>działania naprawcze, </a:t>
            </a:r>
            <a:r>
              <a:rPr lang="pl-PL" sz="1700" dirty="0" smtClean="0"/>
              <a:t>takich jak:</a:t>
            </a:r>
          </a:p>
          <a:p>
            <a:pPr algn="just">
              <a:buNone/>
            </a:pPr>
            <a:r>
              <a:rPr lang="pl-PL" sz="1700" dirty="0" smtClean="0"/>
              <a:t>—  wzrost obrotów ze sprzedaży</a:t>
            </a:r>
            <a:r>
              <a:rPr lang="pl-PL" sz="1700" dirty="0" smtClean="0"/>
              <a:t>, </a:t>
            </a:r>
          </a:p>
          <a:p>
            <a:pPr algn="just">
              <a:buNone/>
            </a:pPr>
            <a:r>
              <a:rPr lang="pl-PL" sz="1700" dirty="0" smtClean="0"/>
              <a:t>— </a:t>
            </a:r>
            <a:r>
              <a:rPr lang="pl-PL" sz="1700" dirty="0" smtClean="0"/>
              <a:t> wzrost </a:t>
            </a:r>
            <a:r>
              <a:rPr lang="pl-PL" sz="1700" dirty="0" smtClean="0"/>
              <a:t>produkcji ze wzrostem zapasów magazynowych,</a:t>
            </a:r>
          </a:p>
          <a:p>
            <a:pPr algn="just">
              <a:buNone/>
            </a:pPr>
            <a:r>
              <a:rPr lang="pl-PL" sz="1700" dirty="0" smtClean="0"/>
              <a:t>—  kontrola zużycia materiałów,</a:t>
            </a:r>
          </a:p>
          <a:p>
            <a:pPr algn="just">
              <a:buNone/>
            </a:pPr>
            <a:r>
              <a:rPr lang="pl-PL" sz="1700" dirty="0" smtClean="0"/>
              <a:t>—   obniżka kosztów płac na godzinę i</a:t>
            </a:r>
          </a:p>
          <a:p>
            <a:pPr algn="just">
              <a:buNone/>
            </a:pPr>
            <a:r>
              <a:rPr lang="pl-PL" sz="1700" dirty="0" smtClean="0"/>
              <a:t>—  obniżka bądź też przesunięcia strukturalne nakładów w obszarach kosztów gotowości.</a:t>
            </a:r>
          </a:p>
          <a:p>
            <a:pPr algn="just"/>
            <a:r>
              <a:rPr lang="pl-PL" sz="1700" dirty="0" smtClean="0"/>
              <a:t>Sfery te stwarzają konkretne możliwości pozytywnego oddziaływania na wynik roczny w krótkim okresie. Na roboczym spotkaniu z osobami kierującymi został ustalony program działań, który dąży do osiągnięcia następujących celów:</a:t>
            </a:r>
          </a:p>
          <a:p>
            <a:pPr algn="just">
              <a:buNone/>
            </a:pPr>
            <a:r>
              <a:rPr lang="pl-PL" sz="1700" dirty="0" smtClean="0"/>
              <a:t>—  wzrostu obrotów, przez znalezienie nowych klientów w obszarze sprzedaży produktu 1 i przez co najmniej częściową kompensatę zmniejszenia obrotów produktu 1 z obszarów sprzedaży innych produktów,</a:t>
            </a:r>
          </a:p>
          <a:p>
            <a:pPr algn="just">
              <a:buNone/>
            </a:pPr>
            <a:r>
              <a:rPr lang="pl-PL" sz="1700" dirty="0" smtClean="0"/>
              <a:t>—  wzrost produkcji przez lepsze planowanie zdolności wytwórczych i produkcji na zapas dla klientów z półrocznym terminem realizacji, dla której wykorzystywane są magazyny komisowe,</a:t>
            </a:r>
          </a:p>
          <a:p>
            <a:pPr algn="just">
              <a:buNone/>
            </a:pPr>
            <a:r>
              <a:rPr lang="pl-PL" sz="1700" dirty="0" smtClean="0"/>
              <a:t>— </a:t>
            </a:r>
            <a:r>
              <a:rPr lang="pl-PL" sz="1700" dirty="0" smtClean="0"/>
              <a:t> zredukowania </a:t>
            </a:r>
            <a:r>
              <a:rPr lang="pl-PL" sz="1700" dirty="0" smtClean="0"/>
              <a:t>zużycia materiałów, po analizie </a:t>
            </a:r>
            <a:r>
              <a:rPr lang="pl-PL" sz="1700" dirty="0" smtClean="0"/>
              <a:t>produktów konkurencyjnych </a:t>
            </a:r>
            <a:r>
              <a:rPr lang="pl-PL" sz="1700" dirty="0" smtClean="0"/>
              <a:t>i zbadaniu odchyleń od zużycia planowanego we własnej firmie,</a:t>
            </a:r>
          </a:p>
          <a:p>
            <a:pPr algn="just">
              <a:buNone/>
            </a:pPr>
            <a:r>
              <a:rPr lang="pl-PL" sz="1700" dirty="0" smtClean="0"/>
              <a:t>— </a:t>
            </a:r>
            <a:r>
              <a:rPr lang="pl-PL" sz="1700" dirty="0" smtClean="0"/>
              <a:t>  oceny </a:t>
            </a:r>
            <a:r>
              <a:rPr lang="pl-PL" sz="1700" dirty="0" smtClean="0"/>
              <a:t>kalkulacji z punktu widzenia celu, aby można </a:t>
            </a:r>
            <a:r>
              <a:rPr lang="pl-PL" sz="1700" dirty="0" smtClean="0"/>
              <a:t>było zaoferować </a:t>
            </a:r>
            <a:r>
              <a:rPr lang="pl-PL" sz="1700" dirty="0" smtClean="0"/>
              <a:t>ceny konkurencyjne w obszarze produktów A,</a:t>
            </a:r>
          </a:p>
          <a:p>
            <a:pPr algn="just">
              <a:buNone/>
            </a:pPr>
            <a:r>
              <a:rPr lang="pl-PL" sz="1700" dirty="0" smtClean="0"/>
              <a:t>— </a:t>
            </a:r>
            <a:r>
              <a:rPr lang="pl-PL" sz="1700" dirty="0" smtClean="0"/>
              <a:t>  zredukowania </a:t>
            </a:r>
            <a:r>
              <a:rPr lang="pl-PL" sz="1700" dirty="0" smtClean="0"/>
              <a:t>lub przesunięcia wszystkich </a:t>
            </a:r>
            <a:r>
              <a:rPr lang="pl-PL" sz="1700" dirty="0" smtClean="0"/>
              <a:t>zbytecznych nakładów </a:t>
            </a:r>
            <a:r>
              <a:rPr lang="pl-PL" sz="1700" dirty="0" smtClean="0"/>
              <a:t>w danym roku przez blokadę zatrudnienia i godzin nadliczbowych, jak również poprzez szybką kontrolę kosztów gotowości</a:t>
            </a:r>
            <a:r>
              <a:rPr lang="pl-PL" sz="1700" dirty="0" smtClean="0"/>
              <a:t>.</a:t>
            </a:r>
            <a:endParaRPr lang="pl-PL" sz="1700" dirty="0" smtClean="0"/>
          </a:p>
        </p:txBody>
      </p:sp>
      <p:sp>
        <p:nvSpPr>
          <p:cNvPr id="4" name="Symbol zastępczy numeru slajdu 3"/>
          <p:cNvSpPr>
            <a:spLocks noGrp="1"/>
          </p:cNvSpPr>
          <p:nvPr>
            <p:ph type="sldNum" sz="quarter" idx="12"/>
          </p:nvPr>
        </p:nvSpPr>
        <p:spPr/>
        <p:txBody>
          <a:bodyPr/>
          <a:lstStyle/>
          <a:p>
            <a:fld id="{2976E6D7-593B-402F-A982-CE0A306DF685}" type="slidenum">
              <a:rPr lang="pl-PL" smtClean="0"/>
              <a:pPr/>
              <a:t>34</a:t>
            </a:fld>
            <a:endParaRPr lang="pl-PL"/>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642918"/>
          </a:xfrm>
        </p:spPr>
        <p:txBody>
          <a:bodyPr>
            <a:normAutofit fontScale="90000"/>
          </a:bodyPr>
          <a:lstStyle/>
          <a:p>
            <a:r>
              <a:rPr lang="pl-PL" dirty="0" smtClean="0"/>
              <a:t>Podejmowanie działań korygujących</a:t>
            </a:r>
            <a:endParaRPr lang="pl-PL" dirty="0"/>
          </a:p>
        </p:txBody>
      </p:sp>
      <p:sp>
        <p:nvSpPr>
          <p:cNvPr id="3" name="Symbol zastępczy zawartości 2"/>
          <p:cNvSpPr>
            <a:spLocks noGrp="1"/>
          </p:cNvSpPr>
          <p:nvPr>
            <p:ph idx="1"/>
          </p:nvPr>
        </p:nvSpPr>
        <p:spPr>
          <a:xfrm>
            <a:off x="0" y="571480"/>
            <a:ext cx="9144000" cy="6286520"/>
          </a:xfrm>
        </p:spPr>
        <p:txBody>
          <a:bodyPr>
            <a:noAutofit/>
          </a:bodyPr>
          <a:lstStyle/>
          <a:p>
            <a:pPr algn="just"/>
            <a:r>
              <a:rPr lang="pl-PL" sz="1800" dirty="0" smtClean="0"/>
              <a:t>Zaskakujący </a:t>
            </a:r>
            <a:r>
              <a:rPr lang="pl-PL" sz="1800" dirty="0" smtClean="0"/>
              <a:t>był dla udziałowców fakt, że te aktywne działania wymagają intensywnych wysiłków, ale pierwsze skutki były widoczne już po krótkim czasie, tak że realnie można było liczyć na poprawę wyniku już w </a:t>
            </a:r>
            <a:r>
              <a:rPr lang="pl-PL" sz="1800" dirty="0" smtClean="0"/>
              <a:t>czwartym </a:t>
            </a:r>
            <a:r>
              <a:rPr lang="pl-PL" sz="1800" dirty="0" smtClean="0"/>
              <a:t>kwartale. Wyniki zostały ustalone w planie działań </a:t>
            </a:r>
            <a:r>
              <a:rPr lang="pl-PL" sz="1800" dirty="0" smtClean="0"/>
              <a:t>(kolejny slajd), </a:t>
            </a:r>
            <a:r>
              <a:rPr lang="pl-PL" sz="1800" dirty="0" smtClean="0"/>
              <a:t>który jest oceniany co tydzień, na krótkich naradach z personelem kierującym. Musi być również kontrolowane terminowe wykonywanie zadań</a:t>
            </a:r>
            <a:r>
              <a:rPr lang="pl-PL" sz="1800" dirty="0" smtClean="0"/>
              <a:t>.</a:t>
            </a:r>
          </a:p>
          <a:p>
            <a:pPr algn="just"/>
            <a:r>
              <a:rPr lang="pl-PL" sz="1800" dirty="0" smtClean="0"/>
              <a:t>Na podstawie zebranych doświadczeń, wynikających z przejawów aktywności kadry, można stwierdzić, że </a:t>
            </a:r>
            <a:r>
              <a:rPr lang="pl-PL" sz="1800" dirty="0" smtClean="0"/>
              <a:t>plan </a:t>
            </a:r>
            <a:r>
              <a:rPr lang="pl-PL" sz="1800" dirty="0" smtClean="0"/>
              <a:t>działań powinien być uzupełniony, aby na koniec roku całą energię kadry kierowniczej skierować na poprawę wyniku.</a:t>
            </a:r>
          </a:p>
          <a:p>
            <a:pPr algn="just"/>
            <a:r>
              <a:rPr lang="pl-PL" sz="1800" dirty="0" smtClean="0"/>
              <a:t>Za pewien „produkt" uboczny przedstawionych wyjaśnień w celu osiągnięcia wyniku uznany został fakt, że kadra kierownicza w przedsiębiorstwie jest zainteresowana przejrzystym, wyrażonym w liczbach opisie działalności i ich własnych aktywnych działań. Dlatego zostało postanowione, że również przy normalnym przebiegu działalności w przyszłym roku należy przeprowadzać, przynajmniej co miesiąc, omówienia wyniku, aby wspólnie zinterpretować liczby i wyciągnąć istotne wnioski.</a:t>
            </a:r>
            <a:endParaRPr lang="pl-PL" sz="1800" dirty="0"/>
          </a:p>
        </p:txBody>
      </p:sp>
      <p:sp>
        <p:nvSpPr>
          <p:cNvPr id="4" name="Symbol zastępczy numeru slajdu 3"/>
          <p:cNvSpPr>
            <a:spLocks noGrp="1"/>
          </p:cNvSpPr>
          <p:nvPr>
            <p:ph type="sldNum" sz="quarter" idx="12"/>
          </p:nvPr>
        </p:nvSpPr>
        <p:spPr/>
        <p:txBody>
          <a:bodyPr/>
          <a:lstStyle/>
          <a:p>
            <a:fld id="{2976E6D7-593B-402F-A982-CE0A306DF685}" type="slidenum">
              <a:rPr lang="pl-PL" smtClean="0"/>
              <a:pPr/>
              <a:t>35</a:t>
            </a:fld>
            <a:endParaRPr lang="pl-PL"/>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2976E6D7-593B-402F-A982-CE0A306DF685}" type="slidenum">
              <a:rPr lang="pl-PL" smtClean="0"/>
              <a:pPr/>
              <a:t>36</a:t>
            </a:fld>
            <a:endParaRPr lang="pl-PL"/>
          </a:p>
        </p:txBody>
      </p:sp>
      <p:pic>
        <p:nvPicPr>
          <p:cNvPr id="45058" name="Picture 2"/>
          <p:cNvPicPr>
            <a:picLocks noChangeAspect="1" noChangeArrowheads="1"/>
          </p:cNvPicPr>
          <p:nvPr/>
        </p:nvPicPr>
        <p:blipFill>
          <a:blip r:embed="rId2" cstate="print"/>
          <a:srcRect/>
          <a:stretch>
            <a:fillRect/>
          </a:stretch>
        </p:blipFill>
        <p:spPr bwMode="auto">
          <a:xfrm>
            <a:off x="571472" y="0"/>
            <a:ext cx="7858180" cy="686179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987"/>
            <a:ext cx="9144000" cy="474685"/>
          </a:xfrm>
        </p:spPr>
        <p:txBody>
          <a:bodyPr>
            <a:noAutofit/>
          </a:bodyPr>
          <a:lstStyle/>
          <a:p>
            <a:r>
              <a:rPr lang="pl-PL" sz="2800" dirty="0" smtClean="0"/>
              <a:t>Wpływ wyników na rentowność i płynność przedsiębiorstwa</a:t>
            </a:r>
            <a:endParaRPr lang="pl-PL" sz="2800" dirty="0"/>
          </a:p>
        </p:txBody>
      </p:sp>
      <p:sp>
        <p:nvSpPr>
          <p:cNvPr id="3" name="Symbol zastępczy zawartości 2"/>
          <p:cNvSpPr>
            <a:spLocks noGrp="1"/>
          </p:cNvSpPr>
          <p:nvPr>
            <p:ph idx="1"/>
          </p:nvPr>
        </p:nvSpPr>
        <p:spPr>
          <a:xfrm>
            <a:off x="0" y="476672"/>
            <a:ext cx="9144000" cy="6381328"/>
          </a:xfrm>
        </p:spPr>
        <p:txBody>
          <a:bodyPr>
            <a:normAutofit fontScale="47500" lnSpcReduction="20000"/>
          </a:bodyPr>
          <a:lstStyle/>
          <a:p>
            <a:r>
              <a:rPr lang="pl-PL" dirty="0" smtClean="0"/>
              <a:t>Jak </a:t>
            </a:r>
            <a:r>
              <a:rPr lang="pl-PL" dirty="0"/>
              <a:t>się dowiadujemy, w firmie </a:t>
            </a:r>
            <a:r>
              <a:rPr lang="pl-PL" dirty="0" err="1"/>
              <a:t>Starkfried</a:t>
            </a:r>
            <a:r>
              <a:rPr lang="pl-PL" dirty="0"/>
              <a:t> w poprzednim roku uzyskano negatywną marżę pokrycia i w bieżącym roku oczekuje się jej niedoboru w wysokości 53 tys. DM.</a:t>
            </a:r>
          </a:p>
          <a:p>
            <a:pPr algn="just"/>
            <a:r>
              <a:rPr lang="pl-PL" dirty="0"/>
              <a:t>Oznacza to, że koszty gotowości „Centrali", zgodnie z planem dla bieżącego roku, nie zostaną pokryte. W zasadzie nie można budować planu z negatywną marżą pokrycia 2. Taki plan oznaczałby, że siły menadżerskie (kadra kierownicza) w przedsiębiorstwie są niedostateczne i nie będą w stanie zapewnić pokrycia kosztów. Mimo to w firmie </a:t>
            </a:r>
            <a:r>
              <a:rPr lang="pl-PL" dirty="0" err="1"/>
              <a:t>Starkfried</a:t>
            </a:r>
            <a:r>
              <a:rPr lang="pl-PL" dirty="0"/>
              <a:t> został zaakceptowany taki plan, będzie to bowiem pierwszy rok stosowania nowego systemu sterowania i </a:t>
            </a:r>
            <a:r>
              <a:rPr lang="pl-PL" dirty="0" smtClean="0"/>
              <a:t>firma </a:t>
            </a:r>
            <a:r>
              <a:rPr lang="pl-PL" dirty="0"/>
              <a:t>chce zebrać pierwsze doświadczenia. Co należy uczynić, jeżeli plan zakłada negatywną marżę pokrycia 2, która rzutuje na przyszły wynik, przedstawiono </a:t>
            </a:r>
            <a:r>
              <a:rPr lang="pl-PL" dirty="0" smtClean="0"/>
              <a:t>zostanie przedstawione później. </a:t>
            </a:r>
            <a:endParaRPr lang="pl-PL" dirty="0"/>
          </a:p>
          <a:p>
            <a:pPr algn="just"/>
            <a:r>
              <a:rPr lang="pl-PL" dirty="0" smtClean="0"/>
              <a:t>—Marża </a:t>
            </a:r>
            <a:r>
              <a:rPr lang="pl-PL" dirty="0"/>
              <a:t>pokrycia 3 jest identyczna jak wynik zakładowy. Ten wynik jest pomocniczym wskaźnikiem pozwalającym określić właściwy wynik przedsiębiorstwa. Wynik zakładowy będzie tutaj zastosowany w wewnętrznym procesie sterowania, ponieważ pozycje wymagające uzgodnień i korekt nie zależą od decyzji dotyczących codziennej działalności firmy. </a:t>
            </a:r>
          </a:p>
          <a:p>
            <a:pPr algn="just"/>
            <a:r>
              <a:rPr lang="pl-PL" dirty="0"/>
              <a:t>Wynik przedsiębiorstwa (zysk lub strata odpowiadające wielkościom z rachunku Z+S) oblicza się przez korygowanie wyniku zakładowego o salda pozycji podlegających uzgodnieniom. Przy uzgodnieniach dokonuje się korygowania wszystkich pozycji, które zostały inaczej obliczone niż wymagają tego zasady sporządzania bilansu i rachunku Z+SN.</a:t>
            </a:r>
          </a:p>
          <a:p>
            <a:pPr algn="just"/>
            <a:r>
              <a:rPr lang="pl-PL" i="1" dirty="0"/>
              <a:t>Cash </a:t>
            </a:r>
            <a:r>
              <a:rPr lang="pl-PL" i="1" dirty="0" err="1"/>
              <a:t>flow</a:t>
            </a:r>
            <a:r>
              <a:rPr lang="pl-PL" i="1" dirty="0"/>
              <a:t> </a:t>
            </a:r>
            <a:r>
              <a:rPr lang="pl-PL" dirty="0"/>
              <a:t>jest wielkością (wskaźnikiem), która umożliwia nam wniknąć w rozwój środków finansowych przedsiębiorstwa w przyszłości. Jest to wielkość, która pozwala z grubsza określić </a:t>
            </a:r>
            <a:r>
              <a:rPr lang="pl-PL" dirty="0" smtClean="0"/>
              <a:t>sytuację finansową </a:t>
            </a:r>
            <a:r>
              <a:rPr lang="pl-PL" dirty="0"/>
              <a:t>firmy. </a:t>
            </a:r>
            <a:r>
              <a:rPr lang="pl-PL" i="1" dirty="0"/>
              <a:t>Cash </a:t>
            </a:r>
            <a:r>
              <a:rPr lang="pl-PL" i="1" dirty="0" err="1"/>
              <a:t>flow</a:t>
            </a:r>
            <a:r>
              <a:rPr lang="pl-PL" i="1" dirty="0"/>
              <a:t> </a:t>
            </a:r>
            <a:r>
              <a:rPr lang="pl-PL" dirty="0"/>
              <a:t>oznacza kwotę pieniędzy, która wpłynie do przedsiębiorstwa (wynik pozytywny) lub z niego odpłynie (wynik negatywny). Wielkość tę ustala się przez powiązanie wyniku przedsiębiorstwa (z rachunku wyników) z przepływem strumieni pieniężnych w firmie. Rozróżnia się </a:t>
            </a:r>
            <a:r>
              <a:rPr lang="pl-PL" i="1" dirty="0" err="1"/>
              <a:t>cash</a:t>
            </a:r>
            <a:r>
              <a:rPr lang="pl-PL" i="1" dirty="0"/>
              <a:t> </a:t>
            </a:r>
            <a:r>
              <a:rPr lang="pl-PL" i="1" dirty="0" err="1"/>
              <a:t>flow</a:t>
            </a:r>
            <a:r>
              <a:rPr lang="pl-PL" i="1" dirty="0"/>
              <a:t> </a:t>
            </a:r>
            <a:r>
              <a:rPr lang="pl-PL" dirty="0"/>
              <a:t>brutto i </a:t>
            </a:r>
            <a:r>
              <a:rPr lang="pl-PL" i="1" dirty="0" err="1"/>
              <a:t>cash</a:t>
            </a:r>
            <a:r>
              <a:rPr lang="pl-PL" i="1" dirty="0"/>
              <a:t> </a:t>
            </a:r>
            <a:r>
              <a:rPr lang="pl-PL" i="1" dirty="0" err="1"/>
              <a:t>flow</a:t>
            </a:r>
            <a:r>
              <a:rPr lang="pl-PL" i="1" dirty="0"/>
              <a:t> </a:t>
            </a:r>
            <a:r>
              <a:rPr lang="pl-PL" dirty="0"/>
              <a:t>netto.</a:t>
            </a:r>
          </a:p>
          <a:p>
            <a:pPr algn="just"/>
            <a:r>
              <a:rPr lang="pl-PL" i="1" dirty="0" smtClean="0"/>
              <a:t>- Cash </a:t>
            </a:r>
            <a:r>
              <a:rPr lang="pl-PL" i="1" dirty="0" err="1"/>
              <a:t>flow</a:t>
            </a:r>
            <a:r>
              <a:rPr lang="pl-PL" i="1" dirty="0"/>
              <a:t> brutto </a:t>
            </a:r>
            <a:r>
              <a:rPr lang="pl-PL" dirty="0"/>
              <a:t>ustala się przez skorygowanie </a:t>
            </a:r>
            <a:r>
              <a:rPr lang="pl-PL" i="1" dirty="0"/>
              <a:t>(in plus) </a:t>
            </a:r>
            <a:r>
              <a:rPr lang="pl-PL" dirty="0"/>
              <a:t>wyniku zakładowego o pozycje kosztów, które nie powodują wydatków w okresie obrachunkowym. Kosztami takimi są amortyzacja i inne koszty kalkulowane</a:t>
            </a:r>
            <a:r>
              <a:rPr lang="pl-PL" dirty="0" smtClean="0"/>
              <a:t>. </a:t>
            </a:r>
          </a:p>
          <a:p>
            <a:pPr algn="just"/>
            <a:r>
              <a:rPr lang="pl-PL" dirty="0"/>
              <a:t>-</a:t>
            </a:r>
            <a:r>
              <a:rPr lang="pl-PL" dirty="0" smtClean="0"/>
              <a:t> </a:t>
            </a:r>
            <a:r>
              <a:rPr lang="pl-PL" i="1" dirty="0"/>
              <a:t>Cash </a:t>
            </a:r>
            <a:r>
              <a:rPr lang="pl-PL" i="1" dirty="0" err="1"/>
              <a:t>flow</a:t>
            </a:r>
            <a:r>
              <a:rPr lang="pl-PL" i="1" dirty="0"/>
              <a:t> netto </a:t>
            </a:r>
            <a:r>
              <a:rPr lang="pl-PL" dirty="0"/>
              <a:t>oblicza się przez zmniejszenie wielkości </a:t>
            </a:r>
            <a:r>
              <a:rPr lang="pl-PL" i="1" dirty="0" err="1"/>
              <a:t>cash</a:t>
            </a:r>
            <a:r>
              <a:rPr lang="pl-PL" i="1" dirty="0"/>
              <a:t> </a:t>
            </a:r>
            <a:r>
              <a:rPr lang="pl-PL" i="1" dirty="0" err="1"/>
              <a:t>flow</a:t>
            </a:r>
            <a:r>
              <a:rPr lang="pl-PL" i="1" dirty="0"/>
              <a:t> </a:t>
            </a:r>
            <a:r>
              <a:rPr lang="pl-PL" dirty="0"/>
              <a:t>brutto o: wydatki inwestycyjne, podatek dochodowy i spłatę długów oraz o przyrost majątku obrotowego, jak i zwiększenie majątku obrotowego (należności, zapasy) albo przez powiększenie jej o dochód ze sprzedaży majątku trwałego, zaciągnięte kredyty, zmniejszenia majątku obrotowego. Netto </a:t>
            </a:r>
            <a:r>
              <a:rPr lang="pl-PL" i="1" dirty="0" err="1"/>
              <a:t>cash</a:t>
            </a:r>
            <a:r>
              <a:rPr lang="pl-PL" i="1" dirty="0"/>
              <a:t> </a:t>
            </a:r>
            <a:r>
              <a:rPr lang="pl-PL" i="1" dirty="0" err="1"/>
              <a:t>flow</a:t>
            </a:r>
            <a:r>
              <a:rPr lang="pl-PL" i="1" dirty="0"/>
              <a:t> </a:t>
            </a:r>
            <a:r>
              <a:rPr lang="pl-PL" dirty="0"/>
              <a:t>jest wskaźnikiem płynności finansowej. W naszym przykładzie </a:t>
            </a:r>
            <a:r>
              <a:rPr lang="pl-PL" dirty="0" smtClean="0"/>
              <a:t>widać</a:t>
            </a:r>
            <a:r>
              <a:rPr lang="pl-PL" dirty="0"/>
              <a:t>, że </a:t>
            </a:r>
            <a:r>
              <a:rPr lang="pl-PL" i="1" dirty="0" err="1"/>
              <a:t>cash</a:t>
            </a:r>
            <a:r>
              <a:rPr lang="pl-PL" i="1" dirty="0"/>
              <a:t> </a:t>
            </a:r>
            <a:r>
              <a:rPr lang="pl-PL" i="1" dirty="0" err="1"/>
              <a:t>flow</a:t>
            </a:r>
            <a:r>
              <a:rPr lang="pl-PL" i="1" dirty="0"/>
              <a:t> </a:t>
            </a:r>
            <a:r>
              <a:rPr lang="pl-PL" dirty="0"/>
              <a:t>netto z poprzedniego roku w stosunku do roku bieżącego poprawił się o 150 tys. DM, przy czym w drugiej połowie roku miały miejsce wpływy finansowe. Osiągnięty </a:t>
            </a:r>
            <a:r>
              <a:rPr lang="pl-PL" i="1" dirty="0" err="1"/>
              <a:t>cash</a:t>
            </a:r>
            <a:r>
              <a:rPr lang="pl-PL" i="1" dirty="0"/>
              <a:t> </a:t>
            </a:r>
            <a:r>
              <a:rPr lang="pl-PL" i="1" dirty="0" err="1"/>
              <a:t>flow</a:t>
            </a:r>
            <a:r>
              <a:rPr lang="pl-PL" i="1" dirty="0"/>
              <a:t> w </a:t>
            </a:r>
            <a:r>
              <a:rPr lang="pl-PL" dirty="0"/>
              <a:t>pierwszym kwartale firma utraciła w drugim kwartale, ponieważ wtedy następowały wydatki inwestycyjne, amortyzowanie i zwiększenie majątku obrotowego, natomiast nie było wpływów nowych środków finansowych</a:t>
            </a:r>
            <a:r>
              <a:rPr lang="pl-PL" dirty="0" smtClean="0"/>
              <a:t>.</a:t>
            </a:r>
            <a:endParaRPr lang="pl-PL" dirty="0"/>
          </a:p>
        </p:txBody>
      </p:sp>
      <p:sp>
        <p:nvSpPr>
          <p:cNvPr id="4" name="Symbol zastępczy numeru slajdu 3"/>
          <p:cNvSpPr>
            <a:spLocks noGrp="1"/>
          </p:cNvSpPr>
          <p:nvPr>
            <p:ph type="sldNum" sz="quarter" idx="12"/>
          </p:nvPr>
        </p:nvSpPr>
        <p:spPr/>
        <p:txBody>
          <a:bodyPr/>
          <a:lstStyle/>
          <a:p>
            <a:fld id="{2976E6D7-593B-402F-A982-CE0A306DF685}" type="slidenum">
              <a:rPr lang="pl-PL" smtClean="0"/>
              <a:pPr/>
              <a:t>4</a:t>
            </a:fld>
            <a:endParaRPr lang="pl-PL"/>
          </a:p>
        </p:txBody>
      </p:sp>
    </p:spTree>
    <p:extLst>
      <p:ext uri="{BB962C8B-B14F-4D97-AF65-F5344CB8AC3E}">
        <p14:creationId xmlns="" xmlns:p14="http://schemas.microsoft.com/office/powerpoint/2010/main" val="2217970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987"/>
            <a:ext cx="9144000" cy="618701"/>
          </a:xfrm>
        </p:spPr>
        <p:txBody>
          <a:bodyPr>
            <a:noAutofit/>
          </a:bodyPr>
          <a:lstStyle/>
          <a:p>
            <a:r>
              <a:rPr lang="pl-PL" sz="2800" dirty="0" smtClean="0"/>
              <a:t>Wpływ wyników na rentowność i płynność przedsiębiorstwa</a:t>
            </a:r>
            <a:endParaRPr lang="pl-PL" sz="2800" dirty="0"/>
          </a:p>
        </p:txBody>
      </p:sp>
      <p:sp>
        <p:nvSpPr>
          <p:cNvPr id="3" name="Symbol zastępczy zawartości 2"/>
          <p:cNvSpPr>
            <a:spLocks noGrp="1"/>
          </p:cNvSpPr>
          <p:nvPr>
            <p:ph idx="1"/>
          </p:nvPr>
        </p:nvSpPr>
        <p:spPr>
          <a:xfrm>
            <a:off x="0" y="548680"/>
            <a:ext cx="9144000" cy="6309320"/>
          </a:xfrm>
        </p:spPr>
        <p:txBody>
          <a:bodyPr>
            <a:noAutofit/>
          </a:bodyPr>
          <a:lstStyle/>
          <a:p>
            <a:pPr algn="just"/>
            <a:r>
              <a:rPr lang="pl-PL" sz="1400" dirty="0" smtClean="0"/>
              <a:t>Orientowanie </a:t>
            </a:r>
            <a:r>
              <a:rPr lang="pl-PL" sz="1400" dirty="0"/>
              <a:t>się w rozwoju środków finansowych jest ważnym narzędziem pomocniczym, gdyż pozwala uniknąć niespodzianek w zakresie płynności finansowej firmy i jednocześnie prowadzić rozmowy o finansowaniu z </a:t>
            </a:r>
            <a:r>
              <a:rPr lang="pl-PL" sz="1400" dirty="0" smtClean="0"/>
              <a:t>bankiem</a:t>
            </a:r>
            <a:r>
              <a:rPr lang="pl-PL" sz="1400" dirty="0"/>
              <a:t>. Tutaj wskaźnik </a:t>
            </a:r>
            <a:r>
              <a:rPr lang="pl-PL" sz="1400" i="1" dirty="0" err="1"/>
              <a:t>cash</a:t>
            </a:r>
            <a:r>
              <a:rPr lang="pl-PL" sz="1400" i="1" dirty="0"/>
              <a:t> </a:t>
            </a:r>
            <a:r>
              <a:rPr lang="pl-PL" sz="1400" i="1" dirty="0" err="1"/>
              <a:t>flow</a:t>
            </a:r>
            <a:r>
              <a:rPr lang="pl-PL" sz="1400" i="1" dirty="0"/>
              <a:t> </a:t>
            </a:r>
            <a:r>
              <a:rPr lang="pl-PL" sz="1400" dirty="0"/>
              <a:t>jest kryterium decyzyjnym. Różnica między wierszem Zysk/Strata i wierszem </a:t>
            </a:r>
            <a:r>
              <a:rPr lang="pl-PL" sz="1400" i="1" dirty="0" err="1"/>
              <a:t>cash</a:t>
            </a:r>
            <a:r>
              <a:rPr lang="pl-PL" sz="1400" i="1" dirty="0"/>
              <a:t> </a:t>
            </a:r>
            <a:r>
              <a:rPr lang="pl-PL" sz="1400" i="1" dirty="0" err="1"/>
              <a:t>flow</a:t>
            </a:r>
            <a:r>
              <a:rPr lang="pl-PL" sz="1400" i="1" dirty="0"/>
              <a:t> </a:t>
            </a:r>
            <a:r>
              <a:rPr lang="pl-PL" sz="1400" dirty="0"/>
              <a:t>brutto powstaje z korekt pozycji z rachunku Z+S, które są </a:t>
            </a:r>
            <a:r>
              <a:rPr lang="pl-PL" sz="1400" dirty="0" err="1"/>
              <a:t>kosztotwórcze</a:t>
            </a:r>
            <a:r>
              <a:rPr lang="pl-PL" sz="1400" dirty="0"/>
              <a:t> lub dochodotwórcze, lecz w tym okresie nie powodują wydatków i tym samym zwiększają dyspozycyjność finansową firmy. Klasycznym przykładem są tutaj odpisy amortyzacyjne, które powiększają koszty uwzględniane przy ustalaniu wyniku, lecz w tym okresie nie pociągają za sobą wydatków. Okresowe odpisy amortyzacyjne są kalkulowane na podstawie wcześniej poniesionych wydatków na inwestycje i jednocześnie umożliwiają przeprowadzenie inwestycji odtworzeniowych w późniejszym czasie. Obok kosztów amortyzacji występują jeszcze inne koszty kalkulowane i rezerwy na zabezpieczenia emerytalne, tak długo utrzymywane, jak to jest konieczne.</a:t>
            </a:r>
          </a:p>
          <a:p>
            <a:pPr algn="just"/>
            <a:r>
              <a:rPr lang="pl-PL" sz="1400" dirty="0"/>
              <a:t>Do kosztów kalkulowanych należą m. in.: płaca przedsiębiorcy, kalkulowane odsetki od kapitału, czynsze za lokal właściciela -przedsiębiorcy. W firmie </a:t>
            </a:r>
            <a:r>
              <a:rPr lang="pl-PL" sz="1400" dirty="0" err="1"/>
              <a:t>Starkfried</a:t>
            </a:r>
            <a:r>
              <a:rPr lang="pl-PL" sz="1400" dirty="0"/>
              <a:t> płaca przedsiębiorcy występuje w rachunku wyników i została skalkulowana w równych kwotach   miesięcznych.    Natomiast   kalkulowane   </a:t>
            </a:r>
            <a:r>
              <a:rPr lang="pl-PL" sz="1400" dirty="0" smtClean="0"/>
              <a:t>odsetki nie </a:t>
            </a:r>
            <a:r>
              <a:rPr lang="pl-PL" sz="1400" dirty="0"/>
              <a:t>występują, ponieważ firma ujmuje tylko realne odsetki bankowe. Z tego względu nie ujmuje się żadnych kwot w </a:t>
            </a:r>
            <a:r>
              <a:rPr lang="pl-PL" sz="1400" i="1" dirty="0" err="1"/>
              <a:t>cash</a:t>
            </a:r>
            <a:r>
              <a:rPr lang="pl-PL" sz="1400" i="1" dirty="0"/>
              <a:t> </a:t>
            </a:r>
            <a:r>
              <a:rPr lang="pl-PL" sz="1400" i="1" dirty="0" err="1"/>
              <a:t>flow</a:t>
            </a:r>
            <a:r>
              <a:rPr lang="pl-PL" sz="1400" i="1" dirty="0"/>
              <a:t>. </a:t>
            </a:r>
            <a:r>
              <a:rPr lang="pl-PL" sz="1400" dirty="0"/>
              <a:t>Podobna sytuacja występuje w odniesieniu do rezerw na zabezpieczenia emerytalne. Jednakże firma </a:t>
            </a:r>
            <a:r>
              <a:rPr lang="pl-PL" sz="1400" dirty="0" err="1"/>
              <a:t>Starkfried</a:t>
            </a:r>
            <a:r>
              <a:rPr lang="pl-PL" sz="1400" dirty="0"/>
              <a:t> przewiduje zmiany w dotychczasowych rozwiązaniach i w formularzu zostały wprowadzone obie te pozycje.</a:t>
            </a:r>
          </a:p>
          <a:p>
            <a:pPr algn="just"/>
            <a:r>
              <a:rPr lang="pl-PL" sz="1400" dirty="0"/>
              <a:t>Oprócz obserwacji wskaźnika </a:t>
            </a:r>
            <a:r>
              <a:rPr lang="pl-PL" sz="1400" i="1" dirty="0" err="1"/>
              <a:t>cash</a:t>
            </a:r>
            <a:r>
              <a:rPr lang="pl-PL" sz="1400" i="1" dirty="0"/>
              <a:t> </a:t>
            </a:r>
            <a:r>
              <a:rPr lang="pl-PL" sz="1400" i="1" dirty="0" err="1"/>
              <a:t>flow</a:t>
            </a:r>
            <a:r>
              <a:rPr lang="pl-PL" sz="1400" i="1" dirty="0"/>
              <a:t> </a:t>
            </a:r>
            <a:r>
              <a:rPr lang="pl-PL" sz="1400" dirty="0"/>
              <a:t>ważnym instrumentem dla procesu sterowania jest analiza progu rentowności. Analiza ta </a:t>
            </a:r>
            <a:r>
              <a:rPr lang="pl-PL" sz="1400" dirty="0" smtClean="0"/>
              <a:t>wyjaśnia, </a:t>
            </a:r>
            <a:r>
              <a:rPr lang="pl-PL" sz="1400" dirty="0"/>
              <a:t>kiedy wygospodarowana zostanie taka wartość marży pokrycia, że pokryte zostaną w pełni koszty gotowości przedsiębiorstwa. Taki moment w działalności przedsiębiorstwa określa się progiem rentowności (punktem bez straty), ponieważ po jego osiągnięciu, wszystkie dodatkowe kwoty marży pokrycia tworzą zysk (zob. Wprowadzenie).</a:t>
            </a:r>
          </a:p>
          <a:p>
            <a:pPr algn="just"/>
            <a:endParaRPr lang="pl-PL" sz="1400" dirty="0"/>
          </a:p>
        </p:txBody>
      </p:sp>
      <p:sp>
        <p:nvSpPr>
          <p:cNvPr id="4" name="Symbol zastępczy numeru slajdu 3"/>
          <p:cNvSpPr>
            <a:spLocks noGrp="1"/>
          </p:cNvSpPr>
          <p:nvPr>
            <p:ph type="sldNum" sz="quarter" idx="12"/>
          </p:nvPr>
        </p:nvSpPr>
        <p:spPr/>
        <p:txBody>
          <a:bodyPr/>
          <a:lstStyle/>
          <a:p>
            <a:fld id="{2976E6D7-593B-402F-A982-CE0A306DF685}" type="slidenum">
              <a:rPr lang="pl-PL" smtClean="0"/>
              <a:pPr/>
              <a:t>5</a:t>
            </a:fld>
            <a:endParaRPr lang="pl-PL"/>
          </a:p>
        </p:txBody>
      </p:sp>
    </p:spTree>
    <p:extLst>
      <p:ext uri="{BB962C8B-B14F-4D97-AF65-F5344CB8AC3E}">
        <p14:creationId xmlns="" xmlns:p14="http://schemas.microsoft.com/office/powerpoint/2010/main" val="2217970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987"/>
            <a:ext cx="9144000" cy="618701"/>
          </a:xfrm>
        </p:spPr>
        <p:txBody>
          <a:bodyPr>
            <a:noAutofit/>
          </a:bodyPr>
          <a:lstStyle/>
          <a:p>
            <a:r>
              <a:rPr lang="pl-PL" sz="2800" dirty="0" smtClean="0"/>
              <a:t>Wpływ wyników na rentowność i płynność przedsiębiorstwa</a:t>
            </a:r>
            <a:endParaRPr lang="pl-PL" sz="2800" dirty="0"/>
          </a:p>
        </p:txBody>
      </p:sp>
      <p:sp>
        <p:nvSpPr>
          <p:cNvPr id="3" name="Symbol zastępczy zawartości 2"/>
          <p:cNvSpPr>
            <a:spLocks noGrp="1"/>
          </p:cNvSpPr>
          <p:nvPr>
            <p:ph idx="1"/>
          </p:nvPr>
        </p:nvSpPr>
        <p:spPr>
          <a:xfrm>
            <a:off x="0" y="548680"/>
            <a:ext cx="9144000" cy="6309320"/>
          </a:xfrm>
        </p:spPr>
        <p:txBody>
          <a:bodyPr>
            <a:noAutofit/>
          </a:bodyPr>
          <a:lstStyle/>
          <a:p>
            <a:pPr algn="just"/>
            <a:r>
              <a:rPr lang="pl-PL" sz="1400" dirty="0" smtClean="0"/>
              <a:t>Analizę </a:t>
            </a:r>
            <a:r>
              <a:rPr lang="pl-PL" sz="1400" dirty="0"/>
              <a:t>progu rentowności w odniesieniu do przedsiębiorstwa uzupełnia analiza porównawcza typu Plan-Wykonanie dla złożonej wielkości marży pokrycia ustalonej na jedną roboczo-godzinę. Oba te rachunki pozwalają wcześniej ocenić, czy zrealizowana marża pokrycia na sprzedaży zapewnia, zgodnie z planem, pokrycie kosztów gotowości i osiągnięcie zysku oraz w jakim punkcie czasu poziom rzeczywistej marży będzie równej wielkości kosztów gotowości. Po osiągnięciu tego punktu czasu przedsiębiorstwo wyjdzie ze strefy strat i wkroczy w strefę zysków. Do chwili osiągnięcia punktu bez straty, to znaczy do momentu pokrycia kosztów gotowości, wszystkie kwoty marży pokrycia służą zapewnieniu miejsc pracy. Po przekroczeniu progu rentowności każda kwota marży pokrycia tworzy zysk, jeśli występuje płynność finansowa i wszyscy klienci regulują swoje zobowiązania wobec nas.</a:t>
            </a:r>
          </a:p>
          <a:p>
            <a:pPr algn="just"/>
            <a:r>
              <a:rPr lang="pl-PL" sz="1400" dirty="0"/>
              <a:t>Zysk przedsiębiorstwo może osiągnąć dopiero wtedy, gdy wszystkie koszty gotowości zostały pokryte. Taka sytuacja nie może wystąpić w styczniu - jak wskazuje rozumowanie oparte na zasadach rachunku kosztów pełnych - lecz z reguły ma miejsce </a:t>
            </a:r>
            <a:r>
              <a:rPr lang="pl-PL" sz="1400" dirty="0" smtClean="0"/>
              <a:t>pod koniec </a:t>
            </a:r>
            <a:r>
              <a:rPr lang="pl-PL" sz="1400" dirty="0"/>
              <a:t>okresu obrachunkowego.</a:t>
            </a:r>
          </a:p>
          <a:p>
            <a:pPr algn="just"/>
            <a:r>
              <a:rPr lang="pl-PL" sz="1400" dirty="0"/>
              <a:t>Wszystkie oferty klientów, które po osiągnięciu progu rentowności przynoszą pozytywną marżę pokrycia (obrót większy </a:t>
            </a:r>
            <a:r>
              <a:rPr lang="pl-PL" sz="1400" dirty="0" smtClean="0"/>
              <a:t>od </a:t>
            </a:r>
            <a:r>
              <a:rPr lang="pl-PL" sz="1400" dirty="0"/>
              <a:t>zmiennych kosztów produkcji), służą kumulowaniu zysku. Natomiast wszystkie oferty klientów, które nie pozwalają na uzyskanie założonej dla nich marży pokrycia, przyczyniają się do straty odpowiadającej kwocie obniżającej marżę założoną. Analizę punktu bez straty (progu rentowności ) można przeprowadzać w sposób </a:t>
            </a:r>
            <a:r>
              <a:rPr lang="pl-PL" sz="1400" dirty="0" smtClean="0"/>
              <a:t>matematyczny </a:t>
            </a:r>
            <a:r>
              <a:rPr lang="pl-PL" sz="1400" dirty="0"/>
              <a:t>lub też graficznie </a:t>
            </a:r>
            <a:r>
              <a:rPr lang="pl-PL" sz="1400" dirty="0" smtClean="0"/>
              <a:t>.</a:t>
            </a:r>
            <a:endParaRPr lang="pl-PL" sz="1400" dirty="0"/>
          </a:p>
          <a:p>
            <a:pPr algn="just"/>
            <a:r>
              <a:rPr lang="pl-PL" sz="1400" dirty="0"/>
              <a:t>Analiza wyniku i jego kontrola umożliwia składanie pisemnych meldunków przedsiębiorcy, od kiedy według obliczeń został osiągnięty próg rentowności. Dopiero po jego osiągnięciu przedsiębiorca (= </a:t>
            </a:r>
            <a:r>
              <a:rPr lang="pl-PL" sz="1400" dirty="0" err="1"/>
              <a:t>controller</a:t>
            </a:r>
            <a:r>
              <a:rPr lang="pl-PL" sz="1400" dirty="0"/>
              <a:t>) może poszukiwać, przy pustych kosztach, określanych też jako koszty bezczynności (= niepełne wykorzystanie zdolności produkcyjnych), ofert dodatkowych o możliwie wysokiej marży pokrycia, powyżej dolnych granic cenowych, ażeby jak najszybciej wszystkie koszty gotowości, także rzutujące na płynność firmy, zostały pokryte. </a:t>
            </a:r>
            <a:endParaRPr lang="pl-PL" sz="1400" dirty="0" smtClean="0"/>
          </a:p>
          <a:p>
            <a:pPr algn="just"/>
            <a:r>
              <a:rPr lang="pl-PL" sz="1400" dirty="0" smtClean="0"/>
              <a:t>Z dotychczasowych wyjaśnień wynika</a:t>
            </a:r>
            <a:r>
              <a:rPr lang="pl-PL" sz="1400" dirty="0"/>
              <a:t>, że firma </a:t>
            </a:r>
            <a:r>
              <a:rPr lang="pl-PL" sz="1400" dirty="0" err="1"/>
              <a:t>Starkfried</a:t>
            </a:r>
            <a:r>
              <a:rPr lang="pl-PL" sz="1400" dirty="0"/>
              <a:t> utworzyła dla części kosztów gotowości, które wywołują wydatki w danym okresie, jak: wynagrodzenia, płaca przedsiębiorcy, odsetki od obcych kapitałów, jeden wiersz w formularzu roboczym (wiersz 14, Schemat 17). Wartość zapisana w tym wierszu (wartość łączna) stanowi dolną granicę cen. Oznacza to, że ceny sprzedaży nie mogą być niższe od tej wartości w żadnym przypadku, także po osiągnięciu progu rentowności, ażeby nie nastąpiło załamanie płynności finansowej firmy. </a:t>
            </a:r>
            <a:r>
              <a:rPr lang="pl-PL" sz="1400" i="1" dirty="0"/>
              <a:t>Kto cenami manipuluje, musi stale o tym pamiętać, że po zastosowaniu dolnej granicy zawsze uzyska się jakąś nową cenę, tylko już nie tak wysoką, jak oczekiwałoby się.</a:t>
            </a:r>
            <a:endParaRPr lang="pl-PL" sz="1400" dirty="0"/>
          </a:p>
        </p:txBody>
      </p:sp>
      <p:sp>
        <p:nvSpPr>
          <p:cNvPr id="4" name="Symbol zastępczy numeru slajdu 3"/>
          <p:cNvSpPr>
            <a:spLocks noGrp="1"/>
          </p:cNvSpPr>
          <p:nvPr>
            <p:ph type="sldNum" sz="quarter" idx="12"/>
          </p:nvPr>
        </p:nvSpPr>
        <p:spPr/>
        <p:txBody>
          <a:bodyPr/>
          <a:lstStyle/>
          <a:p>
            <a:fld id="{2976E6D7-593B-402F-A982-CE0A306DF685}" type="slidenum">
              <a:rPr lang="pl-PL" smtClean="0"/>
              <a:pPr/>
              <a:t>6</a:t>
            </a:fld>
            <a:endParaRPr lang="pl-PL"/>
          </a:p>
        </p:txBody>
      </p:sp>
    </p:spTree>
    <p:extLst>
      <p:ext uri="{BB962C8B-B14F-4D97-AF65-F5344CB8AC3E}">
        <p14:creationId xmlns="" xmlns:p14="http://schemas.microsoft.com/office/powerpoint/2010/main" val="1114137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2976E6D7-593B-402F-A982-CE0A306DF685}" type="slidenum">
              <a:rPr lang="pl-PL" smtClean="0"/>
              <a:pPr/>
              <a:t>7</a:t>
            </a:fld>
            <a:endParaRPr lang="pl-PL"/>
          </a:p>
        </p:txBody>
      </p:sp>
      <p:graphicFrame>
        <p:nvGraphicFramePr>
          <p:cNvPr id="5" name="Tabela 4"/>
          <p:cNvGraphicFramePr>
            <a:graphicFrameLocks noGrp="1"/>
          </p:cNvGraphicFramePr>
          <p:nvPr>
            <p:extLst>
              <p:ext uri="{D42A27DB-BD31-4B8C-83A1-F6EECF244321}">
                <p14:modId xmlns="" xmlns:p14="http://schemas.microsoft.com/office/powerpoint/2010/main" val="3992998362"/>
              </p:ext>
            </p:extLst>
          </p:nvPr>
        </p:nvGraphicFramePr>
        <p:xfrm>
          <a:off x="16186" y="-5041"/>
          <a:ext cx="9127814" cy="6946034"/>
        </p:xfrm>
        <a:graphic>
          <a:graphicData uri="http://schemas.openxmlformats.org/drawingml/2006/table">
            <a:tbl>
              <a:tblPr>
                <a:tableStyleId>{5C22544A-7EE6-4342-B048-85BDC9FD1C3A}</a:tableStyleId>
              </a:tblPr>
              <a:tblGrid>
                <a:gridCol w="395513"/>
                <a:gridCol w="3838799"/>
                <a:gridCol w="548032"/>
                <a:gridCol w="271430"/>
                <a:gridCol w="527350"/>
                <a:gridCol w="271430"/>
                <a:gridCol w="496330"/>
                <a:gridCol w="248165"/>
                <a:gridCol w="612657"/>
                <a:gridCol w="271430"/>
                <a:gridCol w="548032"/>
                <a:gridCol w="271430"/>
                <a:gridCol w="527350"/>
                <a:gridCol w="299866"/>
              </a:tblGrid>
              <a:tr h="467058">
                <a:tc>
                  <a:txBody>
                    <a:bodyPr/>
                    <a:lstStyle/>
                    <a:p>
                      <a:pPr algn="ctr" fontAlgn="t"/>
                      <a:r>
                        <a:rPr lang="pl-PL" sz="1050" u="none" strike="noStrike">
                          <a:effectLst/>
                        </a:rPr>
                        <a:t>Wiersze</a:t>
                      </a:r>
                      <a:endParaRPr lang="pl-PL" sz="1050" b="0" i="0" u="none" strike="noStrike">
                        <a:effectLst/>
                        <a:latin typeface="Arial"/>
                      </a:endParaRPr>
                    </a:p>
                  </a:txBody>
                  <a:tcPr marL="7006" marR="7006" marT="7006" marB="0"/>
                </a:tc>
                <a:tc>
                  <a:txBody>
                    <a:bodyPr/>
                    <a:lstStyle/>
                    <a:p>
                      <a:pPr algn="l" fontAlgn="t"/>
                      <a:r>
                        <a:rPr lang="pl-PL" sz="1200" u="none" strike="noStrike">
                          <a:effectLst/>
                        </a:rPr>
                        <a:t>Data:30.09.           Funkcja: Rentowność/Płynność</a:t>
                      </a:r>
                      <a:endParaRPr lang="pl-PL" sz="1200" b="0" i="0" u="none" strike="noStrike">
                        <a:effectLst/>
                        <a:latin typeface="Arial"/>
                      </a:endParaRPr>
                    </a:p>
                  </a:txBody>
                  <a:tcPr marL="7006" marR="7006" marT="7006" marB="0"/>
                </a:tc>
                <a:tc gridSpan="5">
                  <a:txBody>
                    <a:bodyPr/>
                    <a:lstStyle/>
                    <a:p>
                      <a:pPr algn="ctr" fontAlgn="t"/>
                      <a:r>
                        <a:rPr lang="pl-PL" sz="1200" u="none" strike="noStrike">
                          <a:effectLst/>
                        </a:rPr>
                        <a:t>Obszar/Produkt Przedsiębiorstwo -całość</a:t>
                      </a:r>
                      <a:endParaRPr lang="pl-PL" sz="1200" b="0" i="0" u="none" strike="noStrike">
                        <a:effectLst/>
                        <a:latin typeface="Arial"/>
                      </a:endParaRPr>
                    </a:p>
                  </a:txBody>
                  <a:tcPr marL="7006" marR="7006" marT="7006" marB="0"/>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gridSpan="2">
                  <a:txBody>
                    <a:bodyPr/>
                    <a:lstStyle/>
                    <a:p>
                      <a:pPr algn="ctr" fontAlgn="t"/>
                      <a:r>
                        <a:rPr lang="pl-PL" sz="1200" u="none" strike="noStrike">
                          <a:effectLst/>
                        </a:rPr>
                        <a:t>Wartość w tyś.DM</a:t>
                      </a:r>
                      <a:endParaRPr lang="pl-PL" sz="1200" b="0" i="0" u="none" strike="noStrike">
                        <a:effectLst/>
                        <a:latin typeface="Arial"/>
                      </a:endParaRPr>
                    </a:p>
                  </a:txBody>
                  <a:tcPr marL="7006" marR="7006" marT="7006" marB="0"/>
                </a:tc>
                <a:tc hMerge="1">
                  <a:txBody>
                    <a:bodyPr/>
                    <a:lstStyle/>
                    <a:p>
                      <a:endParaRPr lang="pl-PL"/>
                    </a:p>
                  </a:txBody>
                  <a:tcPr/>
                </a:tc>
                <a:tc gridSpan="2">
                  <a:txBody>
                    <a:bodyPr/>
                    <a:lstStyle/>
                    <a:p>
                      <a:pPr algn="ctr" fontAlgn="t"/>
                      <a:r>
                        <a:rPr lang="pl-PL" sz="1200" u="none" strike="noStrike">
                          <a:effectLst/>
                        </a:rPr>
                        <a:t>Okres: br</a:t>
                      </a:r>
                      <a:endParaRPr lang="pl-PL" sz="1200" b="0" i="0" u="none" strike="noStrike">
                        <a:effectLst/>
                        <a:latin typeface="Arial"/>
                      </a:endParaRPr>
                    </a:p>
                  </a:txBody>
                  <a:tcPr marL="7006" marR="7006" marT="7006" marB="0"/>
                </a:tc>
                <a:tc hMerge="1">
                  <a:txBody>
                    <a:bodyPr/>
                    <a:lstStyle/>
                    <a:p>
                      <a:endParaRPr lang="pl-PL"/>
                    </a:p>
                  </a:txBody>
                  <a:tcPr/>
                </a:tc>
                <a:tc gridSpan="3">
                  <a:txBody>
                    <a:bodyPr/>
                    <a:lstStyle/>
                    <a:p>
                      <a:pPr algn="ctr" fontAlgn="t"/>
                      <a:r>
                        <a:rPr lang="pl-PL" sz="1200" u="none" strike="noStrike">
                          <a:effectLst/>
                        </a:rPr>
                        <a:t>Wskaźnik R/L</a:t>
                      </a:r>
                      <a:endParaRPr lang="pl-PL" sz="1200" b="0" i="0" u="none" strike="noStrike">
                        <a:effectLst/>
                        <a:latin typeface="Arial"/>
                      </a:endParaRPr>
                    </a:p>
                  </a:txBody>
                  <a:tcPr marL="7006" marR="7006" marT="7006" marB="0"/>
                </a:tc>
                <a:tc hMerge="1">
                  <a:txBody>
                    <a:bodyPr/>
                    <a:lstStyle/>
                    <a:p>
                      <a:endParaRPr lang="pl-PL"/>
                    </a:p>
                  </a:txBody>
                  <a:tcPr/>
                </a:tc>
                <a:tc hMerge="1">
                  <a:txBody>
                    <a:bodyPr/>
                    <a:lstStyle/>
                    <a:p>
                      <a:endParaRPr lang="pl-PL"/>
                    </a:p>
                  </a:txBody>
                  <a:tcPr/>
                </a:tc>
              </a:tr>
              <a:tr h="590719">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l" fontAlgn="t"/>
                      <a:r>
                        <a:rPr lang="pl-PL" sz="1200" u="none" strike="noStrike">
                          <a:effectLst/>
                        </a:rPr>
                        <a:t>Rodzaje kosztów/dochodów</a:t>
                      </a:r>
                      <a:endParaRPr lang="pl-PL" sz="1200" b="0" i="0" u="none" strike="noStrike">
                        <a:effectLst/>
                        <a:latin typeface="Arial"/>
                      </a:endParaRPr>
                    </a:p>
                  </a:txBody>
                  <a:tcPr marL="7006" marR="7006" marT="7006" marB="0"/>
                </a:tc>
                <a:tc gridSpan="2">
                  <a:txBody>
                    <a:bodyPr/>
                    <a:lstStyle/>
                    <a:p>
                      <a:pPr algn="ctr" fontAlgn="t"/>
                      <a:r>
                        <a:rPr lang="pl-PL" sz="1200" u="none" strike="noStrike">
                          <a:effectLst/>
                        </a:rPr>
                        <a:t>Plan ubiegłego roku</a:t>
                      </a:r>
                      <a:endParaRPr lang="pl-PL" sz="1200" b="0" i="0" u="none" strike="noStrike">
                        <a:effectLst/>
                        <a:latin typeface="Arial"/>
                      </a:endParaRPr>
                    </a:p>
                  </a:txBody>
                  <a:tcPr marL="7006" marR="7006" marT="7006" marB="0"/>
                </a:tc>
                <a:tc hMerge="1">
                  <a:txBody>
                    <a:bodyPr/>
                    <a:lstStyle/>
                    <a:p>
                      <a:endParaRPr lang="pl-PL"/>
                    </a:p>
                  </a:txBody>
                  <a:tcPr/>
                </a:tc>
                <a:tc gridSpan="2">
                  <a:txBody>
                    <a:bodyPr/>
                    <a:lstStyle/>
                    <a:p>
                      <a:pPr algn="ctr" fontAlgn="t"/>
                      <a:r>
                        <a:rPr lang="pl-PL" sz="1050" u="none" strike="noStrike">
                          <a:effectLst/>
                        </a:rPr>
                        <a:t>Plan roczny przedsiębiorstwa</a:t>
                      </a:r>
                      <a:endParaRPr lang="pl-PL" sz="1050" b="0" i="0" u="none" strike="noStrike">
                        <a:effectLst/>
                        <a:latin typeface="Arial"/>
                      </a:endParaRPr>
                    </a:p>
                  </a:txBody>
                  <a:tcPr marL="7006" marR="7006" marT="7006" marB="0"/>
                </a:tc>
                <a:tc hMerge="1">
                  <a:txBody>
                    <a:bodyPr/>
                    <a:lstStyle/>
                    <a:p>
                      <a:endParaRPr lang="pl-PL"/>
                    </a:p>
                  </a:txBody>
                  <a:tcPr/>
                </a:tc>
                <a:tc gridSpan="2">
                  <a:txBody>
                    <a:bodyPr/>
                    <a:lstStyle/>
                    <a:p>
                      <a:pPr algn="ctr" fontAlgn="t"/>
                      <a:r>
                        <a:rPr lang="pl-PL" sz="1200" u="none" strike="noStrike">
                          <a:effectLst/>
                        </a:rPr>
                        <a:t>Plan roczny I kwartał</a:t>
                      </a:r>
                      <a:endParaRPr lang="pl-PL" sz="1200" b="0" i="0" u="none" strike="noStrike">
                        <a:effectLst/>
                        <a:latin typeface="Arial"/>
                      </a:endParaRPr>
                    </a:p>
                  </a:txBody>
                  <a:tcPr marL="7006" marR="7006" marT="7006" marB="0"/>
                </a:tc>
                <a:tc hMerge="1">
                  <a:txBody>
                    <a:bodyPr/>
                    <a:lstStyle/>
                    <a:p>
                      <a:endParaRPr lang="pl-PL"/>
                    </a:p>
                  </a:txBody>
                  <a:tcPr/>
                </a:tc>
                <a:tc gridSpan="2">
                  <a:txBody>
                    <a:bodyPr/>
                    <a:lstStyle/>
                    <a:p>
                      <a:pPr algn="ctr" fontAlgn="t"/>
                      <a:r>
                        <a:rPr lang="pl-PL" sz="1200" u="none" strike="noStrike">
                          <a:effectLst/>
                        </a:rPr>
                        <a:t>Plan roczny II kwartał</a:t>
                      </a:r>
                      <a:endParaRPr lang="pl-PL" sz="1200" b="0" i="0" u="none" strike="noStrike">
                        <a:effectLst/>
                        <a:latin typeface="Arial"/>
                      </a:endParaRPr>
                    </a:p>
                  </a:txBody>
                  <a:tcPr marL="7006" marR="7006" marT="7006" marB="0"/>
                </a:tc>
                <a:tc hMerge="1">
                  <a:txBody>
                    <a:bodyPr/>
                    <a:lstStyle/>
                    <a:p>
                      <a:endParaRPr lang="pl-PL"/>
                    </a:p>
                  </a:txBody>
                  <a:tcPr/>
                </a:tc>
                <a:tc gridSpan="2">
                  <a:txBody>
                    <a:bodyPr/>
                    <a:lstStyle/>
                    <a:p>
                      <a:pPr algn="ctr" fontAlgn="t"/>
                      <a:r>
                        <a:rPr lang="pl-PL" sz="1200" u="none" strike="noStrike">
                          <a:effectLst/>
                        </a:rPr>
                        <a:t>Plan roczny III kwartał</a:t>
                      </a:r>
                      <a:endParaRPr lang="pl-PL" sz="1200" b="0" i="0" u="none" strike="noStrike">
                        <a:effectLst/>
                        <a:latin typeface="Arial"/>
                      </a:endParaRPr>
                    </a:p>
                  </a:txBody>
                  <a:tcPr marL="7006" marR="7006" marT="7006" marB="0"/>
                </a:tc>
                <a:tc hMerge="1">
                  <a:txBody>
                    <a:bodyPr/>
                    <a:lstStyle/>
                    <a:p>
                      <a:endParaRPr lang="pl-PL"/>
                    </a:p>
                  </a:txBody>
                  <a:tcPr/>
                </a:tc>
                <a:tc gridSpan="2">
                  <a:txBody>
                    <a:bodyPr/>
                    <a:lstStyle/>
                    <a:p>
                      <a:pPr algn="ctr" fontAlgn="t"/>
                      <a:r>
                        <a:rPr lang="pl-PL" sz="1200" u="none" strike="noStrike">
                          <a:effectLst/>
                        </a:rPr>
                        <a:t>Plan roczny IV kwartał</a:t>
                      </a:r>
                      <a:endParaRPr lang="pl-PL" sz="1200" b="0" i="0" u="none" strike="noStrike">
                        <a:effectLst/>
                        <a:latin typeface="Arial"/>
                      </a:endParaRPr>
                    </a:p>
                  </a:txBody>
                  <a:tcPr marL="7006" marR="7006" marT="7006" marB="0"/>
                </a:tc>
                <a:tc hMerge="1">
                  <a:txBody>
                    <a:bodyPr/>
                    <a:lstStyle/>
                    <a:p>
                      <a:endParaRPr lang="pl-PL"/>
                    </a:p>
                  </a:txBody>
                  <a:tcPr/>
                </a:tc>
              </a:tr>
              <a:tr h="228834">
                <a:tc>
                  <a:txBody>
                    <a:bodyPr/>
                    <a:lstStyle/>
                    <a:p>
                      <a:pPr algn="ctr" fontAlgn="t"/>
                      <a:r>
                        <a:rPr lang="pl-PL" sz="1200" u="none" strike="noStrike">
                          <a:effectLst/>
                        </a:rPr>
                        <a:t>a</a:t>
                      </a:r>
                      <a:endParaRPr lang="pl-PL" sz="1200" b="0" i="0" u="none" strike="noStrike">
                        <a:effectLst/>
                        <a:latin typeface="Arial"/>
                      </a:endParaRPr>
                    </a:p>
                  </a:txBody>
                  <a:tcPr marL="7006" marR="7006" marT="7006" marB="0"/>
                </a:tc>
                <a:tc>
                  <a:txBody>
                    <a:bodyPr/>
                    <a:lstStyle/>
                    <a:p>
                      <a:pPr algn="ctr" fontAlgn="t"/>
                      <a:r>
                        <a:rPr lang="pl-PL" sz="1200" u="none" strike="noStrike">
                          <a:effectLst/>
                        </a:rPr>
                        <a:t>b</a:t>
                      </a:r>
                      <a:endParaRPr lang="pl-PL" sz="1200" b="0" i="0" u="none" strike="noStrike">
                        <a:effectLst/>
                        <a:latin typeface="Arial"/>
                      </a:endParaRPr>
                    </a:p>
                  </a:txBody>
                  <a:tcPr marL="7006" marR="7006" marT="7006" marB="0"/>
                </a:tc>
                <a:tc>
                  <a:txBody>
                    <a:bodyPr/>
                    <a:lstStyle/>
                    <a:p>
                      <a:pPr algn="ctr" fontAlgn="t"/>
                      <a:r>
                        <a:rPr lang="pl-PL" sz="1200" u="none" strike="noStrike">
                          <a:effectLst/>
                        </a:rPr>
                        <a:t>c</a:t>
                      </a:r>
                      <a:endParaRPr lang="pl-PL" sz="1200" b="0" i="0" u="none" strike="noStrike">
                        <a:effectLst/>
                        <a:latin typeface="Arial"/>
                      </a:endParaRPr>
                    </a:p>
                  </a:txBody>
                  <a:tcPr marL="7006" marR="7006" marT="7006" marB="0"/>
                </a:tc>
                <a:tc>
                  <a:txBody>
                    <a:bodyPr/>
                    <a:lstStyle/>
                    <a:p>
                      <a:pPr algn="ctr" fontAlgn="t"/>
                      <a:r>
                        <a:rPr lang="pl-PL" sz="1200" u="none" strike="noStrike">
                          <a:effectLst/>
                        </a:rPr>
                        <a:t>%</a:t>
                      </a:r>
                      <a:endParaRPr lang="pl-PL" sz="1200" b="0" i="0" u="none" strike="noStrike">
                        <a:effectLst/>
                        <a:latin typeface="Arial"/>
                      </a:endParaRPr>
                    </a:p>
                  </a:txBody>
                  <a:tcPr marL="7006" marR="7006" marT="7006" marB="0"/>
                </a:tc>
                <a:tc>
                  <a:txBody>
                    <a:bodyPr/>
                    <a:lstStyle/>
                    <a:p>
                      <a:pPr algn="ctr" fontAlgn="t"/>
                      <a:r>
                        <a:rPr lang="pl-PL" sz="1200" u="none" strike="noStrike">
                          <a:effectLst/>
                        </a:rPr>
                        <a:t>d</a:t>
                      </a:r>
                      <a:endParaRPr lang="pl-PL" sz="1200" b="0" i="0" u="none" strike="noStrike">
                        <a:effectLst/>
                        <a:latin typeface="Arial"/>
                      </a:endParaRPr>
                    </a:p>
                  </a:txBody>
                  <a:tcPr marL="7006" marR="7006" marT="7006" marB="0"/>
                </a:tc>
                <a:tc>
                  <a:txBody>
                    <a:bodyPr/>
                    <a:lstStyle/>
                    <a:p>
                      <a:pPr algn="ctr" fontAlgn="t"/>
                      <a:r>
                        <a:rPr lang="pl-PL" sz="1200" u="none" strike="noStrike">
                          <a:effectLst/>
                        </a:rPr>
                        <a:t>%</a:t>
                      </a:r>
                      <a:endParaRPr lang="pl-PL" sz="1200" b="0" i="0" u="none" strike="noStrike">
                        <a:effectLst/>
                        <a:latin typeface="Arial"/>
                      </a:endParaRPr>
                    </a:p>
                  </a:txBody>
                  <a:tcPr marL="7006" marR="7006" marT="7006" marB="0"/>
                </a:tc>
                <a:tc>
                  <a:txBody>
                    <a:bodyPr/>
                    <a:lstStyle/>
                    <a:p>
                      <a:pPr algn="ctr" fontAlgn="t"/>
                      <a:r>
                        <a:rPr lang="pl-PL" sz="1200" u="none" strike="noStrike">
                          <a:effectLst/>
                        </a:rPr>
                        <a:t>e</a:t>
                      </a:r>
                      <a:endParaRPr lang="pl-PL" sz="1200" b="0" i="0" u="none" strike="noStrike">
                        <a:effectLst/>
                        <a:latin typeface="Arial"/>
                      </a:endParaRPr>
                    </a:p>
                  </a:txBody>
                  <a:tcPr marL="7006" marR="7006" marT="7006" marB="0"/>
                </a:tc>
                <a:tc>
                  <a:txBody>
                    <a:bodyPr/>
                    <a:lstStyle/>
                    <a:p>
                      <a:pPr algn="ctr" fontAlgn="t"/>
                      <a:r>
                        <a:rPr lang="pl-PL" sz="1200" u="none" strike="noStrike">
                          <a:effectLst/>
                        </a:rPr>
                        <a:t>%</a:t>
                      </a:r>
                      <a:endParaRPr lang="pl-PL" sz="1200" b="0" i="0" u="none" strike="noStrike">
                        <a:effectLst/>
                        <a:latin typeface="Arial"/>
                      </a:endParaRPr>
                    </a:p>
                  </a:txBody>
                  <a:tcPr marL="7006" marR="7006" marT="7006" marB="0"/>
                </a:tc>
                <a:tc>
                  <a:txBody>
                    <a:bodyPr/>
                    <a:lstStyle/>
                    <a:p>
                      <a:pPr algn="ctr" fontAlgn="t"/>
                      <a:r>
                        <a:rPr lang="pl-PL" sz="1200" u="none" strike="noStrike">
                          <a:effectLst/>
                        </a:rPr>
                        <a:t>f</a:t>
                      </a:r>
                      <a:endParaRPr lang="pl-PL" sz="1200" b="0" i="0" u="none" strike="noStrike">
                        <a:effectLst/>
                        <a:latin typeface="Arial"/>
                      </a:endParaRPr>
                    </a:p>
                  </a:txBody>
                  <a:tcPr marL="7006" marR="7006" marT="7006" marB="0"/>
                </a:tc>
                <a:tc>
                  <a:txBody>
                    <a:bodyPr/>
                    <a:lstStyle/>
                    <a:p>
                      <a:pPr algn="ctr" fontAlgn="t"/>
                      <a:r>
                        <a:rPr lang="pl-PL" sz="1200" u="none" strike="noStrike">
                          <a:effectLst/>
                        </a:rPr>
                        <a:t>%</a:t>
                      </a:r>
                      <a:endParaRPr lang="pl-PL" sz="1200" b="0" i="0" u="none" strike="noStrike">
                        <a:effectLst/>
                        <a:latin typeface="Arial"/>
                      </a:endParaRPr>
                    </a:p>
                  </a:txBody>
                  <a:tcPr marL="7006" marR="7006" marT="7006" marB="0"/>
                </a:tc>
                <a:tc>
                  <a:txBody>
                    <a:bodyPr/>
                    <a:lstStyle/>
                    <a:p>
                      <a:pPr algn="ctr" fontAlgn="t"/>
                      <a:r>
                        <a:rPr lang="pl-PL" sz="1200" u="none" strike="noStrike">
                          <a:effectLst/>
                        </a:rPr>
                        <a:t>g</a:t>
                      </a:r>
                      <a:endParaRPr lang="pl-PL" sz="1200" b="0" i="0" u="none" strike="noStrike">
                        <a:effectLst/>
                        <a:latin typeface="Arial"/>
                      </a:endParaRPr>
                    </a:p>
                  </a:txBody>
                  <a:tcPr marL="7006" marR="7006" marT="7006" marB="0"/>
                </a:tc>
                <a:tc>
                  <a:txBody>
                    <a:bodyPr/>
                    <a:lstStyle/>
                    <a:p>
                      <a:pPr algn="ctr" fontAlgn="t"/>
                      <a:r>
                        <a:rPr lang="pl-PL" sz="1200" u="none" strike="noStrike">
                          <a:effectLst/>
                        </a:rPr>
                        <a:t>%</a:t>
                      </a:r>
                      <a:endParaRPr lang="pl-PL" sz="1200" b="0" i="0" u="none" strike="noStrike">
                        <a:effectLst/>
                        <a:latin typeface="Arial"/>
                      </a:endParaRPr>
                    </a:p>
                  </a:txBody>
                  <a:tcPr marL="7006" marR="7006" marT="7006" marB="0"/>
                </a:tc>
                <a:tc>
                  <a:txBody>
                    <a:bodyPr/>
                    <a:lstStyle/>
                    <a:p>
                      <a:pPr algn="ctr" fontAlgn="t"/>
                      <a:r>
                        <a:rPr lang="pl-PL" sz="1200" u="none" strike="noStrike">
                          <a:effectLst/>
                        </a:rPr>
                        <a:t>h</a:t>
                      </a:r>
                      <a:endParaRPr lang="pl-PL" sz="1200" b="0" i="0" u="none" strike="noStrike">
                        <a:effectLst/>
                        <a:latin typeface="Arial"/>
                      </a:endParaRPr>
                    </a:p>
                  </a:txBody>
                  <a:tcPr marL="7006" marR="7006" marT="7006" marB="0"/>
                </a:tc>
                <a:tc>
                  <a:txBody>
                    <a:bodyPr/>
                    <a:lstStyle/>
                    <a:p>
                      <a:pPr algn="ctr" fontAlgn="t"/>
                      <a:r>
                        <a:rPr lang="pl-PL" sz="1200" u="none" strike="noStrike">
                          <a:effectLst/>
                        </a:rPr>
                        <a:t>%</a:t>
                      </a:r>
                      <a:endParaRPr lang="pl-PL" sz="1200" b="0" i="0" u="none" strike="noStrike">
                        <a:effectLst/>
                        <a:latin typeface="Arial"/>
                      </a:endParaRPr>
                    </a:p>
                  </a:txBody>
                  <a:tcPr marL="7006" marR="7006" marT="7006" marB="0"/>
                </a:tc>
              </a:tr>
              <a:tr h="228834">
                <a:tc>
                  <a:txBody>
                    <a:bodyPr/>
                    <a:lstStyle/>
                    <a:p>
                      <a:pPr algn="ctr" fontAlgn="t"/>
                      <a:r>
                        <a:rPr lang="pl-PL" sz="1200" u="none" strike="noStrike">
                          <a:effectLst/>
                        </a:rPr>
                        <a:t>00</a:t>
                      </a:r>
                      <a:endParaRPr lang="pl-PL" sz="1200" b="0" i="0" u="none" strike="noStrike">
                        <a:effectLst/>
                        <a:latin typeface="Arial"/>
                      </a:endParaRPr>
                    </a:p>
                  </a:txBody>
                  <a:tcPr marL="7006" marR="7006" marT="7006" marB="0"/>
                </a:tc>
                <a:tc>
                  <a:txBody>
                    <a:bodyPr/>
                    <a:lstStyle/>
                    <a:p>
                      <a:pPr algn="l" fontAlgn="t"/>
                      <a:r>
                        <a:rPr lang="pl-PL" sz="1200" u="none" strike="noStrike">
                          <a:effectLst/>
                        </a:rPr>
                        <a:t>Ilość produkcji w produktywnym czasie pracy</a:t>
                      </a:r>
                      <a:endParaRPr lang="pl-PL" sz="1200" b="0" i="0" u="none" strike="noStrike">
                        <a:effectLst/>
                        <a:latin typeface="Arial"/>
                      </a:endParaRPr>
                    </a:p>
                  </a:txBody>
                  <a:tcPr marL="7006" marR="7006" marT="7006" marB="0"/>
                </a:tc>
                <a:tc>
                  <a:txBody>
                    <a:bodyPr/>
                    <a:lstStyle/>
                    <a:p>
                      <a:pPr algn="ctr" fontAlgn="t"/>
                      <a:r>
                        <a:rPr lang="pl-PL" sz="1200" u="none" strike="noStrike">
                          <a:effectLst/>
                        </a:rPr>
                        <a:t>16 400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17 600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5 280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4 400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3 520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4 400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r>
              <a:tr h="228834">
                <a:tc>
                  <a:txBody>
                    <a:bodyPr/>
                    <a:lstStyle/>
                    <a:p>
                      <a:pPr algn="ctr" fontAlgn="t"/>
                      <a:r>
                        <a:rPr lang="pl-PL" sz="1200" u="none" strike="noStrike">
                          <a:effectLst/>
                        </a:rPr>
                        <a:t>01</a:t>
                      </a:r>
                      <a:endParaRPr lang="pl-PL" sz="1200" b="0" i="0" u="none" strike="noStrike">
                        <a:effectLst/>
                        <a:latin typeface="Arial"/>
                      </a:endParaRPr>
                    </a:p>
                  </a:txBody>
                  <a:tcPr marL="7006" marR="7006" marT="7006" marB="0"/>
                </a:tc>
                <a:tc>
                  <a:txBody>
                    <a:bodyPr/>
                    <a:lstStyle/>
                    <a:p>
                      <a:pPr algn="l" fontAlgn="t"/>
                      <a:r>
                        <a:rPr lang="pl-PL" sz="1200" u="none" strike="noStrike">
                          <a:effectLst/>
                        </a:rPr>
                        <a:t>Obrót ze sprzedaży brutto bez PoWD</a:t>
                      </a:r>
                      <a:endParaRPr lang="pl-PL" sz="1200" b="0" i="0" u="none" strike="noStrike">
                        <a:effectLst/>
                        <a:latin typeface="Arial"/>
                      </a:endParaRPr>
                    </a:p>
                  </a:txBody>
                  <a:tcPr marL="7006" marR="7006" marT="7006" marB="0"/>
                </a:tc>
                <a:tc>
                  <a:txBody>
                    <a:bodyPr/>
                    <a:lstStyle/>
                    <a:p>
                      <a:pPr algn="ctr" fontAlgn="t"/>
                      <a:r>
                        <a:rPr lang="pl-PL" sz="1200" u="none" strike="noStrike">
                          <a:effectLst/>
                        </a:rPr>
                        <a:t>2093,4</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2270,3</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681,1</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567,6</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454</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567,6</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r>
              <a:tr h="228834">
                <a:tc>
                  <a:txBody>
                    <a:bodyPr/>
                    <a:lstStyle/>
                    <a:p>
                      <a:pPr algn="ctr" fontAlgn="t"/>
                      <a:r>
                        <a:rPr lang="pl-PL" sz="1200" u="none" strike="noStrike">
                          <a:effectLst/>
                        </a:rPr>
                        <a:t>03</a:t>
                      </a:r>
                      <a:endParaRPr lang="pl-PL" sz="1200" b="0" i="0" u="none" strike="noStrike">
                        <a:effectLst/>
                        <a:latin typeface="Arial"/>
                      </a:endParaRPr>
                    </a:p>
                  </a:txBody>
                  <a:tcPr marL="7006" marR="7006" marT="7006" marB="0"/>
                </a:tc>
                <a:tc>
                  <a:txBody>
                    <a:bodyPr/>
                    <a:lstStyle/>
                    <a:p>
                      <a:pPr algn="l" fontAlgn="t"/>
                      <a:r>
                        <a:rPr lang="pl-PL" sz="1200" u="none" strike="noStrike">
                          <a:effectLst/>
                        </a:rPr>
                        <a:t>Obrót netto ze sprzedaży</a:t>
                      </a:r>
                      <a:endParaRPr lang="pl-PL" sz="1200" b="0" i="0" u="none" strike="noStrike">
                        <a:effectLst/>
                        <a:latin typeface="Arial"/>
                      </a:endParaRPr>
                    </a:p>
                  </a:txBody>
                  <a:tcPr marL="7006" marR="7006" marT="7006" marB="0"/>
                </a:tc>
                <a:tc>
                  <a:txBody>
                    <a:bodyPr/>
                    <a:lstStyle/>
                    <a:p>
                      <a:pPr algn="ctr" fontAlgn="t"/>
                      <a:r>
                        <a:rPr lang="pl-PL" sz="1200" u="none" strike="noStrike">
                          <a:effectLst/>
                        </a:rPr>
                        <a:t>2033,5</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2215,1</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664,5</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553,8</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443</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553,8</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r>
              <a:tr h="228834">
                <a:tc>
                  <a:txBody>
                    <a:bodyPr/>
                    <a:lstStyle/>
                    <a:p>
                      <a:pPr algn="ctr" fontAlgn="t"/>
                      <a:r>
                        <a:rPr lang="pl-PL" sz="1200" u="none" strike="noStrike">
                          <a:effectLst/>
                        </a:rPr>
                        <a:t>04</a:t>
                      </a:r>
                      <a:endParaRPr lang="pl-PL" sz="1200" b="0" i="0" u="none" strike="noStrike">
                        <a:effectLst/>
                        <a:latin typeface="Arial"/>
                      </a:endParaRPr>
                    </a:p>
                  </a:txBody>
                  <a:tcPr marL="7006" marR="7006" marT="7006" marB="0"/>
                </a:tc>
                <a:tc>
                  <a:txBody>
                    <a:bodyPr/>
                    <a:lstStyle/>
                    <a:p>
                      <a:pPr algn="l" fontAlgn="t"/>
                      <a:r>
                        <a:rPr lang="pl-PL" sz="1200" u="none" strike="noStrike">
                          <a:effectLst/>
                        </a:rPr>
                        <a:t>Zmiana stanu zapasów</a:t>
                      </a:r>
                      <a:endParaRPr lang="pl-PL" sz="1200" b="0" i="0" u="none" strike="noStrike">
                        <a:effectLst/>
                        <a:latin typeface="Arial"/>
                      </a:endParaRPr>
                    </a:p>
                  </a:txBody>
                  <a:tcPr marL="7006" marR="7006" marT="7006" marB="0"/>
                </a:tc>
                <a:tc>
                  <a:txBody>
                    <a:bodyPr/>
                    <a:lstStyle/>
                    <a:p>
                      <a:pPr algn="ctr" fontAlgn="t"/>
                      <a:r>
                        <a:rPr lang="pl-PL" sz="1200" u="none" strike="noStrike">
                          <a:effectLst/>
                        </a:rPr>
                        <a:t>4</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20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6</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5</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4</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5</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r>
              <a:tr h="228834">
                <a:tc>
                  <a:txBody>
                    <a:bodyPr/>
                    <a:lstStyle/>
                    <a:p>
                      <a:pPr algn="ctr" fontAlgn="t"/>
                      <a:r>
                        <a:rPr lang="pl-PL" sz="1200" u="none" strike="noStrike">
                          <a:effectLst/>
                        </a:rPr>
                        <a:t>05</a:t>
                      </a:r>
                      <a:endParaRPr lang="pl-PL" sz="1200" b="0" i="0" u="none" strike="noStrike">
                        <a:effectLst/>
                        <a:latin typeface="Arial"/>
                      </a:endParaRPr>
                    </a:p>
                  </a:txBody>
                  <a:tcPr marL="7006" marR="7006" marT="7006" marB="0"/>
                </a:tc>
                <a:tc>
                  <a:txBody>
                    <a:bodyPr/>
                    <a:lstStyle/>
                    <a:p>
                      <a:pPr algn="l" fontAlgn="t"/>
                      <a:r>
                        <a:rPr lang="pl-PL" sz="1200" u="none" strike="noStrike">
                          <a:effectLst/>
                        </a:rPr>
                        <a:t>Produkcja globalna okresu (=baza 100%)</a:t>
                      </a:r>
                      <a:endParaRPr lang="pl-PL" sz="1200" b="0" i="0" u="none" strike="noStrike">
                        <a:effectLst/>
                        <a:latin typeface="Arial"/>
                      </a:endParaRPr>
                    </a:p>
                  </a:txBody>
                  <a:tcPr marL="7006" marR="7006" marT="7006" marB="0"/>
                </a:tc>
                <a:tc>
                  <a:txBody>
                    <a:bodyPr/>
                    <a:lstStyle/>
                    <a:p>
                      <a:pPr algn="ctr" fontAlgn="t"/>
                      <a:r>
                        <a:rPr lang="pl-PL" sz="1200" u="none" strike="noStrike">
                          <a:effectLst/>
                        </a:rPr>
                        <a:t>2037,5</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2235,1</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670,5</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558,8</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447</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558,8</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r>
              <a:tr h="228834">
                <a:tc>
                  <a:txBody>
                    <a:bodyPr/>
                    <a:lstStyle/>
                    <a:p>
                      <a:pPr algn="ctr" fontAlgn="t"/>
                      <a:r>
                        <a:rPr lang="pl-PL" sz="1200" u="none" strike="noStrike">
                          <a:effectLst/>
                        </a:rPr>
                        <a:t>07</a:t>
                      </a:r>
                      <a:endParaRPr lang="pl-PL" sz="1200" b="0" i="0" u="none" strike="noStrike">
                        <a:effectLst/>
                        <a:latin typeface="Arial"/>
                      </a:endParaRPr>
                    </a:p>
                  </a:txBody>
                  <a:tcPr marL="7006" marR="7006" marT="7006" marB="0"/>
                </a:tc>
                <a:tc>
                  <a:txBody>
                    <a:bodyPr/>
                    <a:lstStyle/>
                    <a:p>
                      <a:pPr algn="l" fontAlgn="t"/>
                      <a:r>
                        <a:rPr lang="pl-PL" sz="1200" u="none" strike="noStrike">
                          <a:effectLst/>
                        </a:rPr>
                        <a:t>Wartość dodana</a:t>
                      </a:r>
                      <a:endParaRPr lang="pl-PL" sz="1200" b="0" i="0" u="none" strike="noStrike">
                        <a:effectLst/>
                        <a:latin typeface="Arial"/>
                      </a:endParaRPr>
                    </a:p>
                  </a:txBody>
                  <a:tcPr marL="7006" marR="7006" marT="7006" marB="0"/>
                </a:tc>
                <a:tc>
                  <a:txBody>
                    <a:bodyPr/>
                    <a:lstStyle/>
                    <a:p>
                      <a:pPr algn="ctr" fontAlgn="t"/>
                      <a:r>
                        <a:rPr lang="pl-PL" sz="1200" u="none" strike="noStrike">
                          <a:effectLst/>
                        </a:rPr>
                        <a:t>1319,4</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1475,7</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442,7</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368,9</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295,2</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368,3</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r>
              <a:tr h="228834">
                <a:tc>
                  <a:txBody>
                    <a:bodyPr/>
                    <a:lstStyle/>
                    <a:p>
                      <a:pPr algn="ctr" fontAlgn="t"/>
                      <a:r>
                        <a:rPr lang="pl-PL" sz="1200" u="none" strike="noStrike">
                          <a:effectLst/>
                        </a:rPr>
                        <a:t>10</a:t>
                      </a:r>
                      <a:endParaRPr lang="pl-PL" sz="1200" b="0" i="0" u="none" strike="noStrike">
                        <a:effectLst/>
                        <a:latin typeface="Arial"/>
                      </a:endParaRPr>
                    </a:p>
                  </a:txBody>
                  <a:tcPr marL="7006" marR="7006" marT="7006" marB="0"/>
                </a:tc>
                <a:tc>
                  <a:txBody>
                    <a:bodyPr/>
                    <a:lstStyle/>
                    <a:p>
                      <a:pPr algn="l" fontAlgn="t"/>
                      <a:r>
                        <a:rPr lang="pl-PL" sz="1200" u="none" strike="noStrike">
                          <a:effectLst/>
                        </a:rPr>
                        <a:t>Koszty produkcji (wiersz 06+08+09)</a:t>
                      </a:r>
                      <a:endParaRPr lang="pl-PL" sz="1200" b="0" i="0" u="none" strike="noStrike">
                        <a:effectLst/>
                        <a:latin typeface="Arial"/>
                      </a:endParaRPr>
                    </a:p>
                  </a:txBody>
                  <a:tcPr marL="7006" marR="7006" marT="7006" marB="0"/>
                </a:tc>
                <a:tc>
                  <a:txBody>
                    <a:bodyPr/>
                    <a:lstStyle/>
                    <a:p>
                      <a:pPr algn="ctr" fontAlgn="t"/>
                      <a:r>
                        <a:rPr lang="pl-PL" sz="1200" u="none" strike="noStrike">
                          <a:effectLst/>
                        </a:rPr>
                        <a:t>1079,4</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1186,5</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355,9</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296,7</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237,2</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296,7</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r>
              <a:tr h="233529">
                <a:tc>
                  <a:txBody>
                    <a:bodyPr/>
                    <a:lstStyle/>
                    <a:p>
                      <a:pPr algn="ctr" fontAlgn="t"/>
                      <a:r>
                        <a:rPr lang="pl-PL" sz="1200" u="none" strike="noStrike">
                          <a:effectLst/>
                        </a:rPr>
                        <a:t>11</a:t>
                      </a:r>
                      <a:endParaRPr lang="pl-PL" sz="1200" b="1" i="0" u="none" strike="noStrike">
                        <a:effectLst/>
                        <a:latin typeface="Arial"/>
                      </a:endParaRPr>
                    </a:p>
                  </a:txBody>
                  <a:tcPr marL="7006" marR="7006" marT="7006" marB="0"/>
                </a:tc>
                <a:tc>
                  <a:txBody>
                    <a:bodyPr/>
                    <a:lstStyle/>
                    <a:p>
                      <a:pPr algn="l" fontAlgn="t"/>
                      <a:r>
                        <a:rPr lang="pl-PL" sz="1200" u="none" strike="noStrike">
                          <a:effectLst/>
                        </a:rPr>
                        <a:t>Marża pokrycia 1 (w 03 + w 04 - w 10)</a:t>
                      </a:r>
                      <a:endParaRPr lang="pl-PL" sz="1200" b="1" i="0" u="none" strike="noStrike">
                        <a:effectLst/>
                        <a:latin typeface="Arial"/>
                      </a:endParaRPr>
                    </a:p>
                  </a:txBody>
                  <a:tcPr marL="7006" marR="7006" marT="7006" marB="0"/>
                </a:tc>
                <a:tc>
                  <a:txBody>
                    <a:bodyPr/>
                    <a:lstStyle/>
                    <a:p>
                      <a:pPr algn="ctr" fontAlgn="t"/>
                      <a:r>
                        <a:rPr lang="pl-PL" sz="1200" u="none" strike="noStrike">
                          <a:effectLst/>
                        </a:rPr>
                        <a:t>958,1</a:t>
                      </a:r>
                      <a:endParaRPr lang="pl-PL" sz="1200" b="1" i="0" u="none" strike="noStrike">
                        <a:effectLst/>
                        <a:latin typeface="Arial"/>
                      </a:endParaRPr>
                    </a:p>
                  </a:txBody>
                  <a:tcPr marL="7006" marR="7006" marT="7006" marB="0"/>
                </a:tc>
                <a:tc>
                  <a:txBody>
                    <a:bodyPr/>
                    <a:lstStyle/>
                    <a:p>
                      <a:pPr algn="ctr" fontAlgn="t"/>
                      <a:r>
                        <a:rPr lang="pl-PL" sz="1200" u="none" strike="noStrike">
                          <a:effectLst/>
                        </a:rPr>
                        <a:t> </a:t>
                      </a:r>
                      <a:endParaRPr lang="pl-PL" sz="1200" b="1" i="0" u="none" strike="noStrike">
                        <a:effectLst/>
                        <a:latin typeface="Arial"/>
                      </a:endParaRPr>
                    </a:p>
                  </a:txBody>
                  <a:tcPr marL="7006" marR="7006" marT="7006" marB="0"/>
                </a:tc>
                <a:tc>
                  <a:txBody>
                    <a:bodyPr/>
                    <a:lstStyle/>
                    <a:p>
                      <a:pPr algn="ctr" fontAlgn="t"/>
                      <a:r>
                        <a:rPr lang="pl-PL" sz="1200" u="none" strike="noStrike">
                          <a:effectLst/>
                        </a:rPr>
                        <a:t>1048,6</a:t>
                      </a:r>
                      <a:endParaRPr lang="pl-PL" sz="1200" b="1" i="0" u="none" strike="noStrike">
                        <a:effectLst/>
                        <a:latin typeface="Arial"/>
                      </a:endParaRPr>
                    </a:p>
                  </a:txBody>
                  <a:tcPr marL="7006" marR="7006" marT="7006" marB="0"/>
                </a:tc>
                <a:tc>
                  <a:txBody>
                    <a:bodyPr/>
                    <a:lstStyle/>
                    <a:p>
                      <a:pPr algn="ctr" fontAlgn="t"/>
                      <a:r>
                        <a:rPr lang="pl-PL" sz="1200" u="none" strike="noStrike">
                          <a:effectLst/>
                        </a:rPr>
                        <a:t> </a:t>
                      </a:r>
                      <a:endParaRPr lang="pl-PL" sz="1200" b="1" i="0" u="none" strike="noStrike">
                        <a:effectLst/>
                        <a:latin typeface="Arial"/>
                      </a:endParaRPr>
                    </a:p>
                  </a:txBody>
                  <a:tcPr marL="7006" marR="7006" marT="7006" marB="0"/>
                </a:tc>
                <a:tc>
                  <a:txBody>
                    <a:bodyPr/>
                    <a:lstStyle/>
                    <a:p>
                      <a:pPr algn="ctr" fontAlgn="t"/>
                      <a:r>
                        <a:rPr lang="pl-PL" sz="1200" u="none" strike="noStrike">
                          <a:effectLst/>
                        </a:rPr>
                        <a:t>314,6</a:t>
                      </a:r>
                      <a:endParaRPr lang="pl-PL" sz="1200" b="1" i="0" u="none" strike="noStrike">
                        <a:effectLst/>
                        <a:latin typeface="Arial"/>
                      </a:endParaRPr>
                    </a:p>
                  </a:txBody>
                  <a:tcPr marL="7006" marR="7006" marT="7006" marB="0"/>
                </a:tc>
                <a:tc>
                  <a:txBody>
                    <a:bodyPr/>
                    <a:lstStyle/>
                    <a:p>
                      <a:pPr algn="ctr" fontAlgn="t"/>
                      <a:r>
                        <a:rPr lang="pl-PL" sz="1200" u="none" strike="noStrike">
                          <a:effectLst/>
                        </a:rPr>
                        <a:t> </a:t>
                      </a:r>
                      <a:endParaRPr lang="pl-PL" sz="1200" b="1" i="0" u="none" strike="noStrike">
                        <a:effectLst/>
                        <a:latin typeface="Arial"/>
                      </a:endParaRPr>
                    </a:p>
                  </a:txBody>
                  <a:tcPr marL="7006" marR="7006" marT="7006" marB="0"/>
                </a:tc>
                <a:tc>
                  <a:txBody>
                    <a:bodyPr/>
                    <a:lstStyle/>
                    <a:p>
                      <a:pPr algn="ctr" fontAlgn="t"/>
                      <a:r>
                        <a:rPr lang="pl-PL" sz="1200" u="none" strike="noStrike">
                          <a:effectLst/>
                        </a:rPr>
                        <a:t>262,1</a:t>
                      </a:r>
                      <a:endParaRPr lang="pl-PL" sz="1200" b="1" i="0" u="none" strike="noStrike">
                        <a:effectLst/>
                        <a:latin typeface="Arial"/>
                      </a:endParaRPr>
                    </a:p>
                  </a:txBody>
                  <a:tcPr marL="7006" marR="7006" marT="7006" marB="0"/>
                </a:tc>
                <a:tc>
                  <a:txBody>
                    <a:bodyPr/>
                    <a:lstStyle/>
                    <a:p>
                      <a:pPr algn="ctr" fontAlgn="t"/>
                      <a:r>
                        <a:rPr lang="pl-PL" sz="1200" u="none" strike="noStrike">
                          <a:effectLst/>
                        </a:rPr>
                        <a:t> </a:t>
                      </a:r>
                      <a:endParaRPr lang="pl-PL" sz="1200" b="1" i="0" u="none" strike="noStrike">
                        <a:effectLst/>
                        <a:latin typeface="Arial"/>
                      </a:endParaRPr>
                    </a:p>
                  </a:txBody>
                  <a:tcPr marL="7006" marR="7006" marT="7006" marB="0"/>
                </a:tc>
                <a:tc>
                  <a:txBody>
                    <a:bodyPr/>
                    <a:lstStyle/>
                    <a:p>
                      <a:pPr algn="ctr" fontAlgn="t"/>
                      <a:r>
                        <a:rPr lang="pl-PL" sz="1200" u="none" strike="noStrike">
                          <a:effectLst/>
                        </a:rPr>
                        <a:t>209,8</a:t>
                      </a:r>
                      <a:endParaRPr lang="pl-PL" sz="1200" b="1" i="0" u="none" strike="noStrike">
                        <a:effectLst/>
                        <a:latin typeface="Arial"/>
                      </a:endParaRPr>
                    </a:p>
                  </a:txBody>
                  <a:tcPr marL="7006" marR="7006" marT="7006" marB="0"/>
                </a:tc>
                <a:tc>
                  <a:txBody>
                    <a:bodyPr/>
                    <a:lstStyle/>
                    <a:p>
                      <a:pPr algn="ctr" fontAlgn="t"/>
                      <a:r>
                        <a:rPr lang="pl-PL" sz="1200" u="none" strike="noStrike">
                          <a:effectLst/>
                        </a:rPr>
                        <a:t> </a:t>
                      </a:r>
                      <a:endParaRPr lang="pl-PL" sz="1200" b="1" i="0" u="none" strike="noStrike">
                        <a:effectLst/>
                        <a:latin typeface="Arial"/>
                      </a:endParaRPr>
                    </a:p>
                  </a:txBody>
                  <a:tcPr marL="7006" marR="7006" marT="7006" marB="0"/>
                </a:tc>
                <a:tc>
                  <a:txBody>
                    <a:bodyPr/>
                    <a:lstStyle/>
                    <a:p>
                      <a:pPr algn="ctr" fontAlgn="t"/>
                      <a:r>
                        <a:rPr lang="pl-PL" sz="1200" u="none" strike="noStrike">
                          <a:effectLst/>
                        </a:rPr>
                        <a:t>262,1</a:t>
                      </a:r>
                      <a:endParaRPr lang="pl-PL" sz="1200" b="1" i="0" u="none" strike="noStrike">
                        <a:effectLst/>
                        <a:latin typeface="Arial"/>
                      </a:endParaRPr>
                    </a:p>
                  </a:txBody>
                  <a:tcPr marL="7006" marR="7006" marT="7006" marB="0"/>
                </a:tc>
                <a:tc>
                  <a:txBody>
                    <a:bodyPr/>
                    <a:lstStyle/>
                    <a:p>
                      <a:pPr algn="ctr" fontAlgn="t"/>
                      <a:r>
                        <a:rPr lang="pl-PL" sz="1200" u="none" strike="noStrike">
                          <a:effectLst/>
                        </a:rPr>
                        <a:t> </a:t>
                      </a:r>
                      <a:endParaRPr lang="pl-PL" sz="1200" b="1" i="0" u="none" strike="noStrike">
                        <a:effectLst/>
                        <a:latin typeface="Arial"/>
                      </a:endParaRPr>
                    </a:p>
                  </a:txBody>
                  <a:tcPr marL="7006" marR="7006" marT="7006" marB="0"/>
                </a:tc>
              </a:tr>
              <a:tr h="228834">
                <a:tc>
                  <a:txBody>
                    <a:bodyPr/>
                    <a:lstStyle/>
                    <a:p>
                      <a:pPr algn="ctr" fontAlgn="t"/>
                      <a:r>
                        <a:rPr lang="pl-PL" sz="1200" u="none" strike="noStrike">
                          <a:effectLst/>
                        </a:rPr>
                        <a:t>14</a:t>
                      </a:r>
                      <a:endParaRPr lang="pl-PL" sz="1200" b="0" i="0" u="none" strike="noStrike">
                        <a:effectLst/>
                        <a:latin typeface="Arial"/>
                      </a:endParaRPr>
                    </a:p>
                  </a:txBody>
                  <a:tcPr marL="7006" marR="7006" marT="7006" marB="0"/>
                </a:tc>
                <a:tc>
                  <a:txBody>
                    <a:bodyPr/>
                    <a:lstStyle/>
                    <a:p>
                      <a:pPr algn="l" fontAlgn="t"/>
                      <a:r>
                        <a:rPr lang="pl-PL" sz="1200" u="none" strike="noStrike">
                          <a:effectLst/>
                        </a:rPr>
                        <a:t>Wynagrodzenia (G), praca przedsiębiorcy (V), odsetki (Z) = (G+V+Z)</a:t>
                      </a:r>
                      <a:endParaRPr lang="pl-PL" sz="1200" b="0" i="0" u="none" strike="noStrike">
                        <a:effectLst/>
                        <a:latin typeface="Arial"/>
                      </a:endParaRPr>
                    </a:p>
                  </a:txBody>
                  <a:tcPr marL="7006" marR="7006" marT="7006" marB="0"/>
                </a:tc>
                <a:tc>
                  <a:txBody>
                    <a:bodyPr/>
                    <a:lstStyle/>
                    <a:p>
                      <a:pPr algn="ctr" fontAlgn="t"/>
                      <a:r>
                        <a:rPr lang="pl-PL" sz="1200" u="none" strike="noStrike">
                          <a:effectLst/>
                        </a:rPr>
                        <a:t>560,2</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590,2</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165,6</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147,6</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129,4</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147,6</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r>
              <a:tr h="228834">
                <a:tc>
                  <a:txBody>
                    <a:bodyPr/>
                    <a:lstStyle/>
                    <a:p>
                      <a:pPr algn="ctr" fontAlgn="t"/>
                      <a:r>
                        <a:rPr lang="pl-PL" sz="1200" u="none" strike="noStrike">
                          <a:effectLst/>
                        </a:rPr>
                        <a:t>20</a:t>
                      </a:r>
                      <a:endParaRPr lang="pl-PL" sz="1200" b="0" i="0" u="none" strike="noStrike">
                        <a:effectLst/>
                        <a:latin typeface="Arial"/>
                      </a:endParaRPr>
                    </a:p>
                  </a:txBody>
                  <a:tcPr marL="7006" marR="7006" marT="7006" marB="0"/>
                </a:tc>
                <a:tc>
                  <a:txBody>
                    <a:bodyPr/>
                    <a:lstStyle/>
                    <a:p>
                      <a:pPr algn="l" fontAlgn="t"/>
                      <a:r>
                        <a:rPr lang="pl-PL" sz="1200" u="none" strike="noStrike">
                          <a:effectLst/>
                        </a:rPr>
                        <a:t>KOSZTY GOTOWOŚCI I (por. poprz schem)</a:t>
                      </a:r>
                      <a:endParaRPr lang="pl-PL" sz="1200" b="0" i="0" u="none" strike="noStrike">
                        <a:effectLst/>
                        <a:latin typeface="Arial"/>
                      </a:endParaRPr>
                    </a:p>
                  </a:txBody>
                  <a:tcPr marL="7006" marR="7006" marT="7006" marB="0"/>
                </a:tc>
                <a:tc>
                  <a:txBody>
                    <a:bodyPr/>
                    <a:lstStyle/>
                    <a:p>
                      <a:pPr algn="ctr" fontAlgn="t"/>
                      <a:r>
                        <a:rPr lang="pl-PL" sz="1200" u="none" strike="noStrike">
                          <a:effectLst/>
                        </a:rPr>
                        <a:t>505,3</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511,3</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140,1</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127,9</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115,5</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127,8</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r>
              <a:tr h="233529">
                <a:tc>
                  <a:txBody>
                    <a:bodyPr/>
                    <a:lstStyle/>
                    <a:p>
                      <a:pPr algn="ctr" fontAlgn="t"/>
                      <a:r>
                        <a:rPr lang="pl-PL" sz="1200" u="none" strike="noStrike">
                          <a:effectLst/>
                        </a:rPr>
                        <a:t>21</a:t>
                      </a:r>
                      <a:endParaRPr lang="pl-PL" sz="1200" b="1" i="0" u="none" strike="noStrike">
                        <a:effectLst/>
                        <a:latin typeface="Arial"/>
                      </a:endParaRPr>
                    </a:p>
                  </a:txBody>
                  <a:tcPr marL="7006" marR="7006" marT="7006" marB="0"/>
                </a:tc>
                <a:tc>
                  <a:txBody>
                    <a:bodyPr/>
                    <a:lstStyle/>
                    <a:p>
                      <a:pPr algn="l" fontAlgn="t"/>
                      <a:r>
                        <a:rPr lang="pl-PL" sz="1200" u="none" strike="noStrike">
                          <a:effectLst/>
                        </a:rPr>
                        <a:t>Marża pokrycia 2 (w. 11 - 14 - 20)</a:t>
                      </a:r>
                      <a:endParaRPr lang="pl-PL" sz="1200" b="1" i="0" u="none" strike="noStrike">
                        <a:effectLst/>
                        <a:latin typeface="Arial"/>
                      </a:endParaRPr>
                    </a:p>
                  </a:txBody>
                  <a:tcPr marL="7006" marR="7006" marT="7006" marB="0"/>
                </a:tc>
                <a:tc>
                  <a:txBody>
                    <a:bodyPr/>
                    <a:lstStyle/>
                    <a:p>
                      <a:pPr algn="ctr" fontAlgn="t"/>
                      <a:r>
                        <a:rPr lang="pl-PL" sz="1200" u="none" strike="noStrike">
                          <a:effectLst/>
                        </a:rPr>
                        <a:t>-107,4</a:t>
                      </a:r>
                      <a:endParaRPr lang="pl-PL" sz="1200" b="1" i="0" u="none" strike="noStrike">
                        <a:effectLst/>
                        <a:latin typeface="Arial"/>
                      </a:endParaRPr>
                    </a:p>
                  </a:txBody>
                  <a:tcPr marL="7006" marR="7006" marT="7006" marB="0"/>
                </a:tc>
                <a:tc>
                  <a:txBody>
                    <a:bodyPr/>
                    <a:lstStyle/>
                    <a:p>
                      <a:pPr algn="ctr" fontAlgn="t"/>
                      <a:r>
                        <a:rPr lang="pl-PL" sz="1200" u="none" strike="noStrike">
                          <a:effectLst/>
                        </a:rPr>
                        <a:t> </a:t>
                      </a:r>
                      <a:endParaRPr lang="pl-PL" sz="1200" b="1" i="0" u="none" strike="noStrike">
                        <a:effectLst/>
                        <a:latin typeface="Arial"/>
                      </a:endParaRPr>
                    </a:p>
                  </a:txBody>
                  <a:tcPr marL="7006" marR="7006" marT="7006" marB="0"/>
                </a:tc>
                <a:tc>
                  <a:txBody>
                    <a:bodyPr/>
                    <a:lstStyle/>
                    <a:p>
                      <a:pPr algn="ctr" fontAlgn="t"/>
                      <a:r>
                        <a:rPr lang="pl-PL" sz="1200" u="none" strike="noStrike">
                          <a:effectLst/>
                        </a:rPr>
                        <a:t>-52,9</a:t>
                      </a:r>
                      <a:endParaRPr lang="pl-PL" sz="1200" b="1" i="0" u="none" strike="noStrike">
                        <a:effectLst/>
                        <a:latin typeface="Arial"/>
                      </a:endParaRPr>
                    </a:p>
                  </a:txBody>
                  <a:tcPr marL="7006" marR="7006" marT="7006" marB="0"/>
                </a:tc>
                <a:tc>
                  <a:txBody>
                    <a:bodyPr/>
                    <a:lstStyle/>
                    <a:p>
                      <a:pPr algn="ctr" fontAlgn="t"/>
                      <a:r>
                        <a:rPr lang="pl-PL" sz="1200" u="none" strike="noStrike">
                          <a:effectLst/>
                        </a:rPr>
                        <a:t> </a:t>
                      </a:r>
                      <a:endParaRPr lang="pl-PL" sz="1200" b="1" i="0" u="none" strike="noStrike">
                        <a:effectLst/>
                        <a:latin typeface="Arial"/>
                      </a:endParaRPr>
                    </a:p>
                  </a:txBody>
                  <a:tcPr marL="7006" marR="7006" marT="7006" marB="0"/>
                </a:tc>
                <a:tc>
                  <a:txBody>
                    <a:bodyPr/>
                    <a:lstStyle/>
                    <a:p>
                      <a:pPr algn="ctr" fontAlgn="t"/>
                      <a:r>
                        <a:rPr lang="pl-PL" sz="1200" u="none" strike="noStrike">
                          <a:effectLst/>
                        </a:rPr>
                        <a:t>8,9</a:t>
                      </a:r>
                      <a:endParaRPr lang="pl-PL" sz="1200" b="1" i="0" u="none" strike="noStrike">
                        <a:effectLst/>
                        <a:latin typeface="Arial"/>
                      </a:endParaRPr>
                    </a:p>
                  </a:txBody>
                  <a:tcPr marL="7006" marR="7006" marT="7006" marB="0"/>
                </a:tc>
                <a:tc>
                  <a:txBody>
                    <a:bodyPr/>
                    <a:lstStyle/>
                    <a:p>
                      <a:pPr algn="ctr" fontAlgn="t"/>
                      <a:r>
                        <a:rPr lang="pl-PL" sz="1200" u="none" strike="noStrike">
                          <a:effectLst/>
                        </a:rPr>
                        <a:t> </a:t>
                      </a:r>
                      <a:endParaRPr lang="pl-PL" sz="1200" b="1" i="0" u="none" strike="noStrike">
                        <a:effectLst/>
                        <a:latin typeface="Arial"/>
                      </a:endParaRPr>
                    </a:p>
                  </a:txBody>
                  <a:tcPr marL="7006" marR="7006" marT="7006" marB="0"/>
                </a:tc>
                <a:tc>
                  <a:txBody>
                    <a:bodyPr/>
                    <a:lstStyle/>
                    <a:p>
                      <a:pPr algn="ctr" fontAlgn="t"/>
                      <a:r>
                        <a:rPr lang="pl-PL" sz="1200" u="none" strike="noStrike">
                          <a:effectLst/>
                        </a:rPr>
                        <a:t>-13,4</a:t>
                      </a:r>
                      <a:endParaRPr lang="pl-PL" sz="1200" b="1" i="0" u="none" strike="noStrike">
                        <a:effectLst/>
                        <a:latin typeface="Arial"/>
                      </a:endParaRPr>
                    </a:p>
                  </a:txBody>
                  <a:tcPr marL="7006" marR="7006" marT="7006" marB="0"/>
                </a:tc>
                <a:tc>
                  <a:txBody>
                    <a:bodyPr/>
                    <a:lstStyle/>
                    <a:p>
                      <a:pPr algn="ctr" fontAlgn="t"/>
                      <a:r>
                        <a:rPr lang="pl-PL" sz="1200" u="none" strike="noStrike">
                          <a:effectLst/>
                        </a:rPr>
                        <a:t> </a:t>
                      </a:r>
                      <a:endParaRPr lang="pl-PL" sz="1200" b="1" i="0" u="none" strike="noStrike">
                        <a:effectLst/>
                        <a:latin typeface="Arial"/>
                      </a:endParaRPr>
                    </a:p>
                  </a:txBody>
                  <a:tcPr marL="7006" marR="7006" marT="7006" marB="0"/>
                </a:tc>
                <a:tc>
                  <a:txBody>
                    <a:bodyPr/>
                    <a:lstStyle/>
                    <a:p>
                      <a:pPr algn="ctr" fontAlgn="t"/>
                      <a:r>
                        <a:rPr lang="pl-PL" sz="1200" u="none" strike="noStrike">
                          <a:effectLst/>
                        </a:rPr>
                        <a:t>-35,1</a:t>
                      </a:r>
                      <a:endParaRPr lang="pl-PL" sz="1200" b="1" i="0" u="none" strike="noStrike">
                        <a:effectLst/>
                        <a:latin typeface="Arial"/>
                      </a:endParaRPr>
                    </a:p>
                  </a:txBody>
                  <a:tcPr marL="7006" marR="7006" marT="7006" marB="0"/>
                </a:tc>
                <a:tc>
                  <a:txBody>
                    <a:bodyPr/>
                    <a:lstStyle/>
                    <a:p>
                      <a:pPr algn="ctr" fontAlgn="t"/>
                      <a:r>
                        <a:rPr lang="pl-PL" sz="1200" u="none" strike="noStrike">
                          <a:effectLst/>
                        </a:rPr>
                        <a:t> </a:t>
                      </a:r>
                      <a:endParaRPr lang="pl-PL" sz="1200" b="1" i="0" u="none" strike="noStrike">
                        <a:effectLst/>
                        <a:latin typeface="Arial"/>
                      </a:endParaRPr>
                    </a:p>
                  </a:txBody>
                  <a:tcPr marL="7006" marR="7006" marT="7006" marB="0"/>
                </a:tc>
                <a:tc>
                  <a:txBody>
                    <a:bodyPr/>
                    <a:lstStyle/>
                    <a:p>
                      <a:pPr algn="ctr" fontAlgn="t"/>
                      <a:r>
                        <a:rPr lang="pl-PL" sz="1200" u="none" strike="noStrike">
                          <a:effectLst/>
                        </a:rPr>
                        <a:t>-13,3</a:t>
                      </a:r>
                      <a:endParaRPr lang="pl-PL" sz="1200" b="1" i="0" u="none" strike="noStrike">
                        <a:effectLst/>
                        <a:latin typeface="Arial"/>
                      </a:endParaRPr>
                    </a:p>
                  </a:txBody>
                  <a:tcPr marL="7006" marR="7006" marT="7006" marB="0"/>
                </a:tc>
                <a:tc>
                  <a:txBody>
                    <a:bodyPr/>
                    <a:lstStyle/>
                    <a:p>
                      <a:pPr algn="ctr" fontAlgn="t"/>
                      <a:r>
                        <a:rPr lang="pl-PL" sz="1200" u="none" strike="noStrike">
                          <a:effectLst/>
                        </a:rPr>
                        <a:t> </a:t>
                      </a:r>
                      <a:endParaRPr lang="pl-PL" sz="1200" b="1" i="0" u="none" strike="noStrike">
                        <a:effectLst/>
                        <a:latin typeface="Arial"/>
                      </a:endParaRPr>
                    </a:p>
                  </a:txBody>
                  <a:tcPr marL="7006" marR="7006" marT="7006" marB="0"/>
                </a:tc>
              </a:tr>
              <a:tr h="228834">
                <a:tc>
                  <a:txBody>
                    <a:bodyPr/>
                    <a:lstStyle/>
                    <a:p>
                      <a:pPr algn="ctr" fontAlgn="t"/>
                      <a:r>
                        <a:rPr lang="pl-PL" sz="1200" u="none" strike="noStrike">
                          <a:effectLst/>
                        </a:rPr>
                        <a:t>22</a:t>
                      </a:r>
                      <a:endParaRPr lang="pl-PL" sz="1200" b="0" i="0" u="none" strike="noStrike">
                        <a:effectLst/>
                        <a:latin typeface="Arial"/>
                      </a:endParaRPr>
                    </a:p>
                  </a:txBody>
                  <a:tcPr marL="7006" marR="7006" marT="7006" marB="0"/>
                </a:tc>
                <a:tc>
                  <a:txBody>
                    <a:bodyPr/>
                    <a:lstStyle/>
                    <a:p>
                      <a:pPr algn="l" fontAlgn="t"/>
                      <a:r>
                        <a:rPr lang="pl-PL" sz="1200" u="none" strike="noStrike">
                          <a:effectLst/>
                        </a:rPr>
                        <a:t>KOSZTY GOTOWOŚCI II</a:t>
                      </a:r>
                      <a:endParaRPr lang="pl-PL" sz="1200" b="0" i="0" u="none" strike="noStrike">
                        <a:effectLst/>
                        <a:latin typeface="Arial"/>
                      </a:endParaRPr>
                    </a:p>
                  </a:txBody>
                  <a:tcPr marL="7006" marR="7006" marT="7006" marB="0"/>
                </a:tc>
                <a:tc>
                  <a:txBody>
                    <a:bodyPr/>
                    <a:lstStyle/>
                    <a:p>
                      <a:pPr algn="ctr" fontAlgn="t"/>
                      <a:r>
                        <a:rPr lang="pl-PL" sz="1200" u="none" strike="noStrike">
                          <a:effectLst/>
                        </a:rPr>
                        <a:t>65,1</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65,1</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16,3</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16,3</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16,3</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16,2</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r>
              <a:tr h="233529">
                <a:tc>
                  <a:txBody>
                    <a:bodyPr/>
                    <a:lstStyle/>
                    <a:p>
                      <a:pPr algn="ctr" fontAlgn="t"/>
                      <a:r>
                        <a:rPr lang="pl-PL" sz="1200" u="none" strike="noStrike">
                          <a:effectLst/>
                        </a:rPr>
                        <a:t>23</a:t>
                      </a:r>
                      <a:endParaRPr lang="pl-PL" sz="1200" b="1" i="0" u="none" strike="noStrike">
                        <a:effectLst/>
                        <a:latin typeface="Arial"/>
                      </a:endParaRPr>
                    </a:p>
                  </a:txBody>
                  <a:tcPr marL="7006" marR="7006" marT="7006" marB="0"/>
                </a:tc>
                <a:tc>
                  <a:txBody>
                    <a:bodyPr/>
                    <a:lstStyle/>
                    <a:p>
                      <a:pPr algn="l" fontAlgn="t"/>
                      <a:r>
                        <a:rPr lang="pl-PL" sz="1200" u="none" strike="noStrike">
                          <a:effectLst/>
                        </a:rPr>
                        <a:t>Marża pokrycia 3 (w21 - w22)=Wynik przedsiębiorstwa</a:t>
                      </a:r>
                      <a:endParaRPr lang="pl-PL" sz="1200" b="1" i="0" u="none" strike="noStrike">
                        <a:effectLst/>
                        <a:latin typeface="Arial"/>
                      </a:endParaRPr>
                    </a:p>
                  </a:txBody>
                  <a:tcPr marL="7006" marR="7006" marT="7006" marB="0"/>
                </a:tc>
                <a:tc>
                  <a:txBody>
                    <a:bodyPr/>
                    <a:lstStyle/>
                    <a:p>
                      <a:pPr algn="ctr" fontAlgn="t"/>
                      <a:r>
                        <a:rPr lang="pl-PL" sz="1200" u="none" strike="noStrike">
                          <a:effectLst/>
                        </a:rPr>
                        <a:t>-172,5</a:t>
                      </a:r>
                      <a:endParaRPr lang="pl-PL" sz="1200" b="1" i="0" u="none" strike="noStrike">
                        <a:effectLst/>
                        <a:latin typeface="Arial"/>
                      </a:endParaRPr>
                    </a:p>
                  </a:txBody>
                  <a:tcPr marL="7006" marR="7006" marT="7006" marB="0"/>
                </a:tc>
                <a:tc>
                  <a:txBody>
                    <a:bodyPr/>
                    <a:lstStyle/>
                    <a:p>
                      <a:pPr algn="ctr" fontAlgn="t"/>
                      <a:r>
                        <a:rPr lang="pl-PL" sz="1200" u="none" strike="noStrike">
                          <a:effectLst/>
                        </a:rPr>
                        <a:t> </a:t>
                      </a:r>
                      <a:endParaRPr lang="pl-PL" sz="1200" b="1" i="0" u="none" strike="noStrike">
                        <a:effectLst/>
                        <a:latin typeface="Arial"/>
                      </a:endParaRPr>
                    </a:p>
                  </a:txBody>
                  <a:tcPr marL="7006" marR="7006" marT="7006" marB="0"/>
                </a:tc>
                <a:tc>
                  <a:txBody>
                    <a:bodyPr/>
                    <a:lstStyle/>
                    <a:p>
                      <a:pPr algn="ctr" fontAlgn="t"/>
                      <a:r>
                        <a:rPr lang="pl-PL" sz="1200" u="none" strike="noStrike">
                          <a:effectLst/>
                        </a:rPr>
                        <a:t>-118</a:t>
                      </a:r>
                      <a:endParaRPr lang="pl-PL" sz="1200" b="1" i="0" u="none" strike="noStrike">
                        <a:effectLst/>
                        <a:latin typeface="Arial"/>
                      </a:endParaRPr>
                    </a:p>
                  </a:txBody>
                  <a:tcPr marL="7006" marR="7006" marT="7006" marB="0"/>
                </a:tc>
                <a:tc>
                  <a:txBody>
                    <a:bodyPr/>
                    <a:lstStyle/>
                    <a:p>
                      <a:pPr algn="ctr" fontAlgn="t"/>
                      <a:r>
                        <a:rPr lang="pl-PL" sz="1200" u="none" strike="noStrike">
                          <a:effectLst/>
                        </a:rPr>
                        <a:t> </a:t>
                      </a:r>
                      <a:endParaRPr lang="pl-PL" sz="1200" b="1" i="0" u="none" strike="noStrike">
                        <a:effectLst/>
                        <a:latin typeface="Arial"/>
                      </a:endParaRPr>
                    </a:p>
                  </a:txBody>
                  <a:tcPr marL="7006" marR="7006" marT="7006" marB="0"/>
                </a:tc>
                <a:tc>
                  <a:txBody>
                    <a:bodyPr/>
                    <a:lstStyle/>
                    <a:p>
                      <a:pPr algn="ctr" fontAlgn="t"/>
                      <a:r>
                        <a:rPr lang="pl-PL" sz="1200" u="none" strike="noStrike">
                          <a:effectLst/>
                        </a:rPr>
                        <a:t>-7,4</a:t>
                      </a:r>
                      <a:endParaRPr lang="pl-PL" sz="1200" b="1" i="0" u="none" strike="noStrike">
                        <a:effectLst/>
                        <a:latin typeface="Arial"/>
                      </a:endParaRPr>
                    </a:p>
                  </a:txBody>
                  <a:tcPr marL="7006" marR="7006" marT="7006" marB="0"/>
                </a:tc>
                <a:tc>
                  <a:txBody>
                    <a:bodyPr/>
                    <a:lstStyle/>
                    <a:p>
                      <a:pPr algn="ctr" fontAlgn="t"/>
                      <a:r>
                        <a:rPr lang="pl-PL" sz="1200" u="none" strike="noStrike">
                          <a:effectLst/>
                        </a:rPr>
                        <a:t> </a:t>
                      </a:r>
                      <a:endParaRPr lang="pl-PL" sz="1200" b="1" i="0" u="none" strike="noStrike">
                        <a:effectLst/>
                        <a:latin typeface="Arial"/>
                      </a:endParaRPr>
                    </a:p>
                  </a:txBody>
                  <a:tcPr marL="7006" marR="7006" marT="7006" marB="0"/>
                </a:tc>
                <a:tc>
                  <a:txBody>
                    <a:bodyPr/>
                    <a:lstStyle/>
                    <a:p>
                      <a:pPr algn="ctr" fontAlgn="t"/>
                      <a:r>
                        <a:rPr lang="pl-PL" sz="1200" u="none" strike="noStrike">
                          <a:effectLst/>
                        </a:rPr>
                        <a:t>-29,7</a:t>
                      </a:r>
                      <a:endParaRPr lang="pl-PL" sz="1200" b="1" i="0" u="none" strike="noStrike">
                        <a:effectLst/>
                        <a:latin typeface="Arial"/>
                      </a:endParaRPr>
                    </a:p>
                  </a:txBody>
                  <a:tcPr marL="7006" marR="7006" marT="7006" marB="0"/>
                </a:tc>
                <a:tc>
                  <a:txBody>
                    <a:bodyPr/>
                    <a:lstStyle/>
                    <a:p>
                      <a:pPr algn="ctr" fontAlgn="t"/>
                      <a:r>
                        <a:rPr lang="pl-PL" sz="1200" u="none" strike="noStrike">
                          <a:effectLst/>
                        </a:rPr>
                        <a:t> </a:t>
                      </a:r>
                      <a:endParaRPr lang="pl-PL" sz="1200" b="1" i="0" u="none" strike="noStrike">
                        <a:effectLst/>
                        <a:latin typeface="Arial"/>
                      </a:endParaRPr>
                    </a:p>
                  </a:txBody>
                  <a:tcPr marL="7006" marR="7006" marT="7006" marB="0"/>
                </a:tc>
                <a:tc>
                  <a:txBody>
                    <a:bodyPr/>
                    <a:lstStyle/>
                    <a:p>
                      <a:pPr algn="ctr" fontAlgn="t"/>
                      <a:r>
                        <a:rPr lang="pl-PL" sz="1200" u="none" strike="noStrike">
                          <a:effectLst/>
                        </a:rPr>
                        <a:t>-51,4</a:t>
                      </a:r>
                      <a:endParaRPr lang="pl-PL" sz="1200" b="1" i="0" u="none" strike="noStrike">
                        <a:effectLst/>
                        <a:latin typeface="Arial"/>
                      </a:endParaRPr>
                    </a:p>
                  </a:txBody>
                  <a:tcPr marL="7006" marR="7006" marT="7006" marB="0"/>
                </a:tc>
                <a:tc>
                  <a:txBody>
                    <a:bodyPr/>
                    <a:lstStyle/>
                    <a:p>
                      <a:pPr algn="ctr" fontAlgn="t"/>
                      <a:r>
                        <a:rPr lang="pl-PL" sz="1200" u="none" strike="noStrike">
                          <a:effectLst/>
                        </a:rPr>
                        <a:t> </a:t>
                      </a:r>
                      <a:endParaRPr lang="pl-PL" sz="1200" b="1" i="0" u="none" strike="noStrike">
                        <a:effectLst/>
                        <a:latin typeface="Arial"/>
                      </a:endParaRPr>
                    </a:p>
                  </a:txBody>
                  <a:tcPr marL="7006" marR="7006" marT="7006" marB="0"/>
                </a:tc>
                <a:tc>
                  <a:txBody>
                    <a:bodyPr/>
                    <a:lstStyle/>
                    <a:p>
                      <a:pPr algn="ctr" fontAlgn="t"/>
                      <a:r>
                        <a:rPr lang="pl-PL" sz="1200" u="none" strike="noStrike">
                          <a:effectLst/>
                        </a:rPr>
                        <a:t>-29,5</a:t>
                      </a:r>
                      <a:endParaRPr lang="pl-PL" sz="1200" b="1" i="0" u="none" strike="noStrike">
                        <a:effectLst/>
                        <a:latin typeface="Arial"/>
                      </a:endParaRPr>
                    </a:p>
                  </a:txBody>
                  <a:tcPr marL="7006" marR="7006" marT="7006" marB="0"/>
                </a:tc>
                <a:tc>
                  <a:txBody>
                    <a:bodyPr/>
                    <a:lstStyle/>
                    <a:p>
                      <a:pPr algn="ctr" fontAlgn="t"/>
                      <a:r>
                        <a:rPr lang="pl-PL" sz="1200" u="none" strike="noStrike">
                          <a:effectLst/>
                        </a:rPr>
                        <a:t> </a:t>
                      </a:r>
                      <a:endParaRPr lang="pl-PL" sz="1200" b="1" i="0" u="none" strike="noStrike">
                        <a:effectLst/>
                        <a:latin typeface="Arial"/>
                      </a:endParaRPr>
                    </a:p>
                  </a:txBody>
                  <a:tcPr marL="7006" marR="7006" marT="7006" marB="0"/>
                </a:tc>
              </a:tr>
              <a:tr h="228834">
                <a:tc>
                  <a:txBody>
                    <a:bodyPr/>
                    <a:lstStyle/>
                    <a:p>
                      <a:pPr algn="ctr" fontAlgn="t"/>
                      <a:r>
                        <a:rPr lang="pl-PL" sz="1200" u="none" strike="noStrike">
                          <a:effectLst/>
                        </a:rPr>
                        <a:t>25</a:t>
                      </a:r>
                      <a:endParaRPr lang="pl-PL" sz="1200" b="0" i="0" u="none" strike="noStrike">
                        <a:effectLst/>
                        <a:latin typeface="Arial"/>
                      </a:endParaRPr>
                    </a:p>
                  </a:txBody>
                  <a:tcPr marL="7006" marR="7006" marT="7006" marB="0"/>
                </a:tc>
                <a:tc>
                  <a:txBody>
                    <a:bodyPr/>
                    <a:lstStyle/>
                    <a:p>
                      <a:pPr algn="l" fontAlgn="t"/>
                      <a:r>
                        <a:rPr lang="pl-PL" sz="1200" u="none" strike="noStrike">
                          <a:effectLst/>
                        </a:rPr>
                        <a:t>Zysk/Strata</a:t>
                      </a:r>
                      <a:endParaRPr lang="pl-PL" sz="1200" b="0" i="0" u="none" strike="noStrike">
                        <a:effectLst/>
                        <a:latin typeface="Arial"/>
                      </a:endParaRPr>
                    </a:p>
                  </a:txBody>
                  <a:tcPr marL="7006" marR="7006" marT="7006" marB="0"/>
                </a:tc>
                <a:tc>
                  <a:txBody>
                    <a:bodyPr/>
                    <a:lstStyle/>
                    <a:p>
                      <a:pPr algn="ctr" fontAlgn="t"/>
                      <a:r>
                        <a:rPr lang="pl-PL" sz="1200" u="none" strike="noStrike">
                          <a:effectLst/>
                        </a:rPr>
                        <a:t>-52,5</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2</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22,6</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0,3</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-21,4</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0,5</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r>
              <a:tr h="228834">
                <a:tc>
                  <a:txBody>
                    <a:bodyPr/>
                    <a:lstStyle/>
                    <a:p>
                      <a:pPr algn="ctr" fontAlgn="t"/>
                      <a:r>
                        <a:rPr lang="pl-PL" sz="1200" u="none" strike="noStrike">
                          <a:effectLst/>
                        </a:rPr>
                        <a:t>A</a:t>
                      </a:r>
                      <a:endParaRPr lang="pl-PL" sz="1200" b="0" i="0" u="none" strike="noStrike">
                        <a:effectLst/>
                        <a:latin typeface="Arial"/>
                      </a:endParaRPr>
                    </a:p>
                  </a:txBody>
                  <a:tcPr marL="7006" marR="7006" marT="7006" marB="0"/>
                </a:tc>
                <a:tc>
                  <a:txBody>
                    <a:bodyPr/>
                    <a:lstStyle/>
                    <a:p>
                      <a:pPr algn="l" fontAlgn="t"/>
                      <a:r>
                        <a:rPr lang="pl-PL" sz="1200" u="none" strike="noStrike">
                          <a:effectLst/>
                        </a:rPr>
                        <a:t>+ Amortyzacja (w 18)</a:t>
                      </a:r>
                      <a:endParaRPr lang="pl-PL" sz="1200" b="0" i="0" u="none" strike="noStrike">
                        <a:effectLst/>
                        <a:latin typeface="Arial"/>
                      </a:endParaRPr>
                    </a:p>
                  </a:txBody>
                  <a:tcPr marL="7006" marR="7006" marT="7006" marB="0"/>
                </a:tc>
                <a:tc>
                  <a:txBody>
                    <a:bodyPr/>
                    <a:lstStyle/>
                    <a:p>
                      <a:pPr algn="ctr" fontAlgn="t"/>
                      <a:r>
                        <a:rPr lang="pl-PL" sz="1200" u="none" strike="noStrike">
                          <a:effectLst/>
                        </a:rPr>
                        <a:t>219,2</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214,3</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53,5</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53,6</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53,6</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53,5</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r>
              <a:tr h="228834">
                <a:tc>
                  <a:txBody>
                    <a:bodyPr/>
                    <a:lstStyle/>
                    <a:p>
                      <a:pPr algn="ctr" fontAlgn="t"/>
                      <a:r>
                        <a:rPr lang="pl-PL" sz="1200" u="none" strike="noStrike">
                          <a:effectLst/>
                        </a:rPr>
                        <a:t>B</a:t>
                      </a:r>
                      <a:endParaRPr lang="pl-PL" sz="1200" b="0" i="0" u="none" strike="noStrike">
                        <a:effectLst/>
                        <a:latin typeface="Arial"/>
                      </a:endParaRPr>
                    </a:p>
                  </a:txBody>
                  <a:tcPr marL="7006" marR="7006" marT="7006" marB="0"/>
                </a:tc>
                <a:tc>
                  <a:txBody>
                    <a:bodyPr/>
                    <a:lstStyle/>
                    <a:p>
                      <a:pPr algn="l" fontAlgn="t"/>
                      <a:r>
                        <a:rPr lang="pl-PL" sz="1200" u="none" strike="noStrike">
                          <a:effectLst/>
                        </a:rPr>
                        <a:t>`+ Różnice kalkulacyjne; efektywne koszty</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r>
              <a:tr h="228834">
                <a:tc>
                  <a:txBody>
                    <a:bodyPr/>
                    <a:lstStyle/>
                    <a:p>
                      <a:pPr algn="ctr" fontAlgn="t"/>
                      <a:r>
                        <a:rPr lang="pl-PL" sz="1200" u="none" strike="noStrike">
                          <a:effectLst/>
                        </a:rPr>
                        <a:t>C</a:t>
                      </a:r>
                      <a:endParaRPr lang="pl-PL" sz="1200" b="0" i="0" u="none" strike="noStrike">
                        <a:effectLst/>
                        <a:latin typeface="Arial"/>
                      </a:endParaRPr>
                    </a:p>
                  </a:txBody>
                  <a:tcPr marL="7006" marR="7006" marT="7006" marB="0"/>
                </a:tc>
                <a:tc>
                  <a:txBody>
                    <a:bodyPr/>
                    <a:lstStyle/>
                    <a:p>
                      <a:pPr algn="l" fontAlgn="t"/>
                      <a:r>
                        <a:rPr lang="pl-PL" sz="1200" u="none" strike="noStrike">
                          <a:effectLst/>
                        </a:rPr>
                        <a:t>Rezerwy na fundusz emerytalny - świadczenia emerytalne</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r>
              <a:tr h="233529">
                <a:tc>
                  <a:txBody>
                    <a:bodyPr/>
                    <a:lstStyle/>
                    <a:p>
                      <a:pPr algn="ctr" fontAlgn="t"/>
                      <a:r>
                        <a:rPr lang="pl-PL" sz="1200" u="none" strike="noStrike">
                          <a:effectLst/>
                        </a:rPr>
                        <a:t>D</a:t>
                      </a:r>
                      <a:endParaRPr lang="pl-PL" sz="1200" b="1" i="0" u="none" strike="noStrike">
                        <a:effectLst/>
                        <a:latin typeface="Arial"/>
                      </a:endParaRPr>
                    </a:p>
                  </a:txBody>
                  <a:tcPr marL="7006" marR="7006" marT="7006" marB="0"/>
                </a:tc>
                <a:tc>
                  <a:txBody>
                    <a:bodyPr/>
                    <a:lstStyle/>
                    <a:p>
                      <a:pPr algn="l" fontAlgn="t"/>
                      <a:r>
                        <a:rPr lang="pl-PL" sz="1200" u="none" strike="noStrike">
                          <a:effectLst/>
                        </a:rPr>
                        <a:t>= Brutto cash-flow</a:t>
                      </a:r>
                      <a:endParaRPr lang="pl-PL" sz="1200" b="1" i="0" u="none" strike="noStrike">
                        <a:effectLst/>
                        <a:latin typeface="Arial"/>
                      </a:endParaRPr>
                    </a:p>
                  </a:txBody>
                  <a:tcPr marL="7006" marR="7006" marT="7006" marB="0"/>
                </a:tc>
                <a:tc>
                  <a:txBody>
                    <a:bodyPr/>
                    <a:lstStyle/>
                    <a:p>
                      <a:pPr algn="ctr" fontAlgn="t"/>
                      <a:r>
                        <a:rPr lang="pl-PL" sz="1200" u="none" strike="noStrike">
                          <a:effectLst/>
                        </a:rPr>
                        <a:t>166,7</a:t>
                      </a:r>
                      <a:endParaRPr lang="pl-PL" sz="1200" b="1" i="0" u="none" strike="noStrike">
                        <a:effectLst/>
                        <a:latin typeface="Arial"/>
                      </a:endParaRPr>
                    </a:p>
                  </a:txBody>
                  <a:tcPr marL="7006" marR="7006" marT="7006" marB="0"/>
                </a:tc>
                <a:tc>
                  <a:txBody>
                    <a:bodyPr/>
                    <a:lstStyle/>
                    <a:p>
                      <a:pPr algn="ctr" fontAlgn="t"/>
                      <a:r>
                        <a:rPr lang="pl-PL" sz="1200" u="none" strike="noStrike">
                          <a:effectLst/>
                        </a:rPr>
                        <a:t> </a:t>
                      </a:r>
                      <a:endParaRPr lang="pl-PL" sz="1200" b="1" i="0" u="none" strike="noStrike">
                        <a:effectLst/>
                        <a:latin typeface="Arial"/>
                      </a:endParaRPr>
                    </a:p>
                  </a:txBody>
                  <a:tcPr marL="7006" marR="7006" marT="7006" marB="0"/>
                </a:tc>
                <a:tc>
                  <a:txBody>
                    <a:bodyPr/>
                    <a:lstStyle/>
                    <a:p>
                      <a:pPr algn="ctr" fontAlgn="t"/>
                      <a:r>
                        <a:rPr lang="pl-PL" sz="1200" u="none" strike="noStrike">
                          <a:effectLst/>
                        </a:rPr>
                        <a:t>216,3</a:t>
                      </a:r>
                      <a:endParaRPr lang="pl-PL" sz="1200" b="1" i="0" u="none" strike="noStrike">
                        <a:effectLst/>
                        <a:latin typeface="Arial"/>
                      </a:endParaRPr>
                    </a:p>
                  </a:txBody>
                  <a:tcPr marL="7006" marR="7006" marT="7006" marB="0"/>
                </a:tc>
                <a:tc>
                  <a:txBody>
                    <a:bodyPr/>
                    <a:lstStyle/>
                    <a:p>
                      <a:pPr algn="ctr" fontAlgn="t"/>
                      <a:r>
                        <a:rPr lang="pl-PL" sz="1200" u="none" strike="noStrike">
                          <a:effectLst/>
                        </a:rPr>
                        <a:t> </a:t>
                      </a:r>
                      <a:endParaRPr lang="pl-PL" sz="1200" b="1" i="0" u="none" strike="noStrike">
                        <a:effectLst/>
                        <a:latin typeface="Arial"/>
                      </a:endParaRPr>
                    </a:p>
                  </a:txBody>
                  <a:tcPr marL="7006" marR="7006" marT="7006" marB="0"/>
                </a:tc>
                <a:tc>
                  <a:txBody>
                    <a:bodyPr/>
                    <a:lstStyle/>
                    <a:p>
                      <a:pPr algn="ctr" fontAlgn="t"/>
                      <a:r>
                        <a:rPr lang="pl-PL" sz="1200" u="none" strike="noStrike">
                          <a:effectLst/>
                        </a:rPr>
                        <a:t>76,1</a:t>
                      </a:r>
                      <a:endParaRPr lang="pl-PL" sz="1200" b="1" i="0" u="none" strike="noStrike">
                        <a:effectLst/>
                        <a:latin typeface="Arial"/>
                      </a:endParaRPr>
                    </a:p>
                  </a:txBody>
                  <a:tcPr marL="7006" marR="7006" marT="7006" marB="0"/>
                </a:tc>
                <a:tc>
                  <a:txBody>
                    <a:bodyPr/>
                    <a:lstStyle/>
                    <a:p>
                      <a:pPr algn="ctr" fontAlgn="t"/>
                      <a:r>
                        <a:rPr lang="pl-PL" sz="1200" u="none" strike="noStrike">
                          <a:effectLst/>
                        </a:rPr>
                        <a:t> </a:t>
                      </a:r>
                      <a:endParaRPr lang="pl-PL" sz="1200" b="1" i="0" u="none" strike="noStrike">
                        <a:effectLst/>
                        <a:latin typeface="Arial"/>
                      </a:endParaRPr>
                    </a:p>
                  </a:txBody>
                  <a:tcPr marL="7006" marR="7006" marT="7006" marB="0"/>
                </a:tc>
                <a:tc>
                  <a:txBody>
                    <a:bodyPr/>
                    <a:lstStyle/>
                    <a:p>
                      <a:pPr algn="ctr" fontAlgn="t"/>
                      <a:r>
                        <a:rPr lang="pl-PL" sz="1200" u="none" strike="noStrike">
                          <a:effectLst/>
                        </a:rPr>
                        <a:t>53,8</a:t>
                      </a:r>
                      <a:endParaRPr lang="pl-PL" sz="1200" b="1" i="0" u="none" strike="noStrike">
                        <a:effectLst/>
                        <a:latin typeface="Arial"/>
                      </a:endParaRPr>
                    </a:p>
                  </a:txBody>
                  <a:tcPr marL="7006" marR="7006" marT="7006" marB="0"/>
                </a:tc>
                <a:tc>
                  <a:txBody>
                    <a:bodyPr/>
                    <a:lstStyle/>
                    <a:p>
                      <a:pPr algn="ctr" fontAlgn="t"/>
                      <a:r>
                        <a:rPr lang="pl-PL" sz="1200" u="none" strike="noStrike">
                          <a:effectLst/>
                        </a:rPr>
                        <a:t> </a:t>
                      </a:r>
                      <a:endParaRPr lang="pl-PL" sz="1200" b="1" i="0" u="none" strike="noStrike">
                        <a:effectLst/>
                        <a:latin typeface="Arial"/>
                      </a:endParaRPr>
                    </a:p>
                  </a:txBody>
                  <a:tcPr marL="7006" marR="7006" marT="7006" marB="0"/>
                </a:tc>
                <a:tc>
                  <a:txBody>
                    <a:bodyPr/>
                    <a:lstStyle/>
                    <a:p>
                      <a:pPr algn="ctr" fontAlgn="t"/>
                      <a:r>
                        <a:rPr lang="pl-PL" sz="1200" u="none" strike="noStrike">
                          <a:effectLst/>
                        </a:rPr>
                        <a:t>32,2</a:t>
                      </a:r>
                      <a:endParaRPr lang="pl-PL" sz="1200" b="1" i="0" u="none" strike="noStrike">
                        <a:effectLst/>
                        <a:latin typeface="Arial"/>
                      </a:endParaRPr>
                    </a:p>
                  </a:txBody>
                  <a:tcPr marL="7006" marR="7006" marT="7006" marB="0"/>
                </a:tc>
                <a:tc>
                  <a:txBody>
                    <a:bodyPr/>
                    <a:lstStyle/>
                    <a:p>
                      <a:pPr algn="ctr" fontAlgn="t"/>
                      <a:r>
                        <a:rPr lang="pl-PL" sz="1200" u="none" strike="noStrike">
                          <a:effectLst/>
                        </a:rPr>
                        <a:t> </a:t>
                      </a:r>
                      <a:endParaRPr lang="pl-PL" sz="1200" b="1" i="0" u="none" strike="noStrike">
                        <a:effectLst/>
                        <a:latin typeface="Arial"/>
                      </a:endParaRPr>
                    </a:p>
                  </a:txBody>
                  <a:tcPr marL="7006" marR="7006" marT="7006" marB="0"/>
                </a:tc>
                <a:tc>
                  <a:txBody>
                    <a:bodyPr/>
                    <a:lstStyle/>
                    <a:p>
                      <a:pPr algn="ctr" fontAlgn="t"/>
                      <a:r>
                        <a:rPr lang="pl-PL" sz="1200" u="none" strike="noStrike">
                          <a:effectLst/>
                        </a:rPr>
                        <a:t>54</a:t>
                      </a:r>
                      <a:endParaRPr lang="pl-PL" sz="1200" b="1" i="0" u="none" strike="noStrike">
                        <a:effectLst/>
                        <a:latin typeface="Arial"/>
                      </a:endParaRPr>
                    </a:p>
                  </a:txBody>
                  <a:tcPr marL="7006" marR="7006" marT="7006" marB="0"/>
                </a:tc>
                <a:tc>
                  <a:txBody>
                    <a:bodyPr/>
                    <a:lstStyle/>
                    <a:p>
                      <a:pPr algn="ctr" fontAlgn="t"/>
                      <a:r>
                        <a:rPr lang="pl-PL" sz="1200" u="none" strike="noStrike">
                          <a:effectLst/>
                        </a:rPr>
                        <a:t> </a:t>
                      </a:r>
                      <a:endParaRPr lang="pl-PL" sz="1200" b="1" i="0" u="none" strike="noStrike">
                        <a:effectLst/>
                        <a:latin typeface="Arial"/>
                      </a:endParaRPr>
                    </a:p>
                  </a:txBody>
                  <a:tcPr marL="7006" marR="7006" marT="7006" marB="0"/>
                </a:tc>
              </a:tr>
              <a:tr h="228834">
                <a:tc>
                  <a:txBody>
                    <a:bodyPr/>
                    <a:lstStyle/>
                    <a:p>
                      <a:pPr algn="ctr" fontAlgn="t"/>
                      <a:r>
                        <a:rPr lang="pl-PL" sz="1200" u="none" strike="noStrike">
                          <a:effectLst/>
                        </a:rPr>
                        <a:t>E</a:t>
                      </a:r>
                      <a:endParaRPr lang="pl-PL" sz="1200" b="0" i="0" u="none" strike="noStrike">
                        <a:effectLst/>
                        <a:latin typeface="Arial"/>
                      </a:endParaRPr>
                    </a:p>
                  </a:txBody>
                  <a:tcPr marL="7006" marR="7006" marT="7006" marB="0"/>
                </a:tc>
                <a:tc>
                  <a:txBody>
                    <a:bodyPr/>
                    <a:lstStyle/>
                    <a:p>
                      <a:pPr algn="l" fontAlgn="t"/>
                      <a:r>
                        <a:rPr lang="pl-PL" sz="1200" u="none" strike="noStrike">
                          <a:effectLst/>
                        </a:rPr>
                        <a:t>- Wydatki inwestycyjne</a:t>
                      </a:r>
                      <a:endParaRPr lang="pl-PL" sz="1200" b="0" i="0" u="none" strike="noStrike">
                        <a:effectLst/>
                        <a:latin typeface="Arial"/>
                      </a:endParaRPr>
                    </a:p>
                  </a:txBody>
                  <a:tcPr marL="7006" marR="7006" marT="7006" marB="0"/>
                </a:tc>
                <a:tc>
                  <a:txBody>
                    <a:bodyPr/>
                    <a:lstStyle/>
                    <a:p>
                      <a:pPr algn="ctr" fontAlgn="t"/>
                      <a:r>
                        <a:rPr lang="pl-PL" sz="1200" u="none" strike="noStrike">
                          <a:effectLst/>
                        </a:rPr>
                        <a:t>-50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-30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-30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r>
              <a:tr h="228834">
                <a:tc>
                  <a:txBody>
                    <a:bodyPr/>
                    <a:lstStyle/>
                    <a:p>
                      <a:pPr algn="ctr" fontAlgn="t"/>
                      <a:r>
                        <a:rPr lang="pl-PL" sz="1200" u="none" strike="noStrike">
                          <a:effectLst/>
                        </a:rPr>
                        <a:t>F</a:t>
                      </a:r>
                      <a:endParaRPr lang="pl-PL" sz="1200" b="0" i="0" u="none" strike="noStrike">
                        <a:effectLst/>
                        <a:latin typeface="Arial"/>
                      </a:endParaRPr>
                    </a:p>
                  </a:txBody>
                  <a:tcPr marL="7006" marR="7006" marT="7006" marB="0"/>
                </a:tc>
                <a:tc>
                  <a:txBody>
                    <a:bodyPr/>
                    <a:lstStyle/>
                    <a:p>
                      <a:pPr algn="l" fontAlgn="t"/>
                      <a:r>
                        <a:rPr lang="pl-PL" sz="1200" u="none" strike="noStrike">
                          <a:effectLst/>
                        </a:rPr>
                        <a:t>+Dochody ze sprzedaży majątku trwałego</a:t>
                      </a:r>
                      <a:endParaRPr lang="pl-PL" sz="1200" b="0" i="0" u="none" strike="noStrike">
                        <a:effectLst/>
                        <a:latin typeface="Arial"/>
                      </a:endParaRPr>
                    </a:p>
                  </a:txBody>
                  <a:tcPr marL="7006" marR="7006" marT="7006" marB="0"/>
                </a:tc>
                <a:tc>
                  <a:txBody>
                    <a:bodyPr/>
                    <a:lstStyle/>
                    <a:p>
                      <a:pPr algn="ctr" fontAlgn="t"/>
                      <a:r>
                        <a:rPr lang="pl-PL" sz="1200" u="none" strike="noStrike">
                          <a:effectLst/>
                        </a:rPr>
                        <a:t>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80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80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r>
              <a:tr h="228834">
                <a:tc>
                  <a:txBody>
                    <a:bodyPr/>
                    <a:lstStyle/>
                    <a:p>
                      <a:pPr algn="ctr" fontAlgn="t"/>
                      <a:r>
                        <a:rPr lang="pl-PL" sz="1200" u="none" strike="noStrike">
                          <a:effectLst/>
                        </a:rPr>
                        <a:t>G</a:t>
                      </a:r>
                      <a:endParaRPr lang="pl-PL" sz="1200" b="0" i="0" u="none" strike="noStrike">
                        <a:effectLst/>
                        <a:latin typeface="Arial"/>
                      </a:endParaRPr>
                    </a:p>
                  </a:txBody>
                  <a:tcPr marL="7006" marR="7006" marT="7006" marB="0"/>
                </a:tc>
                <a:tc>
                  <a:txBody>
                    <a:bodyPr/>
                    <a:lstStyle/>
                    <a:p>
                      <a:pPr algn="l" fontAlgn="t"/>
                      <a:r>
                        <a:rPr lang="pl-PL" sz="1200" u="none" strike="noStrike">
                          <a:effectLst/>
                        </a:rPr>
                        <a:t>+Zmiany w majątku obrotowym</a:t>
                      </a:r>
                      <a:endParaRPr lang="pl-PL" sz="1200" b="0" i="0" u="none" strike="noStrike">
                        <a:effectLst/>
                        <a:latin typeface="Arial"/>
                      </a:endParaRPr>
                    </a:p>
                  </a:txBody>
                  <a:tcPr marL="7006" marR="7006" marT="7006" marB="0"/>
                </a:tc>
                <a:tc>
                  <a:txBody>
                    <a:bodyPr/>
                    <a:lstStyle/>
                    <a:p>
                      <a:pPr algn="ctr" fontAlgn="t"/>
                      <a:r>
                        <a:rPr lang="pl-PL" sz="1200" u="none" strike="noStrike">
                          <a:effectLst/>
                        </a:rPr>
                        <a:t>-50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50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-100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-80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150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80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r>
              <a:tr h="228834">
                <a:tc>
                  <a:txBody>
                    <a:bodyPr/>
                    <a:lstStyle/>
                    <a:p>
                      <a:pPr algn="ctr" fontAlgn="t"/>
                      <a:r>
                        <a:rPr lang="pl-PL" sz="1200" u="none" strike="noStrike">
                          <a:effectLst/>
                        </a:rPr>
                        <a:t>H</a:t>
                      </a:r>
                      <a:endParaRPr lang="pl-PL" sz="1200" b="0" i="0" u="none" strike="noStrike">
                        <a:effectLst/>
                        <a:latin typeface="Arial"/>
                      </a:endParaRPr>
                    </a:p>
                  </a:txBody>
                  <a:tcPr marL="7006" marR="7006" marT="7006" marB="0"/>
                </a:tc>
                <a:tc>
                  <a:txBody>
                    <a:bodyPr/>
                    <a:lstStyle/>
                    <a:p>
                      <a:pPr algn="l" fontAlgn="t"/>
                      <a:r>
                        <a:rPr lang="pl-PL" sz="1200" u="none" strike="noStrike">
                          <a:effectLst/>
                        </a:rPr>
                        <a:t>`+ Zaciągnięte kredyty</a:t>
                      </a:r>
                      <a:endParaRPr lang="pl-PL" sz="1200" b="0" i="0" u="none" strike="noStrike">
                        <a:effectLst/>
                        <a:latin typeface="Arial"/>
                      </a:endParaRPr>
                    </a:p>
                  </a:txBody>
                  <a:tcPr marL="7006" marR="7006" marT="7006" marB="0"/>
                </a:tc>
                <a:tc>
                  <a:txBody>
                    <a:bodyPr/>
                    <a:lstStyle/>
                    <a:p>
                      <a:pPr algn="ctr" fontAlgn="t"/>
                      <a:r>
                        <a:rPr lang="pl-PL" sz="1200" u="none" strike="noStrike">
                          <a:effectLst/>
                        </a:rPr>
                        <a:t>100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r>
              <a:tr h="228834">
                <a:tc>
                  <a:txBody>
                    <a:bodyPr/>
                    <a:lstStyle/>
                    <a:p>
                      <a:pPr algn="ctr" fontAlgn="t"/>
                      <a:r>
                        <a:rPr lang="pl-PL" sz="1200" u="none" strike="noStrike">
                          <a:effectLst/>
                        </a:rPr>
                        <a:t>I</a:t>
                      </a:r>
                      <a:endParaRPr lang="pl-PL" sz="1200" b="0" i="0" u="none" strike="noStrike">
                        <a:effectLst/>
                        <a:latin typeface="Arial"/>
                      </a:endParaRPr>
                    </a:p>
                  </a:txBody>
                  <a:tcPr marL="7006" marR="7006" marT="7006" marB="0"/>
                </a:tc>
                <a:tc>
                  <a:txBody>
                    <a:bodyPr/>
                    <a:lstStyle/>
                    <a:p>
                      <a:pPr algn="l" fontAlgn="t"/>
                      <a:r>
                        <a:rPr lang="pl-PL" sz="1200" u="none" strike="noStrike">
                          <a:effectLst/>
                        </a:rPr>
                        <a:t>`- Spłaty kredytów</a:t>
                      </a:r>
                      <a:endParaRPr lang="pl-PL" sz="1200" b="0" i="0" u="none" strike="noStrike">
                        <a:effectLst/>
                        <a:latin typeface="Arial"/>
                      </a:endParaRPr>
                    </a:p>
                  </a:txBody>
                  <a:tcPr marL="7006" marR="7006" marT="7006" marB="0"/>
                </a:tc>
                <a:tc>
                  <a:txBody>
                    <a:bodyPr/>
                    <a:lstStyle/>
                    <a:p>
                      <a:pPr algn="ctr" fontAlgn="t"/>
                      <a:r>
                        <a:rPr lang="pl-PL" sz="1200" u="none" strike="noStrike">
                          <a:effectLst/>
                        </a:rPr>
                        <a:t>-60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-60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-30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c>
                  <a:txBody>
                    <a:bodyPr/>
                    <a:lstStyle/>
                    <a:p>
                      <a:pPr algn="ctr" fontAlgn="t"/>
                      <a:r>
                        <a:rPr lang="pl-PL" sz="1200" u="none" strike="noStrike">
                          <a:effectLst/>
                        </a:rPr>
                        <a:t>-30</a:t>
                      </a:r>
                      <a:endParaRPr lang="pl-PL" sz="1200" b="0" i="0" u="none" strike="noStrike">
                        <a:effectLst/>
                        <a:latin typeface="Arial"/>
                      </a:endParaRPr>
                    </a:p>
                  </a:txBody>
                  <a:tcPr marL="7006" marR="7006" marT="7006" marB="0"/>
                </a:tc>
                <a:tc>
                  <a:txBody>
                    <a:bodyPr/>
                    <a:lstStyle/>
                    <a:p>
                      <a:pPr algn="ctr" fontAlgn="t"/>
                      <a:r>
                        <a:rPr lang="pl-PL" sz="1200" u="none" strike="noStrike">
                          <a:effectLst/>
                        </a:rPr>
                        <a:t> </a:t>
                      </a:r>
                      <a:endParaRPr lang="pl-PL" sz="1200" b="0" i="0" u="none" strike="noStrike">
                        <a:effectLst/>
                        <a:latin typeface="Arial"/>
                      </a:endParaRPr>
                    </a:p>
                  </a:txBody>
                  <a:tcPr marL="7006" marR="7006" marT="7006" marB="0"/>
                </a:tc>
              </a:tr>
              <a:tr h="233529">
                <a:tc>
                  <a:txBody>
                    <a:bodyPr/>
                    <a:lstStyle/>
                    <a:p>
                      <a:pPr algn="ctr" fontAlgn="t"/>
                      <a:r>
                        <a:rPr lang="pl-PL" sz="1200" u="none" strike="noStrike">
                          <a:effectLst/>
                        </a:rPr>
                        <a:t>L</a:t>
                      </a:r>
                      <a:endParaRPr lang="pl-PL" sz="1200" b="1" i="0" u="none" strike="noStrike">
                        <a:effectLst/>
                        <a:latin typeface="Arial"/>
                      </a:endParaRPr>
                    </a:p>
                  </a:txBody>
                  <a:tcPr marL="7006" marR="7006" marT="7006" marB="0"/>
                </a:tc>
                <a:tc>
                  <a:txBody>
                    <a:bodyPr/>
                    <a:lstStyle/>
                    <a:p>
                      <a:pPr algn="l" fontAlgn="t"/>
                      <a:r>
                        <a:rPr lang="pl-PL" sz="1200" u="none" strike="noStrike">
                          <a:effectLst/>
                        </a:rPr>
                        <a:t>`= Netto cash-flow (suma D E F G H I)</a:t>
                      </a:r>
                      <a:endParaRPr lang="pl-PL" sz="1200" b="1" i="0" u="none" strike="noStrike">
                        <a:effectLst/>
                        <a:latin typeface="Arial"/>
                      </a:endParaRPr>
                    </a:p>
                  </a:txBody>
                  <a:tcPr marL="7006" marR="7006" marT="7006" marB="0"/>
                </a:tc>
                <a:tc>
                  <a:txBody>
                    <a:bodyPr/>
                    <a:lstStyle/>
                    <a:p>
                      <a:pPr algn="ctr" fontAlgn="t"/>
                      <a:r>
                        <a:rPr lang="pl-PL" sz="1200" u="none" strike="noStrike">
                          <a:effectLst/>
                        </a:rPr>
                        <a:t>106,7</a:t>
                      </a:r>
                      <a:endParaRPr lang="pl-PL" sz="1200" b="1" i="0" u="none" strike="noStrike">
                        <a:effectLst/>
                        <a:latin typeface="Arial"/>
                      </a:endParaRPr>
                    </a:p>
                  </a:txBody>
                  <a:tcPr marL="7006" marR="7006" marT="7006" marB="0"/>
                </a:tc>
                <a:tc>
                  <a:txBody>
                    <a:bodyPr/>
                    <a:lstStyle/>
                    <a:p>
                      <a:pPr algn="ctr" fontAlgn="t"/>
                      <a:r>
                        <a:rPr lang="pl-PL" sz="1200" u="none" strike="noStrike">
                          <a:effectLst/>
                        </a:rPr>
                        <a:t> </a:t>
                      </a:r>
                      <a:endParaRPr lang="pl-PL" sz="1200" b="1" i="0" u="none" strike="noStrike">
                        <a:effectLst/>
                        <a:latin typeface="Arial"/>
                      </a:endParaRPr>
                    </a:p>
                  </a:txBody>
                  <a:tcPr marL="7006" marR="7006" marT="7006" marB="0"/>
                </a:tc>
                <a:tc>
                  <a:txBody>
                    <a:bodyPr/>
                    <a:lstStyle/>
                    <a:p>
                      <a:pPr algn="ctr" fontAlgn="t"/>
                      <a:r>
                        <a:rPr lang="pl-PL" sz="1200" u="none" strike="noStrike">
                          <a:effectLst/>
                        </a:rPr>
                        <a:t>256,3</a:t>
                      </a:r>
                      <a:endParaRPr lang="pl-PL" sz="1200" b="1" i="0" u="none" strike="noStrike">
                        <a:effectLst/>
                        <a:latin typeface="Arial"/>
                      </a:endParaRPr>
                    </a:p>
                  </a:txBody>
                  <a:tcPr marL="7006" marR="7006" marT="7006" marB="0"/>
                </a:tc>
                <a:tc>
                  <a:txBody>
                    <a:bodyPr/>
                    <a:lstStyle/>
                    <a:p>
                      <a:pPr algn="ctr" fontAlgn="t"/>
                      <a:r>
                        <a:rPr lang="pl-PL" sz="1200" u="none" strike="noStrike">
                          <a:effectLst/>
                        </a:rPr>
                        <a:t> </a:t>
                      </a:r>
                      <a:endParaRPr lang="pl-PL" sz="1200" b="1" i="0" u="none" strike="noStrike">
                        <a:effectLst/>
                        <a:latin typeface="Arial"/>
                      </a:endParaRPr>
                    </a:p>
                  </a:txBody>
                  <a:tcPr marL="7006" marR="7006" marT="7006" marB="0"/>
                </a:tc>
                <a:tc>
                  <a:txBody>
                    <a:bodyPr/>
                    <a:lstStyle/>
                    <a:p>
                      <a:pPr algn="ctr" fontAlgn="t"/>
                      <a:r>
                        <a:rPr lang="pl-PL" sz="1200" u="none" strike="noStrike">
                          <a:effectLst/>
                        </a:rPr>
                        <a:t>56,1</a:t>
                      </a:r>
                      <a:endParaRPr lang="pl-PL" sz="1200" b="1" i="0" u="none" strike="noStrike">
                        <a:effectLst/>
                        <a:latin typeface="Arial"/>
                      </a:endParaRPr>
                    </a:p>
                  </a:txBody>
                  <a:tcPr marL="7006" marR="7006" marT="7006" marB="0"/>
                </a:tc>
                <a:tc>
                  <a:txBody>
                    <a:bodyPr/>
                    <a:lstStyle/>
                    <a:p>
                      <a:pPr algn="ctr" fontAlgn="t"/>
                      <a:r>
                        <a:rPr lang="pl-PL" sz="1200" u="none" strike="noStrike">
                          <a:effectLst/>
                        </a:rPr>
                        <a:t> </a:t>
                      </a:r>
                      <a:endParaRPr lang="pl-PL" sz="1200" b="1" i="0" u="none" strike="noStrike">
                        <a:effectLst/>
                        <a:latin typeface="Arial"/>
                      </a:endParaRPr>
                    </a:p>
                  </a:txBody>
                  <a:tcPr marL="7006" marR="7006" marT="7006" marB="0"/>
                </a:tc>
                <a:tc>
                  <a:txBody>
                    <a:bodyPr/>
                    <a:lstStyle/>
                    <a:p>
                      <a:pPr algn="ctr" fontAlgn="t"/>
                      <a:r>
                        <a:rPr lang="pl-PL" sz="1200" u="none" strike="noStrike">
                          <a:effectLst/>
                        </a:rPr>
                        <a:t>-86,2</a:t>
                      </a:r>
                      <a:endParaRPr lang="pl-PL" sz="1200" b="1" i="0" u="none" strike="noStrike">
                        <a:effectLst/>
                        <a:latin typeface="Arial"/>
                      </a:endParaRPr>
                    </a:p>
                  </a:txBody>
                  <a:tcPr marL="7006" marR="7006" marT="7006" marB="0"/>
                </a:tc>
                <a:tc>
                  <a:txBody>
                    <a:bodyPr/>
                    <a:lstStyle/>
                    <a:p>
                      <a:pPr algn="ctr" fontAlgn="t"/>
                      <a:r>
                        <a:rPr lang="pl-PL" sz="1200" u="none" strike="noStrike">
                          <a:effectLst/>
                        </a:rPr>
                        <a:t> </a:t>
                      </a:r>
                      <a:endParaRPr lang="pl-PL" sz="1200" b="1" i="0" u="none" strike="noStrike">
                        <a:effectLst/>
                        <a:latin typeface="Arial"/>
                      </a:endParaRPr>
                    </a:p>
                  </a:txBody>
                  <a:tcPr marL="7006" marR="7006" marT="7006" marB="0"/>
                </a:tc>
                <a:tc>
                  <a:txBody>
                    <a:bodyPr/>
                    <a:lstStyle/>
                    <a:p>
                      <a:pPr algn="ctr" fontAlgn="t"/>
                      <a:r>
                        <a:rPr lang="pl-PL" sz="1200" u="none" strike="noStrike">
                          <a:effectLst/>
                        </a:rPr>
                        <a:t>182,2</a:t>
                      </a:r>
                      <a:endParaRPr lang="pl-PL" sz="1200" b="1" i="0" u="none" strike="noStrike">
                        <a:effectLst/>
                        <a:latin typeface="Arial"/>
                      </a:endParaRPr>
                    </a:p>
                  </a:txBody>
                  <a:tcPr marL="7006" marR="7006" marT="7006" marB="0"/>
                </a:tc>
                <a:tc>
                  <a:txBody>
                    <a:bodyPr/>
                    <a:lstStyle/>
                    <a:p>
                      <a:pPr algn="ctr" fontAlgn="t"/>
                      <a:r>
                        <a:rPr lang="pl-PL" sz="1200" u="none" strike="noStrike">
                          <a:effectLst/>
                        </a:rPr>
                        <a:t> </a:t>
                      </a:r>
                      <a:endParaRPr lang="pl-PL" sz="1200" b="1" i="0" u="none" strike="noStrike">
                        <a:effectLst/>
                        <a:latin typeface="Arial"/>
                      </a:endParaRPr>
                    </a:p>
                  </a:txBody>
                  <a:tcPr marL="7006" marR="7006" marT="7006" marB="0"/>
                </a:tc>
                <a:tc>
                  <a:txBody>
                    <a:bodyPr/>
                    <a:lstStyle/>
                    <a:p>
                      <a:pPr algn="ctr" fontAlgn="t"/>
                      <a:r>
                        <a:rPr lang="pl-PL" sz="1200" u="none" strike="noStrike">
                          <a:effectLst/>
                        </a:rPr>
                        <a:t>104</a:t>
                      </a:r>
                      <a:endParaRPr lang="pl-PL" sz="1200" b="1" i="0" u="none" strike="noStrike">
                        <a:effectLst/>
                        <a:latin typeface="Arial"/>
                      </a:endParaRPr>
                    </a:p>
                  </a:txBody>
                  <a:tcPr marL="7006" marR="7006" marT="7006" marB="0"/>
                </a:tc>
                <a:tc>
                  <a:txBody>
                    <a:bodyPr/>
                    <a:lstStyle/>
                    <a:p>
                      <a:pPr algn="ctr" fontAlgn="t"/>
                      <a:r>
                        <a:rPr lang="pl-PL" sz="1200" u="none" strike="noStrike" dirty="0">
                          <a:effectLst/>
                        </a:rPr>
                        <a:t> </a:t>
                      </a:r>
                      <a:endParaRPr lang="pl-PL" sz="1200" b="1" i="0" u="none" strike="noStrike" dirty="0">
                        <a:effectLst/>
                        <a:latin typeface="Arial"/>
                      </a:endParaRPr>
                    </a:p>
                  </a:txBody>
                  <a:tcPr marL="7006" marR="7006" marT="7006" marB="0"/>
                </a:tc>
              </a:tr>
            </a:tbl>
          </a:graphicData>
        </a:graphic>
      </p:graphicFrame>
    </p:spTree>
    <p:extLst>
      <p:ext uri="{BB962C8B-B14F-4D97-AF65-F5344CB8AC3E}">
        <p14:creationId xmlns="" xmlns:p14="http://schemas.microsoft.com/office/powerpoint/2010/main" val="2013150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582594"/>
          </a:xfrm>
        </p:spPr>
        <p:txBody>
          <a:bodyPr>
            <a:noAutofit/>
          </a:bodyPr>
          <a:lstStyle/>
          <a:p>
            <a:r>
              <a:rPr lang="pl-PL" sz="3200" dirty="0" smtClean="0"/>
              <a:t>Określanie cen ofertowych i dolnych granic cenowych</a:t>
            </a:r>
            <a:endParaRPr lang="pl-PL" sz="3200" dirty="0"/>
          </a:p>
        </p:txBody>
      </p:sp>
      <p:sp>
        <p:nvSpPr>
          <p:cNvPr id="3" name="Symbol zastępczy zawartości 2"/>
          <p:cNvSpPr>
            <a:spLocks noGrp="1"/>
          </p:cNvSpPr>
          <p:nvPr>
            <p:ph idx="1"/>
          </p:nvPr>
        </p:nvSpPr>
        <p:spPr>
          <a:xfrm>
            <a:off x="0" y="785794"/>
            <a:ext cx="9144000" cy="5572164"/>
          </a:xfrm>
        </p:spPr>
        <p:txBody>
          <a:bodyPr>
            <a:normAutofit/>
          </a:bodyPr>
          <a:lstStyle/>
          <a:p>
            <a:pPr algn="just"/>
            <a:r>
              <a:rPr lang="pl-PL" sz="2400" dirty="0" smtClean="0"/>
              <a:t>Prawdopodobnie w firmie przed wprowadzeniem systemu controllingu stosowano kalkulację doliczeniową. </a:t>
            </a:r>
          </a:p>
          <a:p>
            <a:pPr algn="just"/>
            <a:r>
              <a:rPr lang="pl-PL" sz="2400" dirty="0" smtClean="0"/>
              <a:t>Ta metoda kalkulacji określana jest często jako kalkulacja kosztów pełnych w celu odróżnienia jej od kalkulacji marży pokrycia. </a:t>
            </a:r>
          </a:p>
          <a:p>
            <a:pPr algn="just"/>
            <a:r>
              <a:rPr lang="pl-PL" sz="2400" dirty="0" smtClean="0"/>
              <a:t>Jest to błędne rozróżnienie pojęć. </a:t>
            </a:r>
          </a:p>
          <a:p>
            <a:pPr algn="just"/>
            <a:r>
              <a:rPr lang="pl-PL" sz="2400" dirty="0" smtClean="0"/>
              <a:t>W przeciwieństwie do tego, co można rozumieć przez te dwa pojęcia, obie te kalkulacje dążą naturalnie do pokrycia wszystkich kosztów i osiągnięcia zysku. </a:t>
            </a:r>
          </a:p>
          <a:p>
            <a:pPr algn="just"/>
            <a:r>
              <a:rPr lang="pl-PL" sz="2400" dirty="0" smtClean="0"/>
              <a:t>Kalkulacja doliczeniowa jest przeprowadzana w sposób pokazany na kolejnym slajdzie. </a:t>
            </a:r>
            <a:endParaRPr lang="pl-PL" sz="2400" dirty="0"/>
          </a:p>
        </p:txBody>
      </p:sp>
      <p:sp>
        <p:nvSpPr>
          <p:cNvPr id="4" name="Symbol zastępczy numeru slajdu 3"/>
          <p:cNvSpPr>
            <a:spLocks noGrp="1"/>
          </p:cNvSpPr>
          <p:nvPr>
            <p:ph type="sldNum" sz="quarter" idx="12"/>
          </p:nvPr>
        </p:nvSpPr>
        <p:spPr/>
        <p:txBody>
          <a:bodyPr/>
          <a:lstStyle/>
          <a:p>
            <a:fld id="{2976E6D7-593B-402F-A982-CE0A306DF685}" type="slidenum">
              <a:rPr lang="pl-PL" smtClean="0"/>
              <a:pPr/>
              <a:t>8</a:t>
            </a:fld>
            <a:endParaRPr lang="pl-P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2976E6D7-593B-402F-A982-CE0A306DF685}" type="slidenum">
              <a:rPr lang="pl-PL" smtClean="0"/>
              <a:pPr/>
              <a:t>9</a:t>
            </a:fld>
            <a:endParaRPr lang="pl-PL"/>
          </a:p>
        </p:txBody>
      </p:sp>
      <p:graphicFrame>
        <p:nvGraphicFramePr>
          <p:cNvPr id="5" name="Tabela 4"/>
          <p:cNvGraphicFramePr>
            <a:graphicFrameLocks noGrp="1"/>
          </p:cNvGraphicFramePr>
          <p:nvPr/>
        </p:nvGraphicFramePr>
        <p:xfrm>
          <a:off x="0" y="0"/>
          <a:ext cx="9143996" cy="6420528"/>
        </p:xfrm>
        <a:graphic>
          <a:graphicData uri="http://schemas.openxmlformats.org/drawingml/2006/table">
            <a:tbl>
              <a:tblPr/>
              <a:tblGrid>
                <a:gridCol w="759363"/>
                <a:gridCol w="791003"/>
                <a:gridCol w="759363"/>
                <a:gridCol w="759363"/>
                <a:gridCol w="759363"/>
                <a:gridCol w="759363"/>
                <a:gridCol w="759363"/>
                <a:gridCol w="759363"/>
                <a:gridCol w="759363"/>
                <a:gridCol w="759363"/>
                <a:gridCol w="759363"/>
                <a:gridCol w="759363"/>
              </a:tblGrid>
              <a:tr h="504289">
                <a:tc rowSpan="3">
                  <a:txBody>
                    <a:bodyPr/>
                    <a:lstStyle/>
                    <a:p>
                      <a:pPr algn="ctr" fontAlgn="b"/>
                      <a:r>
                        <a:rPr lang="pl-PL" sz="1050" b="0" i="0" u="none" strike="noStrike" dirty="0">
                          <a:solidFill>
                            <a:srgbClr val="000000"/>
                          </a:solidFill>
                          <a:latin typeface="Czcionka tekstu podstawowego"/>
                        </a:rPr>
                        <a:t>Miesiąc</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r>
                        <a:rPr lang="pl-PL" sz="1050" b="0" i="0" u="none" strike="noStrike">
                          <a:solidFill>
                            <a:srgbClr val="000000"/>
                          </a:solidFill>
                          <a:latin typeface="Czcionka tekstu podstawowego"/>
                        </a:rPr>
                        <a:t>Skumulowane koszty gotowości</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pl-PL" sz="1200" b="0" i="0" u="none" strike="noStrike">
                          <a:solidFill>
                            <a:srgbClr val="000000"/>
                          </a:solidFill>
                          <a:latin typeface="Czcionka tekstu podstawowego"/>
                        </a:rPr>
                        <a:t>Wynik planowany</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gridSpan="4">
                  <a:txBody>
                    <a:bodyPr/>
                    <a:lstStyle/>
                    <a:p>
                      <a:pPr algn="ctr" fontAlgn="b"/>
                      <a:r>
                        <a:rPr lang="pl-PL" sz="1200" b="0" i="0" u="none" strike="noStrike">
                          <a:solidFill>
                            <a:srgbClr val="000000"/>
                          </a:solidFill>
                          <a:latin typeface="Czcionka tekstu podstawowego"/>
                        </a:rPr>
                        <a:t>Kontrola wyniku</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gridSpan="2">
                  <a:txBody>
                    <a:bodyPr/>
                    <a:lstStyle/>
                    <a:p>
                      <a:pPr algn="ctr" fontAlgn="b"/>
                      <a:r>
                        <a:rPr lang="pl-PL" sz="1200" b="0" i="0" u="none" strike="noStrike">
                          <a:solidFill>
                            <a:srgbClr val="000000"/>
                          </a:solidFill>
                          <a:latin typeface="Czcionka tekstu podstawowego"/>
                        </a:rPr>
                        <a:t>Odchylenie od wyniku</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r>
              <a:tr h="264683">
                <a:tc vMerge="1">
                  <a:txBody>
                    <a:bodyPr/>
                    <a:lstStyle/>
                    <a:p>
                      <a:endParaRPr lang="pl-PL"/>
                    </a:p>
                  </a:txBody>
                  <a:tcPr/>
                </a:tc>
                <a:tc vMerge="1">
                  <a:txBody>
                    <a:bodyPr/>
                    <a:lstStyle/>
                    <a:p>
                      <a:endParaRPr lang="pl-PL"/>
                    </a:p>
                  </a:txBody>
                  <a:tcPr/>
                </a:tc>
                <a:tc gridSpan="2">
                  <a:txBody>
                    <a:bodyPr/>
                    <a:lstStyle/>
                    <a:p>
                      <a:pPr algn="ctr" fontAlgn="b"/>
                      <a:r>
                        <a:rPr lang="pl-PL" sz="1200" b="0" i="0" u="none" strike="noStrike">
                          <a:solidFill>
                            <a:srgbClr val="000000"/>
                          </a:solidFill>
                          <a:latin typeface="Czcionka tekstu podstawowego"/>
                        </a:rPr>
                        <a:t>DBV (p)</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b"/>
                      <a:r>
                        <a:rPr lang="pl-PL" sz="1200" b="0" i="0" u="none" strike="noStrike">
                          <a:solidFill>
                            <a:srgbClr val="000000"/>
                          </a:solidFill>
                          <a:latin typeface="Czcionka tekstu podstawowego"/>
                        </a:rPr>
                        <a:t>Zysk netto</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b"/>
                      <a:r>
                        <a:rPr lang="pl-PL" sz="1200" b="0" i="0" u="none" strike="noStrike">
                          <a:solidFill>
                            <a:srgbClr val="000000"/>
                          </a:solidFill>
                          <a:latin typeface="Czcionka tekstu podstawowego"/>
                        </a:rPr>
                        <a:t>DBV (i)</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b"/>
                      <a:r>
                        <a:rPr lang="pl-PL" sz="1200" b="0" i="0" u="none" strike="noStrike">
                          <a:solidFill>
                            <a:srgbClr val="000000"/>
                          </a:solidFill>
                          <a:latin typeface="Czcionka tekstu podstawowego"/>
                        </a:rPr>
                        <a:t>Zysk netto</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gridSpan="2">
                  <a:txBody>
                    <a:bodyPr/>
                    <a:lstStyle/>
                    <a:p>
                      <a:pPr algn="ctr" fontAlgn="b"/>
                      <a:r>
                        <a:rPr lang="pl-PL" sz="1200" b="0" i="0" u="none" strike="noStrike">
                          <a:solidFill>
                            <a:srgbClr val="000000"/>
                          </a:solidFill>
                          <a:latin typeface="Czcionka tekstu podstawowego"/>
                        </a:rPr>
                        <a:t>DBV i DBV (i-p)</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r>
              <a:tr h="626879">
                <a:tc vMerge="1">
                  <a:txBody>
                    <a:bodyPr/>
                    <a:lstStyle/>
                    <a:p>
                      <a:endParaRPr lang="pl-PL"/>
                    </a:p>
                  </a:txBody>
                  <a:tcPr/>
                </a:tc>
                <a:tc vMerge="1">
                  <a:txBody>
                    <a:bodyPr/>
                    <a:lstStyle/>
                    <a:p>
                      <a:endParaRPr lang="pl-PL"/>
                    </a:p>
                  </a:txBody>
                  <a:tcPr/>
                </a:tc>
                <a:tc>
                  <a:txBody>
                    <a:bodyPr/>
                    <a:lstStyle/>
                    <a:p>
                      <a:pPr algn="ctr" fontAlgn="b"/>
                      <a:r>
                        <a:rPr lang="pl-PL" sz="1050" b="0" i="0" u="none" strike="noStrike">
                          <a:solidFill>
                            <a:srgbClr val="000000"/>
                          </a:solidFill>
                          <a:latin typeface="Czcionka tekstu podstawowego"/>
                        </a:rPr>
                        <a:t>w tys.DM miesięcznie</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w tys.DM łącznie</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w tys.DM miesięcznie</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w tys.DM łącznie       miesięcznie</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w tys.DM miesięcznie</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w tys.DM łącznie</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w tys.DM miesięcznie</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w tys.DM łącznie</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w tys.DM miesięcznie</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w tys.DM łącznie</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83">
                <a:tc>
                  <a:txBody>
                    <a:bodyPr/>
                    <a:lstStyle/>
                    <a:p>
                      <a:pPr algn="ctr" fontAlgn="b"/>
                      <a:r>
                        <a:rPr lang="pl-PL" sz="1200" b="0" i="0" u="none" strike="noStrike">
                          <a:solidFill>
                            <a:srgbClr val="000000"/>
                          </a:solidFill>
                          <a:latin typeface="Czcionka tekstu podstawowego"/>
                        </a:rPr>
                        <a:t>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a</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b</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c</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d</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e</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f</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S</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h</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i</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k</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I</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83">
                <a:tc>
                  <a:txBody>
                    <a:bodyPr/>
                    <a:lstStyle/>
                    <a:p>
                      <a:pPr algn="ctr" fontAlgn="b"/>
                      <a:r>
                        <a:rPr lang="pl-PL" sz="1200" b="0" i="0" u="none" strike="noStrike">
                          <a:solidFill>
                            <a:srgbClr val="000000"/>
                          </a:solidFill>
                          <a:latin typeface="Czcionka tekstu podstawowego"/>
                        </a:rPr>
                        <a:t>1</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200" b="0" i="0" u="none" strike="noStrike">
                          <a:solidFill>
                            <a:srgbClr val="000000"/>
                          </a:solidFill>
                          <a:latin typeface="Czcionka tekstu podstawowego"/>
                        </a:rPr>
                        <a:t>100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48</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48</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-52</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-52</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40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40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-60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-60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-8</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-8</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83">
                <a:tc>
                  <a:txBody>
                    <a:bodyPr/>
                    <a:lstStyle/>
                    <a:p>
                      <a:pPr algn="ctr" fontAlgn="b"/>
                      <a:r>
                        <a:rPr lang="pl-PL" sz="1200" b="0" i="0" u="none" strike="noStrike">
                          <a:solidFill>
                            <a:srgbClr val="000000"/>
                          </a:solidFill>
                          <a:latin typeface="Czcionka tekstu podstawowego"/>
                        </a:rPr>
                        <a:t>2</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200" b="0" i="0" u="none" strike="noStrike">
                          <a:solidFill>
                            <a:srgbClr val="000000"/>
                          </a:solidFill>
                          <a:latin typeface="Czcionka tekstu podstawowego"/>
                        </a:rPr>
                        <a:t>200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64</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112</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-36</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-88</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60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100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-40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-100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-4</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-12</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83">
                <a:tc>
                  <a:txBody>
                    <a:bodyPr/>
                    <a:lstStyle/>
                    <a:p>
                      <a:pPr algn="ctr" fontAlgn="b"/>
                      <a:r>
                        <a:rPr lang="pl-PL" sz="1200" b="0" i="0" u="none" strike="noStrike">
                          <a:solidFill>
                            <a:srgbClr val="000000"/>
                          </a:solidFill>
                          <a:latin typeface="Czcionka tekstu podstawowego"/>
                        </a:rPr>
                        <a:t>3</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200" b="0" i="0" u="none" strike="noStrike">
                          <a:solidFill>
                            <a:srgbClr val="000000"/>
                          </a:solidFill>
                          <a:latin typeface="Czcionka tekstu podstawowego"/>
                        </a:rPr>
                        <a:t> *   300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89</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201</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-11</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-99</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70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170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-30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-130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-19</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-31</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83">
                <a:tc>
                  <a:txBody>
                    <a:bodyPr/>
                    <a:lstStyle/>
                    <a:p>
                      <a:pPr algn="ctr" fontAlgn="b"/>
                      <a:r>
                        <a:rPr lang="pl-PL" sz="1200" b="0" i="0" u="none" strike="noStrike">
                          <a:solidFill>
                            <a:srgbClr val="000000"/>
                          </a:solidFill>
                          <a:latin typeface="Czcionka tekstu podstawowego"/>
                        </a:rPr>
                        <a:t>4</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200" b="0" i="0" u="none" strike="noStrike">
                          <a:solidFill>
                            <a:srgbClr val="000000"/>
                          </a:solidFill>
                          <a:latin typeface="Czcionka tekstu podstawowego"/>
                        </a:rPr>
                        <a:t>400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113</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314</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13</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-86</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90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260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-140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-23</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-54</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83">
                <a:tc>
                  <a:txBody>
                    <a:bodyPr/>
                    <a:lstStyle/>
                    <a:p>
                      <a:pPr algn="ctr" fontAlgn="b"/>
                      <a:r>
                        <a:rPr lang="pl-PL" sz="1200" b="0" i="0" u="none" strike="noStrike">
                          <a:solidFill>
                            <a:srgbClr val="000000"/>
                          </a:solidFill>
                          <a:latin typeface="Czcionka tekstu podstawowego"/>
                        </a:rPr>
                        <a:t>5</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200" b="0" i="0" u="none" strike="noStrike">
                          <a:solidFill>
                            <a:srgbClr val="000000"/>
                          </a:solidFill>
                          <a:latin typeface="Czcionka tekstu podstawowego"/>
                        </a:rPr>
                        <a:t>500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195</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509</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95</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9</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135</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395</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35</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-105</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-60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-114</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83">
                <a:tc>
                  <a:txBody>
                    <a:bodyPr/>
                    <a:lstStyle/>
                    <a:p>
                      <a:pPr algn="ctr" fontAlgn="b"/>
                      <a:r>
                        <a:rPr lang="pl-PL" sz="1200" b="0" i="0" u="none" strike="noStrike">
                          <a:solidFill>
                            <a:srgbClr val="000000"/>
                          </a:solidFill>
                          <a:latin typeface="Czcionka tekstu podstawowego"/>
                        </a:rPr>
                        <a:t>6</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200" b="0" i="0" u="none" strike="noStrike">
                          <a:solidFill>
                            <a:srgbClr val="000000"/>
                          </a:solidFill>
                          <a:latin typeface="Czcionka tekstu podstawowego"/>
                        </a:rPr>
                        <a:t> *   600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267</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776</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167</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176</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185</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580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85</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-20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-82</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-196</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83">
                <a:tc>
                  <a:txBody>
                    <a:bodyPr/>
                    <a:lstStyle/>
                    <a:p>
                      <a:pPr algn="ctr" fontAlgn="b"/>
                      <a:r>
                        <a:rPr lang="pl-PL" sz="1200" b="0" i="0" u="none" strike="noStrike">
                          <a:solidFill>
                            <a:srgbClr val="000000"/>
                          </a:solidFill>
                          <a:latin typeface="Czcionka tekstu podstawowego"/>
                        </a:rPr>
                        <a:t>7</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200" b="0" i="0" u="none" strike="noStrike">
                          <a:solidFill>
                            <a:srgbClr val="000000"/>
                          </a:solidFill>
                          <a:latin typeface="Czcionka tekstu podstawowego"/>
                        </a:rPr>
                        <a:t>700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289</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1065</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189</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365</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315</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895</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215</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195</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26</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-170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83">
                <a:tc>
                  <a:txBody>
                    <a:bodyPr/>
                    <a:lstStyle/>
                    <a:p>
                      <a:pPr algn="ctr" fontAlgn="b"/>
                      <a:r>
                        <a:rPr lang="pl-PL" sz="1200" b="0" i="0" u="none" strike="noStrike">
                          <a:solidFill>
                            <a:srgbClr val="000000"/>
                          </a:solidFill>
                          <a:latin typeface="Czcionka tekstu podstawowego"/>
                        </a:rPr>
                        <a:t>8</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200" b="0" i="0" u="none" strike="noStrike">
                          <a:solidFill>
                            <a:srgbClr val="000000"/>
                          </a:solidFill>
                          <a:latin typeface="Czcionka tekstu podstawowego"/>
                        </a:rPr>
                        <a:t>800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186</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1251</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86</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451</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200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1095</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100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295</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14</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-156</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83">
                <a:tc>
                  <a:txBody>
                    <a:bodyPr/>
                    <a:lstStyle/>
                    <a:p>
                      <a:pPr algn="ctr" fontAlgn="b"/>
                      <a:r>
                        <a:rPr lang="pl-PL" sz="1200" b="0" i="0" u="none" strike="noStrike">
                          <a:solidFill>
                            <a:srgbClr val="000000"/>
                          </a:solidFill>
                          <a:latin typeface="Czcionka tekstu podstawowego"/>
                        </a:rPr>
                        <a:t>9</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200" b="0" i="0" u="none" strike="noStrike">
                          <a:solidFill>
                            <a:srgbClr val="000000"/>
                          </a:solidFill>
                          <a:latin typeface="Czcionka tekstu podstawowego"/>
                        </a:rPr>
                        <a:t> *   900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93</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1344</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dirty="0">
                          <a:solidFill>
                            <a:srgbClr val="000000"/>
                          </a:solidFill>
                          <a:latin typeface="Czcionka tekstu podstawowego"/>
                        </a:rPr>
                        <a:t>-7</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444</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90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1185</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285</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-3</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-159</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83">
                <a:tc>
                  <a:txBody>
                    <a:bodyPr/>
                    <a:lstStyle/>
                    <a:p>
                      <a:pPr algn="ctr" fontAlgn="b"/>
                      <a:r>
                        <a:rPr lang="pl-PL" sz="1200" b="0" i="0" u="none" strike="noStrike">
                          <a:solidFill>
                            <a:srgbClr val="000000"/>
                          </a:solidFill>
                          <a:latin typeface="Czcionka tekstu podstawowego"/>
                        </a:rPr>
                        <a:t>10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200" b="0" i="0" u="none" strike="noStrike">
                          <a:solidFill>
                            <a:srgbClr val="000000"/>
                          </a:solidFill>
                          <a:latin typeface="Czcionka tekstu podstawowego"/>
                        </a:rPr>
                        <a:t>1000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52</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1396</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-48</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396</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50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1235</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-60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225</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-2</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-161</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83">
                <a:tc>
                  <a:txBody>
                    <a:bodyPr/>
                    <a:lstStyle/>
                    <a:p>
                      <a:pPr algn="ctr" fontAlgn="b"/>
                      <a:r>
                        <a:rPr lang="pl-PL" sz="1200" b="0" i="0" u="none" strike="noStrike">
                          <a:solidFill>
                            <a:srgbClr val="000000"/>
                          </a:solidFill>
                          <a:latin typeface="Czcionka tekstu podstawowego"/>
                        </a:rPr>
                        <a:t>11</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200" b="0" i="0" u="none" strike="noStrike">
                          <a:solidFill>
                            <a:srgbClr val="000000"/>
                          </a:solidFill>
                          <a:latin typeface="Czcionka tekstu podstawowego"/>
                        </a:rPr>
                        <a:t>1100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48</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1444</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-52</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344</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40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1275</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-60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165</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-8</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-169</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83">
                <a:tc>
                  <a:txBody>
                    <a:bodyPr/>
                    <a:lstStyle/>
                    <a:p>
                      <a:pPr algn="ctr" fontAlgn="b"/>
                      <a:r>
                        <a:rPr lang="pl-PL" sz="1200" b="0" i="0" u="none" strike="noStrike">
                          <a:solidFill>
                            <a:srgbClr val="000000"/>
                          </a:solidFill>
                          <a:latin typeface="Czcionka tekstu podstawowego"/>
                        </a:rPr>
                        <a:t>12</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200" b="0" i="0" u="none" strike="noStrike">
                          <a:solidFill>
                            <a:srgbClr val="000000"/>
                          </a:solidFill>
                          <a:latin typeface="Czcionka tekstu podstawowego"/>
                        </a:rPr>
                        <a:t>1200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56</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1500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-44</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300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45</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1320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-55</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110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-11</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-180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83">
                <a:tc>
                  <a:txBody>
                    <a:bodyPr/>
                    <a:lstStyle/>
                    <a:p>
                      <a:pPr algn="l" fontAlgn="b"/>
                      <a:r>
                        <a:rPr lang="pl-PL" sz="1200" b="0" i="0" u="none" strike="noStrike">
                          <a:solidFill>
                            <a:srgbClr val="000000"/>
                          </a:solidFill>
                          <a:latin typeface="Czcionka tekstu podstawowego"/>
                        </a:rPr>
                        <a:t>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tys.DM</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1500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300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1320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110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-180</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a:solidFill>
                            <a:srgbClr val="000000"/>
                          </a:solidFill>
                          <a:latin typeface="Czcionka tekstu podstawowego"/>
                        </a:rPr>
                        <a:t>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83">
                <a:tc>
                  <a:txBody>
                    <a:bodyPr/>
                    <a:lstStyle/>
                    <a:p>
                      <a:pPr algn="l" fontAlgn="b"/>
                      <a:r>
                        <a:rPr lang="pl-PL" sz="1050" b="0" i="0" u="none" strike="noStrike">
                          <a:solidFill>
                            <a:srgbClr val="000000"/>
                          </a:solidFill>
                          <a:latin typeface="Czcionka tekstu podstawowego"/>
                        </a:rPr>
                        <a:t>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pl-PL" sz="1050" b="0" i="0" u="none" strike="noStrike">
                          <a:solidFill>
                            <a:srgbClr val="000000"/>
                          </a:solidFill>
                          <a:latin typeface="Czcionka tekstu podstawowego"/>
                        </a:rPr>
                        <a:t>DBV= Planowana marża pokrycia (globalna) (p)</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gridSpan="4">
                  <a:txBody>
                    <a:bodyPr/>
                    <a:lstStyle/>
                    <a:p>
                      <a:pPr algn="ctr" fontAlgn="b"/>
                      <a:r>
                        <a:rPr lang="pl-PL" sz="1050" b="0" i="0" u="none" strike="noStrike">
                          <a:solidFill>
                            <a:srgbClr val="000000"/>
                          </a:solidFill>
                          <a:latin typeface="Czcionka tekstu podstawowego"/>
                        </a:rPr>
                        <a:t>DBV= Zrealizowana marzą pokrycia (globalna) ( i )</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ctr" fontAlgn="b"/>
                      <a:r>
                        <a:rPr lang="pl-PL" sz="1050" b="0" i="0" u="none" strike="noStrike" dirty="0">
                          <a:solidFill>
                            <a:srgbClr val="000000"/>
                          </a:solidFill>
                          <a:latin typeface="Czcionka tekstu podstawowego"/>
                        </a:rPr>
                        <a:t>DBV </a:t>
                      </a:r>
                      <a:endParaRPr lang="pl-PL" sz="1050" b="0" i="0" u="none" strike="noStrike" dirty="0" smtClean="0">
                        <a:solidFill>
                          <a:srgbClr val="000000"/>
                        </a:solidFill>
                        <a:latin typeface="Czcionka tekstu podstawowego"/>
                      </a:endParaRPr>
                    </a:p>
                    <a:p>
                      <a:pPr algn="ctr" fontAlgn="b"/>
                      <a:r>
                        <a:rPr lang="pl-PL" sz="1050" b="0" i="0" u="none" strike="noStrike" dirty="0" smtClean="0">
                          <a:solidFill>
                            <a:srgbClr val="000000"/>
                          </a:solidFill>
                          <a:latin typeface="Czcionka tekstu podstawowego"/>
                        </a:rPr>
                        <a:t>(</a:t>
                      </a:r>
                      <a:r>
                        <a:rPr lang="pl-PL" sz="1050" b="0" i="0" u="none" strike="noStrike" dirty="0">
                          <a:solidFill>
                            <a:srgbClr val="000000"/>
                          </a:solidFill>
                          <a:latin typeface="Czcionka tekstu podstawowego"/>
                        </a:rPr>
                        <a:t>delta p)</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dirty="0">
                          <a:solidFill>
                            <a:srgbClr val="000000"/>
                          </a:solidFill>
                          <a:latin typeface="Czcionka tekstu podstawowego"/>
                        </a:rPr>
                        <a:t>DBV </a:t>
                      </a:r>
                      <a:endParaRPr lang="pl-PL" sz="1050" b="0" i="0" u="none" strike="noStrike" dirty="0" smtClean="0">
                        <a:solidFill>
                          <a:srgbClr val="000000"/>
                        </a:solidFill>
                        <a:latin typeface="Czcionka tekstu podstawowego"/>
                      </a:endParaRPr>
                    </a:p>
                    <a:p>
                      <a:pPr algn="ctr" fontAlgn="b"/>
                      <a:r>
                        <a:rPr lang="pl-PL" sz="1050" b="0" i="0" u="none" strike="noStrike" dirty="0" smtClean="0">
                          <a:solidFill>
                            <a:srgbClr val="000000"/>
                          </a:solidFill>
                          <a:latin typeface="Czcionka tekstu podstawowego"/>
                        </a:rPr>
                        <a:t>(</a:t>
                      </a:r>
                      <a:r>
                        <a:rPr lang="pl-PL" sz="1050" b="0" i="0" u="none" strike="noStrike" dirty="0">
                          <a:solidFill>
                            <a:srgbClr val="000000"/>
                          </a:solidFill>
                          <a:latin typeface="Czcionka tekstu podstawowego"/>
                        </a:rPr>
                        <a:t>delta i)</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83">
                <a:tc gridSpan="12">
                  <a:txBody>
                    <a:bodyPr/>
                    <a:lstStyle/>
                    <a:p>
                      <a:pPr algn="ctr" fontAlgn="b"/>
                      <a:r>
                        <a:rPr lang="pl-PL" sz="1050" b="0" i="0" u="none" strike="noStrike">
                          <a:solidFill>
                            <a:srgbClr val="000000"/>
                          </a:solidFill>
                          <a:latin typeface="Czcionka tekstu podstawowego"/>
                        </a:rPr>
                        <a:t>Dane do przeprowadzenia analizy skumulowanej marży pokrycia - ujęcie systemowe</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r h="727181">
                <a:tc gridSpan="2">
                  <a:txBody>
                    <a:bodyPr/>
                    <a:lstStyle/>
                    <a:p>
                      <a:pPr algn="ctr" fontAlgn="b"/>
                      <a:r>
                        <a:rPr lang="pl-PL" sz="1050" b="0" i="0" u="none" strike="noStrike">
                          <a:solidFill>
                            <a:srgbClr val="000000"/>
                          </a:solidFill>
                          <a:latin typeface="Czcionka tekstu podstawowego"/>
                        </a:rPr>
                        <a:t>2  BK = BK </a:t>
                      </a:r>
                      <a:br>
                        <a:rPr lang="pl-PL" sz="1050" b="0" i="0" u="none" strike="noStrike">
                          <a:solidFill>
                            <a:srgbClr val="000000"/>
                          </a:solidFill>
                          <a:latin typeface="Czcionka tekstu podstawowego"/>
                        </a:rPr>
                      </a:br>
                      <a:r>
                        <a:rPr lang="pl-PL" sz="1050" b="0" i="0" u="none" strike="noStrike">
                          <a:solidFill>
                            <a:srgbClr val="000000"/>
                          </a:solidFill>
                          <a:latin typeface="Czcionka tekstu podstawowego"/>
                        </a:rPr>
                        <a:t>(p    i)</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l-PL"/>
                    </a:p>
                  </a:txBody>
                  <a:tcPr/>
                </a:tc>
                <a:tc>
                  <a:txBody>
                    <a:bodyPr/>
                    <a:lstStyle/>
                    <a:p>
                      <a:pPr algn="l" fontAlgn="b"/>
                      <a:r>
                        <a:rPr lang="pl-PL" sz="1050" b="0" i="0" u="none" strike="noStrike">
                          <a:solidFill>
                            <a:srgbClr val="000000"/>
                          </a:solidFill>
                          <a:latin typeface="Czcionka tekstu podstawowego"/>
                        </a:rPr>
                        <a:t>Wartość planowana</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Skumulowane wartości planowane</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1/12 BK</a:t>
                      </a:r>
                      <a:br>
                        <a:rPr lang="pl-PL" sz="1050" b="0" i="0" u="none" strike="noStrike">
                          <a:solidFill>
                            <a:srgbClr val="000000"/>
                          </a:solidFill>
                          <a:latin typeface="Czcionka tekstu podstawowego"/>
                        </a:rPr>
                      </a:br>
                      <a:r>
                        <a:rPr lang="pl-PL" sz="1050" b="0" i="0" u="none" strike="noStrike">
                          <a:solidFill>
                            <a:srgbClr val="000000"/>
                          </a:solidFill>
                          <a:latin typeface="Czcionka tekstu podstawowego"/>
                        </a:rPr>
                        <a:t> (a - b)</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a - c</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Rzeczywista wartość sprzedaży</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50" b="0" i="0" u="none" strike="noStrike">
                          <a:solidFill>
                            <a:srgbClr val="000000"/>
                          </a:solidFill>
                          <a:latin typeface="Czcionka tekstu podstawowego"/>
                        </a:rPr>
                        <a:t>Skumulowana wartość sprzedaży rzeczywistej</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1/12 BK</a:t>
                      </a:r>
                      <a:br>
                        <a:rPr lang="pl-PL" sz="1050" b="0" i="0" u="none" strike="noStrike">
                          <a:solidFill>
                            <a:srgbClr val="000000"/>
                          </a:solidFill>
                          <a:latin typeface="Czcionka tekstu podstawowego"/>
                        </a:rPr>
                      </a:br>
                      <a:r>
                        <a:rPr lang="pl-PL" sz="1050" b="0" i="0" u="none" strike="noStrike">
                          <a:solidFill>
                            <a:srgbClr val="000000"/>
                          </a:solidFill>
                          <a:latin typeface="Czcionka tekstu podstawowego"/>
                        </a:rPr>
                        <a:t> (a - f)</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a - g</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a:solidFill>
                            <a:srgbClr val="000000"/>
                          </a:solidFill>
                          <a:latin typeface="Czcionka tekstu podstawowego"/>
                        </a:rPr>
                        <a:t>f - b</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050" b="0" i="0" u="none" strike="noStrike" dirty="0">
                          <a:solidFill>
                            <a:srgbClr val="000000"/>
                          </a:solidFill>
                          <a:latin typeface="Czcionka tekstu podstawowego"/>
                        </a:rPr>
                        <a:t>g - c</a:t>
                      </a:r>
                    </a:p>
                  </a:txBody>
                  <a:tcPr marL="7211" marR="7211" marT="7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1137</TotalTime>
  <Words>9784</Words>
  <Application>Microsoft Office PowerPoint</Application>
  <PresentationFormat>Pokaz na ekranie (4:3)</PresentationFormat>
  <Paragraphs>2739</Paragraphs>
  <Slides>36</Slides>
  <Notes>0</Notes>
  <HiddenSlides>0</HiddenSlides>
  <MMClips>0</MMClips>
  <ScaleCrop>false</ScaleCrop>
  <HeadingPairs>
    <vt:vector size="4" baseType="variant">
      <vt:variant>
        <vt:lpstr>Motyw</vt:lpstr>
      </vt:variant>
      <vt:variant>
        <vt:i4>1</vt:i4>
      </vt:variant>
      <vt:variant>
        <vt:lpstr>Tytuły slajdów</vt:lpstr>
      </vt:variant>
      <vt:variant>
        <vt:i4>36</vt:i4>
      </vt:variant>
    </vt:vector>
  </HeadingPairs>
  <TitlesOfParts>
    <vt:vector size="37" baseType="lpstr">
      <vt:lpstr>Motyw pakietu Office</vt:lpstr>
      <vt:lpstr>Zastosowanie systemu controllingu</vt:lpstr>
      <vt:lpstr>Wpływ wyników na rentowność i płynność przedsiębiorstwa</vt:lpstr>
      <vt:lpstr>Wpływ wyników na rentowność i płynność przedsiębiorstwa</vt:lpstr>
      <vt:lpstr>Wpływ wyników na rentowność i płynność przedsiębiorstwa</vt:lpstr>
      <vt:lpstr>Wpływ wyników na rentowność i płynność przedsiębiorstwa</vt:lpstr>
      <vt:lpstr>Wpływ wyników na rentowność i płynność przedsiębiorstwa</vt:lpstr>
      <vt:lpstr>Slajd 7</vt:lpstr>
      <vt:lpstr>Określanie cen ofertowych i dolnych granic cenowych</vt:lpstr>
      <vt:lpstr>Slajd 9</vt:lpstr>
      <vt:lpstr>Slajd 10</vt:lpstr>
      <vt:lpstr>Slajd 11</vt:lpstr>
      <vt:lpstr>Określanie cen ofertowych i dolnych granic cenowych</vt:lpstr>
      <vt:lpstr>Określanie cen ofertowych i dolnych granic cenowych</vt:lpstr>
      <vt:lpstr>Określanie cen ofertowych i dolnych granic cenowych</vt:lpstr>
      <vt:lpstr>Określanie cen ofertowych i dolnych granic cenowych</vt:lpstr>
      <vt:lpstr>Określanie cen ofertowych i dolnych granic cenowych</vt:lpstr>
      <vt:lpstr>Określanie cen ofertowych i dolnych granic cenowych</vt:lpstr>
      <vt:lpstr>Slajd 18</vt:lpstr>
      <vt:lpstr>Slajd 19</vt:lpstr>
      <vt:lpstr>Slajd 20</vt:lpstr>
      <vt:lpstr>Określanie cen ofertowych i dolnych granic cenowych</vt:lpstr>
      <vt:lpstr>Określanie cen ofertowych i dolnych granic cenowych</vt:lpstr>
      <vt:lpstr>Analiza odchyleń</vt:lpstr>
      <vt:lpstr>Slajd 24</vt:lpstr>
      <vt:lpstr>Slajd 25</vt:lpstr>
      <vt:lpstr>Analiza odchyleń</vt:lpstr>
      <vt:lpstr>Analiza odchyleń</vt:lpstr>
      <vt:lpstr>Poszukiwanie przyczyn</vt:lpstr>
      <vt:lpstr>Poszukiwanie przyczyn</vt:lpstr>
      <vt:lpstr>Slajd 30</vt:lpstr>
      <vt:lpstr>Poszukiwanie przyczyn</vt:lpstr>
      <vt:lpstr>Poszukiwanie przyczyn</vt:lpstr>
      <vt:lpstr>Poszukiwanie przyczyn</vt:lpstr>
      <vt:lpstr>Podejmowanie działań korygujących</vt:lpstr>
      <vt:lpstr>Podejmowanie działań korygujących</vt:lpstr>
      <vt:lpstr>Slajd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Joasia</dc:creator>
  <cp:lastModifiedBy>Asia</cp:lastModifiedBy>
  <cp:revision>108</cp:revision>
  <dcterms:created xsi:type="dcterms:W3CDTF">2011-04-03T08:32:07Z</dcterms:created>
  <dcterms:modified xsi:type="dcterms:W3CDTF">2011-04-05T22:32:49Z</dcterms:modified>
</cp:coreProperties>
</file>