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7"/>
  </p:notesMasterIdLst>
  <p:sldIdLst>
    <p:sldId id="258" r:id="rId3"/>
    <p:sldId id="263" r:id="rId4"/>
    <p:sldId id="264" r:id="rId5"/>
    <p:sldId id="265" r:id="rId6"/>
    <p:sldId id="565" r:id="rId7"/>
    <p:sldId id="566" r:id="rId8"/>
    <p:sldId id="567" r:id="rId9"/>
    <p:sldId id="558" r:id="rId10"/>
    <p:sldId id="270" r:id="rId11"/>
    <p:sldId id="271" r:id="rId12"/>
    <p:sldId id="289" r:id="rId13"/>
    <p:sldId id="290" r:id="rId14"/>
    <p:sldId id="313" r:id="rId15"/>
    <p:sldId id="314"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29" r:id="rId31"/>
    <p:sldId id="330" r:id="rId32"/>
    <p:sldId id="331" r:id="rId33"/>
    <p:sldId id="332" r:id="rId34"/>
    <p:sldId id="338" r:id="rId35"/>
    <p:sldId id="333" r:id="rId36"/>
    <p:sldId id="334" r:id="rId37"/>
    <p:sldId id="335" r:id="rId38"/>
    <p:sldId id="336" r:id="rId39"/>
    <p:sldId id="337" r:id="rId40"/>
    <p:sldId id="339" r:id="rId41"/>
    <p:sldId id="340" r:id="rId42"/>
    <p:sldId id="341" r:id="rId43"/>
    <p:sldId id="342" r:id="rId44"/>
    <p:sldId id="343" r:id="rId45"/>
    <p:sldId id="344" r:id="rId46"/>
    <p:sldId id="345" r:id="rId47"/>
    <p:sldId id="346" r:id="rId48"/>
    <p:sldId id="347" r:id="rId49"/>
    <p:sldId id="348" r:id="rId50"/>
    <p:sldId id="349" r:id="rId51"/>
    <p:sldId id="350" r:id="rId52"/>
    <p:sldId id="351" r:id="rId53"/>
    <p:sldId id="352" r:id="rId54"/>
    <p:sldId id="353" r:id="rId55"/>
    <p:sldId id="354" r:id="rId56"/>
    <p:sldId id="359" r:id="rId57"/>
    <p:sldId id="355" r:id="rId58"/>
    <p:sldId id="356" r:id="rId59"/>
    <p:sldId id="357" r:id="rId60"/>
    <p:sldId id="358" r:id="rId61"/>
    <p:sldId id="360" r:id="rId62"/>
    <p:sldId id="361" r:id="rId63"/>
    <p:sldId id="365" r:id="rId64"/>
    <p:sldId id="362" r:id="rId65"/>
    <p:sldId id="363" r:id="rId66"/>
    <p:sldId id="364" r:id="rId67"/>
    <p:sldId id="366" r:id="rId68"/>
    <p:sldId id="367" r:id="rId69"/>
    <p:sldId id="368" r:id="rId70"/>
    <p:sldId id="369" r:id="rId71"/>
    <p:sldId id="370" r:id="rId72"/>
    <p:sldId id="371" r:id="rId73"/>
    <p:sldId id="372" r:id="rId74"/>
    <p:sldId id="377" r:id="rId75"/>
    <p:sldId id="373" r:id="rId76"/>
    <p:sldId id="374" r:id="rId77"/>
    <p:sldId id="375" r:id="rId78"/>
    <p:sldId id="376" r:id="rId79"/>
    <p:sldId id="378" r:id="rId80"/>
    <p:sldId id="379" r:id="rId81"/>
    <p:sldId id="380" r:id="rId82"/>
    <p:sldId id="381" r:id="rId83"/>
    <p:sldId id="382" r:id="rId84"/>
    <p:sldId id="383" r:id="rId85"/>
    <p:sldId id="384" r:id="rId86"/>
    <p:sldId id="385" r:id="rId87"/>
    <p:sldId id="386" r:id="rId88"/>
    <p:sldId id="387" r:id="rId89"/>
    <p:sldId id="388" r:id="rId90"/>
    <p:sldId id="389" r:id="rId91"/>
    <p:sldId id="390" r:id="rId92"/>
    <p:sldId id="391" r:id="rId93"/>
    <p:sldId id="392" r:id="rId94"/>
    <p:sldId id="393" r:id="rId95"/>
    <p:sldId id="394" r:id="rId9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presProps" Target="presProps.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280F0-2A1F-419B-A7D7-EA0CC46FF45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DDAE2671-3D74-4CE8-90A1-85D7C4E3047A}">
      <dgm:prSet phldrT="[Tekst]"/>
      <dgm:spPr/>
      <dgm:t>
        <a:bodyPr/>
        <a:lstStyle/>
        <a:p>
          <a:r>
            <a:rPr lang="pl-PL"/>
            <a:t>zasada trójpodziału władzy</a:t>
          </a:r>
        </a:p>
      </dgm:t>
    </dgm:pt>
    <dgm:pt modelId="{A9768D2F-B216-4834-859A-F32B2BF05793}" type="parTrans" cxnId="{7E58DF94-11F2-4C2E-B8A2-57BEB60F56F8}">
      <dgm:prSet/>
      <dgm:spPr/>
      <dgm:t>
        <a:bodyPr/>
        <a:lstStyle/>
        <a:p>
          <a:endParaRPr lang="pl-PL"/>
        </a:p>
      </dgm:t>
    </dgm:pt>
    <dgm:pt modelId="{F4ED7997-F5D8-4841-8522-DD19B7D8992F}" type="sibTrans" cxnId="{7E58DF94-11F2-4C2E-B8A2-57BEB60F56F8}">
      <dgm:prSet/>
      <dgm:spPr/>
      <dgm:t>
        <a:bodyPr/>
        <a:lstStyle/>
        <a:p>
          <a:endParaRPr lang="pl-PL"/>
        </a:p>
      </dgm:t>
    </dgm:pt>
    <dgm:pt modelId="{7AF6DBDF-7179-40F0-B126-28A804249CCD}">
      <dgm:prSet phldrT="[Tekst]"/>
      <dgm:spPr/>
      <dgm:t>
        <a:bodyPr/>
        <a:lstStyle/>
        <a:p>
          <a:r>
            <a:rPr lang="pl-PL"/>
            <a:t>separacja władz</a:t>
          </a:r>
        </a:p>
      </dgm:t>
    </dgm:pt>
    <dgm:pt modelId="{A8C54AC9-F933-461C-A157-4ACCD230BA9F}" type="parTrans" cxnId="{22605D58-9CF7-46A3-9EB0-6D69D3468A3B}">
      <dgm:prSet/>
      <dgm:spPr/>
      <dgm:t>
        <a:bodyPr/>
        <a:lstStyle/>
        <a:p>
          <a:endParaRPr lang="pl-PL"/>
        </a:p>
      </dgm:t>
    </dgm:pt>
    <dgm:pt modelId="{D98D5C7D-4F69-48DD-A481-EC9406B02CC5}" type="sibTrans" cxnId="{22605D58-9CF7-46A3-9EB0-6D69D3468A3B}">
      <dgm:prSet/>
      <dgm:spPr/>
      <dgm:t>
        <a:bodyPr/>
        <a:lstStyle/>
        <a:p>
          <a:endParaRPr lang="pl-PL"/>
        </a:p>
      </dgm:t>
    </dgm:pt>
    <dgm:pt modelId="{65E3C5FE-1D86-4F42-91C7-E1F1420CF5C2}">
      <dgm:prSet phldrT="[Tekst]"/>
      <dgm:spPr/>
      <dgm:t>
        <a:bodyPr/>
        <a:lstStyle/>
        <a:p>
          <a:r>
            <a:rPr lang="pl-PL"/>
            <a:t>model prezydencki</a:t>
          </a:r>
        </a:p>
      </dgm:t>
    </dgm:pt>
    <dgm:pt modelId="{A02065F4-328B-4AC5-979E-7CE50E3179A1}" type="parTrans" cxnId="{E45E7CB9-2BFE-4BFA-BDD1-3947CE0FF845}">
      <dgm:prSet/>
      <dgm:spPr/>
      <dgm:t>
        <a:bodyPr/>
        <a:lstStyle/>
        <a:p>
          <a:endParaRPr lang="pl-PL"/>
        </a:p>
      </dgm:t>
    </dgm:pt>
    <dgm:pt modelId="{81DE1247-0075-468C-A0EB-76A060113AEF}" type="sibTrans" cxnId="{E45E7CB9-2BFE-4BFA-BDD1-3947CE0FF845}">
      <dgm:prSet/>
      <dgm:spPr/>
      <dgm:t>
        <a:bodyPr/>
        <a:lstStyle/>
        <a:p>
          <a:endParaRPr lang="pl-PL"/>
        </a:p>
      </dgm:t>
    </dgm:pt>
    <dgm:pt modelId="{E278A698-CF21-4262-8FD2-00273B6DE330}">
      <dgm:prSet phldrT="[Tekst]"/>
      <dgm:spPr/>
      <dgm:t>
        <a:bodyPr/>
        <a:lstStyle/>
        <a:p>
          <a:r>
            <a:rPr lang="pl-PL"/>
            <a:t>model dyrektorialny</a:t>
          </a:r>
        </a:p>
      </dgm:t>
    </dgm:pt>
    <dgm:pt modelId="{A50368B8-5B8E-43D7-A9F4-C6843A33A19B}" type="parTrans" cxnId="{CFF95384-4C98-4187-AD91-99DFF601E926}">
      <dgm:prSet/>
      <dgm:spPr/>
      <dgm:t>
        <a:bodyPr/>
        <a:lstStyle/>
        <a:p>
          <a:endParaRPr lang="pl-PL"/>
        </a:p>
      </dgm:t>
    </dgm:pt>
    <dgm:pt modelId="{B884C0C6-CC02-4217-B552-814CDF2DFB23}" type="sibTrans" cxnId="{CFF95384-4C98-4187-AD91-99DFF601E926}">
      <dgm:prSet/>
      <dgm:spPr/>
      <dgm:t>
        <a:bodyPr/>
        <a:lstStyle/>
        <a:p>
          <a:endParaRPr lang="pl-PL"/>
        </a:p>
      </dgm:t>
    </dgm:pt>
    <dgm:pt modelId="{17B7CEA8-75B2-4497-AFEC-CEB268385473}">
      <dgm:prSet phldrT="[Tekst]"/>
      <dgm:spPr/>
      <dgm:t>
        <a:bodyPr/>
        <a:lstStyle/>
        <a:p>
          <a:r>
            <a:rPr lang="pl-PL"/>
            <a:t>współdziałanie władz</a:t>
          </a:r>
        </a:p>
      </dgm:t>
    </dgm:pt>
    <dgm:pt modelId="{6B98A68E-8A79-48B4-888D-6CFE2276CA44}" type="parTrans" cxnId="{2E33D437-553E-41CF-95D2-7689E0C6F004}">
      <dgm:prSet/>
      <dgm:spPr/>
      <dgm:t>
        <a:bodyPr/>
        <a:lstStyle/>
        <a:p>
          <a:endParaRPr lang="pl-PL"/>
        </a:p>
      </dgm:t>
    </dgm:pt>
    <dgm:pt modelId="{D47BF90A-9185-4976-B5C4-7FCAB8EE11D1}" type="sibTrans" cxnId="{2E33D437-553E-41CF-95D2-7689E0C6F004}">
      <dgm:prSet/>
      <dgm:spPr/>
      <dgm:t>
        <a:bodyPr/>
        <a:lstStyle/>
        <a:p>
          <a:endParaRPr lang="pl-PL"/>
        </a:p>
      </dgm:t>
    </dgm:pt>
    <dgm:pt modelId="{95000983-923B-4760-8C32-95C49BDA131F}">
      <dgm:prSet phldrT="[Tekst]"/>
      <dgm:spPr/>
      <dgm:t>
        <a:bodyPr/>
        <a:lstStyle/>
        <a:p>
          <a:r>
            <a:rPr lang="pl-PL"/>
            <a:t>model parlamentarny</a:t>
          </a:r>
        </a:p>
      </dgm:t>
    </dgm:pt>
    <dgm:pt modelId="{64113DE8-BAEE-4A99-B9A7-6732A69F72FD}" type="parTrans" cxnId="{7A082A2C-DED6-4B67-9996-C180B551E609}">
      <dgm:prSet/>
      <dgm:spPr/>
      <dgm:t>
        <a:bodyPr/>
        <a:lstStyle/>
        <a:p>
          <a:endParaRPr lang="pl-PL"/>
        </a:p>
      </dgm:t>
    </dgm:pt>
    <dgm:pt modelId="{926716D5-D122-4A5D-A030-6CA81D096BC1}" type="sibTrans" cxnId="{7A082A2C-DED6-4B67-9996-C180B551E609}">
      <dgm:prSet/>
      <dgm:spPr/>
      <dgm:t>
        <a:bodyPr/>
        <a:lstStyle/>
        <a:p>
          <a:endParaRPr lang="pl-PL"/>
        </a:p>
      </dgm:t>
    </dgm:pt>
    <dgm:pt modelId="{6A94980D-5D43-4E7C-86B8-3F9036BC2399}">
      <dgm:prSet phldrT="[Tekst]"/>
      <dgm:spPr/>
      <dgm:t>
        <a:bodyPr/>
        <a:lstStyle/>
        <a:p>
          <a:r>
            <a:rPr lang="pl-PL"/>
            <a:t>model arbitrażu prezydenckiego</a:t>
          </a:r>
        </a:p>
      </dgm:t>
    </dgm:pt>
    <dgm:pt modelId="{511FC8A7-EF23-484A-893F-A855E2718A58}" type="parTrans" cxnId="{5DEB3181-053C-4554-95CB-7B8E0A54B3B1}">
      <dgm:prSet/>
      <dgm:spPr/>
      <dgm:t>
        <a:bodyPr/>
        <a:lstStyle/>
        <a:p>
          <a:endParaRPr lang="pl-PL"/>
        </a:p>
      </dgm:t>
    </dgm:pt>
    <dgm:pt modelId="{FBB650DF-2980-48A7-A2DE-C1F6DF3D1B85}" type="sibTrans" cxnId="{5DEB3181-053C-4554-95CB-7B8E0A54B3B1}">
      <dgm:prSet/>
      <dgm:spPr/>
      <dgm:t>
        <a:bodyPr/>
        <a:lstStyle/>
        <a:p>
          <a:endParaRPr lang="pl-PL"/>
        </a:p>
      </dgm:t>
    </dgm:pt>
    <dgm:pt modelId="{5598B17C-CA76-4649-B824-DD3B90E9DFB2}">
      <dgm:prSet phldrT="[Tekst]"/>
      <dgm:spPr/>
      <dgm:t>
        <a:bodyPr/>
        <a:lstStyle/>
        <a:p>
          <a:r>
            <a:rPr lang="pl-PL"/>
            <a:t>model kanclerski</a:t>
          </a:r>
        </a:p>
      </dgm:t>
    </dgm:pt>
    <dgm:pt modelId="{8B5B7D1D-DF2B-4151-A5D7-2B5EB2EB3643}" type="parTrans" cxnId="{C0CC6F35-8825-4D60-8B7C-61343A70F94C}">
      <dgm:prSet/>
      <dgm:spPr/>
      <dgm:t>
        <a:bodyPr/>
        <a:lstStyle/>
        <a:p>
          <a:endParaRPr lang="pl-PL"/>
        </a:p>
      </dgm:t>
    </dgm:pt>
    <dgm:pt modelId="{8CC42726-D69B-40A5-B318-FEFB99678196}" type="sibTrans" cxnId="{C0CC6F35-8825-4D60-8B7C-61343A70F94C}">
      <dgm:prSet/>
      <dgm:spPr/>
      <dgm:t>
        <a:bodyPr/>
        <a:lstStyle/>
        <a:p>
          <a:endParaRPr lang="pl-PL"/>
        </a:p>
      </dgm:t>
    </dgm:pt>
    <dgm:pt modelId="{78EB9C6F-7E6E-4535-99EC-1836A87F0659}" type="pres">
      <dgm:prSet presAssocID="{46F280F0-2A1F-419B-A7D7-EA0CC46FF453}" presName="hierChild1" presStyleCnt="0">
        <dgm:presLayoutVars>
          <dgm:chPref val="1"/>
          <dgm:dir/>
          <dgm:animOne val="branch"/>
          <dgm:animLvl val="lvl"/>
          <dgm:resizeHandles/>
        </dgm:presLayoutVars>
      </dgm:prSet>
      <dgm:spPr/>
    </dgm:pt>
    <dgm:pt modelId="{264484C0-7434-40BC-92C3-7EEB51776803}" type="pres">
      <dgm:prSet presAssocID="{DDAE2671-3D74-4CE8-90A1-85D7C4E3047A}" presName="hierRoot1" presStyleCnt="0"/>
      <dgm:spPr/>
    </dgm:pt>
    <dgm:pt modelId="{34485771-FF93-43A9-BB80-929548C40F2E}" type="pres">
      <dgm:prSet presAssocID="{DDAE2671-3D74-4CE8-90A1-85D7C4E3047A}" presName="composite" presStyleCnt="0"/>
      <dgm:spPr/>
    </dgm:pt>
    <dgm:pt modelId="{FEADE074-9752-41B7-81A6-0F297F090F0A}" type="pres">
      <dgm:prSet presAssocID="{DDAE2671-3D74-4CE8-90A1-85D7C4E3047A}" presName="background" presStyleLbl="node0" presStyleIdx="0" presStyleCnt="1"/>
      <dgm:spPr/>
    </dgm:pt>
    <dgm:pt modelId="{872B4F2C-043D-4852-A439-C469D7D22E4D}" type="pres">
      <dgm:prSet presAssocID="{DDAE2671-3D74-4CE8-90A1-85D7C4E3047A}" presName="text" presStyleLbl="fgAcc0" presStyleIdx="0" presStyleCnt="1">
        <dgm:presLayoutVars>
          <dgm:chPref val="3"/>
        </dgm:presLayoutVars>
      </dgm:prSet>
      <dgm:spPr/>
    </dgm:pt>
    <dgm:pt modelId="{6F9B5114-C9CB-4DBA-BCE1-9430925E00B4}" type="pres">
      <dgm:prSet presAssocID="{DDAE2671-3D74-4CE8-90A1-85D7C4E3047A}" presName="hierChild2" presStyleCnt="0"/>
      <dgm:spPr/>
    </dgm:pt>
    <dgm:pt modelId="{9F869B11-B92B-4FB8-834F-A650954ED4BB}" type="pres">
      <dgm:prSet presAssocID="{A8C54AC9-F933-461C-A157-4ACCD230BA9F}" presName="Name10" presStyleLbl="parChTrans1D2" presStyleIdx="0" presStyleCnt="2"/>
      <dgm:spPr/>
    </dgm:pt>
    <dgm:pt modelId="{74120E19-613C-480B-877B-66D0A4F2D6A9}" type="pres">
      <dgm:prSet presAssocID="{7AF6DBDF-7179-40F0-B126-28A804249CCD}" presName="hierRoot2" presStyleCnt="0"/>
      <dgm:spPr/>
    </dgm:pt>
    <dgm:pt modelId="{9A98676E-B1FC-4366-9ECC-86DAA5A94DFF}" type="pres">
      <dgm:prSet presAssocID="{7AF6DBDF-7179-40F0-B126-28A804249CCD}" presName="composite2" presStyleCnt="0"/>
      <dgm:spPr/>
    </dgm:pt>
    <dgm:pt modelId="{0965B196-038D-48DA-B910-0448F4CDB8F8}" type="pres">
      <dgm:prSet presAssocID="{7AF6DBDF-7179-40F0-B126-28A804249CCD}" presName="background2" presStyleLbl="node2" presStyleIdx="0" presStyleCnt="2"/>
      <dgm:spPr/>
    </dgm:pt>
    <dgm:pt modelId="{A14A8E22-B51D-4D3B-B886-85BC4535B1A8}" type="pres">
      <dgm:prSet presAssocID="{7AF6DBDF-7179-40F0-B126-28A804249CCD}" presName="text2" presStyleLbl="fgAcc2" presStyleIdx="0" presStyleCnt="2">
        <dgm:presLayoutVars>
          <dgm:chPref val="3"/>
        </dgm:presLayoutVars>
      </dgm:prSet>
      <dgm:spPr/>
    </dgm:pt>
    <dgm:pt modelId="{6BA5B0D7-AEC8-4CFF-B9C4-822AC06A9F5C}" type="pres">
      <dgm:prSet presAssocID="{7AF6DBDF-7179-40F0-B126-28A804249CCD}" presName="hierChild3" presStyleCnt="0"/>
      <dgm:spPr/>
    </dgm:pt>
    <dgm:pt modelId="{0CCCC712-AF21-44F2-82DE-BAD47D399F9A}" type="pres">
      <dgm:prSet presAssocID="{A02065F4-328B-4AC5-979E-7CE50E3179A1}" presName="Name17" presStyleLbl="parChTrans1D3" presStyleIdx="0" presStyleCnt="5"/>
      <dgm:spPr/>
    </dgm:pt>
    <dgm:pt modelId="{B0FDACCB-1674-472A-A523-EEE5DD42AF7D}" type="pres">
      <dgm:prSet presAssocID="{65E3C5FE-1D86-4F42-91C7-E1F1420CF5C2}" presName="hierRoot3" presStyleCnt="0"/>
      <dgm:spPr/>
    </dgm:pt>
    <dgm:pt modelId="{8A48D36C-8554-48F9-AEA1-3D4F5EC46249}" type="pres">
      <dgm:prSet presAssocID="{65E3C5FE-1D86-4F42-91C7-E1F1420CF5C2}" presName="composite3" presStyleCnt="0"/>
      <dgm:spPr/>
    </dgm:pt>
    <dgm:pt modelId="{5BA95A5D-238E-4CC8-9DA4-98CF3E07C324}" type="pres">
      <dgm:prSet presAssocID="{65E3C5FE-1D86-4F42-91C7-E1F1420CF5C2}" presName="background3" presStyleLbl="node3" presStyleIdx="0" presStyleCnt="5"/>
      <dgm:spPr/>
    </dgm:pt>
    <dgm:pt modelId="{570DA929-D824-48D0-8FC9-917655CA472C}" type="pres">
      <dgm:prSet presAssocID="{65E3C5FE-1D86-4F42-91C7-E1F1420CF5C2}" presName="text3" presStyleLbl="fgAcc3" presStyleIdx="0" presStyleCnt="5">
        <dgm:presLayoutVars>
          <dgm:chPref val="3"/>
        </dgm:presLayoutVars>
      </dgm:prSet>
      <dgm:spPr/>
    </dgm:pt>
    <dgm:pt modelId="{4620E4C0-8088-4C49-B821-EEC6C1FFCBAE}" type="pres">
      <dgm:prSet presAssocID="{65E3C5FE-1D86-4F42-91C7-E1F1420CF5C2}" presName="hierChild4" presStyleCnt="0"/>
      <dgm:spPr/>
    </dgm:pt>
    <dgm:pt modelId="{C68EDE55-6210-4F4D-AA8F-69B9F3EE9167}" type="pres">
      <dgm:prSet presAssocID="{A50368B8-5B8E-43D7-A9F4-C6843A33A19B}" presName="Name17" presStyleLbl="parChTrans1D3" presStyleIdx="1" presStyleCnt="5"/>
      <dgm:spPr/>
    </dgm:pt>
    <dgm:pt modelId="{8C9FAA5A-4179-4036-B16A-B732288C7FD8}" type="pres">
      <dgm:prSet presAssocID="{E278A698-CF21-4262-8FD2-00273B6DE330}" presName="hierRoot3" presStyleCnt="0"/>
      <dgm:spPr/>
    </dgm:pt>
    <dgm:pt modelId="{E8B00676-9EA5-44F2-9E72-8EAB20D576EF}" type="pres">
      <dgm:prSet presAssocID="{E278A698-CF21-4262-8FD2-00273B6DE330}" presName="composite3" presStyleCnt="0"/>
      <dgm:spPr/>
    </dgm:pt>
    <dgm:pt modelId="{B94E3FEC-6ECA-4017-8050-529B04C30302}" type="pres">
      <dgm:prSet presAssocID="{E278A698-CF21-4262-8FD2-00273B6DE330}" presName="background3" presStyleLbl="node3" presStyleIdx="1" presStyleCnt="5"/>
      <dgm:spPr/>
    </dgm:pt>
    <dgm:pt modelId="{6ED8F56E-5F82-4727-9296-8DF4BECC117F}" type="pres">
      <dgm:prSet presAssocID="{E278A698-CF21-4262-8FD2-00273B6DE330}" presName="text3" presStyleLbl="fgAcc3" presStyleIdx="1" presStyleCnt="5">
        <dgm:presLayoutVars>
          <dgm:chPref val="3"/>
        </dgm:presLayoutVars>
      </dgm:prSet>
      <dgm:spPr/>
    </dgm:pt>
    <dgm:pt modelId="{93598972-CB78-4558-949D-6F5D1F57520A}" type="pres">
      <dgm:prSet presAssocID="{E278A698-CF21-4262-8FD2-00273B6DE330}" presName="hierChild4" presStyleCnt="0"/>
      <dgm:spPr/>
    </dgm:pt>
    <dgm:pt modelId="{86C88707-40E3-4B60-B652-F6E7C57BDA99}" type="pres">
      <dgm:prSet presAssocID="{6B98A68E-8A79-48B4-888D-6CFE2276CA44}" presName="Name10" presStyleLbl="parChTrans1D2" presStyleIdx="1" presStyleCnt="2"/>
      <dgm:spPr/>
    </dgm:pt>
    <dgm:pt modelId="{E085D4C5-FF45-413D-960E-3A202CDD7FD3}" type="pres">
      <dgm:prSet presAssocID="{17B7CEA8-75B2-4497-AFEC-CEB268385473}" presName="hierRoot2" presStyleCnt="0"/>
      <dgm:spPr/>
    </dgm:pt>
    <dgm:pt modelId="{560ADA99-CA6E-4505-B6B3-03B7ACA78FD1}" type="pres">
      <dgm:prSet presAssocID="{17B7CEA8-75B2-4497-AFEC-CEB268385473}" presName="composite2" presStyleCnt="0"/>
      <dgm:spPr/>
    </dgm:pt>
    <dgm:pt modelId="{DF4F367E-5613-4ADB-B701-214514D87DD7}" type="pres">
      <dgm:prSet presAssocID="{17B7CEA8-75B2-4497-AFEC-CEB268385473}" presName="background2" presStyleLbl="node2" presStyleIdx="1" presStyleCnt="2"/>
      <dgm:spPr/>
    </dgm:pt>
    <dgm:pt modelId="{F18DFC73-3518-4596-BC1D-523DDBD6EB4F}" type="pres">
      <dgm:prSet presAssocID="{17B7CEA8-75B2-4497-AFEC-CEB268385473}" presName="text2" presStyleLbl="fgAcc2" presStyleIdx="1" presStyleCnt="2">
        <dgm:presLayoutVars>
          <dgm:chPref val="3"/>
        </dgm:presLayoutVars>
      </dgm:prSet>
      <dgm:spPr/>
    </dgm:pt>
    <dgm:pt modelId="{405CC8A1-88AE-4464-B87E-7D332A4FA429}" type="pres">
      <dgm:prSet presAssocID="{17B7CEA8-75B2-4497-AFEC-CEB268385473}" presName="hierChild3" presStyleCnt="0"/>
      <dgm:spPr/>
    </dgm:pt>
    <dgm:pt modelId="{5956E1CC-B2A0-4754-8F06-1FE589359EA3}" type="pres">
      <dgm:prSet presAssocID="{64113DE8-BAEE-4A99-B9A7-6732A69F72FD}" presName="Name17" presStyleLbl="parChTrans1D3" presStyleIdx="2" presStyleCnt="5"/>
      <dgm:spPr/>
    </dgm:pt>
    <dgm:pt modelId="{8335EEDA-18E2-4971-B40F-BF03B8AF4D0A}" type="pres">
      <dgm:prSet presAssocID="{95000983-923B-4760-8C32-95C49BDA131F}" presName="hierRoot3" presStyleCnt="0"/>
      <dgm:spPr/>
    </dgm:pt>
    <dgm:pt modelId="{7567AFD1-7CC0-4FB1-885E-2DAB9CEAB4B0}" type="pres">
      <dgm:prSet presAssocID="{95000983-923B-4760-8C32-95C49BDA131F}" presName="composite3" presStyleCnt="0"/>
      <dgm:spPr/>
    </dgm:pt>
    <dgm:pt modelId="{154A4267-895B-409E-8E32-94667BFD2947}" type="pres">
      <dgm:prSet presAssocID="{95000983-923B-4760-8C32-95C49BDA131F}" presName="background3" presStyleLbl="node3" presStyleIdx="2" presStyleCnt="5"/>
      <dgm:spPr/>
    </dgm:pt>
    <dgm:pt modelId="{E83D3DFA-32DF-4FE0-B406-9CBD2F6E9349}" type="pres">
      <dgm:prSet presAssocID="{95000983-923B-4760-8C32-95C49BDA131F}" presName="text3" presStyleLbl="fgAcc3" presStyleIdx="2" presStyleCnt="5">
        <dgm:presLayoutVars>
          <dgm:chPref val="3"/>
        </dgm:presLayoutVars>
      </dgm:prSet>
      <dgm:spPr/>
    </dgm:pt>
    <dgm:pt modelId="{C534C5E2-6CCA-4528-85D9-0D0FD798D251}" type="pres">
      <dgm:prSet presAssocID="{95000983-923B-4760-8C32-95C49BDA131F}" presName="hierChild4" presStyleCnt="0"/>
      <dgm:spPr/>
    </dgm:pt>
    <dgm:pt modelId="{CB5A51DB-E25F-4346-BC60-128A6BAC6FB0}" type="pres">
      <dgm:prSet presAssocID="{511FC8A7-EF23-484A-893F-A855E2718A58}" presName="Name17" presStyleLbl="parChTrans1D3" presStyleIdx="3" presStyleCnt="5"/>
      <dgm:spPr/>
    </dgm:pt>
    <dgm:pt modelId="{6C3557D6-8180-4BBA-AE9A-5A3A95D77E5C}" type="pres">
      <dgm:prSet presAssocID="{6A94980D-5D43-4E7C-86B8-3F9036BC2399}" presName="hierRoot3" presStyleCnt="0"/>
      <dgm:spPr/>
    </dgm:pt>
    <dgm:pt modelId="{3C22C114-8819-491B-A32A-637CE1D11CCB}" type="pres">
      <dgm:prSet presAssocID="{6A94980D-5D43-4E7C-86B8-3F9036BC2399}" presName="composite3" presStyleCnt="0"/>
      <dgm:spPr/>
    </dgm:pt>
    <dgm:pt modelId="{54CFD44B-A279-44BF-A5EE-495FA0660A33}" type="pres">
      <dgm:prSet presAssocID="{6A94980D-5D43-4E7C-86B8-3F9036BC2399}" presName="background3" presStyleLbl="node3" presStyleIdx="3" presStyleCnt="5"/>
      <dgm:spPr/>
    </dgm:pt>
    <dgm:pt modelId="{9B0C4253-44E8-47EB-9A4F-2941128A791F}" type="pres">
      <dgm:prSet presAssocID="{6A94980D-5D43-4E7C-86B8-3F9036BC2399}" presName="text3" presStyleLbl="fgAcc3" presStyleIdx="3" presStyleCnt="5">
        <dgm:presLayoutVars>
          <dgm:chPref val="3"/>
        </dgm:presLayoutVars>
      </dgm:prSet>
      <dgm:spPr/>
    </dgm:pt>
    <dgm:pt modelId="{91C7437D-2E98-4153-8AC2-1C91886B5E42}" type="pres">
      <dgm:prSet presAssocID="{6A94980D-5D43-4E7C-86B8-3F9036BC2399}" presName="hierChild4" presStyleCnt="0"/>
      <dgm:spPr/>
    </dgm:pt>
    <dgm:pt modelId="{2B678DD1-B2CB-4AD0-9E05-6AE4C3FEF4C1}" type="pres">
      <dgm:prSet presAssocID="{8B5B7D1D-DF2B-4151-A5D7-2B5EB2EB3643}" presName="Name17" presStyleLbl="parChTrans1D3" presStyleIdx="4" presStyleCnt="5"/>
      <dgm:spPr/>
    </dgm:pt>
    <dgm:pt modelId="{DC9A474F-7521-46DE-A8CA-54E1954E6663}" type="pres">
      <dgm:prSet presAssocID="{5598B17C-CA76-4649-B824-DD3B90E9DFB2}" presName="hierRoot3" presStyleCnt="0"/>
      <dgm:spPr/>
    </dgm:pt>
    <dgm:pt modelId="{0938DD1C-7298-48A8-B9E6-BCBDAD54DC57}" type="pres">
      <dgm:prSet presAssocID="{5598B17C-CA76-4649-B824-DD3B90E9DFB2}" presName="composite3" presStyleCnt="0"/>
      <dgm:spPr/>
    </dgm:pt>
    <dgm:pt modelId="{40A98F23-952B-4655-805F-37E9CD0BA597}" type="pres">
      <dgm:prSet presAssocID="{5598B17C-CA76-4649-B824-DD3B90E9DFB2}" presName="background3" presStyleLbl="node3" presStyleIdx="4" presStyleCnt="5"/>
      <dgm:spPr/>
    </dgm:pt>
    <dgm:pt modelId="{2AA529AB-0F0A-4170-B083-3DB90D4A45C4}" type="pres">
      <dgm:prSet presAssocID="{5598B17C-CA76-4649-B824-DD3B90E9DFB2}" presName="text3" presStyleLbl="fgAcc3" presStyleIdx="4" presStyleCnt="5">
        <dgm:presLayoutVars>
          <dgm:chPref val="3"/>
        </dgm:presLayoutVars>
      </dgm:prSet>
      <dgm:spPr/>
    </dgm:pt>
    <dgm:pt modelId="{BAE2F76B-0250-41C9-BCBD-B1B2BF0DA377}" type="pres">
      <dgm:prSet presAssocID="{5598B17C-CA76-4649-B824-DD3B90E9DFB2}" presName="hierChild4" presStyleCnt="0"/>
      <dgm:spPr/>
    </dgm:pt>
  </dgm:ptLst>
  <dgm:cxnLst>
    <dgm:cxn modelId="{C93A0B0D-1F99-40A1-87FA-EE0FE252D1D2}" type="presOf" srcId="{46F280F0-2A1F-419B-A7D7-EA0CC46FF453}" destId="{78EB9C6F-7E6E-4535-99EC-1836A87F0659}" srcOrd="0" destOrd="0" presId="urn:microsoft.com/office/officeart/2005/8/layout/hierarchy1"/>
    <dgm:cxn modelId="{6BA9D213-88E9-4E71-9F5F-4FCFB58CEC50}" type="presOf" srcId="{64113DE8-BAEE-4A99-B9A7-6732A69F72FD}" destId="{5956E1CC-B2A0-4754-8F06-1FE589359EA3}" srcOrd="0" destOrd="0" presId="urn:microsoft.com/office/officeart/2005/8/layout/hierarchy1"/>
    <dgm:cxn modelId="{2125EF25-D010-400D-9F88-680E95C3E823}" type="presOf" srcId="{17B7CEA8-75B2-4497-AFEC-CEB268385473}" destId="{F18DFC73-3518-4596-BC1D-523DDBD6EB4F}" srcOrd="0" destOrd="0" presId="urn:microsoft.com/office/officeart/2005/8/layout/hierarchy1"/>
    <dgm:cxn modelId="{7A082A2C-DED6-4B67-9996-C180B551E609}" srcId="{17B7CEA8-75B2-4497-AFEC-CEB268385473}" destId="{95000983-923B-4760-8C32-95C49BDA131F}" srcOrd="0" destOrd="0" parTransId="{64113DE8-BAEE-4A99-B9A7-6732A69F72FD}" sibTransId="{926716D5-D122-4A5D-A030-6CA81D096BC1}"/>
    <dgm:cxn modelId="{C0CC6F35-8825-4D60-8B7C-61343A70F94C}" srcId="{17B7CEA8-75B2-4497-AFEC-CEB268385473}" destId="{5598B17C-CA76-4649-B824-DD3B90E9DFB2}" srcOrd="2" destOrd="0" parTransId="{8B5B7D1D-DF2B-4151-A5D7-2B5EB2EB3643}" sibTransId="{8CC42726-D69B-40A5-B318-FEFB99678196}"/>
    <dgm:cxn modelId="{2E33D437-553E-41CF-95D2-7689E0C6F004}" srcId="{DDAE2671-3D74-4CE8-90A1-85D7C4E3047A}" destId="{17B7CEA8-75B2-4497-AFEC-CEB268385473}" srcOrd="1" destOrd="0" parTransId="{6B98A68E-8A79-48B4-888D-6CFE2276CA44}" sibTransId="{D47BF90A-9185-4976-B5C4-7FCAB8EE11D1}"/>
    <dgm:cxn modelId="{957E2E45-36AB-4D90-8730-22ACC887C084}" type="presOf" srcId="{6B98A68E-8A79-48B4-888D-6CFE2276CA44}" destId="{86C88707-40E3-4B60-B652-F6E7C57BDA99}" srcOrd="0" destOrd="0" presId="urn:microsoft.com/office/officeart/2005/8/layout/hierarchy1"/>
    <dgm:cxn modelId="{B72AE669-E58E-4C5F-ABA1-5D052780D6EB}" type="presOf" srcId="{A02065F4-328B-4AC5-979E-7CE50E3179A1}" destId="{0CCCC712-AF21-44F2-82DE-BAD47D399F9A}" srcOrd="0" destOrd="0" presId="urn:microsoft.com/office/officeart/2005/8/layout/hierarchy1"/>
    <dgm:cxn modelId="{20FE064A-7C0B-4FDA-B56E-BDAE0791802A}" type="presOf" srcId="{DDAE2671-3D74-4CE8-90A1-85D7C4E3047A}" destId="{872B4F2C-043D-4852-A439-C469D7D22E4D}" srcOrd="0" destOrd="0" presId="urn:microsoft.com/office/officeart/2005/8/layout/hierarchy1"/>
    <dgm:cxn modelId="{91D1A274-C89E-4493-818B-0E1BD3427F33}" type="presOf" srcId="{5598B17C-CA76-4649-B824-DD3B90E9DFB2}" destId="{2AA529AB-0F0A-4170-B083-3DB90D4A45C4}" srcOrd="0" destOrd="0" presId="urn:microsoft.com/office/officeart/2005/8/layout/hierarchy1"/>
    <dgm:cxn modelId="{22605D58-9CF7-46A3-9EB0-6D69D3468A3B}" srcId="{DDAE2671-3D74-4CE8-90A1-85D7C4E3047A}" destId="{7AF6DBDF-7179-40F0-B126-28A804249CCD}" srcOrd="0" destOrd="0" parTransId="{A8C54AC9-F933-461C-A157-4ACCD230BA9F}" sibTransId="{D98D5C7D-4F69-48DD-A481-EC9406B02CC5}"/>
    <dgm:cxn modelId="{5DEB3181-053C-4554-95CB-7B8E0A54B3B1}" srcId="{17B7CEA8-75B2-4497-AFEC-CEB268385473}" destId="{6A94980D-5D43-4E7C-86B8-3F9036BC2399}" srcOrd="1" destOrd="0" parTransId="{511FC8A7-EF23-484A-893F-A855E2718A58}" sibTransId="{FBB650DF-2980-48A7-A2DE-C1F6DF3D1B85}"/>
    <dgm:cxn modelId="{CFF95384-4C98-4187-AD91-99DFF601E926}" srcId="{7AF6DBDF-7179-40F0-B126-28A804249CCD}" destId="{E278A698-CF21-4262-8FD2-00273B6DE330}" srcOrd="1" destOrd="0" parTransId="{A50368B8-5B8E-43D7-A9F4-C6843A33A19B}" sibTransId="{B884C0C6-CC02-4217-B552-814CDF2DFB23}"/>
    <dgm:cxn modelId="{7E58DF94-11F2-4C2E-B8A2-57BEB60F56F8}" srcId="{46F280F0-2A1F-419B-A7D7-EA0CC46FF453}" destId="{DDAE2671-3D74-4CE8-90A1-85D7C4E3047A}" srcOrd="0" destOrd="0" parTransId="{A9768D2F-B216-4834-859A-F32B2BF05793}" sibTransId="{F4ED7997-F5D8-4841-8522-DD19B7D8992F}"/>
    <dgm:cxn modelId="{BDE1DCA6-FCD5-4C55-9D84-5A6F0C372E16}" type="presOf" srcId="{511FC8A7-EF23-484A-893F-A855E2718A58}" destId="{CB5A51DB-E25F-4346-BC60-128A6BAC6FB0}" srcOrd="0" destOrd="0" presId="urn:microsoft.com/office/officeart/2005/8/layout/hierarchy1"/>
    <dgm:cxn modelId="{F4BF61AE-53F6-48ED-893C-9BAE88480F61}" type="presOf" srcId="{7AF6DBDF-7179-40F0-B126-28A804249CCD}" destId="{A14A8E22-B51D-4D3B-B886-85BC4535B1A8}" srcOrd="0" destOrd="0" presId="urn:microsoft.com/office/officeart/2005/8/layout/hierarchy1"/>
    <dgm:cxn modelId="{997016B1-C09E-4DF7-BD0B-009392BD3553}" type="presOf" srcId="{8B5B7D1D-DF2B-4151-A5D7-2B5EB2EB3643}" destId="{2B678DD1-B2CB-4AD0-9E05-6AE4C3FEF4C1}" srcOrd="0" destOrd="0" presId="urn:microsoft.com/office/officeart/2005/8/layout/hierarchy1"/>
    <dgm:cxn modelId="{78CB0AB5-93CB-4D88-9D89-7B147C2CBC5E}" type="presOf" srcId="{E278A698-CF21-4262-8FD2-00273B6DE330}" destId="{6ED8F56E-5F82-4727-9296-8DF4BECC117F}" srcOrd="0" destOrd="0" presId="urn:microsoft.com/office/officeart/2005/8/layout/hierarchy1"/>
    <dgm:cxn modelId="{E45E7CB9-2BFE-4BFA-BDD1-3947CE0FF845}" srcId="{7AF6DBDF-7179-40F0-B126-28A804249CCD}" destId="{65E3C5FE-1D86-4F42-91C7-E1F1420CF5C2}" srcOrd="0" destOrd="0" parTransId="{A02065F4-328B-4AC5-979E-7CE50E3179A1}" sibTransId="{81DE1247-0075-468C-A0EB-76A060113AEF}"/>
    <dgm:cxn modelId="{A1267EC2-95F5-475E-96A3-48A7E7410BD8}" type="presOf" srcId="{A50368B8-5B8E-43D7-A9F4-C6843A33A19B}" destId="{C68EDE55-6210-4F4D-AA8F-69B9F3EE9167}" srcOrd="0" destOrd="0" presId="urn:microsoft.com/office/officeart/2005/8/layout/hierarchy1"/>
    <dgm:cxn modelId="{892E00C9-183B-42A7-83C2-3B1BD17CC626}" type="presOf" srcId="{A8C54AC9-F933-461C-A157-4ACCD230BA9F}" destId="{9F869B11-B92B-4FB8-834F-A650954ED4BB}" srcOrd="0" destOrd="0" presId="urn:microsoft.com/office/officeart/2005/8/layout/hierarchy1"/>
    <dgm:cxn modelId="{C56EEBCB-0FF0-40BE-8BAC-8E10DE3B2F41}" type="presOf" srcId="{6A94980D-5D43-4E7C-86B8-3F9036BC2399}" destId="{9B0C4253-44E8-47EB-9A4F-2941128A791F}" srcOrd="0" destOrd="0" presId="urn:microsoft.com/office/officeart/2005/8/layout/hierarchy1"/>
    <dgm:cxn modelId="{922016DB-27A9-494A-B155-0C2BADE5EF9F}" type="presOf" srcId="{65E3C5FE-1D86-4F42-91C7-E1F1420CF5C2}" destId="{570DA929-D824-48D0-8FC9-917655CA472C}" srcOrd="0" destOrd="0" presId="urn:microsoft.com/office/officeart/2005/8/layout/hierarchy1"/>
    <dgm:cxn modelId="{811B06ED-BBA7-4028-8C63-BCC23B741B3B}" type="presOf" srcId="{95000983-923B-4760-8C32-95C49BDA131F}" destId="{E83D3DFA-32DF-4FE0-B406-9CBD2F6E9349}" srcOrd="0" destOrd="0" presId="urn:microsoft.com/office/officeart/2005/8/layout/hierarchy1"/>
    <dgm:cxn modelId="{4BE686AD-95FB-48B8-B7C0-F27881BD88F3}" type="presParOf" srcId="{78EB9C6F-7E6E-4535-99EC-1836A87F0659}" destId="{264484C0-7434-40BC-92C3-7EEB51776803}" srcOrd="0" destOrd="0" presId="urn:microsoft.com/office/officeart/2005/8/layout/hierarchy1"/>
    <dgm:cxn modelId="{4C27479E-5595-4481-855E-1D00F7D2DBF5}" type="presParOf" srcId="{264484C0-7434-40BC-92C3-7EEB51776803}" destId="{34485771-FF93-43A9-BB80-929548C40F2E}" srcOrd="0" destOrd="0" presId="urn:microsoft.com/office/officeart/2005/8/layout/hierarchy1"/>
    <dgm:cxn modelId="{B26F2CFD-4DBE-43A1-8B8A-7E584810BAF8}" type="presParOf" srcId="{34485771-FF93-43A9-BB80-929548C40F2E}" destId="{FEADE074-9752-41B7-81A6-0F297F090F0A}" srcOrd="0" destOrd="0" presId="urn:microsoft.com/office/officeart/2005/8/layout/hierarchy1"/>
    <dgm:cxn modelId="{5F948B18-9AA3-402D-9F6F-192E779B5287}" type="presParOf" srcId="{34485771-FF93-43A9-BB80-929548C40F2E}" destId="{872B4F2C-043D-4852-A439-C469D7D22E4D}" srcOrd="1" destOrd="0" presId="urn:microsoft.com/office/officeart/2005/8/layout/hierarchy1"/>
    <dgm:cxn modelId="{4B0A25B6-6DCA-410C-ABD1-AB8BF6D82DC1}" type="presParOf" srcId="{264484C0-7434-40BC-92C3-7EEB51776803}" destId="{6F9B5114-C9CB-4DBA-BCE1-9430925E00B4}" srcOrd="1" destOrd="0" presId="urn:microsoft.com/office/officeart/2005/8/layout/hierarchy1"/>
    <dgm:cxn modelId="{0F2CE344-32A0-4E2B-ACFE-DD24FA9D3AFE}" type="presParOf" srcId="{6F9B5114-C9CB-4DBA-BCE1-9430925E00B4}" destId="{9F869B11-B92B-4FB8-834F-A650954ED4BB}" srcOrd="0" destOrd="0" presId="urn:microsoft.com/office/officeart/2005/8/layout/hierarchy1"/>
    <dgm:cxn modelId="{2ED75F11-8F6C-4F05-AD20-A9822BCF33B8}" type="presParOf" srcId="{6F9B5114-C9CB-4DBA-BCE1-9430925E00B4}" destId="{74120E19-613C-480B-877B-66D0A4F2D6A9}" srcOrd="1" destOrd="0" presId="urn:microsoft.com/office/officeart/2005/8/layout/hierarchy1"/>
    <dgm:cxn modelId="{2A10F659-B84A-469C-B08E-8AB31F44533A}" type="presParOf" srcId="{74120E19-613C-480B-877B-66D0A4F2D6A9}" destId="{9A98676E-B1FC-4366-9ECC-86DAA5A94DFF}" srcOrd="0" destOrd="0" presId="urn:microsoft.com/office/officeart/2005/8/layout/hierarchy1"/>
    <dgm:cxn modelId="{2C71501C-0B6F-4DCA-AD83-9C9F8A8366D1}" type="presParOf" srcId="{9A98676E-B1FC-4366-9ECC-86DAA5A94DFF}" destId="{0965B196-038D-48DA-B910-0448F4CDB8F8}" srcOrd="0" destOrd="0" presId="urn:microsoft.com/office/officeart/2005/8/layout/hierarchy1"/>
    <dgm:cxn modelId="{3A4AF34B-3531-41A4-8627-B2E2AD6AAADC}" type="presParOf" srcId="{9A98676E-B1FC-4366-9ECC-86DAA5A94DFF}" destId="{A14A8E22-B51D-4D3B-B886-85BC4535B1A8}" srcOrd="1" destOrd="0" presId="urn:microsoft.com/office/officeart/2005/8/layout/hierarchy1"/>
    <dgm:cxn modelId="{CA5F6E79-2813-4203-99AF-CF4DE9840659}" type="presParOf" srcId="{74120E19-613C-480B-877B-66D0A4F2D6A9}" destId="{6BA5B0D7-AEC8-4CFF-B9C4-822AC06A9F5C}" srcOrd="1" destOrd="0" presId="urn:microsoft.com/office/officeart/2005/8/layout/hierarchy1"/>
    <dgm:cxn modelId="{E7710F2F-CDE8-4C92-BE98-07A0208FFEC8}" type="presParOf" srcId="{6BA5B0D7-AEC8-4CFF-B9C4-822AC06A9F5C}" destId="{0CCCC712-AF21-44F2-82DE-BAD47D399F9A}" srcOrd="0" destOrd="0" presId="urn:microsoft.com/office/officeart/2005/8/layout/hierarchy1"/>
    <dgm:cxn modelId="{FBB51246-E4C9-4E6C-9F8E-F582823DDE50}" type="presParOf" srcId="{6BA5B0D7-AEC8-4CFF-B9C4-822AC06A9F5C}" destId="{B0FDACCB-1674-472A-A523-EEE5DD42AF7D}" srcOrd="1" destOrd="0" presId="urn:microsoft.com/office/officeart/2005/8/layout/hierarchy1"/>
    <dgm:cxn modelId="{9B40FA8C-F044-4972-8357-12163B78F34F}" type="presParOf" srcId="{B0FDACCB-1674-472A-A523-EEE5DD42AF7D}" destId="{8A48D36C-8554-48F9-AEA1-3D4F5EC46249}" srcOrd="0" destOrd="0" presId="urn:microsoft.com/office/officeart/2005/8/layout/hierarchy1"/>
    <dgm:cxn modelId="{D52EDB13-C7ED-4E02-A8C0-375FC5CC67A2}" type="presParOf" srcId="{8A48D36C-8554-48F9-AEA1-3D4F5EC46249}" destId="{5BA95A5D-238E-4CC8-9DA4-98CF3E07C324}" srcOrd="0" destOrd="0" presId="urn:microsoft.com/office/officeart/2005/8/layout/hierarchy1"/>
    <dgm:cxn modelId="{ABCBCB0D-A555-4B37-8445-9D9B7A1C6270}" type="presParOf" srcId="{8A48D36C-8554-48F9-AEA1-3D4F5EC46249}" destId="{570DA929-D824-48D0-8FC9-917655CA472C}" srcOrd="1" destOrd="0" presId="urn:microsoft.com/office/officeart/2005/8/layout/hierarchy1"/>
    <dgm:cxn modelId="{B3113FC3-A77A-4AE1-A94A-20CEED5B56C5}" type="presParOf" srcId="{B0FDACCB-1674-472A-A523-EEE5DD42AF7D}" destId="{4620E4C0-8088-4C49-B821-EEC6C1FFCBAE}" srcOrd="1" destOrd="0" presId="urn:microsoft.com/office/officeart/2005/8/layout/hierarchy1"/>
    <dgm:cxn modelId="{4AB942BB-8E85-46EB-9D8C-F2D263B2A9E9}" type="presParOf" srcId="{6BA5B0D7-AEC8-4CFF-B9C4-822AC06A9F5C}" destId="{C68EDE55-6210-4F4D-AA8F-69B9F3EE9167}" srcOrd="2" destOrd="0" presId="urn:microsoft.com/office/officeart/2005/8/layout/hierarchy1"/>
    <dgm:cxn modelId="{2FFB1C0A-D173-4F0A-A5E1-E3E6A09992E3}" type="presParOf" srcId="{6BA5B0D7-AEC8-4CFF-B9C4-822AC06A9F5C}" destId="{8C9FAA5A-4179-4036-B16A-B732288C7FD8}" srcOrd="3" destOrd="0" presId="urn:microsoft.com/office/officeart/2005/8/layout/hierarchy1"/>
    <dgm:cxn modelId="{1896139F-D5A2-4C4A-BB50-5B6E2400EB25}" type="presParOf" srcId="{8C9FAA5A-4179-4036-B16A-B732288C7FD8}" destId="{E8B00676-9EA5-44F2-9E72-8EAB20D576EF}" srcOrd="0" destOrd="0" presId="urn:microsoft.com/office/officeart/2005/8/layout/hierarchy1"/>
    <dgm:cxn modelId="{9ADC3525-E005-4502-BEFE-8D795DAFF6CA}" type="presParOf" srcId="{E8B00676-9EA5-44F2-9E72-8EAB20D576EF}" destId="{B94E3FEC-6ECA-4017-8050-529B04C30302}" srcOrd="0" destOrd="0" presId="urn:microsoft.com/office/officeart/2005/8/layout/hierarchy1"/>
    <dgm:cxn modelId="{C3FFBC7A-CBC8-4812-87D6-2646BEB0E5E5}" type="presParOf" srcId="{E8B00676-9EA5-44F2-9E72-8EAB20D576EF}" destId="{6ED8F56E-5F82-4727-9296-8DF4BECC117F}" srcOrd="1" destOrd="0" presId="urn:microsoft.com/office/officeart/2005/8/layout/hierarchy1"/>
    <dgm:cxn modelId="{945BA8A4-3D1F-41B2-9B91-397D63542149}" type="presParOf" srcId="{8C9FAA5A-4179-4036-B16A-B732288C7FD8}" destId="{93598972-CB78-4558-949D-6F5D1F57520A}" srcOrd="1" destOrd="0" presId="urn:microsoft.com/office/officeart/2005/8/layout/hierarchy1"/>
    <dgm:cxn modelId="{F9D7F8D8-1C64-46E7-B5EA-27F6012B667A}" type="presParOf" srcId="{6F9B5114-C9CB-4DBA-BCE1-9430925E00B4}" destId="{86C88707-40E3-4B60-B652-F6E7C57BDA99}" srcOrd="2" destOrd="0" presId="urn:microsoft.com/office/officeart/2005/8/layout/hierarchy1"/>
    <dgm:cxn modelId="{706DD760-02A5-4AF5-A1C1-A4E80E9D969B}" type="presParOf" srcId="{6F9B5114-C9CB-4DBA-BCE1-9430925E00B4}" destId="{E085D4C5-FF45-413D-960E-3A202CDD7FD3}" srcOrd="3" destOrd="0" presId="urn:microsoft.com/office/officeart/2005/8/layout/hierarchy1"/>
    <dgm:cxn modelId="{E1775A31-0DBD-478D-9439-B3D75622ADA4}" type="presParOf" srcId="{E085D4C5-FF45-413D-960E-3A202CDD7FD3}" destId="{560ADA99-CA6E-4505-B6B3-03B7ACA78FD1}" srcOrd="0" destOrd="0" presId="urn:microsoft.com/office/officeart/2005/8/layout/hierarchy1"/>
    <dgm:cxn modelId="{44637068-FBDA-4620-A830-7B8467A93748}" type="presParOf" srcId="{560ADA99-CA6E-4505-B6B3-03B7ACA78FD1}" destId="{DF4F367E-5613-4ADB-B701-214514D87DD7}" srcOrd="0" destOrd="0" presId="urn:microsoft.com/office/officeart/2005/8/layout/hierarchy1"/>
    <dgm:cxn modelId="{01228B96-3B11-4E94-B0F2-4EAEC70E19E8}" type="presParOf" srcId="{560ADA99-CA6E-4505-B6B3-03B7ACA78FD1}" destId="{F18DFC73-3518-4596-BC1D-523DDBD6EB4F}" srcOrd="1" destOrd="0" presId="urn:microsoft.com/office/officeart/2005/8/layout/hierarchy1"/>
    <dgm:cxn modelId="{88EE7A94-F530-43A6-80B8-05365F9D6937}" type="presParOf" srcId="{E085D4C5-FF45-413D-960E-3A202CDD7FD3}" destId="{405CC8A1-88AE-4464-B87E-7D332A4FA429}" srcOrd="1" destOrd="0" presId="urn:microsoft.com/office/officeart/2005/8/layout/hierarchy1"/>
    <dgm:cxn modelId="{2200F721-E6D1-4361-86F3-C2C7E131E6B2}" type="presParOf" srcId="{405CC8A1-88AE-4464-B87E-7D332A4FA429}" destId="{5956E1CC-B2A0-4754-8F06-1FE589359EA3}" srcOrd="0" destOrd="0" presId="urn:microsoft.com/office/officeart/2005/8/layout/hierarchy1"/>
    <dgm:cxn modelId="{650A62E5-DF82-42F1-8627-479B8FD11C45}" type="presParOf" srcId="{405CC8A1-88AE-4464-B87E-7D332A4FA429}" destId="{8335EEDA-18E2-4971-B40F-BF03B8AF4D0A}" srcOrd="1" destOrd="0" presId="urn:microsoft.com/office/officeart/2005/8/layout/hierarchy1"/>
    <dgm:cxn modelId="{359F2446-93CE-4A43-8CFC-A69439C8C9AE}" type="presParOf" srcId="{8335EEDA-18E2-4971-B40F-BF03B8AF4D0A}" destId="{7567AFD1-7CC0-4FB1-885E-2DAB9CEAB4B0}" srcOrd="0" destOrd="0" presId="urn:microsoft.com/office/officeart/2005/8/layout/hierarchy1"/>
    <dgm:cxn modelId="{14163588-EA0A-49BD-868F-102598C3A7D2}" type="presParOf" srcId="{7567AFD1-7CC0-4FB1-885E-2DAB9CEAB4B0}" destId="{154A4267-895B-409E-8E32-94667BFD2947}" srcOrd="0" destOrd="0" presId="urn:microsoft.com/office/officeart/2005/8/layout/hierarchy1"/>
    <dgm:cxn modelId="{2C4AC615-C6D5-4DE9-A5BA-985722FA9233}" type="presParOf" srcId="{7567AFD1-7CC0-4FB1-885E-2DAB9CEAB4B0}" destId="{E83D3DFA-32DF-4FE0-B406-9CBD2F6E9349}" srcOrd="1" destOrd="0" presId="urn:microsoft.com/office/officeart/2005/8/layout/hierarchy1"/>
    <dgm:cxn modelId="{94D08467-8A0A-40E3-BBAA-9300FD152A62}" type="presParOf" srcId="{8335EEDA-18E2-4971-B40F-BF03B8AF4D0A}" destId="{C534C5E2-6CCA-4528-85D9-0D0FD798D251}" srcOrd="1" destOrd="0" presId="urn:microsoft.com/office/officeart/2005/8/layout/hierarchy1"/>
    <dgm:cxn modelId="{E390ADEC-2BA5-46AE-BD64-8BF6E3778FF4}" type="presParOf" srcId="{405CC8A1-88AE-4464-B87E-7D332A4FA429}" destId="{CB5A51DB-E25F-4346-BC60-128A6BAC6FB0}" srcOrd="2" destOrd="0" presId="urn:microsoft.com/office/officeart/2005/8/layout/hierarchy1"/>
    <dgm:cxn modelId="{B66FB050-8DDE-4693-93FA-7B67CC16C93B}" type="presParOf" srcId="{405CC8A1-88AE-4464-B87E-7D332A4FA429}" destId="{6C3557D6-8180-4BBA-AE9A-5A3A95D77E5C}" srcOrd="3" destOrd="0" presId="urn:microsoft.com/office/officeart/2005/8/layout/hierarchy1"/>
    <dgm:cxn modelId="{13B81CB8-EF5D-43AB-8FD8-E1FA919ABDBF}" type="presParOf" srcId="{6C3557D6-8180-4BBA-AE9A-5A3A95D77E5C}" destId="{3C22C114-8819-491B-A32A-637CE1D11CCB}" srcOrd="0" destOrd="0" presId="urn:microsoft.com/office/officeart/2005/8/layout/hierarchy1"/>
    <dgm:cxn modelId="{F1A7FE8A-EE2F-4914-B445-0A7CD4D66556}" type="presParOf" srcId="{3C22C114-8819-491B-A32A-637CE1D11CCB}" destId="{54CFD44B-A279-44BF-A5EE-495FA0660A33}" srcOrd="0" destOrd="0" presId="urn:microsoft.com/office/officeart/2005/8/layout/hierarchy1"/>
    <dgm:cxn modelId="{DE01CE88-360F-418A-B362-27C3B6B8D479}" type="presParOf" srcId="{3C22C114-8819-491B-A32A-637CE1D11CCB}" destId="{9B0C4253-44E8-47EB-9A4F-2941128A791F}" srcOrd="1" destOrd="0" presId="urn:microsoft.com/office/officeart/2005/8/layout/hierarchy1"/>
    <dgm:cxn modelId="{530462A0-4EFD-4F30-AB74-E6C28029921F}" type="presParOf" srcId="{6C3557D6-8180-4BBA-AE9A-5A3A95D77E5C}" destId="{91C7437D-2E98-4153-8AC2-1C91886B5E42}" srcOrd="1" destOrd="0" presId="urn:microsoft.com/office/officeart/2005/8/layout/hierarchy1"/>
    <dgm:cxn modelId="{57217C24-9047-4748-8C04-4FA70D783DD6}" type="presParOf" srcId="{405CC8A1-88AE-4464-B87E-7D332A4FA429}" destId="{2B678DD1-B2CB-4AD0-9E05-6AE4C3FEF4C1}" srcOrd="4" destOrd="0" presId="urn:microsoft.com/office/officeart/2005/8/layout/hierarchy1"/>
    <dgm:cxn modelId="{B461DA9E-82CA-475C-898D-5F40E7348A25}" type="presParOf" srcId="{405CC8A1-88AE-4464-B87E-7D332A4FA429}" destId="{DC9A474F-7521-46DE-A8CA-54E1954E6663}" srcOrd="5" destOrd="0" presId="urn:microsoft.com/office/officeart/2005/8/layout/hierarchy1"/>
    <dgm:cxn modelId="{DE331F28-A94C-456D-8301-E1C15F73DEE4}" type="presParOf" srcId="{DC9A474F-7521-46DE-A8CA-54E1954E6663}" destId="{0938DD1C-7298-48A8-B9E6-BCBDAD54DC57}" srcOrd="0" destOrd="0" presId="urn:microsoft.com/office/officeart/2005/8/layout/hierarchy1"/>
    <dgm:cxn modelId="{03FC6C34-AD28-48C0-A8B0-1F4FF318C543}" type="presParOf" srcId="{0938DD1C-7298-48A8-B9E6-BCBDAD54DC57}" destId="{40A98F23-952B-4655-805F-37E9CD0BA597}" srcOrd="0" destOrd="0" presId="urn:microsoft.com/office/officeart/2005/8/layout/hierarchy1"/>
    <dgm:cxn modelId="{B883C421-9F9C-4EBE-8DF1-B833793E2A3F}" type="presParOf" srcId="{0938DD1C-7298-48A8-B9E6-BCBDAD54DC57}" destId="{2AA529AB-0F0A-4170-B083-3DB90D4A45C4}" srcOrd="1" destOrd="0" presId="urn:microsoft.com/office/officeart/2005/8/layout/hierarchy1"/>
    <dgm:cxn modelId="{879FC64B-156B-4357-9E2C-D1AB19FD40D5}" type="presParOf" srcId="{DC9A474F-7521-46DE-A8CA-54E1954E6663}" destId="{BAE2F76B-0250-41C9-BCBD-B1B2BF0DA3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78DD1-B2CB-4AD0-9E05-6AE4C3FEF4C1}">
      <dsp:nvSpPr>
        <dsp:cNvPr id="0" name=""/>
        <dsp:cNvSpPr/>
      </dsp:nvSpPr>
      <dsp:spPr>
        <a:xfrm>
          <a:off x="5713906" y="2899669"/>
          <a:ext cx="1675254" cy="398634"/>
        </a:xfrm>
        <a:custGeom>
          <a:avLst/>
          <a:gdLst/>
          <a:ahLst/>
          <a:cxnLst/>
          <a:rect l="0" t="0" r="0" b="0"/>
          <a:pathLst>
            <a:path>
              <a:moveTo>
                <a:pt x="0" y="0"/>
              </a:moveTo>
              <a:lnTo>
                <a:pt x="0" y="271657"/>
              </a:lnTo>
              <a:lnTo>
                <a:pt x="1675254" y="271657"/>
              </a:lnTo>
              <a:lnTo>
                <a:pt x="1675254"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A51DB-E25F-4346-BC60-128A6BAC6FB0}">
      <dsp:nvSpPr>
        <dsp:cNvPr id="0" name=""/>
        <dsp:cNvSpPr/>
      </dsp:nvSpPr>
      <dsp:spPr>
        <a:xfrm>
          <a:off x="5668186" y="2899669"/>
          <a:ext cx="91440" cy="398634"/>
        </a:xfrm>
        <a:custGeom>
          <a:avLst/>
          <a:gdLst/>
          <a:ahLst/>
          <a:cxnLst/>
          <a:rect l="0" t="0" r="0" b="0"/>
          <a:pathLst>
            <a:path>
              <a:moveTo>
                <a:pt x="45720" y="0"/>
              </a:moveTo>
              <a:lnTo>
                <a:pt x="4572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56E1CC-B2A0-4754-8F06-1FE589359EA3}">
      <dsp:nvSpPr>
        <dsp:cNvPr id="0" name=""/>
        <dsp:cNvSpPr/>
      </dsp:nvSpPr>
      <dsp:spPr>
        <a:xfrm>
          <a:off x="4038652" y="2899669"/>
          <a:ext cx="1675254" cy="398634"/>
        </a:xfrm>
        <a:custGeom>
          <a:avLst/>
          <a:gdLst/>
          <a:ahLst/>
          <a:cxnLst/>
          <a:rect l="0" t="0" r="0" b="0"/>
          <a:pathLst>
            <a:path>
              <a:moveTo>
                <a:pt x="1675254" y="0"/>
              </a:moveTo>
              <a:lnTo>
                <a:pt x="1675254"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88707-40E3-4B60-B652-F6E7C57BDA99}">
      <dsp:nvSpPr>
        <dsp:cNvPr id="0" name=""/>
        <dsp:cNvSpPr/>
      </dsp:nvSpPr>
      <dsp:spPr>
        <a:xfrm>
          <a:off x="3619838" y="1630664"/>
          <a:ext cx="2094067" cy="398634"/>
        </a:xfrm>
        <a:custGeom>
          <a:avLst/>
          <a:gdLst/>
          <a:ahLst/>
          <a:cxnLst/>
          <a:rect l="0" t="0" r="0" b="0"/>
          <a:pathLst>
            <a:path>
              <a:moveTo>
                <a:pt x="0" y="0"/>
              </a:moveTo>
              <a:lnTo>
                <a:pt x="0" y="271657"/>
              </a:lnTo>
              <a:lnTo>
                <a:pt x="2094067" y="271657"/>
              </a:lnTo>
              <a:lnTo>
                <a:pt x="2094067"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EDE55-6210-4F4D-AA8F-69B9F3EE9167}">
      <dsp:nvSpPr>
        <dsp:cNvPr id="0" name=""/>
        <dsp:cNvSpPr/>
      </dsp:nvSpPr>
      <dsp:spPr>
        <a:xfrm>
          <a:off x="1525771" y="2899669"/>
          <a:ext cx="837627" cy="398634"/>
        </a:xfrm>
        <a:custGeom>
          <a:avLst/>
          <a:gdLst/>
          <a:ahLst/>
          <a:cxnLst/>
          <a:rect l="0" t="0" r="0" b="0"/>
          <a:pathLst>
            <a:path>
              <a:moveTo>
                <a:pt x="0" y="0"/>
              </a:moveTo>
              <a:lnTo>
                <a:pt x="0" y="271657"/>
              </a:lnTo>
              <a:lnTo>
                <a:pt x="837627" y="271657"/>
              </a:lnTo>
              <a:lnTo>
                <a:pt x="837627"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CCC712-AF21-44F2-82DE-BAD47D399F9A}">
      <dsp:nvSpPr>
        <dsp:cNvPr id="0" name=""/>
        <dsp:cNvSpPr/>
      </dsp:nvSpPr>
      <dsp:spPr>
        <a:xfrm>
          <a:off x="688144" y="2899669"/>
          <a:ext cx="837627" cy="398634"/>
        </a:xfrm>
        <a:custGeom>
          <a:avLst/>
          <a:gdLst/>
          <a:ahLst/>
          <a:cxnLst/>
          <a:rect l="0" t="0" r="0" b="0"/>
          <a:pathLst>
            <a:path>
              <a:moveTo>
                <a:pt x="837627" y="0"/>
              </a:moveTo>
              <a:lnTo>
                <a:pt x="837627"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69B11-B92B-4FB8-834F-A650954ED4BB}">
      <dsp:nvSpPr>
        <dsp:cNvPr id="0" name=""/>
        <dsp:cNvSpPr/>
      </dsp:nvSpPr>
      <dsp:spPr>
        <a:xfrm>
          <a:off x="1525771" y="1630664"/>
          <a:ext cx="2094067" cy="398634"/>
        </a:xfrm>
        <a:custGeom>
          <a:avLst/>
          <a:gdLst/>
          <a:ahLst/>
          <a:cxnLst/>
          <a:rect l="0" t="0" r="0" b="0"/>
          <a:pathLst>
            <a:path>
              <a:moveTo>
                <a:pt x="2094067" y="0"/>
              </a:moveTo>
              <a:lnTo>
                <a:pt x="2094067" y="271657"/>
              </a:lnTo>
              <a:lnTo>
                <a:pt x="0" y="271657"/>
              </a:lnTo>
              <a:lnTo>
                <a:pt x="0"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E074-9752-41B7-81A6-0F297F090F0A}">
      <dsp:nvSpPr>
        <dsp:cNvPr id="0" name=""/>
        <dsp:cNvSpPr/>
      </dsp:nvSpPr>
      <dsp:spPr>
        <a:xfrm>
          <a:off x="2934507" y="76029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B4F2C-043D-4852-A439-C469D7D22E4D}">
      <dsp:nvSpPr>
        <dsp:cNvPr id="0" name=""/>
        <dsp:cNvSpPr/>
      </dsp:nvSpPr>
      <dsp:spPr>
        <a:xfrm>
          <a:off x="3086803" y="90497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zasada trójpodziału władzy</a:t>
          </a:r>
        </a:p>
      </dsp:txBody>
      <dsp:txXfrm>
        <a:off x="3112295" y="930467"/>
        <a:ext cx="1319678" cy="819386"/>
      </dsp:txXfrm>
    </dsp:sp>
    <dsp:sp modelId="{0965B196-038D-48DA-B910-0448F4CDB8F8}">
      <dsp:nvSpPr>
        <dsp:cNvPr id="0" name=""/>
        <dsp:cNvSpPr/>
      </dsp:nvSpPr>
      <dsp:spPr>
        <a:xfrm>
          <a:off x="840439"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A8E22-B51D-4D3B-B886-85BC4535B1A8}">
      <dsp:nvSpPr>
        <dsp:cNvPr id="0" name=""/>
        <dsp:cNvSpPr/>
      </dsp:nvSpPr>
      <dsp:spPr>
        <a:xfrm>
          <a:off x="992735"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separacja władz</a:t>
          </a:r>
        </a:p>
      </dsp:txBody>
      <dsp:txXfrm>
        <a:off x="1018227" y="2199472"/>
        <a:ext cx="1319678" cy="819386"/>
      </dsp:txXfrm>
    </dsp:sp>
    <dsp:sp modelId="{5BA95A5D-238E-4CC8-9DA4-98CF3E07C324}">
      <dsp:nvSpPr>
        <dsp:cNvPr id="0" name=""/>
        <dsp:cNvSpPr/>
      </dsp:nvSpPr>
      <dsp:spPr>
        <a:xfrm>
          <a:off x="2812"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DA929-D824-48D0-8FC9-917655CA472C}">
      <dsp:nvSpPr>
        <dsp:cNvPr id="0" name=""/>
        <dsp:cNvSpPr/>
      </dsp:nvSpPr>
      <dsp:spPr>
        <a:xfrm>
          <a:off x="155108"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prezydencki</a:t>
          </a:r>
        </a:p>
      </dsp:txBody>
      <dsp:txXfrm>
        <a:off x="180600" y="3468477"/>
        <a:ext cx="1319678" cy="819386"/>
      </dsp:txXfrm>
    </dsp:sp>
    <dsp:sp modelId="{B94E3FEC-6ECA-4017-8050-529B04C30302}">
      <dsp:nvSpPr>
        <dsp:cNvPr id="0" name=""/>
        <dsp:cNvSpPr/>
      </dsp:nvSpPr>
      <dsp:spPr>
        <a:xfrm>
          <a:off x="1678066"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8F56E-5F82-4727-9296-8DF4BECC117F}">
      <dsp:nvSpPr>
        <dsp:cNvPr id="0" name=""/>
        <dsp:cNvSpPr/>
      </dsp:nvSpPr>
      <dsp:spPr>
        <a:xfrm>
          <a:off x="1830362"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dyrektorialny</a:t>
          </a:r>
        </a:p>
      </dsp:txBody>
      <dsp:txXfrm>
        <a:off x="1855854" y="3468477"/>
        <a:ext cx="1319678" cy="819386"/>
      </dsp:txXfrm>
    </dsp:sp>
    <dsp:sp modelId="{DF4F367E-5613-4ADB-B701-214514D87DD7}">
      <dsp:nvSpPr>
        <dsp:cNvPr id="0" name=""/>
        <dsp:cNvSpPr/>
      </dsp:nvSpPr>
      <dsp:spPr>
        <a:xfrm>
          <a:off x="5028574"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DFC73-3518-4596-BC1D-523DDBD6EB4F}">
      <dsp:nvSpPr>
        <dsp:cNvPr id="0" name=""/>
        <dsp:cNvSpPr/>
      </dsp:nvSpPr>
      <dsp:spPr>
        <a:xfrm>
          <a:off x="5180870"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współdziałanie władz</a:t>
          </a:r>
        </a:p>
      </dsp:txBody>
      <dsp:txXfrm>
        <a:off x="5206362" y="2199472"/>
        <a:ext cx="1319678" cy="819386"/>
      </dsp:txXfrm>
    </dsp:sp>
    <dsp:sp modelId="{154A4267-895B-409E-8E32-94667BFD2947}">
      <dsp:nvSpPr>
        <dsp:cNvPr id="0" name=""/>
        <dsp:cNvSpPr/>
      </dsp:nvSpPr>
      <dsp:spPr>
        <a:xfrm>
          <a:off x="3353320"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D3DFA-32DF-4FE0-B406-9CBD2F6E9349}">
      <dsp:nvSpPr>
        <dsp:cNvPr id="0" name=""/>
        <dsp:cNvSpPr/>
      </dsp:nvSpPr>
      <dsp:spPr>
        <a:xfrm>
          <a:off x="3505616"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parlamentarny</a:t>
          </a:r>
        </a:p>
      </dsp:txBody>
      <dsp:txXfrm>
        <a:off x="3531108" y="3468477"/>
        <a:ext cx="1319678" cy="819386"/>
      </dsp:txXfrm>
    </dsp:sp>
    <dsp:sp modelId="{54CFD44B-A279-44BF-A5EE-495FA0660A33}">
      <dsp:nvSpPr>
        <dsp:cNvPr id="0" name=""/>
        <dsp:cNvSpPr/>
      </dsp:nvSpPr>
      <dsp:spPr>
        <a:xfrm>
          <a:off x="5028574"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C4253-44E8-47EB-9A4F-2941128A791F}">
      <dsp:nvSpPr>
        <dsp:cNvPr id="0" name=""/>
        <dsp:cNvSpPr/>
      </dsp:nvSpPr>
      <dsp:spPr>
        <a:xfrm>
          <a:off x="5180870"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arbitrażu prezydenckiego</a:t>
          </a:r>
        </a:p>
      </dsp:txBody>
      <dsp:txXfrm>
        <a:off x="5206362" y="3468477"/>
        <a:ext cx="1319678" cy="819386"/>
      </dsp:txXfrm>
    </dsp:sp>
    <dsp:sp modelId="{40A98F23-952B-4655-805F-37E9CD0BA597}">
      <dsp:nvSpPr>
        <dsp:cNvPr id="0" name=""/>
        <dsp:cNvSpPr/>
      </dsp:nvSpPr>
      <dsp:spPr>
        <a:xfrm>
          <a:off x="6703828"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529AB-0F0A-4170-B083-3DB90D4A45C4}">
      <dsp:nvSpPr>
        <dsp:cNvPr id="0" name=""/>
        <dsp:cNvSpPr/>
      </dsp:nvSpPr>
      <dsp:spPr>
        <a:xfrm>
          <a:off x="6856124"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kanclerski</a:t>
          </a:r>
        </a:p>
      </dsp:txBody>
      <dsp:txXfrm>
        <a:off x="6881616" y="3468477"/>
        <a:ext cx="1319678" cy="8193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61B5FF-6794-4E22-8C6E-3CC631128A1C}" type="datetimeFigureOut">
              <a:rPr lang="pl-PL" smtClean="0"/>
              <a:t>25.10.2024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8F539B-E18A-475C-B494-7FE82C3DEEC6}" type="slidenum">
              <a:rPr lang="pl-PL" smtClean="0"/>
              <a:t>‹#›</a:t>
            </a:fld>
            <a:endParaRPr lang="pl-PL"/>
          </a:p>
        </p:txBody>
      </p:sp>
    </p:spTree>
    <p:extLst>
      <p:ext uri="{BB962C8B-B14F-4D97-AF65-F5344CB8AC3E}">
        <p14:creationId xmlns:p14="http://schemas.microsoft.com/office/powerpoint/2010/main" val="186819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187E7D-3026-487D-8C4B-AC91E86CB183}"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9078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02043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704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0942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73106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74608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19434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514458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69195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20818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085810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114393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833855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5724736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75148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7816486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714476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4137406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50017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78109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764942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47671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434251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148552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06312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6147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88165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25.10.2024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6443138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2</a:t>
            </a:r>
          </a:p>
          <a:p>
            <a:r>
              <a:rPr lang="pl-PL" dirty="0"/>
              <a:t>EESRN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społecznej gospodarki rynkowej – art. 20</a:t>
            </a:r>
          </a:p>
        </p:txBody>
      </p:sp>
      <p:sp>
        <p:nvSpPr>
          <p:cNvPr id="3" name="Symbol zastępczy zawartości 2"/>
          <p:cNvSpPr>
            <a:spLocks noGrp="1"/>
          </p:cNvSpPr>
          <p:nvPr>
            <p:ph idx="1"/>
          </p:nvPr>
        </p:nvSpPr>
        <p:spPr>
          <a:xfrm>
            <a:off x="465513" y="1628801"/>
            <a:ext cx="11288683" cy="4497363"/>
          </a:xfrm>
        </p:spPr>
        <p:txBody>
          <a:bodyPr>
            <a:normAutofit/>
          </a:bodyPr>
          <a:lstStyle/>
          <a:p>
            <a:pPr marL="114300" indent="0">
              <a:buNone/>
            </a:pPr>
            <a:r>
              <a:rPr lang="pl-PL" sz="2000" dirty="0"/>
              <a:t>Społeczną gospodarkę rynkową cechuje:</a:t>
            </a:r>
          </a:p>
          <a:p>
            <a:pPr>
              <a:buFont typeface="Wingdings" pitchFamily="2" charset="2"/>
              <a:buChar char="Ø"/>
            </a:pPr>
            <a:r>
              <a:rPr lang="pl-PL" sz="2000" dirty="0"/>
              <a:t>funkcjonowanie praw rynku</a:t>
            </a:r>
          </a:p>
          <a:p>
            <a:pPr>
              <a:buFont typeface="Wingdings" pitchFamily="2" charset="2"/>
              <a:buChar char="Ø"/>
            </a:pPr>
            <a:r>
              <a:rPr lang="pl-PL" sz="2000" dirty="0"/>
              <a:t>społeczność gospodarki – możliwość korygowania praw rynku przez państwo w celu uzyskania realizacji określonych potrzeb</a:t>
            </a:r>
          </a:p>
          <a:p>
            <a:pPr>
              <a:buFont typeface="Wingdings" pitchFamily="2" charset="2"/>
              <a:buChar char="Ø"/>
            </a:pPr>
            <a:r>
              <a:rPr lang="pl-PL" sz="2000" dirty="0"/>
              <a:t>wolność działalności gospodarczej</a:t>
            </a:r>
          </a:p>
          <a:p>
            <a:pPr>
              <a:buFont typeface="Wingdings" pitchFamily="2" charset="2"/>
              <a:buChar char="Ø"/>
            </a:pPr>
            <a:r>
              <a:rPr lang="pl-PL" sz="2000" dirty="0"/>
              <a:t>prywatna własność</a:t>
            </a:r>
          </a:p>
          <a:p>
            <a:pPr>
              <a:buFont typeface="Wingdings" pitchFamily="2" charset="2"/>
              <a:buChar char="Ø"/>
            </a:pPr>
            <a:r>
              <a:rPr lang="pl-PL" sz="2000" dirty="0"/>
              <a:t>solidarność, dialog i współpraca partnerów społecznych</a:t>
            </a:r>
          </a:p>
          <a:p>
            <a:pPr>
              <a:buFont typeface="Wingdings" pitchFamily="2" charset="2"/>
              <a:buChar char="Ø"/>
            </a:pPr>
            <a:endParaRPr lang="pl-PL" sz="2000" dirty="0"/>
          </a:p>
          <a:p>
            <a:pPr marL="114300" indent="0" algn="just">
              <a:buNone/>
            </a:pPr>
            <a:r>
              <a:rPr lang="pl-PL" sz="2000" dirty="0"/>
              <a:t>Rada Dialogu Społecznego, wojewódzkie rady dialogu społecznego</a:t>
            </a:r>
          </a:p>
        </p:txBody>
      </p:sp>
    </p:spTree>
    <p:extLst>
      <p:ext uri="{BB962C8B-B14F-4D97-AF65-F5344CB8AC3E}">
        <p14:creationId xmlns:p14="http://schemas.microsoft.com/office/powerpoint/2010/main" val="43105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a:t>
            </a:r>
          </a:p>
        </p:txBody>
      </p:sp>
      <p:sp>
        <p:nvSpPr>
          <p:cNvPr id="3" name="Symbol zastępczy zawartości 2"/>
          <p:cNvSpPr>
            <a:spLocks noGrp="1"/>
          </p:cNvSpPr>
          <p:nvPr>
            <p:ph idx="1"/>
          </p:nvPr>
        </p:nvSpPr>
        <p:spPr>
          <a:xfrm>
            <a:off x="809105" y="1723505"/>
            <a:ext cx="10795462" cy="4402659"/>
          </a:xfrm>
        </p:spPr>
        <p:txBody>
          <a:bodyPr>
            <a:normAutofit/>
          </a:bodyPr>
          <a:lstStyle/>
          <a:p>
            <a:pPr marL="114300" indent="0">
              <a:buNone/>
            </a:pPr>
            <a:r>
              <a:rPr lang="pl-PL" sz="1600" dirty="0"/>
              <a:t>Aspekt funkcjonalny – działalność państwa obejmuje trzy różne sfery działania (różne funkcje)</a:t>
            </a:r>
          </a:p>
          <a:p>
            <a:pPr>
              <a:buFont typeface="Wingdings" pitchFamily="2" charset="2"/>
              <a:buChar char="§"/>
            </a:pPr>
            <a:r>
              <a:rPr lang="pl-PL" sz="1600" dirty="0"/>
              <a:t>prawodawstwo </a:t>
            </a:r>
          </a:p>
          <a:p>
            <a:pPr>
              <a:buFont typeface="Wingdings" pitchFamily="2" charset="2"/>
              <a:buChar char="§"/>
            </a:pPr>
            <a:r>
              <a:rPr lang="pl-PL" sz="1600" dirty="0"/>
              <a:t>wykonawstwo</a:t>
            </a:r>
          </a:p>
          <a:p>
            <a:pPr>
              <a:buFont typeface="Wingdings" pitchFamily="2" charset="2"/>
              <a:buChar char="§"/>
            </a:pPr>
            <a:r>
              <a:rPr lang="pl-PL" sz="1600" dirty="0"/>
              <a:t>sądownictwo</a:t>
            </a:r>
          </a:p>
          <a:p>
            <a:pPr marL="114300" indent="0">
              <a:buNone/>
            </a:pPr>
            <a:endParaRPr lang="pl-PL" sz="1600" dirty="0"/>
          </a:p>
          <a:p>
            <a:pPr marL="114300" indent="0" algn="just">
              <a:buNone/>
            </a:pPr>
            <a:r>
              <a:rPr lang="pl-PL" sz="1600" dirty="0"/>
              <a:t>Aspekt organiczny – trzy funkcje państwowe są przyporządkowane różnym organom</a:t>
            </a:r>
          </a:p>
          <a:p>
            <a:pPr algn="just">
              <a:buFont typeface="Wingdings" pitchFamily="2" charset="2"/>
              <a:buChar char="§"/>
            </a:pPr>
            <a:r>
              <a:rPr lang="pl-PL" sz="1600" dirty="0"/>
              <a:t>prawodawstwo – parlament</a:t>
            </a:r>
          </a:p>
          <a:p>
            <a:pPr algn="just">
              <a:buFont typeface="Wingdings" pitchFamily="2" charset="2"/>
              <a:buChar char="§"/>
            </a:pPr>
            <a:r>
              <a:rPr lang="pl-PL" sz="1600" dirty="0"/>
              <a:t>wykonawstwo – rząd i podległe mu organy </a:t>
            </a:r>
          </a:p>
          <a:p>
            <a:pPr algn="just">
              <a:buFont typeface="Wingdings" pitchFamily="2" charset="2"/>
              <a:buChar char="§"/>
            </a:pPr>
            <a:r>
              <a:rPr lang="pl-PL" sz="1600" dirty="0"/>
              <a:t>sądownictwo – sądy powszechne, szczególne, konstytucyjne</a:t>
            </a:r>
          </a:p>
          <a:p>
            <a:pPr marL="114300" indent="0" algn="just">
              <a:buNone/>
            </a:pPr>
            <a:endParaRPr lang="pl-PL" sz="1600" dirty="0"/>
          </a:p>
          <a:p>
            <a:pPr marL="114300" indent="0" algn="just">
              <a:buNone/>
            </a:pPr>
            <a:r>
              <a:rPr lang="pl-PL" sz="1600" dirty="0"/>
              <a:t>Aspekt personalny – osoba piastująca stanowisko w organie jednej władzy nie powinna piastować stanowiska w organie należącym do innej władzy – tzw. zasada </a:t>
            </a:r>
            <a:r>
              <a:rPr lang="pl-PL" sz="1600" dirty="0" err="1"/>
              <a:t>incompatibilitas</a:t>
            </a:r>
            <a:r>
              <a:rPr lang="pl-PL" sz="1600" dirty="0"/>
              <a:t> </a:t>
            </a:r>
          </a:p>
        </p:txBody>
      </p:sp>
    </p:spTree>
    <p:extLst>
      <p:ext uri="{BB962C8B-B14F-4D97-AF65-F5344CB8AC3E}">
        <p14:creationId xmlns:p14="http://schemas.microsoft.com/office/powerpoint/2010/main" val="124935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 c.d.</a:t>
            </a:r>
          </a:p>
        </p:txBody>
      </p:sp>
      <p:graphicFrame>
        <p:nvGraphicFramePr>
          <p:cNvPr id="4" name="Symbol zastępczy zawartości 3"/>
          <p:cNvGraphicFramePr>
            <a:graphicFrameLocks noGrp="1"/>
          </p:cNvGraphicFramePr>
          <p:nvPr>
            <p:ph idx="1"/>
          </p:nvPr>
        </p:nvGraphicFramePr>
        <p:xfrm>
          <a:off x="1981200" y="1052513"/>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986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2"/>
            <a:ext cx="8260672" cy="1148420"/>
          </a:xfrm>
        </p:spPr>
        <p:txBody>
          <a:bodyPr>
            <a:normAutofit/>
          </a:bodyPr>
          <a:lstStyle/>
          <a:p>
            <a:r>
              <a:rPr lang="pl-PL" sz="2000" dirty="0"/>
              <a:t>Władza ustawodawcza</a:t>
            </a:r>
            <a:br>
              <a:rPr lang="pl-PL" sz="2000" dirty="0"/>
            </a:br>
            <a:r>
              <a:rPr lang="pl-PL" sz="2000" dirty="0"/>
              <a:t>Sejm i senat</a:t>
            </a:r>
          </a:p>
        </p:txBody>
      </p:sp>
      <p:sp>
        <p:nvSpPr>
          <p:cNvPr id="3" name="Symbol zastępczy zawartości 2"/>
          <p:cNvSpPr>
            <a:spLocks noGrp="1"/>
          </p:cNvSpPr>
          <p:nvPr>
            <p:ph idx="1"/>
          </p:nvPr>
        </p:nvSpPr>
        <p:spPr>
          <a:xfrm>
            <a:off x="576349" y="1628800"/>
            <a:ext cx="11083636" cy="4824536"/>
          </a:xfrm>
        </p:spPr>
        <p:txBody>
          <a:bodyPr>
            <a:normAutofit/>
          </a:bodyPr>
          <a:lstStyle/>
          <a:p>
            <a:pPr marL="114300" indent="0">
              <a:buNone/>
            </a:pPr>
            <a:r>
              <a:rPr lang="pl-PL" sz="1600" b="1" dirty="0"/>
              <a:t>Zasady funkcjonowania</a:t>
            </a:r>
          </a:p>
          <a:p>
            <a:pPr>
              <a:buFont typeface="Wingdings" pitchFamily="2" charset="2"/>
              <a:buChar char="Ø"/>
            </a:pPr>
            <a:r>
              <a:rPr lang="pl-PL" sz="1600" b="1" dirty="0"/>
              <a:t>zasada permanencji</a:t>
            </a:r>
          </a:p>
          <a:p>
            <a:pPr>
              <a:buFont typeface="Wingdings" pitchFamily="2" charset="2"/>
              <a:buChar char="Ø"/>
            </a:pPr>
            <a:r>
              <a:rPr lang="pl-PL" sz="1600" b="1" dirty="0"/>
              <a:t>zasada sesyjności</a:t>
            </a:r>
          </a:p>
          <a:p>
            <a:pPr>
              <a:buFont typeface="Wingdings" pitchFamily="2" charset="2"/>
              <a:buChar char="Ø"/>
            </a:pPr>
            <a:r>
              <a:rPr lang="pl-PL" sz="1600" b="1" dirty="0"/>
              <a:t>zasada dyskontynuacji</a:t>
            </a:r>
          </a:p>
          <a:p>
            <a:pPr marL="114300" indent="0">
              <a:buNone/>
            </a:pPr>
            <a:endParaRPr lang="pl-PL" sz="1600" b="1" dirty="0"/>
          </a:p>
          <a:p>
            <a:pPr marL="114300" indent="0">
              <a:buNone/>
            </a:pPr>
            <a:r>
              <a:rPr lang="pl-PL" sz="1600" b="1" dirty="0"/>
              <a:t>Wyjątki od zasady dyskontynuacji:</a:t>
            </a:r>
          </a:p>
          <a:p>
            <a:pPr>
              <a:buFont typeface="Wingdings" pitchFamily="2" charset="2"/>
              <a:buChar char="Ø"/>
            </a:pPr>
            <a:r>
              <a:rPr lang="pl-PL" sz="1600" dirty="0"/>
              <a:t>obywatelski projekt ustawy</a:t>
            </a:r>
          </a:p>
          <a:p>
            <a:pPr>
              <a:buFont typeface="Wingdings" pitchFamily="2" charset="2"/>
              <a:buChar char="Ø"/>
            </a:pPr>
            <a:r>
              <a:rPr lang="pl-PL" sz="1600" dirty="0"/>
              <a:t>rozpatrzenie sprawozdania sejmowej komisji śledczej</a:t>
            </a:r>
          </a:p>
          <a:p>
            <a:pPr algn="just">
              <a:buFont typeface="Wingdings" pitchFamily="2" charset="2"/>
              <a:buChar char="Ø"/>
            </a:pPr>
            <a:r>
              <a:rPr lang="pl-PL" sz="1600" dirty="0"/>
              <a:t>rozpatrywanie spraw związanych z pracami Unii Europejskiej przedłożonych przez Radę Ministrów</a:t>
            </a:r>
          </a:p>
          <a:p>
            <a:pPr algn="just">
              <a:buFont typeface="Wingdings" pitchFamily="2" charset="2"/>
              <a:buChar char="Ø"/>
            </a:pPr>
            <a:r>
              <a:rPr lang="pl-PL" sz="1600" dirty="0"/>
              <a:t>rozparzenie petycji</a:t>
            </a:r>
          </a:p>
          <a:p>
            <a:pPr algn="just">
              <a:buFont typeface="Wingdings" pitchFamily="2" charset="2"/>
              <a:buChar char="Ø"/>
            </a:pPr>
            <a:r>
              <a:rPr lang="pl-PL" sz="1600" dirty="0"/>
              <a:t>rozpatrzenie wniosku w sprawie pociągnięcia do odpowiedzialności przed Trybunałem Stanu</a:t>
            </a:r>
          </a:p>
          <a:p>
            <a:pPr algn="just">
              <a:buFont typeface="Wingdings" pitchFamily="2" charset="2"/>
              <a:buChar char="Ø"/>
            </a:pPr>
            <a:r>
              <a:rPr lang="pl-PL" sz="1600" dirty="0"/>
              <a:t>rozpatrzenie wniosku w sprawie wyrażenia zgody na pociągnięcie do odpowiedzialności za czyn wchodzący w zakres wykonywania mandatu naruszający dobra osób trzecich</a:t>
            </a:r>
          </a:p>
        </p:txBody>
      </p:sp>
    </p:spTree>
    <p:extLst>
      <p:ext uri="{BB962C8B-B14F-4D97-AF65-F5344CB8AC3E}">
        <p14:creationId xmlns:p14="http://schemas.microsoft.com/office/powerpoint/2010/main" val="18102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68171" y="1751214"/>
            <a:ext cx="11357822" cy="4774129"/>
          </a:xfrm>
        </p:spPr>
        <p:txBody>
          <a:bodyPr>
            <a:normAutofit/>
          </a:bodyPr>
          <a:lstStyle/>
          <a:p>
            <a:pPr marL="114300" indent="0">
              <a:buNone/>
            </a:pPr>
            <a:r>
              <a:rPr lang="pl-PL" sz="1600" b="1" dirty="0"/>
              <a:t>Status parlamentarzysty</a:t>
            </a:r>
          </a:p>
          <a:p>
            <a:pPr marL="114300" indent="0">
              <a:buNone/>
            </a:pPr>
            <a:endParaRPr lang="pl-PL" sz="1600" b="1" dirty="0"/>
          </a:p>
          <a:p>
            <a:pPr marL="114300" indent="0" algn="just">
              <a:buNone/>
            </a:pPr>
            <a:r>
              <a:rPr lang="pl-PL" sz="1600" b="1" dirty="0"/>
              <a:t>Zasada niepołączalności mandatu</a:t>
            </a:r>
            <a:r>
              <a:rPr lang="pl-PL" sz="1600" dirty="0"/>
              <a:t> np. z urzędem Prezydenta RP, mandatem radnego, urzędem wójta (burmistrza, prezydenta miasta), urzędem Rzecznika Praw Obywatelskich, Rzecznika Praw Dziecka, Prezesa Najwyższej Izby Kontroli, Prezesa Urzędu Ochrony Danych Osobowych, Prezesa Narodowego Banku Polskiego, członka Rady Polityki Pieniężnej, członka Krajowej Rady Radiofonii i Telewizji, z funkcją ambasadora, z urzędem sędziego, prokuratora, zatrudnieniem w Kancelarii Sejmu, Kancelarii Senatu, Kancelarii Prezydenta RP, z zatrudnieniem w administracji rządowej, pozostawaniem w czynnej służbie wojskowej, byciem funkcjonariuszem policji lub służb ochrony państwa</a:t>
            </a:r>
            <a:endParaRPr lang="pl-PL" sz="1600" b="1" dirty="0"/>
          </a:p>
          <a:p>
            <a:pPr marL="114300" indent="0">
              <a:buNone/>
            </a:pPr>
            <a:endParaRPr lang="pl-PL" sz="1600" b="1" dirty="0"/>
          </a:p>
          <a:p>
            <a:pPr marL="114300" indent="0" algn="just">
              <a:buNone/>
            </a:pPr>
            <a:r>
              <a:rPr lang="pl-PL" sz="1600" b="1" dirty="0"/>
              <a:t>Możliwość łączenia mandatu</a:t>
            </a:r>
            <a:r>
              <a:rPr lang="pl-PL" sz="1600" dirty="0"/>
              <a:t> – z funkcją Prezesa Rady Ministrów, ministra, sekretarza stanu</a:t>
            </a:r>
            <a:endParaRPr lang="pl-PL" sz="1600" b="1" dirty="0"/>
          </a:p>
          <a:p>
            <a:pPr marL="114300" indent="0">
              <a:buNone/>
            </a:pPr>
            <a:endParaRPr lang="pl-PL" sz="1600" b="1" dirty="0"/>
          </a:p>
          <a:p>
            <a:pPr marL="114300" indent="0">
              <a:buNone/>
            </a:pPr>
            <a:r>
              <a:rPr lang="pl-PL" sz="1600" b="1" dirty="0"/>
              <a:t>Mandat wolny </a:t>
            </a:r>
            <a:r>
              <a:rPr lang="pl-PL" sz="1600" dirty="0"/>
              <a:t>– brak związania instrukcjami  wyborców</a:t>
            </a:r>
            <a:endParaRPr lang="pl-PL" sz="1600" b="1" dirty="0"/>
          </a:p>
          <a:p>
            <a:pPr marL="114300" indent="0">
              <a:buNone/>
            </a:pPr>
            <a:r>
              <a:rPr lang="pl-PL" sz="1600" b="1" dirty="0"/>
              <a:t>Mandat związany</a:t>
            </a:r>
            <a:r>
              <a:rPr lang="pl-PL" sz="1600" dirty="0"/>
              <a:t>- związanie instrukcjami wyborców</a:t>
            </a:r>
          </a:p>
          <a:p>
            <a:pPr marL="114300" indent="0">
              <a:buNone/>
            </a:pPr>
            <a:endParaRPr lang="pl-PL" sz="1600" b="1" dirty="0"/>
          </a:p>
        </p:txBody>
      </p:sp>
    </p:spTree>
    <p:extLst>
      <p:ext uri="{BB962C8B-B14F-4D97-AF65-F5344CB8AC3E}">
        <p14:creationId xmlns:p14="http://schemas.microsoft.com/office/powerpoint/2010/main" val="32542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26473" y="1712422"/>
            <a:ext cx="11272058" cy="4884930"/>
          </a:xfrm>
        </p:spPr>
        <p:txBody>
          <a:bodyPr>
            <a:normAutofit/>
          </a:bodyPr>
          <a:lstStyle/>
          <a:p>
            <a:pPr marL="114300" indent="0">
              <a:buNone/>
            </a:pPr>
            <a:r>
              <a:rPr lang="pl-PL" sz="1600" b="1" dirty="0"/>
              <a:t>Gwarancje wolnego wykonywania mandatu</a:t>
            </a:r>
          </a:p>
          <a:p>
            <a:pPr>
              <a:buFont typeface="Wingdings" pitchFamily="2" charset="2"/>
              <a:buChar char="Ø"/>
            </a:pPr>
            <a:r>
              <a:rPr lang="pl-PL" sz="1600" b="1" dirty="0"/>
              <a:t>immunitet </a:t>
            </a:r>
          </a:p>
          <a:p>
            <a:pPr marL="114300" indent="0" algn="just">
              <a:buNone/>
            </a:pPr>
            <a:r>
              <a:rPr lang="pl-PL" sz="1600" b="1" dirty="0"/>
              <a:t>Immunitet formalny </a:t>
            </a:r>
            <a:r>
              <a:rPr lang="pl-PL" sz="1600" dirty="0"/>
              <a:t>– chroni od ogłoszenia wyników wyborów do końca kadencji Sejmu; chroni przed odpowiedzialnością karną (stanowi przeszkodę w prowadzeniu postępowania karnego); wyrażenie zgody na ponoszenie odpowiedzialności – izba, której parlamentarzysta jest członkiem, lub sam parlamentarzysta</a:t>
            </a:r>
            <a:endParaRPr lang="pl-PL" sz="1600" b="1" dirty="0"/>
          </a:p>
          <a:p>
            <a:pPr marL="114300" indent="0" algn="just">
              <a:buNone/>
            </a:pPr>
            <a:r>
              <a:rPr lang="pl-PL" sz="1600" b="1" dirty="0"/>
              <a:t>Immunitet materialny</a:t>
            </a:r>
            <a:r>
              <a:rPr lang="pl-PL" sz="1600" dirty="0"/>
              <a:t> – chroni od złożenia ślubowania (od rozpoczęcia wykonywania mandatu) do śmieci; chroni przed odpowiedzialnością za czyny wchodzące w zakres wykonywania mandatu; wyłącza ponoszenie odpowiedzialności; za czyny wchodzące w zakres wykonywania mandatu – tylko odpowiedzialność regulaminowa</a:t>
            </a:r>
            <a:endParaRPr lang="pl-PL" sz="1600" b="1" dirty="0"/>
          </a:p>
          <a:p>
            <a:pPr marL="114300" indent="0" algn="just">
              <a:buNone/>
            </a:pPr>
            <a:r>
              <a:rPr lang="pl-PL" sz="1600" b="1" dirty="0"/>
              <a:t>Immunitet formalny chroniący przed odpowiedzialnością za czyny wchodzące w zakres wykonywania mandatu naruszające dobra osób trzecich </a:t>
            </a:r>
            <a:r>
              <a:rPr lang="pl-PL" sz="1600" dirty="0"/>
              <a:t>– chroni od złożenia ślubowania (od rozpoczęcia wykonywania mandatu) do śmieci; chroni przed odpowiedzialnością za czyny wchodzące w zakres wykonywania mandatu naruszające dobra osób trzecich; zgodę na ponoszenie przez parlamentarzystę odpowiedzialności może wyrazić tylko izba, której parlamentarzysta jest członkiem </a:t>
            </a:r>
            <a:endParaRPr lang="pl-PL" sz="1600" b="1" dirty="0"/>
          </a:p>
        </p:txBody>
      </p:sp>
    </p:spTree>
    <p:extLst>
      <p:ext uri="{BB962C8B-B14F-4D97-AF65-F5344CB8AC3E}">
        <p14:creationId xmlns:p14="http://schemas.microsoft.com/office/powerpoint/2010/main" val="312691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15389" y="1628801"/>
            <a:ext cx="11305309" cy="4497363"/>
          </a:xfrm>
        </p:spPr>
        <p:txBody>
          <a:bodyPr>
            <a:normAutofit/>
          </a:bodyPr>
          <a:lstStyle/>
          <a:p>
            <a:pPr marL="114300" indent="0">
              <a:buNone/>
            </a:pPr>
            <a:r>
              <a:rPr lang="pl-PL" sz="1600" b="1" dirty="0"/>
              <a:t>wyrażenie zgody na ponoszenie odpowiedzialności</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r>
              <a:rPr lang="pl-PL" sz="1600" dirty="0"/>
              <a:t> </a:t>
            </a:r>
            <a:endParaRPr lang="pl-PL" sz="1600" b="1" dirty="0"/>
          </a:p>
          <a:p>
            <a:pPr algn="just">
              <a:buFont typeface="Wingdings" pitchFamily="2" charset="2"/>
              <a:buChar char="Ø"/>
            </a:pPr>
            <a:r>
              <a:rPr lang="pl-PL" sz="1600" b="1" dirty="0"/>
              <a:t>ochrona przed pozbawieniem wolności – </a:t>
            </a:r>
            <a:r>
              <a:rPr lang="pl-PL" sz="1600" dirty="0"/>
              <a:t>posłowie/senatorowie nie mogą zostać zatrzymani ani aresztowani bez zgody Sejmu/Senatu, z wyjątkiem ujęcia ich na gorącym uczynku przestępstwa, gdy ich zatrzymanie jest niezbędne do zabezpieczenia prawidłowego toku postępowania</a:t>
            </a:r>
          </a:p>
          <a:p>
            <a:pPr marL="114300" indent="0" algn="just">
              <a:buNone/>
            </a:pPr>
            <a:r>
              <a:rPr lang="pl-PL" sz="1600" b="1" dirty="0"/>
              <a:t>Wyrażenie zgody na zatrzymanie/aresztowanie</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87461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p:txBody>
          <a:bodyPr>
            <a:normAutofit/>
          </a:bodyPr>
          <a:lstStyle/>
          <a:p>
            <a:pPr>
              <a:buFont typeface="Wingdings" pitchFamily="2" charset="2"/>
              <a:buChar char="Ø"/>
            </a:pPr>
            <a:r>
              <a:rPr lang="pl-PL" sz="1600" b="1" dirty="0"/>
              <a:t>gwarancje finansowe</a:t>
            </a:r>
          </a:p>
          <a:p>
            <a:pPr marL="114300" indent="0" algn="just">
              <a:buNone/>
            </a:pPr>
            <a:r>
              <a:rPr lang="pl-PL" sz="1600" b="1" dirty="0"/>
              <a:t>uposażenie </a:t>
            </a:r>
            <a:r>
              <a:rPr lang="pl-PL" sz="1600" dirty="0"/>
              <a:t>– zastępuje wynagrodzenie za pracę; podlega opodatkowaniu i oskładkowaniu; wynosi 80% wynagrodzenia podsekretarza stanu</a:t>
            </a:r>
            <a:endParaRPr lang="pl-PL" sz="1600" b="1" dirty="0"/>
          </a:p>
          <a:p>
            <a:pPr marL="114300" indent="0" algn="just">
              <a:buNone/>
            </a:pPr>
            <a:r>
              <a:rPr lang="pl-PL" sz="1600" b="1" dirty="0"/>
              <a:t>dieta parlamentarna </a:t>
            </a:r>
            <a:r>
              <a:rPr lang="pl-PL" sz="1600" dirty="0"/>
              <a:t>– służy pokryciu kosztów wykonywania mandatu na terenie kraju; jest nieopodatkowana, nieoskładkowana, wolna od zajęcia komorniczego; odpowiada 25% wynagrodzenia podsekretarza stanu</a:t>
            </a:r>
            <a:endParaRPr lang="pl-PL" sz="1600" b="1" dirty="0"/>
          </a:p>
          <a:p>
            <a:pPr marL="114300" indent="0" algn="just">
              <a:buNone/>
            </a:pPr>
            <a:r>
              <a:rPr lang="pl-PL" sz="1600" b="1" dirty="0"/>
              <a:t>ryczałt na prowadzenie biura </a:t>
            </a:r>
            <a:r>
              <a:rPr lang="pl-PL" sz="1600" dirty="0"/>
              <a:t>– pokrycie kosztów funkcjonowania biura poselskiego/senatorskiego</a:t>
            </a:r>
          </a:p>
          <a:p>
            <a:pPr marL="114300" indent="0" algn="just">
              <a:buNone/>
            </a:pPr>
            <a:endParaRPr lang="pl-PL" sz="1600" b="1" dirty="0"/>
          </a:p>
          <a:p>
            <a:pPr algn="just">
              <a:buFont typeface="Wingdings" pitchFamily="2" charset="2"/>
              <a:buChar char="Ø"/>
            </a:pPr>
            <a:r>
              <a:rPr lang="pl-PL" sz="1600" b="1" dirty="0"/>
              <a:t>urlop bezpłatny</a:t>
            </a:r>
          </a:p>
          <a:p>
            <a:pPr algn="just">
              <a:buFont typeface="Wingdings" pitchFamily="2" charset="2"/>
              <a:buChar char="Ø"/>
            </a:pPr>
            <a:r>
              <a:rPr lang="pl-PL" sz="1600" b="1" dirty="0"/>
              <a:t>zakaz prowadzenia działalności gospodarczej z czerpaniem korzyści z majątku Skarbu Państwa lub mienia komunalnego</a:t>
            </a:r>
          </a:p>
          <a:p>
            <a:pPr>
              <a:buFont typeface="Wingdings" pitchFamily="2" charset="2"/>
              <a:buChar char="Ø"/>
            </a:pPr>
            <a:endParaRPr lang="pl-PL" sz="1600" b="1" dirty="0"/>
          </a:p>
          <a:p>
            <a:pPr marL="114300" indent="0">
              <a:buNone/>
            </a:pPr>
            <a:endParaRPr lang="pl-PL" sz="1600" dirty="0"/>
          </a:p>
        </p:txBody>
      </p:sp>
    </p:spTree>
    <p:extLst>
      <p:ext uri="{BB962C8B-B14F-4D97-AF65-F5344CB8AC3E}">
        <p14:creationId xmlns:p14="http://schemas.microsoft.com/office/powerpoint/2010/main" val="35283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687185" y="1723505"/>
            <a:ext cx="11067011" cy="4402659"/>
          </a:xfrm>
        </p:spPr>
        <p:txBody>
          <a:bodyPr>
            <a:normAutofit/>
          </a:bodyPr>
          <a:lstStyle/>
          <a:p>
            <a:pPr marL="114300" indent="0">
              <a:buNone/>
            </a:pPr>
            <a:r>
              <a:rPr lang="pl-PL" sz="1600" b="1" dirty="0"/>
              <a:t>Prawa i obowiązki parlamentarzystów:</a:t>
            </a:r>
          </a:p>
          <a:p>
            <a:pPr algn="just">
              <a:buFont typeface="Wingdings" pitchFamily="2" charset="2"/>
              <a:buChar char="Ø"/>
            </a:pPr>
            <a:r>
              <a:rPr lang="pl-PL" sz="1600" dirty="0"/>
              <a:t>obecność i czynny udział w pracach izby oraz jej organów, do których parlamentarzysta został wybrany</a:t>
            </a:r>
          </a:p>
          <a:p>
            <a:pPr algn="just">
              <a:buFont typeface="Wingdings" pitchFamily="2" charset="2"/>
              <a:buChar char="Ø"/>
            </a:pPr>
            <a:r>
              <a:rPr lang="pl-PL" sz="1600" dirty="0"/>
              <a:t>przyjmowanie opinii, wniosków i postulatów wyborców, spotkania z wyborcami</a:t>
            </a:r>
          </a:p>
          <a:p>
            <a:pPr algn="just">
              <a:buFont typeface="Wingdings" pitchFamily="2" charset="2"/>
              <a:buChar char="Ø"/>
            </a:pPr>
            <a:r>
              <a:rPr lang="pl-PL" sz="1600" dirty="0"/>
              <a:t>uczestniczenie w sesjach organów samorządu terytorialnego w okręgu, w którym parlamentarzysta został wybrany lub ma biuro</a:t>
            </a:r>
          </a:p>
          <a:p>
            <a:pPr algn="just">
              <a:buFont typeface="Wingdings" pitchFamily="2" charset="2"/>
              <a:buChar char="Ø"/>
            </a:pPr>
            <a:r>
              <a:rPr lang="pl-PL" sz="1600" dirty="0"/>
              <a:t>prawo do interwencji – możliwość zwrócenia się do organów administracji publicznej, organów organizacji społecznej o załatwienie sprawy w imieniu własnym lub wyborcy</a:t>
            </a:r>
          </a:p>
          <a:p>
            <a:pPr algn="just">
              <a:buFont typeface="Wingdings" pitchFamily="2" charset="2"/>
              <a:buChar char="Ø"/>
            </a:pPr>
            <a:r>
              <a:rPr lang="pl-PL" sz="1600" dirty="0"/>
              <a:t>urlop od wykonywania obowiązków parlamentarnych</a:t>
            </a:r>
          </a:p>
          <a:p>
            <a:pPr algn="just">
              <a:buFont typeface="Wingdings" pitchFamily="2" charset="2"/>
              <a:buChar char="Ø"/>
            </a:pPr>
            <a:r>
              <a:rPr lang="pl-PL" sz="1600" dirty="0"/>
              <a:t>składanie oświadczeń majątkowych oraz o uzyskanych w trakcie kadencji korzyściach</a:t>
            </a:r>
          </a:p>
          <a:p>
            <a:pPr algn="just">
              <a:buFont typeface="Wingdings" pitchFamily="2" charset="2"/>
              <a:buChar char="Ø"/>
            </a:pPr>
            <a:r>
              <a:rPr lang="pl-PL" sz="1600" dirty="0"/>
              <a:t>obowiązek zgłaszania podjęcia dodatkowego zajęcia</a:t>
            </a:r>
          </a:p>
        </p:txBody>
      </p:sp>
    </p:spTree>
    <p:extLst>
      <p:ext uri="{BB962C8B-B14F-4D97-AF65-F5344CB8AC3E}">
        <p14:creationId xmlns:p14="http://schemas.microsoft.com/office/powerpoint/2010/main" val="197406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a:xfrm>
            <a:off x="737062" y="1756756"/>
            <a:ext cx="10845338" cy="4369408"/>
          </a:xfrm>
        </p:spPr>
        <p:txBody>
          <a:bodyPr>
            <a:normAutofit/>
          </a:bodyPr>
          <a:lstStyle/>
          <a:p>
            <a:pPr marL="114300" indent="0">
              <a:buNone/>
            </a:pPr>
            <a:r>
              <a:rPr lang="pl-PL" sz="1600" b="1" dirty="0"/>
              <a:t>Marszałek Sejmu</a:t>
            </a:r>
          </a:p>
          <a:p>
            <a:pPr marL="114300" indent="0" algn="just">
              <a:buNone/>
            </a:pPr>
            <a:r>
              <a:rPr lang="pl-PL" sz="1600" dirty="0"/>
              <a:t>wybierany na pierwszym posiedzeniu Sejmu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w razie opróżnienia urzędu lub przejściowej niemożności wykonywania przez niego obowiązków, kierowanie pracami Sejmu, reprezentowanie Sejmu na zewnątrz, nadawanie biegu inicjatywom ustawodawczym i uchwałodawczym, przewodniczenie posiedzeniom Sejmu, uprawnienia w zakresie odpowiedzialności regulaminowej posłów, możliwość składania wniosków do Trybunału Konstytucyjnego, zgłaszanie kandydatów np. na RPO, RPD, PUODO, Prezesa NIK, powoływanie wiceprezesów Najwyższej Izby Kontroli oraz członków Kolegium Najwyższej Izby Kontroli, przewodniczenie posiedzeniom Zgromadzenia Narodowego, powoływanie i odwoływanie Szefa Kancelarii Sejmu</a:t>
            </a:r>
          </a:p>
        </p:txBody>
      </p:sp>
    </p:spTree>
    <p:extLst>
      <p:ext uri="{BB962C8B-B14F-4D97-AF65-F5344CB8AC3E}">
        <p14:creationId xmlns:p14="http://schemas.microsoft.com/office/powerpoint/2010/main" val="105620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państwa jako dobra wspólnego – art. 1</a:t>
            </a:r>
          </a:p>
        </p:txBody>
      </p:sp>
      <p:sp>
        <p:nvSpPr>
          <p:cNvPr id="3" name="Symbol zastępczy zawartości 2"/>
          <p:cNvSpPr>
            <a:spLocks noGrp="1"/>
          </p:cNvSpPr>
          <p:nvPr>
            <p:ph idx="1"/>
          </p:nvPr>
        </p:nvSpPr>
        <p:spPr>
          <a:xfrm>
            <a:off x="681644" y="1628801"/>
            <a:ext cx="10712334" cy="4497363"/>
          </a:xfrm>
        </p:spPr>
        <p:txBody>
          <a:bodyPr>
            <a:normAutofit/>
          </a:bodyPr>
          <a:lstStyle/>
          <a:p>
            <a:pPr marL="114300" indent="0" algn="just">
              <a:buNone/>
            </a:pPr>
            <a:r>
              <a:rPr lang="pl-PL" sz="1600" dirty="0"/>
              <a:t>Nakazuje państwu traktować obywatela z odpowiednim szacunkiem i gwarantować jego wolności i prawa</a:t>
            </a:r>
          </a:p>
          <a:p>
            <a:pPr marL="114300" indent="0" algn="just">
              <a:buNone/>
            </a:pPr>
            <a:endParaRPr lang="pl-PL" sz="1600" dirty="0"/>
          </a:p>
          <a:p>
            <a:pPr marL="114300" indent="0" algn="just">
              <a:buNone/>
            </a:pPr>
            <a:r>
              <a:rPr lang="pl-PL" sz="1600" dirty="0"/>
              <a:t>Wzywa obywatela, by traktował państwo jako dobro wspólne i wypełniał swoje obowiązki</a:t>
            </a:r>
          </a:p>
          <a:p>
            <a:pPr marL="114300" indent="0" algn="just">
              <a:buNone/>
            </a:pPr>
            <a:endParaRPr lang="pl-PL" sz="1600" dirty="0"/>
          </a:p>
          <a:p>
            <a:pPr marL="114300" indent="0" algn="just">
              <a:buNone/>
            </a:pPr>
            <a:r>
              <a:rPr lang="pl-PL" sz="1600" dirty="0"/>
              <a:t>Konsekwencje zasady:</a:t>
            </a:r>
          </a:p>
          <a:p>
            <a:pPr algn="just">
              <a:buFont typeface="Wingdings" pitchFamily="2" charset="2"/>
              <a:buChar char="Ø"/>
            </a:pPr>
            <a:r>
              <a:rPr lang="pl-PL" sz="1600" dirty="0"/>
              <a:t>zakaz dyskryminacji czy uprzywilejowywania </a:t>
            </a:r>
          </a:p>
          <a:p>
            <a:pPr algn="just">
              <a:buFont typeface="Wingdings" pitchFamily="2" charset="2"/>
              <a:buChar char="Ø"/>
            </a:pPr>
            <a:r>
              <a:rPr lang="pl-PL" sz="1600" dirty="0"/>
              <a:t>zakaz wykluczenia ze wspólnoty obywatelskiej</a:t>
            </a:r>
          </a:p>
          <a:p>
            <a:pPr algn="just">
              <a:buFont typeface="Wingdings" pitchFamily="2" charset="2"/>
              <a:buChar char="Ø"/>
            </a:pPr>
            <a:r>
              <a:rPr lang="pl-PL" sz="1600" dirty="0"/>
              <a:t>równość i pełnia praw obywateli</a:t>
            </a:r>
          </a:p>
          <a:p>
            <a:pPr algn="just">
              <a:buFont typeface="Wingdings" pitchFamily="2" charset="2"/>
              <a:buChar char="Ø"/>
            </a:pPr>
            <a:r>
              <a:rPr lang="pl-PL" sz="1600" dirty="0"/>
              <a:t>gwarantowanie równych praw dla mniejszości</a:t>
            </a:r>
          </a:p>
          <a:p>
            <a:pPr algn="just">
              <a:buFont typeface="Wingdings" pitchFamily="2" charset="2"/>
              <a:buChar char="Ø"/>
            </a:pPr>
            <a:r>
              <a:rPr lang="pl-PL" sz="1600" dirty="0"/>
              <a:t>zakaz przyznawania władzy w państwie jedynie wybranej grupie obywateli</a:t>
            </a:r>
          </a:p>
        </p:txBody>
      </p:sp>
    </p:spTree>
    <p:extLst>
      <p:ext uri="{BB962C8B-B14F-4D97-AF65-F5344CB8AC3E}">
        <p14:creationId xmlns:p14="http://schemas.microsoft.com/office/powerpoint/2010/main" val="167652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Prezydium Sejmu</a:t>
            </a:r>
          </a:p>
          <a:p>
            <a:pPr marL="114300" indent="0">
              <a:buNone/>
            </a:pPr>
            <a:r>
              <a:rPr lang="pl-PL" sz="1600" b="1" dirty="0"/>
              <a:t>Skład:</a:t>
            </a:r>
            <a:r>
              <a:rPr lang="pl-PL" sz="1600" dirty="0"/>
              <a:t> Marszałek Sejmu i wicemarszałkowie Sejmu</a:t>
            </a:r>
          </a:p>
          <a:p>
            <a:pPr marL="114300" indent="0" algn="just">
              <a:buNone/>
            </a:pPr>
            <a:r>
              <a:rPr lang="pl-PL" sz="1600" b="1" dirty="0"/>
              <a:t>Uprawnienia:</a:t>
            </a:r>
            <a:r>
              <a:rPr lang="pl-PL" sz="1600" dirty="0"/>
              <a:t> ustalanie tygodni posiedzeń, ustalanie planu prac Sejmu, dokonywanie wykładni Regulaminu Sejmu, ustalanie zasad doradztwa naukowego na rzecz Sejmu, zapewnianie współpracy między komisjami sejmowymi, uprawnienia w zakresie odpowiedzialności regulaminowej posłów, zgłaszanie kandydatów na sędziów Trybunału Konstytucyjnego, inicjatywa uchwałodawcza</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Sejmu, wicemarszałkowie Sejmu, przewodniczący lub wiceprzewodniczący klubów poselskich, kół parlamentarnych reprezentujących w dniu rozpoczęcia kadencji Sejmu osobną listę</a:t>
            </a:r>
          </a:p>
          <a:p>
            <a:pPr marL="114300" indent="0" algn="just">
              <a:buNone/>
            </a:pPr>
            <a:r>
              <a:rPr lang="pl-PL" sz="1600" b="1" dirty="0"/>
              <a:t>Uprawnienia: </a:t>
            </a:r>
            <a:r>
              <a:rPr lang="pl-PL" sz="1600" dirty="0"/>
              <a:t>zapewnia współdziałanie klubów i kół poselskich, opiniowanie projektów planów prac Sejmu, projektów porządku dziennego obrad, inne sprawy przekazane przez Marszałka lub Prezydium Sejmu</a:t>
            </a:r>
            <a:endParaRPr lang="pl-PL" sz="1600" b="1" dirty="0"/>
          </a:p>
          <a:p>
            <a:pPr marL="114300" indent="0">
              <a:buNone/>
            </a:pPr>
            <a:endParaRPr lang="pl-PL" sz="1600" dirty="0"/>
          </a:p>
        </p:txBody>
      </p:sp>
    </p:spTree>
    <p:extLst>
      <p:ext uri="{BB962C8B-B14F-4D97-AF65-F5344CB8AC3E}">
        <p14:creationId xmlns:p14="http://schemas.microsoft.com/office/powerpoint/2010/main" val="405451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Komisje sejmowe</a:t>
            </a:r>
          </a:p>
          <a:p>
            <a:pPr>
              <a:buFont typeface="Wingdings" pitchFamily="2" charset="2"/>
              <a:buChar char="Ø"/>
            </a:pPr>
            <a:r>
              <a:rPr lang="pl-PL" sz="1600" b="1" dirty="0"/>
              <a:t>stałe</a:t>
            </a:r>
          </a:p>
          <a:p>
            <a:pPr>
              <a:buFont typeface="Wingdings" pitchFamily="2" charset="2"/>
              <a:buChar char="Ø"/>
            </a:pPr>
            <a:r>
              <a:rPr lang="pl-PL" sz="1600" b="1" dirty="0"/>
              <a:t>nadzwyczajne</a:t>
            </a:r>
          </a:p>
          <a:p>
            <a:pPr marL="114300" indent="0">
              <a:buNone/>
            </a:pPr>
            <a:endParaRPr lang="pl-PL" sz="1600" b="1" dirty="0"/>
          </a:p>
          <a:p>
            <a:pPr>
              <a:buFont typeface="Wingdings" pitchFamily="2" charset="2"/>
              <a:buChar char="Ø"/>
            </a:pPr>
            <a:r>
              <a:rPr lang="pl-PL" sz="1600" b="1" dirty="0"/>
              <a:t>resortowe</a:t>
            </a:r>
          </a:p>
          <a:p>
            <a:pPr>
              <a:buFont typeface="Wingdings" pitchFamily="2" charset="2"/>
              <a:buChar char="Ø"/>
            </a:pPr>
            <a:r>
              <a:rPr lang="pl-PL" sz="1600" b="1" dirty="0" err="1"/>
              <a:t>pozaresortowe</a:t>
            </a:r>
            <a:endParaRPr lang="pl-PL" sz="1600" b="1" dirty="0"/>
          </a:p>
          <a:p>
            <a:pPr marL="114300" indent="0">
              <a:buNone/>
            </a:pPr>
            <a:endParaRPr lang="pl-PL" sz="1600" dirty="0"/>
          </a:p>
          <a:p>
            <a:pPr marL="114300" indent="0">
              <a:buNone/>
            </a:pPr>
            <a:r>
              <a:rPr lang="pl-PL" sz="1600" b="1" dirty="0"/>
              <a:t>Komisja śledcza</a:t>
            </a:r>
          </a:p>
          <a:p>
            <a:pPr marL="114300" indent="0">
              <a:buNone/>
            </a:pPr>
            <a:endParaRPr lang="pl-PL" sz="1600" dirty="0"/>
          </a:p>
          <a:p>
            <a:pPr marL="114300" indent="0" algn="just">
              <a:buNone/>
            </a:pPr>
            <a:r>
              <a:rPr lang="pl-PL" sz="1600" dirty="0"/>
              <a:t>Pracami komisji kieruje prezydium komisji: przewodniczący i zastępcy przewodniczącego komisji</a:t>
            </a:r>
          </a:p>
        </p:txBody>
      </p:sp>
    </p:spTree>
    <p:extLst>
      <p:ext uri="{BB962C8B-B14F-4D97-AF65-F5344CB8AC3E}">
        <p14:creationId xmlns:p14="http://schemas.microsoft.com/office/powerpoint/2010/main" val="2622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76101" y="1772817"/>
            <a:ext cx="11014229" cy="4373563"/>
          </a:xfrm>
        </p:spPr>
        <p:txBody>
          <a:bodyPr>
            <a:normAutofit/>
          </a:bodyPr>
          <a:lstStyle/>
          <a:p>
            <a:pPr marL="114300" indent="0">
              <a:buNone/>
            </a:pPr>
            <a:r>
              <a:rPr lang="pl-PL" sz="1600" b="1" dirty="0"/>
              <a:t>Marszałek Senatu</a:t>
            </a:r>
          </a:p>
          <a:p>
            <a:pPr marL="114300" indent="0" algn="just">
              <a:buNone/>
            </a:pPr>
            <a:r>
              <a:rPr lang="pl-PL" sz="1600" dirty="0"/>
              <a:t>wybierany na pierwszym posiedzeniu Senatu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gdy Marszałek Sejmu nie może tego robić, kierowanie pracami Senatu, ustalanie planu prac Senatu, ustalanie projektu porządku obrad, zwoływanie posiedzeń Senatu, reprezentowanie Senatu na zewnątrz, nadawanie biegu inicjatywom uchwałodawczym </a:t>
            </a:r>
            <a:br>
              <a:rPr lang="pl-PL" sz="1600" dirty="0"/>
            </a:br>
            <a:r>
              <a:rPr lang="pl-PL" sz="1600" dirty="0"/>
              <a:t>i ustawom przekazanym przez Sejm, przewodniczenie posiedzeniom Senatu, uprawnienia w zakresie odpowiedzialności regulaminowej senatorów, możliwość składania wniosków do Trybunału Konstytucyjnego, zgłaszanie kandydata na RPD, powoływanie i odwoływanie Szefa Kancelarii Senatu</a:t>
            </a:r>
          </a:p>
          <a:p>
            <a:pPr marL="114300" indent="0">
              <a:buNone/>
            </a:pPr>
            <a:endParaRPr lang="pl-PL" sz="1600" dirty="0"/>
          </a:p>
        </p:txBody>
      </p:sp>
    </p:spTree>
    <p:extLst>
      <p:ext uri="{BB962C8B-B14F-4D97-AF65-F5344CB8AC3E}">
        <p14:creationId xmlns:p14="http://schemas.microsoft.com/office/powerpoint/2010/main" val="182833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15142" y="1673628"/>
            <a:ext cx="11083636" cy="4995731"/>
          </a:xfrm>
        </p:spPr>
        <p:txBody>
          <a:bodyPr>
            <a:normAutofit/>
          </a:bodyPr>
          <a:lstStyle/>
          <a:p>
            <a:pPr marL="114300" indent="0">
              <a:buNone/>
            </a:pPr>
            <a:r>
              <a:rPr lang="pl-PL" sz="1600" b="1" dirty="0"/>
              <a:t>Prezydium Senatu</a:t>
            </a:r>
          </a:p>
          <a:p>
            <a:pPr marL="114300" indent="0">
              <a:buNone/>
            </a:pPr>
            <a:r>
              <a:rPr lang="pl-PL" sz="1600" b="1" dirty="0"/>
              <a:t>Skład:</a:t>
            </a:r>
            <a:r>
              <a:rPr lang="pl-PL" sz="1600" dirty="0"/>
              <a:t> Marszałek Senatu i wicemarszałkowie Senatu (nie więcej niż 4)</a:t>
            </a:r>
          </a:p>
          <a:p>
            <a:pPr marL="114300" indent="0" algn="just">
              <a:buNone/>
            </a:pPr>
            <a:r>
              <a:rPr lang="pl-PL" sz="1600" b="1" dirty="0"/>
              <a:t>Uprawnienia:</a:t>
            </a:r>
            <a:r>
              <a:rPr lang="pl-PL" sz="1600" dirty="0"/>
              <a:t> dokonywanie wykładni Regulaminu Senatu, ustalanie zasad doradztwa naukowego na rzecz Senatu, ustalanie zasad zlecania zadań publicznych w zakresie opieki nad Polonią i Polakami za granicą, zlecanie komisjom spraw w określonym zakresie, czuwanie nad wykonywaniem obowiązków przez senatorów, inicjatywa uchwałodawcza w zakresie zmiany Regulaminu Senatu</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Senatu, wicemarszałkowie Senatu, przedstawiciele klubów senatorskich</a:t>
            </a:r>
          </a:p>
          <a:p>
            <a:pPr marL="114300" indent="0" algn="just">
              <a:buNone/>
            </a:pPr>
            <a:r>
              <a:rPr lang="pl-PL" sz="1600" b="1" dirty="0"/>
              <a:t>Uprawnienia: </a:t>
            </a:r>
            <a:r>
              <a:rPr lang="pl-PL" sz="1600" dirty="0"/>
              <a:t>zapewnianie współpracy między klubami i kołami senackimi, opiniowanie projektów planów prac Senatu, projektów porządku dziennego obrad, inne sprawy przekazane przez Marszałka lub Prezydium Senatu</a:t>
            </a:r>
            <a:endParaRPr lang="pl-PL" sz="1600" b="1" dirty="0"/>
          </a:p>
          <a:p>
            <a:pPr marL="114300" indent="0">
              <a:buNone/>
            </a:pPr>
            <a:endParaRPr lang="pl-PL" sz="1600" dirty="0"/>
          </a:p>
          <a:p>
            <a:pPr marL="114300" indent="0">
              <a:buNone/>
            </a:pPr>
            <a:r>
              <a:rPr lang="pl-PL" sz="1600" b="1" dirty="0"/>
              <a:t>Komisje Senatu</a:t>
            </a:r>
          </a:p>
          <a:p>
            <a:pPr>
              <a:buFont typeface="Wingdings" pitchFamily="2" charset="2"/>
              <a:buChar char="Ø"/>
            </a:pPr>
            <a:r>
              <a:rPr lang="pl-PL" sz="1600" b="1" dirty="0"/>
              <a:t>stałe </a:t>
            </a:r>
          </a:p>
          <a:p>
            <a:pPr>
              <a:buFont typeface="Wingdings" pitchFamily="2" charset="2"/>
              <a:buChar char="Ø"/>
            </a:pPr>
            <a:r>
              <a:rPr lang="pl-PL" sz="1600" b="1" dirty="0"/>
              <a:t>nadzwyczajne</a:t>
            </a:r>
          </a:p>
        </p:txBody>
      </p:sp>
    </p:spTree>
    <p:extLst>
      <p:ext uri="{BB962C8B-B14F-4D97-AF65-F5344CB8AC3E}">
        <p14:creationId xmlns:p14="http://schemas.microsoft.com/office/powerpoint/2010/main" val="26861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Funkcje </a:t>
            </a:r>
          </a:p>
        </p:txBody>
      </p:sp>
      <p:sp>
        <p:nvSpPr>
          <p:cNvPr id="3" name="Symbol zastępczy zawartości 2"/>
          <p:cNvSpPr>
            <a:spLocks noGrp="1"/>
          </p:cNvSpPr>
          <p:nvPr>
            <p:ph idx="1"/>
          </p:nvPr>
        </p:nvSpPr>
        <p:spPr>
          <a:xfrm>
            <a:off x="836815" y="1556793"/>
            <a:ext cx="10745585" cy="4569371"/>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funkcja </a:t>
            </a:r>
            <a:r>
              <a:rPr lang="pl-PL" sz="1600" b="1" dirty="0" err="1"/>
              <a:t>ustrojodawcza</a:t>
            </a:r>
            <a:endParaRPr lang="pl-PL" sz="1600" b="1" dirty="0"/>
          </a:p>
          <a:p>
            <a:pPr marL="114300" indent="0" algn="just">
              <a:buNone/>
            </a:pPr>
            <a:endParaRPr lang="pl-PL" sz="1600" b="1" dirty="0"/>
          </a:p>
          <a:p>
            <a:pPr marL="114300" indent="0" algn="just">
              <a:buNone/>
            </a:pPr>
            <a:r>
              <a:rPr lang="pl-PL" sz="1600" b="1" dirty="0"/>
              <a:t>funkcja ustawodawcza</a:t>
            </a:r>
          </a:p>
          <a:p>
            <a:pPr marL="114300" indent="0" algn="just">
              <a:buNone/>
            </a:pPr>
            <a:endParaRPr lang="pl-PL" sz="1600" b="1" dirty="0"/>
          </a:p>
          <a:p>
            <a:pPr marL="114300" indent="0" algn="just">
              <a:buNone/>
            </a:pPr>
            <a:r>
              <a:rPr lang="pl-PL" sz="1600" b="1" dirty="0"/>
              <a:t>funkcja uchwałodawcza</a:t>
            </a:r>
          </a:p>
          <a:p>
            <a:pPr marL="114300" indent="0" algn="just">
              <a:buNone/>
            </a:pPr>
            <a:endParaRPr lang="pl-PL" sz="1600" b="1" dirty="0"/>
          </a:p>
          <a:p>
            <a:pPr marL="114300" indent="0" algn="just">
              <a:buNone/>
            </a:pPr>
            <a:r>
              <a:rPr lang="pl-PL" sz="1600" b="1" dirty="0"/>
              <a:t>funkcja kreacyjna</a:t>
            </a:r>
          </a:p>
          <a:p>
            <a:pPr marL="114300" indent="0" algn="just">
              <a:buNone/>
            </a:pPr>
            <a:endParaRPr lang="pl-PL" sz="1600" b="1" dirty="0"/>
          </a:p>
          <a:p>
            <a:pPr marL="114300" indent="0" algn="just">
              <a:buNone/>
            </a:pPr>
            <a:r>
              <a:rPr lang="pl-PL" sz="1600" b="1" dirty="0"/>
              <a:t>funkcja kontrolna</a:t>
            </a:r>
          </a:p>
          <a:p>
            <a:pPr marL="114300" indent="0" algn="just">
              <a:buNone/>
            </a:pPr>
            <a:endParaRPr lang="pl-PL" sz="1600" b="1" dirty="0"/>
          </a:p>
          <a:p>
            <a:pPr marL="114300" indent="0" algn="just">
              <a:buNone/>
            </a:pPr>
            <a:r>
              <a:rPr lang="pl-PL" sz="1600" b="1" dirty="0"/>
              <a:t>funkcja europejska</a:t>
            </a:r>
          </a:p>
        </p:txBody>
      </p:sp>
    </p:spTree>
    <p:extLst>
      <p:ext uri="{BB962C8B-B14F-4D97-AF65-F5344CB8AC3E}">
        <p14:creationId xmlns:p14="http://schemas.microsoft.com/office/powerpoint/2010/main" val="218388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653935" y="1752600"/>
            <a:ext cx="10828712" cy="4916760"/>
          </a:xfrm>
        </p:spPr>
        <p:txBody>
          <a:bodyPr>
            <a:normAutofit/>
          </a:bodyPr>
          <a:lstStyle/>
          <a:p>
            <a:pPr marL="114300" indent="0" algn="ctr">
              <a:buNone/>
            </a:pPr>
            <a:r>
              <a:rPr lang="pl-PL" sz="1600" b="1" dirty="0"/>
              <a:t>Inicjatywa ustawodawcza</a:t>
            </a:r>
          </a:p>
          <a:p>
            <a:pPr marL="114300" indent="0" algn="ctr">
              <a:buNone/>
            </a:pPr>
            <a:r>
              <a:rPr lang="pl-PL" sz="1600" dirty="0"/>
              <a:t>grupa co najmniej 15 posłów</a:t>
            </a:r>
          </a:p>
          <a:p>
            <a:pPr marL="114300" indent="0" algn="ctr">
              <a:buNone/>
            </a:pPr>
            <a:r>
              <a:rPr lang="pl-PL" sz="1600" dirty="0"/>
              <a:t>komisja sejmowa</a:t>
            </a:r>
          </a:p>
          <a:p>
            <a:pPr marL="114300" indent="0" algn="ctr">
              <a:buNone/>
            </a:pPr>
            <a:r>
              <a:rPr lang="pl-PL" sz="1600" dirty="0"/>
              <a:t>Prezydent RP</a:t>
            </a:r>
          </a:p>
          <a:p>
            <a:pPr marL="114300" indent="0" algn="ctr">
              <a:buNone/>
            </a:pPr>
            <a:r>
              <a:rPr lang="pl-PL" sz="1600" dirty="0"/>
              <a:t>Rada Ministrów</a:t>
            </a:r>
          </a:p>
          <a:p>
            <a:pPr marL="114300" indent="0" algn="ctr">
              <a:buNone/>
            </a:pPr>
            <a:r>
              <a:rPr lang="pl-PL" sz="1600" dirty="0"/>
              <a:t>Senat</a:t>
            </a:r>
          </a:p>
          <a:p>
            <a:pPr marL="114300" indent="0" algn="ctr">
              <a:buNone/>
            </a:pPr>
            <a:r>
              <a:rPr lang="pl-PL" sz="1600" dirty="0"/>
              <a:t>grupa co najmniej 100 tys. obywateli</a:t>
            </a:r>
          </a:p>
          <a:p>
            <a:pPr marL="114300" indent="0" algn="ctr">
              <a:buNone/>
            </a:pPr>
            <a:endParaRPr lang="pl-PL" sz="1600" dirty="0"/>
          </a:p>
          <a:p>
            <a:pPr marL="114300" indent="0" algn="ctr">
              <a:buNone/>
            </a:pPr>
            <a:endParaRPr lang="pl-PL" sz="1600" dirty="0"/>
          </a:p>
          <a:p>
            <a:pPr marL="114300" indent="0" algn="ctr">
              <a:buNone/>
            </a:pPr>
            <a:r>
              <a:rPr lang="pl-PL" sz="1600" dirty="0"/>
              <a:t>projekt ustawy z uzasadnieniem</a:t>
            </a:r>
          </a:p>
          <a:p>
            <a:pPr marL="114300" indent="0" algn="ctr">
              <a:buNone/>
            </a:pPr>
            <a:endParaRPr lang="pl-PL" sz="1600" dirty="0"/>
          </a:p>
          <a:p>
            <a:pPr marL="114300" indent="0" algn="ctr">
              <a:buNone/>
            </a:pPr>
            <a:endParaRPr lang="pl-PL" sz="1600" dirty="0"/>
          </a:p>
          <a:p>
            <a:pPr marL="114300" indent="0" algn="ctr">
              <a:buNone/>
            </a:pPr>
            <a:r>
              <a:rPr lang="pl-PL" sz="1600" b="1" dirty="0"/>
              <a:t>Marszałek Sejmu</a:t>
            </a:r>
          </a:p>
          <a:p>
            <a:pPr marL="114300" indent="0" algn="ctr">
              <a:buNone/>
            </a:pPr>
            <a:endParaRPr lang="pl-PL" sz="1600" b="1" dirty="0"/>
          </a:p>
          <a:p>
            <a:pPr marL="114300" indent="0" algn="ctr">
              <a:buNone/>
            </a:pPr>
            <a:endParaRPr lang="pl-PL" sz="1600" b="1" dirty="0"/>
          </a:p>
          <a:p>
            <a:pPr marL="114300" indent="0" algn="ctr">
              <a:buNone/>
            </a:pPr>
            <a:r>
              <a:rPr lang="pl-PL" sz="1400" dirty="0"/>
              <a:t>Kieruje projekt do eksperta Kancelarii Sejmu w celu zaopiniowania pod kątem zgodności z prawem Unii Europejskiej; wyjątek – projekty RM i Prezydenta RP</a:t>
            </a:r>
          </a:p>
        </p:txBody>
      </p:sp>
      <p:sp>
        <p:nvSpPr>
          <p:cNvPr id="4" name="Strzałka w dół 3"/>
          <p:cNvSpPr/>
          <p:nvPr/>
        </p:nvSpPr>
        <p:spPr>
          <a:xfrm>
            <a:off x="6023992" y="386104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7251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89240"/>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2349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Marszałek Sejmu</a:t>
            </a:r>
          </a:p>
          <a:p>
            <a:pPr marL="114300" indent="0" algn="ctr">
              <a:buNone/>
            </a:pPr>
            <a:endParaRPr lang="pl-PL" sz="1600" b="1" dirty="0"/>
          </a:p>
          <a:p>
            <a:pPr marL="114300" indent="0" algn="ctr">
              <a:buNone/>
            </a:pPr>
            <a:r>
              <a:rPr lang="pl-PL" sz="1600" b="1" dirty="0"/>
              <a:t>I czytanie</a:t>
            </a:r>
          </a:p>
          <a:p>
            <a:pPr marL="114300" indent="0" algn="ctr">
              <a:buNone/>
            </a:pPr>
            <a:endParaRPr lang="pl-PL" sz="1600" b="1" dirty="0"/>
          </a:p>
          <a:p>
            <a:pPr marL="114300" indent="0" algn="just">
              <a:buNone/>
            </a:pPr>
            <a:r>
              <a:rPr lang="pl-PL" sz="1600" b="1" dirty="0"/>
              <a:t>                 posiedzenie plenarne Sejmu                                           komisja sejmowa</a:t>
            </a:r>
          </a:p>
          <a:p>
            <a:pPr marL="114300" indent="0" algn="just">
              <a:buNone/>
            </a:pPr>
            <a:r>
              <a:rPr lang="pl-PL" sz="1600" b="1" dirty="0"/>
              <a:t>                                                                    </a:t>
            </a:r>
            <a:r>
              <a:rPr lang="pl-PL" sz="1600" dirty="0"/>
              <a:t>Pierwsze czytanie obejmuje:</a:t>
            </a:r>
          </a:p>
          <a:p>
            <a:pPr marL="114300" indent="0" algn="ctr">
              <a:buNone/>
            </a:pPr>
            <a:r>
              <a:rPr lang="pl-PL" sz="1600" dirty="0"/>
              <a:t>przedstawienie projektu przez wnioskodawcę</a:t>
            </a:r>
          </a:p>
          <a:p>
            <a:pPr marL="114300" indent="0" algn="ctr">
              <a:buNone/>
            </a:pPr>
            <a:r>
              <a:rPr lang="pl-PL" sz="1600" dirty="0"/>
              <a:t>debatę nad założeniami projektu</a:t>
            </a:r>
          </a:p>
          <a:p>
            <a:pPr marL="114300" indent="0" algn="ctr">
              <a:buNone/>
            </a:pPr>
            <a:r>
              <a:rPr lang="pl-PL" sz="1600" dirty="0"/>
              <a:t>zgłaszanie poprawek (posłowie, wnioskodawca, RM)</a:t>
            </a:r>
          </a:p>
          <a:p>
            <a:pPr marL="114300" indent="0" algn="ctr">
              <a:buNone/>
            </a:pPr>
            <a:endParaRPr lang="pl-PL" sz="1600" dirty="0"/>
          </a:p>
          <a:p>
            <a:pPr marL="114300" indent="0" algn="just">
              <a:buNone/>
            </a:pPr>
            <a:r>
              <a:rPr lang="pl-PL" sz="1600" b="1" dirty="0"/>
              <a:t>                     komisja sejmowa</a:t>
            </a:r>
            <a:r>
              <a:rPr lang="pl-PL" sz="1600" dirty="0"/>
              <a:t> </a:t>
            </a:r>
          </a:p>
          <a:p>
            <a:pPr marL="114300" indent="0" algn="just">
              <a:buNone/>
            </a:pPr>
            <a:endParaRPr lang="pl-PL" sz="1600" dirty="0"/>
          </a:p>
          <a:p>
            <a:pPr marL="114300" indent="0" algn="just">
              <a:buNone/>
            </a:pPr>
            <a:endParaRPr lang="pl-PL" sz="1600" dirty="0"/>
          </a:p>
          <a:p>
            <a:pPr marL="114300" indent="0" algn="ctr">
              <a:buNone/>
            </a:pPr>
            <a:r>
              <a:rPr lang="pl-PL" sz="1600" dirty="0"/>
              <a:t>Prace w komisji obejmują szczegółowe rozpatrzenie projektu po I czytaniu</a:t>
            </a:r>
          </a:p>
        </p:txBody>
      </p:sp>
      <p:sp>
        <p:nvSpPr>
          <p:cNvPr id="4" name="Strzałka w dół 3"/>
          <p:cNvSpPr/>
          <p:nvPr/>
        </p:nvSpPr>
        <p:spPr>
          <a:xfrm>
            <a:off x="6168008" y="2060848"/>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a:cxnSpLocks/>
          </p:cNvCxnSpPr>
          <p:nvPr/>
        </p:nvCxnSpPr>
        <p:spPr>
          <a:xfrm flipH="1">
            <a:off x="4744528" y="2636912"/>
            <a:ext cx="919424" cy="261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744072" y="2636912"/>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trzałka w dół 15"/>
          <p:cNvSpPr/>
          <p:nvPr/>
        </p:nvSpPr>
        <p:spPr>
          <a:xfrm>
            <a:off x="3143673" y="3284984"/>
            <a:ext cx="45719"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p:cNvSpPr/>
          <p:nvPr/>
        </p:nvSpPr>
        <p:spPr>
          <a:xfrm>
            <a:off x="5951984" y="508518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874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2"/>
            <a:ext cx="8229600" cy="5112568"/>
          </a:xfrm>
        </p:spPr>
        <p:txBody>
          <a:bodyPr>
            <a:normAutofit/>
          </a:bodyPr>
          <a:lstStyle/>
          <a:p>
            <a:pPr marL="114300" indent="0" algn="ctr">
              <a:buNone/>
            </a:pPr>
            <a:r>
              <a:rPr lang="pl-PL" sz="1600" b="1" dirty="0"/>
              <a:t>komisja sejmowa</a:t>
            </a:r>
          </a:p>
          <a:p>
            <a:pPr marL="114300" indent="0" algn="ctr">
              <a:buNone/>
            </a:pPr>
            <a:endParaRPr lang="pl-PL" sz="1600" b="1"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II czytanie</a:t>
            </a:r>
          </a:p>
          <a:p>
            <a:pPr marL="114300" indent="0" algn="ctr">
              <a:buNone/>
            </a:pPr>
            <a:r>
              <a:rPr lang="pl-PL" sz="1600" dirty="0"/>
              <a:t>posiedzenie plenarne Sejmu</a:t>
            </a:r>
          </a:p>
          <a:p>
            <a:pPr marL="114300" indent="0" algn="ctr">
              <a:buNone/>
            </a:pPr>
            <a:r>
              <a:rPr lang="pl-PL" sz="1600" dirty="0"/>
              <a:t>Obejmuje:</a:t>
            </a:r>
          </a:p>
          <a:p>
            <a:pPr marL="114300" indent="0" algn="ctr">
              <a:buNone/>
            </a:pPr>
            <a:r>
              <a:rPr lang="pl-PL" sz="1600" dirty="0"/>
              <a:t>przedstawienie sprawozdania</a:t>
            </a:r>
          </a:p>
          <a:p>
            <a:pPr marL="114300" indent="0" algn="ctr">
              <a:buNone/>
            </a:pPr>
            <a:r>
              <a:rPr lang="pl-PL" sz="1600" dirty="0"/>
              <a:t>debatę</a:t>
            </a:r>
          </a:p>
          <a:p>
            <a:pPr marL="114300" indent="0" algn="ctr">
              <a:buNone/>
            </a:pPr>
            <a:r>
              <a:rPr lang="pl-PL" sz="1600" dirty="0"/>
              <a:t>zgłaszanie poprawek (grupa co najmniej 15 posłów, klub poselski, koło poselskie, Komisja ds. Petycji, wnioskodawca, RM)</a:t>
            </a:r>
          </a:p>
          <a:p>
            <a:pPr marL="114300" indent="0" algn="ctr">
              <a:buNone/>
            </a:pPr>
            <a:endParaRPr lang="pl-PL" sz="1600" dirty="0"/>
          </a:p>
          <a:p>
            <a:pPr marL="114300" indent="0" algn="just">
              <a:buNone/>
            </a:pPr>
            <a:r>
              <a:rPr lang="pl-PL" sz="1600" dirty="0"/>
              <a:t>             brak zgłoszenia poprawek                            zgłoszenie poprawek</a:t>
            </a:r>
          </a:p>
          <a:p>
            <a:pPr marL="114300" indent="0" algn="just">
              <a:buNone/>
            </a:pPr>
            <a:endParaRPr lang="pl-PL" sz="1600" dirty="0"/>
          </a:p>
          <a:p>
            <a:pPr marL="114300" indent="0" algn="just">
              <a:buNone/>
            </a:pPr>
            <a:r>
              <a:rPr lang="pl-PL" sz="1600" dirty="0"/>
              <a:t>                           </a:t>
            </a:r>
            <a:r>
              <a:rPr lang="pl-PL" sz="1600" b="1" dirty="0"/>
              <a:t>III czytanie                                         komisja sejmowa</a:t>
            </a:r>
          </a:p>
          <a:p>
            <a:pPr marL="114300" indent="0" algn="just">
              <a:buNone/>
            </a:pPr>
            <a:endParaRPr lang="pl-PL" sz="1600" b="1" dirty="0"/>
          </a:p>
          <a:p>
            <a:pPr marL="114300" indent="0" algn="just">
              <a:buNone/>
            </a:pPr>
            <a:r>
              <a:rPr lang="pl-PL" sz="1600" b="1" dirty="0"/>
              <a:t>                                                                                 </a:t>
            </a:r>
            <a:r>
              <a:rPr lang="pl-PL" sz="1600" dirty="0"/>
              <a:t>dodatkowe sprawozdanie</a:t>
            </a:r>
          </a:p>
        </p:txBody>
      </p:sp>
      <p:sp>
        <p:nvSpPr>
          <p:cNvPr id="4" name="Strzałka w dół 3"/>
          <p:cNvSpPr/>
          <p:nvPr/>
        </p:nvSpPr>
        <p:spPr>
          <a:xfrm>
            <a:off x="6023992" y="1852375"/>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23992" y="242261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p:cNvCxnSpPr/>
          <p:nvPr/>
        </p:nvCxnSpPr>
        <p:spPr>
          <a:xfrm flipH="1">
            <a:off x="4367808" y="4725144"/>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7095193" y="4772833"/>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Strzałka w dół 11"/>
          <p:cNvSpPr/>
          <p:nvPr/>
        </p:nvSpPr>
        <p:spPr>
          <a:xfrm>
            <a:off x="4327135" y="5373216"/>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8085936" y="537321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8085936" y="5949311"/>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59502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lgn="ctr">
              <a:buNone/>
            </a:pPr>
            <a:r>
              <a:rPr lang="pl-PL" sz="1600" b="1" dirty="0"/>
              <a:t>III czytanie</a:t>
            </a:r>
          </a:p>
          <a:p>
            <a:pPr marL="114300" indent="0" algn="ctr">
              <a:buNone/>
            </a:pPr>
            <a:r>
              <a:rPr lang="pl-PL" sz="1600" dirty="0"/>
              <a:t>posiedzenie plenarne Sejmu</a:t>
            </a:r>
          </a:p>
          <a:p>
            <a:pPr marL="114300" indent="0" algn="ctr">
              <a:buNone/>
            </a:pPr>
            <a:r>
              <a:rPr lang="pl-PL" sz="1600" dirty="0"/>
              <a:t>Głosowanie:</a:t>
            </a:r>
          </a:p>
          <a:p>
            <a:pPr marL="114300" indent="0" algn="ctr">
              <a:buNone/>
            </a:pPr>
            <a:r>
              <a:rPr lang="pl-PL" sz="1600" dirty="0"/>
              <a:t>nad odrzuceniem projektu (jeśli zgłoszono taki wniosek w II czytaniu)</a:t>
            </a:r>
          </a:p>
          <a:p>
            <a:pPr marL="114300" indent="0" algn="ctr">
              <a:buNone/>
            </a:pPr>
            <a:r>
              <a:rPr lang="pl-PL" sz="1600" dirty="0"/>
              <a:t>nad przyjęciem poprawek zgłoszonych w II czytaniu</a:t>
            </a:r>
          </a:p>
          <a:p>
            <a:pPr marL="114300" indent="0" algn="ctr">
              <a:buNone/>
            </a:pPr>
            <a:r>
              <a:rPr lang="pl-PL" sz="1600" dirty="0"/>
              <a:t>nad całością projektu</a:t>
            </a:r>
          </a:p>
          <a:p>
            <a:pPr marL="114300" indent="0" algn="ctr">
              <a:buNone/>
            </a:pPr>
            <a:r>
              <a:rPr lang="pl-PL" sz="1600" b="1" dirty="0"/>
              <a:t>Uchwalenie ustawy: </a:t>
            </a:r>
            <a:r>
              <a:rPr lang="pl-PL" sz="1600" dirty="0"/>
              <a:t>zwykłą większością głosów w obecności co najmniej połowy ustawowej liczby posłów</a:t>
            </a:r>
          </a:p>
          <a:p>
            <a:pPr marL="114300" indent="0" algn="ctr">
              <a:buNone/>
            </a:pPr>
            <a:endParaRPr lang="pl-PL" sz="1600" b="1" dirty="0"/>
          </a:p>
          <a:p>
            <a:pPr marL="114300" indent="0" algn="ctr">
              <a:buNone/>
            </a:pPr>
            <a:r>
              <a:rPr lang="pl-PL" sz="1600" b="1" dirty="0"/>
              <a:t>Wyjątki:</a:t>
            </a:r>
          </a:p>
          <a:p>
            <a:pPr marL="114300" indent="0" algn="ctr">
              <a:buNone/>
            </a:pPr>
            <a:r>
              <a:rPr lang="pl-PL" sz="1600" dirty="0"/>
              <a:t>Ustawa o zmianie Konstytucji</a:t>
            </a:r>
          </a:p>
          <a:p>
            <a:pPr marL="114300" indent="0" algn="ctr">
              <a:buNone/>
            </a:pPr>
            <a:r>
              <a:rPr lang="pl-PL" sz="1600" dirty="0"/>
              <a:t>Ustawa w sprawie wyrażenia zgody na ratyfikację umowy o przekazaniu kompetencji</a:t>
            </a:r>
          </a:p>
        </p:txBody>
      </p:sp>
      <p:sp>
        <p:nvSpPr>
          <p:cNvPr id="4" name="Strzałka w dół 3"/>
          <p:cNvSpPr/>
          <p:nvPr/>
        </p:nvSpPr>
        <p:spPr>
          <a:xfrm>
            <a:off x="6023992" y="551723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0702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Senat</a:t>
            </a:r>
          </a:p>
          <a:p>
            <a:pPr marL="114300" indent="0" algn="ctr">
              <a:buNone/>
            </a:pPr>
            <a:r>
              <a:rPr lang="pl-PL" sz="1600" dirty="0"/>
              <a:t>ma 30 dni na zajęcie stanowiska (co do zasady)</a:t>
            </a:r>
          </a:p>
          <a:p>
            <a:pPr marL="114300" indent="0" algn="ctr">
              <a:buNone/>
            </a:pPr>
            <a:endParaRPr lang="pl-PL" sz="1600" dirty="0"/>
          </a:p>
          <a:p>
            <a:pPr marL="114300" indent="0" algn="ctr">
              <a:buNone/>
            </a:pPr>
            <a:r>
              <a:rPr lang="pl-PL" sz="1600" b="1" dirty="0"/>
              <a:t>komisja senacka </a:t>
            </a:r>
          </a:p>
          <a:p>
            <a:pPr marL="114300" indent="0" algn="ctr">
              <a:buNone/>
            </a:pPr>
            <a:r>
              <a:rPr lang="pl-PL" sz="1600" dirty="0"/>
              <a:t>(właściwa merytorycznie)</a:t>
            </a:r>
          </a:p>
          <a:p>
            <a:pPr marL="114300" indent="0" algn="ctr">
              <a:buNone/>
            </a:pPr>
            <a:r>
              <a:rPr lang="pl-PL" sz="1600" dirty="0"/>
              <a:t>Prace obejmują:</a:t>
            </a:r>
          </a:p>
          <a:p>
            <a:pPr marL="114300" indent="0" algn="ctr">
              <a:buNone/>
            </a:pPr>
            <a:r>
              <a:rPr lang="pl-PL" sz="1600" dirty="0"/>
              <a:t>zapoznanie się z ustawą</a:t>
            </a:r>
          </a:p>
          <a:p>
            <a:pPr marL="114300" indent="0" algn="ctr">
              <a:buNone/>
            </a:pPr>
            <a:r>
              <a:rPr lang="pl-PL" sz="1600" dirty="0"/>
              <a:t>debatę</a:t>
            </a:r>
          </a:p>
          <a:p>
            <a:pPr marL="114300" indent="0" algn="ctr">
              <a:buNone/>
            </a:pPr>
            <a:r>
              <a:rPr lang="pl-PL" sz="1600" dirty="0"/>
              <a:t>zgłaszanie poprawek</a:t>
            </a:r>
          </a:p>
          <a:p>
            <a:pPr marL="114300" indent="0" algn="ctr">
              <a:buNone/>
            </a:pPr>
            <a:endParaRPr lang="pl-PL" sz="1600"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posiedzenie plenarne Senatu</a:t>
            </a:r>
          </a:p>
          <a:p>
            <a:pPr marL="114300" indent="0" algn="ctr">
              <a:buNone/>
            </a:pPr>
            <a:r>
              <a:rPr lang="pl-PL" sz="1600" dirty="0"/>
              <a:t>przedstawienie sprawozdania</a:t>
            </a:r>
          </a:p>
          <a:p>
            <a:pPr marL="114300" indent="0" algn="ctr">
              <a:buNone/>
            </a:pPr>
            <a:r>
              <a:rPr lang="pl-PL" sz="1600" dirty="0"/>
              <a:t>debata</a:t>
            </a:r>
          </a:p>
          <a:p>
            <a:pPr marL="114300" indent="0" algn="ctr">
              <a:buNone/>
            </a:pPr>
            <a:r>
              <a:rPr lang="pl-PL" sz="1600" dirty="0"/>
              <a:t>zgłaszanie poprawek</a:t>
            </a:r>
          </a:p>
        </p:txBody>
      </p:sp>
      <p:sp>
        <p:nvSpPr>
          <p:cNvPr id="4" name="Strzałka w dół 3"/>
          <p:cNvSpPr/>
          <p:nvPr/>
        </p:nvSpPr>
        <p:spPr>
          <a:xfrm>
            <a:off x="6096000" y="227687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96000" y="429309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96000" y="4869160"/>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6602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72355"/>
          </a:xfrm>
        </p:spPr>
        <p:txBody>
          <a:bodyPr>
            <a:normAutofit fontScale="90000"/>
          </a:bodyPr>
          <a:lstStyle/>
          <a:p>
            <a:r>
              <a:rPr lang="pl-PL" sz="2000" dirty="0"/>
              <a:t>Zasada bezstronności światopoglądowej państwa – art. 25</a:t>
            </a:r>
          </a:p>
        </p:txBody>
      </p:sp>
      <p:sp>
        <p:nvSpPr>
          <p:cNvPr id="3" name="Symbol zastępczy zawartości 2"/>
          <p:cNvSpPr>
            <a:spLocks noGrp="1"/>
          </p:cNvSpPr>
          <p:nvPr>
            <p:ph idx="1"/>
          </p:nvPr>
        </p:nvSpPr>
        <p:spPr>
          <a:xfrm>
            <a:off x="570807" y="1628801"/>
            <a:ext cx="11028218" cy="4497363"/>
          </a:xfrm>
        </p:spPr>
        <p:txBody>
          <a:bodyPr>
            <a:normAutofit/>
          </a:bodyPr>
          <a:lstStyle/>
          <a:p>
            <a:pPr marL="114300" indent="0">
              <a:buNone/>
            </a:pPr>
            <a:r>
              <a:rPr lang="pl-PL" sz="1600" dirty="0"/>
              <a:t>Neutralność otwarta</a:t>
            </a:r>
          </a:p>
          <a:p>
            <a:pPr marL="114300" indent="0">
              <a:buNone/>
            </a:pPr>
            <a:endParaRPr lang="pl-PL" sz="1600" dirty="0"/>
          </a:p>
          <a:p>
            <a:pPr marL="114300" indent="0">
              <a:buNone/>
            </a:pPr>
            <a:r>
              <a:rPr lang="pl-PL" sz="1600" dirty="0"/>
              <a:t>Neutralność zamknięta</a:t>
            </a:r>
          </a:p>
          <a:p>
            <a:pPr marL="114300" indent="0">
              <a:buNone/>
            </a:pPr>
            <a:endParaRPr lang="pl-PL" sz="1600" dirty="0"/>
          </a:p>
          <a:p>
            <a:pPr marL="114300" indent="0">
              <a:buNone/>
            </a:pPr>
            <a:r>
              <a:rPr lang="pl-PL" sz="1600" dirty="0"/>
              <a:t>Aspekt podmiotowy - obowiązek zachowania bezstronności adresowany jest do władz publicznych</a:t>
            </a:r>
          </a:p>
          <a:p>
            <a:pPr marL="114300" indent="0">
              <a:buNone/>
            </a:pPr>
            <a:endParaRPr lang="pl-PL" sz="1600" dirty="0"/>
          </a:p>
          <a:p>
            <a:pPr marL="114300" indent="0">
              <a:buNone/>
            </a:pPr>
            <a:r>
              <a:rPr lang="pl-PL" sz="1600" dirty="0"/>
              <a:t>Aspekt przedmiotowy – obowiązek zachowania bezstronności odnosi się do spraw przekonań religijnych, światopoglądowych, filozoficznych</a:t>
            </a:r>
          </a:p>
          <a:p>
            <a:pPr marL="114300" indent="0">
              <a:buNone/>
            </a:pPr>
            <a:endParaRPr lang="pl-PL" sz="1600" dirty="0"/>
          </a:p>
          <a:p>
            <a:pPr marL="114300" indent="0">
              <a:buNone/>
            </a:pPr>
            <a:r>
              <a:rPr lang="pl-PL" sz="1600" dirty="0"/>
              <a:t>Treścią zasady jest zakaz ingerencji władz publicznych w sferę religijną i światopoglądową, a także w działalność kościołów i związków wyznaniowych</a:t>
            </a:r>
          </a:p>
          <a:p>
            <a:pPr marL="114300" indent="0">
              <a:buNone/>
            </a:pPr>
            <a:endParaRPr lang="pl-PL" sz="1600" dirty="0"/>
          </a:p>
          <a:p>
            <a:pPr marL="114300" indent="0">
              <a:buNone/>
            </a:pPr>
            <a:r>
              <a:rPr lang="pl-PL" sz="1600" dirty="0"/>
              <a:t>Sposoby regulowania relacji państwo-kościół/związek wyznaniowy</a:t>
            </a:r>
          </a:p>
        </p:txBody>
      </p:sp>
    </p:spTree>
    <p:extLst>
      <p:ext uri="{BB962C8B-B14F-4D97-AF65-F5344CB8AC3E}">
        <p14:creationId xmlns:p14="http://schemas.microsoft.com/office/powerpoint/2010/main" val="21961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91544" y="1576362"/>
            <a:ext cx="8229600" cy="5092998"/>
          </a:xfrm>
        </p:spPr>
        <p:txBody>
          <a:bodyPr>
            <a:normAutofit/>
          </a:bodyPr>
          <a:lstStyle/>
          <a:p>
            <a:pPr marL="114300" indent="0" algn="ctr">
              <a:buNone/>
            </a:pPr>
            <a:r>
              <a:rPr lang="pl-PL" sz="1600" b="1" dirty="0"/>
              <a:t>posiedzenie plenarne Senatu</a:t>
            </a:r>
          </a:p>
          <a:p>
            <a:pPr marL="114300" indent="0" algn="ctr">
              <a:buNone/>
            </a:pPr>
            <a:endParaRPr lang="pl-PL" sz="1600" b="1" dirty="0"/>
          </a:p>
          <a:p>
            <a:pPr marL="114300" indent="0" algn="just">
              <a:buNone/>
            </a:pPr>
            <a:r>
              <a:rPr lang="pl-PL" sz="1600" dirty="0"/>
              <a:t>                           zgłoszenie poprawek                   brak zgłoszenia poprawek</a:t>
            </a:r>
          </a:p>
          <a:p>
            <a:pPr marL="114300" indent="0" algn="just">
              <a:buNone/>
            </a:pPr>
            <a:endParaRPr lang="pl-PL" sz="1600" dirty="0"/>
          </a:p>
          <a:p>
            <a:pPr marL="114300" indent="0" algn="just">
              <a:buNone/>
            </a:pPr>
            <a:r>
              <a:rPr lang="pl-PL" sz="1600" dirty="0"/>
              <a:t>                          </a:t>
            </a:r>
            <a:r>
              <a:rPr lang="pl-PL" sz="1600" b="1" dirty="0"/>
              <a:t>komisja senacka</a:t>
            </a:r>
          </a:p>
          <a:p>
            <a:pPr marL="114300" indent="0" algn="just">
              <a:buNone/>
            </a:pPr>
            <a:endParaRPr lang="pl-PL" sz="1600" b="1" dirty="0"/>
          </a:p>
          <a:p>
            <a:pPr marL="114300" indent="0" algn="just">
              <a:buNone/>
            </a:pPr>
            <a:r>
              <a:rPr lang="pl-PL" sz="1600" b="1" dirty="0"/>
              <a:t>                </a:t>
            </a:r>
            <a:r>
              <a:rPr lang="pl-PL" sz="1600" dirty="0"/>
              <a:t>dodatkowe sprawozdanie</a:t>
            </a:r>
          </a:p>
          <a:p>
            <a:pPr marL="114300" indent="0" algn="just">
              <a:buNone/>
            </a:pPr>
            <a:endParaRPr lang="pl-PL" sz="1600" dirty="0"/>
          </a:p>
          <a:p>
            <a:pPr marL="114300" indent="0" algn="ctr">
              <a:buNone/>
            </a:pPr>
            <a:r>
              <a:rPr lang="pl-PL" sz="1600" b="1" dirty="0"/>
              <a:t>posiedzenie plenarne Senatu</a:t>
            </a:r>
          </a:p>
          <a:p>
            <a:pPr marL="114300" indent="0" algn="ctr">
              <a:buNone/>
            </a:pPr>
            <a:r>
              <a:rPr lang="pl-PL" sz="1600" b="1" dirty="0"/>
              <a:t>Głosowanie nad stanowiskiem Senatu</a:t>
            </a:r>
          </a:p>
          <a:p>
            <a:pPr marL="114300" indent="0" algn="ctr">
              <a:buNone/>
            </a:pPr>
            <a:r>
              <a:rPr lang="pl-PL" sz="1600" dirty="0"/>
              <a:t>odrzucenie ustawy przez Senat</a:t>
            </a:r>
          </a:p>
          <a:p>
            <a:pPr marL="114300" indent="0" algn="ctr">
              <a:buNone/>
            </a:pPr>
            <a:r>
              <a:rPr lang="pl-PL" sz="1600" dirty="0"/>
              <a:t>przyjęcie ustawy z poprawkami</a:t>
            </a:r>
          </a:p>
          <a:p>
            <a:pPr marL="114300" indent="0" algn="ctr">
              <a:buNone/>
            </a:pPr>
            <a:r>
              <a:rPr lang="pl-PL" sz="1600" dirty="0"/>
              <a:t>przyjęcie ustawy bez zastrzeżeń</a:t>
            </a:r>
          </a:p>
          <a:p>
            <a:pPr marL="114300" indent="0" algn="ctr">
              <a:buNone/>
            </a:pPr>
            <a:r>
              <a:rPr lang="pl-PL" sz="1600" b="1" dirty="0"/>
              <a:t>Uchwała w sprawie stanowiska Senatu: </a:t>
            </a:r>
            <a:r>
              <a:rPr lang="pl-PL" sz="1600" dirty="0"/>
              <a:t>podejmowana jest zwykłą większością głosów w obecności co najmniej połowy ustawowej liczby senatorów</a:t>
            </a:r>
          </a:p>
          <a:p>
            <a:pPr marL="114300" indent="0" algn="ctr">
              <a:buNone/>
            </a:pPr>
            <a:endParaRPr lang="pl-PL" sz="1600" b="1" dirty="0"/>
          </a:p>
          <a:p>
            <a:pPr marL="114300" indent="0" algn="ctr">
              <a:buNone/>
            </a:pPr>
            <a:r>
              <a:rPr lang="pl-PL" sz="1600" b="1" dirty="0"/>
              <a:t>Brak zajęcia stanowiska przez Senat = przyjęcie ustawy bez zastrzeżeń</a:t>
            </a:r>
          </a:p>
        </p:txBody>
      </p:sp>
      <p:cxnSp>
        <p:nvCxnSpPr>
          <p:cNvPr id="5" name="Łącznik prosty ze strzałką 4"/>
          <p:cNvCxnSpPr/>
          <p:nvPr/>
        </p:nvCxnSpPr>
        <p:spPr>
          <a:xfrm flipH="1">
            <a:off x="4511824" y="1916832"/>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1916832"/>
            <a:ext cx="72008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4511825" y="24928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4534684" y="306896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5159896" y="3645024"/>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960096" y="2492896"/>
            <a:ext cx="216024" cy="12601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069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stanowisko Senatu</a:t>
            </a:r>
          </a:p>
          <a:p>
            <a:pPr marL="114300" indent="0" algn="ctr">
              <a:buNone/>
            </a:pPr>
            <a:endParaRPr lang="pl-PL" sz="1600" b="1" dirty="0"/>
          </a:p>
          <a:p>
            <a:pPr marL="114300" indent="0" algn="just">
              <a:buNone/>
            </a:pPr>
            <a:r>
              <a:rPr lang="pl-PL" sz="1600" b="1" dirty="0"/>
              <a:t>      </a:t>
            </a:r>
            <a:r>
              <a:rPr lang="pl-PL" sz="1600" dirty="0"/>
              <a:t>przyjęcie ustawy bez zastrzeżeń                   odrzucenie ustawy</a:t>
            </a:r>
          </a:p>
          <a:p>
            <a:pPr marL="114300" indent="0" algn="just">
              <a:buNone/>
            </a:pPr>
            <a:r>
              <a:rPr lang="pl-PL" sz="1600" dirty="0"/>
              <a:t>                                                                                 przyjęcie ustawy z poprawkami</a:t>
            </a:r>
          </a:p>
          <a:p>
            <a:pPr marL="114300" indent="0" algn="just">
              <a:buNone/>
            </a:pPr>
            <a:endParaRPr lang="pl-PL" sz="1600" dirty="0"/>
          </a:p>
          <a:p>
            <a:pPr marL="114300" indent="0" algn="just">
              <a:buNone/>
            </a:pPr>
            <a:r>
              <a:rPr lang="pl-PL" sz="1600" dirty="0"/>
              <a:t>                                                                                               </a:t>
            </a:r>
            <a:r>
              <a:rPr lang="pl-PL" sz="1600" b="1" dirty="0"/>
              <a:t>Sejm</a:t>
            </a:r>
          </a:p>
          <a:p>
            <a:pPr marL="114300" indent="0" algn="just">
              <a:buNone/>
            </a:pPr>
            <a:r>
              <a:rPr lang="pl-PL" sz="1600" b="1" dirty="0"/>
              <a:t>                                                                               odrzucenie stanowiska Senatu</a:t>
            </a:r>
          </a:p>
          <a:p>
            <a:pPr marL="114300" indent="0" algn="just">
              <a:buNone/>
            </a:pPr>
            <a:r>
              <a:rPr lang="pl-PL" sz="1600" b="1" dirty="0"/>
              <a:t>                                                                              </a:t>
            </a:r>
            <a:r>
              <a:rPr lang="pl-PL" sz="1600" dirty="0"/>
              <a:t>bezwzględną większością głosów</a:t>
            </a:r>
          </a:p>
          <a:p>
            <a:pPr marL="114300" indent="0" algn="just">
              <a:buNone/>
            </a:pPr>
            <a:r>
              <a:rPr lang="pl-PL" sz="1600" dirty="0"/>
              <a:t>                                                                                w obecności co najmniej połowy</a:t>
            </a:r>
          </a:p>
          <a:p>
            <a:pPr marL="114300" indent="0" algn="just">
              <a:buNone/>
            </a:pPr>
            <a:r>
              <a:rPr lang="pl-PL" sz="1600" dirty="0"/>
              <a:t>                                                                                 ustawowej liczby posłów </a:t>
            </a:r>
          </a:p>
          <a:p>
            <a:pPr marL="114300" indent="0" algn="just">
              <a:buNone/>
            </a:pPr>
            <a:endParaRPr lang="pl-PL" sz="1600" dirty="0"/>
          </a:p>
          <a:p>
            <a:pPr marL="114300" indent="0" algn="ctr">
              <a:buNone/>
            </a:pPr>
            <a:r>
              <a:rPr lang="pl-PL" sz="1600" dirty="0"/>
              <a:t> </a:t>
            </a:r>
            <a:r>
              <a:rPr lang="pl-PL" sz="1600" b="1" dirty="0"/>
              <a:t>Marszałek Sejmu</a:t>
            </a:r>
          </a:p>
          <a:p>
            <a:pPr marL="114300" indent="0" algn="ctr">
              <a:buNone/>
            </a:pPr>
            <a:endParaRPr lang="pl-PL" sz="1600" b="1" dirty="0"/>
          </a:p>
          <a:p>
            <a:pPr marL="114300" indent="0" algn="ctr">
              <a:buNone/>
            </a:pPr>
            <a:r>
              <a:rPr lang="pl-PL" sz="1600" b="1" dirty="0"/>
              <a:t>Prezydent</a:t>
            </a:r>
            <a:endParaRPr lang="pl-PL" sz="1600" dirty="0"/>
          </a:p>
          <a:p>
            <a:pPr marL="114300" indent="0" algn="ctr">
              <a:buNone/>
            </a:pPr>
            <a:endParaRPr lang="pl-PL" sz="1600" dirty="0"/>
          </a:p>
        </p:txBody>
      </p:sp>
      <p:cxnSp>
        <p:nvCxnSpPr>
          <p:cNvPr id="5" name="Łącznik prosty ze strzałką 4"/>
          <p:cNvCxnSpPr/>
          <p:nvPr/>
        </p:nvCxnSpPr>
        <p:spPr>
          <a:xfrm flipH="1">
            <a:off x="4799856"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816080"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7608168" y="285293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5303912" y="2549236"/>
            <a:ext cx="144016" cy="2326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6960096" y="4659613"/>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096000" y="515719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1923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775520" y="1628800"/>
            <a:ext cx="8640960" cy="5040560"/>
          </a:xfrm>
        </p:spPr>
        <p:txBody>
          <a:bodyPr>
            <a:normAutofit/>
          </a:bodyPr>
          <a:lstStyle/>
          <a:p>
            <a:pPr marL="114300" indent="0" algn="ctr">
              <a:buNone/>
            </a:pPr>
            <a:r>
              <a:rPr lang="pl-PL" sz="1600" b="1" dirty="0"/>
              <a:t>Prezydent</a:t>
            </a:r>
          </a:p>
          <a:p>
            <a:pPr marL="114300" indent="0" algn="just">
              <a:buNone/>
            </a:pPr>
            <a:endParaRPr lang="pl-PL" sz="1600" b="1" dirty="0"/>
          </a:p>
          <a:p>
            <a:pPr marL="114300" indent="0" algn="just">
              <a:buNone/>
            </a:pPr>
            <a:r>
              <a:rPr lang="pl-PL" sz="1400" b="1" dirty="0"/>
              <a:t>                                wniosek                   podpisanie ustawy                     wniosek </a:t>
            </a:r>
          </a:p>
          <a:p>
            <a:pPr marL="114300" indent="0" algn="just">
              <a:buNone/>
            </a:pPr>
            <a:r>
              <a:rPr lang="pl-PL" sz="1400" b="1" dirty="0"/>
              <a:t>     do Trybunału Konstytucyjnego                                                   o ponowne rozpatrzenie ustawy</a:t>
            </a:r>
          </a:p>
          <a:p>
            <a:pPr marL="114300" indent="0" algn="just">
              <a:buNone/>
            </a:pPr>
            <a:r>
              <a:rPr lang="pl-PL" sz="1400" b="1" dirty="0"/>
              <a:t>                                                                                                                          (weto)</a:t>
            </a:r>
          </a:p>
          <a:p>
            <a:pPr marL="114300" indent="0" algn="just">
              <a:buNone/>
            </a:pPr>
            <a:endParaRPr lang="pl-PL" sz="1400" b="1" dirty="0"/>
          </a:p>
          <a:p>
            <a:pPr marL="114300" indent="0" algn="just">
              <a:buNone/>
            </a:pPr>
            <a:r>
              <a:rPr lang="pl-PL" sz="1400" b="1" dirty="0"/>
              <a:t>   wyrok Trybunału Konstytucyjnego</a:t>
            </a:r>
          </a:p>
          <a:p>
            <a:pPr marL="114300" indent="0" algn="just">
              <a:buNone/>
            </a:pPr>
            <a:endParaRPr lang="pl-PL" sz="1400" b="1" dirty="0"/>
          </a:p>
          <a:p>
            <a:pPr marL="114300" indent="0" algn="just">
              <a:buNone/>
            </a:pPr>
            <a:r>
              <a:rPr lang="pl-PL" sz="1400" dirty="0"/>
              <a:t>zgodna            częściowo zgodna      niezgodna                                           </a:t>
            </a:r>
            <a:r>
              <a:rPr lang="pl-PL" sz="1400" b="1" dirty="0"/>
              <a:t>Sejm</a:t>
            </a:r>
          </a:p>
          <a:p>
            <a:pPr marL="114300" indent="0" algn="just">
              <a:buNone/>
            </a:pPr>
            <a:r>
              <a:rPr lang="pl-PL" sz="1400" dirty="0"/>
              <a:t>z Konstytucją       z Konstytucją            z Konstytucją                        </a:t>
            </a:r>
            <a:r>
              <a:rPr lang="pl-PL" sz="1400" b="1" dirty="0"/>
              <a:t>Ponowne uchwalenie ustawy:</a:t>
            </a:r>
            <a:endParaRPr lang="pl-PL" sz="1400" dirty="0"/>
          </a:p>
          <a:p>
            <a:pPr marL="114300" indent="0" algn="just">
              <a:buNone/>
            </a:pPr>
            <a:r>
              <a:rPr lang="pl-PL" sz="1400" dirty="0"/>
              <a:t>                                                                                                                    większością 3/5 głosów</a:t>
            </a:r>
          </a:p>
          <a:p>
            <a:pPr marL="114300" indent="0" algn="just">
              <a:buNone/>
            </a:pPr>
            <a:r>
              <a:rPr lang="pl-PL" sz="1400" b="1" dirty="0"/>
              <a:t>Prezydent            </a:t>
            </a:r>
            <a:r>
              <a:rPr lang="pl-PL" sz="1400" b="1" dirty="0" err="1"/>
              <a:t>Prezydent</a:t>
            </a:r>
            <a:r>
              <a:rPr lang="pl-PL" sz="1400" b="1" dirty="0"/>
              <a:t>                     </a:t>
            </a:r>
            <a:r>
              <a:rPr lang="pl-PL" sz="1400" b="1" dirty="0" err="1"/>
              <a:t>Prezydent</a:t>
            </a:r>
            <a:r>
              <a:rPr lang="pl-PL" sz="1400" b="1" dirty="0"/>
              <a:t>                          </a:t>
            </a:r>
            <a:r>
              <a:rPr lang="pl-PL" sz="1400" dirty="0"/>
              <a:t>w obecności co najmniej połowy</a:t>
            </a:r>
            <a:endParaRPr lang="pl-PL" sz="1400" b="1" dirty="0"/>
          </a:p>
          <a:p>
            <a:pPr marL="114300" indent="0" algn="just">
              <a:buNone/>
            </a:pPr>
            <a:r>
              <a:rPr lang="pl-PL" sz="1400" b="1" dirty="0"/>
              <a:t>podpisuje                                                 nie podpisuje                       </a:t>
            </a:r>
            <a:r>
              <a:rPr lang="pl-PL" sz="1400" dirty="0"/>
              <a:t>ustawowej liczby posłów</a:t>
            </a:r>
            <a:endParaRPr lang="pl-PL" sz="1400" b="1" dirty="0"/>
          </a:p>
          <a:p>
            <a:pPr marL="114300" indent="0" algn="just">
              <a:buNone/>
            </a:pPr>
            <a:r>
              <a:rPr lang="pl-PL" sz="1400" b="1" dirty="0"/>
              <a:t>ustawę                                                          ustawy</a:t>
            </a:r>
          </a:p>
          <a:p>
            <a:pPr marL="114300" indent="0" algn="just">
              <a:buNone/>
            </a:pPr>
            <a:endParaRPr lang="pl-PL" sz="1400" b="1" dirty="0"/>
          </a:p>
          <a:p>
            <a:pPr marL="114300" indent="0" algn="just">
              <a:buNone/>
            </a:pPr>
            <a:endParaRPr lang="pl-PL" sz="1400" b="1" dirty="0"/>
          </a:p>
          <a:p>
            <a:pPr marL="114300" indent="0" algn="just">
              <a:buNone/>
            </a:pPr>
            <a:r>
              <a:rPr lang="pl-PL" sz="1400" b="1" dirty="0"/>
              <a:t>Prezydent                                       </a:t>
            </a:r>
            <a:r>
              <a:rPr lang="pl-PL" sz="1400" b="1" dirty="0" err="1"/>
              <a:t>Prezydent</a:t>
            </a:r>
            <a:r>
              <a:rPr lang="pl-PL" sz="1400" b="1" dirty="0"/>
              <a:t>                                                 </a:t>
            </a:r>
            <a:r>
              <a:rPr lang="pl-PL" sz="1400" b="1" dirty="0" err="1"/>
              <a:t>Prezydent</a:t>
            </a:r>
            <a:endParaRPr lang="pl-PL" sz="1400" b="1" dirty="0"/>
          </a:p>
          <a:p>
            <a:pPr marL="114300" indent="0" algn="just">
              <a:buNone/>
            </a:pPr>
            <a:r>
              <a:rPr lang="pl-PL" sz="1400" b="1" dirty="0"/>
              <a:t>podpisuje ustawę               zwraca ustawę do Sejmu                           podpisuje ustawę</a:t>
            </a:r>
          </a:p>
          <a:p>
            <a:pPr marL="114300" indent="0" algn="just">
              <a:buNone/>
            </a:pPr>
            <a:r>
              <a:rPr lang="pl-PL" sz="1400" b="1" dirty="0"/>
              <a:t>z pominięciem                        w celu poprawienia</a:t>
            </a:r>
          </a:p>
        </p:txBody>
      </p:sp>
      <p:cxnSp>
        <p:nvCxnSpPr>
          <p:cNvPr id="5" name="Łącznik prosty ze strzałką 4"/>
          <p:cNvCxnSpPr/>
          <p:nvPr/>
        </p:nvCxnSpPr>
        <p:spPr>
          <a:xfrm flipH="1">
            <a:off x="407977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60005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trzałka w dół 8"/>
          <p:cNvSpPr/>
          <p:nvPr/>
        </p:nvSpPr>
        <p:spPr>
          <a:xfrm>
            <a:off x="6096000" y="191683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p:cNvSpPr/>
          <p:nvPr/>
        </p:nvSpPr>
        <p:spPr>
          <a:xfrm>
            <a:off x="3647728" y="278092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2" name="Łącznik prosty ze strzałką 11"/>
          <p:cNvCxnSpPr/>
          <p:nvPr/>
        </p:nvCxnSpPr>
        <p:spPr>
          <a:xfrm flipH="1">
            <a:off x="2135560" y="3501008"/>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4871864"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trzałka w dół 16"/>
          <p:cNvSpPr/>
          <p:nvPr/>
        </p:nvSpPr>
        <p:spPr>
          <a:xfrm>
            <a:off x="3683733" y="3501008"/>
            <a:ext cx="81723"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p:cNvSpPr/>
          <p:nvPr/>
        </p:nvSpPr>
        <p:spPr>
          <a:xfrm>
            <a:off x="2135561"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Strzałka w dół 18"/>
          <p:cNvSpPr/>
          <p:nvPr/>
        </p:nvSpPr>
        <p:spPr>
          <a:xfrm>
            <a:off x="3724594"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p:cNvSpPr/>
          <p:nvPr/>
        </p:nvSpPr>
        <p:spPr>
          <a:xfrm>
            <a:off x="5663953"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22" name="Łącznik prosty ze strzałką 21"/>
          <p:cNvCxnSpPr/>
          <p:nvPr/>
        </p:nvCxnSpPr>
        <p:spPr>
          <a:xfrm flipH="1">
            <a:off x="2783632" y="4869160"/>
            <a:ext cx="86409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a:off x="4079776" y="4869160"/>
            <a:ext cx="93610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trzałka w dół 25"/>
          <p:cNvSpPr/>
          <p:nvPr/>
        </p:nvSpPr>
        <p:spPr>
          <a:xfrm>
            <a:off x="8328248" y="3068960"/>
            <a:ext cx="72008"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p:cNvSpPr/>
          <p:nvPr/>
        </p:nvSpPr>
        <p:spPr>
          <a:xfrm>
            <a:off x="8400257" y="5085184"/>
            <a:ext cx="45719"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601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uchwałodawcza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Sejm</a:t>
            </a:r>
          </a:p>
          <a:p>
            <a:pPr algn="just">
              <a:buFont typeface="Wingdings" pitchFamily="2" charset="2"/>
              <a:buChar char="Ø"/>
            </a:pPr>
            <a:r>
              <a:rPr lang="pl-PL" sz="1600" dirty="0"/>
              <a:t>uchwały zwykłe, zwane okolicznościowymi</a:t>
            </a:r>
          </a:p>
          <a:p>
            <a:pPr algn="just">
              <a:buFont typeface="Wingdings" pitchFamily="2" charset="2"/>
              <a:buChar char="Ø"/>
            </a:pPr>
            <a:r>
              <a:rPr lang="pl-PL" sz="1600" dirty="0"/>
              <a:t>uchwała w sprawie ustanowienia roku osoby lub wydarzenia</a:t>
            </a:r>
          </a:p>
          <a:p>
            <a:pPr algn="just">
              <a:buFont typeface="Wingdings" pitchFamily="2" charset="2"/>
              <a:buChar char="Ø"/>
            </a:pPr>
            <a:r>
              <a:rPr lang="pl-PL" sz="1600" dirty="0"/>
              <a:t>uchwała w sprawie Regulaminu Sejmu</a:t>
            </a:r>
          </a:p>
          <a:p>
            <a:pPr algn="just">
              <a:buFont typeface="Wingdings" pitchFamily="2" charset="2"/>
              <a:buChar char="Ø"/>
            </a:pPr>
            <a:r>
              <a:rPr lang="pl-PL" sz="1600" dirty="0"/>
              <a:t>uchwała w sprawie zarządzenia referendum przez Sejm w sprawie o szczególnym znaczeniu dla państwa</a:t>
            </a:r>
          </a:p>
          <a:p>
            <a:pPr algn="just">
              <a:buFont typeface="Wingdings" pitchFamily="2" charset="2"/>
              <a:buChar char="Ø"/>
            </a:pPr>
            <a:r>
              <a:rPr lang="pl-PL" sz="1600" dirty="0"/>
              <a:t>uchwała  w sprawie powołania komisji śledczej</a:t>
            </a:r>
          </a:p>
          <a:p>
            <a:pPr marL="114300" indent="0" algn="just">
              <a:buNone/>
            </a:pPr>
            <a:endParaRPr lang="pl-PL" sz="1600" dirty="0"/>
          </a:p>
          <a:p>
            <a:pPr marL="114300" indent="0" algn="just">
              <a:buNone/>
            </a:pPr>
            <a:endParaRPr lang="pl-PL" sz="1600" dirty="0"/>
          </a:p>
          <a:p>
            <a:pPr marL="114300" indent="0" algn="just">
              <a:buNone/>
            </a:pPr>
            <a:r>
              <a:rPr lang="pl-PL" sz="1600" b="1" dirty="0"/>
              <a:t>Senat</a:t>
            </a:r>
          </a:p>
          <a:p>
            <a:pPr algn="just">
              <a:buFont typeface="Wingdings" pitchFamily="2" charset="2"/>
              <a:buChar char="Ø"/>
            </a:pPr>
            <a:r>
              <a:rPr lang="pl-PL" sz="1600" dirty="0"/>
              <a:t>uchwały okolicznościowe</a:t>
            </a:r>
          </a:p>
          <a:p>
            <a:pPr algn="just">
              <a:buFont typeface="Wingdings" pitchFamily="2" charset="2"/>
              <a:buChar char="Ø"/>
            </a:pPr>
            <a:r>
              <a:rPr lang="pl-PL" sz="1600" dirty="0"/>
              <a:t>uchwała w sprawie Regulaminu Senatu</a:t>
            </a:r>
          </a:p>
          <a:p>
            <a:pPr algn="just">
              <a:buFont typeface="Wingdings" pitchFamily="2" charset="2"/>
              <a:buChar char="Ø"/>
            </a:pPr>
            <a:r>
              <a:rPr lang="pl-PL" sz="1600" dirty="0"/>
              <a:t>uchwała w sprawie wystąpienia przez Senat z inicjatywą ustawodawczą</a:t>
            </a:r>
          </a:p>
          <a:p>
            <a:pPr algn="just">
              <a:buFont typeface="Wingdings" pitchFamily="2" charset="2"/>
              <a:buChar char="Ø"/>
            </a:pPr>
            <a:r>
              <a:rPr lang="pl-PL" sz="1600" dirty="0"/>
              <a:t>uchwała w sprawie ustanowienia roku rokiem osoby lub wydarzenia </a:t>
            </a:r>
          </a:p>
          <a:p>
            <a:pPr algn="just">
              <a:buFont typeface="Wingdings" pitchFamily="2" charset="2"/>
              <a:buChar char="Ø"/>
            </a:pPr>
            <a:r>
              <a:rPr lang="pl-PL" sz="1600" dirty="0"/>
              <a:t>uchwała związana z przypadającą rocznicą</a:t>
            </a:r>
          </a:p>
        </p:txBody>
      </p:sp>
    </p:spTree>
    <p:extLst>
      <p:ext uri="{BB962C8B-B14F-4D97-AF65-F5344CB8AC3E}">
        <p14:creationId xmlns:p14="http://schemas.microsoft.com/office/powerpoint/2010/main" val="309602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670560" y="1628801"/>
            <a:ext cx="10911840" cy="4497363"/>
          </a:xfrm>
        </p:spPr>
        <p:txBody>
          <a:bodyPr>
            <a:normAutofit/>
          </a:bodyPr>
          <a:lstStyle/>
          <a:p>
            <a:pPr marL="114300" indent="0" algn="just">
              <a:buNone/>
            </a:pPr>
            <a:r>
              <a:rPr lang="pl-PL" sz="1600" b="1" dirty="0"/>
              <a:t>Współdzielona przez Sejm i Senat – </a:t>
            </a:r>
            <a:r>
              <a:rPr lang="pl-PL" sz="1600" dirty="0"/>
              <a:t>wybór dokonywany przez Sejm za zgodą Senatu; brak zgody Senatu na wybór dokonany przez Sejm oznacza konieczność rozpoczęcia procedury wyboru od początku</a:t>
            </a:r>
          </a:p>
          <a:p>
            <a:pPr marL="114300" indent="0" algn="just">
              <a:buNone/>
            </a:pPr>
            <a:endParaRPr lang="pl-PL" sz="1600" dirty="0"/>
          </a:p>
          <a:p>
            <a:pPr marL="114300" indent="0" algn="just">
              <a:buNone/>
            </a:pPr>
            <a:endParaRPr lang="pl-PL" sz="1600" dirty="0"/>
          </a:p>
          <a:p>
            <a:pPr algn="just">
              <a:buFont typeface="Wingdings" pitchFamily="2" charset="2"/>
              <a:buChar char="§"/>
            </a:pPr>
            <a:r>
              <a:rPr lang="pl-PL" sz="1600" b="1" dirty="0"/>
              <a:t>Prezes Instytutu Pamięci Narodowej - Komisji Ścigania Zbrodni przeciwko Narodowi Polskiemu</a:t>
            </a:r>
          </a:p>
          <a:p>
            <a:pPr algn="just">
              <a:buFont typeface="Wingdings" pitchFamily="2" charset="2"/>
              <a:buChar char="§"/>
            </a:pPr>
            <a:r>
              <a:rPr lang="pl-PL" sz="1600" b="1" dirty="0"/>
              <a:t>Prezes Najwyższej Izby Kontroli</a:t>
            </a:r>
          </a:p>
          <a:p>
            <a:pPr algn="just">
              <a:buFont typeface="Wingdings" pitchFamily="2" charset="2"/>
              <a:buChar char="§"/>
            </a:pPr>
            <a:r>
              <a:rPr lang="pl-PL" sz="1600" b="1" dirty="0"/>
              <a:t>Prezes Urzędu Komunikacji Elektronicznej</a:t>
            </a:r>
          </a:p>
          <a:p>
            <a:pPr algn="just">
              <a:buFont typeface="Wingdings" pitchFamily="2" charset="2"/>
              <a:buChar char="§"/>
            </a:pPr>
            <a:r>
              <a:rPr lang="pl-PL" sz="1600" b="1" dirty="0"/>
              <a:t>Prezes Urzędu Ochrony Danych Osobowych</a:t>
            </a:r>
          </a:p>
          <a:p>
            <a:pPr algn="just">
              <a:buFont typeface="Wingdings" pitchFamily="2" charset="2"/>
              <a:buChar char="§"/>
            </a:pPr>
            <a:r>
              <a:rPr lang="pl-PL" sz="1600" b="1" dirty="0"/>
              <a:t>Rzecznik Praw Obywatelskich</a:t>
            </a:r>
          </a:p>
          <a:p>
            <a:pPr algn="just">
              <a:buFont typeface="Wingdings" pitchFamily="2" charset="2"/>
              <a:buChar char="§"/>
            </a:pPr>
            <a:r>
              <a:rPr lang="pl-PL" sz="1600" b="1" dirty="0"/>
              <a:t>Rzecznik Praw Dziecka</a:t>
            </a:r>
          </a:p>
        </p:txBody>
      </p:sp>
    </p:spTree>
    <p:extLst>
      <p:ext uri="{BB962C8B-B14F-4D97-AF65-F5344CB8AC3E}">
        <p14:creationId xmlns:p14="http://schemas.microsoft.com/office/powerpoint/2010/main" val="154456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493221" y="1700808"/>
            <a:ext cx="11194473" cy="4968552"/>
          </a:xfrm>
        </p:spPr>
        <p:txBody>
          <a:bodyPr>
            <a:normAutofit/>
          </a:bodyPr>
          <a:lstStyle/>
          <a:p>
            <a:pPr marL="114300" indent="0">
              <a:buNone/>
            </a:pPr>
            <a:r>
              <a:rPr lang="pl-PL" sz="1600" b="1" dirty="0"/>
              <a:t>Sprawowana samodzielnie przez Sejm </a:t>
            </a:r>
            <a:endParaRPr lang="pl-PL" sz="1600" dirty="0"/>
          </a:p>
          <a:p>
            <a:pPr marL="114300" indent="0">
              <a:buNone/>
            </a:pPr>
            <a:endParaRPr lang="pl-PL" sz="1600" b="1" dirty="0"/>
          </a:p>
          <a:p>
            <a:pPr algn="just">
              <a:buFont typeface="Wingdings" pitchFamily="2" charset="2"/>
              <a:buChar char="§"/>
            </a:pPr>
            <a:r>
              <a:rPr lang="pl-PL" sz="1600" b="1" dirty="0"/>
              <a:t>Prezes RM </a:t>
            </a:r>
            <a:r>
              <a:rPr lang="pl-PL" sz="1600" dirty="0"/>
              <a:t>oraz </a:t>
            </a:r>
            <a:r>
              <a:rPr lang="pl-PL" sz="1600" b="1" dirty="0"/>
              <a:t>Rada Ministrów</a:t>
            </a:r>
            <a:r>
              <a:rPr lang="pl-PL" sz="1600" dirty="0"/>
              <a:t> w tzw. pierwszej rezerwowej procedurze powołania RM</a:t>
            </a:r>
            <a:r>
              <a:rPr lang="pl-PL" sz="1600" b="1" dirty="0"/>
              <a:t> </a:t>
            </a:r>
            <a:endParaRPr lang="pl-PL" sz="1600" dirty="0"/>
          </a:p>
          <a:p>
            <a:pPr>
              <a:buFont typeface="Wingdings" pitchFamily="2" charset="2"/>
              <a:buChar char="§"/>
            </a:pPr>
            <a:r>
              <a:rPr lang="pl-PL" sz="1600" b="1" dirty="0"/>
              <a:t>Prezes Narodowego Banku Polskiego</a:t>
            </a:r>
          </a:p>
          <a:p>
            <a:pPr>
              <a:buFont typeface="Wingdings" pitchFamily="2" charset="2"/>
              <a:buChar char="§"/>
            </a:pPr>
            <a:r>
              <a:rPr lang="pl-PL" sz="1600" b="1" dirty="0"/>
              <a:t>2 wiceprzewodniczących i 16 członków Trybunału Stanu</a:t>
            </a:r>
          </a:p>
          <a:p>
            <a:pPr>
              <a:buFont typeface="Wingdings" pitchFamily="2" charset="2"/>
              <a:buChar char="§"/>
            </a:pPr>
            <a:r>
              <a:rPr lang="pl-PL" sz="1600" b="1" dirty="0"/>
              <a:t>15 sędziów Trybunału Konstytucyjnego </a:t>
            </a:r>
            <a:r>
              <a:rPr lang="pl-PL" sz="1600" dirty="0"/>
              <a:t>(wybór indywidualny)</a:t>
            </a: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2 członków Krajowej Rady Radiofonii i Telewizji</a:t>
            </a:r>
          </a:p>
          <a:p>
            <a:pPr>
              <a:buFont typeface="Wingdings" pitchFamily="2" charset="2"/>
              <a:buChar char="§"/>
            </a:pPr>
            <a:r>
              <a:rPr lang="pl-PL" sz="1600" b="1" dirty="0"/>
              <a:t>4 posłów będących członkami Krajowej Rady Sądownictwa</a:t>
            </a:r>
          </a:p>
          <a:p>
            <a:pPr>
              <a:buFont typeface="Wingdings" pitchFamily="2" charset="2"/>
              <a:buChar char="§"/>
            </a:pPr>
            <a:r>
              <a:rPr lang="pl-PL" sz="1600" b="1" dirty="0"/>
              <a:t>3 członków Rady Mediów Narodowych</a:t>
            </a:r>
          </a:p>
          <a:p>
            <a:pPr>
              <a:buFont typeface="Wingdings" pitchFamily="2" charset="2"/>
              <a:buChar char="§"/>
            </a:pPr>
            <a:r>
              <a:rPr lang="pl-PL" sz="1600" b="1" dirty="0"/>
              <a:t>8 członków Komisji ds. reprywatyzacji nieruchomości warszawskich</a:t>
            </a:r>
          </a:p>
          <a:p>
            <a:pPr>
              <a:buFont typeface="Wingdings" pitchFamily="2" charset="2"/>
              <a:buChar char="§"/>
            </a:pPr>
            <a:r>
              <a:rPr lang="pl-PL" sz="1600" b="1" dirty="0"/>
              <a:t>7 członków Państwowej Komisji Wyborczej</a:t>
            </a:r>
          </a:p>
          <a:p>
            <a:pPr>
              <a:buFont typeface="Wingdings" pitchFamily="2" charset="2"/>
              <a:buChar char="§"/>
            </a:pPr>
            <a:r>
              <a:rPr lang="pl-PL" sz="1600" b="1" dirty="0"/>
              <a:t>5 członków Kolegium Instytutu Pamięci Narodowej- Komisji Ścigania Zbrodni przeciwko Narodowi Polskiemu</a:t>
            </a:r>
          </a:p>
          <a:p>
            <a:pPr>
              <a:buFont typeface="Wingdings" pitchFamily="2" charset="2"/>
              <a:buChar char="§"/>
            </a:pPr>
            <a:r>
              <a:rPr lang="pl-PL" sz="1600" b="1" dirty="0"/>
              <a:t>15 sędziów członków Krajowej Rady Sądownictwa</a:t>
            </a:r>
          </a:p>
          <a:p>
            <a:pPr algn="just">
              <a:buFont typeface="Wingdings" pitchFamily="2" charset="2"/>
              <a:buChar char="§"/>
            </a:pPr>
            <a:r>
              <a:rPr lang="pl-PL" sz="1600" b="1" dirty="0"/>
              <a:t>3 członków i przewodniczącego Państwowej Komisji ds. wyjaśniania przypadków czynności skierowanych przeciwko wolności seksualnej i obyczajności wobec małoletniego poniżej lat 15</a:t>
            </a:r>
          </a:p>
        </p:txBody>
      </p:sp>
    </p:spTree>
    <p:extLst>
      <p:ext uri="{BB962C8B-B14F-4D97-AF65-F5344CB8AC3E}">
        <p14:creationId xmlns:p14="http://schemas.microsoft.com/office/powerpoint/2010/main" val="62202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p:txBody>
          <a:bodyPr>
            <a:normAutofit/>
          </a:bodyPr>
          <a:lstStyle/>
          <a:p>
            <a:pPr marL="114300" indent="0">
              <a:buNone/>
            </a:pPr>
            <a:r>
              <a:rPr lang="pl-PL" sz="1600" b="1" dirty="0"/>
              <a:t>Sprawowana samodzielnie przez Senat</a:t>
            </a:r>
          </a:p>
          <a:p>
            <a:pPr marL="114300" indent="0">
              <a:buNone/>
            </a:pP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1 członek Krajowej Rady Radiofonii i Telewizji</a:t>
            </a:r>
          </a:p>
          <a:p>
            <a:pPr>
              <a:buFont typeface="Wingdings" pitchFamily="2" charset="2"/>
              <a:buChar char="§"/>
            </a:pPr>
            <a:r>
              <a:rPr lang="pl-PL" sz="1600" b="1" dirty="0"/>
              <a:t>2 senatorów będących członkami Krajowej Rady Sądownictwa</a:t>
            </a:r>
          </a:p>
          <a:p>
            <a:pPr>
              <a:buFont typeface="Wingdings" pitchFamily="2" charset="2"/>
              <a:buChar char="§"/>
            </a:pPr>
            <a:r>
              <a:rPr lang="pl-PL" sz="1600" b="1" dirty="0"/>
              <a:t>2 członków Kolegium Instytutu Pamięci Narodowej- Komisji Ścigania Zbrodni przeciwko Narodowi Polskiemu</a:t>
            </a:r>
          </a:p>
          <a:p>
            <a:pPr>
              <a:buFont typeface="Wingdings" pitchFamily="2" charset="2"/>
              <a:buChar char="§"/>
            </a:pPr>
            <a:r>
              <a:rPr lang="pl-PL" sz="1600" b="1" dirty="0"/>
              <a:t>36 ławników Sądu Najwyższego</a:t>
            </a:r>
          </a:p>
          <a:p>
            <a:pPr algn="just">
              <a:buFont typeface="Wingdings" pitchFamily="2" charset="2"/>
              <a:buChar char="§"/>
            </a:pPr>
            <a:r>
              <a:rPr lang="pl-PL" sz="1600" b="1" dirty="0"/>
              <a:t>1 członek Państwowej Komisji ds. wyjaśniania przypadków czynności skierowanych przeciwko wolności seksualnej i obyczajności wobec małoletniego poniżej lat 15</a:t>
            </a:r>
          </a:p>
          <a:p>
            <a:pPr>
              <a:buFont typeface="Wingdings" pitchFamily="2" charset="2"/>
              <a:buChar char="§"/>
            </a:pPr>
            <a:endParaRPr lang="pl-PL" sz="1600" b="1" dirty="0"/>
          </a:p>
        </p:txBody>
      </p:sp>
    </p:spTree>
    <p:extLst>
      <p:ext uri="{BB962C8B-B14F-4D97-AF65-F5344CB8AC3E}">
        <p14:creationId xmlns:p14="http://schemas.microsoft.com/office/powerpoint/2010/main" val="39851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a:xfrm>
            <a:off x="387927" y="1673629"/>
            <a:ext cx="11283142" cy="4452535"/>
          </a:xfrm>
        </p:spPr>
        <p:txBody>
          <a:bodyPr>
            <a:normAutofit/>
          </a:bodyPr>
          <a:lstStyle/>
          <a:p>
            <a:pPr marL="114300" indent="0">
              <a:buNone/>
            </a:pPr>
            <a:endParaRPr lang="pl-PL" sz="1600" b="1" dirty="0"/>
          </a:p>
          <a:p>
            <a:pPr marL="114300" indent="0">
              <a:buNone/>
            </a:pPr>
            <a:r>
              <a:rPr lang="pl-PL" sz="1600" b="1" dirty="0"/>
              <a:t>Środki kontrolne, którymi dysponuje Sejm</a:t>
            </a:r>
          </a:p>
          <a:p>
            <a:pPr marL="114300" indent="0">
              <a:buNone/>
            </a:pPr>
            <a:endParaRPr lang="pl-PL" sz="1600" b="1" dirty="0"/>
          </a:p>
          <a:p>
            <a:pPr algn="just">
              <a:buFont typeface="Wingdings" pitchFamily="2" charset="2"/>
              <a:buChar char="Ø"/>
            </a:pPr>
            <a:r>
              <a:rPr lang="pl-PL" sz="1600" b="1" dirty="0"/>
              <a:t>wotum zaufania – </a:t>
            </a:r>
            <a:r>
              <a:rPr lang="pl-PL" sz="1600" dirty="0"/>
              <a:t>w związku z procedurą powołania Rady Ministrów i poza procedurą powołania Rady Ministrów, na wniosek Prezesa RM</a:t>
            </a:r>
          </a:p>
          <a:p>
            <a:pPr algn="just">
              <a:buFont typeface="Wingdings" pitchFamily="2" charset="2"/>
              <a:buChar char="Ø"/>
            </a:pPr>
            <a:r>
              <a:rPr lang="pl-PL" sz="1600" b="1" dirty="0"/>
              <a:t>wotum nieufności – </a:t>
            </a:r>
            <a:r>
              <a:rPr lang="pl-PL" sz="1600" dirty="0"/>
              <a:t>dla całej Rady Ministrów i dla ministra</a:t>
            </a:r>
          </a:p>
          <a:p>
            <a:pPr algn="just">
              <a:buFont typeface="Wingdings" pitchFamily="2" charset="2"/>
              <a:buChar char="Ø"/>
            </a:pPr>
            <a:r>
              <a:rPr lang="pl-PL" sz="1600" b="1" dirty="0"/>
              <a:t>absolutorium – </a:t>
            </a:r>
            <a:r>
              <a:rPr lang="pl-PL" sz="1600" dirty="0"/>
              <a:t>zaaprobowanie wykonania ustawy budżetowej przez RM</a:t>
            </a:r>
          </a:p>
          <a:p>
            <a:pPr algn="just">
              <a:buFont typeface="Wingdings" pitchFamily="2" charset="2"/>
              <a:buChar char="Ø"/>
            </a:pPr>
            <a:r>
              <a:rPr lang="pl-PL" sz="1600" b="1" dirty="0"/>
              <a:t>rezolucje</a:t>
            </a:r>
          </a:p>
          <a:p>
            <a:pPr algn="just">
              <a:buFont typeface="Wingdings" pitchFamily="2" charset="2"/>
              <a:buChar char="Ø"/>
            </a:pPr>
            <a:r>
              <a:rPr lang="pl-PL" sz="1600" b="1" dirty="0"/>
              <a:t>deklaracje</a:t>
            </a:r>
          </a:p>
          <a:p>
            <a:pPr algn="just">
              <a:buFont typeface="Wingdings" pitchFamily="2" charset="2"/>
              <a:buChar char="Ø"/>
            </a:pPr>
            <a:r>
              <a:rPr lang="pl-PL" sz="1600" b="1" dirty="0"/>
              <a:t>apele</a:t>
            </a:r>
          </a:p>
          <a:p>
            <a:pPr algn="just">
              <a:buFont typeface="Wingdings" pitchFamily="2" charset="2"/>
              <a:buChar char="Ø"/>
            </a:pPr>
            <a:r>
              <a:rPr lang="pl-PL" sz="1600" b="1" dirty="0"/>
              <a:t>oświadczenia</a:t>
            </a:r>
          </a:p>
          <a:p>
            <a:pPr algn="just">
              <a:buFont typeface="Wingdings" pitchFamily="2" charset="2"/>
              <a:buChar char="Ø"/>
            </a:pPr>
            <a:r>
              <a:rPr lang="pl-PL" sz="1600" b="1" dirty="0"/>
              <a:t>komisja śledcza – </a:t>
            </a:r>
            <a:r>
              <a:rPr lang="pl-PL" sz="1600" dirty="0"/>
              <a:t>powoływana dla zbadania określonej sprawy</a:t>
            </a:r>
            <a:endParaRPr lang="pl-PL" sz="1600" b="1" dirty="0"/>
          </a:p>
        </p:txBody>
      </p:sp>
    </p:spTree>
    <p:extLst>
      <p:ext uri="{BB962C8B-B14F-4D97-AF65-F5344CB8AC3E}">
        <p14:creationId xmlns:p14="http://schemas.microsoft.com/office/powerpoint/2010/main" val="349001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r>
              <a:rPr lang="pl-PL" sz="1600" b="1" dirty="0"/>
              <a:t>Środki kontrolne, którymi dysponują komisje sejmowe</a:t>
            </a:r>
          </a:p>
          <a:p>
            <a:pPr marL="114300" indent="0">
              <a:buNone/>
            </a:pPr>
            <a:endParaRPr lang="pl-PL" sz="1600" b="1" dirty="0"/>
          </a:p>
          <a:p>
            <a:pPr>
              <a:buFont typeface="Wingdings" pitchFamily="2" charset="2"/>
              <a:buChar char="Ø"/>
            </a:pPr>
            <a:r>
              <a:rPr lang="pl-PL" sz="1600" b="1" dirty="0"/>
              <a:t>dezyderaty </a:t>
            </a:r>
          </a:p>
          <a:p>
            <a:pPr>
              <a:buFont typeface="Wingdings" pitchFamily="2" charset="2"/>
              <a:buChar char="Ø"/>
            </a:pPr>
            <a:r>
              <a:rPr lang="pl-PL" sz="1600" b="1" dirty="0"/>
              <a:t>opinie</a:t>
            </a:r>
          </a:p>
          <a:p>
            <a:pPr algn="just">
              <a:buFont typeface="Wingdings" pitchFamily="2" charset="2"/>
              <a:buChar char="Ø"/>
            </a:pPr>
            <a:r>
              <a:rPr lang="pl-PL" sz="1600" b="1" dirty="0"/>
              <a:t>możliwość żądania przedstawienia przez przedstawicieli administracji rządowej informacji, dokumentów, wyjaśnień</a:t>
            </a:r>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Środek kontrolny przysługujący klubom poselskim lub grupie co najmniej 15 posłów</a:t>
            </a:r>
          </a:p>
          <a:p>
            <a:pPr marL="114300" indent="0" algn="just">
              <a:buNone/>
            </a:pPr>
            <a:endParaRPr lang="pl-PL" sz="1600" b="1" dirty="0"/>
          </a:p>
          <a:p>
            <a:pPr algn="just">
              <a:buFont typeface="Wingdings" pitchFamily="2" charset="2"/>
              <a:buChar char="Ø"/>
            </a:pPr>
            <a:r>
              <a:rPr lang="pl-PL" sz="1600" b="1" dirty="0"/>
              <a:t>wniosek o informację bieżącą</a:t>
            </a:r>
          </a:p>
        </p:txBody>
      </p:sp>
    </p:spTree>
    <p:extLst>
      <p:ext uri="{BB962C8B-B14F-4D97-AF65-F5344CB8AC3E}">
        <p14:creationId xmlns:p14="http://schemas.microsoft.com/office/powerpoint/2010/main" val="358015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Środki kontrolne przysługujące każdemu posłowi</a:t>
            </a:r>
          </a:p>
          <a:p>
            <a:pPr marL="114300" indent="0">
              <a:buNone/>
            </a:pPr>
            <a:endParaRPr lang="pl-PL" sz="1600" b="1" dirty="0"/>
          </a:p>
          <a:p>
            <a:pPr>
              <a:buFont typeface="Wingdings" pitchFamily="2" charset="2"/>
              <a:buChar char="Ø"/>
            </a:pPr>
            <a:r>
              <a:rPr lang="pl-PL" sz="1600" b="1" dirty="0"/>
              <a:t>interpelacje </a:t>
            </a:r>
          </a:p>
          <a:p>
            <a:pPr>
              <a:buFont typeface="Wingdings" pitchFamily="2" charset="2"/>
              <a:buChar char="Ø"/>
            </a:pPr>
            <a:r>
              <a:rPr lang="pl-PL" sz="1600" b="1" dirty="0"/>
              <a:t>zapytania poselskie</a:t>
            </a:r>
          </a:p>
          <a:p>
            <a:pPr>
              <a:buFont typeface="Wingdings" pitchFamily="2" charset="2"/>
              <a:buChar char="Ø"/>
            </a:pPr>
            <a:r>
              <a:rPr lang="pl-PL" sz="1600" b="1" dirty="0"/>
              <a:t>pytania w sprawach bieżących</a:t>
            </a:r>
          </a:p>
        </p:txBody>
      </p:sp>
    </p:spTree>
    <p:extLst>
      <p:ext uri="{BB962C8B-B14F-4D97-AF65-F5344CB8AC3E}">
        <p14:creationId xmlns:p14="http://schemas.microsoft.com/office/powerpoint/2010/main" val="125053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demokratycznego państwa prawnego – art. 2</a:t>
            </a:r>
          </a:p>
        </p:txBody>
      </p:sp>
      <p:sp>
        <p:nvSpPr>
          <p:cNvPr id="3" name="Symbol zastępczy zawartości 2"/>
          <p:cNvSpPr>
            <a:spLocks noGrp="1"/>
          </p:cNvSpPr>
          <p:nvPr>
            <p:ph idx="1"/>
          </p:nvPr>
        </p:nvSpPr>
        <p:spPr>
          <a:xfrm>
            <a:off x="543097" y="1556792"/>
            <a:ext cx="11116887" cy="4968552"/>
          </a:xfrm>
        </p:spPr>
        <p:txBody>
          <a:bodyPr>
            <a:normAutofit/>
          </a:bodyPr>
          <a:lstStyle/>
          <a:p>
            <a:pPr marL="114300" indent="0">
              <a:buNone/>
            </a:pPr>
            <a:r>
              <a:rPr lang="pl-PL" sz="1600" dirty="0"/>
              <a:t>Aspekt formalny – państwo, w którym prawo jest przestrzegane przez wszystkich adresatów norm prawnych – cała działalność państwa opiera się na prawie</a:t>
            </a:r>
          </a:p>
          <a:p>
            <a:pPr marL="114300" indent="0">
              <a:buNone/>
            </a:pPr>
            <a:endParaRPr lang="pl-PL" sz="1600" dirty="0"/>
          </a:p>
          <a:p>
            <a:pPr marL="114300" indent="0" algn="just">
              <a:buNone/>
            </a:pPr>
            <a:r>
              <a:rPr lang="pl-PL" sz="1600" dirty="0"/>
              <a:t>Aspekt materialny – działalność państwa i jego organów opiera się na wartościach, takich jak np. sprawiedliwość, wolność, równość, demokratyzm</a:t>
            </a:r>
          </a:p>
          <a:p>
            <a:pPr marL="114300" indent="0" algn="just">
              <a:buNone/>
            </a:pPr>
            <a:endParaRPr lang="pl-PL" sz="1600" dirty="0"/>
          </a:p>
          <a:p>
            <a:pPr marL="114300" indent="0" algn="just">
              <a:buNone/>
            </a:pPr>
            <a:r>
              <a:rPr lang="pl-PL" sz="1600" dirty="0"/>
              <a:t>Zasady charakteryzujące demokratyczne państwo prawne:</a:t>
            </a:r>
          </a:p>
          <a:p>
            <a:pPr algn="just">
              <a:buFont typeface="Wingdings" pitchFamily="2" charset="2"/>
              <a:buChar char="§"/>
            </a:pPr>
            <a:r>
              <a:rPr lang="pl-PL" sz="1600" dirty="0"/>
              <a:t>zasada suwerenności Narodu</a:t>
            </a:r>
          </a:p>
          <a:p>
            <a:pPr algn="just">
              <a:buFont typeface="Wingdings" pitchFamily="2" charset="2"/>
              <a:buChar char="§"/>
            </a:pPr>
            <a:r>
              <a:rPr lang="pl-PL" sz="1600" dirty="0"/>
              <a:t>zasada wolności i równości wobec prawa</a:t>
            </a:r>
          </a:p>
          <a:p>
            <a:pPr algn="just">
              <a:buFont typeface="Wingdings" pitchFamily="2" charset="2"/>
              <a:buChar char="§"/>
            </a:pPr>
            <a:r>
              <a:rPr lang="pl-PL" sz="1600" dirty="0"/>
              <a:t>zasada konstytucjonalizmu</a:t>
            </a:r>
          </a:p>
          <a:p>
            <a:pPr algn="just">
              <a:buFont typeface="Wingdings" pitchFamily="2" charset="2"/>
              <a:buChar char="§"/>
            </a:pPr>
            <a:r>
              <a:rPr lang="pl-PL" sz="1600" dirty="0"/>
              <a:t>zasada podziału władz</a:t>
            </a:r>
          </a:p>
          <a:p>
            <a:pPr algn="just">
              <a:buFont typeface="Wingdings" pitchFamily="2" charset="2"/>
              <a:buChar char="§"/>
            </a:pPr>
            <a:r>
              <a:rPr lang="pl-PL" sz="1600" dirty="0"/>
              <a:t>zasada legalizmu</a:t>
            </a:r>
          </a:p>
          <a:p>
            <a:pPr algn="just">
              <a:buFont typeface="Wingdings" pitchFamily="2" charset="2"/>
              <a:buChar char="§"/>
            </a:pPr>
            <a:r>
              <a:rPr lang="pl-PL" sz="1600" dirty="0"/>
              <a:t>prawo do sądu</a:t>
            </a:r>
          </a:p>
          <a:p>
            <a:pPr algn="just">
              <a:buFont typeface="Wingdings" pitchFamily="2" charset="2"/>
              <a:buChar char="§"/>
            </a:pPr>
            <a:r>
              <a:rPr lang="pl-PL" sz="1600" dirty="0"/>
              <a:t>zasada odpowiedzialności państwa za błędne działania</a:t>
            </a:r>
          </a:p>
          <a:p>
            <a:pPr algn="just">
              <a:buFont typeface="Wingdings" pitchFamily="2" charset="2"/>
              <a:buChar char="§"/>
            </a:pPr>
            <a:r>
              <a:rPr lang="pl-PL" sz="1600" dirty="0"/>
              <a:t>zakaz podejmowania działań ponad potrzebę – tzw. zasada proporcjonalności</a:t>
            </a:r>
          </a:p>
          <a:p>
            <a:pPr algn="just">
              <a:buFont typeface="Wingdings" pitchFamily="2" charset="2"/>
              <a:buChar char="§"/>
            </a:pPr>
            <a:r>
              <a:rPr lang="pl-PL" sz="1600" dirty="0"/>
              <a:t>istnienie instytucji samorządowych  </a:t>
            </a:r>
          </a:p>
        </p:txBody>
      </p:sp>
    </p:spTree>
    <p:extLst>
      <p:ext uri="{BB962C8B-B14F-4D97-AF65-F5344CB8AC3E}">
        <p14:creationId xmlns:p14="http://schemas.microsoft.com/office/powerpoint/2010/main" val="220754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europejska</a:t>
            </a:r>
          </a:p>
        </p:txBody>
      </p:sp>
      <p:sp>
        <p:nvSpPr>
          <p:cNvPr id="3" name="Symbol zastępczy zawartości 2"/>
          <p:cNvSpPr>
            <a:spLocks noGrp="1"/>
          </p:cNvSpPr>
          <p:nvPr>
            <p:ph idx="1"/>
          </p:nvPr>
        </p:nvSpPr>
        <p:spPr>
          <a:xfrm>
            <a:off x="725977" y="1752600"/>
            <a:ext cx="11078095" cy="4844752"/>
          </a:xfrm>
        </p:spPr>
        <p:txBody>
          <a:bodyPr>
            <a:normAutofit/>
          </a:bodyPr>
          <a:lstStyle/>
          <a:p>
            <a:pPr marL="114300" indent="0">
              <a:buNone/>
            </a:pPr>
            <a:r>
              <a:rPr lang="pl-PL" sz="1600" b="1" dirty="0"/>
              <a:t>Sejm </a:t>
            </a:r>
            <a:r>
              <a:rPr lang="pl-PL" sz="1600" dirty="0"/>
              <a:t>– duże znaczenie Komisji do Spraw Unii Europejskiej, do której kierowane są w celu zaopiniowania m.in.:</a:t>
            </a:r>
          </a:p>
          <a:p>
            <a:pPr>
              <a:buFont typeface="Wingdings" pitchFamily="2" charset="2"/>
              <a:buChar char="§"/>
            </a:pPr>
            <a:r>
              <a:rPr lang="pl-PL" sz="1600" dirty="0"/>
              <a:t>informacje Rady Ministrów o udziale Rzeczypospolitej Polskiej w pracach Unii Europejskiej</a:t>
            </a:r>
          </a:p>
          <a:p>
            <a:pPr algn="just">
              <a:buFont typeface="Wingdings" pitchFamily="2" charset="2"/>
              <a:buChar char="§"/>
            </a:pPr>
            <a:r>
              <a:rPr lang="pl-PL" sz="1600" dirty="0"/>
              <a:t>dokumenty Unii Europejskiej podlegające konsultacjom z państwami członkowskimi</a:t>
            </a:r>
          </a:p>
          <a:p>
            <a:pPr algn="just">
              <a:buFont typeface="Wingdings" pitchFamily="2" charset="2"/>
              <a:buChar char="§"/>
            </a:pPr>
            <a:r>
              <a:rPr lang="pl-PL" sz="1600" dirty="0"/>
              <a:t>plany pracy Rady Europejskiej, roczne plany legislacyjne Komisji Europejskiej</a:t>
            </a:r>
          </a:p>
          <a:p>
            <a:pPr algn="just">
              <a:buFont typeface="Wingdings" pitchFamily="2" charset="2"/>
              <a:buChar char="§"/>
            </a:pPr>
            <a:r>
              <a:rPr lang="pl-PL" sz="1600" dirty="0"/>
              <a:t>informacje Rady Ministrów o przebiegu procedur stanowienia prawa Unii Europejskiej</a:t>
            </a:r>
          </a:p>
          <a:p>
            <a:pPr algn="just">
              <a:buFont typeface="Wingdings" pitchFamily="2" charset="2"/>
              <a:buChar char="§"/>
            </a:pPr>
            <a:r>
              <a:rPr lang="pl-PL" sz="1600" dirty="0"/>
              <a:t>propozycje kandydatur na stanowiska np. członka Komisji Europejskiej, członka Trybunału Obrachunkowego, sędziego Trybunału Sprawiedliwości Unii Europejskiej, rzecznika generalnego TSUE, członka komitetu Ekonomiczno-Społecznego</a:t>
            </a:r>
          </a:p>
          <a:p>
            <a:pPr algn="just">
              <a:buFont typeface="Wingdings" pitchFamily="2" charset="2"/>
              <a:buChar char="§"/>
            </a:pPr>
            <a:r>
              <a:rPr lang="pl-PL" sz="1600" dirty="0"/>
              <a:t>propozycje zmian Traktatu o Unii Europejskiej i Traktatu o funkcjonowaniu Unii Europejskiej</a:t>
            </a:r>
          </a:p>
          <a:p>
            <a:pPr marL="114300" indent="0" algn="just">
              <a:buNone/>
            </a:pPr>
            <a:r>
              <a:rPr lang="pl-PL" sz="1600" b="1" dirty="0"/>
              <a:t>Sejm</a:t>
            </a:r>
            <a:r>
              <a:rPr lang="pl-PL" sz="1600" dirty="0"/>
              <a:t> może podjąć uchwałę o wystąpieniu do TSUE w sprawie naruszenia przez akt unijny zasady pomocniczości, uchwałę w sprawie wyrażenia sprzeciwu wobec inicjatywy Rady Europejskiej w sprawie decyzji upoważniającej Radę do zmiany sposobu głosowania, uchwałę w sprawie wyrażenia sprzeciwu wobec wniosku Komisji Europejskiej w sprawie środków dotyczących prawa rodzinnego mających skutki transgraniczne, uchwałę w sprawie uznania projektu aktu ustawodawczego UE za niezgodny z zasadą pomocniczości</a:t>
            </a:r>
          </a:p>
          <a:p>
            <a:pPr marL="114300" indent="0" algn="just">
              <a:buNone/>
            </a:pPr>
            <a:endParaRPr lang="pl-PL" sz="1600" dirty="0"/>
          </a:p>
          <a:p>
            <a:pPr marL="114300" indent="0">
              <a:buNone/>
            </a:pPr>
            <a:r>
              <a:rPr lang="pl-PL" sz="1600" b="1" dirty="0"/>
              <a:t>Senat </a:t>
            </a:r>
            <a:r>
              <a:rPr lang="pl-PL" sz="1600" dirty="0"/>
              <a:t>– analogiczna rola i uprawnienia - Komisja Spraw Zagranicznych i Unii Europejskiej</a:t>
            </a:r>
            <a:endParaRPr lang="pl-PL" sz="1600" b="1" dirty="0"/>
          </a:p>
        </p:txBody>
      </p:sp>
    </p:spTree>
    <p:extLst>
      <p:ext uri="{BB962C8B-B14F-4D97-AF65-F5344CB8AC3E}">
        <p14:creationId xmlns:p14="http://schemas.microsoft.com/office/powerpoint/2010/main" val="8382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p:txBody>
          <a:bodyPr>
            <a:normAutofit/>
          </a:bodyPr>
          <a:lstStyle/>
          <a:p>
            <a:pPr marL="114300" indent="0">
              <a:buNone/>
            </a:pPr>
            <a:endParaRPr lang="pl-PL" sz="2000" dirty="0"/>
          </a:p>
          <a:p>
            <a:pPr marL="114300" indent="0">
              <a:buNone/>
            </a:pPr>
            <a:endParaRPr lang="pl-PL" sz="2000" dirty="0"/>
          </a:p>
          <a:p>
            <a:pPr marL="114300" indent="0">
              <a:buNone/>
            </a:pPr>
            <a:endParaRPr lang="pl-PL" sz="2000" dirty="0"/>
          </a:p>
          <a:p>
            <a:pPr algn="just">
              <a:buFont typeface="Wingdings" pitchFamily="2" charset="2"/>
              <a:buChar char="Ø"/>
            </a:pPr>
            <a:r>
              <a:rPr lang="pl-PL" sz="1600" b="1" dirty="0"/>
              <a:t>najwyższy przedstawiciel Rzeczypospolitej Polskiej i gwarant ciągłości władzy państwowej</a:t>
            </a:r>
          </a:p>
          <a:p>
            <a:pPr algn="just">
              <a:buFont typeface="Wingdings" pitchFamily="2" charset="2"/>
              <a:buChar char="Ø"/>
            </a:pPr>
            <a:endParaRPr lang="pl-PL" sz="1600" b="1" dirty="0"/>
          </a:p>
          <a:p>
            <a:pPr algn="just">
              <a:buFont typeface="Wingdings" pitchFamily="2" charset="2"/>
              <a:buChar char="Ø"/>
            </a:pPr>
            <a:r>
              <a:rPr lang="pl-PL" sz="1600" b="1" dirty="0"/>
              <a:t>czuwa nad przestrzeganiem Konstytucji</a:t>
            </a:r>
          </a:p>
          <a:p>
            <a:pPr algn="just">
              <a:buFont typeface="Wingdings" pitchFamily="2" charset="2"/>
              <a:buChar char="Ø"/>
            </a:pPr>
            <a:endParaRPr lang="pl-PL" sz="1600" b="1" dirty="0"/>
          </a:p>
          <a:p>
            <a:pPr algn="just">
              <a:buFont typeface="Wingdings" pitchFamily="2" charset="2"/>
              <a:buChar char="Ø"/>
            </a:pPr>
            <a:r>
              <a:rPr lang="pl-PL" sz="1600" b="1" dirty="0"/>
              <a:t>stoi na straży suwerenności  i bezpieczeństwa państwa oraz nienaruszalności i niepodzielności jego terytorium</a:t>
            </a:r>
          </a:p>
        </p:txBody>
      </p:sp>
    </p:spTree>
    <p:extLst>
      <p:ext uri="{BB962C8B-B14F-4D97-AF65-F5344CB8AC3E}">
        <p14:creationId xmlns:p14="http://schemas.microsoft.com/office/powerpoint/2010/main" val="161912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a:xfrm>
            <a:off x="631767" y="1556792"/>
            <a:ext cx="11061469" cy="518457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Kontrasygnata </a:t>
            </a:r>
          </a:p>
          <a:p>
            <a:pPr marL="114300" indent="0" algn="just">
              <a:buNone/>
            </a:pPr>
            <a:r>
              <a:rPr lang="pl-PL" sz="1600" dirty="0"/>
              <a:t>wymóg podpisania aktu urzędowego Prezydenta RP przez Prezesa Rady Ministrów – poprzez kontrasygnatę Prezes RM przejmuje odpowiedzialność za akty urzędowe Prezydenta RP</a:t>
            </a:r>
          </a:p>
          <a:p>
            <a:pPr marL="114300" indent="0" algn="just">
              <a:buNone/>
            </a:pPr>
            <a:endParaRPr lang="pl-PL" sz="1600" dirty="0"/>
          </a:p>
          <a:p>
            <a:pPr marL="114300" indent="0" algn="just">
              <a:buNone/>
            </a:pPr>
            <a:r>
              <a:rPr lang="pl-PL" sz="1600" dirty="0"/>
              <a:t>Zasadniczo, akty urzędowe Prezydenta RP wymagają kontrasygnaty Prezesa RM.</a:t>
            </a:r>
          </a:p>
          <a:p>
            <a:pPr marL="114300" indent="0" algn="just">
              <a:buNone/>
            </a:pPr>
            <a:endParaRPr lang="pl-PL" sz="1600" b="1" dirty="0"/>
          </a:p>
        </p:txBody>
      </p:sp>
    </p:spTree>
    <p:extLst>
      <p:ext uri="{BB962C8B-B14F-4D97-AF65-F5344CB8AC3E}">
        <p14:creationId xmlns:p14="http://schemas.microsoft.com/office/powerpoint/2010/main" val="163252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338051" y="1628800"/>
            <a:ext cx="11510356" cy="5112568"/>
          </a:xfrm>
        </p:spPr>
        <p:txBody>
          <a:bodyPr>
            <a:normAutofit/>
          </a:bodyPr>
          <a:lstStyle/>
          <a:p>
            <a:pPr marL="114300" indent="0" algn="just">
              <a:buNone/>
            </a:pPr>
            <a:r>
              <a:rPr lang="pl-PL" sz="1600" b="1" dirty="0"/>
              <a:t>Prerogatywy – </a:t>
            </a:r>
            <a:r>
              <a:rPr lang="pl-PL" sz="1600" dirty="0"/>
              <a:t>akty urzędowe Prezydenta RP zwolnione z obowiązku kontrasygnaty – art. 144 ust. 3 Konstytucji. Przykłady:</a:t>
            </a:r>
          </a:p>
          <a:p>
            <a:pPr algn="just">
              <a:buFont typeface="Wingdings" pitchFamily="2" charset="2"/>
              <a:buChar char="§"/>
            </a:pPr>
            <a:r>
              <a:rPr lang="pl-PL" sz="1600" dirty="0"/>
              <a:t>zarządzanie wyborów do Sejmu i Senatu, zarządzanie pierwszego posiedzenia Sejmu i Senatu</a:t>
            </a:r>
          </a:p>
          <a:p>
            <a:pPr algn="just">
              <a:buFont typeface="Wingdings" pitchFamily="2" charset="2"/>
              <a:buChar char="§"/>
            </a:pPr>
            <a:r>
              <a:rPr lang="pl-PL" sz="1600" dirty="0"/>
              <a:t>występowanie z inicjatywą ustawodawczą, podpisywanie lub odmowa podpisania ustawy</a:t>
            </a:r>
          </a:p>
          <a:p>
            <a:pPr algn="just">
              <a:buFont typeface="Wingdings" pitchFamily="2" charset="2"/>
              <a:buChar char="§"/>
            </a:pPr>
            <a:r>
              <a:rPr lang="pl-PL" sz="1600" dirty="0"/>
              <a:t>desygnowanie kandydata na Prezesa RM i powoływanie Prezesa RM, przyjmowanie dymisji RM i powierzanie jej tymczasowego pełnienia obowiązków, odwoływanie ministra, któremu Sejm udzielił wotum nieufności</a:t>
            </a:r>
          </a:p>
          <a:p>
            <a:pPr algn="just">
              <a:buFont typeface="Wingdings" pitchFamily="2" charset="2"/>
              <a:buChar char="§"/>
            </a:pPr>
            <a:r>
              <a:rPr lang="pl-PL" sz="1600" dirty="0"/>
              <a:t>powoływanie członków Rady Polityki Pieniężnej, Krajowej Rady Radiofonii i Telewizji, członków Rady Bezpieczeństwa Narodowego</a:t>
            </a:r>
          </a:p>
          <a:p>
            <a:pPr algn="just">
              <a:buFont typeface="Wingdings" pitchFamily="2" charset="2"/>
              <a:buChar char="§"/>
            </a:pPr>
            <a:r>
              <a:rPr lang="pl-PL" sz="1600" dirty="0"/>
              <a:t>występowanie z wnioskami do Trybunału Konstytucyjnego</a:t>
            </a:r>
          </a:p>
          <a:p>
            <a:pPr algn="just">
              <a:buFont typeface="Wingdings" pitchFamily="2" charset="2"/>
              <a:buChar char="§"/>
            </a:pPr>
            <a:r>
              <a:rPr lang="pl-PL" sz="1600" dirty="0"/>
              <a:t>powoływanie sędziów na wniosek Krajowej Rady Sądownictwa, powoływanie Pierwszego Prezesa i Prezesów Sądu Najwyższego, Prezesa i wiceprezesów Naczelnego Sądu Administracyjnego</a:t>
            </a:r>
          </a:p>
          <a:p>
            <a:pPr algn="just">
              <a:buFont typeface="Wingdings" pitchFamily="2" charset="2"/>
              <a:buChar char="§"/>
            </a:pPr>
            <a:r>
              <a:rPr lang="pl-PL" sz="1600" dirty="0"/>
              <a:t>występowanie z orędziami do Sejmu, Senatu, Zgromadzenia Narodowego</a:t>
            </a:r>
          </a:p>
          <a:p>
            <a:pPr algn="just">
              <a:buFont typeface="Wingdings" pitchFamily="2" charset="2"/>
              <a:buChar char="§"/>
            </a:pPr>
            <a:r>
              <a:rPr lang="pl-PL" sz="1600" dirty="0"/>
              <a:t>nadawanie orderów  i odznaczeń</a:t>
            </a:r>
          </a:p>
          <a:p>
            <a:pPr algn="just">
              <a:buFont typeface="Wingdings" pitchFamily="2" charset="2"/>
              <a:buChar char="§"/>
            </a:pPr>
            <a:r>
              <a:rPr lang="pl-PL" sz="1600" dirty="0"/>
              <a:t>nadawanie obywatelstwa polskiego i wyrażanie zgody na jego zrzeczenie się</a:t>
            </a:r>
          </a:p>
          <a:p>
            <a:pPr algn="just">
              <a:buFont typeface="Wingdings" pitchFamily="2" charset="2"/>
              <a:buChar char="§"/>
            </a:pPr>
            <a:r>
              <a:rPr lang="pl-PL" sz="1600" dirty="0"/>
              <a:t>stosowanie prawa łaski</a:t>
            </a:r>
          </a:p>
          <a:p>
            <a:pPr marL="114300" indent="0">
              <a:buNone/>
            </a:pPr>
            <a:endParaRPr lang="pl-PL" sz="1600" dirty="0"/>
          </a:p>
        </p:txBody>
      </p:sp>
    </p:spTree>
    <p:extLst>
      <p:ext uri="{BB962C8B-B14F-4D97-AF65-F5344CB8AC3E}">
        <p14:creationId xmlns:p14="http://schemas.microsoft.com/office/powerpoint/2010/main" val="402037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482138" y="1628801"/>
            <a:ext cx="11233266" cy="4497363"/>
          </a:xfrm>
        </p:spPr>
        <p:txBody>
          <a:bodyPr>
            <a:normAutofit/>
          </a:bodyPr>
          <a:lstStyle/>
          <a:p>
            <a:pPr marL="114300" indent="0">
              <a:buNone/>
            </a:pPr>
            <a:r>
              <a:rPr lang="pl-PL" sz="1600" b="1" dirty="0"/>
              <a:t>Uprawnienia Prezydenta RP względem władzy ustawodawczej:</a:t>
            </a:r>
          </a:p>
          <a:p>
            <a:pPr>
              <a:buFont typeface="Wingdings" pitchFamily="2" charset="2"/>
              <a:buChar char="§"/>
            </a:pPr>
            <a:r>
              <a:rPr lang="pl-PL" sz="1600" dirty="0"/>
              <a:t>zarządzanie wyborów do Sejmu i Senatu</a:t>
            </a:r>
          </a:p>
          <a:p>
            <a:pPr algn="just">
              <a:buFont typeface="Wingdings" pitchFamily="2" charset="2"/>
              <a:buChar char="§"/>
            </a:pPr>
            <a:r>
              <a:rPr lang="pl-PL" sz="1600" dirty="0"/>
              <a:t>zwoływanie pierwszego posiedzenia Sejmu i Senatu oraz wyznaczanie Marszałka Seniora w Sejmie i Senacie</a:t>
            </a:r>
          </a:p>
          <a:p>
            <a:pPr algn="just">
              <a:buFont typeface="Wingdings" pitchFamily="2" charset="2"/>
              <a:buChar char="§"/>
            </a:pPr>
            <a:r>
              <a:rPr lang="pl-PL" sz="1600" dirty="0"/>
              <a:t>skracanie kadencji Sejmu i Senatu – </a:t>
            </a:r>
            <a:r>
              <a:rPr lang="pl-PL" sz="1600" b="1" dirty="0"/>
              <a:t>obligatoryjnie</a:t>
            </a:r>
            <a:r>
              <a:rPr lang="pl-PL" sz="1600" dirty="0"/>
              <a:t> (w razie braku powołania w  drugiej rezerwowej procedurze RM cieszącej się poparciem Sejmu) i </a:t>
            </a:r>
            <a:r>
              <a:rPr lang="pl-PL" sz="1600" b="1" dirty="0"/>
              <a:t>fakultatywnie</a:t>
            </a:r>
            <a:r>
              <a:rPr lang="pl-PL" sz="1600" dirty="0"/>
              <a:t> (w razie nieprzedstawienia Prezydentowi do podpisu ustawy budżetowej w ciągu 4 miesięcy od złożenia projektu budżetu przez RM w Sejmie)</a:t>
            </a:r>
          </a:p>
          <a:p>
            <a:pPr>
              <a:buFont typeface="Wingdings" pitchFamily="2" charset="2"/>
              <a:buChar char="§"/>
            </a:pPr>
            <a:r>
              <a:rPr lang="pl-PL" sz="1600" dirty="0"/>
              <a:t>występowanie z inicjatywą ustawodawczą</a:t>
            </a:r>
          </a:p>
          <a:p>
            <a:pPr>
              <a:buFont typeface="Wingdings" pitchFamily="2" charset="2"/>
              <a:buChar char="§"/>
            </a:pPr>
            <a:r>
              <a:rPr lang="pl-PL" sz="1600" dirty="0"/>
              <a:t>podpisywanie i odmowa podpisania ustawy (weto)</a:t>
            </a:r>
          </a:p>
          <a:p>
            <a:pPr>
              <a:buFont typeface="Wingdings" pitchFamily="2" charset="2"/>
              <a:buChar char="§"/>
            </a:pPr>
            <a:r>
              <a:rPr lang="pl-PL" sz="1600" dirty="0"/>
              <a:t>zarządzenie ogłoszenia ustaw i umów międzynarodowych ratyfikowanych w Dzienniku Ustaw</a:t>
            </a:r>
          </a:p>
          <a:p>
            <a:pPr>
              <a:buFont typeface="Wingdings" pitchFamily="2" charset="2"/>
              <a:buChar char="§"/>
            </a:pPr>
            <a:r>
              <a:rPr lang="pl-PL" sz="1600" dirty="0"/>
              <a:t>występowanie z orędziami do Sejmu, Senatu i Zgromadzenia Narodowego</a:t>
            </a:r>
          </a:p>
          <a:p>
            <a:pPr algn="just">
              <a:buFont typeface="Wingdings" pitchFamily="2" charset="2"/>
              <a:buChar char="§"/>
            </a:pPr>
            <a:r>
              <a:rPr lang="pl-PL" sz="1600" dirty="0"/>
              <a:t>zwracanie się do Senatu o wyrażenie zgody na zarządzenie referendum ogólnokrajowego</a:t>
            </a:r>
          </a:p>
          <a:p>
            <a:pPr>
              <a:buFont typeface="Wingdings" pitchFamily="2" charset="2"/>
              <a:buChar char="§"/>
            </a:pPr>
            <a:r>
              <a:rPr lang="pl-PL" sz="1600" dirty="0"/>
              <a:t>wnioskowanie do Sejmu o powołanie Prezesa Narodowego Banku Polskiego</a:t>
            </a:r>
          </a:p>
        </p:txBody>
      </p:sp>
    </p:spTree>
    <p:extLst>
      <p:ext uri="{BB962C8B-B14F-4D97-AF65-F5344CB8AC3E}">
        <p14:creationId xmlns:p14="http://schemas.microsoft.com/office/powerpoint/2010/main" val="23358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Rady Ministrów:</a:t>
            </a:r>
          </a:p>
          <a:p>
            <a:pPr marL="114300" indent="0">
              <a:buNone/>
            </a:pPr>
            <a:endParaRPr lang="pl-PL" sz="1600" b="1" dirty="0"/>
          </a:p>
          <a:p>
            <a:pPr marL="114300" indent="0">
              <a:buNone/>
            </a:pPr>
            <a:endParaRPr lang="pl-PL" sz="1600" b="1" dirty="0"/>
          </a:p>
          <a:p>
            <a:pPr>
              <a:buFont typeface="Wingdings" pitchFamily="2" charset="2"/>
              <a:buChar char="Ø"/>
            </a:pPr>
            <a:r>
              <a:rPr lang="pl-PL" sz="1600" dirty="0"/>
              <a:t>desygnowanie kandydata na Prezesa RM i powoływanie Prezesa RM</a:t>
            </a:r>
          </a:p>
          <a:p>
            <a:pPr algn="just">
              <a:buFont typeface="Wingdings" pitchFamily="2" charset="2"/>
              <a:buChar char="Ø"/>
            </a:pPr>
            <a:r>
              <a:rPr lang="pl-PL" sz="1600" dirty="0"/>
              <a:t>powoływanie i odwoływanie na wniosek Prezesa RM ministrów i wiceprezesów RM – kontrasygnata</a:t>
            </a:r>
          </a:p>
          <a:p>
            <a:pPr algn="just">
              <a:buFont typeface="Wingdings" pitchFamily="2" charset="2"/>
              <a:buChar char="Ø"/>
            </a:pPr>
            <a:r>
              <a:rPr lang="pl-PL" sz="1600" dirty="0"/>
              <a:t>przyjmowanie dymisji Rady Ministrów i powierzanie jej tymczasowego wykonywania obowiązków</a:t>
            </a:r>
          </a:p>
          <a:p>
            <a:pPr algn="just">
              <a:buFont typeface="Wingdings" pitchFamily="2" charset="2"/>
              <a:buChar char="Ø"/>
            </a:pPr>
            <a:r>
              <a:rPr lang="pl-PL" sz="1600" dirty="0"/>
              <a:t>odwoływanie ministra, któremu Sejm udzielił wotum nieufności</a:t>
            </a:r>
          </a:p>
          <a:p>
            <a:pPr algn="just">
              <a:buFont typeface="Wingdings" pitchFamily="2" charset="2"/>
              <a:buChar char="Ø"/>
            </a:pPr>
            <a:r>
              <a:rPr lang="pl-PL" sz="1600" dirty="0"/>
              <a:t>zwoływanie Rady Gabinetowej</a:t>
            </a:r>
          </a:p>
          <a:p>
            <a:pPr marL="114300" indent="0" algn="just">
              <a:buNone/>
            </a:pPr>
            <a:endParaRPr lang="pl-PL" sz="1600" dirty="0"/>
          </a:p>
          <a:p>
            <a:pPr algn="just">
              <a:buFont typeface="Wingdings" pitchFamily="2" charset="2"/>
              <a:buChar char="Ø"/>
            </a:pPr>
            <a:endParaRPr lang="pl-PL" sz="1600" dirty="0"/>
          </a:p>
          <a:p>
            <a:pPr>
              <a:buFont typeface="Wingdings" pitchFamily="2" charset="2"/>
              <a:buChar char="Ø"/>
            </a:pPr>
            <a:endParaRPr lang="pl-PL" sz="1600" dirty="0"/>
          </a:p>
        </p:txBody>
      </p:sp>
    </p:spTree>
    <p:extLst>
      <p:ext uri="{BB962C8B-B14F-4D97-AF65-F5344CB8AC3E}">
        <p14:creationId xmlns:p14="http://schemas.microsoft.com/office/powerpoint/2010/main" val="228856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władzy sądowniczej</a:t>
            </a:r>
          </a:p>
          <a:p>
            <a:pPr algn="just">
              <a:buFont typeface="Wingdings" pitchFamily="2" charset="2"/>
              <a:buChar char="Ø"/>
            </a:pPr>
            <a:r>
              <a:rPr lang="pl-PL" sz="1600" dirty="0"/>
              <a:t>powoływanie sędziów na wniosek Krajowej Rady Sądownictwa</a:t>
            </a:r>
          </a:p>
          <a:p>
            <a:pPr algn="just">
              <a:buFont typeface="Wingdings" pitchFamily="2" charset="2"/>
              <a:buChar char="Ø"/>
            </a:pPr>
            <a:r>
              <a:rPr lang="pl-PL" sz="1600" dirty="0"/>
              <a:t>powoływanie Pierwszego Prezesa i prezesów Sądu Najwyższego</a:t>
            </a:r>
          </a:p>
          <a:p>
            <a:pPr algn="just">
              <a:buFont typeface="Wingdings" pitchFamily="2" charset="2"/>
              <a:buChar char="Ø"/>
            </a:pPr>
            <a:r>
              <a:rPr lang="pl-PL" sz="1600" dirty="0"/>
              <a:t>powoływanie Prezesa i wiceprezesów Naczelnego Sądu Administracyjnego</a:t>
            </a:r>
          </a:p>
          <a:p>
            <a:pPr algn="just">
              <a:buFont typeface="Wingdings" pitchFamily="2" charset="2"/>
              <a:buChar char="Ø"/>
            </a:pPr>
            <a:r>
              <a:rPr lang="pl-PL" sz="1600" dirty="0"/>
              <a:t>powoływanie Prezesa i Wiceprezesa Trybunału Konstytucyjnego</a:t>
            </a:r>
          </a:p>
          <a:p>
            <a:pPr algn="just">
              <a:buFont typeface="Wingdings" pitchFamily="2" charset="2"/>
              <a:buChar char="Ø"/>
            </a:pPr>
            <a:r>
              <a:rPr lang="pl-PL" sz="1600" dirty="0"/>
              <a:t>ustalanie Regulaminu Sądu Najwyższego i Regulaminu Naczelnego Sądu Administracyjnego w drodze rozporządzenia – kontrasygnata</a:t>
            </a:r>
          </a:p>
          <a:p>
            <a:pPr algn="just">
              <a:buFont typeface="Wingdings" pitchFamily="2" charset="2"/>
              <a:buChar char="Ø"/>
            </a:pPr>
            <a:r>
              <a:rPr lang="pl-PL" sz="1600" dirty="0"/>
              <a:t>ustalanie regulaminu Wojewódzkich Sądów Administracyjnych w drodze rozporządzenia – kontrasygnata</a:t>
            </a:r>
          </a:p>
          <a:p>
            <a:pPr algn="just">
              <a:buFont typeface="Wingdings" pitchFamily="2" charset="2"/>
              <a:buChar char="Ø"/>
            </a:pPr>
            <a:r>
              <a:rPr lang="pl-PL" sz="1600" dirty="0"/>
              <a:t>ustalanie liczby sędziów Sądu Najwyższego i Naczelnego Sądu Administracyjnego w drodze rozporządzenia – kontrasygnata</a:t>
            </a:r>
          </a:p>
          <a:p>
            <a:pPr algn="just">
              <a:buFont typeface="Wingdings" pitchFamily="2" charset="2"/>
              <a:buChar char="Ø"/>
            </a:pPr>
            <a:r>
              <a:rPr lang="pl-PL" sz="1600" dirty="0"/>
              <a:t>tworzenie i znoszenie Wojewódzkich Sądów Administracyjnych w drodze rozporządzenia – kontrasygnata</a:t>
            </a:r>
          </a:p>
          <a:p>
            <a:pPr algn="just">
              <a:buFont typeface="Wingdings" pitchFamily="2" charset="2"/>
              <a:buChar char="Ø"/>
            </a:pPr>
            <a:r>
              <a:rPr lang="pl-PL" sz="1600" dirty="0"/>
              <a:t>wskazywanie przedstawiciela Prezydenta RP w Krajowej Radzie Sądownictwa</a:t>
            </a:r>
          </a:p>
        </p:txBody>
      </p:sp>
    </p:spTree>
    <p:extLst>
      <p:ext uri="{BB962C8B-B14F-4D97-AF65-F5344CB8AC3E}">
        <p14:creationId xmlns:p14="http://schemas.microsoft.com/office/powerpoint/2010/main" val="3473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626225" y="1772817"/>
            <a:ext cx="10956175" cy="4373563"/>
          </a:xfrm>
        </p:spPr>
        <p:txBody>
          <a:bodyPr>
            <a:normAutofit/>
          </a:bodyPr>
          <a:lstStyle/>
          <a:p>
            <a:pPr marL="114300" indent="0">
              <a:buNone/>
            </a:pPr>
            <a:r>
              <a:rPr lang="pl-PL" sz="1600" b="1" dirty="0"/>
              <a:t>Uprawnienia Prezydenta RP jako strażnika Konstytucji:</a:t>
            </a:r>
          </a:p>
          <a:p>
            <a:pPr marL="114300" indent="0">
              <a:buNone/>
            </a:pPr>
            <a:endParaRPr lang="pl-PL" sz="1600" b="1" dirty="0"/>
          </a:p>
          <a:p>
            <a:pPr algn="just">
              <a:buFont typeface="Wingdings" pitchFamily="2" charset="2"/>
              <a:buChar char="Ø"/>
            </a:pPr>
            <a:r>
              <a:rPr lang="pl-PL" sz="1600" dirty="0"/>
              <a:t>składanie wniosków do Trybunału Konstytucyjnego w sprawie zbadania zgodności z Konstytucją aktów normatywnych – Prezydent jako jedyny może uruchomić kontrolę represyjną i kontrolę prewencyjną konstytucyjności aktów normatywnych</a:t>
            </a:r>
          </a:p>
          <a:p>
            <a:pPr algn="just">
              <a:buFont typeface="Wingdings" pitchFamily="2" charset="2"/>
              <a:buChar char="Ø"/>
            </a:pPr>
            <a:r>
              <a:rPr lang="pl-PL" sz="1600" dirty="0"/>
              <a:t>składanie wniosków do Trybunału Konstytucyjnego o rozstrzygnięcie sporu kompetencyjnego pomiędzy centralnymi konstytucyjnymi organami państwa</a:t>
            </a:r>
          </a:p>
          <a:p>
            <a:pPr algn="just">
              <a:buFont typeface="Wingdings" pitchFamily="2" charset="2"/>
              <a:buChar char="Ø"/>
            </a:pPr>
            <a:r>
              <a:rPr lang="pl-PL" sz="1600" dirty="0"/>
              <a:t>składanie wniosków o pociągnięcie do odpowiedzialności przed Trybunałem Stanu Prezesa RM, ministrów, osób, którym Prezes RM powierzył kierowanie ministerstwem, Prezesa NIK, Prezesa NBP, członków Krajowej Rady Radiofonii i Telewizji, Naczelnego Dowódcy Sił Zbrojnych</a:t>
            </a:r>
          </a:p>
          <a:p>
            <a:pPr algn="just">
              <a:buFont typeface="Wingdings" pitchFamily="2" charset="2"/>
              <a:buChar char="Ø"/>
            </a:pPr>
            <a:r>
              <a:rPr lang="pl-PL" sz="1600" dirty="0"/>
              <a:t>powstrzymywanie się od działań, które w ocenie Prezydenta mogłyby naruszać Konstytucję</a:t>
            </a:r>
          </a:p>
        </p:txBody>
      </p:sp>
    </p:spTree>
    <p:extLst>
      <p:ext uri="{BB962C8B-B14F-4D97-AF65-F5344CB8AC3E}">
        <p14:creationId xmlns:p14="http://schemas.microsoft.com/office/powerpoint/2010/main" val="208960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Uprawnienia Prezydenta RP w dziedzinie obronności </a:t>
            </a:r>
          </a:p>
          <a:p>
            <a:pPr marL="114300" indent="0" algn="just">
              <a:buNone/>
            </a:pPr>
            <a:endParaRPr lang="pl-PL" sz="1600" b="1" dirty="0"/>
          </a:p>
          <a:p>
            <a:pPr algn="just">
              <a:buFont typeface="Wingdings" pitchFamily="2" charset="2"/>
              <a:buChar char="Ø"/>
            </a:pPr>
            <a:r>
              <a:rPr lang="pl-PL" sz="1600" dirty="0"/>
              <a:t>jest zwierzchnikiem Sił Zbrojnych – w czasach pokoju zwierzchnictwo sprawuje za pośrednictwem Ministra Obrony Narodowej</a:t>
            </a:r>
          </a:p>
          <a:p>
            <a:pPr algn="just">
              <a:buFont typeface="Wingdings" pitchFamily="2" charset="2"/>
              <a:buChar char="Ø"/>
            </a:pPr>
            <a:r>
              <a:rPr lang="pl-PL" sz="1600" dirty="0"/>
              <a:t>mianowanie na stopnie oficerskie (pierwszy stopień oficerski, stopnie generałów, admirałów, stopień Marszałka Polski) - kontrasygnata</a:t>
            </a:r>
          </a:p>
          <a:p>
            <a:pPr algn="just">
              <a:buFont typeface="Wingdings" pitchFamily="2" charset="2"/>
              <a:buChar char="Ø"/>
            </a:pPr>
            <a:r>
              <a:rPr lang="pl-PL" sz="1600" dirty="0"/>
              <a:t>decydowanie o użyciu Sił Zbrojnych RP poza granicami państwa - kontrasygnata</a:t>
            </a:r>
          </a:p>
          <a:p>
            <a:pPr algn="just">
              <a:buFont typeface="Wingdings" pitchFamily="2" charset="2"/>
              <a:buChar char="Ø"/>
            </a:pPr>
            <a:r>
              <a:rPr lang="pl-PL" sz="1600" dirty="0"/>
              <a:t>mianowanie na czas wojny na wniosek Prezesa RM Naczelnego Dowódcy Sił Zbrojnych - kontrasygnata</a:t>
            </a:r>
          </a:p>
          <a:p>
            <a:pPr algn="just">
              <a:buFont typeface="Wingdings" pitchFamily="2" charset="2"/>
              <a:buChar char="Ø"/>
            </a:pPr>
            <a:r>
              <a:rPr lang="pl-PL" sz="1600" dirty="0"/>
              <a:t>mianowanie dowódców rodzajów Sił Zbrojnych oraz Szefa Sztabu Generalnego – kontrasygnata</a:t>
            </a:r>
          </a:p>
          <a:p>
            <a:pPr algn="just">
              <a:buFont typeface="Wingdings" pitchFamily="2" charset="2"/>
              <a:buChar char="Ø"/>
            </a:pPr>
            <a:r>
              <a:rPr lang="pl-PL" sz="1600" dirty="0"/>
              <a:t>powoływanie i odwoływanie członków Rady Bezpieczeństwa Narodowego – RBN jest organem doradczym Prezydenta RP</a:t>
            </a:r>
          </a:p>
          <a:p>
            <a:pPr algn="just">
              <a:buFont typeface="Wingdings" pitchFamily="2" charset="2"/>
              <a:buChar char="Ø"/>
            </a:pPr>
            <a:r>
              <a:rPr lang="pl-PL" sz="1600" dirty="0"/>
              <a:t>wprowadzanie na wniosek Rady Ministrów w drodze rozporządzenia stanu wojennego i stanu wyjątkowego - kontrasygnata</a:t>
            </a:r>
          </a:p>
        </p:txBody>
      </p:sp>
    </p:spTree>
    <p:extLst>
      <p:ext uri="{BB962C8B-B14F-4D97-AF65-F5344CB8AC3E}">
        <p14:creationId xmlns:p14="http://schemas.microsoft.com/office/powerpoint/2010/main" val="143353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Uprawnienia Prezydenta RP w dziedzinie polityki zagranicznej</a:t>
            </a:r>
          </a:p>
          <a:p>
            <a:pPr marL="114300" indent="0" algn="just">
              <a:buNone/>
            </a:pPr>
            <a:endParaRPr lang="pl-PL" sz="1600" b="1" dirty="0"/>
          </a:p>
          <a:p>
            <a:pPr algn="just">
              <a:buFont typeface="Wingdings" pitchFamily="2" charset="2"/>
              <a:buChar char="Ø"/>
            </a:pPr>
            <a:r>
              <a:rPr lang="pl-PL" sz="1600" dirty="0"/>
              <a:t>ratyfikowanie umów międzynarodowych – kontrasygnata</a:t>
            </a:r>
          </a:p>
          <a:p>
            <a:pPr algn="just">
              <a:buFont typeface="Wingdings" pitchFamily="2" charset="2"/>
              <a:buChar char="Ø"/>
            </a:pPr>
            <a:r>
              <a:rPr lang="pl-PL" sz="1600" dirty="0"/>
              <a:t>powoływanie i odwoływanie pełnomocnych przedstawicieli RP w innych państwach i przy organizacjach międzynarodowych – kontrasygnata</a:t>
            </a:r>
          </a:p>
          <a:p>
            <a:pPr algn="just">
              <a:buFont typeface="Wingdings" pitchFamily="2" charset="2"/>
              <a:buChar char="Ø"/>
            </a:pPr>
            <a:r>
              <a:rPr lang="pl-PL" sz="1600" dirty="0"/>
              <a:t>przyjmowanie listów uwierzytelniających i odwołujących akredytowanych w RP przedstawicieli innych państw i organizacji międzynarodowych </a:t>
            </a:r>
          </a:p>
        </p:txBody>
      </p:sp>
    </p:spTree>
    <p:extLst>
      <p:ext uri="{BB962C8B-B14F-4D97-AF65-F5344CB8AC3E}">
        <p14:creationId xmlns:p14="http://schemas.microsoft.com/office/powerpoint/2010/main" val="84305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fontScale="90000"/>
          </a:bodyPr>
          <a:lstStyle/>
          <a:p>
            <a:r>
              <a:rPr lang="pl-PL" sz="2000" dirty="0"/>
              <a:t>Zasada demokratycznego państwa prawnego – art. 2 c.d.</a:t>
            </a:r>
          </a:p>
        </p:txBody>
      </p:sp>
      <p:sp>
        <p:nvSpPr>
          <p:cNvPr id="3" name="Symbol zastępczy zawartości 2"/>
          <p:cNvSpPr>
            <a:spLocks noGrp="1"/>
          </p:cNvSpPr>
          <p:nvPr>
            <p:ph idx="1"/>
          </p:nvPr>
        </p:nvSpPr>
        <p:spPr>
          <a:xfrm>
            <a:off x="532015" y="1700809"/>
            <a:ext cx="11139054" cy="4425355"/>
          </a:xfrm>
        </p:spPr>
        <p:txBody>
          <a:bodyPr>
            <a:normAutofit/>
          </a:bodyPr>
          <a:lstStyle/>
          <a:p>
            <a:pPr marL="114300" indent="0">
              <a:buNone/>
            </a:pPr>
            <a:r>
              <a:rPr lang="pl-PL" sz="1600" dirty="0"/>
              <a:t>Zasady wywodzone z zasady demokratycznego państwa prawnego:</a:t>
            </a:r>
          </a:p>
          <a:p>
            <a:pPr>
              <a:buFont typeface="Wingdings" pitchFamily="2" charset="2"/>
              <a:buChar char="Ø"/>
            </a:pPr>
            <a:r>
              <a:rPr lang="pl-PL" sz="1600" dirty="0"/>
              <a:t>zasada zaufania obywateli do państwa i stanowionego przez nie prawa</a:t>
            </a:r>
          </a:p>
          <a:p>
            <a:pPr>
              <a:buFont typeface="Wingdings" pitchFamily="2" charset="2"/>
              <a:buChar char="Ø"/>
            </a:pPr>
            <a:r>
              <a:rPr lang="pl-PL" sz="1600" dirty="0"/>
              <a:t>zasada ochrony praw nabytych</a:t>
            </a:r>
          </a:p>
          <a:p>
            <a:pPr>
              <a:buFont typeface="Wingdings" pitchFamily="2" charset="2"/>
              <a:buChar char="Ø"/>
            </a:pPr>
            <a:r>
              <a:rPr lang="pl-PL" sz="1600" dirty="0"/>
              <a:t>zasada niedziałania prawa wstecz</a:t>
            </a:r>
          </a:p>
          <a:p>
            <a:pPr>
              <a:buFont typeface="Wingdings" pitchFamily="2" charset="2"/>
              <a:buChar char="Ø"/>
            </a:pPr>
            <a:r>
              <a:rPr lang="pl-PL" sz="1600" dirty="0"/>
              <a:t>zasada dostatecznej określoności</a:t>
            </a:r>
          </a:p>
          <a:p>
            <a:pPr>
              <a:buFont typeface="Wingdings" pitchFamily="2" charset="2"/>
              <a:buChar char="Ø"/>
            </a:pPr>
            <a:r>
              <a:rPr lang="pl-PL" sz="1600" dirty="0"/>
              <a:t>zakaz stanowienia aktów normatywnych niezgodnych z aktami wyższego rzędu</a:t>
            </a:r>
          </a:p>
          <a:p>
            <a:pPr>
              <a:buFont typeface="Wingdings" pitchFamily="2" charset="2"/>
              <a:buChar char="Ø"/>
            </a:pPr>
            <a:r>
              <a:rPr lang="pl-PL" sz="1600" dirty="0"/>
              <a:t>zasada „dochowania ustawowego trybu” uchwalania ustaw</a:t>
            </a:r>
          </a:p>
          <a:p>
            <a:pPr>
              <a:buFont typeface="Wingdings" pitchFamily="2" charset="2"/>
              <a:buChar char="Ø"/>
            </a:pPr>
            <a:r>
              <a:rPr lang="pl-PL" sz="1600" dirty="0"/>
              <a:t>zasada domniemania niewinności</a:t>
            </a:r>
          </a:p>
          <a:p>
            <a:pPr>
              <a:buFont typeface="Wingdings" pitchFamily="2" charset="2"/>
              <a:buChar char="Ø"/>
            </a:pPr>
            <a:r>
              <a:rPr lang="pl-PL" sz="1600" dirty="0"/>
              <a:t>zasada sprawiedliwości społecznej</a:t>
            </a:r>
          </a:p>
          <a:p>
            <a:pPr>
              <a:buFont typeface="Wingdings" pitchFamily="2" charset="2"/>
              <a:buChar char="Ø"/>
            </a:pPr>
            <a:r>
              <a:rPr lang="pl-PL" sz="1600" dirty="0"/>
              <a:t>zasada proporcjonalności</a:t>
            </a:r>
          </a:p>
          <a:p>
            <a:pPr>
              <a:buFont typeface="Wingdings" pitchFamily="2" charset="2"/>
              <a:buChar char="Ø"/>
            </a:pPr>
            <a:r>
              <a:rPr lang="pl-PL" sz="1600" dirty="0"/>
              <a:t>zasada praworządności w aspekcie formalnym </a:t>
            </a:r>
          </a:p>
        </p:txBody>
      </p:sp>
    </p:spTree>
    <p:extLst>
      <p:ext uri="{BB962C8B-B14F-4D97-AF65-F5344CB8AC3E}">
        <p14:creationId xmlns:p14="http://schemas.microsoft.com/office/powerpoint/2010/main" val="24450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Inne uprawnienia Prezydenta RP</a:t>
            </a:r>
          </a:p>
          <a:p>
            <a:pPr marL="114300" indent="0" algn="just">
              <a:buNone/>
            </a:pPr>
            <a:endParaRPr lang="pl-PL" sz="1600" b="1" dirty="0"/>
          </a:p>
          <a:p>
            <a:pPr algn="just">
              <a:buFont typeface="Wingdings" pitchFamily="2" charset="2"/>
              <a:buChar char="Ø"/>
            </a:pPr>
            <a:r>
              <a:rPr lang="pl-PL" sz="1600" dirty="0"/>
              <a:t>nadawanie orderów  i odznaczeń</a:t>
            </a:r>
          </a:p>
          <a:p>
            <a:pPr algn="just">
              <a:buFont typeface="Wingdings" pitchFamily="2" charset="2"/>
              <a:buChar char="Ø"/>
            </a:pPr>
            <a:r>
              <a:rPr lang="pl-PL" sz="1600" dirty="0"/>
              <a:t>nadawanie obywatelstwa polskiego i wyrażanie zgody na zrzeczenie się obywatelstwa polskiego</a:t>
            </a:r>
          </a:p>
          <a:p>
            <a:pPr algn="just">
              <a:buFont typeface="Wingdings" pitchFamily="2" charset="2"/>
              <a:buChar char="Ø"/>
            </a:pPr>
            <a:r>
              <a:rPr lang="pl-PL" sz="1600" dirty="0"/>
              <a:t>stosowanie prawa łaski – ułaskawienie i abolicja indywidualna</a:t>
            </a:r>
          </a:p>
          <a:p>
            <a:pPr algn="just">
              <a:buFont typeface="Wingdings" pitchFamily="2" charset="2"/>
              <a:buChar char="Ø"/>
            </a:pPr>
            <a:r>
              <a:rPr lang="pl-PL" sz="1600" dirty="0"/>
              <a:t>nadawanie statutu Kancelarii Prezydenta RP</a:t>
            </a:r>
          </a:p>
          <a:p>
            <a:pPr algn="just">
              <a:buFont typeface="Wingdings" pitchFamily="2" charset="2"/>
              <a:buChar char="Ø"/>
            </a:pPr>
            <a:r>
              <a:rPr lang="pl-PL" sz="1600" dirty="0"/>
              <a:t>powoływanie i odwoływanie Szefa Kancelarii Prezydenta RP</a:t>
            </a:r>
          </a:p>
          <a:p>
            <a:pPr algn="just">
              <a:buFont typeface="Wingdings" pitchFamily="2" charset="2"/>
              <a:buChar char="Ø"/>
            </a:pPr>
            <a:r>
              <a:rPr lang="pl-PL" sz="1600" dirty="0"/>
              <a:t>wydawanie zarządzeń</a:t>
            </a:r>
          </a:p>
        </p:txBody>
      </p:sp>
    </p:spTree>
    <p:extLst>
      <p:ext uri="{BB962C8B-B14F-4D97-AF65-F5344CB8AC3E}">
        <p14:creationId xmlns:p14="http://schemas.microsoft.com/office/powerpoint/2010/main" val="24359388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Akty prawne wydawane przez Prezydenta RP</a:t>
            </a:r>
          </a:p>
          <a:p>
            <a:pPr marL="114300" indent="0" algn="just">
              <a:buNone/>
            </a:pPr>
            <a:endParaRPr lang="pl-PL" sz="1600" b="1" dirty="0"/>
          </a:p>
          <a:p>
            <a:pPr algn="just">
              <a:buFont typeface="Wingdings" pitchFamily="2" charset="2"/>
              <a:buChar char="Ø"/>
            </a:pPr>
            <a:r>
              <a:rPr lang="pl-PL" sz="1600" b="1" dirty="0"/>
              <a:t>rozporządzenia</a:t>
            </a:r>
          </a:p>
          <a:p>
            <a:pPr algn="just">
              <a:buFont typeface="Wingdings" pitchFamily="2" charset="2"/>
              <a:buChar char="Ø"/>
            </a:pPr>
            <a:r>
              <a:rPr lang="pl-PL" sz="1600" b="1" dirty="0"/>
              <a:t>rozporządzenia z mocą ustawy</a:t>
            </a:r>
          </a:p>
          <a:p>
            <a:pPr algn="just">
              <a:buFont typeface="Wingdings" pitchFamily="2" charset="2"/>
              <a:buChar char="Ø"/>
            </a:pPr>
            <a:r>
              <a:rPr lang="pl-PL" sz="1600" b="1" dirty="0"/>
              <a:t>zarządzenia</a:t>
            </a:r>
          </a:p>
          <a:p>
            <a:pPr algn="just">
              <a:buFont typeface="Wingdings" pitchFamily="2" charset="2"/>
              <a:buChar char="Ø"/>
            </a:pPr>
            <a:r>
              <a:rPr lang="pl-PL" sz="1600" b="1" dirty="0"/>
              <a:t>postanowienia </a:t>
            </a:r>
          </a:p>
        </p:txBody>
      </p:sp>
    </p:spTree>
    <p:extLst>
      <p:ext uri="{BB962C8B-B14F-4D97-AF65-F5344CB8AC3E}">
        <p14:creationId xmlns:p14="http://schemas.microsoft.com/office/powerpoint/2010/main" val="5996774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a:t>
            </a:r>
          </a:p>
        </p:txBody>
      </p:sp>
      <p:sp>
        <p:nvSpPr>
          <p:cNvPr id="3" name="Symbol zastępczy zawartości 2"/>
          <p:cNvSpPr>
            <a:spLocks noGrp="1"/>
          </p:cNvSpPr>
          <p:nvPr>
            <p:ph idx="1"/>
          </p:nvPr>
        </p:nvSpPr>
        <p:spPr>
          <a:xfrm>
            <a:off x="676101" y="1700809"/>
            <a:ext cx="10485121" cy="4373563"/>
          </a:xfrm>
        </p:spPr>
        <p:txBody>
          <a:bodyPr>
            <a:normAutofit/>
          </a:bodyPr>
          <a:lstStyle/>
          <a:p>
            <a:pPr marL="114300" indent="0" algn="ctr">
              <a:buNone/>
            </a:pPr>
            <a:r>
              <a:rPr lang="pl-PL" sz="1600" b="1" dirty="0"/>
              <a:t>Powołanie</a:t>
            </a:r>
          </a:p>
          <a:p>
            <a:pPr marL="114300" indent="0" algn="just">
              <a:buNone/>
            </a:pPr>
            <a:endParaRPr lang="pl-PL" sz="1600" b="1" dirty="0"/>
          </a:p>
          <a:p>
            <a:pPr marL="114300" indent="0" algn="just">
              <a:buNone/>
            </a:pPr>
            <a:r>
              <a:rPr lang="pl-PL" sz="1600" b="1" dirty="0"/>
              <a:t>Zasadnicza procedura powołania RM </a:t>
            </a:r>
          </a:p>
          <a:p>
            <a:pPr marL="114300" indent="0" algn="just">
              <a:buNone/>
            </a:pPr>
            <a:r>
              <a:rPr lang="pl-PL" sz="1600" b="1" dirty="0"/>
              <a:t>Etap prezydencki – </a:t>
            </a:r>
            <a:r>
              <a:rPr lang="pl-PL" sz="1600" dirty="0"/>
              <a:t>14 dni od złożenia dymisji przez dotychczasową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bezwzględną większością głosów w obecności co najmniej połowy ustawowej liczby posłów</a:t>
            </a:r>
          </a:p>
          <a:p>
            <a:pPr marL="114300" indent="0" algn="just">
              <a:buNone/>
            </a:pPr>
            <a:endParaRPr lang="pl-PL" sz="1600" b="1" dirty="0"/>
          </a:p>
        </p:txBody>
      </p:sp>
    </p:spTree>
    <p:extLst>
      <p:ext uri="{BB962C8B-B14F-4D97-AF65-F5344CB8AC3E}">
        <p14:creationId xmlns:p14="http://schemas.microsoft.com/office/powerpoint/2010/main" val="278372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Pierwsza rezerwowa procedura powołania Rady Ministrów – </a:t>
            </a:r>
            <a:r>
              <a:rPr lang="pl-PL" sz="1600" dirty="0"/>
              <a:t>w ciągu 14 dni od niepowodzenia zasadniczej procedury powołania RM</a:t>
            </a:r>
            <a:endParaRPr lang="pl-PL" sz="1600" b="1" dirty="0"/>
          </a:p>
          <a:p>
            <a:pPr algn="just">
              <a:buFont typeface="Wingdings" pitchFamily="2" charset="2"/>
              <a:buChar char="Ø"/>
            </a:pPr>
            <a:r>
              <a:rPr lang="pl-PL" sz="1600" dirty="0"/>
              <a:t>grupa co najmniej 46 posłów zgłasza kandydata na Prezesa RM</a:t>
            </a:r>
          </a:p>
          <a:p>
            <a:pPr algn="just">
              <a:buFont typeface="Wingdings" pitchFamily="2" charset="2"/>
              <a:buChar char="Ø"/>
            </a:pPr>
            <a:r>
              <a:rPr lang="pl-PL" sz="1600" dirty="0"/>
              <a:t>Sejm wybiera Prezesa RM bezwzględną większością głosów w głosowaniu imiennym </a:t>
            </a:r>
          </a:p>
          <a:p>
            <a:pPr algn="just">
              <a:buFont typeface="Wingdings" pitchFamily="2" charset="2"/>
              <a:buChar char="Ø"/>
            </a:pPr>
            <a:r>
              <a:rPr lang="pl-PL" sz="1600" dirty="0"/>
              <a:t>Prezes RM kompletuje skład RM i przedstawia program działania RM oraz proponowany przez niego skład RM</a:t>
            </a:r>
          </a:p>
          <a:p>
            <a:pPr algn="just">
              <a:buFont typeface="Wingdings" pitchFamily="2" charset="2"/>
              <a:buChar char="Ø"/>
            </a:pPr>
            <a:r>
              <a:rPr lang="pl-PL" sz="1600" dirty="0"/>
              <a:t>Sejm wybiera Prezesa RM oraz proponowanych przez niego członków RM w drodze uchwały podejmowanej bezwzględną większością głosów w obecności co najmniej połowy ustawowej liczby posłów</a:t>
            </a:r>
          </a:p>
          <a:p>
            <a:pPr algn="just">
              <a:buFont typeface="Wingdings" pitchFamily="2" charset="2"/>
              <a:buChar char="Ø"/>
            </a:pPr>
            <a:r>
              <a:rPr lang="pl-PL" sz="1600" dirty="0"/>
              <a:t>uchwała w sprawie wyboru RM przekazywana jest niezwłocznie Prezydentowi RP</a:t>
            </a:r>
          </a:p>
        </p:txBody>
      </p:sp>
    </p:spTree>
    <p:extLst>
      <p:ext uri="{BB962C8B-B14F-4D97-AF65-F5344CB8AC3E}">
        <p14:creationId xmlns:p14="http://schemas.microsoft.com/office/powerpoint/2010/main" val="191820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76102" y="1752600"/>
            <a:ext cx="10839796" cy="4916760"/>
          </a:xfrm>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Druga rezerwowa procedura powołania Rady Ministrów</a:t>
            </a:r>
          </a:p>
          <a:p>
            <a:pPr marL="114300" indent="0" algn="just">
              <a:buNone/>
            </a:pPr>
            <a:r>
              <a:rPr lang="pl-PL" sz="1600" b="1" dirty="0"/>
              <a:t>Etap prezydencki – </a:t>
            </a:r>
            <a:r>
              <a:rPr lang="pl-PL" sz="1600" dirty="0"/>
              <a:t>14 dni od niepowodzenia pierwszej rezerwowej procedury powołania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zwykłą większością głosów w obecności co najmniej połowy ustawowej liczby posłów</a:t>
            </a:r>
          </a:p>
          <a:p>
            <a:pPr marL="114300" indent="0" algn="just">
              <a:buNone/>
            </a:pPr>
            <a:r>
              <a:rPr lang="pl-PL" sz="1600" dirty="0"/>
              <a:t>Brak powołania RM cieszącej się zaufaniem Sejmu w drugiej rezerwowej procedurze – skrócenie kadencji Sejmu (tzw. skrócenie obligatoryjne)</a:t>
            </a:r>
          </a:p>
          <a:p>
            <a:pPr marL="114300" indent="0" algn="just">
              <a:buNone/>
            </a:pPr>
            <a:endParaRPr lang="pl-PL" sz="1600" b="1" dirty="0"/>
          </a:p>
        </p:txBody>
      </p:sp>
    </p:spTree>
    <p:extLst>
      <p:ext uri="{BB962C8B-B14F-4D97-AF65-F5344CB8AC3E}">
        <p14:creationId xmlns:p14="http://schemas.microsoft.com/office/powerpoint/2010/main" val="310218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Zmiana Rady Ministrów</a:t>
            </a:r>
          </a:p>
          <a:p>
            <a:pPr>
              <a:buFont typeface="Wingdings" pitchFamily="2" charset="2"/>
              <a:buChar char="Ø"/>
            </a:pPr>
            <a:r>
              <a:rPr lang="pl-PL" sz="1600" dirty="0"/>
              <a:t>złożenie dymisji na pierwszym posiedzeniu Sejmu</a:t>
            </a:r>
          </a:p>
          <a:p>
            <a:pPr>
              <a:buFont typeface="Wingdings" pitchFamily="2" charset="2"/>
              <a:buChar char="Ø"/>
            </a:pPr>
            <a:r>
              <a:rPr lang="pl-PL" sz="1600" dirty="0"/>
              <a:t>dymisja na skutek uchwalenia wotum nieufności przez Sejm</a:t>
            </a:r>
          </a:p>
          <a:p>
            <a:pPr>
              <a:buFont typeface="Wingdings" pitchFamily="2" charset="2"/>
              <a:buChar char="Ø"/>
            </a:pPr>
            <a:r>
              <a:rPr lang="pl-PL" sz="1600" dirty="0"/>
              <a:t>dymisja na skutek rezygnacji Prezesa RM – Prezydent w takiej sytuacji może odmówić przyjęcia dymisji</a:t>
            </a:r>
          </a:p>
          <a:p>
            <a:pPr algn="just">
              <a:buFont typeface="Wingdings" pitchFamily="2" charset="2"/>
              <a:buChar char="Ø"/>
            </a:pPr>
            <a:r>
              <a:rPr lang="pl-PL" sz="1600" dirty="0"/>
              <a:t>dymisja na skutek nieuchwalenia wotum zaufania z inicjatywy Prezesa RM poza procedurą powołania RM </a:t>
            </a:r>
          </a:p>
          <a:p>
            <a:pPr>
              <a:buFont typeface="Wingdings" pitchFamily="2" charset="2"/>
              <a:buChar char="Ø"/>
            </a:pPr>
            <a:r>
              <a:rPr lang="pl-PL" sz="1600" dirty="0"/>
              <a:t>złożenie Prezesa RM z urzędu wyrokiem Trybunału Stanu</a:t>
            </a:r>
          </a:p>
          <a:p>
            <a:pPr>
              <a:buFont typeface="Wingdings" pitchFamily="2" charset="2"/>
              <a:buChar char="Ø"/>
            </a:pPr>
            <a:r>
              <a:rPr lang="pl-PL" sz="1600" dirty="0"/>
              <a:t>śmierć Prezesa RM</a:t>
            </a:r>
          </a:p>
          <a:p>
            <a:pPr marL="114300" indent="0">
              <a:buNone/>
            </a:pPr>
            <a:endParaRPr lang="pl-PL" sz="1600" dirty="0"/>
          </a:p>
          <a:p>
            <a:pPr marL="114300" indent="0">
              <a:buNone/>
            </a:pPr>
            <a:r>
              <a:rPr lang="pl-PL" sz="1600" b="1" dirty="0"/>
              <a:t>Zmiana w składzie Rady Ministrów, ale nie na stanowisku Prezesa RM</a:t>
            </a:r>
          </a:p>
          <a:p>
            <a:pPr>
              <a:buFont typeface="Wingdings" pitchFamily="2" charset="2"/>
              <a:buChar char="Ø"/>
            </a:pPr>
            <a:r>
              <a:rPr lang="pl-PL" sz="1600" dirty="0"/>
              <a:t>na wniosek Prezesa RM</a:t>
            </a:r>
          </a:p>
          <a:p>
            <a:pPr>
              <a:buFont typeface="Wingdings" pitchFamily="2" charset="2"/>
              <a:buChar char="Ø"/>
            </a:pPr>
            <a:r>
              <a:rPr lang="pl-PL" sz="1600" dirty="0"/>
              <a:t>uchwalenie wotum nieufności dla ministra</a:t>
            </a:r>
          </a:p>
          <a:p>
            <a:pPr>
              <a:buFont typeface="Wingdings" pitchFamily="2" charset="2"/>
              <a:buChar char="Ø"/>
            </a:pPr>
            <a:r>
              <a:rPr lang="pl-PL" sz="1600" dirty="0"/>
              <a:t>złożenie ministra z urzędu wyrokiem Trybunału Stanu</a:t>
            </a:r>
          </a:p>
          <a:p>
            <a:pPr>
              <a:buFont typeface="Wingdings" pitchFamily="2" charset="2"/>
              <a:buChar char="Ø"/>
            </a:pPr>
            <a:r>
              <a:rPr lang="pl-PL" sz="1600" dirty="0"/>
              <a:t>śmierć ministra</a:t>
            </a:r>
          </a:p>
          <a:p>
            <a:pPr marL="114300" indent="0">
              <a:buNone/>
            </a:pPr>
            <a:endParaRPr lang="pl-PL" sz="1600" dirty="0"/>
          </a:p>
        </p:txBody>
      </p:sp>
    </p:spTree>
    <p:extLst>
      <p:ext uri="{BB962C8B-B14F-4D97-AF65-F5344CB8AC3E}">
        <p14:creationId xmlns:p14="http://schemas.microsoft.com/office/powerpoint/2010/main" val="17585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bwMode="auto"/>
        <p:txBody>
          <a:bodyPr>
            <a:normAutofit/>
          </a:bodyPr>
          <a:lstStyle/>
          <a:p>
            <a:pPr marL="114300" indent="0">
              <a:buNone/>
            </a:pPr>
            <a:r>
              <a:rPr lang="pl-PL" sz="1600" b="1" dirty="0"/>
              <a:t>Skład Rady Ministrów</a:t>
            </a:r>
          </a:p>
          <a:p>
            <a:pPr marL="114300" indent="0">
              <a:buNone/>
            </a:pPr>
            <a:endParaRPr lang="pl-PL" sz="1600" b="1" dirty="0"/>
          </a:p>
          <a:p>
            <a:pPr marL="114300" indent="0">
              <a:buNone/>
            </a:pPr>
            <a:r>
              <a:rPr lang="pl-PL" sz="1600" b="1" dirty="0"/>
              <a:t>Obligatoryjni członkowie RM</a:t>
            </a:r>
          </a:p>
          <a:p>
            <a:pPr>
              <a:buFont typeface="Wingdings" pitchFamily="2" charset="2"/>
              <a:buChar char="Ø"/>
            </a:pPr>
            <a:r>
              <a:rPr lang="pl-PL" sz="1600" dirty="0"/>
              <a:t>Prezes RM</a:t>
            </a:r>
          </a:p>
          <a:p>
            <a:pPr>
              <a:buFont typeface="Wingdings" pitchFamily="2" charset="2"/>
              <a:buChar char="Ø"/>
            </a:pPr>
            <a:r>
              <a:rPr lang="pl-PL" sz="1600" dirty="0"/>
              <a:t>ministrowie resortowi (kierujący działem administracji rządowej)</a:t>
            </a:r>
          </a:p>
          <a:p>
            <a:pPr>
              <a:buFont typeface="Wingdings" pitchFamily="2" charset="2"/>
              <a:buChar char="Ø"/>
            </a:pPr>
            <a:endParaRPr lang="pl-PL" sz="1600" dirty="0"/>
          </a:p>
          <a:p>
            <a:pPr>
              <a:buFont typeface="Wingdings" pitchFamily="2" charset="2"/>
              <a:buChar char="Ø"/>
            </a:pPr>
            <a:endParaRPr lang="pl-PL" sz="1600" dirty="0"/>
          </a:p>
          <a:p>
            <a:pPr marL="114300" indent="0">
              <a:buNone/>
            </a:pPr>
            <a:r>
              <a:rPr lang="pl-PL" sz="1600" b="1" dirty="0"/>
              <a:t>Fakultatywni członkowie RM</a:t>
            </a:r>
          </a:p>
          <a:p>
            <a:pPr>
              <a:buFont typeface="Wingdings" pitchFamily="2" charset="2"/>
              <a:buChar char="Ø"/>
            </a:pPr>
            <a:r>
              <a:rPr lang="pl-PL" sz="1600" dirty="0"/>
              <a:t>wiceprezesi RM</a:t>
            </a:r>
          </a:p>
          <a:p>
            <a:pPr>
              <a:buFont typeface="Wingdings" pitchFamily="2" charset="2"/>
              <a:buChar char="Ø"/>
            </a:pPr>
            <a:r>
              <a:rPr lang="pl-PL" sz="1600" dirty="0"/>
              <a:t>ministrowie </a:t>
            </a:r>
            <a:r>
              <a:rPr lang="pl-PL" sz="1600" dirty="0" err="1"/>
              <a:t>pozaresortowi</a:t>
            </a:r>
            <a:endParaRPr lang="pl-PL" sz="1600" dirty="0"/>
          </a:p>
          <a:p>
            <a:pPr>
              <a:buFont typeface="Wingdings" pitchFamily="2" charset="2"/>
              <a:buChar char="Ø"/>
            </a:pPr>
            <a:r>
              <a:rPr lang="pl-PL" sz="1600" dirty="0"/>
              <a:t>przewodniczący określonych w ustawach komitetów</a:t>
            </a:r>
          </a:p>
          <a:p>
            <a:pPr>
              <a:buFont typeface="Wingdings" pitchFamily="2" charset="2"/>
              <a:buChar char="Ø"/>
            </a:pPr>
            <a:endParaRPr lang="pl-PL" sz="1600" dirty="0"/>
          </a:p>
        </p:txBody>
      </p:sp>
    </p:spTree>
    <p:extLst>
      <p:ext uri="{BB962C8B-B14F-4D97-AF65-F5344CB8AC3E}">
        <p14:creationId xmlns:p14="http://schemas.microsoft.com/office/powerpoint/2010/main" val="16402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48392" y="1752600"/>
            <a:ext cx="10673543" cy="4988768"/>
          </a:xfrm>
        </p:spPr>
        <p:txBody>
          <a:bodyPr>
            <a:normAutofit/>
          </a:bodyPr>
          <a:lstStyle/>
          <a:p>
            <a:pPr marL="114300" indent="0">
              <a:buNone/>
            </a:pPr>
            <a:r>
              <a:rPr lang="pl-PL" sz="1600" b="1" dirty="0"/>
              <a:t>Kompetencje RM</a:t>
            </a:r>
          </a:p>
          <a:p>
            <a:pPr>
              <a:buFont typeface="Wingdings" pitchFamily="2" charset="2"/>
              <a:buChar char="Ø"/>
            </a:pPr>
            <a:r>
              <a:rPr lang="pl-PL" sz="1600" b="1" dirty="0"/>
              <a:t>prowadzenie polityki wewnętrznej i zagranicznej</a:t>
            </a:r>
            <a:r>
              <a:rPr lang="pl-PL" sz="1600" dirty="0"/>
              <a:t> (Konstytucja zastrzega w tym zakresie domniemanie kompetencji na rzecz RM)</a:t>
            </a:r>
          </a:p>
          <a:p>
            <a:pPr>
              <a:buFont typeface="Wingdings" pitchFamily="2" charset="2"/>
              <a:buChar char="Ø"/>
            </a:pPr>
            <a:r>
              <a:rPr lang="pl-PL" sz="1600" dirty="0"/>
              <a:t>zapewnienie wykonania ustaw</a:t>
            </a:r>
          </a:p>
          <a:p>
            <a:pPr>
              <a:buFont typeface="Wingdings" pitchFamily="2" charset="2"/>
              <a:buChar char="Ø"/>
            </a:pPr>
            <a:r>
              <a:rPr lang="pl-PL" sz="1600" dirty="0"/>
              <a:t>koordynowanie i kontrolowanie organów administracji rządowej</a:t>
            </a:r>
          </a:p>
          <a:p>
            <a:pPr>
              <a:buFont typeface="Wingdings" pitchFamily="2" charset="2"/>
              <a:buChar char="Ø"/>
            </a:pPr>
            <a:r>
              <a:rPr lang="pl-PL" sz="1600" dirty="0"/>
              <a:t>ochrona interesów Skarbu Państwa</a:t>
            </a:r>
          </a:p>
          <a:p>
            <a:pPr>
              <a:buFont typeface="Wingdings" pitchFamily="2" charset="2"/>
              <a:buChar char="Ø"/>
            </a:pPr>
            <a:r>
              <a:rPr lang="pl-PL" sz="1600" dirty="0"/>
              <a:t>przygotowywanie projektu budżetu państwa</a:t>
            </a:r>
          </a:p>
          <a:p>
            <a:pPr algn="just">
              <a:buFont typeface="Wingdings" pitchFamily="2" charset="2"/>
              <a:buChar char="Ø"/>
            </a:pPr>
            <a:r>
              <a:rPr lang="pl-PL" sz="1600" dirty="0"/>
              <a:t>kierowanie wykonaniem budżetu państwa oraz uchwalanie zamknięcia rachunków państwowych</a:t>
            </a:r>
          </a:p>
          <a:p>
            <a:pPr algn="just">
              <a:buFont typeface="Wingdings" pitchFamily="2" charset="2"/>
              <a:buChar char="Ø"/>
            </a:pPr>
            <a:r>
              <a:rPr lang="pl-PL" sz="1600" dirty="0"/>
              <a:t>zapewnienie bezpieczeństwa wewnętrznego państwa oraz porządku publicznego</a:t>
            </a:r>
          </a:p>
          <a:p>
            <a:pPr>
              <a:buFont typeface="Wingdings" pitchFamily="2" charset="2"/>
              <a:buChar char="Ø"/>
            </a:pPr>
            <a:r>
              <a:rPr lang="pl-PL" sz="1600" dirty="0"/>
              <a:t>zapewnienie bezpieczeństwa zewnętrznego państwa</a:t>
            </a:r>
          </a:p>
          <a:p>
            <a:pPr algn="just">
              <a:buFont typeface="Wingdings" pitchFamily="2" charset="2"/>
              <a:buChar char="Ø"/>
            </a:pPr>
            <a:r>
              <a:rPr lang="pl-PL" sz="1600" dirty="0"/>
              <a:t>zawieranie umów międzynarodowych wymagających ratyfikacji oraz zatwierdzanie i wypowiadanie umów międzynarodowych, które nie wymagają ratyfikacji</a:t>
            </a:r>
          </a:p>
          <a:p>
            <a:pPr algn="just">
              <a:buFont typeface="Wingdings" pitchFamily="2" charset="2"/>
              <a:buChar char="Ø"/>
            </a:pPr>
            <a:r>
              <a:rPr lang="pl-PL" sz="1600" dirty="0"/>
              <a:t>wydawanie rozporządzeń</a:t>
            </a:r>
          </a:p>
          <a:p>
            <a:pPr algn="just">
              <a:buFont typeface="Wingdings" pitchFamily="2" charset="2"/>
              <a:buChar char="Ø"/>
            </a:pPr>
            <a:r>
              <a:rPr lang="pl-PL" sz="1600" dirty="0"/>
              <a:t>sprawowanie ogólnego kierownictwa w dziedzinie obronności kraju</a:t>
            </a:r>
          </a:p>
          <a:p>
            <a:pPr algn="just">
              <a:buFont typeface="Wingdings" pitchFamily="2" charset="2"/>
              <a:buChar char="Ø"/>
            </a:pPr>
            <a:endParaRPr lang="pl-PL" sz="1600" dirty="0"/>
          </a:p>
        </p:txBody>
      </p:sp>
    </p:spTree>
    <p:extLst>
      <p:ext uri="{BB962C8B-B14F-4D97-AF65-F5344CB8AC3E}">
        <p14:creationId xmlns:p14="http://schemas.microsoft.com/office/powerpoint/2010/main" val="2906166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Kompetencje Prezesa RM</a:t>
            </a:r>
          </a:p>
          <a:p>
            <a:pPr>
              <a:buFont typeface="Wingdings" pitchFamily="2" charset="2"/>
              <a:buChar char="Ø"/>
            </a:pPr>
            <a:r>
              <a:rPr lang="pl-PL" sz="1600" dirty="0"/>
              <a:t>kierowanie pracami RM</a:t>
            </a:r>
          </a:p>
          <a:p>
            <a:pPr>
              <a:buFont typeface="Wingdings" pitchFamily="2" charset="2"/>
              <a:buChar char="Ø"/>
            </a:pPr>
            <a:r>
              <a:rPr lang="pl-PL" sz="1600" dirty="0"/>
              <a:t>reprezentowanie RM na zewnątrz</a:t>
            </a:r>
          </a:p>
          <a:p>
            <a:pPr>
              <a:buFont typeface="Wingdings" pitchFamily="2" charset="2"/>
              <a:buChar char="Ø"/>
            </a:pPr>
            <a:r>
              <a:rPr lang="pl-PL" sz="1600" dirty="0"/>
              <a:t>zapewnienie wykonania polityki RM i określanie sposobów jej wykonania</a:t>
            </a:r>
          </a:p>
          <a:p>
            <a:pPr algn="just">
              <a:buFont typeface="Wingdings" pitchFamily="2" charset="2"/>
              <a:buChar char="Ø"/>
            </a:pPr>
            <a:r>
              <a:rPr lang="pl-PL" sz="1600" dirty="0"/>
              <a:t>wskazywanie działu administracji rządowej lub innych spraw, które będą należały do właściwości ministra</a:t>
            </a:r>
          </a:p>
          <a:p>
            <a:pPr algn="just">
              <a:buFont typeface="Wingdings" pitchFamily="2" charset="2"/>
              <a:buChar char="Ø"/>
            </a:pPr>
            <a:r>
              <a:rPr lang="pl-PL" sz="1600" dirty="0"/>
              <a:t>koordynowanie i kontrolowanie pracy członków RM</a:t>
            </a:r>
          </a:p>
          <a:p>
            <a:pPr algn="just">
              <a:buFont typeface="Wingdings" pitchFamily="2" charset="2"/>
              <a:buChar char="Ø"/>
            </a:pPr>
            <a:r>
              <a:rPr lang="pl-PL" sz="1600" dirty="0"/>
              <a:t>sprawowanie nadzoru nad samorządem terytorialnym w granicach i formach określonych w Konstytucji i ustawach</a:t>
            </a:r>
          </a:p>
          <a:p>
            <a:pPr algn="just">
              <a:buFont typeface="Wingdings" pitchFamily="2" charset="2"/>
              <a:buChar char="Ø"/>
            </a:pPr>
            <a:r>
              <a:rPr lang="pl-PL" sz="1600" dirty="0"/>
              <a:t>wydawanie rozporządzeń</a:t>
            </a:r>
          </a:p>
          <a:p>
            <a:pPr algn="just">
              <a:buFont typeface="Wingdings" pitchFamily="2" charset="2"/>
              <a:buChar char="Ø"/>
            </a:pPr>
            <a:r>
              <a:rPr lang="pl-PL" sz="1600" dirty="0"/>
              <a:t>zwierzchnictwo służbowe nad pracownikami administracji rządowej</a:t>
            </a:r>
          </a:p>
        </p:txBody>
      </p:sp>
    </p:spTree>
    <p:extLst>
      <p:ext uri="{BB962C8B-B14F-4D97-AF65-F5344CB8AC3E}">
        <p14:creationId xmlns:p14="http://schemas.microsoft.com/office/powerpoint/2010/main" val="11301804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Kompetencje ministrów</a:t>
            </a:r>
          </a:p>
          <a:p>
            <a:pPr>
              <a:buFont typeface="Wingdings" pitchFamily="2" charset="2"/>
              <a:buChar char="Ø"/>
            </a:pPr>
            <a:r>
              <a:rPr lang="pl-PL" sz="1600" dirty="0"/>
              <a:t>realizowanie polityki RM</a:t>
            </a:r>
          </a:p>
          <a:p>
            <a:pPr algn="just">
              <a:buFont typeface="Wingdings" pitchFamily="2" charset="2"/>
              <a:buChar char="Ø"/>
            </a:pPr>
            <a:r>
              <a:rPr lang="pl-PL" sz="1600" dirty="0"/>
              <a:t>kierowanie, nadzorowanie i kontrolowanie działalności podporządkowanych organów, urzędów i jednostek</a:t>
            </a:r>
          </a:p>
          <a:p>
            <a:pPr algn="just">
              <a:buFont typeface="Wingdings" pitchFamily="2" charset="2"/>
              <a:buChar char="Ø"/>
            </a:pPr>
            <a:r>
              <a:rPr lang="pl-PL" sz="1600" dirty="0"/>
              <a:t>wydawanie rozporządzeń – tylko ministrowie resortowi i przewodniczący określonych w ustawie komitetów</a:t>
            </a:r>
          </a:p>
          <a:p>
            <a:pPr>
              <a:buFont typeface="Wingdings" pitchFamily="2" charset="2"/>
              <a:buChar char="Ø"/>
            </a:pPr>
            <a:r>
              <a:rPr lang="pl-PL" sz="1600" dirty="0"/>
              <a:t>wydawanie zarządzeń</a:t>
            </a:r>
          </a:p>
          <a:p>
            <a:pPr marL="114300" indent="0">
              <a:buNone/>
            </a:pPr>
            <a:endParaRPr lang="pl-PL" sz="1600" dirty="0"/>
          </a:p>
          <a:p>
            <a:pPr marL="114300" indent="0">
              <a:buNone/>
            </a:pPr>
            <a:r>
              <a:rPr lang="pl-PL" sz="1600" dirty="0"/>
              <a:t>Ministra obsługuje ministerstwo lub inny urząd centralny wskazany przez Prezesa RM.</a:t>
            </a:r>
          </a:p>
          <a:p>
            <a:pPr marL="114300" indent="0">
              <a:buNone/>
            </a:pPr>
            <a:endParaRPr lang="pl-PL" sz="1600" dirty="0"/>
          </a:p>
          <a:p>
            <a:pPr marL="114300" indent="0">
              <a:buNone/>
            </a:pPr>
            <a:r>
              <a:rPr lang="pl-PL" sz="1600" dirty="0"/>
              <a:t>Minister wykonuje swoje zadania przy pomocy: sekretarzy i podsekretarzy stanu oraz gabinetu politycznego ministra.</a:t>
            </a:r>
          </a:p>
          <a:p>
            <a:pPr marL="114300" indent="0">
              <a:buNone/>
            </a:pPr>
            <a:endParaRPr lang="pl-PL" sz="1600" dirty="0"/>
          </a:p>
        </p:txBody>
      </p:sp>
    </p:spTree>
    <p:extLst>
      <p:ext uri="{BB962C8B-B14F-4D97-AF65-F5344CB8AC3E}">
        <p14:creationId xmlns:p14="http://schemas.microsoft.com/office/powerpoint/2010/main" val="14556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 Zasada rządów prawa – </a:t>
            </a:r>
            <a:r>
              <a:rPr lang="pl-PL" sz="2000" dirty="0" err="1"/>
              <a:t>Rule</a:t>
            </a:r>
            <a:r>
              <a:rPr lang="pl-PL" sz="2000" dirty="0"/>
              <a:t> of law (np. USA)</a:t>
            </a:r>
          </a:p>
        </p:txBody>
      </p:sp>
      <p:sp>
        <p:nvSpPr>
          <p:cNvPr id="3" name="Symbol zastępczy zawartości 2"/>
          <p:cNvSpPr>
            <a:spLocks noGrp="1"/>
          </p:cNvSpPr>
          <p:nvPr>
            <p:ph idx="1"/>
          </p:nvPr>
        </p:nvSpPr>
        <p:spPr>
          <a:xfrm>
            <a:off x="908858" y="1988841"/>
            <a:ext cx="10485120" cy="4137323"/>
          </a:xfrm>
        </p:spPr>
        <p:txBody>
          <a:bodyPr>
            <a:normAutofit/>
          </a:bodyPr>
          <a:lstStyle/>
          <a:p>
            <a:pPr marL="114300" indent="0">
              <a:buNone/>
            </a:pPr>
            <a:r>
              <a:rPr lang="pl-PL" sz="2000" dirty="0"/>
              <a:t>System stabilnych i przewidywalnych norm prawnych</a:t>
            </a:r>
          </a:p>
          <a:p>
            <a:pPr marL="114300" indent="0">
              <a:buNone/>
            </a:pPr>
            <a:endParaRPr lang="pl-PL" sz="2000" dirty="0"/>
          </a:p>
          <a:p>
            <a:pPr marL="114300" indent="0">
              <a:buNone/>
            </a:pPr>
            <a:r>
              <a:rPr lang="pl-PL" sz="2000" dirty="0"/>
              <a:t>Równość wszystkich wobec prawa</a:t>
            </a:r>
          </a:p>
          <a:p>
            <a:pPr marL="114300" indent="0">
              <a:buNone/>
            </a:pPr>
            <a:endParaRPr lang="pl-PL" sz="2000" dirty="0"/>
          </a:p>
          <a:p>
            <a:pPr marL="114300" indent="0">
              <a:buNone/>
            </a:pPr>
            <a:r>
              <a:rPr lang="pl-PL" sz="2000" dirty="0"/>
              <a:t>Upoważnienie dla sędziów do prawotwórstwa w ramach konstytucji</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343306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p>
        </p:txBody>
      </p:sp>
      <p:sp>
        <p:nvSpPr>
          <p:cNvPr id="3" name="Symbol zastępczy zawartości 2"/>
          <p:cNvSpPr>
            <a:spLocks noGrp="1"/>
          </p:cNvSpPr>
          <p:nvPr>
            <p:ph idx="1"/>
          </p:nvPr>
        </p:nvSpPr>
        <p:spPr>
          <a:xfrm>
            <a:off x="659476" y="1752600"/>
            <a:ext cx="11014229" cy="4988768"/>
          </a:xfrm>
        </p:spPr>
        <p:txBody>
          <a:bodyPr>
            <a:normAutofit/>
          </a:bodyPr>
          <a:lstStyle/>
          <a:p>
            <a:pPr marL="114300" indent="0">
              <a:buNone/>
            </a:pPr>
            <a:r>
              <a:rPr lang="pl-PL" sz="1600" b="1" dirty="0"/>
              <a:t>Konstytucyjne zasady funkcjonowania władzy sądowniczej</a:t>
            </a:r>
          </a:p>
          <a:p>
            <a:pPr algn="just">
              <a:buFont typeface="Wingdings" pitchFamily="2" charset="2"/>
              <a:buChar char="Ø"/>
            </a:pPr>
            <a:r>
              <a:rPr lang="pl-PL" sz="1600" b="1" dirty="0"/>
              <a:t>zasada niezawisłości sędziowskiej</a:t>
            </a:r>
            <a:r>
              <a:rPr lang="pl-PL" sz="1600" dirty="0"/>
              <a:t> – zakaz wywierania na sędziego nacisku w celu uzyskania jakiegoś konkretnego rozstrzygnięcia, bezstronność w stosunku do uczestników postępowania. Gwarancje, np. immunitet sędziowski, instytucja wyłączenia sędziego, gwarancje materialne, zakaz przynależności do partii politycznych i związków zawodowych, zakaz podejmowania dodatkowych zajęć (poza pracą dydaktyczną i naukową)</a:t>
            </a:r>
          </a:p>
          <a:p>
            <a:pPr algn="just">
              <a:buFont typeface="Wingdings" pitchFamily="2" charset="2"/>
              <a:buChar char="Ø"/>
            </a:pPr>
            <a:r>
              <a:rPr lang="pl-PL" sz="1600" b="1" dirty="0"/>
              <a:t>zasada niezależności sądów</a:t>
            </a:r>
            <a:r>
              <a:rPr lang="pl-PL" sz="1600" dirty="0"/>
              <a:t> – oddzielenie organizacyjne organów władzy sądowniczej od organów innych władz, zakaz zmiany orzeczeń sądowych przez organy innych władz – tylko dwa wyjątki: prawo łaski i amnestia</a:t>
            </a:r>
          </a:p>
          <a:p>
            <a:pPr algn="just">
              <a:buFont typeface="Wingdings" pitchFamily="2" charset="2"/>
              <a:buChar char="Ø"/>
            </a:pPr>
            <a:r>
              <a:rPr lang="pl-PL" sz="1600" b="1" dirty="0"/>
              <a:t>zasada jednolitości sądów</a:t>
            </a:r>
            <a:r>
              <a:rPr lang="pl-PL" sz="1600" dirty="0"/>
              <a:t> – jednolita podstawa orzekania (Konstytucja i ustawy) oraz wydawanie wszystkich orzeczeń w imieniu Rzeczypospolitej Polskiej</a:t>
            </a:r>
          </a:p>
          <a:p>
            <a:pPr algn="just">
              <a:buFont typeface="Wingdings" pitchFamily="2" charset="2"/>
              <a:buChar char="Ø"/>
            </a:pPr>
            <a:r>
              <a:rPr lang="pl-PL" sz="1600" b="1" dirty="0"/>
              <a:t>zasada dwuinstancyjności postępowania </a:t>
            </a:r>
            <a:r>
              <a:rPr lang="pl-PL" sz="1600" dirty="0"/>
              <a:t>(sądy i Trybunał Stanu)</a:t>
            </a:r>
            <a:endParaRPr lang="pl-PL" sz="1600" b="1" dirty="0"/>
          </a:p>
          <a:p>
            <a:pPr algn="just">
              <a:buFont typeface="Wingdings" pitchFamily="2" charset="2"/>
              <a:buChar char="Ø"/>
            </a:pPr>
            <a:r>
              <a:rPr lang="pl-PL" sz="1600" b="1" dirty="0"/>
              <a:t>zasada udziału obywateli w sprawowaniu wymiaru sprawiedliwości</a:t>
            </a:r>
            <a:r>
              <a:rPr lang="pl-PL" sz="1600" dirty="0"/>
              <a:t> – instytucja ławników</a:t>
            </a:r>
          </a:p>
          <a:p>
            <a:pPr algn="just">
              <a:buFont typeface="Wingdings" pitchFamily="2" charset="2"/>
              <a:buChar char="Ø"/>
            </a:pPr>
            <a:r>
              <a:rPr lang="pl-PL" sz="1600" b="1" dirty="0"/>
              <a:t>zasada nadzoru judykacyjnego Sądu Najwyższego</a:t>
            </a:r>
            <a:r>
              <a:rPr lang="pl-PL" sz="1600" dirty="0"/>
              <a:t> – SN czuwa nad jednolitością i poprawnością orzekania przez sądy powszechne i wojskowe</a:t>
            </a:r>
          </a:p>
        </p:txBody>
      </p:sp>
    </p:spTree>
    <p:extLst>
      <p:ext uri="{BB962C8B-B14F-4D97-AF65-F5344CB8AC3E}">
        <p14:creationId xmlns:p14="http://schemas.microsoft.com/office/powerpoint/2010/main" val="22397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br>
              <a:rPr lang="pl-PL" sz="2000" dirty="0"/>
            </a:br>
            <a:r>
              <a:rPr lang="pl-PL" sz="2000" dirty="0"/>
              <a:t>organy władzy sądowniczej</a:t>
            </a:r>
          </a:p>
        </p:txBody>
      </p:sp>
      <p:sp>
        <p:nvSpPr>
          <p:cNvPr id="3" name="Symbol zastępczy zawartości 2"/>
          <p:cNvSpPr>
            <a:spLocks noGrp="1"/>
          </p:cNvSpPr>
          <p:nvPr>
            <p:ph idx="1"/>
          </p:nvPr>
        </p:nvSpPr>
        <p:spPr/>
        <p:txBody>
          <a:bodyPr>
            <a:normAutofit/>
          </a:bodyPr>
          <a:lstStyle/>
          <a:p>
            <a:pPr marL="114300" indent="0">
              <a:buNone/>
            </a:pPr>
            <a:r>
              <a:rPr lang="pl-PL" sz="1600" b="1" dirty="0"/>
              <a:t>Sądy</a:t>
            </a:r>
          </a:p>
          <a:p>
            <a:pPr>
              <a:buFont typeface="Wingdings" pitchFamily="2" charset="2"/>
              <a:buChar char="Ø"/>
            </a:pPr>
            <a:r>
              <a:rPr lang="pl-PL" sz="1600" b="1" dirty="0"/>
              <a:t>sądy powszechne: </a:t>
            </a:r>
            <a:r>
              <a:rPr lang="pl-PL" sz="1600" dirty="0"/>
              <a:t>sądy rejonowe, sądy okręgowe, sądy apelacyjne</a:t>
            </a:r>
          </a:p>
          <a:p>
            <a:pPr>
              <a:buFont typeface="Wingdings" pitchFamily="2" charset="2"/>
              <a:buChar char="Ø"/>
            </a:pPr>
            <a:r>
              <a:rPr lang="pl-PL" sz="1600" b="1" dirty="0"/>
              <a:t>sądy wojskowe: </a:t>
            </a:r>
            <a:r>
              <a:rPr lang="pl-PL" sz="1600" dirty="0"/>
              <a:t>garnizonowe sądy wojskowe, okręgowe sądy wojskowe</a:t>
            </a:r>
          </a:p>
          <a:p>
            <a:pPr algn="just">
              <a:buFont typeface="Wingdings" pitchFamily="2" charset="2"/>
              <a:buChar char="Ø"/>
            </a:pPr>
            <a:r>
              <a:rPr lang="pl-PL" sz="1600" b="1" dirty="0"/>
              <a:t>sądy administracyjne: </a:t>
            </a:r>
            <a:r>
              <a:rPr lang="pl-PL" sz="1600" dirty="0"/>
              <a:t>wojewódzkie sądy administracyjne, Naczelny Sąd Administracyjny (Izba </a:t>
            </a:r>
            <a:r>
              <a:rPr lang="pl-PL" sz="1600" dirty="0" err="1"/>
              <a:t>Ogólnoadministracyjna</a:t>
            </a:r>
            <a:r>
              <a:rPr lang="pl-PL" sz="1600" dirty="0"/>
              <a:t>, Izba Finansowa, Izba Gospodarcza)</a:t>
            </a:r>
          </a:p>
          <a:p>
            <a:pPr algn="just">
              <a:buFont typeface="Wingdings" pitchFamily="2" charset="2"/>
              <a:buChar char="Ø"/>
            </a:pPr>
            <a:r>
              <a:rPr lang="pl-PL" sz="1600" b="1" dirty="0"/>
              <a:t>Sąd Najwyższy</a:t>
            </a:r>
            <a:r>
              <a:rPr lang="pl-PL" sz="1600" dirty="0"/>
              <a:t>: Izba Cywilna, Izba Karna, Izba Pracy i Ubezpieczeń Społecznych, Izba Kontroli Nadzwyczajnej i Spraw Publicznych, Izba Odpowiedzialności Zawodowej </a:t>
            </a: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Trybunały</a:t>
            </a:r>
          </a:p>
          <a:p>
            <a:pPr algn="just">
              <a:buFont typeface="Wingdings" pitchFamily="2" charset="2"/>
              <a:buChar char="Ø"/>
            </a:pPr>
            <a:r>
              <a:rPr lang="pl-PL" sz="1600" b="1" dirty="0"/>
              <a:t>Trybunał Stanu </a:t>
            </a:r>
          </a:p>
          <a:p>
            <a:pPr algn="just">
              <a:buFont typeface="Wingdings" pitchFamily="2" charset="2"/>
              <a:buChar char="Ø"/>
            </a:pPr>
            <a:r>
              <a:rPr lang="pl-PL" sz="1600" b="1" dirty="0"/>
              <a:t>Trybunał Konstytucyjny</a:t>
            </a:r>
            <a:r>
              <a:rPr lang="pl-PL" sz="1600" dirty="0"/>
              <a:t> </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40307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Pierwszy Prezes Sądu Najwyższego – jako przewodniczący</a:t>
            </a:r>
          </a:p>
          <a:p>
            <a:pPr>
              <a:buFont typeface="Wingdings" pitchFamily="2" charset="2"/>
              <a:buChar char="Ø"/>
            </a:pPr>
            <a:r>
              <a:rPr lang="pl-PL" sz="1600" dirty="0"/>
              <a:t>2 wiceprzewodniczących – wybieranych przez Sejm na czas kadencji Sejmu</a:t>
            </a:r>
          </a:p>
          <a:p>
            <a:pPr algn="just">
              <a:buFont typeface="Wingdings" pitchFamily="2" charset="2"/>
              <a:buChar char="Ø"/>
            </a:pPr>
            <a:r>
              <a:rPr lang="pl-PL" sz="1600" dirty="0"/>
              <a:t>16 członków – wybieranych przez Sejm na czas kadencji Sejmu; przynajmniej połowa członków musi mieć kwalifikacje wymagane do zajmowania stanowiska sędziego</a:t>
            </a:r>
          </a:p>
          <a:p>
            <a:pPr marL="114300" indent="0" algn="just">
              <a:buNone/>
            </a:pPr>
            <a:endParaRPr lang="pl-PL" sz="1600" dirty="0"/>
          </a:p>
          <a:p>
            <a:pPr marL="114300" indent="0" algn="just">
              <a:buNone/>
            </a:pPr>
            <a:endParaRPr lang="pl-PL" sz="1600" dirty="0"/>
          </a:p>
          <a:p>
            <a:pPr marL="114300" indent="0" algn="just">
              <a:buNone/>
            </a:pPr>
            <a:r>
              <a:rPr lang="pl-PL" sz="1600" dirty="0"/>
              <a:t>Członkowie TS posiadają immunitet – nie mogą być pociągnięci do odpowiedzialności karnej bez zgody TS</a:t>
            </a:r>
          </a:p>
        </p:txBody>
      </p:sp>
    </p:spTree>
    <p:extLst>
      <p:ext uri="{BB962C8B-B14F-4D97-AF65-F5344CB8AC3E}">
        <p14:creationId xmlns:p14="http://schemas.microsoft.com/office/powerpoint/2010/main" val="2034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a:xfrm>
            <a:off x="659476" y="1700808"/>
            <a:ext cx="10645833" cy="5040560"/>
          </a:xfrm>
        </p:spPr>
        <p:txBody>
          <a:bodyPr>
            <a:normAutofit/>
          </a:bodyPr>
          <a:lstStyle/>
          <a:p>
            <a:pPr marL="114300" indent="0">
              <a:buNone/>
            </a:pPr>
            <a:r>
              <a:rPr lang="pl-PL" sz="1600" b="1" dirty="0"/>
              <a:t>Odpowiedzialność przed TS</a:t>
            </a:r>
          </a:p>
          <a:p>
            <a:pPr algn="just">
              <a:buFont typeface="Wingdings" pitchFamily="2" charset="2"/>
              <a:buChar char="Ø"/>
            </a:pPr>
            <a:r>
              <a:rPr lang="pl-PL" sz="1600" b="1" dirty="0"/>
              <a:t>Prezydent</a:t>
            </a:r>
            <a:r>
              <a:rPr lang="pl-PL" sz="1600" dirty="0"/>
              <a:t> – za przestępstwa karne i karne skarbowe oraz za naruszenie Konstytucji lub ustawy; postawienie w stan oskarżenia: wniosek – grupa co najmniej 140 członków Zgromadzenia Narodowego; uchwała w sprawie postawienia w stan oskarżenia podejmowana jest przez Zgromadzenie Narodowe większością 2/3 głosów ustawowej liczby członków Zgromadzenia Narodowego</a:t>
            </a:r>
          </a:p>
          <a:p>
            <a:pPr algn="just">
              <a:buFont typeface="Wingdings" pitchFamily="2" charset="2"/>
              <a:buChar char="Ø"/>
            </a:pPr>
            <a:r>
              <a:rPr lang="pl-PL" sz="1600" b="1" dirty="0"/>
              <a:t>Prezes RM i ministrowie </a:t>
            </a:r>
            <a:r>
              <a:rPr lang="pl-PL" sz="1600" dirty="0"/>
              <a:t>– za przestępstwa karne i karne skarbowe popełnione w związku z zajmowanym urzędem oraz za naruszenie Konstytucji lub ustawy; postawienie w stan oskarżenia: wniosek – Prezydent RP lub grupa co najmniej 115 posłów; uchwała w sprawie postawienia w stan oskarżenia podejmowana jest przez Sejm większością 3/5 głosów ustawowej liczby posłów</a:t>
            </a:r>
          </a:p>
          <a:p>
            <a:pPr algn="just">
              <a:buFont typeface="Wingdings" pitchFamily="2" charset="2"/>
              <a:buChar char="Ø"/>
            </a:pPr>
            <a:r>
              <a:rPr lang="pl-PL" sz="1600" b="1" dirty="0"/>
              <a:t>Prezes Narodowego Banku Polskiego, Prezes Najwyższej Izby Kontroli, członkowie Krajowej Rady Radiofonii i Telewizji, osoby, którym Prezes RM powierzył kierowanie ministerstwem, Naczelny Dowódca Sił Zbrojnych </a:t>
            </a:r>
            <a:r>
              <a:rPr lang="pl-PL" sz="1600" dirty="0"/>
              <a:t>– </a:t>
            </a:r>
            <a:r>
              <a:rPr lang="pl-PL" sz="1600" i="1" dirty="0"/>
              <a:t>za naruszenie Konstytucji lub ustawy; postawienie w stan oskarżenia: wniosek – Prezydent RP, grupa co najmniej 115 posłów lub komisja śledcza; uchwała w sprawie postawienia w stan oskarżenia podejmowana jest przez Sejm bezwzględną większością głosów w obecności co najmniej połowy ustawowej liczby posłów – </a:t>
            </a:r>
            <a:r>
              <a:rPr lang="pl-PL" sz="1600" dirty="0"/>
              <a:t>sprawa K 28/23 i K 8/24</a:t>
            </a:r>
          </a:p>
          <a:p>
            <a:pPr marL="114300" indent="0" algn="just">
              <a:buNone/>
            </a:pPr>
            <a:r>
              <a:rPr lang="pl-PL" sz="1600" dirty="0"/>
              <a:t>*sprawa K 8/24 – TK uznał za niezgodne z Konstytucją przepisy ustawy o Trybunale Stanu dotyczące kwestii proceduralnych </a:t>
            </a:r>
            <a:r>
              <a:rPr lang="pl-PL" sz="1600" i="1" dirty="0"/>
              <a:t> </a:t>
            </a:r>
            <a:endParaRPr lang="pl-PL" sz="1600" b="1" i="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287701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 </a:t>
            </a:r>
          </a:p>
        </p:txBody>
      </p:sp>
      <p:sp>
        <p:nvSpPr>
          <p:cNvPr id="3" name="Symbol zastępczy zawartości 2"/>
          <p:cNvSpPr>
            <a:spLocks noGrp="1"/>
          </p:cNvSpPr>
          <p:nvPr>
            <p:ph idx="1"/>
          </p:nvPr>
        </p:nvSpPr>
        <p:spPr/>
        <p:txBody>
          <a:bodyPr>
            <a:normAutofit/>
          </a:bodyPr>
          <a:lstStyle/>
          <a:p>
            <a:pPr marL="114300" indent="0">
              <a:buNone/>
            </a:pPr>
            <a:r>
              <a:rPr lang="pl-PL" sz="1600" b="1" dirty="0"/>
              <a:t>Odpowiedzialność przed TS c.d.</a:t>
            </a:r>
          </a:p>
          <a:p>
            <a:pPr algn="just">
              <a:buFont typeface="Wingdings" pitchFamily="2" charset="2"/>
              <a:buChar char="Ø"/>
            </a:pPr>
            <a:r>
              <a:rPr lang="pl-PL" sz="1600" b="1" dirty="0"/>
              <a:t>posłowie </a:t>
            </a:r>
            <a:r>
              <a:rPr lang="pl-PL" sz="1600" dirty="0"/>
              <a:t>– za naruszenie zakazu prowadzenia działalności gospodarczej z czerpaniem korzyści z majątku Skarbu Państwa lub mienia komunalnego; postawienie w stan oskarżenia: wniosek – Marszałek Sejmu; uchwała w sprawie postawienia w stan oskarżenia podejmowana jest przez Sejm bezwzględną większością głosów w obecności co najmniej połowy ustawowej liczby posłów</a:t>
            </a:r>
          </a:p>
          <a:p>
            <a:pPr algn="just">
              <a:buFont typeface="Wingdings" pitchFamily="2" charset="2"/>
              <a:buChar char="Ø"/>
            </a:pPr>
            <a:r>
              <a:rPr lang="pl-PL" sz="1600" b="1" dirty="0"/>
              <a:t>senatorowie </a:t>
            </a:r>
            <a:r>
              <a:rPr lang="pl-PL" sz="1600" dirty="0"/>
              <a:t>- za naruszenie zakazu prowadzenia działalności gospodarczej z czerpaniem korzyści z majątku Skarbu Państwa lub mienia komunalnego; postawienie w stan oskarżenia: wniosek – Marszałek Senatu; uchwała w sprawie postawienia w stan oskarżenia podejmowana jest przez Senat bezwzględną większością głosów w obecności co najmniej połowy ustawowej liczby senatorów</a:t>
            </a:r>
            <a:endParaRPr lang="pl-PL" sz="1600" b="1" dirty="0"/>
          </a:p>
          <a:p>
            <a:pPr marL="114300" indent="0">
              <a:buNone/>
            </a:pPr>
            <a:endParaRPr lang="pl-PL" sz="1600" dirty="0"/>
          </a:p>
        </p:txBody>
      </p:sp>
    </p:spTree>
    <p:extLst>
      <p:ext uri="{BB962C8B-B14F-4D97-AF65-F5344CB8AC3E}">
        <p14:creationId xmlns:p14="http://schemas.microsoft.com/office/powerpoint/2010/main" val="123147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15 sędziów wybieranych indywidualnie na 9 lat przez Sejm </a:t>
            </a:r>
          </a:p>
          <a:p>
            <a:pPr>
              <a:buFont typeface="Wingdings" pitchFamily="2" charset="2"/>
              <a:buChar char="Ø"/>
            </a:pPr>
            <a:endParaRPr lang="pl-PL" sz="1600" dirty="0"/>
          </a:p>
          <a:p>
            <a:pPr marL="114300" indent="0">
              <a:buNone/>
            </a:pPr>
            <a:r>
              <a:rPr lang="pl-PL" sz="1600" dirty="0"/>
              <a:t>Organy Trybunału Konstytucyjnego:</a:t>
            </a:r>
          </a:p>
          <a:p>
            <a:pPr>
              <a:buFont typeface="Wingdings" pitchFamily="2" charset="2"/>
              <a:buChar char="Ø"/>
            </a:pPr>
            <a:r>
              <a:rPr lang="pl-PL" sz="1600" dirty="0"/>
              <a:t>Prezes Trybunału Konstytucyjnego</a:t>
            </a:r>
          </a:p>
          <a:p>
            <a:pPr>
              <a:buFont typeface="Wingdings" pitchFamily="2" charset="2"/>
              <a:buChar char="Ø"/>
            </a:pPr>
            <a:r>
              <a:rPr lang="pl-PL" sz="1600" dirty="0"/>
              <a:t>Zgromadzenie Ogólne Sędziów Trybunału Konstytucyjnego</a:t>
            </a:r>
          </a:p>
          <a:p>
            <a:pPr marL="114300" indent="0">
              <a:buNone/>
            </a:pPr>
            <a:endParaRPr lang="pl-PL" sz="1600" dirty="0"/>
          </a:p>
          <a:p>
            <a:pPr marL="114300" indent="0">
              <a:buNone/>
            </a:pPr>
            <a:endParaRPr lang="pl-PL" sz="1600" dirty="0"/>
          </a:p>
          <a:p>
            <a:pPr marL="114300" indent="0" algn="just">
              <a:buNone/>
            </a:pPr>
            <a:r>
              <a:rPr lang="pl-PL" sz="1600" dirty="0"/>
              <a:t>Sędziowie TK posiadają immunitet – bez zgody TK nie mogą zostać pociągnięci do odpowiedzialności karnej</a:t>
            </a:r>
          </a:p>
        </p:txBody>
      </p:sp>
    </p:spTree>
    <p:extLst>
      <p:ext uri="{BB962C8B-B14F-4D97-AF65-F5344CB8AC3E}">
        <p14:creationId xmlns:p14="http://schemas.microsoft.com/office/powerpoint/2010/main" val="321608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 </a:t>
            </a:r>
          </a:p>
        </p:txBody>
      </p:sp>
      <p:sp>
        <p:nvSpPr>
          <p:cNvPr id="3" name="Symbol zastępczy zawartości 2"/>
          <p:cNvSpPr>
            <a:spLocks noGrp="1"/>
          </p:cNvSpPr>
          <p:nvPr>
            <p:ph idx="1"/>
          </p:nvPr>
        </p:nvSpPr>
        <p:spPr>
          <a:xfrm>
            <a:off x="670559" y="1752600"/>
            <a:ext cx="11072553" cy="4916760"/>
          </a:xfrm>
        </p:spPr>
        <p:txBody>
          <a:bodyPr>
            <a:normAutofit/>
          </a:bodyPr>
          <a:lstStyle/>
          <a:p>
            <a:pPr marL="114300" indent="0">
              <a:buNone/>
            </a:pPr>
            <a:r>
              <a:rPr lang="pl-PL" sz="1600" b="1" dirty="0"/>
              <a:t>Zakres kognicji Trybunału Konstytucyjnego </a:t>
            </a:r>
            <a:r>
              <a:rPr lang="pl-PL" sz="1600" dirty="0"/>
              <a:t>(sprawy, w których orzeka):</a:t>
            </a:r>
          </a:p>
          <a:p>
            <a:pPr algn="just">
              <a:buFont typeface="Wingdings" pitchFamily="2" charset="2"/>
              <a:buChar char="Ø"/>
            </a:pPr>
            <a:r>
              <a:rPr lang="pl-PL" sz="1600" dirty="0"/>
              <a:t>badanie zgodności z Konstytucją umów międzynarodowych ratyfikowanych za uprzednią zgodą wyrażoną w ustawie</a:t>
            </a:r>
          </a:p>
          <a:p>
            <a:pPr algn="just">
              <a:buFont typeface="Wingdings" pitchFamily="2" charset="2"/>
              <a:buChar char="Ø"/>
            </a:pPr>
            <a:r>
              <a:rPr lang="pl-PL" sz="1600" dirty="0"/>
              <a:t>badanie zgodności ustaw z Konstytucją i umowami międzynarodowymi ratyfikowanymi za uprzednią zgodą wyrażoną w ustawie</a:t>
            </a:r>
          </a:p>
          <a:p>
            <a:pPr algn="just">
              <a:buFont typeface="Wingdings" pitchFamily="2" charset="2"/>
              <a:buChar char="Ø"/>
            </a:pPr>
            <a:r>
              <a:rPr lang="pl-PL" sz="1600" dirty="0"/>
              <a:t>badanie zgodności umów międzynarodowych ratyfikowanych bez zgody ustawy z Konstytucją i ustawami</a:t>
            </a:r>
          </a:p>
          <a:p>
            <a:pPr algn="just">
              <a:buFont typeface="Wingdings" pitchFamily="2" charset="2"/>
              <a:buChar char="Ø"/>
            </a:pPr>
            <a:r>
              <a:rPr lang="pl-PL" sz="1600" dirty="0"/>
              <a:t>badanie zgodności przepisów prawa, wydanych przez centralne organy państwowe, z Konstytucją, umowami międzynarodowymi ratyfikowanymi         i ustawami </a:t>
            </a:r>
          </a:p>
          <a:p>
            <a:pPr algn="just">
              <a:buFont typeface="Wingdings" pitchFamily="2" charset="2"/>
              <a:buChar char="Ø"/>
            </a:pPr>
            <a:r>
              <a:rPr lang="pl-PL" sz="1600" dirty="0"/>
              <a:t>badanie zgodności z Konstytucją celów lub działalności partii politycznych</a:t>
            </a:r>
          </a:p>
          <a:p>
            <a:pPr algn="just">
              <a:buFont typeface="Wingdings" pitchFamily="2" charset="2"/>
              <a:buChar char="Ø"/>
            </a:pPr>
            <a:r>
              <a:rPr lang="pl-PL" sz="1600" dirty="0"/>
              <a:t>rozstrzyganie sporów kompetencyjnych pomiędzy centralnymi konstytucyjnymi organami państwa</a:t>
            </a:r>
          </a:p>
          <a:p>
            <a:pPr algn="just">
              <a:buFont typeface="Wingdings" pitchFamily="2" charset="2"/>
              <a:buChar char="Ø"/>
            </a:pPr>
            <a:r>
              <a:rPr lang="pl-PL" sz="1600" dirty="0"/>
              <a:t>stwierdzanie czasowej niezdolności Prezydenta do pełnienia urzędu na wniosek Marszałka Sejmu i powierzanie Marszałkowi Sejmu czasowego pełnienia obowiązków Prezydenta RP</a:t>
            </a:r>
          </a:p>
          <a:p>
            <a:pPr algn="just">
              <a:buFont typeface="Wingdings" pitchFamily="2" charset="2"/>
              <a:buChar char="Ø"/>
            </a:pPr>
            <a:r>
              <a:rPr lang="pl-PL" sz="1600" dirty="0"/>
              <a:t>orzekanie w sprawach skarg konstytucyjnych</a:t>
            </a:r>
          </a:p>
        </p:txBody>
      </p:sp>
    </p:spTree>
    <p:extLst>
      <p:ext uri="{BB962C8B-B14F-4D97-AF65-F5344CB8AC3E}">
        <p14:creationId xmlns:p14="http://schemas.microsoft.com/office/powerpoint/2010/main" val="22648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Podmioty legitymowane (upoważnione) do występowania z wnioskami do TK:</a:t>
            </a:r>
          </a:p>
          <a:p>
            <a:pPr algn="just">
              <a:buFont typeface="Wingdings" pitchFamily="2" charset="2"/>
              <a:buChar char="Ø"/>
            </a:pPr>
            <a:r>
              <a:rPr lang="pl-PL" sz="1600" b="1" dirty="0"/>
              <a:t>podmioty legitymowane generalnie – </a:t>
            </a:r>
            <a:r>
              <a:rPr lang="pl-PL" sz="1600" dirty="0"/>
              <a:t>Prezydent RP, Prezes RM, Marszałek Sejmu, Marszałek Senatu, grupa 50 posłów, grupa 30 senatorów, Pierwszy Prezes Sądu Najwyższego, Prezes Naczelnego Sądu Administracyjnego, Prokurator Generalny, Prezes Najwyższej Izby Kontroli, Rzecznik Praw Obywatelskich  </a:t>
            </a:r>
          </a:p>
          <a:p>
            <a:pPr algn="just">
              <a:buFont typeface="Wingdings" pitchFamily="2" charset="2"/>
              <a:buChar char="Ø"/>
            </a:pPr>
            <a:r>
              <a:rPr lang="pl-PL" sz="1600" b="1" dirty="0"/>
              <a:t>podmioty legitymowane szczegółowo – </a:t>
            </a:r>
            <a:r>
              <a:rPr lang="pl-PL" sz="1600" dirty="0"/>
              <a:t>Krajowa Rada Sądownictwa, organy stanowiące jednostek samorządu terytorialnego, ogólnokrajowe organy związków zawodowych, ogólnokrajowe władze organizacji pracodawców i organizacji zawodowych, kościoły i inne związki wyznaniowe</a:t>
            </a:r>
          </a:p>
          <a:p>
            <a:pPr algn="just">
              <a:buFont typeface="Wingdings" pitchFamily="2" charset="2"/>
              <a:buChar char="Ø"/>
            </a:pPr>
            <a:r>
              <a:rPr lang="pl-PL" sz="1600" b="1" dirty="0"/>
              <a:t>podmioty upoważnione do wniesienia wniosku o rozstrzygnięcie sporu kompetencyjnego – </a:t>
            </a:r>
            <a:r>
              <a:rPr lang="pl-PL" sz="1600" dirty="0"/>
              <a:t>Prezydent RP, Prezes RM, Marszałek Sejmu, Marszałek Senatu, Pierwszy Prezes Sądu Najwyższego, Prezes Naczelnego Sądu Administracyjnego, Prezes Najwyższej Izby Kontroli</a:t>
            </a:r>
            <a:endParaRPr lang="pl-PL" sz="1600" b="1" dirty="0"/>
          </a:p>
        </p:txBody>
      </p:sp>
    </p:spTree>
    <p:extLst>
      <p:ext uri="{BB962C8B-B14F-4D97-AF65-F5344CB8AC3E}">
        <p14:creationId xmlns:p14="http://schemas.microsoft.com/office/powerpoint/2010/main" val="26640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Środek uruchamiający kontrolę abstrakcyjną:</a:t>
            </a:r>
          </a:p>
          <a:p>
            <a:pPr>
              <a:buFont typeface="Wingdings" pitchFamily="2" charset="2"/>
              <a:buChar char="Ø"/>
            </a:pPr>
            <a:r>
              <a:rPr lang="pl-PL" sz="1600" b="1" dirty="0"/>
              <a:t>wniosek</a:t>
            </a:r>
          </a:p>
          <a:p>
            <a:pPr marL="114300" indent="0">
              <a:buNone/>
            </a:pPr>
            <a:endParaRPr lang="pl-PL" sz="1600" dirty="0"/>
          </a:p>
          <a:p>
            <a:pPr marL="114300" indent="0">
              <a:buNone/>
            </a:pPr>
            <a:r>
              <a:rPr lang="pl-PL" sz="1600" dirty="0"/>
              <a:t>Środki uruchamiające kontrolę konkretną konstytucyjności prawa:</a:t>
            </a:r>
          </a:p>
          <a:p>
            <a:pPr algn="just">
              <a:buFont typeface="Wingdings" pitchFamily="2" charset="2"/>
              <a:buChar char="Ø"/>
            </a:pPr>
            <a:r>
              <a:rPr lang="pl-PL" sz="1600" b="1" dirty="0"/>
              <a:t>skarga konstytucyjna – </a:t>
            </a:r>
            <a:r>
              <a:rPr lang="pl-PL" sz="1600" dirty="0"/>
              <a:t>może z nią wystąpić każdy, kogo konstytucyjne wolności lub prawa zostały naruszone; w drodze skargi konstytucyjnej można zakwestionować akt normatywny, który był podstawą wydania przez sąd lub organ administracji publicznej ostatecznego rozstrzygnięcia o wolnościach lub prawach albo o obowiązkach określonych w Konstytucji</a:t>
            </a:r>
          </a:p>
          <a:p>
            <a:pPr algn="just">
              <a:buFont typeface="Wingdings" pitchFamily="2" charset="2"/>
              <a:buChar char="Ø"/>
            </a:pPr>
            <a:r>
              <a:rPr lang="pl-PL" sz="1600" b="1" dirty="0"/>
              <a:t>pytanie prawne – </a:t>
            </a:r>
            <a:r>
              <a:rPr lang="pl-PL" sz="1600" dirty="0"/>
              <a:t>może je przedstawić każdy sąd, jeżeli ma wątpliwości co do zgodności z Konstytucją, umowami międzynarodowymi lub ustawami aktu normatywnego, który ma być podstawą rozstrzygnięcia, a od odpowiedzi na pytanie zależy rozstrzygnięcie sprawy toczącej się przed sądem</a:t>
            </a:r>
            <a:endParaRPr lang="pl-PL" sz="1600" b="1" dirty="0"/>
          </a:p>
        </p:txBody>
      </p:sp>
    </p:spTree>
    <p:extLst>
      <p:ext uri="{BB962C8B-B14F-4D97-AF65-F5344CB8AC3E}">
        <p14:creationId xmlns:p14="http://schemas.microsoft.com/office/powerpoint/2010/main" val="424637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a:xfrm>
            <a:off x="886691" y="1752600"/>
            <a:ext cx="10468494" cy="4916760"/>
          </a:xfrm>
        </p:spPr>
        <p:txBody>
          <a:bodyPr>
            <a:normAutofit/>
          </a:bodyPr>
          <a:lstStyle/>
          <a:p>
            <a:pPr marL="114300" indent="0">
              <a:buNone/>
            </a:pPr>
            <a:r>
              <a:rPr lang="pl-PL" sz="1600" dirty="0"/>
              <a:t>Składy orzekające Trybunału Konstytucyjnego</a:t>
            </a:r>
          </a:p>
          <a:p>
            <a:pPr>
              <a:buFont typeface="Wingdings" pitchFamily="2" charset="2"/>
              <a:buChar char="Ø"/>
            </a:pPr>
            <a:r>
              <a:rPr lang="pl-PL" sz="1600" dirty="0"/>
              <a:t>pełny skład – przynajmniej 11 sędziów</a:t>
            </a:r>
          </a:p>
          <a:p>
            <a:pPr>
              <a:buFont typeface="Wingdings" pitchFamily="2" charset="2"/>
              <a:buChar char="Ø"/>
            </a:pPr>
            <a:r>
              <a:rPr lang="pl-PL" sz="1600" dirty="0"/>
              <a:t>skład 5 sędziów</a:t>
            </a:r>
          </a:p>
          <a:p>
            <a:pPr>
              <a:buFont typeface="Wingdings" pitchFamily="2" charset="2"/>
              <a:buChar char="Ø"/>
            </a:pPr>
            <a:r>
              <a:rPr lang="pl-PL" sz="1600" dirty="0"/>
              <a:t>skład 3 sędziów</a:t>
            </a:r>
          </a:p>
          <a:p>
            <a:pPr>
              <a:buFont typeface="Wingdings" pitchFamily="2" charset="2"/>
              <a:buChar char="Ø"/>
            </a:pPr>
            <a:r>
              <a:rPr lang="pl-PL" sz="1600" dirty="0"/>
              <a:t>1 sędzia</a:t>
            </a:r>
          </a:p>
          <a:p>
            <a:pPr marL="114300" indent="0">
              <a:buNone/>
            </a:pPr>
            <a:endParaRPr lang="pl-PL" sz="1600" dirty="0"/>
          </a:p>
          <a:p>
            <a:pPr marL="114300" indent="0">
              <a:buNone/>
            </a:pPr>
            <a:r>
              <a:rPr lang="pl-PL" sz="1600" dirty="0"/>
              <a:t>Rodzaje orzeczeń Trybunału Konstytucyjnego</a:t>
            </a:r>
          </a:p>
          <a:p>
            <a:pPr algn="just">
              <a:buFont typeface="Wingdings" pitchFamily="2" charset="2"/>
              <a:buChar char="Ø"/>
            </a:pPr>
            <a:r>
              <a:rPr lang="pl-PL" sz="1600" b="1" dirty="0"/>
              <a:t>wyroki</a:t>
            </a:r>
            <a:r>
              <a:rPr lang="pl-PL" sz="1600" dirty="0"/>
              <a:t> – wydawane zawsze, gdy TK bada hierarchiczną zgodność aktów normatywnych, gdy orzeka o zgodności z Konstytucją celów lub działalności partii politycznych</a:t>
            </a:r>
          </a:p>
          <a:p>
            <a:pPr>
              <a:buFont typeface="Wingdings" pitchFamily="2" charset="2"/>
              <a:buChar char="Ø"/>
            </a:pPr>
            <a:r>
              <a:rPr lang="pl-PL" sz="1600" b="1" dirty="0"/>
              <a:t>postanowienia</a:t>
            </a:r>
            <a:r>
              <a:rPr lang="pl-PL" sz="1600" dirty="0"/>
              <a:t> – pozostałe sprawy</a:t>
            </a:r>
          </a:p>
          <a:p>
            <a:pPr marL="114300" indent="0">
              <a:buNone/>
            </a:pPr>
            <a:endParaRPr lang="pl-PL" sz="1600" dirty="0"/>
          </a:p>
          <a:p>
            <a:pPr marL="114300" indent="0">
              <a:buNone/>
            </a:pPr>
            <a:r>
              <a:rPr lang="pl-PL" sz="1600" dirty="0"/>
              <a:t>Cechy orzeczeń Trybunału Konstytucyjnego</a:t>
            </a:r>
          </a:p>
          <a:p>
            <a:pPr algn="just">
              <a:buFont typeface="Wingdings" pitchFamily="2" charset="2"/>
              <a:buChar char="Ø"/>
            </a:pPr>
            <a:r>
              <a:rPr lang="pl-PL" sz="1600" b="1" dirty="0"/>
              <a:t>ostateczne </a:t>
            </a:r>
          </a:p>
          <a:p>
            <a:pPr algn="just">
              <a:buFont typeface="Wingdings" pitchFamily="2" charset="2"/>
              <a:buChar char="Ø"/>
            </a:pPr>
            <a:r>
              <a:rPr lang="pl-PL" sz="1600" b="1" dirty="0"/>
              <a:t>powszechnie obowiązujące</a:t>
            </a:r>
          </a:p>
        </p:txBody>
      </p:sp>
    </p:spTree>
    <p:extLst>
      <p:ext uri="{BB962C8B-B14F-4D97-AF65-F5344CB8AC3E}">
        <p14:creationId xmlns:p14="http://schemas.microsoft.com/office/powerpoint/2010/main" val="393082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00347"/>
          </a:xfrm>
        </p:spPr>
        <p:txBody>
          <a:bodyPr>
            <a:normAutofit/>
          </a:bodyPr>
          <a:lstStyle/>
          <a:p>
            <a:r>
              <a:rPr lang="pl-PL" sz="2000" dirty="0"/>
              <a:t>Zasada sprawiedliwości społecznej – art. 2 in fine</a:t>
            </a:r>
          </a:p>
        </p:txBody>
      </p:sp>
      <p:sp>
        <p:nvSpPr>
          <p:cNvPr id="3" name="Symbol zastępczy zawartości 2"/>
          <p:cNvSpPr>
            <a:spLocks noGrp="1"/>
          </p:cNvSpPr>
          <p:nvPr>
            <p:ph idx="1"/>
          </p:nvPr>
        </p:nvSpPr>
        <p:spPr>
          <a:xfrm>
            <a:off x="570807" y="1700809"/>
            <a:ext cx="11089178" cy="4425355"/>
          </a:xfrm>
        </p:spPr>
        <p:txBody>
          <a:bodyPr>
            <a:normAutofit/>
          </a:bodyPr>
          <a:lstStyle/>
          <a:p>
            <a:pPr marL="114300" indent="0" algn="just">
              <a:buNone/>
            </a:pPr>
            <a:r>
              <a:rPr lang="pl-PL" sz="1600" dirty="0"/>
              <a:t>Dążenie do zachowania równowagi w stosunkach społecznych i powstrzymywanie się od kreowania nieusprawiedliwionych, niepopartych obiektywnymi wymogami i kryteriami przywilejów dla wybranych grup obywateli – wyrok TK z dnia 21 marca 2001 r., sygn. K 24/00</a:t>
            </a:r>
          </a:p>
          <a:p>
            <a:pPr marL="114300" indent="0" algn="just">
              <a:buNone/>
            </a:pPr>
            <a:endParaRPr lang="pl-PL" sz="1600" dirty="0"/>
          </a:p>
          <a:p>
            <a:pPr marL="114300" indent="0" algn="just">
              <a:buNone/>
            </a:pPr>
            <a:endParaRPr lang="pl-PL" sz="1600" dirty="0"/>
          </a:p>
          <a:p>
            <a:pPr marL="114300" indent="0" algn="just">
              <a:buNone/>
            </a:pPr>
            <a:r>
              <a:rPr lang="pl-PL" sz="1600" dirty="0"/>
              <a:t>Zasada sprawiedliwości społecznej mieści w sobie:</a:t>
            </a:r>
          </a:p>
          <a:p>
            <a:pPr algn="just">
              <a:buFont typeface="Wingdings" pitchFamily="2" charset="2"/>
              <a:buChar char="Ø"/>
            </a:pPr>
            <a:r>
              <a:rPr lang="pl-PL" sz="1600" dirty="0"/>
              <a:t>zakaz arbitralności</a:t>
            </a:r>
          </a:p>
          <a:p>
            <a:pPr algn="just">
              <a:buFont typeface="Wingdings" pitchFamily="2" charset="2"/>
              <a:buChar char="Ø"/>
            </a:pPr>
            <a:r>
              <a:rPr lang="pl-PL" sz="1600" dirty="0"/>
              <a:t>zasadę proporcjonalności</a:t>
            </a:r>
          </a:p>
          <a:p>
            <a:pPr algn="just">
              <a:buFont typeface="Wingdings" pitchFamily="2" charset="2"/>
              <a:buChar char="Ø"/>
            </a:pPr>
            <a:r>
              <a:rPr lang="pl-PL" sz="1600" dirty="0"/>
              <a:t>imperatyw solidarności</a:t>
            </a:r>
          </a:p>
        </p:txBody>
      </p:sp>
    </p:spTree>
    <p:extLst>
      <p:ext uri="{BB962C8B-B14F-4D97-AF65-F5344CB8AC3E}">
        <p14:creationId xmlns:p14="http://schemas.microsoft.com/office/powerpoint/2010/main" val="118146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lgn="just">
              <a:buFont typeface="Wingdings" pitchFamily="2" charset="2"/>
              <a:buChar char="Ø"/>
            </a:pPr>
            <a:r>
              <a:rPr lang="pl-PL" sz="1600" dirty="0"/>
              <a:t>Pierwszy Prezes Sądu Najwyższego, Prezes Naczelnego Sądu Administracyjnego, Minister Sprawiedliwości, przedstawiciel Prezydenta RP</a:t>
            </a:r>
          </a:p>
          <a:p>
            <a:pPr algn="just">
              <a:buFont typeface="Wingdings" pitchFamily="2" charset="2"/>
              <a:buChar char="Ø"/>
            </a:pPr>
            <a:r>
              <a:rPr lang="pl-PL" sz="1600" dirty="0"/>
              <a:t>15 sędziów – przedstawicieli Sądu Najwyższego, sądów administracyjnych, sądów powszechnych i sądów wojskowych</a:t>
            </a:r>
          </a:p>
          <a:p>
            <a:pPr algn="just">
              <a:buFont typeface="Wingdings" pitchFamily="2" charset="2"/>
              <a:buChar char="Ø"/>
            </a:pPr>
            <a:r>
              <a:rPr lang="pl-PL" sz="1600" dirty="0"/>
              <a:t>4 posłów</a:t>
            </a:r>
          </a:p>
          <a:p>
            <a:pPr algn="just">
              <a:buFont typeface="Wingdings" pitchFamily="2" charset="2"/>
              <a:buChar char="Ø"/>
            </a:pPr>
            <a:r>
              <a:rPr lang="pl-PL" sz="1600" dirty="0"/>
              <a:t>2 senatorów</a:t>
            </a:r>
          </a:p>
          <a:p>
            <a:pPr marL="114300" indent="0" algn="just">
              <a:buNone/>
            </a:pPr>
            <a:endParaRPr lang="pl-PL" sz="1600" dirty="0"/>
          </a:p>
          <a:p>
            <a:pPr marL="114300" indent="0" algn="just">
              <a:buNone/>
            </a:pPr>
            <a:r>
              <a:rPr lang="pl-PL" sz="1600" dirty="0"/>
              <a:t>Prezydium KRS:</a:t>
            </a:r>
          </a:p>
          <a:p>
            <a:pPr algn="just">
              <a:buFont typeface="Wingdings" pitchFamily="2" charset="2"/>
              <a:buChar char="Ø"/>
            </a:pPr>
            <a:r>
              <a:rPr lang="pl-PL" sz="1600" dirty="0"/>
              <a:t>przewodniczący</a:t>
            </a:r>
          </a:p>
          <a:p>
            <a:pPr algn="just">
              <a:buFont typeface="Wingdings" pitchFamily="2" charset="2"/>
              <a:buChar char="Ø"/>
            </a:pPr>
            <a:r>
              <a:rPr lang="pl-PL" sz="1600" dirty="0"/>
              <a:t>2 wiceprzewodniczących</a:t>
            </a:r>
          </a:p>
          <a:p>
            <a:pPr algn="just">
              <a:buFont typeface="Wingdings" pitchFamily="2" charset="2"/>
              <a:buChar char="Ø"/>
            </a:pPr>
            <a:r>
              <a:rPr lang="pl-PL" sz="1600" dirty="0"/>
              <a:t>3 członków</a:t>
            </a:r>
          </a:p>
        </p:txBody>
      </p:sp>
    </p:spTree>
    <p:extLst>
      <p:ext uri="{BB962C8B-B14F-4D97-AF65-F5344CB8AC3E}">
        <p14:creationId xmlns:p14="http://schemas.microsoft.com/office/powerpoint/2010/main" val="30562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a:xfrm>
            <a:off x="476596" y="1562334"/>
            <a:ext cx="11355186" cy="5112568"/>
          </a:xfrm>
        </p:spPr>
        <p:txBody>
          <a:bodyPr>
            <a:normAutofit/>
          </a:bodyPr>
          <a:lstStyle/>
          <a:p>
            <a:pPr marL="114300" indent="0" algn="just">
              <a:buNone/>
            </a:pPr>
            <a:r>
              <a:rPr lang="pl-PL" sz="1600" dirty="0"/>
              <a:t>Kompetencje:</a:t>
            </a:r>
          </a:p>
          <a:p>
            <a:pPr algn="just">
              <a:buFont typeface="Wingdings" pitchFamily="2" charset="2"/>
              <a:buChar char="Ø"/>
            </a:pPr>
            <a:r>
              <a:rPr lang="pl-PL" sz="1600" dirty="0"/>
              <a:t>rozpatrywanie i ocena kandydatów do pełnienia urzędu sędziego oraz asesora w wojewódzkim sądzie administracyjnym </a:t>
            </a:r>
          </a:p>
          <a:p>
            <a:pPr algn="just">
              <a:buFont typeface="Wingdings" pitchFamily="2" charset="2"/>
              <a:buChar char="Ø"/>
            </a:pPr>
            <a:r>
              <a:rPr lang="pl-PL" sz="1600" dirty="0"/>
              <a:t>występowanie do Prezydenta RP z wnioskami o powołanie sędziów oraz asesorów w wojewódzkich sądach administracyjnych</a:t>
            </a:r>
          </a:p>
          <a:p>
            <a:pPr algn="just">
              <a:buFont typeface="Wingdings" pitchFamily="2" charset="2"/>
              <a:buChar char="Ø"/>
            </a:pPr>
            <a:r>
              <a:rPr lang="pl-PL" sz="1600" dirty="0"/>
              <a:t>występowanie do Prezydenta z wnioskami o mianowanie asesorów w sądach powszechnych</a:t>
            </a:r>
          </a:p>
          <a:p>
            <a:pPr algn="just">
              <a:buFont typeface="Wingdings" pitchFamily="2" charset="2"/>
              <a:buChar char="Ø"/>
            </a:pPr>
            <a:r>
              <a:rPr lang="pl-PL" sz="1600" dirty="0"/>
              <a:t>uchwalanie zbioru zasad etyki sędziów i asesorów sądowych</a:t>
            </a:r>
          </a:p>
          <a:p>
            <a:pPr algn="just">
              <a:buFont typeface="Wingdings" pitchFamily="2" charset="2"/>
              <a:buChar char="Ø"/>
            </a:pPr>
            <a:r>
              <a:rPr lang="pl-PL" sz="1600" dirty="0"/>
              <a:t>wypowiadanie się o stanie kadry sędziowskiej</a:t>
            </a:r>
          </a:p>
          <a:p>
            <a:pPr algn="just">
              <a:buFont typeface="Wingdings" pitchFamily="2" charset="2"/>
              <a:buChar char="Ø"/>
            </a:pPr>
            <a:r>
              <a:rPr lang="pl-PL" sz="1600" dirty="0"/>
              <a:t>opiniowanie aktów normatywnych dotyczących sądownictwa</a:t>
            </a:r>
          </a:p>
          <a:p>
            <a:pPr algn="just">
              <a:buFont typeface="Wingdings" pitchFamily="2" charset="2"/>
              <a:buChar char="Ø"/>
            </a:pPr>
            <a:r>
              <a:rPr lang="pl-PL" sz="1600" dirty="0"/>
              <a:t>opiniowanie programów szkolenia w ramach aplikacji sędziowskiej</a:t>
            </a:r>
          </a:p>
          <a:p>
            <a:pPr algn="just">
              <a:buFont typeface="Wingdings" pitchFamily="2" charset="2"/>
              <a:buChar char="Ø"/>
            </a:pPr>
            <a:r>
              <a:rPr lang="pl-PL" sz="1600" dirty="0"/>
              <a:t>rozpatrywanie wniosków o przeniesienie sędziego w stan spoczynku</a:t>
            </a:r>
          </a:p>
          <a:p>
            <a:pPr algn="just">
              <a:buFont typeface="Wingdings" pitchFamily="2" charset="2"/>
              <a:buChar char="Ø"/>
            </a:pPr>
            <a:r>
              <a:rPr lang="pl-PL" sz="1600" dirty="0"/>
              <a:t>wybieranie rzecznika dyscyplinarnego sędziów sądów powszechnych i asesorów sądowych oraz rzecznika dyscyplinarnego sędziów sądów wojskowych</a:t>
            </a:r>
          </a:p>
          <a:p>
            <a:pPr algn="just">
              <a:buFont typeface="Wingdings" pitchFamily="2" charset="2"/>
              <a:buChar char="Ø"/>
            </a:pPr>
            <a:r>
              <a:rPr lang="pl-PL" sz="1600" dirty="0"/>
              <a:t>wyrażanie opinii w sprawie odwołania prezesa lub wiceprezesa sądu powszechnego lub sądu wojskowego</a:t>
            </a:r>
          </a:p>
          <a:p>
            <a:pPr algn="just">
              <a:buFont typeface="Wingdings" pitchFamily="2" charset="2"/>
              <a:buChar char="Ø"/>
            </a:pPr>
            <a:r>
              <a:rPr lang="pl-PL" sz="1600" dirty="0"/>
              <a:t>wskazywanie członka Rady Programowej Krajowej Szkoły Sądownictwa i Prokuratury (</a:t>
            </a:r>
            <a:r>
              <a:rPr lang="pl-PL" sz="1600" dirty="0" err="1"/>
              <a:t>KSSiP</a:t>
            </a:r>
            <a:r>
              <a:rPr lang="pl-PL" sz="1600" dirty="0"/>
              <a:t>)</a:t>
            </a:r>
          </a:p>
          <a:p>
            <a:pPr algn="just">
              <a:buFont typeface="Wingdings" pitchFamily="2" charset="2"/>
              <a:buChar char="Ø"/>
            </a:pPr>
            <a:r>
              <a:rPr lang="pl-PL" sz="1600" dirty="0"/>
              <a:t>wyrażanie opinii w sprawie powołania lub odwołania Dyrektora </a:t>
            </a:r>
            <a:r>
              <a:rPr lang="pl-PL" sz="1600" dirty="0" err="1"/>
              <a:t>KSSiP</a:t>
            </a:r>
            <a:endParaRPr lang="pl-PL" sz="1600" dirty="0"/>
          </a:p>
          <a:p>
            <a:pPr algn="just">
              <a:buFont typeface="Wingdings" pitchFamily="2" charset="2"/>
              <a:buChar char="Ø"/>
            </a:pPr>
            <a:r>
              <a:rPr lang="pl-PL" sz="1600" dirty="0"/>
              <a:t>możliwość zarządzenia przeprowadzenia wizytacji lub lustracji w sądzie</a:t>
            </a:r>
          </a:p>
        </p:txBody>
      </p:sp>
    </p:spTree>
    <p:extLst>
      <p:ext uri="{BB962C8B-B14F-4D97-AF65-F5344CB8AC3E}">
        <p14:creationId xmlns:p14="http://schemas.microsoft.com/office/powerpoint/2010/main" val="38648835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lgn="just">
              <a:buNone/>
            </a:pPr>
            <a:r>
              <a:rPr lang="pl-PL" sz="1600" dirty="0"/>
              <a:t>Naczelny organ kontroli państwowej podlegający Sejmowi.</a:t>
            </a:r>
          </a:p>
          <a:p>
            <a:pPr marL="114300" indent="0" algn="just">
              <a:buNone/>
            </a:pPr>
            <a:endParaRPr lang="pl-PL" sz="1600" dirty="0"/>
          </a:p>
          <a:p>
            <a:pPr marL="114300" indent="0" algn="just">
              <a:buNone/>
            </a:pPr>
            <a:endParaRPr lang="pl-PL" sz="1600" dirty="0"/>
          </a:p>
          <a:p>
            <a:pPr marL="114300" indent="0" algn="just">
              <a:buNone/>
            </a:pPr>
            <a:r>
              <a:rPr lang="pl-PL" sz="1600" dirty="0"/>
              <a:t>Kryteria kontroli sprawowanej przez NIK:</a:t>
            </a:r>
          </a:p>
          <a:p>
            <a:pPr algn="just">
              <a:buFont typeface="Wingdings" pitchFamily="2" charset="2"/>
              <a:buChar char="Ø"/>
            </a:pPr>
            <a:r>
              <a:rPr lang="pl-PL" sz="1600" b="1" dirty="0"/>
              <a:t>legalność</a:t>
            </a:r>
          </a:p>
          <a:p>
            <a:pPr algn="just">
              <a:buFont typeface="Wingdings" pitchFamily="2" charset="2"/>
              <a:buChar char="Ø"/>
            </a:pPr>
            <a:r>
              <a:rPr lang="pl-PL" sz="1600" b="1" dirty="0"/>
              <a:t>gospodarność</a:t>
            </a:r>
          </a:p>
          <a:p>
            <a:pPr algn="just">
              <a:buFont typeface="Wingdings" pitchFamily="2" charset="2"/>
              <a:buChar char="Ø"/>
            </a:pPr>
            <a:r>
              <a:rPr lang="pl-PL" sz="1600" b="1" dirty="0"/>
              <a:t>rzetelność</a:t>
            </a:r>
          </a:p>
          <a:p>
            <a:pPr algn="just">
              <a:buFont typeface="Wingdings" pitchFamily="2" charset="2"/>
              <a:buChar char="Ø"/>
            </a:pPr>
            <a:r>
              <a:rPr lang="pl-PL" sz="1600" b="1" dirty="0"/>
              <a:t>celowość</a:t>
            </a:r>
          </a:p>
        </p:txBody>
      </p:sp>
    </p:spTree>
    <p:extLst>
      <p:ext uri="{BB962C8B-B14F-4D97-AF65-F5344CB8AC3E}">
        <p14:creationId xmlns:p14="http://schemas.microsoft.com/office/powerpoint/2010/main" val="77896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w oparciu o które działa NIK:</a:t>
            </a:r>
          </a:p>
          <a:p>
            <a:pPr>
              <a:buFont typeface="Wingdings" pitchFamily="2" charset="2"/>
              <a:buChar char="Ø"/>
            </a:pPr>
            <a:r>
              <a:rPr lang="pl-PL" sz="1600" dirty="0"/>
              <a:t>kolegialności </a:t>
            </a:r>
          </a:p>
          <a:p>
            <a:pPr>
              <a:buFont typeface="Wingdings" pitchFamily="2" charset="2"/>
              <a:buChar char="Ø"/>
            </a:pPr>
            <a:r>
              <a:rPr lang="pl-PL" sz="1600" dirty="0"/>
              <a:t>podległości Sejmowi</a:t>
            </a:r>
          </a:p>
          <a:p>
            <a:pPr>
              <a:buFont typeface="Wingdings" pitchFamily="2" charset="2"/>
              <a:buChar char="Ø"/>
            </a:pPr>
            <a:r>
              <a:rPr lang="pl-PL" sz="1600" dirty="0"/>
              <a:t>legalności</a:t>
            </a:r>
          </a:p>
          <a:p>
            <a:pPr>
              <a:buFont typeface="Wingdings" pitchFamily="2" charset="2"/>
              <a:buChar char="Ø"/>
            </a:pPr>
            <a:r>
              <a:rPr lang="pl-PL" sz="1600" dirty="0"/>
              <a:t>obiektywizmu</a:t>
            </a:r>
          </a:p>
          <a:p>
            <a:pPr>
              <a:buFont typeface="Wingdings" pitchFamily="2" charset="2"/>
              <a:buChar char="Ø"/>
            </a:pPr>
            <a:r>
              <a:rPr lang="pl-PL" sz="1600" dirty="0"/>
              <a:t>prawdy materialnej</a:t>
            </a:r>
          </a:p>
          <a:p>
            <a:pPr>
              <a:buFont typeface="Wingdings" pitchFamily="2" charset="2"/>
              <a:buChar char="Ø"/>
            </a:pPr>
            <a:r>
              <a:rPr lang="pl-PL" sz="1600" dirty="0"/>
              <a:t>kontradyktoryjności</a:t>
            </a:r>
          </a:p>
          <a:p>
            <a:pPr>
              <a:buFont typeface="Wingdings" pitchFamily="2" charset="2"/>
              <a:buChar char="Ø"/>
            </a:pPr>
            <a:r>
              <a:rPr lang="pl-PL" sz="1600" dirty="0"/>
              <a:t>pisemności</a:t>
            </a:r>
          </a:p>
          <a:p>
            <a:pPr>
              <a:buFont typeface="Wingdings" pitchFamily="2" charset="2"/>
              <a:buChar char="Ø"/>
            </a:pPr>
            <a:r>
              <a:rPr lang="pl-PL" sz="1600" dirty="0"/>
              <a:t>sprawności</a:t>
            </a:r>
          </a:p>
        </p:txBody>
      </p:sp>
    </p:spTree>
    <p:extLst>
      <p:ext uri="{BB962C8B-B14F-4D97-AF65-F5344CB8AC3E}">
        <p14:creationId xmlns:p14="http://schemas.microsoft.com/office/powerpoint/2010/main" val="26932587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25977" y="1752600"/>
            <a:ext cx="10712335" cy="4844752"/>
          </a:xfrm>
        </p:spPr>
        <p:txBody>
          <a:bodyPr>
            <a:normAutofit/>
          </a:bodyPr>
          <a:lstStyle/>
          <a:p>
            <a:pPr marL="114300" indent="0">
              <a:buNone/>
            </a:pPr>
            <a:endParaRPr lang="pl-PL" sz="1600" dirty="0"/>
          </a:p>
          <a:p>
            <a:pPr marL="114300" indent="0">
              <a:buNone/>
            </a:pPr>
            <a:r>
              <a:rPr lang="pl-PL" sz="1600" dirty="0"/>
              <a:t>Organy kontrolowane przez NIK:</a:t>
            </a:r>
          </a:p>
          <a:p>
            <a:pPr algn="just">
              <a:buFont typeface="Wingdings" pitchFamily="2" charset="2"/>
              <a:buChar char="Ø"/>
            </a:pPr>
            <a:r>
              <a:rPr lang="pl-PL" sz="1600" b="1" dirty="0"/>
              <a:t>legalność, gospodarność, rzetelność, celowość </a:t>
            </a:r>
            <a:r>
              <a:rPr lang="pl-PL" sz="1600" dirty="0"/>
              <a:t>– organy administracji rządowej, Narodowy Bank Polski, państwowe osoby prawne i inne państwowe jednostki organizacyjne; w zakresie gospodarki finansowej i majątkowej – m.in. Kancelaria Prezydenta RP, Kancelaria Sejmu, Kancelaria Senatu, Trybunał Konstytucyjny, Rzecznik Praw Obywatelskich, Krajowa Rada Radiofonii i Telewizji, Instytut Pamięci Narodowej, Krajowe Biuro Wyborcze </a:t>
            </a:r>
          </a:p>
          <a:p>
            <a:pPr algn="just">
              <a:buFont typeface="Wingdings" pitchFamily="2" charset="2"/>
              <a:buChar char="Ø"/>
            </a:pPr>
            <a:r>
              <a:rPr lang="pl-PL" sz="1600" b="1" dirty="0"/>
              <a:t>legalność, gospodarność, rzetelność</a:t>
            </a:r>
            <a:r>
              <a:rPr lang="pl-PL" sz="1600" dirty="0"/>
              <a:t> – organy samorządu terytorialnego, samorządowe osoby prawne i inne samorządowe jednostki organizacyjne</a:t>
            </a:r>
          </a:p>
          <a:p>
            <a:pPr algn="just">
              <a:buFont typeface="Wingdings" pitchFamily="2" charset="2"/>
              <a:buChar char="Ø"/>
            </a:pPr>
            <a:r>
              <a:rPr lang="pl-PL" sz="1600" b="1" dirty="0"/>
              <a:t> legalność, gospodarność </a:t>
            </a:r>
            <a:r>
              <a:rPr lang="pl-PL" sz="1600" dirty="0"/>
              <a:t>– inne jednostki organizacyjne i podmioty gospodarcze w zakresie, w jakim wykorzystują one majątek lub środki państwowe lub komunalne oraz wywiązują się ze zobowiązań finansowych na rzecz państwa, wykonują zadania zlecone lub powierzone, zamówienia publiczne</a:t>
            </a:r>
          </a:p>
        </p:txBody>
      </p:sp>
    </p:spTree>
    <p:extLst>
      <p:ext uri="{BB962C8B-B14F-4D97-AF65-F5344CB8AC3E}">
        <p14:creationId xmlns:p14="http://schemas.microsoft.com/office/powerpoint/2010/main" val="134432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681644" y="1752600"/>
            <a:ext cx="10967258" cy="4988768"/>
          </a:xfrm>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Najwyższa Izba Kontroli przeprowadza kontrole:</a:t>
            </a:r>
          </a:p>
          <a:p>
            <a:pPr>
              <a:buFont typeface="Wingdings" pitchFamily="2" charset="2"/>
              <a:buChar char="Ø"/>
            </a:pPr>
            <a:r>
              <a:rPr lang="pl-PL" sz="1600" dirty="0"/>
              <a:t>z własnej inicjatywy</a:t>
            </a:r>
          </a:p>
          <a:p>
            <a:pPr>
              <a:buFont typeface="Wingdings" pitchFamily="2" charset="2"/>
              <a:buChar char="Ø"/>
            </a:pPr>
            <a:r>
              <a:rPr lang="pl-PL" sz="1600" dirty="0"/>
              <a:t>na zlecenie Sejmu, Marszałka Sejmu, Prezydium Sejmu, komisji sejmowych</a:t>
            </a:r>
          </a:p>
          <a:p>
            <a:pPr>
              <a:buFont typeface="Wingdings" pitchFamily="2" charset="2"/>
              <a:buChar char="Ø"/>
            </a:pPr>
            <a:r>
              <a:rPr lang="pl-PL" sz="1600" dirty="0"/>
              <a:t>na zlecenie Prezydenta RP</a:t>
            </a:r>
          </a:p>
          <a:p>
            <a:pPr>
              <a:buFont typeface="Wingdings" pitchFamily="2" charset="2"/>
              <a:buChar char="Ø"/>
            </a:pPr>
            <a:r>
              <a:rPr lang="pl-PL" sz="1600" dirty="0"/>
              <a:t>na zlecenie Prezesa RM</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8720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48145" y="1752600"/>
            <a:ext cx="10906299" cy="4916760"/>
          </a:xfrm>
        </p:spPr>
        <p:txBody>
          <a:bodyPr>
            <a:normAutofit/>
          </a:bodyPr>
          <a:lstStyle/>
          <a:p>
            <a:pPr marL="114300" indent="0">
              <a:buNone/>
            </a:pPr>
            <a:r>
              <a:rPr lang="pl-PL" sz="1600" dirty="0"/>
              <a:t>Organizacja NIK:</a:t>
            </a:r>
          </a:p>
          <a:p>
            <a:pPr algn="just">
              <a:buFont typeface="Wingdings" pitchFamily="2" charset="2"/>
              <a:buChar char="Ø"/>
            </a:pPr>
            <a:r>
              <a:rPr lang="pl-PL" sz="1600" b="1" dirty="0"/>
              <a:t>Prezes NIK </a:t>
            </a:r>
            <a:r>
              <a:rPr lang="pl-PL" sz="1600" dirty="0"/>
              <a:t>– wybierany przez Sejm za zgodą Senatu; kadencja 6 lat; posiada immunitet; obowiązuje go zakaz przynależności do partii politycznych i zajmowania innych stanowisk; kieruje pracami NIK, przedstawia informacje o kontrolach przeprowadzonych przez NIK, może składać wnioski do TK, przedkłada Sejmowi uwagi NIK do sprawozdania RM z wykonania budżetu państwa </a:t>
            </a:r>
          </a:p>
          <a:p>
            <a:pPr algn="just">
              <a:buFont typeface="Wingdings" pitchFamily="2" charset="2"/>
              <a:buChar char="Ø"/>
            </a:pPr>
            <a:r>
              <a:rPr lang="pl-PL" sz="1600" dirty="0"/>
              <a:t> </a:t>
            </a:r>
            <a:r>
              <a:rPr lang="pl-PL" sz="1600" b="1" dirty="0"/>
              <a:t>wiceprezesi NIK </a:t>
            </a:r>
            <a:r>
              <a:rPr lang="pl-PL" sz="1600" dirty="0"/>
              <a:t>(w liczbie 3) – powoływani przez Marszałka Sejmu na wniosek Prezesa NIK; obowiązuje ich zakaz przynależności do partii politycznych, zajmowania innych stanowisk; zastępują Prezesa NIK</a:t>
            </a:r>
          </a:p>
          <a:p>
            <a:pPr algn="just">
              <a:buFont typeface="Wingdings" pitchFamily="2" charset="2"/>
              <a:buChar char="Ø"/>
            </a:pPr>
            <a:r>
              <a:rPr lang="pl-PL" sz="1600" b="1" dirty="0"/>
              <a:t>dyrektor generalny NIK </a:t>
            </a:r>
            <a:r>
              <a:rPr lang="pl-PL" sz="1600" dirty="0"/>
              <a:t>– powoływany i odwoływany przez Prezesa NIK; obowiązuje go zakaz przynależności do partii politycznych, zajmowania innych stanowisk</a:t>
            </a:r>
          </a:p>
          <a:p>
            <a:pPr algn="just">
              <a:buFont typeface="Wingdings" pitchFamily="2" charset="2"/>
              <a:buChar char="Ø"/>
            </a:pPr>
            <a:r>
              <a:rPr lang="pl-PL" sz="1600" b="1" dirty="0"/>
              <a:t>Kolegium NIK</a:t>
            </a:r>
            <a:r>
              <a:rPr lang="pl-PL" sz="1600" dirty="0"/>
              <a:t> – skład: Prezes NIK, wiceprezesi NIK, dyrektor generalny NIK, 14 członków (powołanych przez Marszałka Sejmu – 7 przedstawicieli nauk ekonomicznych lub prawnych, 7 dyrektorów kontrolnych jednostek organizacyjnych NIK lub radców Prezesa NIK); Kolegium NIK zatwierdza analizę wykonania budżetu państwa i założeń polityki pieniężnej, sprawozdanie z działalności NIK, uchwala opinię w sprawie absolutorium dla RM,  wnioski o rozpatrzenie określonych problemów przez Sejm, projekt budżetu NIK, roczny plan pracy NIK</a:t>
            </a:r>
            <a:endParaRPr lang="pl-PL" sz="1600" b="1" dirty="0"/>
          </a:p>
          <a:p>
            <a:pPr marL="114300" indent="0">
              <a:buNone/>
            </a:pPr>
            <a:endParaRPr lang="pl-PL" sz="1600" dirty="0"/>
          </a:p>
        </p:txBody>
      </p:sp>
    </p:spTree>
    <p:extLst>
      <p:ext uri="{BB962C8B-B14F-4D97-AF65-F5344CB8AC3E}">
        <p14:creationId xmlns:p14="http://schemas.microsoft.com/office/powerpoint/2010/main" val="27433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endParaRPr lang="pl-PL" sz="2000" b="1" dirty="0"/>
          </a:p>
        </p:txBody>
      </p:sp>
      <p:sp>
        <p:nvSpPr>
          <p:cNvPr id="3" name="Symbol zastępczy zawartości 2"/>
          <p:cNvSpPr>
            <a:spLocks noGrp="1"/>
          </p:cNvSpPr>
          <p:nvPr>
            <p:ph idx="1"/>
          </p:nvPr>
        </p:nvSpPr>
        <p:spPr/>
        <p:txBody>
          <a:bodyPr>
            <a:normAutofit/>
          </a:bodyPr>
          <a:lstStyle/>
          <a:p>
            <a:pPr marL="114300" indent="0">
              <a:buNone/>
            </a:pPr>
            <a:r>
              <a:rPr lang="pl-PL" sz="1600" dirty="0"/>
              <a:t>Jednostki organizacyjne NIK: </a:t>
            </a:r>
            <a:r>
              <a:rPr lang="pl-PL" sz="1600" b="1" dirty="0"/>
              <a:t>departamenty i delegatury</a:t>
            </a:r>
          </a:p>
          <a:p>
            <a:pPr marL="114300" indent="0">
              <a:buNone/>
            </a:pPr>
            <a:endParaRPr lang="pl-PL" sz="1600" dirty="0"/>
          </a:p>
          <a:p>
            <a:pPr marL="114300" indent="0">
              <a:buNone/>
            </a:pPr>
            <a:r>
              <a:rPr lang="pl-PL" sz="1600" dirty="0"/>
              <a:t>Postępowanie kontrolne NIK:</a:t>
            </a:r>
          </a:p>
          <a:p>
            <a:pPr>
              <a:buFont typeface="Wingdings" pitchFamily="2" charset="2"/>
              <a:buChar char="Ø"/>
            </a:pPr>
            <a:r>
              <a:rPr lang="pl-PL" sz="1600" dirty="0"/>
              <a:t>obowiązek wpuszczenia kontrolera NIK</a:t>
            </a:r>
          </a:p>
          <a:p>
            <a:pPr algn="just">
              <a:buFont typeface="Wingdings" pitchFamily="2" charset="2"/>
              <a:buChar char="Ø"/>
            </a:pPr>
            <a:r>
              <a:rPr lang="pl-PL" sz="1600" dirty="0"/>
              <a:t>kontrolerzy mają prawo wstępu do pomieszczeń jednostki kontrolowanej, przeglądania dokumentów, przeprowadzania oględzin, wzywania i przesłuchiwania świadków, żądania wyjaśnień od pracowników jednostek kontrolowanych</a:t>
            </a:r>
          </a:p>
          <a:p>
            <a:pPr algn="just">
              <a:buFont typeface="Wingdings" pitchFamily="2" charset="2"/>
              <a:buChar char="Ø"/>
            </a:pPr>
            <a:r>
              <a:rPr lang="pl-PL" sz="1600" dirty="0"/>
              <a:t>z przeprowadzonej kontroli sporządzany jest protokół</a:t>
            </a:r>
          </a:p>
          <a:p>
            <a:pPr algn="just">
              <a:buFont typeface="Wingdings" pitchFamily="2" charset="2"/>
              <a:buChar char="Ø"/>
            </a:pPr>
            <a:r>
              <a:rPr lang="pl-PL" sz="1600" dirty="0"/>
              <a:t>dyrektor jednostki kontrolowanej może zgłosić zastrzeżenia do protokołu</a:t>
            </a:r>
          </a:p>
          <a:p>
            <a:pPr algn="just">
              <a:buFont typeface="Wingdings" pitchFamily="2" charset="2"/>
              <a:buChar char="Ø"/>
            </a:pPr>
            <a:r>
              <a:rPr lang="pl-PL" sz="1600" dirty="0"/>
              <a:t>pracownicy NIK przeprowadzający kontrolę korzystają z ochrony immunitetowej </a:t>
            </a:r>
          </a:p>
        </p:txBody>
      </p:sp>
    </p:spTree>
    <p:extLst>
      <p:ext uri="{BB962C8B-B14F-4D97-AF65-F5344CB8AC3E}">
        <p14:creationId xmlns:p14="http://schemas.microsoft.com/office/powerpoint/2010/main" val="270348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p:txBody>
          <a:bodyPr>
            <a:normAutofit/>
          </a:bodyPr>
          <a:lstStyle/>
          <a:p>
            <a:pPr marL="114300" indent="0" algn="just">
              <a:buNone/>
            </a:pPr>
            <a:r>
              <a:rPr lang="pl-PL" sz="1600" dirty="0"/>
              <a:t>Stoi na straży wolności i praw człowieka i obywatela określonych w Konstytucji i innych aktach normatywnych.</a:t>
            </a:r>
          </a:p>
          <a:p>
            <a:pPr marL="114300" indent="0" algn="just">
              <a:buNone/>
            </a:pPr>
            <a:endParaRPr lang="pl-PL" sz="1600" dirty="0"/>
          </a:p>
          <a:p>
            <a:pPr marL="114300" indent="0" algn="just">
              <a:buNone/>
            </a:pPr>
            <a:r>
              <a:rPr lang="pl-PL" sz="1600" dirty="0"/>
              <a:t>Bada, czy na skutek działania lub zaniechania organów, organizacji i instytucji zobowiązanych do przestrzegania wolności i praw człowieka i obywatela nie nastąpiło naruszenie prawa, zasad współżycia społecznego i sprawiedliwości społecznej.</a:t>
            </a:r>
          </a:p>
          <a:p>
            <a:pPr marL="114300" indent="0" algn="just">
              <a:buNone/>
            </a:pPr>
            <a:endParaRPr lang="pl-PL" sz="1600" dirty="0"/>
          </a:p>
          <a:p>
            <a:pPr marL="114300" indent="0" algn="just">
              <a:buNone/>
            </a:pPr>
            <a:r>
              <a:rPr lang="pl-PL" sz="1600" dirty="0"/>
              <a:t>Rzecznika Praw Obywatelskich wybiera Sejm za zgodą Senatu. </a:t>
            </a:r>
          </a:p>
          <a:p>
            <a:pPr marL="114300" indent="0" algn="just">
              <a:buNone/>
            </a:pPr>
            <a:endParaRPr lang="pl-PL" sz="1600" dirty="0"/>
          </a:p>
          <a:p>
            <a:pPr marL="114300" indent="0" algn="just">
              <a:buNone/>
            </a:pPr>
            <a:r>
              <a:rPr lang="pl-PL" sz="1600" dirty="0"/>
              <a:t>Kadencja RPO – 5 lat</a:t>
            </a:r>
          </a:p>
        </p:txBody>
      </p:sp>
    </p:spTree>
    <p:extLst>
      <p:ext uri="{BB962C8B-B14F-4D97-AF65-F5344CB8AC3E}">
        <p14:creationId xmlns:p14="http://schemas.microsoft.com/office/powerpoint/2010/main" val="57901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681644" y="1752600"/>
            <a:ext cx="10828712" cy="4916760"/>
          </a:xfrm>
        </p:spPr>
        <p:txBody>
          <a:bodyPr>
            <a:normAutofit/>
          </a:bodyPr>
          <a:lstStyle/>
          <a:p>
            <a:pPr marL="114300" indent="0">
              <a:buNone/>
            </a:pPr>
            <a:endParaRPr lang="pl-PL" sz="1600" dirty="0"/>
          </a:p>
          <a:p>
            <a:pPr marL="114300" indent="0">
              <a:buNone/>
            </a:pPr>
            <a:endParaRPr lang="pl-PL" sz="1600" dirty="0"/>
          </a:p>
          <a:p>
            <a:pPr marL="114300" indent="0">
              <a:buNone/>
            </a:pPr>
            <a:r>
              <a:rPr lang="pl-PL" sz="1600" b="1" dirty="0"/>
              <a:t>Każdy</a:t>
            </a:r>
            <a:r>
              <a:rPr lang="pl-PL" sz="1600" dirty="0"/>
              <a:t> ma prawo zwrócić się do RPO z wnioskiem o pomoc w ochronie wolności lub praw naruszonych przez organy władzy publicznej.</a:t>
            </a:r>
          </a:p>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Wniosek do RPO o ochronę </a:t>
            </a:r>
            <a:r>
              <a:rPr lang="pl-PL" sz="1600" b="1" dirty="0"/>
              <a:t>nie wymaga szczególnej formy i jest wolny od opłat</a:t>
            </a:r>
            <a:r>
              <a:rPr lang="pl-PL" sz="1600" dirty="0"/>
              <a:t>.</a:t>
            </a:r>
          </a:p>
          <a:p>
            <a:pPr marL="114300" indent="0">
              <a:buNone/>
            </a:pPr>
            <a:endParaRPr lang="pl-PL" sz="1600" dirty="0"/>
          </a:p>
        </p:txBody>
      </p:sp>
    </p:spTree>
    <p:extLst>
      <p:ext uri="{BB962C8B-B14F-4D97-AF65-F5344CB8AC3E}">
        <p14:creationId xmlns:p14="http://schemas.microsoft.com/office/powerpoint/2010/main" val="88667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republikańskiego</a:t>
            </a:r>
          </a:p>
        </p:txBody>
      </p:sp>
      <p:sp>
        <p:nvSpPr>
          <p:cNvPr id="3" name="Symbol zastępczy zawartości 2"/>
          <p:cNvSpPr>
            <a:spLocks noGrp="1"/>
          </p:cNvSpPr>
          <p:nvPr>
            <p:ph idx="1"/>
          </p:nvPr>
        </p:nvSpPr>
        <p:spPr>
          <a:xfrm>
            <a:off x="487679" y="1916833"/>
            <a:ext cx="11050385" cy="4209331"/>
          </a:xfrm>
        </p:spPr>
        <p:txBody>
          <a:bodyPr>
            <a:normAutofit/>
          </a:bodyPr>
          <a:lstStyle/>
          <a:p>
            <a:pPr marL="114300" indent="0" algn="just">
              <a:buNone/>
            </a:pPr>
            <a:endParaRPr lang="pl-PL" sz="2000" dirty="0"/>
          </a:p>
          <a:p>
            <a:pPr marL="114300" indent="0" algn="just">
              <a:buNone/>
            </a:pPr>
            <a:endParaRPr lang="pl-PL" sz="2000" dirty="0"/>
          </a:p>
          <a:p>
            <a:pPr marL="114300" indent="0" algn="just">
              <a:buNone/>
            </a:pPr>
            <a:r>
              <a:rPr lang="pl-PL" sz="2000" dirty="0"/>
              <a:t>Niepisana zasada polskiego prawa konstytucyjnego</a:t>
            </a:r>
          </a:p>
          <a:p>
            <a:pPr marL="114300" indent="0" algn="just">
              <a:buNone/>
            </a:pPr>
            <a:endParaRPr lang="pl-PL" sz="2000" dirty="0"/>
          </a:p>
          <a:p>
            <a:pPr marL="114300" indent="0" algn="just">
              <a:buNone/>
            </a:pPr>
            <a:r>
              <a:rPr lang="pl-PL" sz="2000" dirty="0"/>
              <a:t>Wyklucza jakąkolwiek władzę dziedziczną lub dożywotnią w państwie</a:t>
            </a:r>
          </a:p>
          <a:p>
            <a:pPr marL="114300" indent="0" algn="just">
              <a:buNone/>
            </a:pPr>
            <a:endParaRPr lang="pl-PL" sz="2000" dirty="0"/>
          </a:p>
          <a:p>
            <a:pPr marL="114300" indent="0" algn="just">
              <a:buNone/>
            </a:pPr>
            <a:r>
              <a:rPr lang="pl-PL" sz="2000" dirty="0"/>
              <a:t>Wybory są podstawową formą kreacji organów państwowych</a:t>
            </a:r>
          </a:p>
        </p:txBody>
      </p:sp>
    </p:spTree>
    <p:extLst>
      <p:ext uri="{BB962C8B-B14F-4D97-AF65-F5344CB8AC3E}">
        <p14:creationId xmlns:p14="http://schemas.microsoft.com/office/powerpoint/2010/main" val="306595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568171" y="1752600"/>
            <a:ext cx="11213734" cy="4916760"/>
          </a:xfrm>
        </p:spPr>
        <p:txBody>
          <a:bodyPr>
            <a:normAutofit/>
          </a:bodyPr>
          <a:lstStyle/>
          <a:p>
            <a:pPr marL="114300" indent="0">
              <a:buNone/>
            </a:pPr>
            <a:r>
              <a:rPr lang="pl-PL" sz="1600" dirty="0"/>
              <a:t>Uprawnienia RPO:</a:t>
            </a:r>
          </a:p>
          <a:p>
            <a:pPr>
              <a:buFont typeface="Wingdings" pitchFamily="2" charset="2"/>
              <a:buChar char="Ø"/>
            </a:pPr>
            <a:r>
              <a:rPr lang="pl-PL" sz="1600" dirty="0"/>
              <a:t>może zbadać każdą sprawę na miejscu</a:t>
            </a:r>
          </a:p>
          <a:p>
            <a:pPr algn="just">
              <a:buFont typeface="Wingdings" pitchFamily="2" charset="2"/>
              <a:buChar char="Ø"/>
            </a:pPr>
            <a:r>
              <a:rPr lang="pl-PL" sz="1600" dirty="0"/>
              <a:t>może żądać przedstawienia informacji o stanie sprawy prowadzonej przez prokuraturę i organy administracji państwowej</a:t>
            </a:r>
          </a:p>
          <a:p>
            <a:pPr algn="just">
              <a:buFont typeface="Wingdings" pitchFamily="2" charset="2"/>
              <a:buChar char="Ø"/>
            </a:pPr>
            <a:r>
              <a:rPr lang="pl-PL" sz="1600" dirty="0"/>
              <a:t>może żądać akt sprawy prowadzonej przez organy administracji państwowej</a:t>
            </a:r>
          </a:p>
          <a:p>
            <a:pPr algn="just">
              <a:buFont typeface="Wingdings" pitchFamily="2" charset="2"/>
              <a:buChar char="Ø"/>
            </a:pPr>
            <a:r>
              <a:rPr lang="pl-PL" sz="1600" dirty="0"/>
              <a:t>może żądać wglądu do akt sądowych i prokuratorskich, akt innych organów ścigania</a:t>
            </a:r>
          </a:p>
          <a:p>
            <a:pPr algn="just">
              <a:buFont typeface="Wingdings" pitchFamily="2" charset="2"/>
              <a:buChar char="Ø"/>
            </a:pPr>
            <a:r>
              <a:rPr lang="pl-PL" sz="1600" dirty="0"/>
              <a:t>może skierować wystąpienie do organu, w którego działalności stwierdził nieprawidłowości</a:t>
            </a:r>
          </a:p>
          <a:p>
            <a:pPr algn="just">
              <a:buFont typeface="Wingdings" pitchFamily="2" charset="2"/>
              <a:buChar char="Ø"/>
            </a:pPr>
            <a:r>
              <a:rPr lang="pl-PL" sz="1600" dirty="0"/>
              <a:t>może żądać wszczęcia postępowania w sprawach cywilnych, administracyjnych, postępowania przygotowawczego w sprawach karnych</a:t>
            </a:r>
          </a:p>
          <a:p>
            <a:pPr algn="just">
              <a:buFont typeface="Wingdings" pitchFamily="2" charset="2"/>
              <a:buChar char="Ø"/>
            </a:pPr>
            <a:r>
              <a:rPr lang="pl-PL" sz="1600" dirty="0"/>
              <a:t>może przystępować do toczącego się postępowania cywilnego, administracyjnego, </a:t>
            </a:r>
            <a:r>
              <a:rPr lang="pl-PL" sz="1600" dirty="0" err="1"/>
              <a:t>sądowoadministracyjnego</a:t>
            </a:r>
            <a:r>
              <a:rPr lang="pl-PL" sz="1600" dirty="0"/>
              <a:t> na prawach przysługujących prokuratorowi </a:t>
            </a:r>
          </a:p>
          <a:p>
            <a:pPr algn="just">
              <a:buFont typeface="Wingdings" pitchFamily="2" charset="2"/>
              <a:buChar char="Ø"/>
            </a:pPr>
            <a:r>
              <a:rPr lang="pl-PL" sz="1600" dirty="0"/>
              <a:t>może występować z wnioskami do TK</a:t>
            </a:r>
          </a:p>
          <a:p>
            <a:pPr algn="just">
              <a:buFont typeface="Wingdings" pitchFamily="2" charset="2"/>
              <a:buChar char="Ø"/>
            </a:pPr>
            <a:r>
              <a:rPr lang="pl-PL" sz="1600" dirty="0"/>
              <a:t>może występować do Sądu Najwyższego i do Naczelnego Sądu Administracyjnego o podjęcie uchwały wyjaśniającej</a:t>
            </a:r>
          </a:p>
          <a:p>
            <a:pPr marL="114300" indent="0">
              <a:buNone/>
            </a:pPr>
            <a:endParaRPr lang="pl-PL" sz="1600" dirty="0"/>
          </a:p>
        </p:txBody>
      </p:sp>
    </p:spTree>
    <p:extLst>
      <p:ext uri="{BB962C8B-B14F-4D97-AF65-F5344CB8AC3E}">
        <p14:creationId xmlns:p14="http://schemas.microsoft.com/office/powerpoint/2010/main" val="28388838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Stoi na straży praw dziecka określonych w Konstytucji, Konwencji o prawach dziecka i innych przepisach prawa, z poszanowaniem odpowiedzialności, praw i obowiązków rodziców.</a:t>
            </a:r>
          </a:p>
          <a:p>
            <a:pPr marL="114300" indent="0" algn="just">
              <a:buNone/>
            </a:pPr>
            <a:endParaRPr lang="pl-PL" sz="1600" dirty="0"/>
          </a:p>
          <a:p>
            <a:pPr marL="114300" indent="0" algn="just">
              <a:buNone/>
            </a:pPr>
            <a:r>
              <a:rPr lang="pl-PL" sz="1600" dirty="0"/>
              <a:t>Rzecznika Praw Dziecka wybiera Sejm za zgodą Senatu.</a:t>
            </a:r>
          </a:p>
          <a:p>
            <a:pPr marL="114300" indent="0" algn="just">
              <a:buNone/>
            </a:pPr>
            <a:endParaRPr lang="pl-PL" sz="1600" dirty="0"/>
          </a:p>
          <a:p>
            <a:pPr marL="114300" indent="0" algn="just">
              <a:buNone/>
            </a:pPr>
            <a:r>
              <a:rPr lang="pl-PL" sz="1600" dirty="0"/>
              <a:t>Kadencja RPD trwa 5 lat.</a:t>
            </a:r>
          </a:p>
          <a:p>
            <a:pPr marL="114300" indent="0" algn="just">
              <a:buNone/>
            </a:pPr>
            <a:r>
              <a:rPr lang="pl-PL" sz="1600" dirty="0"/>
              <a:t> </a:t>
            </a:r>
          </a:p>
        </p:txBody>
      </p:sp>
    </p:spTree>
    <p:extLst>
      <p:ext uri="{BB962C8B-B14F-4D97-AF65-F5344CB8AC3E}">
        <p14:creationId xmlns:p14="http://schemas.microsoft.com/office/powerpoint/2010/main" val="54618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a:xfrm>
            <a:off x="568171" y="1752600"/>
            <a:ext cx="11014229" cy="4844752"/>
          </a:xfrm>
        </p:spPr>
        <p:txBody>
          <a:bodyPr>
            <a:normAutofit/>
          </a:bodyPr>
          <a:lstStyle/>
          <a:p>
            <a:pPr marL="114300" indent="0" algn="just">
              <a:buNone/>
            </a:pPr>
            <a:r>
              <a:rPr lang="pl-PL" sz="1600" dirty="0"/>
              <a:t>Uprawnienia:</a:t>
            </a:r>
          </a:p>
          <a:p>
            <a:pPr algn="just">
              <a:buFont typeface="Wingdings" pitchFamily="2" charset="2"/>
              <a:buChar char="Ø"/>
            </a:pPr>
            <a:r>
              <a:rPr lang="pl-PL" sz="1600" dirty="0"/>
              <a:t>może zwrócić się do organów władzy publicznej, organizacji lub instytucji o złożenie wyjaśnień i udzielenie niezbędnych informacji</a:t>
            </a:r>
          </a:p>
          <a:p>
            <a:pPr algn="just">
              <a:buFont typeface="Wingdings" pitchFamily="2" charset="2"/>
              <a:buChar char="Ø"/>
            </a:pPr>
            <a:r>
              <a:rPr lang="pl-PL" sz="1600" dirty="0"/>
              <a:t>może zwrócić się do właściwych organów, organizacji i instytucji o podjęcie działań na rzecz dziecka</a:t>
            </a:r>
          </a:p>
          <a:p>
            <a:pPr algn="just">
              <a:buFont typeface="Wingdings" pitchFamily="2" charset="2"/>
              <a:buChar char="Ø"/>
            </a:pPr>
            <a:r>
              <a:rPr lang="pl-PL" sz="1600" dirty="0"/>
              <a:t>może żądać wszczęcia postępowania w sprawach cywilnych i administracyjnych, jeżeli wymaga tego dobro małoletniego</a:t>
            </a:r>
          </a:p>
          <a:p>
            <a:pPr algn="just">
              <a:buFont typeface="Wingdings" pitchFamily="2" charset="2"/>
              <a:buChar char="Ø"/>
            </a:pPr>
            <a:r>
              <a:rPr lang="pl-PL" sz="1600" dirty="0"/>
              <a:t>może przystępować do toczącego się postępowania cywilnego, administracyjnego i </a:t>
            </a:r>
            <a:r>
              <a:rPr lang="pl-PL" sz="1600" dirty="0" err="1"/>
              <a:t>sądowoadministracyjnego</a:t>
            </a:r>
            <a:r>
              <a:rPr lang="pl-PL" sz="1600" dirty="0"/>
              <a:t> na prawach przysługujących prokuratorowi</a:t>
            </a:r>
          </a:p>
          <a:p>
            <a:pPr algn="just">
              <a:buFont typeface="Wingdings" pitchFamily="2" charset="2"/>
              <a:buChar char="Ø"/>
            </a:pPr>
            <a:r>
              <a:rPr lang="pl-PL" sz="1600" dirty="0"/>
              <a:t>może przystępować do postępowania przed TK wszczętego w drodze skargi konstytucyjnej lub wniosku RPO</a:t>
            </a:r>
          </a:p>
          <a:p>
            <a:pPr algn="just">
              <a:buFont typeface="Wingdings" pitchFamily="2" charset="2"/>
              <a:buChar char="Ø"/>
            </a:pPr>
            <a:r>
              <a:rPr lang="pl-PL" sz="1600" dirty="0"/>
              <a:t>może żądać wszczęcia postępowania przygotowawczego w sprawach karnych</a:t>
            </a:r>
          </a:p>
          <a:p>
            <a:pPr algn="just">
              <a:buFont typeface="Wingdings" pitchFamily="2" charset="2"/>
              <a:buChar char="Ø"/>
            </a:pPr>
            <a:r>
              <a:rPr lang="pl-PL" sz="1600" dirty="0"/>
              <a:t>przedstawia organom, organizacjom i instytucjom wnioski służące zapewnieniu skutecznej ochrony praw dziecka  </a:t>
            </a:r>
          </a:p>
        </p:txBody>
      </p:sp>
    </p:spTree>
    <p:extLst>
      <p:ext uri="{BB962C8B-B14F-4D97-AF65-F5344CB8AC3E}">
        <p14:creationId xmlns:p14="http://schemas.microsoft.com/office/powerpoint/2010/main" val="41365959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a:xfrm>
            <a:off x="742603" y="1752600"/>
            <a:ext cx="10573789" cy="4916760"/>
          </a:xfrm>
        </p:spPr>
        <p:txBody>
          <a:bodyPr>
            <a:normAutofit/>
          </a:bodyPr>
          <a:lstStyle/>
          <a:p>
            <a:pPr marL="114300" indent="0">
              <a:buNone/>
            </a:pPr>
            <a:r>
              <a:rPr lang="pl-PL" sz="1600" dirty="0"/>
              <a:t>Stoi na straży wolności słowa, prawa do informacji oraz interesu publicznego w radiofonii i telewizji. </a:t>
            </a:r>
          </a:p>
          <a:p>
            <a:pPr marL="114300" indent="0">
              <a:buNone/>
            </a:pPr>
            <a:endParaRPr lang="pl-PL" sz="1600" dirty="0"/>
          </a:p>
          <a:p>
            <a:pPr marL="114300" indent="0">
              <a:buNone/>
            </a:pPr>
            <a:r>
              <a:rPr lang="pl-PL" sz="1600" dirty="0"/>
              <a:t>Jest organem właściwym w sprawach radiofonii i telewizji.</a:t>
            </a:r>
          </a:p>
          <a:p>
            <a:pPr marL="114300" indent="0">
              <a:buNone/>
            </a:pPr>
            <a:endParaRPr lang="pl-PL" sz="1600" dirty="0"/>
          </a:p>
          <a:p>
            <a:pPr marL="114300" indent="0" algn="just">
              <a:buNone/>
            </a:pPr>
            <a:r>
              <a:rPr lang="pl-PL" sz="1600" dirty="0"/>
              <a:t>Przewodniczący </a:t>
            </a:r>
            <a:r>
              <a:rPr lang="pl-PL" sz="1600" dirty="0" err="1"/>
              <a:t>KRRiTv</a:t>
            </a:r>
            <a:r>
              <a:rPr lang="pl-PL" sz="1600" dirty="0"/>
              <a:t> na podstawie uchwały Rady wydaje koncesje na prowadzenie działalności nadawczej.</a:t>
            </a:r>
          </a:p>
          <a:p>
            <a:pPr marL="114300" indent="0">
              <a:buNone/>
            </a:pPr>
            <a:endParaRPr lang="pl-PL" sz="1600" dirty="0"/>
          </a:p>
          <a:p>
            <a:pPr marL="114300" indent="0">
              <a:buNone/>
            </a:pPr>
            <a:r>
              <a:rPr lang="pl-PL" sz="1600" dirty="0"/>
              <a:t>Skład </a:t>
            </a:r>
            <a:r>
              <a:rPr lang="pl-PL" sz="1600" dirty="0" err="1"/>
              <a:t>KRRiTv</a:t>
            </a:r>
            <a:r>
              <a:rPr lang="pl-PL" sz="1600" dirty="0"/>
              <a:t>:</a:t>
            </a:r>
          </a:p>
          <a:p>
            <a:pPr>
              <a:buFont typeface="Wingdings" pitchFamily="2" charset="2"/>
              <a:buChar char="Ø"/>
            </a:pPr>
            <a:r>
              <a:rPr lang="pl-PL" sz="1600" dirty="0"/>
              <a:t>2 członków powoływanych przez Prezydenta RP</a:t>
            </a:r>
          </a:p>
          <a:p>
            <a:pPr>
              <a:buFont typeface="Wingdings" pitchFamily="2" charset="2"/>
              <a:buChar char="Ø"/>
            </a:pPr>
            <a:r>
              <a:rPr lang="pl-PL" sz="1600" dirty="0"/>
              <a:t>2 członków wybieranych przez Sejm</a:t>
            </a:r>
          </a:p>
          <a:p>
            <a:pPr>
              <a:buFont typeface="Wingdings" pitchFamily="2" charset="2"/>
              <a:buChar char="Ø"/>
            </a:pPr>
            <a:r>
              <a:rPr lang="pl-PL" sz="1600" dirty="0"/>
              <a:t>1 członek wybierany przez Senat.</a:t>
            </a:r>
          </a:p>
          <a:p>
            <a:pPr marL="114300" indent="0">
              <a:buNone/>
            </a:pPr>
            <a:endParaRPr lang="pl-PL" sz="1600" dirty="0"/>
          </a:p>
          <a:p>
            <a:pPr marL="114300" indent="0">
              <a:buNone/>
            </a:pPr>
            <a:r>
              <a:rPr lang="pl-PL" sz="1600" dirty="0"/>
              <a:t>Kadencja członków </a:t>
            </a:r>
            <a:r>
              <a:rPr lang="pl-PL" sz="1600" dirty="0" err="1"/>
              <a:t>KRRiTv</a:t>
            </a:r>
            <a:r>
              <a:rPr lang="pl-PL" sz="1600" dirty="0"/>
              <a:t> – 6 lat.</a:t>
            </a:r>
          </a:p>
          <a:p>
            <a:pPr marL="114300" indent="0">
              <a:buNone/>
            </a:pPr>
            <a:endParaRPr lang="pl-PL" sz="1600" dirty="0"/>
          </a:p>
          <a:p>
            <a:pPr marL="114300" indent="0">
              <a:buNone/>
            </a:pPr>
            <a:r>
              <a:rPr lang="pl-PL" sz="1600" dirty="0" err="1"/>
              <a:t>KRRiTv</a:t>
            </a:r>
            <a:r>
              <a:rPr lang="pl-PL" sz="1600" dirty="0"/>
              <a:t> ze swego grona wybiera przewodniczącego.</a:t>
            </a:r>
          </a:p>
        </p:txBody>
      </p:sp>
    </p:spTree>
    <p:extLst>
      <p:ext uri="{BB962C8B-B14F-4D97-AF65-F5344CB8AC3E}">
        <p14:creationId xmlns:p14="http://schemas.microsoft.com/office/powerpoint/2010/main" val="216432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Uprawnienia:</a:t>
            </a:r>
          </a:p>
          <a:p>
            <a:pPr>
              <a:buFont typeface="Wingdings" pitchFamily="2" charset="2"/>
              <a:buChar char="Ø"/>
            </a:pPr>
            <a:r>
              <a:rPr lang="pl-PL" sz="1600" dirty="0"/>
              <a:t>określanie warunków prowadzenia działalności przez nadawców</a:t>
            </a:r>
          </a:p>
          <a:p>
            <a:pPr algn="just">
              <a:buFont typeface="Wingdings" pitchFamily="2" charset="2"/>
              <a:buChar char="Ø"/>
            </a:pPr>
            <a:r>
              <a:rPr lang="pl-PL" sz="1600" dirty="0"/>
              <a:t>podejmowanie rozstrzygnięć w sprawach koncesji na rozpowszechnianie i rozprowadzanie programów</a:t>
            </a:r>
          </a:p>
          <a:p>
            <a:pPr algn="just">
              <a:buFont typeface="Wingdings" pitchFamily="2" charset="2"/>
              <a:buChar char="Ø"/>
            </a:pPr>
            <a:r>
              <a:rPr lang="pl-PL" sz="1600" dirty="0"/>
              <a:t>ustalanie opłat abonamentowych</a:t>
            </a:r>
          </a:p>
          <a:p>
            <a:pPr algn="just">
              <a:buFont typeface="Wingdings" pitchFamily="2" charset="2"/>
              <a:buChar char="Ø"/>
            </a:pPr>
            <a:r>
              <a:rPr lang="pl-PL" sz="1600" dirty="0"/>
              <a:t>sprawowanie kontroli nad działalnością nadawców </a:t>
            </a:r>
          </a:p>
        </p:txBody>
      </p:sp>
    </p:spTree>
    <p:extLst>
      <p:ext uri="{BB962C8B-B14F-4D97-AF65-F5344CB8AC3E}">
        <p14:creationId xmlns:p14="http://schemas.microsoft.com/office/powerpoint/2010/main" val="34245201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Bank centralny RP.</a:t>
            </a:r>
          </a:p>
          <a:p>
            <a:pPr marL="114300" indent="0" algn="just">
              <a:buNone/>
            </a:pPr>
            <a:endParaRPr lang="pl-PL" sz="1600" dirty="0"/>
          </a:p>
          <a:p>
            <a:pPr marL="114300" indent="0" algn="just">
              <a:buNone/>
            </a:pPr>
            <a:r>
              <a:rPr lang="pl-PL" sz="1600" dirty="0"/>
              <a:t>Cel działania – utrzymanie stabilnego poziomu cen przy jednoczesnym wspieraniu polityki gospodarczej rządu</a:t>
            </a:r>
          </a:p>
          <a:p>
            <a:pPr marL="114300" indent="0" algn="just">
              <a:buNone/>
            </a:pPr>
            <a:endParaRPr lang="pl-PL" sz="1600" dirty="0"/>
          </a:p>
          <a:p>
            <a:pPr marL="114300" indent="0" algn="just">
              <a:buNone/>
            </a:pPr>
            <a:r>
              <a:rPr lang="pl-PL" sz="1600" dirty="0"/>
              <a:t>NBP jest bankiem emisyjnym.</a:t>
            </a:r>
          </a:p>
          <a:p>
            <a:pPr marL="114300" indent="0" algn="just">
              <a:buNone/>
            </a:pPr>
            <a:endParaRPr lang="pl-PL" sz="1600" dirty="0"/>
          </a:p>
          <a:p>
            <a:pPr marL="114300" indent="0" algn="just">
              <a:buNone/>
            </a:pPr>
            <a:r>
              <a:rPr lang="pl-PL" sz="1600" dirty="0"/>
              <a:t>NBP odpowiada za wartość polskiego pieniądza.</a:t>
            </a:r>
          </a:p>
        </p:txBody>
      </p:sp>
    </p:spTree>
    <p:extLst>
      <p:ext uri="{BB962C8B-B14F-4D97-AF65-F5344CB8AC3E}">
        <p14:creationId xmlns:p14="http://schemas.microsoft.com/office/powerpoint/2010/main" val="48114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Zadania:</a:t>
            </a:r>
          </a:p>
          <a:p>
            <a:pPr algn="just">
              <a:buFont typeface="Wingdings" pitchFamily="2" charset="2"/>
              <a:buChar char="Ø"/>
            </a:pPr>
            <a:r>
              <a:rPr lang="pl-PL" sz="1600" dirty="0"/>
              <a:t>organizowanie rozliczeń pieniężnych</a:t>
            </a:r>
          </a:p>
          <a:p>
            <a:pPr algn="just">
              <a:buFont typeface="Wingdings" pitchFamily="2" charset="2"/>
              <a:buChar char="Ø"/>
            </a:pPr>
            <a:r>
              <a:rPr lang="pl-PL" sz="1600" dirty="0"/>
              <a:t>prowadzenie gospodarki rezerwami dewizowymi</a:t>
            </a:r>
          </a:p>
          <a:p>
            <a:pPr algn="just">
              <a:buFont typeface="Wingdings" pitchFamily="2" charset="2"/>
              <a:buChar char="Ø"/>
            </a:pPr>
            <a:r>
              <a:rPr lang="pl-PL" sz="1600" dirty="0"/>
              <a:t>prowadzenie bankowej obsługi budżetu państwa</a:t>
            </a:r>
          </a:p>
          <a:p>
            <a:pPr algn="just">
              <a:buFont typeface="Wingdings" pitchFamily="2" charset="2"/>
              <a:buChar char="Ø"/>
            </a:pPr>
            <a:r>
              <a:rPr lang="pl-PL" sz="1600" dirty="0"/>
              <a:t>regulowanie płynności banków oraz ich refinansowanie</a:t>
            </a:r>
          </a:p>
          <a:p>
            <a:pPr algn="just">
              <a:buFont typeface="Wingdings" pitchFamily="2" charset="2"/>
              <a:buChar char="Ø"/>
            </a:pPr>
            <a:r>
              <a:rPr lang="pl-PL" sz="1600" dirty="0"/>
              <a:t>kształtowanie warunków niezbędnych dla rozwoju systemu bankowego</a:t>
            </a:r>
          </a:p>
          <a:p>
            <a:pPr algn="just">
              <a:buFont typeface="Wingdings" pitchFamily="2" charset="2"/>
              <a:buChar char="Ø"/>
            </a:pPr>
            <a:r>
              <a:rPr lang="pl-PL" sz="1600" dirty="0"/>
              <a:t>działanie na rzecz stabilności krajowego systemu finansowego</a:t>
            </a:r>
          </a:p>
          <a:p>
            <a:pPr algn="just">
              <a:buFont typeface="Wingdings" pitchFamily="2" charset="2"/>
              <a:buChar char="Ø"/>
            </a:pPr>
            <a:r>
              <a:rPr lang="pl-PL" sz="1600" dirty="0"/>
              <a:t>opracowywanie statystyki pieniężnej i bankowej, bilansu płatniczego oraz międzynarodowej pozycji inwestycyjnej</a:t>
            </a:r>
          </a:p>
        </p:txBody>
      </p:sp>
    </p:spTree>
    <p:extLst>
      <p:ext uri="{BB962C8B-B14F-4D97-AF65-F5344CB8AC3E}">
        <p14:creationId xmlns:p14="http://schemas.microsoft.com/office/powerpoint/2010/main" val="36672348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a:xfrm>
            <a:off x="568171" y="1752600"/>
            <a:ext cx="11296862" cy="4916760"/>
          </a:xfrm>
        </p:spPr>
        <p:txBody>
          <a:bodyPr>
            <a:normAutofit/>
          </a:bodyPr>
          <a:lstStyle/>
          <a:p>
            <a:pPr marL="114300" indent="0" algn="ctr">
              <a:buNone/>
            </a:pPr>
            <a:r>
              <a:rPr lang="pl-PL" sz="1600" dirty="0"/>
              <a:t>Organy</a:t>
            </a:r>
          </a:p>
          <a:p>
            <a:pPr marL="114300" indent="0" algn="ctr">
              <a:buNone/>
            </a:pPr>
            <a:endParaRPr lang="pl-PL" sz="1600" dirty="0"/>
          </a:p>
          <a:p>
            <a:pPr marL="114300" indent="0" algn="just">
              <a:buNone/>
            </a:pPr>
            <a:r>
              <a:rPr lang="pl-PL" sz="1600" b="1" dirty="0"/>
              <a:t>Prezes NBP </a:t>
            </a:r>
            <a:r>
              <a:rPr lang="pl-PL" sz="1600" dirty="0"/>
              <a:t>– wybierany przez Sejm; kadencja – 6 lat; uprawnienia: przewodniczy Radzie Polityki Pieniężnej i Zarządowi NBP, reprezentuje NBP na zewnątrz. </a:t>
            </a:r>
          </a:p>
          <a:p>
            <a:pPr marL="114300" indent="0" algn="just">
              <a:buNone/>
            </a:pPr>
            <a:endParaRPr lang="pl-PL" sz="1600" b="1" dirty="0"/>
          </a:p>
          <a:p>
            <a:pPr marL="114300" indent="0" algn="just">
              <a:buNone/>
            </a:pPr>
            <a:r>
              <a:rPr lang="pl-PL" sz="1600" b="1" dirty="0"/>
              <a:t>Rada Polityki Pieniężnej </a:t>
            </a:r>
            <a:r>
              <a:rPr lang="pl-PL" sz="1600" dirty="0"/>
              <a:t>– skład: Prezes NBP, 3 członków powoływanych przez Prezydenta, 3 członków wybieranych przez Sejm, 3 członków wybieranych przez Senat; kadencja – 6 lat; uprawnienia: ustalanie corocznie założeń polityki pieniężnej, ustalanie wysokości stóp procentowych NBP, stopy rezerwy obowiązkowej banków oraz spółdzielczych kas oszczędnościowo-kredytowych, ustalanie górnych granic zobowiązań wynikających z zaciągania przez NBP pożyczek i kredytów w zagranicznych instytucjach finansowych, ustalanie zasad operacji otwartego rynku, przyjmowanie rocznych sprawozdań NBP.</a:t>
            </a:r>
          </a:p>
          <a:p>
            <a:pPr marL="114300" indent="0" algn="just">
              <a:buNone/>
            </a:pPr>
            <a:endParaRPr lang="pl-PL" sz="1600" b="1" dirty="0"/>
          </a:p>
          <a:p>
            <a:pPr marL="114300" indent="0" algn="just">
              <a:buNone/>
            </a:pPr>
            <a:r>
              <a:rPr lang="pl-PL" sz="1600" b="1" dirty="0"/>
              <a:t>Zarząd NBP </a:t>
            </a:r>
            <a:r>
              <a:rPr lang="pl-PL" sz="1600" dirty="0"/>
              <a:t>– skład: Prezes NPB, 2 wiceprezesów NBP, 4-6 członków zarządu; kadencja – 6 lat; uprawnienia: realizowanie uchwał RPP, dokonywanie okresowej oceny obiegu pieniężnego i rozliczeń pieniężnych, nadzorowanie operacji otwartego rynku, analizowanie stabilności krajowego systemu finansowego, uchwalanie prowizji i opłat stosowanych przez NBP, uchwalanie zasad polityki kadrowej w NBP.</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7871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p:txBody>
          <a:bodyPr>
            <a:normAutofit/>
          </a:bodyPr>
          <a:lstStyle/>
          <a:p>
            <a:pPr marL="114300" indent="0">
              <a:buNone/>
            </a:pPr>
            <a:r>
              <a:rPr lang="pl-PL" sz="1600" dirty="0"/>
              <a:t>Cechy samorządu terytorialnego:</a:t>
            </a:r>
          </a:p>
          <a:p>
            <a:pPr algn="just">
              <a:buFont typeface="Wingdings" pitchFamily="2" charset="2"/>
              <a:buChar char="Ø"/>
            </a:pPr>
            <a:r>
              <a:rPr lang="pl-PL" sz="1600" dirty="0"/>
              <a:t>wyodrębnienie od organów administracji rządowej</a:t>
            </a:r>
          </a:p>
          <a:p>
            <a:pPr algn="just">
              <a:buFont typeface="Wingdings" pitchFamily="2" charset="2"/>
              <a:buChar char="Ø"/>
            </a:pPr>
            <a:r>
              <a:rPr lang="pl-PL" sz="1600" dirty="0"/>
              <a:t>organy samorządu terytorialnego posiadają kompetencje do stanowienia aktów prawa miejscowego</a:t>
            </a:r>
          </a:p>
          <a:p>
            <a:pPr algn="just">
              <a:buFont typeface="Wingdings" pitchFamily="2" charset="2"/>
              <a:buChar char="Ø"/>
            </a:pPr>
            <a:r>
              <a:rPr lang="pl-PL" sz="1600" dirty="0"/>
              <a:t>organy samorządu terytorialnego mogą wydawać decyzje administracyjne oraz egzekwować ich wykonanie</a:t>
            </a:r>
          </a:p>
          <a:p>
            <a:pPr algn="just">
              <a:buFont typeface="Wingdings" pitchFamily="2" charset="2"/>
              <a:buChar char="Ø"/>
            </a:pPr>
            <a:r>
              <a:rPr lang="pl-PL" sz="1600" dirty="0"/>
              <a:t>jednostki samorządu terytorialnego posiadają osobowość prawną</a:t>
            </a:r>
          </a:p>
          <a:p>
            <a:pPr algn="just">
              <a:buFont typeface="Wingdings" pitchFamily="2" charset="2"/>
              <a:buChar char="Ø"/>
            </a:pPr>
            <a:r>
              <a:rPr lang="pl-PL" sz="1600" dirty="0"/>
              <a:t>przyznanie samorządowi terytorialnemu władzy finansowej, włącznie z prawem do pobierania podatków</a:t>
            </a:r>
          </a:p>
          <a:p>
            <a:pPr algn="just">
              <a:buFont typeface="Wingdings" pitchFamily="2" charset="2"/>
              <a:buChar char="Ø"/>
            </a:pPr>
            <a:r>
              <a:rPr lang="pl-PL" sz="1600" dirty="0"/>
              <a:t>jednostki samorządu terytorialnego posiadają prawo do zatrudniania pracowników</a:t>
            </a:r>
          </a:p>
          <a:p>
            <a:pPr algn="just">
              <a:buFont typeface="Wingdings" pitchFamily="2" charset="2"/>
              <a:buChar char="Ø"/>
            </a:pPr>
            <a:r>
              <a:rPr lang="pl-PL" sz="1600" dirty="0"/>
              <a:t>organy samorządu terytorialnego posiadają kompetencje do decydowania o planach zagospodarowania przestrzennego (tzw. władztwo planistyczne)</a:t>
            </a:r>
          </a:p>
          <a:p>
            <a:pPr algn="just">
              <a:buFont typeface="Wingdings" pitchFamily="2" charset="2"/>
              <a:buChar char="Ø"/>
            </a:pPr>
            <a:r>
              <a:rPr lang="pl-PL" sz="1600" dirty="0"/>
              <a:t>jednostki samorządu terytorialnego mogą łączyć się w związki</a:t>
            </a:r>
          </a:p>
        </p:txBody>
      </p:sp>
    </p:spTree>
    <p:extLst>
      <p:ext uri="{BB962C8B-B14F-4D97-AF65-F5344CB8AC3E}">
        <p14:creationId xmlns:p14="http://schemas.microsoft.com/office/powerpoint/2010/main" val="355408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na których opiera się działanie samorządu terytorialnego:</a:t>
            </a:r>
          </a:p>
          <a:p>
            <a:pPr algn="just">
              <a:buFont typeface="Wingdings" pitchFamily="2" charset="2"/>
              <a:buChar char="Ø"/>
            </a:pPr>
            <a:r>
              <a:rPr lang="pl-PL" sz="1600" dirty="0"/>
              <a:t>decentralizacja władzy publicznej</a:t>
            </a:r>
          </a:p>
          <a:p>
            <a:pPr algn="just">
              <a:buFont typeface="Wingdings" pitchFamily="2" charset="2"/>
              <a:buChar char="Ø"/>
            </a:pPr>
            <a:r>
              <a:rPr lang="pl-PL" sz="1600" dirty="0"/>
              <a:t>zasada pomocniczości</a:t>
            </a:r>
          </a:p>
          <a:p>
            <a:pPr algn="just">
              <a:buFont typeface="Wingdings" pitchFamily="2" charset="2"/>
              <a:buChar char="Ø"/>
            </a:pPr>
            <a:r>
              <a:rPr lang="pl-PL" sz="1600" dirty="0"/>
              <a:t>zasada proporcjonalności</a:t>
            </a:r>
          </a:p>
          <a:p>
            <a:pPr algn="just">
              <a:buFont typeface="Wingdings" pitchFamily="2" charset="2"/>
              <a:buChar char="Ø"/>
            </a:pPr>
            <a:r>
              <a:rPr lang="pl-PL" sz="1600" dirty="0"/>
              <a:t>zasada domniemania kompetencji na rzecz samorządu gminy</a:t>
            </a:r>
          </a:p>
          <a:p>
            <a:pPr algn="just">
              <a:buFont typeface="Wingdings" pitchFamily="2" charset="2"/>
              <a:buChar char="Ø"/>
            </a:pPr>
            <a:r>
              <a:rPr lang="pl-PL" sz="1600" dirty="0"/>
              <a:t>przyznanie samorządowi kompetencji do uczestnictwa w sprawowaniu władzy publicznej</a:t>
            </a:r>
          </a:p>
          <a:p>
            <a:pPr algn="just">
              <a:buFont typeface="Wingdings" pitchFamily="2" charset="2"/>
              <a:buChar char="Ø"/>
            </a:pPr>
            <a:r>
              <a:rPr lang="pl-PL" sz="1600" dirty="0"/>
              <a:t>samodzielność samorządu chroniona prawnie</a:t>
            </a:r>
          </a:p>
          <a:p>
            <a:pPr algn="just">
              <a:buFont typeface="Wingdings" pitchFamily="2" charset="2"/>
              <a:buChar char="Ø"/>
            </a:pPr>
            <a:r>
              <a:rPr lang="pl-PL" sz="1600" dirty="0"/>
              <a:t>jawność działania samorządu terytorialnego</a:t>
            </a:r>
          </a:p>
          <a:p>
            <a:pPr algn="just">
              <a:buFont typeface="Wingdings" pitchFamily="2" charset="2"/>
              <a:buChar char="Ø"/>
            </a:pPr>
            <a:endParaRPr lang="pl-PL" sz="1600" dirty="0"/>
          </a:p>
        </p:txBody>
      </p:sp>
    </p:spTree>
    <p:extLst>
      <p:ext uri="{BB962C8B-B14F-4D97-AF65-F5344CB8AC3E}">
        <p14:creationId xmlns:p14="http://schemas.microsoft.com/office/powerpoint/2010/main" val="1572980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jednolitego (unitarnego) – art. 3</a:t>
            </a:r>
          </a:p>
        </p:txBody>
      </p:sp>
      <p:sp>
        <p:nvSpPr>
          <p:cNvPr id="3" name="Symbol zastępczy zawartości 2"/>
          <p:cNvSpPr>
            <a:spLocks noGrp="1"/>
          </p:cNvSpPr>
          <p:nvPr>
            <p:ph idx="1"/>
          </p:nvPr>
        </p:nvSpPr>
        <p:spPr>
          <a:xfrm>
            <a:off x="487679" y="1628800"/>
            <a:ext cx="11188931" cy="4608512"/>
          </a:xfrm>
        </p:spPr>
        <p:txBody>
          <a:bodyPr>
            <a:normAutofit/>
          </a:bodyPr>
          <a:lstStyle/>
          <a:p>
            <a:pPr marL="114300" indent="0">
              <a:buNone/>
            </a:pPr>
            <a:r>
              <a:rPr lang="pl-PL" sz="2000" dirty="0"/>
              <a:t>Integralność organizacji władzy publicznej</a:t>
            </a:r>
          </a:p>
          <a:p>
            <a:pPr marL="114300" indent="0">
              <a:buNone/>
            </a:pPr>
            <a:endParaRPr lang="pl-PL" sz="2000" dirty="0"/>
          </a:p>
          <a:p>
            <a:pPr marL="114300" indent="0">
              <a:buNone/>
            </a:pPr>
            <a:r>
              <a:rPr lang="pl-PL" sz="2000" dirty="0"/>
              <a:t>Integralność statusu prawnego ludności</a:t>
            </a:r>
          </a:p>
          <a:p>
            <a:pPr marL="114300" indent="0">
              <a:buNone/>
            </a:pPr>
            <a:endParaRPr lang="pl-PL" sz="2000" dirty="0"/>
          </a:p>
          <a:p>
            <a:pPr marL="114300" indent="0">
              <a:buNone/>
            </a:pPr>
            <a:r>
              <a:rPr lang="pl-PL" sz="2000" dirty="0"/>
              <a:t>Integralność terytorium</a:t>
            </a:r>
          </a:p>
          <a:p>
            <a:pPr marL="114300" indent="0">
              <a:buNone/>
            </a:pPr>
            <a:endParaRPr lang="pl-PL" sz="2000" dirty="0"/>
          </a:p>
          <a:p>
            <a:pPr marL="114300" indent="0" algn="just">
              <a:buNone/>
            </a:pPr>
            <a:r>
              <a:rPr lang="pl-PL" sz="2000" dirty="0"/>
              <a:t>Podział terytorialny w RP musi zachodzić w ramach państwa jednolitego</a:t>
            </a:r>
          </a:p>
          <a:p>
            <a:pPr marL="114300" indent="0" algn="just">
              <a:buNone/>
            </a:pPr>
            <a:endParaRPr lang="pl-PL" sz="2000" dirty="0"/>
          </a:p>
          <a:p>
            <a:pPr marL="114300" indent="0" algn="just">
              <a:buNone/>
            </a:pPr>
            <a:r>
              <a:rPr lang="pl-PL" sz="2000" dirty="0"/>
              <a:t>Przykłady państw złożonych:</a:t>
            </a:r>
          </a:p>
          <a:p>
            <a:pPr algn="just">
              <a:buFont typeface="Wingdings" pitchFamily="2" charset="2"/>
              <a:buChar char="Ø"/>
            </a:pPr>
            <a:r>
              <a:rPr lang="pl-PL" sz="2000" dirty="0"/>
              <a:t>federacja</a:t>
            </a:r>
          </a:p>
          <a:p>
            <a:pPr algn="just">
              <a:buFont typeface="Wingdings" pitchFamily="2" charset="2"/>
              <a:buChar char="Ø"/>
            </a:pPr>
            <a:r>
              <a:rPr lang="pl-PL" sz="2000" dirty="0"/>
              <a:t>konfederacja </a:t>
            </a:r>
          </a:p>
        </p:txBody>
      </p:sp>
    </p:spTree>
    <p:extLst>
      <p:ext uri="{BB962C8B-B14F-4D97-AF65-F5344CB8AC3E}">
        <p14:creationId xmlns:p14="http://schemas.microsoft.com/office/powerpoint/2010/main" val="16945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a:xfrm>
            <a:off x="568171" y="1752600"/>
            <a:ext cx="10964353" cy="4700736"/>
          </a:xfrm>
        </p:spPr>
        <p:txBody>
          <a:bodyPr>
            <a:normAutofit/>
          </a:bodyPr>
          <a:lstStyle/>
          <a:p>
            <a:pPr marL="114300" indent="0" algn="ctr">
              <a:buNone/>
            </a:pPr>
            <a:r>
              <a:rPr lang="pl-PL" sz="1600" dirty="0"/>
              <a:t>Jednostki podziału terytorialnego państwa</a:t>
            </a:r>
          </a:p>
          <a:p>
            <a:pPr marL="114300" indent="0" algn="ctr">
              <a:buNone/>
            </a:pPr>
            <a:endParaRPr lang="pl-PL" sz="1600" dirty="0"/>
          </a:p>
          <a:p>
            <a:pPr marL="114300" indent="0" algn="just">
              <a:buNone/>
            </a:pPr>
            <a:r>
              <a:rPr lang="pl-PL" sz="1600" dirty="0"/>
              <a:t>Województwo – organy:</a:t>
            </a:r>
          </a:p>
          <a:p>
            <a:pPr algn="just">
              <a:buFont typeface="Wingdings" pitchFamily="2" charset="2"/>
              <a:buChar char="Ø"/>
            </a:pPr>
            <a:r>
              <a:rPr lang="pl-PL" sz="1600" dirty="0"/>
              <a:t>sejmik województwa – organ uchwałodawczy (stanowiący)</a:t>
            </a:r>
          </a:p>
          <a:p>
            <a:pPr algn="just">
              <a:buFont typeface="Wingdings" pitchFamily="2" charset="2"/>
              <a:buChar char="Ø"/>
            </a:pPr>
            <a:r>
              <a:rPr lang="pl-PL" sz="1600" dirty="0"/>
              <a:t>zarząd województwa – organ wykonawczy; na czele zarządu stoi marszałek województwa</a:t>
            </a:r>
          </a:p>
          <a:p>
            <a:pPr marL="114300" indent="0" algn="just">
              <a:buNone/>
            </a:pPr>
            <a:endParaRPr lang="pl-PL" sz="1600" dirty="0"/>
          </a:p>
          <a:p>
            <a:pPr marL="114300" indent="0" algn="just">
              <a:buNone/>
            </a:pPr>
            <a:r>
              <a:rPr lang="pl-PL" sz="1600" dirty="0"/>
              <a:t>Powiat – organy:</a:t>
            </a:r>
          </a:p>
          <a:p>
            <a:pPr algn="just">
              <a:buFont typeface="Wingdings" pitchFamily="2" charset="2"/>
              <a:buChar char="Ø"/>
            </a:pPr>
            <a:r>
              <a:rPr lang="pl-PL" sz="1600" dirty="0"/>
              <a:t>rada powiatu – organ uchwałodawczy (stanowiący)</a:t>
            </a:r>
          </a:p>
          <a:p>
            <a:pPr algn="just">
              <a:buFont typeface="Wingdings" pitchFamily="2" charset="2"/>
              <a:buChar char="Ø"/>
            </a:pPr>
            <a:r>
              <a:rPr lang="pl-PL" sz="1600" dirty="0"/>
              <a:t>zarząd powiatu – organ wykonawczy; na czele zarządu stoi starosta</a:t>
            </a:r>
          </a:p>
          <a:p>
            <a:pPr marL="114300" indent="0" algn="just">
              <a:buNone/>
            </a:pPr>
            <a:endParaRPr lang="pl-PL" sz="1600" dirty="0"/>
          </a:p>
          <a:p>
            <a:pPr marL="114300" indent="0" algn="just">
              <a:buNone/>
            </a:pPr>
            <a:r>
              <a:rPr lang="pl-PL" sz="1600" dirty="0"/>
              <a:t>Gmina – organy:</a:t>
            </a:r>
          </a:p>
          <a:p>
            <a:pPr algn="just">
              <a:buFont typeface="Wingdings" pitchFamily="2" charset="2"/>
              <a:buChar char="Ø"/>
            </a:pPr>
            <a:r>
              <a:rPr lang="pl-PL" sz="1600" dirty="0"/>
              <a:t>rada gminy – organ uchwałodawczy (stanowiący)</a:t>
            </a:r>
          </a:p>
          <a:p>
            <a:pPr algn="just">
              <a:buFont typeface="Wingdings" pitchFamily="2" charset="2"/>
              <a:buChar char="Ø"/>
            </a:pPr>
            <a:r>
              <a:rPr lang="pl-PL" sz="1600" dirty="0"/>
              <a:t>wójt/burmistrz/prezydent miasta – organ wykonawczy</a:t>
            </a:r>
          </a:p>
        </p:txBody>
      </p:sp>
    </p:spTree>
    <p:extLst>
      <p:ext uri="{BB962C8B-B14F-4D97-AF65-F5344CB8AC3E}">
        <p14:creationId xmlns:p14="http://schemas.microsoft.com/office/powerpoint/2010/main" val="54423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Klasyfikacja wolności i praw na gruncie Konstytucji RP:</a:t>
            </a:r>
          </a:p>
          <a:p>
            <a:pPr algn="just">
              <a:buFont typeface="Wingdings" pitchFamily="2" charset="2"/>
              <a:buChar char="Ø"/>
            </a:pPr>
            <a:r>
              <a:rPr lang="pl-PL" sz="1600" dirty="0"/>
              <a:t>wolności i prawa osobiste</a:t>
            </a:r>
          </a:p>
          <a:p>
            <a:pPr algn="just">
              <a:buFont typeface="Wingdings" pitchFamily="2" charset="2"/>
              <a:buChar char="Ø"/>
            </a:pPr>
            <a:r>
              <a:rPr lang="pl-PL" sz="1600" dirty="0"/>
              <a:t>wolności i prawa polityczne</a:t>
            </a:r>
          </a:p>
          <a:p>
            <a:pPr algn="just">
              <a:buFont typeface="Wingdings" pitchFamily="2" charset="2"/>
              <a:buChar char="Ø"/>
            </a:pPr>
            <a:r>
              <a:rPr lang="pl-PL" sz="1600" dirty="0"/>
              <a:t>wolności i prawa ekonomiczne, socjalne i kulturalne</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42802245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72C1ED-27FA-4151-8B53-C46E69D9B0BF}"/>
              </a:ext>
            </a:extLst>
          </p:cNvPr>
          <p:cNvSpPr>
            <a:spLocks noGrp="1"/>
          </p:cNvSpPr>
          <p:nvPr>
            <p:ph type="title"/>
          </p:nvPr>
        </p:nvSpPr>
        <p:spPr/>
        <p:txBody>
          <a:bodyPr>
            <a:normAutofit/>
          </a:bodyPr>
          <a:lstStyle/>
          <a:p>
            <a:r>
              <a:rPr lang="pl-PL" sz="2000" dirty="0"/>
              <a:t>Ochrona praw człowieka</a:t>
            </a:r>
          </a:p>
        </p:txBody>
      </p:sp>
      <p:sp>
        <p:nvSpPr>
          <p:cNvPr id="3" name="Symbol zastępczy zawartości 2">
            <a:extLst>
              <a:ext uri="{FF2B5EF4-FFF2-40B4-BE49-F238E27FC236}">
                <a16:creationId xmlns:a16="http://schemas.microsoft.com/office/drawing/2014/main" id="{958CF0F6-2B8C-4E5C-91CB-B67C05306EC5}"/>
              </a:ext>
            </a:extLst>
          </p:cNvPr>
          <p:cNvSpPr>
            <a:spLocks noGrp="1"/>
          </p:cNvSpPr>
          <p:nvPr>
            <p:ph idx="1"/>
          </p:nvPr>
        </p:nvSpPr>
        <p:spPr/>
        <p:txBody>
          <a:bodyPr>
            <a:normAutofit lnSpcReduction="10000"/>
          </a:bodyPr>
          <a:lstStyle/>
          <a:p>
            <a:pPr marL="114300" indent="0" algn="just">
              <a:buNone/>
            </a:pPr>
            <a:r>
              <a:rPr lang="pl-PL" sz="1600" b="1" dirty="0">
                <a:effectLst/>
                <a:ea typeface="Times New Roman" panose="02020603050405020304" pitchFamily="18" charset="0"/>
                <a:cs typeface="Times New Roman" panose="02020603050405020304" pitchFamily="18" charset="0"/>
              </a:rPr>
              <a:t>Prawa i wolności osobiste</a:t>
            </a:r>
          </a:p>
          <a:p>
            <a:pPr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dotyczą ochrony najbardziej podstawowych dóbr każdej jednostki</a:t>
            </a:r>
          </a:p>
          <a:p>
            <a:pPr algn="just">
              <a:buFont typeface="Wingdings" panose="05000000000000000000" pitchFamily="2" charset="2"/>
              <a:buChar char="Ø"/>
            </a:pPr>
            <a:r>
              <a:rPr lang="pl-PL" sz="1600" dirty="0">
                <a:ea typeface="Times New Roman" panose="02020603050405020304" pitchFamily="18" charset="0"/>
                <a:cs typeface="Times New Roman" panose="02020603050405020304" pitchFamily="18" charset="0"/>
              </a:rPr>
              <a:t>z</a:t>
            </a:r>
            <a:r>
              <a:rPr lang="pl-PL" sz="1600" dirty="0">
                <a:effectLst/>
                <a:ea typeface="Times New Roman" panose="02020603050405020304" pitchFamily="18" charset="0"/>
                <a:cs typeface="Times New Roman" panose="02020603050405020304" pitchFamily="18" charset="0"/>
              </a:rPr>
              <a:t> reguły przysługują one wszystkim jednostkom niezależnie od ich przynależności państwowej</a:t>
            </a:r>
            <a:endParaRPr lang="pl-PL" sz="1600" dirty="0">
              <a:effectLst/>
              <a:ea typeface="Times New Roman" panose="02020603050405020304" pitchFamily="18" charset="0"/>
            </a:endParaRPr>
          </a:p>
          <a:p>
            <a:pPr marL="114300" indent="0" algn="just">
              <a:buNone/>
            </a:pPr>
            <a:r>
              <a:rPr lang="pl-PL" sz="1600" dirty="0">
                <a:effectLst/>
                <a:ea typeface="Times New Roman" panose="02020603050405020304" pitchFamily="18" charset="0"/>
                <a:cs typeface="Times New Roman" panose="02020603050405020304" pitchFamily="18" charset="0"/>
              </a:rPr>
              <a:t> </a:t>
            </a:r>
            <a:endParaRPr lang="pl-PL" sz="1600" dirty="0">
              <a:effectLst/>
              <a:ea typeface="Times New Roman" panose="02020603050405020304" pitchFamily="18" charset="0"/>
            </a:endParaRPr>
          </a:p>
          <a:p>
            <a:pPr marL="114300" indent="0" algn="just">
              <a:buNone/>
            </a:pPr>
            <a:r>
              <a:rPr lang="pl-PL" sz="1600" b="1" dirty="0">
                <a:effectLst/>
                <a:ea typeface="Times New Roman" panose="02020603050405020304" pitchFamily="18" charset="0"/>
                <a:cs typeface="Times New Roman" panose="02020603050405020304" pitchFamily="18" charset="0"/>
              </a:rPr>
              <a:t>Prawa i wolności polityczne</a:t>
            </a:r>
          </a:p>
          <a:p>
            <a:pPr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obejmują prawa i wolności dotyczące sfery życia publicznego jednostki </a:t>
            </a:r>
          </a:p>
          <a:p>
            <a:pPr algn="just">
              <a:buFont typeface="Wingdings" panose="05000000000000000000" pitchFamily="2" charset="2"/>
              <a:buChar char="Ø"/>
            </a:pPr>
            <a:r>
              <a:rPr lang="pl-PL" sz="1600" dirty="0">
                <a:ea typeface="Times New Roman" panose="02020603050405020304" pitchFamily="18" charset="0"/>
                <a:cs typeface="Times New Roman" panose="02020603050405020304" pitchFamily="18" charset="0"/>
              </a:rPr>
              <a:t>c</a:t>
            </a:r>
            <a:r>
              <a:rPr lang="pl-PL" sz="1600" dirty="0">
                <a:effectLst/>
                <a:ea typeface="Times New Roman" panose="02020603050405020304" pitchFamily="18" charset="0"/>
                <a:cs typeface="Times New Roman" panose="02020603050405020304" pitchFamily="18" charset="0"/>
              </a:rPr>
              <a:t>zęść z nich może być zastrzeżona dla obywateli.</a:t>
            </a:r>
            <a:endParaRPr lang="pl-PL" sz="1600" dirty="0">
              <a:effectLst/>
              <a:ea typeface="Times New Roman" panose="02020603050405020304" pitchFamily="18" charset="0"/>
            </a:endParaRPr>
          </a:p>
          <a:p>
            <a:pPr marL="114300" indent="0" algn="just">
              <a:buNone/>
            </a:pPr>
            <a:r>
              <a:rPr lang="pl-PL" sz="1600" dirty="0">
                <a:effectLst/>
                <a:ea typeface="Times New Roman" panose="02020603050405020304" pitchFamily="18" charset="0"/>
                <a:cs typeface="Times New Roman" panose="02020603050405020304" pitchFamily="18" charset="0"/>
              </a:rPr>
              <a:t> </a:t>
            </a:r>
            <a:endParaRPr lang="pl-PL" sz="1600" dirty="0">
              <a:effectLst/>
              <a:ea typeface="Times New Roman" panose="02020603050405020304" pitchFamily="18" charset="0"/>
            </a:endParaRPr>
          </a:p>
          <a:p>
            <a:pPr marL="114300" indent="0" algn="just">
              <a:buNone/>
            </a:pPr>
            <a:r>
              <a:rPr lang="pl-PL" sz="1600" b="1" dirty="0">
                <a:effectLst/>
                <a:ea typeface="Times New Roman" panose="02020603050405020304" pitchFamily="18" charset="0"/>
                <a:cs typeface="Times New Roman" panose="02020603050405020304" pitchFamily="18" charset="0"/>
              </a:rPr>
              <a:t>Prawa i wolności ekonomiczne, socjalne i kulturalne </a:t>
            </a:r>
          </a:p>
          <a:p>
            <a:pPr marL="114300" indent="0" algn="just">
              <a:buNone/>
            </a:pPr>
            <a:r>
              <a:rPr lang="pl-PL" sz="1600" dirty="0">
                <a:effectLst/>
                <a:ea typeface="Times New Roman" panose="02020603050405020304" pitchFamily="18" charset="0"/>
                <a:cs typeface="Times New Roman" panose="02020603050405020304" pitchFamily="18" charset="0"/>
              </a:rPr>
              <a:t>w obrębie tej grupy występują trzy podgrupy:</a:t>
            </a:r>
            <a:endParaRPr lang="pl-PL" sz="1600" dirty="0">
              <a:effectLst/>
              <a:ea typeface="Times New Roman" panose="02020603050405020304" pitchFamily="18" charset="0"/>
            </a:endParaRP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ekonomiczne (gospodarcze) –  prawa i wolności dotyczące bezpośrednio ekonomicznej egzystencji jednostki.</a:t>
            </a:r>
            <a:endParaRPr lang="pl-PL" sz="1600" dirty="0">
              <a:ea typeface="Times New Roman" panose="02020603050405020304" pitchFamily="18" charset="0"/>
            </a:endParaRP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socjalne – służą zapewnieniu właściwych społecznych, socjalnych warunków rozwoju jednostki</a:t>
            </a: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kulturalne – gwarantują zaspokojenie potrzeb kulturalnych człowieka i stwarzają warunki do jego duchowego rozwoju</a:t>
            </a:r>
            <a:endParaRPr lang="pl-PL" sz="1600" dirty="0"/>
          </a:p>
        </p:txBody>
      </p:sp>
    </p:spTree>
    <p:extLst>
      <p:ext uri="{BB962C8B-B14F-4D97-AF65-F5344CB8AC3E}">
        <p14:creationId xmlns:p14="http://schemas.microsoft.com/office/powerpoint/2010/main" val="258651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br>
              <a:rPr lang="pl-PL" sz="2000" dirty="0"/>
            </a:br>
            <a:r>
              <a:rPr lang="pl-PL" sz="2000" dirty="0"/>
              <a:t>Zasady ogólne</a:t>
            </a:r>
          </a:p>
        </p:txBody>
      </p:sp>
      <p:sp>
        <p:nvSpPr>
          <p:cNvPr id="3" name="Symbol zastępczy zawartości 2"/>
          <p:cNvSpPr>
            <a:spLocks noGrp="1"/>
          </p:cNvSpPr>
          <p:nvPr>
            <p:ph idx="1"/>
          </p:nvPr>
        </p:nvSpPr>
        <p:spPr/>
        <p:txBody>
          <a:bodyPr>
            <a:normAutofit/>
          </a:bodyPr>
          <a:lstStyle/>
          <a:p>
            <a:pPr marL="114300" indent="0" algn="just">
              <a:buNone/>
            </a:pPr>
            <a:r>
              <a:rPr lang="pl-PL" sz="1600" dirty="0"/>
              <a:t>Zasada poszanowania godności człowieka – art. 30 Konstytucji</a:t>
            </a:r>
          </a:p>
          <a:p>
            <a:pPr algn="just">
              <a:buFont typeface="Wingdings" pitchFamily="2" charset="2"/>
              <a:buChar char="Ø"/>
            </a:pPr>
            <a:r>
              <a:rPr lang="pl-PL" sz="1600" dirty="0"/>
              <a:t>otwiera Konstytucję na porządek </a:t>
            </a:r>
            <a:r>
              <a:rPr lang="pl-PL" sz="1600" dirty="0" err="1"/>
              <a:t>prawnonaturalny</a:t>
            </a:r>
            <a:endParaRPr lang="pl-PL" sz="1600" dirty="0"/>
          </a:p>
          <a:p>
            <a:pPr algn="just">
              <a:buFont typeface="Wingdings" pitchFamily="2" charset="2"/>
              <a:buChar char="Ø"/>
            </a:pPr>
            <a:r>
              <a:rPr lang="pl-PL" sz="1600" dirty="0"/>
              <a:t>wskazuje wartość podstawową, determinującą proces wykładni i stosowania prawa</a:t>
            </a:r>
          </a:p>
          <a:p>
            <a:pPr algn="just">
              <a:buFont typeface="Wingdings" pitchFamily="2" charset="2"/>
              <a:buChar char="Ø"/>
            </a:pPr>
            <a:r>
              <a:rPr lang="pl-PL" sz="1600" dirty="0"/>
              <a:t>wyznacza system i zakres poszczególnych wolności i praw</a:t>
            </a:r>
          </a:p>
          <a:p>
            <a:pPr algn="just">
              <a:buFont typeface="Wingdings" pitchFamily="2" charset="2"/>
              <a:buChar char="Ø"/>
            </a:pPr>
            <a:r>
              <a:rPr lang="pl-PL" sz="1600" dirty="0"/>
              <a:t>ustanawia prawo podmiotowe do poszanowania godności</a:t>
            </a:r>
          </a:p>
          <a:p>
            <a:pPr marL="114300" indent="0" algn="just">
              <a:buNone/>
            </a:pPr>
            <a:endParaRPr lang="pl-PL" sz="1600" dirty="0"/>
          </a:p>
          <a:p>
            <a:pPr marL="114300" indent="0" algn="just">
              <a:buNone/>
            </a:pPr>
            <a:r>
              <a:rPr lang="pl-PL" sz="1600" dirty="0"/>
              <a:t>Zasada wolności – art. 31 ust. 1 i ust. 2 Konstytucji</a:t>
            </a:r>
          </a:p>
          <a:p>
            <a:pPr algn="just">
              <a:buFont typeface="Wingdings" pitchFamily="2" charset="2"/>
              <a:buChar char="Ø"/>
            </a:pPr>
            <a:r>
              <a:rPr lang="pl-PL" sz="1600" dirty="0"/>
              <a:t>zasada ustrojowa </a:t>
            </a:r>
          </a:p>
          <a:p>
            <a:pPr algn="just">
              <a:buFont typeface="Wingdings" pitchFamily="2" charset="2"/>
              <a:buChar char="Ø"/>
            </a:pPr>
            <a:r>
              <a:rPr lang="pl-PL" sz="1600" dirty="0"/>
              <a:t>zasada systemu wolności i praw</a:t>
            </a:r>
          </a:p>
          <a:p>
            <a:pPr algn="just">
              <a:buFont typeface="Wingdings" pitchFamily="2" charset="2"/>
              <a:buChar char="Ø"/>
            </a:pPr>
            <a:r>
              <a:rPr lang="pl-PL" sz="1600" dirty="0"/>
              <a:t>samoistne prawo podmiotowe</a:t>
            </a:r>
          </a:p>
        </p:txBody>
      </p:sp>
    </p:spTree>
    <p:extLst>
      <p:ext uri="{BB962C8B-B14F-4D97-AF65-F5344CB8AC3E}">
        <p14:creationId xmlns:p14="http://schemas.microsoft.com/office/powerpoint/2010/main" val="69422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br>
              <a:rPr lang="pl-PL" sz="2000" dirty="0"/>
            </a:br>
            <a:r>
              <a:rPr lang="pl-PL" sz="2000" dirty="0"/>
              <a:t>Zasady ogólne</a:t>
            </a:r>
          </a:p>
        </p:txBody>
      </p:sp>
      <p:sp>
        <p:nvSpPr>
          <p:cNvPr id="3" name="Symbol zastępczy zawartości 2"/>
          <p:cNvSpPr>
            <a:spLocks noGrp="1"/>
          </p:cNvSpPr>
          <p:nvPr>
            <p:ph idx="1"/>
          </p:nvPr>
        </p:nvSpPr>
        <p:spPr>
          <a:xfrm>
            <a:off x="725977" y="1752600"/>
            <a:ext cx="10956175" cy="4988768"/>
          </a:xfrm>
        </p:spPr>
        <p:txBody>
          <a:bodyPr>
            <a:normAutofit/>
          </a:bodyPr>
          <a:lstStyle/>
          <a:p>
            <a:pPr marL="114300" indent="0">
              <a:buNone/>
            </a:pPr>
            <a:r>
              <a:rPr lang="pl-PL" sz="1600" dirty="0"/>
              <a:t>Zasada równości wobec prawa – art. 32 ust. 1 Konstytucji</a:t>
            </a:r>
          </a:p>
          <a:p>
            <a:pPr algn="just">
              <a:buFont typeface="Wingdings" pitchFamily="2" charset="2"/>
              <a:buChar char="Ø"/>
            </a:pPr>
            <a:r>
              <a:rPr lang="pl-PL" sz="1600" dirty="0"/>
              <a:t>w ujęciu formalnym – konieczność takiego samego traktowania przez prawo wszystkich adresatów norm prawnych, bez wprowadzania jakiegokolwiek różnicowania</a:t>
            </a:r>
          </a:p>
          <a:p>
            <a:pPr algn="just">
              <a:buFont typeface="Wingdings" pitchFamily="2" charset="2"/>
              <a:buChar char="Ø"/>
            </a:pPr>
            <a:r>
              <a:rPr lang="pl-PL" sz="1600" b="1" dirty="0"/>
              <a:t>w ujęciu materialnym – </a:t>
            </a:r>
            <a:r>
              <a:rPr lang="pl-PL" sz="1600" dirty="0"/>
              <a:t>wszystkie podmioty charakteryzujące się daną cechą istotną mają być traktowane tak samo; tak rozumiana zasada równości wobec prawa dopuszcza możliwość różnego traktowania podmiotów znajdujących się w odmiennej sytuacji</a:t>
            </a:r>
          </a:p>
          <a:p>
            <a:pPr marL="114300" indent="0" algn="just">
              <a:buNone/>
            </a:pPr>
            <a:endParaRPr lang="pl-PL" sz="1600" b="1" dirty="0"/>
          </a:p>
          <a:p>
            <a:pPr marL="114300" indent="0" algn="just">
              <a:buNone/>
            </a:pPr>
            <a:r>
              <a:rPr lang="pl-PL" sz="1600" dirty="0"/>
              <a:t>Zasady ograniczania korzystania z konstytucyjnych wolności i praw – art. 31 ust. 3 Konstytucji</a:t>
            </a:r>
          </a:p>
          <a:p>
            <a:pPr algn="just">
              <a:buFont typeface="Wingdings" pitchFamily="2" charset="2"/>
              <a:buChar char="Ø"/>
            </a:pPr>
            <a:r>
              <a:rPr lang="pl-PL" sz="1600" dirty="0"/>
              <a:t>akt rangi co najmniej ustawy </a:t>
            </a:r>
          </a:p>
          <a:p>
            <a:pPr algn="just">
              <a:buFont typeface="Wingdings" pitchFamily="2" charset="2"/>
              <a:buChar char="Ø"/>
            </a:pPr>
            <a:r>
              <a:rPr lang="pl-PL" sz="1600" dirty="0"/>
              <a:t>konieczność ochrony: bezpieczeństwa państwa, porządku publicznego, środowiska, zdrowia i moralności publicznej, wolności i praw innych osób</a:t>
            </a:r>
          </a:p>
          <a:p>
            <a:pPr algn="just">
              <a:buFont typeface="Wingdings" pitchFamily="2" charset="2"/>
              <a:buChar char="Ø"/>
            </a:pPr>
            <a:r>
              <a:rPr lang="pl-PL" sz="1600" dirty="0"/>
              <a:t>respektowanie zasady proporcjonalności, na którą składają się: zasada konieczności, zasada przydatności, zasada proporcjonalności sensu stricto</a:t>
            </a:r>
          </a:p>
          <a:p>
            <a:pPr algn="just">
              <a:buFont typeface="Wingdings" pitchFamily="2" charset="2"/>
              <a:buChar char="Ø"/>
            </a:pPr>
            <a:r>
              <a:rPr lang="pl-PL" sz="1600" dirty="0"/>
              <a:t>zakaz naruszania istoty wolności i praw</a:t>
            </a:r>
          </a:p>
        </p:txBody>
      </p:sp>
    </p:spTree>
    <p:extLst>
      <p:ext uri="{BB962C8B-B14F-4D97-AF65-F5344CB8AC3E}">
        <p14:creationId xmlns:p14="http://schemas.microsoft.com/office/powerpoint/2010/main" val="404696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7556</Words>
  <Application>Microsoft Office PowerPoint</Application>
  <PresentationFormat>Panoramiczny</PresentationFormat>
  <Paragraphs>989</Paragraphs>
  <Slides>94</Slides>
  <Notes>4</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94</vt:i4>
      </vt:variant>
    </vt:vector>
  </HeadingPairs>
  <TitlesOfParts>
    <vt:vector size="102" baseType="lpstr">
      <vt:lpstr>Aptos</vt:lpstr>
      <vt:lpstr>Arial</vt:lpstr>
      <vt:lpstr>Book Antiqua</vt:lpstr>
      <vt:lpstr>Century Gothic</vt:lpstr>
      <vt:lpstr>Times New Roman</vt:lpstr>
      <vt:lpstr>Wingdings</vt:lpstr>
      <vt:lpstr>Apteka</vt:lpstr>
      <vt:lpstr>1_Apteka</vt:lpstr>
      <vt:lpstr>Podstawy prawa</vt:lpstr>
      <vt:lpstr>Zasada państwa jako dobra wspólnego – art. 1</vt:lpstr>
      <vt:lpstr>Zasada bezstronności światopoglądowej państwa – art. 25</vt:lpstr>
      <vt:lpstr>Zasada demokratycznego państwa prawnego – art. 2</vt:lpstr>
      <vt:lpstr>Zasada demokratycznego państwa prawnego – art. 2 c.d.</vt:lpstr>
      <vt:lpstr>* Zasada rządów prawa – Rule of law (np. USA)</vt:lpstr>
      <vt:lpstr>Zasada sprawiedliwości społecznej – art. 2 in fine</vt:lpstr>
      <vt:lpstr>Zasada państwa republikańskiego</vt:lpstr>
      <vt:lpstr>Zasada państwa jednolitego (unitarnego) – art. 3</vt:lpstr>
      <vt:lpstr>Zasada społecznej gospodarki rynkowej – art. 20</vt:lpstr>
      <vt:lpstr>Zasada trójpodziału władzy – art. 10</vt:lpstr>
      <vt:lpstr>Zasada trójpodziału władzy – art. 10 c.d.</vt:lpstr>
      <vt:lpstr>Władza ustawodawcza Sejm i senat</vt:lpstr>
      <vt:lpstr>Władza ustawodawcza c.d.</vt:lpstr>
      <vt:lpstr>Władza ustawodawcza c.d.</vt:lpstr>
      <vt:lpstr>Władza ustawodawcza c.d.</vt:lpstr>
      <vt:lpstr>Władza ustawodawcza c.d.</vt:lpstr>
      <vt:lpstr>Władza ustawodawcza c.d.</vt:lpstr>
      <vt:lpstr>Władza ustawodawcza c.d. organy sejmu</vt:lpstr>
      <vt:lpstr>Władza ustawodawcza c.d. organy sejmu</vt:lpstr>
      <vt:lpstr>Władza ustawodawcza c.d. organy sejmu</vt:lpstr>
      <vt:lpstr>Władza ustawodawcza c.d. Organy Senatu</vt:lpstr>
      <vt:lpstr>Władza ustawodawcza c.d. Organy Senatu</vt:lpstr>
      <vt:lpstr>Władza ustawodawcza c.d. Funkcje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uchwałodawcza</vt:lpstr>
      <vt:lpstr>Władza ustawodawcza c.d. funkcja kreacyjna</vt:lpstr>
      <vt:lpstr>Władza ustawodawcza c.d. funkcja kreacyjna</vt:lpstr>
      <vt:lpstr>Władza ustawodawcza c.d. funkcja kreacyjna</vt:lpstr>
      <vt:lpstr>Władza ustawodawcza c.d. funkcja kontrolna</vt:lpstr>
      <vt:lpstr>Władza ustawodawcza c.d. funkcja kontrolna</vt:lpstr>
      <vt:lpstr>Władza ustawodawcza c.d. funkcja kontrolna</vt:lpstr>
      <vt:lpstr>Władza ustawodawcza c.d. funkcja europejska</vt:lpstr>
      <vt:lpstr>Władza wykonawcza Prezydent RP</vt:lpstr>
      <vt:lpstr>Władza wykonawcza Prezydent RP</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Rada ministrów</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sądownicza</vt:lpstr>
      <vt:lpstr>Władza sądownicza organy władzy sądowniczej</vt:lpstr>
      <vt:lpstr>Trybunał  Stanu</vt:lpstr>
      <vt:lpstr>Trybunał Stanu</vt:lpstr>
      <vt:lpstr>Trybunał Stanu </vt:lpstr>
      <vt:lpstr>Trybunał  konstytucyjny</vt:lpstr>
      <vt:lpstr>Trybunał  Konstytucyjny </vt:lpstr>
      <vt:lpstr>Trybunał Konstytucyjny</vt:lpstr>
      <vt:lpstr>Trybunał Konstytucyjny</vt:lpstr>
      <vt:lpstr>Trybunał Konstytucyjny</vt:lpstr>
      <vt:lpstr>Krajowa Rada Sądownictwa</vt:lpstr>
      <vt:lpstr>Krajowa Rada Sądownictwa</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Rzecznik Praw Obywatelskich</vt:lpstr>
      <vt:lpstr>Organy Kontroli Państwowej i ochrony prawa Rzecznik Praw Obywatelskich</vt:lpstr>
      <vt:lpstr>Organy Kontroli Państwowej i ochrony prawa Rzecznik Praw Obywatelskich</vt:lpstr>
      <vt:lpstr>Organy Kontroli Państwowej i ochrony prawa Rzecznik Praw dziecka</vt:lpstr>
      <vt:lpstr>Organy Kontroli Państwowej i ochrony prawa Rzecznik Praw Dziecka</vt:lpstr>
      <vt:lpstr>Organy Kontroli Państwowej i ochrony prawa Krajowa Rada Radiofonii i Telewizji</vt:lpstr>
      <vt:lpstr>Organy Kontroli Państwowej i ochrony prawa Krajowa Rada Radiofonii i Telewizji</vt:lpstr>
      <vt:lpstr>Narodowy Bank Polski</vt:lpstr>
      <vt:lpstr>Narodowy Bank Polski</vt:lpstr>
      <vt:lpstr>Narodowy Bank Polski</vt:lpstr>
      <vt:lpstr>Samorząd terytorialny</vt:lpstr>
      <vt:lpstr>Samorząd terytorialny</vt:lpstr>
      <vt:lpstr>Samorząd terytorialny</vt:lpstr>
      <vt:lpstr>Status jednostki</vt:lpstr>
      <vt:lpstr>Ochrona praw człowieka</vt:lpstr>
      <vt:lpstr>Status jednostki Zasady ogólne</vt:lpstr>
      <vt:lpstr>Status jednostki Zasady ogólne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2024-10-25T11:07:53Z</dcterms:created>
  <dcterms:modified xsi:type="dcterms:W3CDTF">2024-10-25T11:13:39Z</dcterms:modified>
</cp:coreProperties>
</file>