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57" r:id="rId3"/>
    <p:sldId id="258" r:id="rId4"/>
    <p:sldId id="273" r:id="rId5"/>
    <p:sldId id="259" r:id="rId6"/>
    <p:sldId id="272" r:id="rId7"/>
    <p:sldId id="260" r:id="rId8"/>
    <p:sldId id="261" r:id="rId9"/>
    <p:sldId id="270" r:id="rId10"/>
    <p:sldId id="275" r:id="rId11"/>
    <p:sldId id="276" r:id="rId12"/>
    <p:sldId id="262" r:id="rId13"/>
    <p:sldId id="271" r:id="rId14"/>
    <p:sldId id="265" r:id="rId15"/>
    <p:sldId id="266" r:id="rId16"/>
    <p:sldId id="267" r:id="rId17"/>
    <p:sldId id="27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343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FFD8D17E-C4E2-4555-937A-7E6633137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13DA11-C67D-408F-BCBD-BF358AF43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AB503E1-28A8-4FF2-BEB3-FF100E049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09798A9-C41C-44D0-9913-A25357936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835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36231C0D-3CB8-407F-83AB-6298745E0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E4A7E18-F58D-4751-9E14-3CF826BBA1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DD489B8-C260-45D1-BD9E-6E861DCF4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0999CF2-182A-4736-862D-B8EED18B8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0692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9A434EF-1933-42A9-9ECD-21E8205E6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2324E50-002B-415D-A70F-6882F7206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4AE17D-8F54-4A8B-8E78-D4BBB899F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951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080E013-6721-4D76-A08B-7905F08842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2FCB0C-2AB9-492E-8450-D7BF5F1F4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6B61DF4-8942-4633-B1A7-CBBCE25C84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552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3919413-EDCE-4F60-84DB-0CD98EC70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2EC12D3-3B59-48CD-9D27-A7338A0EE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C7EBE2-D6BD-4F24-9318-6325D9B3A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4358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F13F3AF-0A02-461D-8BEA-A19B69C54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BCEF4F-EC3B-4CE5-9225-99F8C286A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B91C87F-4F71-40FA-9509-DD15970C66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0113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9FD439-680A-4D47-B8E5-FFADE16604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007C2A-664C-4881-BC77-DA53FACAB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BA2336-F34F-4315-AFC3-0F39839E1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6121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1F72A31F-6224-45E6-85D5-4A8EFBB083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89F0923-4FED-4702-8008-E8475229B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25860AA-7247-4F7A-9761-7FC7FC9157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1205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E3AF587-47B3-44C8-9A31-71EFFDA5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472E2AF-4904-4BB4-BB30-66FC4C0FC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7A64638-0B2B-4BEA-9A3B-3AE8B752A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2532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39646BB-8D32-4BA4-9E16-25522926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77D54DE-A93F-471F-AC49-8D8893200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39578BC-0A95-4E8B-9FD6-A8897B0C8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029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538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F68BBF9-B583-48D4-B6B1-8EB34F9F5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1AFFA56-174B-4320-ABFE-FD558223CA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CE588FD-FA4C-46B6-BC02-3F5399C1E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2168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F1488F1-8213-49A6-BCD7-14A7134265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1FBFA27-8E23-4AD0-A7FC-907AE0FBF6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CD87E1F-B3A4-4C6A-B31D-B9A61195F9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27691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5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ACEF064-61F6-40BF-88F2-5EC58027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E09F3A0-B38E-4747-BEA4-0E785B6B6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05DC12F-53D6-4EF8-B065-3C0155790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819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6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0A985B-9D59-469E-9594-B819A4DC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F7ADD59-759A-423F-A761-A6934C004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ED1E53B-662F-49D4-A415-B581642347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122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7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A06103B-E214-44AE-A345-54FC2C34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D04A06E-D88D-44D7-9F80-A8C344484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6F4F47C-3D7B-4595-B7EE-A71D840B1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619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8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93AC4B-E844-44C0-BA91-38E064C45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BD991CB-47AA-465B-9AAC-41872152C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F6E9857-7737-4054-8159-2BB269CDF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4546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9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FF787F7-86A2-4E98-91F8-C9AB51613A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FD81384-49B3-42BD-A09F-9C5C5F530D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E11CCBD-53E1-40C0-96F9-8BECA8C6D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6036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0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8BB4FC4-29CB-4828-B732-AF7AB9DB4B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03B51CF-5FEA-430E-AD7A-708940A36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493636A-70DC-4A20-AE2F-C49D4E6FD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16993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C808404-195E-4F97-8241-AF583412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6956461-1E3B-497B-91F3-993BCABC7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C0F0AEC-0E0E-43FC-AE3F-405B255DA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744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491410E-A69E-4F92-8B18-6FEBEB2E3E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6DC9C3-D635-4633-BF9A-4A6FEC743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B71D6EF-62A6-4A76-8107-FB5F0BFA8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349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64487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88729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9495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5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595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6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1932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5" name="Symbol zastępczy zawartości 3">
            <a:extLst>
              <a:ext uri="{FF2B5EF4-FFF2-40B4-BE49-F238E27FC236}">
                <a16:creationId xmlns:a16="http://schemas.microsoft.com/office/drawing/2014/main" id="{F0D52D38-3D7B-43D4-ABF3-D6928334B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Symbol zastępczy zawartości 5">
            <a:extLst>
              <a:ext uri="{FF2B5EF4-FFF2-40B4-BE49-F238E27FC236}">
                <a16:creationId xmlns:a16="http://schemas.microsoft.com/office/drawing/2014/main" id="{07745B7F-8006-460E-A7EB-02BAD4584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6986FFA-418E-4AF5-BAEF-A6826016E0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971DA61-A673-40A7-BBDE-07DFA40CA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190F1BD8-2EEA-4EE1-83E5-CA2A53638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5070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F6CE1BB-9237-4A42-98EC-FDF2050A23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ACA7955B-3A22-46F8-88E3-79FF9B538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D9B6725-BCA5-489D-9A08-9DC6DB99A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255C19C3-4F61-4F6D-99EF-A96ABF60C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047D6554-6B32-4DCD-ACA0-766EF06851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8179999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004BD524-2E6A-4C6D-B51F-6301FB890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9F67FF1D-EC68-4428-A0BE-01F21CDB4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27BC8E85-628F-4613-9B3A-2B492B91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7A2EF10-0E45-49C0-BB6C-619F5A95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FA480A0-8A1A-45CB-BEFD-A98588807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5540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AA254F93-9E88-407E-9989-E106C0309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8EA534D1-85CD-4FA9-B4F5-D30300FB1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770E1FB-9290-4AB2-87B7-55171E77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D9D219DC-93AF-4195-BE78-29DA67780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F4AD7BE-73A5-4BD9-A662-6FC5E9D6E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8661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E0240D4-87CA-4683-A098-5116F5964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0D8F000-CCD0-42D7-B71A-DAAF2A8A84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EA609B2-A96B-45A3-9768-D76A4FD74D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52A9450F-774E-4D85-A1B3-852F97250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827D9C0-DD21-478F-8802-E68CAD56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43131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bg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53BE248-EE54-4EA4-B20E-093E94FDC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77A115-C5CA-4C5F-8924-90A05169C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BEBA390-15A0-48EF-B39C-C416CCDAF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19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1223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CE143E0-AD19-4638-A473-F5ABA4201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D1A940-3BF5-4BD3-BE4D-7194A25DB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C5395C1-8E83-4142-A051-29B8A2587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98078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650D50C-955A-4082-BF21-615DD8B157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6398E3F-53B2-42D0-BDDC-45B373AD0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60D3355-2627-4B0D-BD39-FEFD3332A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7010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B99168-456E-499C-8764-59FC92C57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03BC411-1F78-4C30-ACF3-9B0BE3BFA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292559B-9B97-495C-BB81-4EF655F65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6731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3F25F35-C26B-4B8D-B1FE-991CB93B6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057C7C0-5B5F-4B7C-B050-F05DE580D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FBFDB31-DF6D-478C-AA2C-2924F23AA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24457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bg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D4E768E-A432-47C5-888F-68096AE24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AFB02A-5957-49C8-84A3-D4FE169E8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2A45CCE-1A00-4996-9934-DAD22BFDB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10016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D02B12-3AB6-48BA-BAE8-F0F64D219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28540A5-3408-44AB-8894-00DF007DD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2C77D95-CD96-4AAF-87B6-E84F2D2B4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4343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D532A8-2075-41D7-8522-13B21197E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D081A0-B6DB-4C76-82DA-DB07DD8A4E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9945C1-C482-4601-BFA6-2E8F002B9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0646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7E7941-CE0D-41EE-BB1D-2418C1F32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B903B5-8A53-403D-82A7-16832DC77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462D8C-370B-411E-8784-8B02719AC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36811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3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2CA885-0189-4ABA-94E4-04A4C220B5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D0E3600-140F-48F6-91BE-435E89FF6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B6AE2-96D9-4048-8BE7-518D0B311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31110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B23F91-4DE6-4A3F-A6ED-50F83C7EB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F48C1C-E0F9-428F-9B85-5BC1F76A1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DBC6F0-9F55-461A-A722-5644250C8C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320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E8684A-D554-457D-A3A3-0C68EF9BB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D172403-0626-433D-9408-6A030B1D06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18C9D0C-3CC1-44C8-AFF1-CC464D153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84256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259B481-2B45-41BA-8DB9-5E1592420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148ACDF-FC3C-4E3A-BA7C-57056D26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7EB7852-9B00-41CE-AEC4-CFEA2D57B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8688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7AB6880-C866-401E-A8A8-5026790575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DCE5ACD-9631-4333-B028-9EBFFB45D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1B6D498-50A3-4E0F-A0C8-E2B32D983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2052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7EA34C-5E62-406F-B868-487F2DF2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F037673-180B-4E31-BD43-5FBCC110AE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949BBAA-BCEC-4872-B25E-DFBF5A9A1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0353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3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E9C8813-B0B2-4E8C-A70A-D3F9A17B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C42DF49-F05B-476D-A89B-21D72E3CD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CE9D692-C534-45E2-BDA3-F2F80E1D5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5176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6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615BFEE-75AF-45E0-A7A4-3FAA629151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1B0E6BB-6CC9-4786-AD56-9EB07C17F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D57DE1E-303A-4740-8ECE-CAD86CCB5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38839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7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906F5CD-992C-474D-B244-712890B4F2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380B9AF-6AB9-455B-A23F-A1DADCE55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2B82596-1EF7-4C64-ACC6-8DBFE5199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77507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8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7EE972E-C637-4381-A7AC-D278974E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7AE1E7A-1C10-4603-88A7-E71BCFF13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1F1EB4C-3AF6-430D-99E8-AAC6B71C81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20200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9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E1335F7-D0DA-4902-8FC0-A1AD6B8C2D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A99C339-E57D-4733-9C92-E5737A8CA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BD6AB10-B2A1-44D3-A070-E58A5A492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08701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4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C695505-8A9C-45FD-88E5-C4769A76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015B6B4-341E-4F22-BC2D-E828AC900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65009E7-47DE-47DF-BA47-0F1515636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5653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5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8E348AF-9E8E-406D-B934-3D985E505B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7F676DC-3208-4790-90E6-6BF6E950F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9DC7F6-0C06-4D37-BE7F-E77B381CD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627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6DC43AC-8B96-4504-ABCE-415B7032C4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F721D00-5188-4A9D-91E8-50044DF4C3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995EF76-2FF8-4860-A8A1-6694D5FFA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7503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ABE0364-BF06-4F32-9DE3-E1BAC5314F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B8052DF-57D6-4710-A0E7-47CA13B23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8F84091-EDA2-4434-B37D-54EF7D5D2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99702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F37336B-E810-4B98-9B50-45AFB055E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A80A11A-954D-4170-8529-55235A1A9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0FC5087-4E71-40D7-BE4F-E1F6A311E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469579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5D5DFDD-75D8-4BE3-B85C-59539701D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4D2AE6-0AFC-43E4-8940-411EBBE76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CEFC45E-9287-47FA-8275-255D5DD9C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007913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E32EC9B-59C1-4F97-A951-7110130F6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189159-9136-4EF0-8A37-91BE95486B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9717549-6C1F-4352-AB3B-0E6E20B09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7360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08F80B-E675-4763-982F-7E0BB2B9E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BBDBF4B-B481-405B-9404-7957C67DE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BB143BE-9520-48D6-B629-C4296BE26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60767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AC041D3-D1FE-43BB-8DFF-6845E92C7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48CF3FC-D56D-4D62-A86E-594015B305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7E65CD2-DC59-4DAA-B1A7-B0A45FB9A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55464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1DB685A-E33A-4EDE-8535-211FACC0C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CA8862A-2636-4B29-A4F2-88E2BC264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C183B01-4A99-4E58-B049-45AB279AC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843128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E9DBABF-9D71-4AF8-98F8-F8C33CCC6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92CE0A2-2617-4A16-B878-807D8CF5A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1B47645-0415-4F69-94D6-3411D42E7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4138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971400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522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CB5EF12-25DC-495F-8ACB-F64C3F06A2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1C2046F-0B2D-4A05-A307-04CCF0D07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8236BAD-18F2-43E7-8043-9CF232808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833438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2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01045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3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30309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4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12607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5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5054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1230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599FB3E-22EE-4488-9938-984285D5D3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FA49DDB-D68C-4FCB-9E1E-B062152A6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97FB28E-DDAB-4225-9151-D6AF4DD0C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337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4264D716-9C86-47F3-81F3-FDD5C027F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E7A552A-78F6-468E-97E4-6C150223E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4A90475-8688-4DF9-AE5F-57C9FCFD9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535DA37-1331-4FAC-9DAA-22049EE0B6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56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9634781-D2BC-4F10-90F0-C1340817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105615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62B27A7-0C29-455D-B4C8-0D2DF658D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5225" y="2974077"/>
            <a:ext cx="10561550" cy="3067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5F1B18D-6C51-422D-9AFE-2C30B8901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37C7BE0-6F3D-4269-88B9-109E689A5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8C7C7B7-76D0-463C-AFEA-DDB813294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56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65" r:id="rId2"/>
    <p:sldLayoutId id="2147483766" r:id="rId3"/>
    <p:sldLayoutId id="2147483767" r:id="rId4"/>
    <p:sldLayoutId id="2147483755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56" r:id="rId13"/>
    <p:sldLayoutId id="2147483775" r:id="rId14"/>
    <p:sldLayoutId id="2147483776" r:id="rId15"/>
    <p:sldLayoutId id="2147483777" r:id="rId16"/>
    <p:sldLayoutId id="2147483757" r:id="rId17"/>
    <p:sldLayoutId id="2147483778" r:id="rId18"/>
    <p:sldLayoutId id="2147483779" r:id="rId19"/>
    <p:sldLayoutId id="2147483780" r:id="rId20"/>
    <p:sldLayoutId id="2147483781" r:id="rId21"/>
    <p:sldLayoutId id="2147483782" r:id="rId22"/>
    <p:sldLayoutId id="2147483783" r:id="rId23"/>
    <p:sldLayoutId id="2147483787" r:id="rId24"/>
    <p:sldLayoutId id="2147483788" r:id="rId25"/>
    <p:sldLayoutId id="2147483789" r:id="rId26"/>
    <p:sldLayoutId id="2147483790" r:id="rId27"/>
    <p:sldLayoutId id="2147483791" r:id="rId28"/>
    <p:sldLayoutId id="2147483792" r:id="rId29"/>
    <p:sldLayoutId id="2147483793" r:id="rId30"/>
    <p:sldLayoutId id="2147483794" r:id="rId31"/>
    <p:sldLayoutId id="2147483795" r:id="rId32"/>
    <p:sldLayoutId id="2147483796" r:id="rId33"/>
    <p:sldLayoutId id="2147483758" r:id="rId34"/>
    <p:sldLayoutId id="2147483797" r:id="rId35"/>
    <p:sldLayoutId id="2147483798" r:id="rId36"/>
    <p:sldLayoutId id="2147483799" r:id="rId37"/>
    <p:sldLayoutId id="2147483800" r:id="rId38"/>
    <p:sldLayoutId id="2147483759" r:id="rId39"/>
    <p:sldLayoutId id="2147483801" r:id="rId40"/>
    <p:sldLayoutId id="2147483802" r:id="rId41"/>
    <p:sldLayoutId id="2147483803" r:id="rId42"/>
    <p:sldLayoutId id="2147483804" r:id="rId43"/>
    <p:sldLayoutId id="2147483805" r:id="rId44"/>
    <p:sldLayoutId id="2147483806" r:id="rId45"/>
    <p:sldLayoutId id="2147483760" r:id="rId46"/>
    <p:sldLayoutId id="2147483784" r:id="rId47"/>
    <p:sldLayoutId id="2147483786" r:id="rId48"/>
    <p:sldLayoutId id="2147483785" r:id="rId49"/>
    <p:sldLayoutId id="2147483761" r:id="rId50"/>
    <p:sldLayoutId id="2147483807" r:id="rId51"/>
    <p:sldLayoutId id="2147483808" r:id="rId52"/>
    <p:sldLayoutId id="2147483809" r:id="rId53"/>
    <p:sldLayoutId id="2147483815" r:id="rId54"/>
    <p:sldLayoutId id="2147483816" r:id="rId55"/>
    <p:sldLayoutId id="2147483817" r:id="rId56"/>
    <p:sldLayoutId id="2147483818" r:id="rId57"/>
    <p:sldLayoutId id="2147483813" r:id="rId58"/>
    <p:sldLayoutId id="2147483814" r:id="rId59"/>
    <p:sldLayoutId id="2147483762" r:id="rId60"/>
    <p:sldLayoutId id="2147483810" r:id="rId61"/>
    <p:sldLayoutId id="2147483811" r:id="rId62"/>
    <p:sldLayoutId id="2147483812" r:id="rId63"/>
    <p:sldLayoutId id="2147483763" r:id="rId64"/>
    <p:sldLayoutId id="2147483819" r:id="rId65"/>
    <p:sldLayoutId id="2147483821" r:id="rId66"/>
    <p:sldLayoutId id="2147483822" r:id="rId67"/>
    <p:sldLayoutId id="2147483764" r:id="rId68"/>
    <p:sldLayoutId id="2147483823" r:id="rId69"/>
    <p:sldLayoutId id="2147483824" r:id="rId70"/>
    <p:sldLayoutId id="2147483825" r:id="rId71"/>
    <p:sldLayoutId id="2147483826" r:id="rId72"/>
    <p:sldLayoutId id="2147483827" r:id="rId7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>
            <a:extLst>
              <a:ext uri="{FF2B5EF4-FFF2-40B4-BE49-F238E27FC236}">
                <a16:creationId xmlns:a16="http://schemas.microsoft.com/office/drawing/2014/main" id="{514F3CC2-86AC-4C7E-A261-E5A0D64C65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73380C29-4305-4F4C-881C-7050E0BEC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1981200"/>
            <a:ext cx="10561550" cy="4059445"/>
          </a:xfrm>
        </p:spPr>
        <p:txBody>
          <a:bodyPr>
            <a:normAutofit/>
          </a:bodyPr>
          <a:lstStyle/>
          <a:p>
            <a:r>
              <a:rPr lang="pl-PL" sz="4400" dirty="0"/>
              <a:t>Krajowa Rada Radiofonii i Telewizji</a:t>
            </a:r>
          </a:p>
        </p:txBody>
      </p:sp>
    </p:spTree>
    <p:extLst>
      <p:ext uri="{BB962C8B-B14F-4D97-AF65-F5344CB8AC3E}">
        <p14:creationId xmlns:p14="http://schemas.microsoft.com/office/powerpoint/2010/main" val="3594635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10E69B-9F87-475F-A954-F10BCC486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Gwarancje niezależności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A8265D-8AC0-4668-947A-3B2145D1A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Pracodawca zatrudniający członka Krajowej Rady udzieli mu, na jego wniosek, urlopu bezpłatnego, wliczającego się do stażu pracy, na czas sprawowania funkcji.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W okresie kadencji członków Krajowej Rady ulega zawieszeniu ich członkostwo: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we władzach stowarzyszeń,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We władzach związków zawodowych,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We władzach związków pracodawców,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We władzach organizacji kościelnych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We władzach związków wyznaniowych. 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9269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A7C747-1C18-4098-A3BB-96C85D686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Gwarancje obiektywizmu i niezależności-cd.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2EEC92-E1B4-473D-A063-40D64993C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l-PL" dirty="0"/>
          </a:p>
          <a:p>
            <a:pPr marL="0" indent="0">
              <a:buNone/>
            </a:pPr>
            <a:r>
              <a:rPr lang="pl-PL" dirty="0"/>
              <a:t>Nie można łączyć funkcji członka KRRiT: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 posiadaniem udziałów albo akcji spółki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w inny sposób uczestniczyć w podmiocie będącym dostawcą usługi medialnej lub producentem radiowym lub telewizyjnym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z wszelką działalnością zarobkową, z wyjątkiem pracy dydaktyczno-naukowej w charakterze nauczyciela akademickiego lub pracy twórczej.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7803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8F3DE5-3AC0-4CD7-8DEC-F8D26558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Przewodniczący KRRiT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959151-C908-40AD-A783-D0353FFBD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Wybór</a:t>
            </a:r>
          </a:p>
          <a:p>
            <a:pPr marL="0" indent="0">
              <a:buNone/>
            </a:pPr>
            <a:r>
              <a:rPr lang="pl-PL" dirty="0"/>
              <a:t>Członkowie KRRiT ze swego grona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Kompetencje: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b="1" dirty="0"/>
              <a:t>administracyjne</a:t>
            </a:r>
            <a:r>
              <a:rPr lang="pl-PL" dirty="0"/>
              <a:t>: </a:t>
            </a:r>
          </a:p>
          <a:p>
            <a:pPr marL="0" indent="0">
              <a:buNone/>
            </a:pPr>
            <a:r>
              <a:rPr lang="pl-PL" dirty="0"/>
              <a:t>kierowanie pracami KRRiT</a:t>
            </a:r>
          </a:p>
          <a:p>
            <a:pPr marL="0" indent="0">
              <a:buNone/>
            </a:pPr>
            <a:r>
              <a:rPr lang="pl-PL" dirty="0"/>
              <a:t>reprezentowanie KRRiT na zewnątrz, wobec wszystkich podmiotów;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b="1" dirty="0"/>
              <a:t>uprawnienia władcze</a:t>
            </a:r>
          </a:p>
        </p:txBody>
      </p:sp>
    </p:spTree>
    <p:extLst>
      <p:ext uri="{BB962C8B-B14F-4D97-AF65-F5344CB8AC3E}">
        <p14:creationId xmlns:p14="http://schemas.microsoft.com/office/powerpoint/2010/main" val="648186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C68FE0-CB45-4CC8-850D-ABE3D7A74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Uprawnienia władcze Przewodniczącego KRRiT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C42028-524F-4474-A321-3EAE6C884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pl-PL" dirty="0"/>
              <a:t> żądanie od dostawcy usługi medialnej przedstawienia materiałów, dokumentów i udzielenia wyjaśnień w zakresie niezbędnym dla kontroli zgodności działania tego dostawcy z przepisami ustawy, warunkami koncesji lub wiążącymi go aktami samoregulacji (art.10 ust.2);</a:t>
            </a:r>
          </a:p>
          <a:p>
            <a:r>
              <a:rPr lang="pl-PL" dirty="0"/>
              <a:t> wezwanie dostawcy usługi medialnej do zaniechania działań w zakresie dostarczania usług medialnych, jeżeli naruszają one przepisy ustawy, uchwały KRRiT lub warunki koncesji, na podstawie uchwały zaś KRRiT może wydać decyzję nakazującą zaniechanie przez dostawcę usługi medialnej działań w tym zakresie (art.10 ust.3);</a:t>
            </a:r>
          </a:p>
          <a:p>
            <a:r>
              <a:rPr lang="pl-PL" dirty="0"/>
              <a:t>żądanie od nadawcy dokumentacji dotyczącej lokowania produktu (art.17 a)</a:t>
            </a:r>
          </a:p>
          <a:p>
            <a:r>
              <a:rPr lang="pl-PL" dirty="0"/>
              <a:t>wezwanie operatora rozprowadzającego program do utrwalenia  programu przez okres wskazany (art.20 ust.1 a)</a:t>
            </a:r>
          </a:p>
          <a:p>
            <a:r>
              <a:rPr lang="pl-PL" dirty="0"/>
              <a:t>porozumienie z Prezesem Urzędu Komunikacji Elektronicznej w sprawie decyzji o rezerwacji częstotliwości (art. 26 ust.5) </a:t>
            </a:r>
          </a:p>
          <a:p>
            <a:r>
              <a:rPr lang="pl-PL" dirty="0"/>
              <a:t>zapewnienie częstotliwości dla spółek publicznej radiofonii i telewizji (art.26 ust.6)</a:t>
            </a:r>
          </a:p>
          <a:p>
            <a:r>
              <a:rPr lang="pl-PL" dirty="0"/>
              <a:t>podejmowanie decyzji w sprawie koncesji na podstawie uchwały KRRiT (art. 33 ); </a:t>
            </a:r>
          </a:p>
          <a:p>
            <a:r>
              <a:rPr lang="pl-PL" dirty="0"/>
              <a:t>dokonywanie czynności związanych z procedurą udzielenia koncesji</a:t>
            </a:r>
          </a:p>
          <a:p>
            <a:r>
              <a:rPr lang="pl-PL" dirty="0"/>
              <a:t>podanie do publicznej wiadomości informacji o wszczęciu postępowania w sprawie cofnięcia koncesji</a:t>
            </a:r>
          </a:p>
          <a:p>
            <a:r>
              <a:rPr lang="pl-PL" dirty="0"/>
              <a:t>ogłaszanie o możliwości uzyskania koncesji w tym zakresie objętym cofniętą koncesją;</a:t>
            </a:r>
          </a:p>
          <a:p>
            <a:r>
              <a:rPr lang="pl-PL" dirty="0"/>
              <a:t>podejmowanie decyzji w sprawie zgody ma przeniesienie uprawnień na spółkę przez osobę fizyczną (art. 38a ust.4)</a:t>
            </a:r>
          </a:p>
          <a:p>
            <a:r>
              <a:rPr lang="pl-PL" dirty="0"/>
              <a:t>Wydanie i cofanie zezwolenie na nabycie udziałów i akcji przez podmiot zagraniczny w spółce, która ma koncesję na rozpowszechnianie programów</a:t>
            </a:r>
          </a:p>
          <a:p>
            <a:r>
              <a:rPr lang="pl-PL" dirty="0"/>
              <a:t>Prowadzenie rejestru rozpowszechnianych programów</a:t>
            </a:r>
          </a:p>
          <a:p>
            <a:r>
              <a:rPr lang="pl-PL" dirty="0"/>
              <a:t>przeprowadzenie oceny realizacji przez operatorów obowiązków </a:t>
            </a:r>
            <a:r>
              <a:rPr lang="pl-PL" dirty="0" err="1"/>
              <a:t>must</a:t>
            </a:r>
            <a:r>
              <a:rPr lang="pl-PL" dirty="0"/>
              <a:t> </a:t>
            </a:r>
            <a:r>
              <a:rPr lang="pl-PL" dirty="0" err="1"/>
              <a:t>carry</a:t>
            </a:r>
            <a:r>
              <a:rPr lang="pl-PL" dirty="0"/>
              <a:t> i </a:t>
            </a:r>
            <a:r>
              <a:rPr lang="pl-PL" dirty="0" err="1"/>
              <a:t>must</a:t>
            </a:r>
            <a:r>
              <a:rPr lang="pl-PL" dirty="0"/>
              <a:t> </a:t>
            </a:r>
            <a:r>
              <a:rPr lang="pl-PL" dirty="0" err="1"/>
              <a:t>offer</a:t>
            </a:r>
            <a:endParaRPr lang="pl-PL" dirty="0"/>
          </a:p>
          <a:p>
            <a:r>
              <a:rPr lang="pl-PL" dirty="0"/>
              <a:t>nakładanie na nadawców kar pieniężnych.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93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C7138F-C934-4231-8886-4FF2F754B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Działania KRRIT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C1A8D0-34E0-4B27-A5F5-BCE16EA14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wydawanie </a:t>
            </a:r>
            <a:r>
              <a:rPr lang="pl-PL" b="1" dirty="0"/>
              <a:t>rozporządzeń wykonawczych </a:t>
            </a:r>
            <a:r>
              <a:rPr lang="pl-PL" dirty="0"/>
              <a:t>do URTV</a:t>
            </a:r>
          </a:p>
          <a:p>
            <a:pPr algn="just"/>
            <a:r>
              <a:rPr lang="pl-PL" dirty="0"/>
              <a:t>podejmowanie </a:t>
            </a:r>
            <a:r>
              <a:rPr lang="pl-PL" b="1" dirty="0"/>
              <a:t>uchwał</a:t>
            </a:r>
            <a:r>
              <a:rPr lang="pl-PL" dirty="0"/>
              <a:t> dotyczących spraw indywidualnych (większością 2/3 głosów -</a:t>
            </a:r>
            <a:r>
              <a:rPr lang="pl-PL" b="1" dirty="0"/>
              <a:t>4 głosy</a:t>
            </a:r>
            <a:r>
              <a:rPr lang="pl-PL" dirty="0"/>
              <a:t>)</a:t>
            </a:r>
          </a:p>
          <a:p>
            <a:pPr algn="just"/>
            <a:r>
              <a:rPr lang="pl-PL" dirty="0"/>
              <a:t>wydawanie </a:t>
            </a:r>
            <a:r>
              <a:rPr lang="pl-PL" b="1" dirty="0"/>
              <a:t>stanowisk</a:t>
            </a:r>
            <a:r>
              <a:rPr lang="pl-PL" dirty="0"/>
              <a:t>, zawierających wykładnię obowiązujących przepisów w odniesieniu do wydarzeń i zjawisk występujących na rynku mediów elektronicznych.</a:t>
            </a:r>
          </a:p>
        </p:txBody>
      </p:sp>
    </p:spTree>
    <p:extLst>
      <p:ext uri="{BB962C8B-B14F-4D97-AF65-F5344CB8AC3E}">
        <p14:creationId xmlns:p14="http://schemas.microsoft.com/office/powerpoint/2010/main" val="2076953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AFDE1-C39C-4F45-A7FC-C187BF19F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Biuro KRRiT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3F4C36-EE7E-4996-B6EE-2AF40C400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Organizację i tryb działania Biura KRRiT określa regulamin </a:t>
            </a:r>
          </a:p>
          <a:p>
            <a:pPr marL="0" indent="0">
              <a:buNone/>
            </a:pPr>
            <a:r>
              <a:rPr lang="pl-PL" dirty="0"/>
              <a:t>http://www.krrit.gov.pl/Data/Files/_public/Portals/0/KRRiT/informacje/schemat.pdf</a:t>
            </a:r>
          </a:p>
          <a:p>
            <a:pPr algn="just"/>
            <a:r>
              <a:rPr lang="pl-PL" dirty="0"/>
              <a:t>Koszty działalności KRRiT i jej Biura są pokrywane z budżetu państwa. </a:t>
            </a:r>
          </a:p>
        </p:txBody>
      </p:sp>
    </p:spTree>
    <p:extLst>
      <p:ext uri="{BB962C8B-B14F-4D97-AF65-F5344CB8AC3E}">
        <p14:creationId xmlns:p14="http://schemas.microsoft.com/office/powerpoint/2010/main" val="918184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A4ED03-3F3A-402B-8A84-39E445FC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Sprawozdanie KRRiT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513C49-9BE0-46B4-A391-A1FCCF17C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KRRiT przedstawia corocznie </a:t>
            </a:r>
            <a:r>
              <a:rPr lang="pl-PL" b="1" dirty="0"/>
              <a:t>do końca maja </a:t>
            </a:r>
            <a:r>
              <a:rPr lang="pl-PL" dirty="0"/>
              <a:t>danego roku kalendarzowego Sejmowi, Senatowi i Prezydentowi </a:t>
            </a:r>
            <a:r>
              <a:rPr lang="pl-PL" b="1" dirty="0"/>
              <a:t>sprawozdanie ze swojej działalności </a:t>
            </a:r>
            <a:r>
              <a:rPr lang="pl-PL" dirty="0"/>
              <a:t>za rok kalendarzowy poprzedzający</a:t>
            </a:r>
          </a:p>
          <a:p>
            <a:pPr marL="0" indent="0">
              <a:buNone/>
            </a:pPr>
            <a:r>
              <a:rPr lang="pl-PL" dirty="0"/>
              <a:t>Sejm i Senat uchwałami przyjmują lub odrzucają sprawozdanie, które mogą zawierać uwagi i zastrzeżenia. </a:t>
            </a:r>
          </a:p>
          <a:p>
            <a:pPr marL="0" indent="0" algn="just">
              <a:buNone/>
            </a:pPr>
            <a:r>
              <a:rPr lang="pl-PL" dirty="0"/>
              <a:t>W wypadku odrzucenia sprawozdania przez Sejm i Senat kadencja wszystkich członków KRRiT wygasa w ciągu 14 dni, liczonych od dnia ostatniej uchwały.</a:t>
            </a:r>
          </a:p>
          <a:p>
            <a:pPr marL="0" indent="0">
              <a:buNone/>
            </a:pPr>
            <a:r>
              <a:rPr lang="pl-PL" dirty="0"/>
              <a:t>!Wygaśnięcie kadencji nie następuje, jeżeli nie zostanie potwierdzone przez Prezydenta Rzeczypospolitej Polskiej. </a:t>
            </a:r>
          </a:p>
        </p:txBody>
      </p:sp>
    </p:spTree>
    <p:extLst>
      <p:ext uri="{BB962C8B-B14F-4D97-AF65-F5344CB8AC3E}">
        <p14:creationId xmlns:p14="http://schemas.microsoft.com/office/powerpoint/2010/main" val="1733803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1CB202-07FD-47A9-B818-BEE2569A9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 KRRiT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C56927-3FD5-47AD-BEEC-1A93F0C5A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KRRiT przedstawia corocznie Prezesowi Rady Ministrów: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b="1" dirty="0"/>
              <a:t>informację o swojej działalności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b="1" dirty="0"/>
              <a:t>i</a:t>
            </a:r>
            <a:r>
              <a:rPr lang="pl-PL" b="1"/>
              <a:t>nformację </a:t>
            </a:r>
            <a:r>
              <a:rPr lang="pl-PL" b="1" dirty="0"/>
              <a:t>o podstawowych problemach radiofonii i telewizji.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728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FFC1C4-1DEC-4BAD-A99B-85603D51E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Uregulowania konstytucyjne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F7F78B-8BA3-4104-B505-24A53BBD0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Przepis art. 213 ust. 1 Konstytucji z 1997 roku stanowi, iż </a:t>
            </a:r>
            <a:r>
              <a:rPr lang="pl-PL" b="1" dirty="0"/>
              <a:t>KRRiT stoi na straży wolności słowa, prawa do informacji oraz interesu publicznego w radiofonii i telewizji.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Jak stanowi art. 214 Konstytucji, </a:t>
            </a:r>
            <a:r>
              <a:rPr lang="pl-PL" b="1" dirty="0"/>
              <a:t>członkowie KRRiT są powoływani przez Sejm, Senat i Prezydenta Rzeczypospolitej. </a:t>
            </a:r>
          </a:p>
          <a:p>
            <a:pPr marL="0" indent="0" algn="just">
              <a:buNone/>
            </a:pPr>
            <a:r>
              <a:rPr lang="pl-PL" dirty="0"/>
              <a:t>Naczelną zasadę funkcjonowania KRRiT stanowi zasada kolegialności. Status członka jest ukształtowany na zasadzie niezależności, jego gwarancję zaś – apolityczność, zakaz przynależności do związków zawodowych oraz zgodnie z art. 214 ust. 2 zakaz prowadzenia działalności niedającej się pogodzić z godnością pełnionej funkcji. </a:t>
            </a:r>
          </a:p>
          <a:p>
            <a:pPr marL="0" indent="0">
              <a:buNone/>
            </a:pPr>
            <a:r>
              <a:rPr lang="pl-PL" b="1" dirty="0"/>
              <a:t>Artykuł 215 Konstytucji RP odsyła do uregulowań ustawowych.</a:t>
            </a:r>
          </a:p>
        </p:txBody>
      </p:sp>
    </p:spTree>
    <p:extLst>
      <p:ext uri="{BB962C8B-B14F-4D97-AF65-F5344CB8AC3E}">
        <p14:creationId xmlns:p14="http://schemas.microsoft.com/office/powerpoint/2010/main" val="141913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EFD13A-71DE-4DD5-A2E3-4EC36A529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/>
              <a:t>KRRi</a:t>
            </a:r>
            <a:r>
              <a:rPr lang="pl-PL" dirty="0"/>
              <a:t> T w ustawie o radiofonii i telewizji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D93A17-DE20-4C98-958D-87650BAD5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Rozdział 2 ustawy o radiofonii i telewizji</a:t>
            </a:r>
          </a:p>
          <a:p>
            <a:pPr marL="0" indent="0">
              <a:buNone/>
            </a:pPr>
            <a:r>
              <a:rPr lang="pl-PL" sz="2200" dirty="0"/>
              <a:t>Pozycja (art.5 </a:t>
            </a:r>
            <a:r>
              <a:rPr lang="pl-PL" sz="2200" dirty="0" err="1"/>
              <a:t>urtv</a:t>
            </a:r>
            <a:r>
              <a:rPr lang="pl-PL" sz="2200" dirty="0"/>
              <a:t>)</a:t>
            </a:r>
          </a:p>
          <a:p>
            <a:pPr marL="0" indent="0">
              <a:buNone/>
            </a:pPr>
            <a:r>
              <a:rPr lang="pl-PL" sz="2200" dirty="0"/>
              <a:t>Zadania (art.6 </a:t>
            </a:r>
            <a:r>
              <a:rPr lang="pl-PL" sz="2200" dirty="0" err="1"/>
              <a:t>urtv</a:t>
            </a:r>
            <a:r>
              <a:rPr lang="pl-PL" sz="2200" dirty="0"/>
              <a:t>)</a:t>
            </a:r>
          </a:p>
          <a:p>
            <a:pPr marL="0" indent="0">
              <a:buNone/>
            </a:pPr>
            <a:r>
              <a:rPr lang="pl-PL" sz="2200" dirty="0"/>
              <a:t>Skład osobowy i kadencja (art.7 </a:t>
            </a:r>
            <a:r>
              <a:rPr lang="pl-PL" sz="2200" dirty="0" err="1"/>
              <a:t>urtv</a:t>
            </a:r>
            <a:r>
              <a:rPr lang="pl-PL" sz="2200" dirty="0"/>
              <a:t>)</a:t>
            </a:r>
          </a:p>
          <a:p>
            <a:pPr marL="0" indent="0">
              <a:buNone/>
            </a:pPr>
            <a:r>
              <a:rPr lang="pl-PL" sz="2200" dirty="0"/>
              <a:t>Członkostwo (art.8 </a:t>
            </a:r>
            <a:r>
              <a:rPr lang="pl-PL" sz="2200" dirty="0" err="1"/>
              <a:t>urtv</a:t>
            </a:r>
            <a:r>
              <a:rPr lang="pl-PL" sz="2200" dirty="0"/>
              <a:t>)</a:t>
            </a:r>
          </a:p>
          <a:p>
            <a:pPr marL="0" indent="0">
              <a:buNone/>
            </a:pPr>
            <a:r>
              <a:rPr lang="pl-PL" sz="2200" dirty="0"/>
              <a:t>Formy działania (art.9 </a:t>
            </a:r>
            <a:r>
              <a:rPr lang="pl-PL" sz="2200" dirty="0" err="1"/>
              <a:t>urtv</a:t>
            </a:r>
            <a:r>
              <a:rPr lang="pl-PL" sz="2200" dirty="0"/>
              <a:t>)</a:t>
            </a:r>
          </a:p>
          <a:p>
            <a:pPr marL="0" indent="0">
              <a:buNone/>
            </a:pPr>
            <a:r>
              <a:rPr lang="pl-PL" sz="2200" dirty="0"/>
              <a:t>Kompetencje Przewodniczącego KRRiT (art.10 </a:t>
            </a:r>
            <a:r>
              <a:rPr lang="pl-PL" sz="2200" dirty="0" err="1"/>
              <a:t>urtv</a:t>
            </a:r>
            <a:r>
              <a:rPr lang="pl-PL" sz="2200" dirty="0"/>
              <a:t>)</a:t>
            </a:r>
          </a:p>
          <a:p>
            <a:pPr marL="0" indent="0">
              <a:buNone/>
            </a:pPr>
            <a:r>
              <a:rPr lang="pl-PL" sz="2200" dirty="0"/>
              <a:t>Biuro KRRiT (art.11 </a:t>
            </a:r>
            <a:r>
              <a:rPr lang="pl-PL" sz="2200" dirty="0" err="1"/>
              <a:t>urtv</a:t>
            </a:r>
            <a:r>
              <a:rPr lang="pl-PL" sz="2200" dirty="0"/>
              <a:t>)</a:t>
            </a:r>
          </a:p>
          <a:p>
            <a:pPr marL="0" indent="0">
              <a:buNone/>
            </a:pPr>
            <a:r>
              <a:rPr lang="pl-PL" sz="2200" dirty="0"/>
              <a:t>Sprawozdanie/Wygaśnięcie kadencji (art.12 </a:t>
            </a:r>
            <a:r>
              <a:rPr lang="pl-PL" sz="2200" dirty="0" err="1"/>
              <a:t>urtv</a:t>
            </a:r>
            <a:r>
              <a:rPr lang="pl-PL" sz="2200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014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321619-58F3-4072-90B9-1D88F74DF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Pozycja ustrojowa KRRiT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BAD44A-89CB-4F7F-B010-58482C9D9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KRRiT jest swoistym organem administracji państwowej, łączącym w sobie funkcje zarządcze i kontrolne, w zakresie przestrzegania wolności słowa i realizacji prawa obywateli do informacji</a:t>
            </a:r>
          </a:p>
          <a:p>
            <a:endParaRPr lang="pl-PL" dirty="0">
              <a:highlight>
                <a:srgbClr val="FFFF00"/>
              </a:highlight>
            </a:endParaRPr>
          </a:p>
          <a:p>
            <a:r>
              <a:rPr lang="pl-PL" dirty="0"/>
              <a:t>www.krrit.gov.pl</a:t>
            </a:r>
          </a:p>
        </p:txBody>
      </p:sp>
    </p:spTree>
    <p:extLst>
      <p:ext uri="{BB962C8B-B14F-4D97-AF65-F5344CB8AC3E}">
        <p14:creationId xmlns:p14="http://schemas.microsoft.com/office/powerpoint/2010/main" val="1103850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6A5875-5AB7-4556-AB2D-9E4DED993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KRRiT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70B149-7970-482E-8203-3ABEA2296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Artykuł 6 ust. 2 zawiera wyliczenie </a:t>
            </a:r>
            <a:r>
              <a:rPr lang="pl-PL" u="sng" dirty="0"/>
              <a:t>o charakterze przykładowym: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projektowanie </a:t>
            </a:r>
            <a:r>
              <a:rPr lang="pl-PL" b="1" dirty="0"/>
              <a:t>w porozumieniu z Prezesem Rady Ministrów </a:t>
            </a:r>
            <a:r>
              <a:rPr lang="pl-PL" dirty="0"/>
              <a:t>kierunków polityki państwa w dziedzinie radiofonii i telewizji;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określanie warunków prowadzenia działalności przez dostawców usług medialnych;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podejmowanie rozstrzygnięć w sprawach koncesji na rozpowszechnianie programów, wpisu do rejestru programów oraz prowadzenie tego rejestru;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uznawanie za nadawcę społecznego lub odbieranie tego przymiotu;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sprawowanie kontroli działalności dostawców usług medialnych;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organizowanie badań treści i odbioru usług medialnych; </a:t>
            </a:r>
            <a:endParaRPr lang="pl-PL" u="sng" dirty="0"/>
          </a:p>
        </p:txBody>
      </p:sp>
    </p:spTree>
    <p:extLst>
      <p:ext uri="{BB962C8B-B14F-4D97-AF65-F5344CB8AC3E}">
        <p14:creationId xmlns:p14="http://schemas.microsoft.com/office/powerpoint/2010/main" val="424080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83D9EC-D27F-41D9-A461-B6B456089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KRRiT-cd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544174-BD85-4F92-96A4-97DF023F7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prowadzenie monitoringu rynku audiowizualnych usług medialnych na żądanie w celu ustalenia kręgu podmiotów dostarczających audiowizualne usługi medialne na żądanie oraz oceny wykonania obowiązków wynikających z ustawy przez te podmioty;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ustalanie wysokości opłat za udzielenie koncesji oraz wpis do rejestru oraz wysokości opłat abonamentowych;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opiniowanie projektów aktów prawnych oraz umów międzynarodowych dotyczących radiofonii i telewizji lub audiowizualnych usług medialnych na żądanie;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inicjowanie postępu naukowo-technicznego i kształcenia kadr w dziedzinie radiofonii i telewizji;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organizowanie i inicjowanie współpracy z zagranicą w dziedzinie radiofonii i telewizji, w tym współpracy z organami regulacyjnymi państw członkowskich Unii Europejskiej, właściwymi w sprawach usług medialnych;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współpraca z właściwymi organizacjami i instytucjami w zakresie ochrony praw autorskich, praw wykonawców, praw producentów oraz dostawców usług medialnych;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inicjowanie i wspieranie samoregulacji i </a:t>
            </a:r>
            <a:r>
              <a:rPr lang="pl-PL" dirty="0" err="1"/>
              <a:t>współregulacji</a:t>
            </a:r>
            <a:r>
              <a:rPr lang="pl-PL" dirty="0"/>
              <a:t> w zakresie dostarczania usług medialnych;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upowszechnianie umiejętności świadomego korzystania z mediów (edukacji medialnej) oraz współpraca z innymi organami państwowymi, organizacjami pozarządowymi i innymi instytucjami w zakresie edukacji medialnej.</a:t>
            </a:r>
          </a:p>
        </p:txBody>
      </p:sp>
    </p:spTree>
    <p:extLst>
      <p:ext uri="{BB962C8B-B14F-4D97-AF65-F5344CB8AC3E}">
        <p14:creationId xmlns:p14="http://schemas.microsoft.com/office/powerpoint/2010/main" val="1209627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ECD47E-432B-4ECD-BC8A-7C8ECDABA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Członkowie KRRiT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3D1EC7-13D2-4C93-AEB3-0B3E40A46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KRRIT-organem kolegialnym, 5 osobowym</a:t>
            </a:r>
          </a:p>
          <a:p>
            <a:r>
              <a:rPr lang="pl-PL" dirty="0"/>
              <a:t> powoływanych przez: </a:t>
            </a:r>
            <a:r>
              <a:rPr lang="pl-PL" sz="2000" dirty="0"/>
              <a:t>(2)Sejm, (1) Senat-szczegóły w regulaminach Sejmu i Senatu;  </a:t>
            </a:r>
          </a:p>
          <a:p>
            <a:pPr marL="0" indent="0">
              <a:buNone/>
            </a:pPr>
            <a:r>
              <a:rPr lang="pl-PL" sz="2000" dirty="0"/>
              <a:t>	Prezydent (2)-brak szczegółowej procedur.</a:t>
            </a:r>
          </a:p>
          <a:p>
            <a:pPr marL="0" indent="0">
              <a:buNone/>
            </a:pPr>
            <a:r>
              <a:rPr lang="pl-PL" dirty="0"/>
              <a:t>Wymóg dla kandydatów: wyróżnienie się wiedzą i doświadczeniem w zakresie środków społecznego przekazu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Wybór Przewodniczącego</a:t>
            </a:r>
          </a:p>
          <a:p>
            <a:pPr marL="0" indent="0">
              <a:buNone/>
            </a:pPr>
            <a:r>
              <a:rPr lang="pl-PL" dirty="0"/>
              <a:t>Zastępca Przewodniczącego KRRiT (art.7 ust.3 </a:t>
            </a:r>
            <a:r>
              <a:rPr lang="pl-PL" dirty="0" err="1"/>
              <a:t>urtv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05584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3BE35A-F589-4291-8164-55DD8937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Kadencja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44EC1E-3768-4044-924D-7EA6B31A5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6 lat od dnia powołania </a:t>
            </a:r>
            <a:r>
              <a:rPr lang="pl-PL" b="1" dirty="0"/>
              <a:t>ostatnieg</a:t>
            </a:r>
            <a:r>
              <a:rPr lang="pl-PL" dirty="0"/>
              <a:t>o członka</a:t>
            </a:r>
          </a:p>
          <a:p>
            <a:r>
              <a:rPr lang="pl-PL" dirty="0"/>
              <a:t>Członkowie KRRiT pełnią swe funkcje do czasu powołania następców.</a:t>
            </a:r>
          </a:p>
          <a:p>
            <a:r>
              <a:rPr lang="pl-PL" dirty="0"/>
              <a:t> Członek KRRiT nie może być powołany na kolejną pełną kadencję (art. 7 ust.5)</a:t>
            </a:r>
          </a:p>
          <a:p>
            <a:pPr marL="0" indent="0" algn="just">
              <a:buNone/>
            </a:pPr>
            <a:r>
              <a:rPr lang="pl-PL" dirty="0"/>
              <a:t>W przypadku odwołania członka lub jego śmierci przed upływem kadencji, właściwy organ powołuje nowego członka KRRiT na okres do końca tej kadencji (art. 7 ust.7).</a:t>
            </a:r>
          </a:p>
          <a:p>
            <a:endParaRPr lang="pl-PL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00441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4E111D-6BBE-4493-A270-A48A40CCF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Trwałość pełnionej funkcji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1DFD08-B6E4-45F1-980C-27EF1F35F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Organ uprawniony do powołania członka KRRiT odwołuje go wyłącznie w przypadku: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zrzeczenia się swej funkcji;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choroby trwale uniemożliwiającej sprawowanie funkcji;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skazania prawomocnym wyrokiem za popełnienie przestępstwa z winy umyślnej;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złożenia niezgodnego z prawdą oświadczenia lustracyjnego stwierdzonego prawomocnym orzeczeniem sądu;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naruszenia przepisów ustawy stwierdzonego orzeczeniem Trybunału Stanu.</a:t>
            </a:r>
          </a:p>
        </p:txBody>
      </p:sp>
    </p:spTree>
    <p:extLst>
      <p:ext uri="{BB962C8B-B14F-4D97-AF65-F5344CB8AC3E}">
        <p14:creationId xmlns:p14="http://schemas.microsoft.com/office/powerpoint/2010/main" val="1308319951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US">
      <a:dk1>
        <a:srgbClr val="002D59"/>
      </a:dk1>
      <a:lt1>
        <a:sysClr val="window" lastClr="FFFFFF"/>
      </a:lt1>
      <a:dk2>
        <a:srgbClr val="004993"/>
      </a:dk2>
      <a:lt2>
        <a:srgbClr val="E7E6E6"/>
      </a:lt2>
      <a:accent1>
        <a:srgbClr val="C00000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ADFF"/>
      </a:accent5>
      <a:accent6>
        <a:srgbClr val="92D050"/>
      </a:accent6>
      <a:hlink>
        <a:srgbClr val="0071E2"/>
      </a:hlink>
      <a:folHlink>
        <a:srgbClr val="7F7F7F"/>
      </a:folHlink>
    </a:clrScheme>
    <a:fontScheme name="Uniwersytet Śląski">
      <a:majorFont>
        <a:latin typeface="PT Sans Bold"/>
        <a:ea typeface=""/>
        <a:cs typeface=""/>
      </a:majorFont>
      <a:minorFont>
        <a:latin typeface="PT San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5442</TotalTime>
  <Words>1284</Words>
  <Application>Microsoft Office PowerPoint</Application>
  <PresentationFormat>Panoramiczny</PresentationFormat>
  <Paragraphs>116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Arial</vt:lpstr>
      <vt:lpstr>PT Sans</vt:lpstr>
      <vt:lpstr>PT Sans Bold</vt:lpstr>
      <vt:lpstr>Wingdings</vt:lpstr>
      <vt:lpstr>Projekt niestandardowy</vt:lpstr>
      <vt:lpstr>  </vt:lpstr>
      <vt:lpstr>Uregulowania konstytucyjne</vt:lpstr>
      <vt:lpstr>KRRi T w ustawie o radiofonii i telewizji </vt:lpstr>
      <vt:lpstr>Pozycja ustrojowa KRRiT</vt:lpstr>
      <vt:lpstr>Zadania KRRiT</vt:lpstr>
      <vt:lpstr>Zadania KRRiT-cd</vt:lpstr>
      <vt:lpstr>Członkowie KRRiT</vt:lpstr>
      <vt:lpstr>Kadencja</vt:lpstr>
      <vt:lpstr>Trwałość pełnionej funkcji</vt:lpstr>
      <vt:lpstr>Gwarancje niezależności</vt:lpstr>
      <vt:lpstr>Gwarancje obiektywizmu i niezależności-cd.</vt:lpstr>
      <vt:lpstr>Przewodniczący KRRiT</vt:lpstr>
      <vt:lpstr>Uprawnienia władcze Przewodniczącego KRRiT</vt:lpstr>
      <vt:lpstr>Działania KRRIT</vt:lpstr>
      <vt:lpstr>Biuro KRRiT</vt:lpstr>
      <vt:lpstr>Sprawozdanie KRRiT</vt:lpstr>
      <vt:lpstr>Informacje KRRiT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Iwona Cichy</dc:creator>
  <cp:lastModifiedBy>Piotr Horosz</cp:lastModifiedBy>
  <cp:revision>159</cp:revision>
  <dcterms:created xsi:type="dcterms:W3CDTF">2019-03-06T11:23:46Z</dcterms:created>
  <dcterms:modified xsi:type="dcterms:W3CDTF">2022-05-01T16:31:51Z</dcterms:modified>
</cp:coreProperties>
</file>