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328" r:id="rId3"/>
    <p:sldId id="329" r:id="rId4"/>
    <p:sldId id="330" r:id="rId5"/>
    <p:sldId id="331" r:id="rId6"/>
    <p:sldId id="332" r:id="rId7"/>
    <p:sldId id="333" r:id="rId8"/>
    <p:sldId id="334" r:id="rId9"/>
    <p:sldId id="335" r:id="rId10"/>
    <p:sldId id="336" r:id="rId11"/>
    <p:sldId id="337" r:id="rId12"/>
    <p:sldId id="338" r:id="rId13"/>
    <p:sldId id="339" r:id="rId14"/>
    <p:sldId id="340" r:id="rId15"/>
    <p:sldId id="341" r:id="rId16"/>
    <p:sldId id="342" r:id="rId17"/>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85" d="100"/>
          <a:sy n="85" d="100"/>
        </p:scale>
        <p:origin x="9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959997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983454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197042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14532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1626874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680716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31388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140299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749147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49527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012589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7012960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a:bodyPr>
          <a:lstStyle/>
          <a:p>
            <a:r>
              <a:rPr lang="pl-PL"/>
              <a:t>Ćwiczenia </a:t>
            </a:r>
            <a:r>
              <a:rPr lang="pl-PL" dirty="0"/>
              <a:t>9</a:t>
            </a:r>
            <a:r>
              <a:rPr lang="pl-PL"/>
              <a:t>-EPPRS-1221</a:t>
            </a:r>
            <a:endParaRPr lang="pl-PL" dirty="0"/>
          </a:p>
          <a:p>
            <a:endParaRPr lang="pl-PL" dirty="0"/>
          </a:p>
        </p:txBody>
      </p:sp>
      <p:sp>
        <p:nvSpPr>
          <p:cNvPr id="2" name="Tytuł 1"/>
          <p:cNvSpPr>
            <a:spLocks noGrp="1"/>
          </p:cNvSpPr>
          <p:nvPr>
            <p:ph type="ctrTitle"/>
          </p:nvPr>
        </p:nvSpPr>
        <p:spPr/>
        <p:txBody>
          <a:bodyPr/>
          <a:lstStyle/>
          <a:p>
            <a:r>
              <a:rPr lang="pl-PL" dirty="0"/>
              <a:t>Prawo międzynarodowe publiczne</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morskie wody wewnętrzne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r>
              <a:rPr lang="pl-PL" sz="1600" dirty="0"/>
              <a:t>ujścia rzek</a:t>
            </a:r>
          </a:p>
          <a:p>
            <a:pPr algn="just">
              <a:buFont typeface="Wingdings" panose="05000000000000000000" pitchFamily="2" charset="2"/>
              <a:buChar char="Ø"/>
            </a:pPr>
            <a:r>
              <a:rPr lang="pl-PL" sz="1600" dirty="0"/>
              <a:t>ujścia rzek wpływających do morza uważane są za wody wewnętrzne, jeżeli linię podstawową stanowi linia prosta poprowadzona pomiędzy przeciwległymi brzegami ujścia, czyli punkami linii najdalszego odpływu u jej brzegów</a:t>
            </a:r>
          </a:p>
          <a:p>
            <a:pPr algn="just">
              <a:buFont typeface="Wingdings" panose="05000000000000000000" pitchFamily="2" charset="2"/>
              <a:buChar char="Ø"/>
            </a:pPr>
            <a:r>
              <a:rPr lang="pl-PL" sz="1600" dirty="0"/>
              <a:t>w RP kwestia granic między śródlądowymi wodami powierzchniowymi a morskimi wodami wewnętrznymi i wodami morza terytorialnego regulowana jest rozporządzeniem Rady Ministrów z dnia 22 maja 2018 r. w sprawie granic między śródlądowymi wodami powierzchniowymi a morskimi wodami wewnętrznymi i wodami morza terytorialnego</a:t>
            </a:r>
          </a:p>
          <a:p>
            <a:pPr marL="114300" indent="0" algn="just">
              <a:buNone/>
            </a:pPr>
            <a:endParaRPr lang="pl-PL" sz="1600" dirty="0"/>
          </a:p>
        </p:txBody>
      </p:sp>
    </p:spTree>
    <p:extLst>
      <p:ext uri="{BB962C8B-B14F-4D97-AF65-F5344CB8AC3E}">
        <p14:creationId xmlns:p14="http://schemas.microsoft.com/office/powerpoint/2010/main" val="3250635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wody archipelagowe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77335"/>
            <a:ext cx="10972800" cy="4975908"/>
          </a:xfrm>
        </p:spPr>
        <p:txBody>
          <a:bodyPr>
            <a:normAutofit/>
          </a:bodyPr>
          <a:lstStyle/>
          <a:p>
            <a:pPr algn="just">
              <a:buFont typeface="Wingdings" panose="05000000000000000000" pitchFamily="2" charset="2"/>
              <a:buChar char="Ø"/>
            </a:pPr>
            <a:r>
              <a:rPr lang="pl-PL" sz="1600" dirty="0"/>
              <a:t>prawo ustanowienia tych wód mają tylko tzw. państwa archipelagowe, tj. państwa składające się w całości z archipelagów i pojedynczych wysp np. Filipiny, Indonezja, Seszele, Fidżi, Malediwy</a:t>
            </a:r>
          </a:p>
          <a:p>
            <a:pPr algn="just">
              <a:buFont typeface="Wingdings" panose="05000000000000000000" pitchFamily="2" charset="2"/>
              <a:buChar char="Ø"/>
            </a:pPr>
            <a:r>
              <a:rPr lang="pl-PL" sz="1600" dirty="0"/>
              <a:t>państwo archipelagowe może wytyczyć proste linie podstawowe łączące najbardziej wysunięte  morze punkty zewnętrzne wysp i wynurzających się raf archipelagu</a:t>
            </a:r>
          </a:p>
          <a:p>
            <a:pPr algn="just">
              <a:buFont typeface="Wingdings" panose="05000000000000000000" pitchFamily="2" charset="2"/>
              <a:buChar char="Ø"/>
            </a:pPr>
            <a:r>
              <a:rPr lang="pl-PL" sz="1600" dirty="0"/>
              <a:t>Konwencja o prawie morza z 1982 r. wymaga, by na obszarze archipelagu była zachowana odpowiednia proporcja między obszarem lądowym a morskim - w obrębie takich linii podstawowych znajdować się mają główne wyspy oraz obszar, w którym proporcja między powierzchnią wód a powierzchnią lądu, łącznie z atolami, wynosi od 1:1 do 9:1; długość takich linii podstawowych nie powinna przekraczać 100 mil morskich, z tym wyjątkiem, że do 3 % ogólnej liczby linii podstawowych obejmujących dany archipelag może mieć większą długość, nieprzekraczającą jednak 125 mil morskich; takich linii podstawowych nie można wytyczać do i od wzniesień wynurzających się z wody tylko podczas odpływu, chyba że zostały na nich zbudowane latarnie morskie lub podobne urządzenia, które stale znajdują się ponad poziomem morza, lub z wyjątkiem takich przypadków, kiedy wzniesienie wynurzające się z wody tylko podczas odpływu znajduje się całkowicie lub częściowo w takiej odległości od najbliższej wyspy, że odległość ta nie przekracza szerokości morza terytorialnego</a:t>
            </a:r>
          </a:p>
          <a:p>
            <a:pPr algn="just">
              <a:buFont typeface="Wingdings" panose="05000000000000000000" pitchFamily="2" charset="2"/>
              <a:buChar char="Ø"/>
            </a:pPr>
            <a:r>
              <a:rPr lang="pl-PL" sz="1600" dirty="0"/>
              <a:t>system linii podstawowych stosowany przy wytyczaniu morza archipelagowego nie może prowadzić do odcięcia morza terytorialnego innego państwa od dostępu do morza pełnego lub wyłącznej strefy ekonomicznej</a:t>
            </a:r>
          </a:p>
        </p:txBody>
      </p:sp>
    </p:spTree>
    <p:extLst>
      <p:ext uri="{BB962C8B-B14F-4D97-AF65-F5344CB8AC3E}">
        <p14:creationId xmlns:p14="http://schemas.microsoft.com/office/powerpoint/2010/main" val="3404737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wody archipelagowe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a:buFont typeface="Wingdings" panose="05000000000000000000" pitchFamily="2" charset="2"/>
              <a:buChar char="Ø"/>
            </a:pPr>
            <a:r>
              <a:rPr lang="pl-PL" sz="1600" dirty="0"/>
              <a:t>państwo archipelagowe powinno wyznaczyć szlaki morskie nadające się do nieprzerwanego, szybkiego i niezakłóconego przejścia obcych statków przez jego wody archipelagowe; jeżeli państwo nie wyznaczy takich tras – prawo przejścia może być wykonywane trasami normalnie używanymi w żegludze</a:t>
            </a:r>
          </a:p>
          <a:p>
            <a:pPr marL="114300" indent="0">
              <a:buNone/>
            </a:pPr>
            <a:r>
              <a:rPr lang="pl-PL" sz="1600" dirty="0"/>
              <a:t>*prawo przejścia:</a:t>
            </a:r>
          </a:p>
          <a:p>
            <a:pPr>
              <a:buFont typeface="Wingdings" panose="05000000000000000000" pitchFamily="2" charset="2"/>
              <a:buChar char="§"/>
            </a:pPr>
            <a:r>
              <a:rPr lang="pl-PL" sz="1600" dirty="0"/>
              <a:t>nie może zostać zawieszone</a:t>
            </a:r>
          </a:p>
          <a:p>
            <a:pPr>
              <a:buFont typeface="Wingdings" panose="05000000000000000000" pitchFamily="2" charset="2"/>
              <a:buChar char="§"/>
            </a:pPr>
            <a:r>
              <a:rPr lang="pl-PL" sz="1600" dirty="0"/>
              <a:t>podwodne okręty wojenne mogą przepływać w zanurzeniu</a:t>
            </a:r>
          </a:p>
          <a:p>
            <a:pPr>
              <a:buFont typeface="Wingdings" panose="05000000000000000000" pitchFamily="2" charset="2"/>
              <a:buChar char="§"/>
            </a:pPr>
            <a:r>
              <a:rPr lang="pl-PL" sz="1600" dirty="0"/>
              <a:t>z prawa przejścia mogą korzystać cywilne i wojskowe statki powietrzne</a:t>
            </a:r>
          </a:p>
          <a:p>
            <a:pPr marL="114300" indent="0">
              <a:buNone/>
            </a:pPr>
            <a:endParaRPr lang="pl-PL" sz="1600" dirty="0"/>
          </a:p>
        </p:txBody>
      </p:sp>
    </p:spTree>
    <p:extLst>
      <p:ext uri="{BB962C8B-B14F-4D97-AF65-F5344CB8AC3E}">
        <p14:creationId xmlns:p14="http://schemas.microsoft.com/office/powerpoint/2010/main" val="716357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terytorialne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algn="just">
              <a:buFont typeface="Wingdings" panose="05000000000000000000" pitchFamily="2" charset="2"/>
              <a:buChar char="Ø"/>
            </a:pPr>
            <a:endParaRPr lang="pl-PL" sz="1600" dirty="0"/>
          </a:p>
          <a:p>
            <a:pPr algn="just">
              <a:buFont typeface="Wingdings" panose="05000000000000000000" pitchFamily="2" charset="2"/>
              <a:buChar char="Ø"/>
            </a:pPr>
            <a:endParaRPr lang="pl-PL" sz="1600" dirty="0"/>
          </a:p>
          <a:p>
            <a:pPr algn="just">
              <a:buFont typeface="Wingdings" panose="05000000000000000000" pitchFamily="2" charset="2"/>
              <a:buChar char="Ø"/>
            </a:pPr>
            <a:r>
              <a:rPr lang="pl-PL" sz="1600" dirty="0"/>
              <a:t>pas wód morskich stanowiący część terytorium państwa nadbrzeżnego, który jest położony między morzem pełnym lub strefą ekonomiczną a wybrzeżem lub wodami wewnętrznymi czy archipelagowymi</a:t>
            </a:r>
          </a:p>
          <a:p>
            <a:pPr algn="just">
              <a:buFont typeface="Wingdings" panose="05000000000000000000" pitchFamily="2" charset="2"/>
              <a:buChar char="Ø"/>
            </a:pPr>
            <a:r>
              <a:rPr lang="pl-PL" sz="1600" dirty="0"/>
              <a:t>państwo nadbrzeżne sprawuje pełną władzę suwerenną i jurysdykcję na morzu terytorialnym – jedynym ograniczeniem jest prawo nieszkodliwego przepływu</a:t>
            </a:r>
          </a:p>
          <a:p>
            <a:pPr algn="just">
              <a:buFont typeface="Wingdings" panose="05000000000000000000" pitchFamily="2" charset="2"/>
              <a:buChar char="Ø"/>
            </a:pPr>
            <a:r>
              <a:rPr lang="pl-PL" sz="1600" dirty="0"/>
              <a:t>państwo nadbrzeżne może zastrzec możliwość eksploatacji zasobów biologicznych i mineralnych morza terytorialnego wyłącznie dla własnych obywateli</a:t>
            </a:r>
          </a:p>
          <a:p>
            <a:pPr algn="just">
              <a:buFont typeface="Wingdings" panose="05000000000000000000" pitchFamily="2" charset="2"/>
              <a:buChar char="Ø"/>
            </a:pPr>
            <a:r>
              <a:rPr lang="pl-PL" sz="1600" dirty="0"/>
              <a:t>władza państwa nadbrzeżnego rozciąga się także na przestrzeń powietrzna nad morzem terytorialnym</a:t>
            </a:r>
          </a:p>
          <a:p>
            <a:pPr algn="just">
              <a:buFont typeface="Wingdings" panose="05000000000000000000" pitchFamily="2" charset="2"/>
              <a:buChar char="Ø"/>
            </a:pPr>
            <a:r>
              <a:rPr lang="pl-PL" sz="1600" dirty="0"/>
              <a:t>szerokość morza terytorialnego – zgodnie z Konwencją o prawie morza z 1982 r. – nie może przekraczać 12 mil</a:t>
            </a:r>
          </a:p>
          <a:p>
            <a:pPr algn="just">
              <a:buFont typeface="Wingdings" panose="05000000000000000000" pitchFamily="2" charset="2"/>
              <a:buChar char="Ø"/>
            </a:pPr>
            <a:r>
              <a:rPr lang="pl-PL" sz="1600" dirty="0"/>
              <a:t>państwo nadbrzeżne samodzielnie ustala szerokość morza terytorialnego</a:t>
            </a:r>
          </a:p>
        </p:txBody>
      </p:sp>
    </p:spTree>
    <p:extLst>
      <p:ext uri="{BB962C8B-B14F-4D97-AF65-F5344CB8AC3E}">
        <p14:creationId xmlns:p14="http://schemas.microsoft.com/office/powerpoint/2010/main" val="406340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terytorialne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r>
              <a:rPr lang="pl-PL" sz="1600" dirty="0"/>
              <a:t>delimitacja morza wewnętrznego:</a:t>
            </a:r>
          </a:p>
          <a:p>
            <a:pPr algn="just">
              <a:buFont typeface="Wingdings" panose="05000000000000000000" pitchFamily="2" charset="2"/>
              <a:buChar char="Ø"/>
            </a:pPr>
            <a:r>
              <a:rPr lang="pl-PL" sz="1600" dirty="0"/>
              <a:t>normalna linia podstawowa – linia najniższego stanu wody wzdłuż wybrzeża, oznaczona na mapach o dużej skali, uznanych oficjalnie przez państwo nadbrzeżne; linia podstawowa pokrywa się z przebiegiem linii brzegowej</a:t>
            </a:r>
          </a:p>
          <a:p>
            <a:pPr algn="just">
              <a:buFont typeface="Wingdings" panose="05000000000000000000" pitchFamily="2" charset="2"/>
              <a:buChar char="Ø"/>
            </a:pPr>
            <a:r>
              <a:rPr lang="pl-PL" sz="1600" dirty="0"/>
              <a:t>proste linie podstawowe – stosowane są do wyznaczenia granicy, od której mierzy się szerokość morza terytorialnego, w przypadku gdy linia brzegowa jest głęboko wgięta i wrzyna się w ląd lub jeżeli wzdłuż wybrzeża w jego bezpośrednim sąsiedztwie znajduje się szereg wysp; polega na łączeniu liniami prostymi najdalej wysuniętych w morze wysp i części wybrzeża; dzięki tej metodzie państwo nadbrzeżne może uznać za wody wewnętrzne większy obszar wód  </a:t>
            </a:r>
          </a:p>
          <a:p>
            <a:pPr algn="just">
              <a:buFont typeface="Wingdings" panose="05000000000000000000" pitchFamily="2" charset="2"/>
              <a:buChar char="Ø"/>
            </a:pPr>
            <a:r>
              <a:rPr lang="pl-PL" sz="1600" dirty="0"/>
              <a:t>szerokość morza terytorialnego jest mierzona od linii podstawowej lub od prostych linii podstawowych</a:t>
            </a:r>
          </a:p>
          <a:p>
            <a:pPr marL="114300" indent="0" algn="just">
              <a:buNone/>
            </a:pPr>
            <a:r>
              <a:rPr lang="pl-PL" sz="1600" dirty="0"/>
              <a:t>*kwestie zwykłej linii podstawowej oraz prostych linii podstawowych uregulowane zostały w Konwencji Genewskiej o morzu terytorialnym i pasie przyległym z 1958 r. oraz w art. 5 i art. 7 Konwencji o prawie morza z 1982 r. </a:t>
            </a:r>
          </a:p>
          <a:p>
            <a:pPr algn="just">
              <a:buFont typeface="Wingdings" panose="05000000000000000000" pitchFamily="2" charset="2"/>
              <a:buChar char="Ø"/>
            </a:pPr>
            <a:endParaRPr lang="pl-PL" sz="1600" dirty="0"/>
          </a:p>
        </p:txBody>
      </p:sp>
    </p:spTree>
    <p:extLst>
      <p:ext uri="{BB962C8B-B14F-4D97-AF65-F5344CB8AC3E}">
        <p14:creationId xmlns:p14="http://schemas.microsoft.com/office/powerpoint/2010/main" val="4024853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terytorialne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648199"/>
          </a:xfrm>
        </p:spPr>
        <p:txBody>
          <a:bodyPr>
            <a:normAutofit/>
          </a:bodyPr>
          <a:lstStyle/>
          <a:p>
            <a:pPr algn="just">
              <a:buFont typeface="Wingdings" panose="05000000000000000000" pitchFamily="2" charset="2"/>
              <a:buChar char="Ø"/>
            </a:pPr>
            <a:r>
              <a:rPr lang="pl-PL" sz="1600" dirty="0"/>
              <a:t>na morzu terytorialnym obowiązuje zwyczajowe prawo nieszkodliwego przepływu obcych statków – konsekwencja wolności żeglugi</a:t>
            </a:r>
          </a:p>
          <a:p>
            <a:pPr algn="just">
              <a:buFont typeface="Wingdings" panose="05000000000000000000" pitchFamily="2" charset="2"/>
              <a:buChar char="§"/>
            </a:pPr>
            <a:r>
              <a:rPr lang="pl-PL" sz="1600" dirty="0"/>
              <a:t>przepływ musi być nieprzerwany i szybki; zasadniczo nie dopuszcza się zatrzymania i zakotwiczenia poza przypadkami, związanymi ze zwyczajną żeglugą lub gdy jest to konieczne z powodu siły wyższej lub niebezpieczeństwa, albo w celu udzielenia pomocy ludziom, statkom morskim i powietrznym znajdującym się w niebezpieczeństwie lub krytycznym położeniu (art. 18 Konwencji o prawie morza)</a:t>
            </a:r>
          </a:p>
          <a:p>
            <a:pPr algn="just">
              <a:buFont typeface="Wingdings" panose="05000000000000000000" pitchFamily="2" charset="2"/>
              <a:buChar char="§"/>
            </a:pPr>
            <a:r>
              <a:rPr lang="pl-PL" sz="1600" dirty="0"/>
              <a:t>przepływ musi być nieszkodliwy, tzn. korzystający z niego statek nie może zagrażać pokojowi, porządkowi lub bezpieczeństwu państwa nadbrzeżnego, a także musi przestrzegać praw i przepisów wydanych i ogłoszonych przez państwo nadbrzeżne</a:t>
            </a:r>
          </a:p>
          <a:p>
            <a:pPr marL="114300" indent="0" algn="just">
              <a:buNone/>
            </a:pPr>
            <a:r>
              <a:rPr lang="pl-PL" sz="1600" dirty="0"/>
              <a:t>*w art. 19 Konwencji o prawie morza z 1982 r. wskazano, kiedy przepływ nie będzie uważany za nieszkodliwy np. w razie groźby lub użycia siły przeciwko suwerenności państwa nadbrzeżnego, w przypadku ładowania lub wyładowywania jakichkolwiek towarów, walut lub ludzi z naruszeniem celnych, skarbowych, imigracyjnych lub sanitarnych przepisów państwa nadbrzeżnego, uprawianiu rybołówstwa, jakimkolwiek umyślnym i poważnym zanieczyszczaniu </a:t>
            </a:r>
          </a:p>
          <a:p>
            <a:pPr algn="just">
              <a:buFont typeface="Wingdings" panose="05000000000000000000" pitchFamily="2" charset="2"/>
              <a:buChar char="Ø"/>
            </a:pPr>
            <a:r>
              <a:rPr lang="pl-PL" sz="1600" dirty="0"/>
              <a:t>niektóre państwa nie przewidują nieszkodliwego przepływu okrętów wojennych – państwa te uznają, że przepływ okrętu wojennego może być uzależniony od ich zgody</a:t>
            </a:r>
          </a:p>
          <a:p>
            <a:pPr algn="just">
              <a:buFont typeface="Wingdings" panose="05000000000000000000" pitchFamily="2" charset="2"/>
              <a:buChar char="Ø"/>
            </a:pPr>
            <a:r>
              <a:rPr lang="pl-PL" sz="1600" dirty="0"/>
              <a:t>obowiązuje zasada, że okręty podwodne powinny przepływać wynurzone </a:t>
            </a:r>
          </a:p>
          <a:p>
            <a:pPr>
              <a:buFont typeface="Wingdings" panose="05000000000000000000" pitchFamily="2" charset="2"/>
              <a:buChar char="Ø"/>
            </a:pPr>
            <a:endParaRPr lang="pl-PL" sz="1600" dirty="0"/>
          </a:p>
        </p:txBody>
      </p:sp>
    </p:spTree>
    <p:extLst>
      <p:ext uri="{BB962C8B-B14F-4D97-AF65-F5344CB8AC3E}">
        <p14:creationId xmlns:p14="http://schemas.microsoft.com/office/powerpoint/2010/main" val="541827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terytorialne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10017"/>
            <a:ext cx="10972800" cy="4897370"/>
          </a:xfrm>
        </p:spPr>
        <p:txBody>
          <a:bodyPr>
            <a:normAutofit/>
          </a:bodyPr>
          <a:lstStyle/>
          <a:p>
            <a:pPr>
              <a:buFont typeface="Wingdings" panose="05000000000000000000" pitchFamily="2" charset="2"/>
              <a:buChar char="Ø"/>
            </a:pPr>
            <a:r>
              <a:rPr lang="pl-PL" sz="1600" dirty="0"/>
              <a:t>zakres jurysdykcji państwa nadbrzeżnego uzależniony jest od rodzaju przepływu:</a:t>
            </a:r>
          </a:p>
          <a:p>
            <a:pPr>
              <a:buFont typeface="Wingdings" panose="05000000000000000000" pitchFamily="2" charset="2"/>
              <a:buChar char="§"/>
            </a:pPr>
            <a:r>
              <a:rPr lang="pl-PL" sz="1600" dirty="0"/>
              <a:t>tzw. przepływ boczny – przepłynięcie przez morze terytorialne bez wpływania na wody wewnętrzne</a:t>
            </a:r>
          </a:p>
          <a:p>
            <a:pPr>
              <a:buFont typeface="Wingdings" panose="05000000000000000000" pitchFamily="2" charset="2"/>
              <a:buChar char="§"/>
            </a:pPr>
            <a:r>
              <a:rPr lang="pl-PL" sz="1600" dirty="0"/>
              <a:t>przepływ w celu wpłynięcia na wody wewnętrzne (z morza pełnego przez morze terytorialne na wody wewnętrzne)</a:t>
            </a:r>
          </a:p>
          <a:p>
            <a:pPr>
              <a:buFont typeface="Wingdings" panose="05000000000000000000" pitchFamily="2" charset="2"/>
              <a:buChar char="§"/>
            </a:pPr>
            <a:r>
              <a:rPr lang="pl-PL" sz="1600" dirty="0"/>
              <a:t>przepływ w celu wypłynięcia z wód wewnętrznych na morze pełne (z wód wewnętrznych przez morze terytorialne na morze pełne) </a:t>
            </a:r>
          </a:p>
          <a:p>
            <a:pPr marL="114300" indent="0" algn="just">
              <a:buNone/>
            </a:pPr>
            <a:r>
              <a:rPr lang="pl-PL" sz="1600" dirty="0"/>
              <a:t>1</a:t>
            </a:r>
            <a:r>
              <a:rPr lang="pl-PL" sz="1600" baseline="30000" dirty="0"/>
              <a:t>o</a:t>
            </a:r>
            <a:r>
              <a:rPr lang="pl-PL" sz="1600" dirty="0"/>
              <a:t> okręty wojenne – przepływając posiadają immunitet; jeżeli okręt wojenny nie stosuje się do przepisów państwa nadbrzeżnego, państwo nadbrzeżne może żądać opuszczenia przez okręt morza terytorialnego</a:t>
            </a:r>
          </a:p>
          <a:p>
            <a:pPr marL="114300" indent="0" algn="just">
              <a:buNone/>
            </a:pPr>
            <a:r>
              <a:rPr lang="pl-PL" sz="1600" dirty="0"/>
              <a:t>2</a:t>
            </a:r>
            <a:r>
              <a:rPr lang="pl-PL" sz="1600" baseline="30000" dirty="0"/>
              <a:t>o</a:t>
            </a:r>
            <a:r>
              <a:rPr lang="pl-PL" sz="1600" dirty="0"/>
              <a:t> jurysdykcja karna w odniesieniu do statków handlowych – zasadniczo państwo nadbrzeżne jej nie wykonuje, chyba że: skutki przestępstwa popełnionego na pokładzie statku rozciągają się na obszar państwa nadbrzeżnego, przestępstwo jest tego rodzaju, że zakłóca spokój kraju lub porządek na morzu terytorialnym, kapitan statku lub konsul państwa, pod którego banderą pływa statek, zwrócił się do miejscowych władz o udzielenie pomocy, jest to konieczne do zwalczania nielegalnego handlu narkotykami lub substancjami psychotropowymi</a:t>
            </a:r>
          </a:p>
          <a:p>
            <a:pPr marL="114300" indent="0" algn="just">
              <a:buNone/>
            </a:pPr>
            <a:r>
              <a:rPr lang="pl-PL" sz="1600" dirty="0"/>
              <a:t>3</a:t>
            </a:r>
            <a:r>
              <a:rPr lang="pl-PL" sz="1600" baseline="30000" dirty="0"/>
              <a:t>o</a:t>
            </a:r>
            <a:r>
              <a:rPr lang="pl-PL" sz="1600" dirty="0"/>
              <a:t> jurysdykcja cywilna w odniesieniu do statków handlowych – zasadniczo państwo nadbrzeżne nie może wykonywać jurysdykcji cywilnej; te ograniczenia nie obowiązują w odniesieniu do statku, który przepływa przez morze terytorialne po opuszczeniu wód wewnętrznych  </a:t>
            </a:r>
          </a:p>
        </p:txBody>
      </p:sp>
    </p:spTree>
    <p:extLst>
      <p:ext uri="{BB962C8B-B14F-4D97-AF65-F5344CB8AC3E}">
        <p14:creationId xmlns:p14="http://schemas.microsoft.com/office/powerpoint/2010/main" val="3436629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endParaRPr lang="pl-PL" sz="1600" dirty="0"/>
          </a:p>
          <a:p>
            <a:pPr marL="114300" indent="0" algn="just">
              <a:buNone/>
            </a:pPr>
            <a:r>
              <a:rPr lang="pl-PL" sz="1600" dirty="0"/>
              <a:t>prawo morza </a:t>
            </a:r>
            <a:r>
              <a:rPr lang="pl-PL" sz="1600" i="1" dirty="0"/>
              <a:t>(law of the </a:t>
            </a:r>
            <a:r>
              <a:rPr lang="pl-PL" sz="1600" i="1" dirty="0" err="1"/>
              <a:t>sea</a:t>
            </a:r>
            <a:r>
              <a:rPr lang="pl-PL" sz="1600" i="1" dirty="0"/>
              <a:t>, </a:t>
            </a:r>
            <a:r>
              <a:rPr lang="pl-PL" sz="1600" i="1" dirty="0" err="1"/>
              <a:t>droit</a:t>
            </a:r>
            <a:r>
              <a:rPr lang="pl-PL" sz="1600" i="1" dirty="0"/>
              <a:t> de la mer)</a:t>
            </a:r>
          </a:p>
          <a:p>
            <a:pPr marL="114300" indent="0" algn="just">
              <a:buNone/>
            </a:pPr>
            <a:r>
              <a:rPr lang="pl-PL" sz="1600" dirty="0"/>
              <a:t>dział prawa międzynarodowego publicznego dotyczący obszarów morskich, żeglugi oraz innych sposobów korzystania z morza</a:t>
            </a:r>
          </a:p>
          <a:p>
            <a:pPr marL="114300" indent="0" algn="just">
              <a:buNone/>
            </a:pPr>
            <a:endParaRPr lang="pl-PL" sz="1600" dirty="0"/>
          </a:p>
          <a:p>
            <a:pPr marL="114300" indent="0" algn="just">
              <a:buNone/>
            </a:pPr>
            <a:r>
              <a:rPr lang="pl-PL" sz="1600" dirty="0"/>
              <a:t>prawo morskie </a:t>
            </a:r>
            <a:r>
              <a:rPr lang="pl-PL" sz="1600" i="1" dirty="0"/>
              <a:t>(</a:t>
            </a:r>
            <a:r>
              <a:rPr lang="pl-PL" sz="1600" i="1" dirty="0" err="1"/>
              <a:t>maritime</a:t>
            </a:r>
            <a:r>
              <a:rPr lang="pl-PL" sz="1600" i="1" dirty="0"/>
              <a:t> law, </a:t>
            </a:r>
            <a:r>
              <a:rPr lang="pl-PL" sz="1600" i="1" dirty="0" err="1"/>
              <a:t>droit</a:t>
            </a:r>
            <a:r>
              <a:rPr lang="pl-PL" sz="1600" i="1" dirty="0"/>
              <a:t> </a:t>
            </a:r>
            <a:r>
              <a:rPr lang="pl-PL" sz="1600" i="1" dirty="0" err="1"/>
              <a:t>maritime</a:t>
            </a:r>
            <a:r>
              <a:rPr lang="pl-PL" sz="1600" i="1" dirty="0"/>
              <a:t>)</a:t>
            </a:r>
          </a:p>
          <a:p>
            <a:pPr marL="114300" indent="0" algn="just">
              <a:buNone/>
            </a:pPr>
            <a:r>
              <a:rPr lang="pl-PL" sz="1600" dirty="0"/>
              <a:t>dział prawa wewnętrznego danego państwa regulujący zagadnienia cywilnoprawne, administracyjne (prawo morskie administracyjne), prawa pracy i morskie międzynarodowe prawo prywatne.</a:t>
            </a:r>
          </a:p>
        </p:txBody>
      </p:sp>
    </p:spTree>
    <p:extLst>
      <p:ext uri="{BB962C8B-B14F-4D97-AF65-F5344CB8AC3E}">
        <p14:creationId xmlns:p14="http://schemas.microsoft.com/office/powerpoint/2010/main" val="2888731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r>
              <a:rPr lang="pl-PL" sz="1600" dirty="0"/>
              <a:t>źródła międzynarodowego prawa morza:</a:t>
            </a:r>
          </a:p>
          <a:p>
            <a:pPr>
              <a:buFont typeface="Wingdings" panose="05000000000000000000" pitchFamily="2" charset="2"/>
              <a:buChar char="Ø"/>
            </a:pPr>
            <a:r>
              <a:rPr lang="pl-PL" sz="1600" dirty="0"/>
              <a:t>zwyczaj</a:t>
            </a:r>
          </a:p>
          <a:p>
            <a:pPr>
              <a:buFont typeface="Wingdings" panose="05000000000000000000" pitchFamily="2" charset="2"/>
              <a:buChar char="Ø"/>
            </a:pPr>
            <a:r>
              <a:rPr lang="pl-PL" sz="1600" dirty="0"/>
              <a:t>konwencje, przede wszystkim:</a:t>
            </a:r>
          </a:p>
          <a:p>
            <a:pPr>
              <a:buFont typeface="Wingdings" panose="05000000000000000000" pitchFamily="2" charset="2"/>
              <a:buChar char="§"/>
            </a:pPr>
            <a:r>
              <a:rPr lang="pl-PL" sz="1600" dirty="0"/>
              <a:t>konwencje z 1958 r.</a:t>
            </a:r>
          </a:p>
          <a:p>
            <a:pPr>
              <a:buFont typeface="Wingdings" panose="05000000000000000000" pitchFamily="2" charset="2"/>
              <a:buChar char="ü"/>
            </a:pPr>
            <a:r>
              <a:rPr lang="pl-PL" sz="1600" dirty="0"/>
              <a:t>o morzu terytorialnym i strefie przyległej</a:t>
            </a:r>
          </a:p>
          <a:p>
            <a:pPr>
              <a:buFont typeface="Wingdings" panose="05000000000000000000" pitchFamily="2" charset="2"/>
              <a:buChar char="ü"/>
            </a:pPr>
            <a:r>
              <a:rPr lang="pl-PL" sz="1600" dirty="0"/>
              <a:t>o morzu otwartym</a:t>
            </a:r>
          </a:p>
          <a:p>
            <a:pPr>
              <a:buFont typeface="Wingdings" panose="05000000000000000000" pitchFamily="2" charset="2"/>
              <a:buChar char="ü"/>
            </a:pPr>
            <a:r>
              <a:rPr lang="pl-PL" sz="1600" dirty="0"/>
              <a:t>o rybołówstwie i konserwacji zasobów żywych morza otwartego</a:t>
            </a:r>
          </a:p>
          <a:p>
            <a:pPr algn="just">
              <a:buFont typeface="Wingdings" panose="05000000000000000000" pitchFamily="2" charset="2"/>
              <a:buChar char="ü"/>
            </a:pPr>
            <a:r>
              <a:rPr lang="pl-PL" sz="1600" dirty="0"/>
              <a:t>o szelfie kontynentalnym</a:t>
            </a:r>
          </a:p>
          <a:p>
            <a:pPr algn="just">
              <a:buFont typeface="Wingdings" panose="05000000000000000000" pitchFamily="2" charset="2"/>
              <a:buChar char="§"/>
            </a:pPr>
            <a:r>
              <a:rPr lang="pl-PL" sz="1600" dirty="0"/>
              <a:t>Konwencja o prawie morza z 10 grudnia 1982 r., weszła w życie 16 listopada 1994 r. (po upływie 12 miesięcy od daty złożenia sześćdziesiątego dokumentu ratyfikacyjnego)</a:t>
            </a:r>
          </a:p>
          <a:p>
            <a:pPr marL="114300" indent="0" algn="just">
              <a:buNone/>
            </a:pPr>
            <a:r>
              <a:rPr lang="pl-PL" sz="1600" dirty="0"/>
              <a:t>*obecnie – ratyfikowana przez 168 państw i Unię Europejską</a:t>
            </a:r>
          </a:p>
          <a:p>
            <a:pPr marL="114300" indent="0" algn="just">
              <a:buNone/>
            </a:pPr>
            <a:r>
              <a:rPr lang="pl-PL" sz="1600" dirty="0"/>
              <a:t>**RP ratyfikowała Konwencję 6 listopada 1998 r.; w stosunku do RP Konwencja weszła w życie 13 grudnia 1998 r.</a:t>
            </a:r>
          </a:p>
          <a:p>
            <a:pPr algn="just">
              <a:buFont typeface="Wingdings" panose="05000000000000000000" pitchFamily="2" charset="2"/>
              <a:buChar char="Ø"/>
            </a:pPr>
            <a:r>
              <a:rPr lang="pl-PL" sz="1600" dirty="0"/>
              <a:t>umowy dwustronne np. dotyczące rozgraniczenia wyłącznych stref ekonomicznych czy szelfu kontynentalnego</a:t>
            </a:r>
          </a:p>
        </p:txBody>
      </p:sp>
    </p:spTree>
    <p:extLst>
      <p:ext uri="{BB962C8B-B14F-4D97-AF65-F5344CB8AC3E}">
        <p14:creationId xmlns:p14="http://schemas.microsoft.com/office/powerpoint/2010/main" val="978880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697026"/>
          </a:xfrm>
        </p:spPr>
        <p:txBody>
          <a:bodyPr>
            <a:normAutofit/>
          </a:bodyPr>
          <a:lstStyle/>
          <a:p>
            <a:pPr marL="114300" indent="0">
              <a:buNone/>
            </a:pPr>
            <a:endParaRPr lang="pl-PL" sz="1600" dirty="0"/>
          </a:p>
          <a:p>
            <a:pPr marL="114300" indent="0">
              <a:buNone/>
            </a:pPr>
            <a:r>
              <a:rPr lang="pl-PL" sz="1600" dirty="0"/>
              <a:t>Klasyfikacja obszarów morskich – według kryterium władzy państwa nadbrzeżnego</a:t>
            </a:r>
          </a:p>
          <a:p>
            <a:pPr>
              <a:buFont typeface="Wingdings" panose="05000000000000000000" pitchFamily="2" charset="2"/>
              <a:buChar char="Ø"/>
            </a:pPr>
            <a:r>
              <a:rPr lang="pl-PL" sz="1600" dirty="0"/>
              <a:t>obszary wchodzące w skład państwa nadbrzeżnego </a:t>
            </a:r>
          </a:p>
          <a:p>
            <a:pPr>
              <a:buFont typeface="Wingdings" panose="05000000000000000000" pitchFamily="2" charset="2"/>
              <a:buChar char="§"/>
            </a:pPr>
            <a:r>
              <a:rPr lang="pl-PL" sz="1600" dirty="0"/>
              <a:t>morskie wody wewnętrzne</a:t>
            </a:r>
          </a:p>
          <a:p>
            <a:pPr>
              <a:buFont typeface="Wingdings" panose="05000000000000000000" pitchFamily="2" charset="2"/>
              <a:buChar char="§"/>
            </a:pPr>
            <a:r>
              <a:rPr lang="pl-PL" sz="1600" dirty="0"/>
              <a:t>wody archipelagowe</a:t>
            </a:r>
          </a:p>
          <a:p>
            <a:pPr>
              <a:buFont typeface="Wingdings" panose="05000000000000000000" pitchFamily="2" charset="2"/>
              <a:buChar char="§"/>
            </a:pPr>
            <a:r>
              <a:rPr lang="pl-PL" sz="1600" dirty="0"/>
              <a:t>morze terytorialne</a:t>
            </a:r>
          </a:p>
          <a:p>
            <a:pPr>
              <a:buFont typeface="Wingdings" panose="05000000000000000000" pitchFamily="2" charset="2"/>
              <a:buChar char="Ø"/>
            </a:pPr>
            <a:r>
              <a:rPr lang="pl-PL" sz="1600" dirty="0"/>
              <a:t>obszary, w których państwa nadbrzeżne wykonuje prawa suwerenne w ograniczonym zakresie</a:t>
            </a:r>
          </a:p>
          <a:p>
            <a:pPr>
              <a:buFont typeface="Wingdings" panose="05000000000000000000" pitchFamily="2" charset="2"/>
              <a:buChar char="§"/>
            </a:pPr>
            <a:r>
              <a:rPr lang="pl-PL" sz="1600" dirty="0"/>
              <a:t>morska strefa przyległa</a:t>
            </a:r>
          </a:p>
          <a:p>
            <a:pPr>
              <a:buFont typeface="Wingdings" panose="05000000000000000000" pitchFamily="2" charset="2"/>
              <a:buChar char="§"/>
            </a:pPr>
            <a:r>
              <a:rPr lang="pl-PL" sz="1600" dirty="0"/>
              <a:t>strefa wyłącznego rybołówstwa</a:t>
            </a:r>
          </a:p>
          <a:p>
            <a:pPr>
              <a:buFont typeface="Wingdings" panose="05000000000000000000" pitchFamily="2" charset="2"/>
              <a:buChar char="§"/>
            </a:pPr>
            <a:r>
              <a:rPr lang="pl-PL" sz="1600" dirty="0"/>
              <a:t>wyłączna strefa ekonomiczna</a:t>
            </a:r>
          </a:p>
          <a:p>
            <a:pPr>
              <a:buFont typeface="Wingdings" panose="05000000000000000000" pitchFamily="2" charset="2"/>
              <a:buChar char="§"/>
            </a:pPr>
            <a:r>
              <a:rPr lang="pl-PL" sz="1600" dirty="0"/>
              <a:t>szelf kontynentalny (nazywany czasami: morską strefą specjalną)</a:t>
            </a:r>
          </a:p>
          <a:p>
            <a:pPr>
              <a:buFont typeface="Wingdings" panose="05000000000000000000" pitchFamily="2" charset="2"/>
              <a:buChar char="Ø"/>
            </a:pPr>
            <a:r>
              <a:rPr lang="pl-PL" sz="1600" dirty="0"/>
              <a:t>obszary położone poza jurysdykcją państwa nadbrzeżnego</a:t>
            </a:r>
          </a:p>
          <a:p>
            <a:pPr>
              <a:buFont typeface="Wingdings" panose="05000000000000000000" pitchFamily="2" charset="2"/>
              <a:buChar char="§"/>
            </a:pPr>
            <a:r>
              <a:rPr lang="pl-PL" sz="1600" dirty="0"/>
              <a:t>morze pełne</a:t>
            </a:r>
          </a:p>
          <a:p>
            <a:pPr>
              <a:buFont typeface="Wingdings" panose="05000000000000000000" pitchFamily="2" charset="2"/>
              <a:buChar char="§"/>
            </a:pPr>
            <a:r>
              <a:rPr lang="pl-PL" sz="1600" dirty="0"/>
              <a:t>dno mórz i oceanów poza granicami jurysdykcji państwowej</a:t>
            </a:r>
          </a:p>
        </p:txBody>
      </p:sp>
    </p:spTree>
    <p:extLst>
      <p:ext uri="{BB962C8B-B14F-4D97-AF65-F5344CB8AC3E}">
        <p14:creationId xmlns:p14="http://schemas.microsoft.com/office/powerpoint/2010/main" val="2584254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morskie wody wewnętrzne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60506"/>
            <a:ext cx="10972800" cy="4953467"/>
          </a:xfrm>
        </p:spPr>
        <p:txBody>
          <a:bodyPr>
            <a:normAutofit lnSpcReduction="10000"/>
          </a:bodyPr>
          <a:lstStyle/>
          <a:p>
            <a:pPr>
              <a:buFont typeface="Wingdings" panose="05000000000000000000" pitchFamily="2" charset="2"/>
              <a:buChar char="Ø"/>
            </a:pPr>
            <a:r>
              <a:rPr lang="pl-PL" sz="1600" dirty="0"/>
              <a:t>stanowią część terytorium państwa nadbrzeżnego, które sprawuje na nich pełną władzę suwerenną</a:t>
            </a:r>
          </a:p>
          <a:p>
            <a:pPr>
              <a:buFont typeface="Wingdings" panose="05000000000000000000" pitchFamily="2" charset="2"/>
              <a:buChar char="Ø"/>
            </a:pPr>
            <a:r>
              <a:rPr lang="pl-PL" sz="1600" dirty="0"/>
              <a:t>część wód morskich położona pomiędzy lądem a morzem terytorialnym</a:t>
            </a:r>
          </a:p>
          <a:p>
            <a:pPr>
              <a:buFont typeface="Wingdings" panose="05000000000000000000" pitchFamily="2" charset="2"/>
              <a:buChar char="Ø"/>
            </a:pPr>
            <a:r>
              <a:rPr lang="pl-PL" sz="1600" dirty="0"/>
              <a:t>w ich skład wchodzą:</a:t>
            </a:r>
          </a:p>
          <a:p>
            <a:pPr>
              <a:buFont typeface="Wingdings" panose="05000000000000000000" pitchFamily="2" charset="2"/>
              <a:buChar char="§"/>
            </a:pPr>
            <a:r>
              <a:rPr lang="pl-PL" sz="1600" dirty="0"/>
              <a:t>zatoki (o określonej szerokości wejścia) bez względu na wielkość i obszar</a:t>
            </a:r>
          </a:p>
          <a:p>
            <a:pPr>
              <a:buFont typeface="Wingdings" panose="05000000000000000000" pitchFamily="2" charset="2"/>
              <a:buChar char="§"/>
            </a:pPr>
            <a:r>
              <a:rPr lang="pl-PL" sz="1600" dirty="0"/>
              <a:t>zatoki i wody historyczne</a:t>
            </a:r>
          </a:p>
          <a:p>
            <a:pPr>
              <a:buFont typeface="Wingdings" panose="05000000000000000000" pitchFamily="2" charset="2"/>
              <a:buChar char="§"/>
            </a:pPr>
            <a:r>
              <a:rPr lang="pl-PL" sz="1600" dirty="0"/>
              <a:t>porty </a:t>
            </a:r>
          </a:p>
          <a:p>
            <a:pPr>
              <a:buFont typeface="Wingdings" panose="05000000000000000000" pitchFamily="2" charset="2"/>
              <a:buChar char="§"/>
            </a:pPr>
            <a:r>
              <a:rPr lang="pl-PL" sz="1600" dirty="0"/>
              <a:t>redy </a:t>
            </a:r>
          </a:p>
          <a:p>
            <a:pPr>
              <a:buFont typeface="Wingdings" panose="05000000000000000000" pitchFamily="2" charset="2"/>
              <a:buChar char="§"/>
            </a:pPr>
            <a:r>
              <a:rPr lang="pl-PL" sz="1600" dirty="0"/>
              <a:t>ujścia rzek</a:t>
            </a:r>
          </a:p>
          <a:p>
            <a:pPr>
              <a:buFont typeface="Wingdings" panose="05000000000000000000" pitchFamily="2" charset="2"/>
              <a:buChar char="Ø"/>
            </a:pPr>
            <a:r>
              <a:rPr lang="pl-PL" sz="1600" dirty="0"/>
              <a:t>władza państwa nadbrzeżnego nie jest ograniczona prawem nieszkodliwego przepływu</a:t>
            </a:r>
          </a:p>
          <a:p>
            <a:pPr>
              <a:buFont typeface="Wingdings" panose="05000000000000000000" pitchFamily="2" charset="2"/>
              <a:buChar char="Ø"/>
            </a:pPr>
            <a:r>
              <a:rPr lang="pl-PL" sz="1600" dirty="0"/>
              <a:t>państwo może zabronić obcym statkom korzystania ze swoich morskich wód wewnętrznych</a:t>
            </a:r>
          </a:p>
          <a:p>
            <a:pPr marL="114300" indent="0">
              <a:buNone/>
            </a:pPr>
            <a:endParaRPr lang="pl-PL" sz="1600" dirty="0"/>
          </a:p>
          <a:p>
            <a:pPr marL="114300" indent="0">
              <a:buNone/>
            </a:pPr>
            <a:r>
              <a:rPr lang="pl-PL" sz="1400" dirty="0"/>
              <a:t>Wody wewnętrzne RP:</a:t>
            </a:r>
          </a:p>
          <a:p>
            <a:pPr>
              <a:buFont typeface="Wingdings" panose="05000000000000000000" pitchFamily="2" charset="2"/>
              <a:buChar char="Ø"/>
            </a:pPr>
            <a:r>
              <a:rPr lang="pl-PL" sz="1400" dirty="0"/>
              <a:t>część Zatoki </a:t>
            </a:r>
            <a:r>
              <a:rPr lang="pl-PL" sz="1400" dirty="0" err="1"/>
              <a:t>Nowowarpińskiej</a:t>
            </a:r>
            <a:r>
              <a:rPr lang="pl-PL" sz="1400" dirty="0"/>
              <a:t> i Zalewu Szczecińskiego</a:t>
            </a:r>
          </a:p>
          <a:p>
            <a:pPr>
              <a:buFont typeface="Wingdings" panose="05000000000000000000" pitchFamily="2" charset="2"/>
              <a:buChar char="Ø"/>
            </a:pPr>
            <a:r>
              <a:rPr lang="pl-PL" sz="1400" dirty="0"/>
              <a:t>część Zatoki Gdańskiej zamknięta linią łączącą cypel Hel z punktem na Mierzei Wiślanej o współrzędnych 54</a:t>
            </a:r>
            <a:r>
              <a:rPr lang="pl-PL" sz="1400" baseline="30000" dirty="0"/>
              <a:t>o</a:t>
            </a:r>
            <a:r>
              <a:rPr lang="pl-PL" sz="1400" dirty="0"/>
              <a:t>22’12’’ szerokości geograficznej północnej i 19</a:t>
            </a:r>
            <a:r>
              <a:rPr lang="pl-PL" sz="1400" baseline="30000" dirty="0"/>
              <a:t>o</a:t>
            </a:r>
            <a:r>
              <a:rPr lang="pl-PL" sz="1400" dirty="0"/>
              <a:t>21’00’’ długości geograficznej wschodniej</a:t>
            </a:r>
          </a:p>
          <a:p>
            <a:pPr>
              <a:buFont typeface="Wingdings" panose="05000000000000000000" pitchFamily="2" charset="2"/>
              <a:buChar char="Ø"/>
            </a:pPr>
            <a:r>
              <a:rPr lang="pl-PL" sz="1400" dirty="0"/>
              <a:t>część Zalewu Wiślanego na zachód od linii łączącej punkt styku polsko-rosyjskiej granicy na lądzie z punktem styku tej granicy na Mierzei Wiślanej</a:t>
            </a:r>
          </a:p>
          <a:p>
            <a:pPr>
              <a:buFont typeface="Wingdings" panose="05000000000000000000" pitchFamily="2" charset="2"/>
              <a:buChar char="Ø"/>
            </a:pPr>
            <a:r>
              <a:rPr lang="pl-PL" sz="1400" dirty="0"/>
              <a:t>wody portów i red</a:t>
            </a:r>
          </a:p>
        </p:txBody>
      </p:sp>
    </p:spTree>
    <p:extLst>
      <p:ext uri="{BB962C8B-B14F-4D97-AF65-F5344CB8AC3E}">
        <p14:creationId xmlns:p14="http://schemas.microsoft.com/office/powerpoint/2010/main" val="1080817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4" end="14"/>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morskie wody wewnętrzne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r>
              <a:rPr lang="pl-PL" sz="1600" dirty="0"/>
              <a:t>zatoki:</a:t>
            </a:r>
          </a:p>
          <a:p>
            <a:pPr algn="just">
              <a:buFont typeface="Wingdings" panose="05000000000000000000" pitchFamily="2" charset="2"/>
              <a:buChar char="Ø"/>
            </a:pPr>
            <a:r>
              <a:rPr lang="pl-PL" sz="1600" dirty="0"/>
              <a:t>w XIX wieku – przyjęto zasadę, że jeżeli odległość pomiędzy brzegami przy wejściu do zatoki nie przekraczała 10 mil morskich, wody takiej zatoki uważano za morskie wody wewnętrzne</a:t>
            </a:r>
          </a:p>
          <a:p>
            <a:pPr marL="114300" indent="0" algn="just">
              <a:buNone/>
            </a:pPr>
            <a:r>
              <a:rPr lang="pl-PL" sz="1600" dirty="0"/>
              <a:t>*mila morska = 1852 m</a:t>
            </a:r>
          </a:p>
          <a:p>
            <a:pPr algn="just">
              <a:buFont typeface="Wingdings" panose="05000000000000000000" pitchFamily="2" charset="2"/>
              <a:buChar char="Ø"/>
            </a:pPr>
            <a:r>
              <a:rPr lang="pl-PL" sz="1600" dirty="0"/>
              <a:t>Konwencja Genewska o morzu terytorialnym i strefie przyległej z 1958 r. oraz Konwencja o prawie morza z 1982 r. </a:t>
            </a:r>
          </a:p>
          <a:p>
            <a:pPr algn="just">
              <a:buFont typeface="Wingdings" panose="05000000000000000000" pitchFamily="2" charset="2"/>
              <a:buChar char="§"/>
            </a:pPr>
            <a:r>
              <a:rPr lang="pl-PL" sz="1600" dirty="0"/>
              <a:t>jeżeli odległość między punkami wytyczającymi naturalne wejście do zatoki przy najdalszym odpływie nie przekracza 24 mil, linię zamykającą zatokę można wytyczyć między tymi dwoma punktami najdalszego odpływu, a wody tą linią zamknięte uważane będą za wody wewnętrzne</a:t>
            </a:r>
          </a:p>
          <a:p>
            <a:pPr algn="just">
              <a:buFont typeface="Wingdings" panose="05000000000000000000" pitchFamily="2" charset="2"/>
              <a:buChar char="§"/>
            </a:pPr>
            <a:r>
              <a:rPr lang="pl-PL" sz="1600" dirty="0"/>
              <a:t>jeżeli odległość między punkami wytyczającymi naturalne wejście zatoki przy najdalszym odpływie przekracza 24 mile, wytycza się linię prostą długości 24 mil poprzez zatokę w taki sposób, aby zamknąć nią jak największą powierzchnię wód, jaką da się zamknąć linią o takiej długości</a:t>
            </a:r>
          </a:p>
        </p:txBody>
      </p:sp>
    </p:spTree>
    <p:extLst>
      <p:ext uri="{BB962C8B-B14F-4D97-AF65-F5344CB8AC3E}">
        <p14:creationId xmlns:p14="http://schemas.microsoft.com/office/powerpoint/2010/main" val="3666259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morskie wody wewnętrzne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endParaRPr lang="pl-PL" sz="1600" dirty="0"/>
          </a:p>
          <a:p>
            <a:pPr marL="114300" indent="0">
              <a:buNone/>
            </a:pPr>
            <a:r>
              <a:rPr lang="pl-PL" sz="1600" dirty="0"/>
              <a:t>zatoki i wody historyczne</a:t>
            </a:r>
          </a:p>
          <a:p>
            <a:pPr algn="just">
              <a:buFont typeface="Wingdings" panose="05000000000000000000" pitchFamily="2" charset="2"/>
              <a:buChar char="Ø"/>
            </a:pPr>
            <a:r>
              <a:rPr lang="pl-PL" sz="1600" dirty="0"/>
              <a:t>nie znajdują do nich zastosowania dotyczące ograniczenia szerokości wejścia do zatoki</a:t>
            </a:r>
          </a:p>
          <a:p>
            <a:pPr algn="just">
              <a:buFont typeface="Wingdings" panose="05000000000000000000" pitchFamily="2" charset="2"/>
              <a:buChar char="Ø"/>
            </a:pPr>
            <a:r>
              <a:rPr lang="pl-PL" sz="1600" dirty="0"/>
              <a:t>nawet rozległe zatoki czy obszary przybrzeżna mogą stanowić wody wewnętrzne, jeżeli państwo nadbrzeżne ma do nich tytuł historyczny, tzn. jeżeli zostały one przez państwo nadbrzeżne zawłaszczone, od dawna uważane są za wody wewnętrzne, państwo nadbrzeżne wykonuje tam swoją władzę jak na wodach wewnętrznych i inne państwa tak traktują te wody </a:t>
            </a:r>
          </a:p>
          <a:p>
            <a:pPr algn="just">
              <a:buFont typeface="Wingdings" panose="05000000000000000000" pitchFamily="2" charset="2"/>
              <a:buChar char="Ø"/>
            </a:pPr>
            <a:r>
              <a:rPr lang="pl-PL" sz="1600" dirty="0"/>
              <a:t>np. Zatoka </a:t>
            </a:r>
            <a:r>
              <a:rPr lang="pl-PL" sz="1600" dirty="0" err="1"/>
              <a:t>Laholmu</a:t>
            </a:r>
            <a:r>
              <a:rPr lang="pl-PL" sz="1600" dirty="0"/>
              <a:t> (Szwecja), Zatoka </a:t>
            </a:r>
            <a:r>
              <a:rPr lang="pl-PL" sz="1600" dirty="0" err="1"/>
              <a:t>Vestfjord</a:t>
            </a:r>
            <a:r>
              <a:rPr lang="pl-PL" sz="1600" dirty="0"/>
              <a:t> i Varanger </a:t>
            </a:r>
            <a:r>
              <a:rPr lang="pl-PL" sz="1600" dirty="0" err="1"/>
              <a:t>Fjord</a:t>
            </a:r>
            <a:r>
              <a:rPr lang="pl-PL" sz="1600" dirty="0"/>
              <a:t> (Norwegia), morze Karskie (Rosja), Zatoka Hudsona (Kanada)</a:t>
            </a:r>
          </a:p>
        </p:txBody>
      </p:sp>
    </p:spTree>
    <p:extLst>
      <p:ext uri="{BB962C8B-B14F-4D97-AF65-F5344CB8AC3E}">
        <p14:creationId xmlns:p14="http://schemas.microsoft.com/office/powerpoint/2010/main" val="189943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morskie wody wewnętrzne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26847"/>
            <a:ext cx="10972800" cy="4740294"/>
          </a:xfrm>
        </p:spPr>
        <p:txBody>
          <a:bodyPr>
            <a:normAutofit/>
          </a:bodyPr>
          <a:lstStyle/>
          <a:p>
            <a:pPr marL="114300" indent="0">
              <a:buNone/>
            </a:pPr>
            <a:r>
              <a:rPr lang="pl-PL" sz="1600" dirty="0"/>
              <a:t>porty</a:t>
            </a:r>
          </a:p>
          <a:p>
            <a:pPr algn="just">
              <a:buFont typeface="Wingdings" panose="05000000000000000000" pitchFamily="2" charset="2"/>
              <a:buChar char="Ø"/>
            </a:pPr>
            <a:r>
              <a:rPr lang="pl-PL" sz="1600" dirty="0"/>
              <a:t>obszary położone z reguły na styku morza i lądu, wyposażone w urządzenia umożliwiające statkom postój oraz załadowanie i wyładowanie towarów i pasażerów</a:t>
            </a:r>
          </a:p>
          <a:p>
            <a:pPr algn="just">
              <a:buFont typeface="Wingdings" panose="05000000000000000000" pitchFamily="2" charset="2"/>
              <a:buChar char="Ø"/>
            </a:pPr>
            <a:r>
              <a:rPr lang="pl-PL" sz="1600" dirty="0"/>
              <a:t>można wyróżnić:</a:t>
            </a:r>
          </a:p>
          <a:p>
            <a:pPr algn="just">
              <a:buFont typeface="Wingdings" panose="05000000000000000000" pitchFamily="2" charset="2"/>
              <a:buChar char="§"/>
            </a:pPr>
            <a:r>
              <a:rPr lang="pl-PL" sz="1600" dirty="0"/>
              <a:t>porty otwarte – inaczej porty handlowe; porty otwarte dla statków handlowych niezależnie od podnoszonej bandery</a:t>
            </a:r>
          </a:p>
          <a:p>
            <a:pPr marL="114300" indent="0" algn="just">
              <a:buNone/>
            </a:pPr>
            <a:r>
              <a:rPr lang="pl-PL" sz="1600" dirty="0"/>
              <a:t>*państwo nadbrzeżne może zakazać wejścia do portów otwartych statkom np. ze względów bezpieczeństwa lub statkom pewnego rodzaju</a:t>
            </a:r>
          </a:p>
          <a:p>
            <a:pPr algn="just">
              <a:buFont typeface="Wingdings" panose="05000000000000000000" pitchFamily="2" charset="2"/>
              <a:buChar char="§"/>
            </a:pPr>
            <a:r>
              <a:rPr lang="pl-PL" sz="1600" dirty="0"/>
              <a:t>porty zamknięte – przeznaczone dla własnej marynarki np. porty wojenne; inne statki zasadniczo nie mogą wpływać do takich portów; każde państwo samodzielnie decyduje o charakterze portu</a:t>
            </a:r>
          </a:p>
          <a:p>
            <a:pPr marL="114300" indent="0" algn="just">
              <a:buNone/>
            </a:pPr>
            <a:r>
              <a:rPr lang="pl-PL" sz="1600" dirty="0"/>
              <a:t>*uważa się, że nie można odmówić zezwolenia na wejście do portu zamkniętego statkowi, który znalazł się w niebezpieczeństwie na skutek awarii lub sztormu</a:t>
            </a:r>
          </a:p>
          <a:p>
            <a:pPr algn="just">
              <a:buFont typeface="Wingdings" panose="05000000000000000000" pitchFamily="2" charset="2"/>
              <a:buChar char="Ø"/>
            </a:pPr>
            <a:r>
              <a:rPr lang="pl-PL" sz="1600" dirty="0"/>
              <a:t>państwo nadbrzeżne decyduje o charakterze portu – nie powinno bez uzasadnienia i bez odpowiedniego uprzedzenia zakazywać dostępu do portu, który wcześniej był otwarty</a:t>
            </a:r>
          </a:p>
          <a:p>
            <a:pPr marL="114300" indent="0" algn="just">
              <a:buNone/>
            </a:pPr>
            <a:r>
              <a:rPr lang="pl-PL" sz="1400" dirty="0"/>
              <a:t>*porty otwarte w RP: Szczecin-Świnoujście, Gdynia, Gdańsk, Kołobrzeg, Darłowo i Ustka</a:t>
            </a:r>
          </a:p>
        </p:txBody>
      </p:sp>
    </p:spTree>
    <p:extLst>
      <p:ext uri="{BB962C8B-B14F-4D97-AF65-F5344CB8AC3E}">
        <p14:creationId xmlns:p14="http://schemas.microsoft.com/office/powerpoint/2010/main" val="1335349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morskie wody wewnętrzne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r>
              <a:rPr lang="pl-PL" sz="1600" dirty="0"/>
              <a:t>reda</a:t>
            </a:r>
          </a:p>
          <a:p>
            <a:pPr algn="just">
              <a:buFont typeface="Wingdings" panose="05000000000000000000" pitchFamily="2" charset="2"/>
              <a:buChar char="Ø"/>
            </a:pPr>
            <a:r>
              <a:rPr lang="pl-PL" sz="1600" dirty="0"/>
              <a:t>na gruncie prawa międzynarodowego – kwestia sporna, czy redy stanowią wody wewnętrzne czy morze terytorialne</a:t>
            </a:r>
          </a:p>
          <a:p>
            <a:pPr algn="just">
              <a:buFont typeface="Wingdings" panose="05000000000000000000" pitchFamily="2" charset="2"/>
              <a:buChar char="Ø"/>
            </a:pPr>
            <a:r>
              <a:rPr lang="pl-PL" sz="1600" dirty="0"/>
              <a:t>Konwencja Genewska o morzu terytorialnym i strefie przyległej oraz Konwencja o prawie morza nie traktują red jako wód wewnętrznych </a:t>
            </a:r>
          </a:p>
          <a:p>
            <a:pPr algn="just">
              <a:buFont typeface="Wingdings" panose="05000000000000000000" pitchFamily="2" charset="2"/>
              <a:buChar char="Ø"/>
            </a:pPr>
            <a:r>
              <a:rPr lang="pl-PL" sz="1600" dirty="0"/>
              <a:t>kwestia uznania red za wody wewnętrzne regulowana jest najczęściej prawem danego państwa </a:t>
            </a:r>
            <a:r>
              <a:rPr lang="pl-PL" sz="1600" dirty="0" err="1"/>
              <a:t>nadrzeżnego</a:t>
            </a:r>
            <a:endParaRPr lang="pl-PL" sz="1600" dirty="0"/>
          </a:p>
          <a:p>
            <a:pPr algn="just">
              <a:buFont typeface="Wingdings" panose="05000000000000000000" pitchFamily="2" charset="2"/>
              <a:buChar char="Ø"/>
            </a:pPr>
            <a:r>
              <a:rPr lang="pl-PL" sz="1600" dirty="0"/>
              <a:t>obszar wodny leżący przed wejściem do portu, na którym odbywa się kotwiczenie i postój statków oczekujących na wpłynięcie do portu; niekiedy na redzie następuje całkowity lub częściowy załadunek i wyładunek statków</a:t>
            </a:r>
          </a:p>
        </p:txBody>
      </p:sp>
    </p:spTree>
    <p:extLst>
      <p:ext uri="{BB962C8B-B14F-4D97-AF65-F5344CB8AC3E}">
        <p14:creationId xmlns:p14="http://schemas.microsoft.com/office/powerpoint/2010/main" val="585906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1982</Words>
  <Application>Microsoft Office PowerPoint</Application>
  <PresentationFormat>Panoramiczny</PresentationFormat>
  <Paragraphs>134</Paragraphs>
  <Slides>16</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16</vt:i4>
      </vt:variant>
    </vt:vector>
  </HeadingPairs>
  <TitlesOfParts>
    <vt:vector size="21" baseType="lpstr">
      <vt:lpstr>Arial</vt:lpstr>
      <vt:lpstr>Book Antiqua</vt:lpstr>
      <vt:lpstr>Century Gothic</vt:lpstr>
      <vt:lpstr>Wingdings</vt:lpstr>
      <vt:lpstr>Apteka</vt:lpstr>
      <vt:lpstr>Prawo międzynarodowe publiczne</vt:lpstr>
      <vt:lpstr>Prawo morza</vt:lpstr>
      <vt:lpstr>Prawo morza</vt:lpstr>
      <vt:lpstr>Prawo morza</vt:lpstr>
      <vt:lpstr>Prawo morza morskie wody wewnętrzne</vt:lpstr>
      <vt:lpstr>Prawo morza morskie wody wewnętrzne</vt:lpstr>
      <vt:lpstr>Prawo morza morskie wody wewnętrzne</vt:lpstr>
      <vt:lpstr>Prawo morza morskie wody wewnętrzne</vt:lpstr>
      <vt:lpstr>Prawo morza morskie wody wewnętrzne</vt:lpstr>
      <vt:lpstr>Prawo morza morskie wody wewnętrzne</vt:lpstr>
      <vt:lpstr>Prawo morza wody archipelagowe</vt:lpstr>
      <vt:lpstr>Prawo morza wody archipelagowe</vt:lpstr>
      <vt:lpstr>Prawo morza morze terytorialne</vt:lpstr>
      <vt:lpstr>Prawo morza morze terytorialne</vt:lpstr>
      <vt:lpstr>Prawo morza Morze terytorialne</vt:lpstr>
      <vt:lpstr>Prawo morza morze terytorialne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międzynarodowe publiczne</dc:title>
  <dc:creator>Anna Surówka</dc:creator>
  <cp:lastModifiedBy>Anna Surówka</cp:lastModifiedBy>
  <cp:revision>1</cp:revision>
  <dcterms:created xsi:type="dcterms:W3CDTF">2024-05-05T12:56:21Z</dcterms:created>
  <dcterms:modified xsi:type="dcterms:W3CDTF">2024-05-05T12:57:08Z</dcterms:modified>
</cp:coreProperties>
</file>