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8" r:id="rId3"/>
    <p:sldId id="269" r:id="rId4"/>
    <p:sldId id="270" r:id="rId5"/>
    <p:sldId id="271" r:id="rId6"/>
    <p:sldId id="272" r:id="rId7"/>
    <p:sldId id="273" r:id="rId8"/>
    <p:sldId id="274" r:id="rId9"/>
    <p:sldId id="423" r:id="rId10"/>
    <p:sldId id="424" r:id="rId11"/>
    <p:sldId id="425" r:id="rId12"/>
    <p:sldId id="426" r:id="rId13"/>
    <p:sldId id="427" r:id="rId14"/>
    <p:sldId id="428" r:id="rId15"/>
    <p:sldId id="429" r:id="rId16"/>
    <p:sldId id="267" r:id="rId17"/>
    <p:sldId id="434" r:id="rId18"/>
    <p:sldId id="294" r:id="rId19"/>
    <p:sldId id="268" r:id="rId20"/>
    <p:sldId id="430" r:id="rId21"/>
    <p:sldId id="431" r:id="rId22"/>
    <p:sldId id="432" r:id="rId23"/>
    <p:sldId id="433" r:id="rId24"/>
    <p:sldId id="422" r:id="rId25"/>
    <p:sldId id="295" r:id="rId26"/>
    <p:sldId id="296" r:id="rId2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308080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9104340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699694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5787888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3220255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3725819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747316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723768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825719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9646481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3963319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5009143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7814469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684004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069598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913385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6889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27613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2127023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175886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417630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8491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20209259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10.03.2025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13689590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fontScale="70000" lnSpcReduction="20000"/>
          </a:bodyPr>
          <a:lstStyle/>
          <a:p>
            <a:r>
              <a:rPr lang="pl-PL" dirty="0"/>
              <a:t>Ćwiczenia 2</a:t>
            </a:r>
          </a:p>
          <a:p>
            <a:r>
              <a:rPr lang="pl-PL"/>
              <a:t>WPPRSM-1221,1213,1211</a:t>
            </a:r>
            <a:endParaRPr lang="pl-PL" dirty="0"/>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B518F6-4148-4532-ACC3-DDFA437CD9A8}"/>
              </a:ext>
            </a:extLst>
          </p:cNvPr>
          <p:cNvSpPr>
            <a:spLocks noGrp="1"/>
          </p:cNvSpPr>
          <p:nvPr>
            <p:ph type="title"/>
          </p:nvPr>
        </p:nvSpPr>
        <p:spPr/>
        <p:txBody>
          <a:bodyPr>
            <a:normAutofit/>
          </a:bodyPr>
          <a:lstStyle/>
          <a:p>
            <a:r>
              <a:rPr lang="pl-PL" sz="2000" dirty="0"/>
              <a:t>Odpowiedzialność państwa</a:t>
            </a:r>
          </a:p>
        </p:txBody>
      </p:sp>
      <p:sp>
        <p:nvSpPr>
          <p:cNvPr id="3" name="Symbol zastępczy zawartości 2">
            <a:extLst>
              <a:ext uri="{FF2B5EF4-FFF2-40B4-BE49-F238E27FC236}">
                <a16:creationId xmlns:a16="http://schemas.microsoft.com/office/drawing/2014/main" id="{D77C3F37-EACA-4E1C-B834-F3740C231EF2}"/>
              </a:ext>
            </a:extLst>
          </p:cNvPr>
          <p:cNvSpPr>
            <a:spLocks noGrp="1"/>
          </p:cNvSpPr>
          <p:nvPr>
            <p:ph idx="1"/>
          </p:nvPr>
        </p:nvSpPr>
        <p:spPr/>
        <p:txBody>
          <a:bodyPr>
            <a:normAutofit lnSpcReduction="10000"/>
          </a:bodyPr>
          <a:lstStyle/>
          <a:p>
            <a:pPr marL="114300" indent="0">
              <a:buNone/>
            </a:pPr>
            <a:r>
              <a:rPr lang="pl-PL" sz="1600" b="1" dirty="0"/>
              <a:t>retorsje</a:t>
            </a:r>
          </a:p>
          <a:p>
            <a:pPr marL="114300" indent="0" algn="just">
              <a:buNone/>
            </a:pPr>
            <a:r>
              <a:rPr lang="pl-PL" sz="1600" dirty="0"/>
              <a:t>zgodny z prawem międzynarodowym środek odwetowy podejmowany przez państwo w odpowiedzi na również zgodne z prawem, ale sprzeczne z jego interesami, zachowanie drugiego państwa</a:t>
            </a:r>
          </a:p>
          <a:p>
            <a:pPr marL="114300" indent="0" algn="just">
              <a:buNone/>
            </a:pPr>
            <a:endParaRPr lang="pl-PL" sz="1600" dirty="0"/>
          </a:p>
          <a:p>
            <a:pPr marL="114300" indent="0" algn="just">
              <a:buNone/>
            </a:pPr>
            <a:r>
              <a:rPr lang="pl-PL" sz="1600" b="1" dirty="0"/>
              <a:t>są zgodne z prawem międzynarodowym, jeśli</a:t>
            </a:r>
            <a:r>
              <a:rPr lang="pl-PL" sz="1600" dirty="0"/>
              <a:t>:</a:t>
            </a:r>
          </a:p>
          <a:p>
            <a:pPr algn="just">
              <a:buFont typeface="Wingdings" panose="05000000000000000000" pitchFamily="2" charset="2"/>
              <a:buChar char="Ø"/>
            </a:pPr>
            <a:r>
              <a:rPr lang="pl-PL" sz="1600" dirty="0"/>
              <a:t>celem ich stosowania jest wyrażenie dezaprobaty i skłonienie drugiego państwa do postępowania zgodnego z prawem (interesami danego państwa)</a:t>
            </a:r>
          </a:p>
          <a:p>
            <a:pPr algn="just">
              <a:buFont typeface="Wingdings" panose="05000000000000000000" pitchFamily="2" charset="2"/>
              <a:buChar char="Ø"/>
            </a:pPr>
            <a:r>
              <a:rPr lang="pl-PL" sz="1600" dirty="0"/>
              <a:t>pozostają w zgodzie z prawem międzynarodowym</a:t>
            </a:r>
          </a:p>
          <a:p>
            <a:pPr algn="just">
              <a:buFont typeface="Wingdings" panose="05000000000000000000" pitchFamily="2" charset="2"/>
              <a:buChar char="Ø"/>
            </a:pPr>
            <a:r>
              <a:rPr lang="pl-PL" sz="1600" dirty="0"/>
              <a:t>przy ich stosowaniu przestrzegana jest zasada proporcjonalności nakazująca użycie takich samych lub zbliżonych środków, jakimi posłużyło się drugie państwo</a:t>
            </a:r>
          </a:p>
          <a:p>
            <a:pPr algn="just">
              <a:buFont typeface="Wingdings" panose="05000000000000000000" pitchFamily="2" charset="2"/>
              <a:buChar char="Ø"/>
            </a:pPr>
            <a:r>
              <a:rPr lang="pl-PL" sz="1600" dirty="0"/>
              <a:t>wpierw państwo poszkodowane wezwało państwo naruszające prawo do wypełniania swoich zobowiązań oraz notyfikowało mu decyzję o podjęciu środków odwetowych wraz z ofertą negocjacji</a:t>
            </a:r>
          </a:p>
          <a:p>
            <a:pPr marL="114300" indent="0" algn="just">
              <a:buNone/>
            </a:pPr>
            <a:r>
              <a:rPr lang="pl-PL" sz="1600" dirty="0"/>
              <a:t>bez spełnienia tych warunków państwo poszkodowane może przedsięwziąć tylko takie środki, które są niezbędne dla zabezpieczenia jego praw</a:t>
            </a:r>
          </a:p>
          <a:p>
            <a:pPr algn="just">
              <a:buFont typeface="Wingdings" panose="05000000000000000000" pitchFamily="2" charset="2"/>
              <a:buChar char="Ø"/>
            </a:pPr>
            <a:r>
              <a:rPr lang="pl-PL" sz="1600" dirty="0"/>
              <a:t> ich stosowanie ulega zawieszeniu w razie zaprzestania naruszania prawa przez drugie państwo albo w przypadku wszczęcia procedury przed sądem międzynarodowym</a:t>
            </a:r>
          </a:p>
        </p:txBody>
      </p:sp>
    </p:spTree>
    <p:extLst>
      <p:ext uri="{BB962C8B-B14F-4D97-AF65-F5344CB8AC3E}">
        <p14:creationId xmlns:p14="http://schemas.microsoft.com/office/powerpoint/2010/main" val="771200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C7C9BF-5047-4AB7-AC99-AC023C0A28B4}"/>
              </a:ext>
            </a:extLst>
          </p:cNvPr>
          <p:cNvSpPr>
            <a:spLocks noGrp="1"/>
          </p:cNvSpPr>
          <p:nvPr>
            <p:ph type="title"/>
          </p:nvPr>
        </p:nvSpPr>
        <p:spPr/>
        <p:txBody>
          <a:bodyPr>
            <a:normAutofit/>
          </a:bodyPr>
          <a:lstStyle/>
          <a:p>
            <a:r>
              <a:rPr lang="pl-PL" sz="2000" dirty="0"/>
              <a:t>Odpowiedzialność państwa</a:t>
            </a:r>
          </a:p>
        </p:txBody>
      </p:sp>
      <p:sp>
        <p:nvSpPr>
          <p:cNvPr id="3" name="Symbol zastępczy zawartości 2">
            <a:extLst>
              <a:ext uri="{FF2B5EF4-FFF2-40B4-BE49-F238E27FC236}">
                <a16:creationId xmlns:a16="http://schemas.microsoft.com/office/drawing/2014/main" id="{F4E36339-CDD4-4D13-87D6-F59FFAA18B27}"/>
              </a:ext>
            </a:extLst>
          </p:cNvPr>
          <p:cNvSpPr>
            <a:spLocks noGrp="1"/>
          </p:cNvSpPr>
          <p:nvPr>
            <p:ph idx="1"/>
          </p:nvPr>
        </p:nvSpPr>
        <p:spPr/>
        <p:txBody>
          <a:bodyPr>
            <a:normAutofit/>
          </a:bodyPr>
          <a:lstStyle/>
          <a:p>
            <a:pPr marL="114300" indent="0">
              <a:buNone/>
            </a:pPr>
            <a:r>
              <a:rPr lang="pl-PL" sz="1600" b="1" dirty="0"/>
              <a:t>represalia</a:t>
            </a:r>
          </a:p>
          <a:p>
            <a:pPr marL="114300" indent="0" algn="just">
              <a:buNone/>
            </a:pPr>
            <a:r>
              <a:rPr lang="pl-PL" sz="1600" dirty="0"/>
              <a:t>środki odwetowe polegające na tymczasowym zawieszeniu stosowania pewnej normy prawa międzynarodowego przez państwo poszkodowane (podmiot represaliów) podejmowane w odpowiedzi na sprzeczne z prawem międzynarodowym zachowanie innego państwa (obiekt represaliów), celem zmuszenia państwa dokonującego naruszenia do naprawienia szkody, zapobieżenia dalszym naruszeniom prawa i przywrócenia działania zgodnego z prawem</a:t>
            </a:r>
          </a:p>
          <a:p>
            <a:pPr marL="114300" indent="0" algn="just">
              <a:buNone/>
            </a:pPr>
            <a:endParaRPr lang="pl-PL" sz="1600" dirty="0"/>
          </a:p>
          <a:p>
            <a:pPr marL="114300" indent="0" algn="just">
              <a:buNone/>
            </a:pPr>
            <a:r>
              <a:rPr lang="pl-PL" sz="1600" b="1" dirty="0"/>
              <a:t>ich użycie</a:t>
            </a:r>
            <a:r>
              <a:rPr lang="pl-PL" sz="1600" dirty="0"/>
              <a:t>:</a:t>
            </a:r>
          </a:p>
          <a:p>
            <a:pPr algn="just">
              <a:buFont typeface="Wingdings" panose="05000000000000000000" pitchFamily="2" charset="2"/>
              <a:buChar char="Ø"/>
            </a:pPr>
            <a:r>
              <a:rPr lang="pl-PL" sz="1600" dirty="0"/>
              <a:t>powinno być poprzedzone wystąpieniem przez państwo pokrzywdzone z roszczeniem reparacji i próbą rozwiązania sporu w drodze negocjacji</a:t>
            </a:r>
          </a:p>
          <a:p>
            <a:pPr algn="just">
              <a:buFont typeface="Wingdings" panose="05000000000000000000" pitchFamily="2" charset="2"/>
              <a:buChar char="Ø"/>
            </a:pPr>
            <a:r>
              <a:rPr lang="pl-PL" sz="1600" dirty="0"/>
              <a:t>musi być zgodne z zasadą proporcjonalności – proporcjonalność zastosowanego środka do dokonanego naruszenia</a:t>
            </a:r>
          </a:p>
          <a:p>
            <a:pPr algn="just">
              <a:buFont typeface="Wingdings" panose="05000000000000000000" pitchFamily="2" charset="2"/>
              <a:buChar char="Ø"/>
            </a:pPr>
            <a:r>
              <a:rPr lang="pl-PL" sz="1600" dirty="0"/>
              <a:t>musi być zgodne z celem, któremu ma służyć (zasada przydatności)</a:t>
            </a:r>
          </a:p>
        </p:txBody>
      </p:sp>
    </p:spTree>
    <p:extLst>
      <p:ext uri="{BB962C8B-B14F-4D97-AF65-F5344CB8AC3E}">
        <p14:creationId xmlns:p14="http://schemas.microsoft.com/office/powerpoint/2010/main" val="3895745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2E412EA-E6B0-47BF-A166-68EEBB4ACC6C}"/>
              </a:ext>
            </a:extLst>
          </p:cNvPr>
          <p:cNvSpPr>
            <a:spLocks noGrp="1"/>
          </p:cNvSpPr>
          <p:nvPr>
            <p:ph type="title"/>
          </p:nvPr>
        </p:nvSpPr>
        <p:spPr/>
        <p:txBody>
          <a:bodyPr>
            <a:normAutofit/>
          </a:bodyPr>
          <a:lstStyle/>
          <a:p>
            <a:r>
              <a:rPr lang="pl-PL" sz="2000" dirty="0"/>
              <a:t>Odpowiedzialność państwa</a:t>
            </a:r>
          </a:p>
        </p:txBody>
      </p:sp>
      <p:sp>
        <p:nvSpPr>
          <p:cNvPr id="3" name="Symbol zastępczy zawartości 2">
            <a:extLst>
              <a:ext uri="{FF2B5EF4-FFF2-40B4-BE49-F238E27FC236}">
                <a16:creationId xmlns:a16="http://schemas.microsoft.com/office/drawing/2014/main" id="{73CF63B9-7BF9-4F1E-A3C9-F9814F6F6774}"/>
              </a:ext>
            </a:extLst>
          </p:cNvPr>
          <p:cNvSpPr>
            <a:spLocks noGrp="1"/>
          </p:cNvSpPr>
          <p:nvPr>
            <p:ph idx="1"/>
          </p:nvPr>
        </p:nvSpPr>
        <p:spPr/>
        <p:txBody>
          <a:bodyPr>
            <a:normAutofit/>
          </a:bodyPr>
          <a:lstStyle/>
          <a:p>
            <a:pPr marL="114300" indent="0">
              <a:buNone/>
            </a:pPr>
            <a:r>
              <a:rPr lang="pl-PL" sz="1600" dirty="0"/>
              <a:t>*przykłady zakazanych represaliów:</a:t>
            </a:r>
          </a:p>
          <a:p>
            <a:pPr algn="just">
              <a:buFont typeface="Wingdings" panose="05000000000000000000" pitchFamily="2" charset="2"/>
              <a:buChar char="§"/>
            </a:pPr>
            <a:r>
              <a:rPr lang="pl-PL" sz="1600" dirty="0"/>
              <a:t>angaria – użycie obcych statków w celach transportowych bez wypłacenia związanego z tym odszkodowania</a:t>
            </a:r>
          </a:p>
          <a:p>
            <a:pPr algn="just">
              <a:buFont typeface="Wingdings" panose="05000000000000000000" pitchFamily="2" charset="2"/>
              <a:buChar char="§"/>
            </a:pPr>
            <a:r>
              <a:rPr lang="pl-PL" sz="1600" dirty="0" err="1"/>
              <a:t>androlepsja</a:t>
            </a:r>
            <a:r>
              <a:rPr lang="pl-PL" sz="1600" dirty="0"/>
              <a:t> – zatrzymanie obcych obywateli w charakterze zakładników</a:t>
            </a:r>
          </a:p>
          <a:p>
            <a:pPr algn="just">
              <a:buFont typeface="Wingdings" panose="05000000000000000000" pitchFamily="2" charset="2"/>
              <a:buChar char="§"/>
            </a:pPr>
            <a:r>
              <a:rPr lang="pl-PL" sz="1600" dirty="0"/>
              <a:t>blokada pokojowa – uniemożliwienie poprzez działania floty wojennej dostępu do określonego portu lub wybrzeża</a:t>
            </a:r>
          </a:p>
          <a:p>
            <a:pPr algn="just">
              <a:buFont typeface="Wingdings" panose="05000000000000000000" pitchFamily="2" charset="2"/>
              <a:buChar char="§"/>
            </a:pPr>
            <a:r>
              <a:rPr lang="pl-PL" sz="1600" dirty="0" err="1"/>
              <a:t>ksenalazja</a:t>
            </a:r>
            <a:r>
              <a:rPr lang="pl-PL" sz="1600" dirty="0"/>
              <a:t> – masowe wydalenie obywateli państwa, które dokonało naruszenia prawa międzynarodowego</a:t>
            </a:r>
          </a:p>
          <a:p>
            <a:pPr algn="just">
              <a:buFont typeface="Wingdings" panose="05000000000000000000" pitchFamily="2" charset="2"/>
              <a:buChar char="§"/>
            </a:pPr>
            <a:r>
              <a:rPr lang="pl-PL" sz="1600" dirty="0"/>
              <a:t>okupacja pokojowa – zbrojne zajęcie określonego terytorium</a:t>
            </a:r>
          </a:p>
        </p:txBody>
      </p:sp>
    </p:spTree>
    <p:extLst>
      <p:ext uri="{BB962C8B-B14F-4D97-AF65-F5344CB8AC3E}">
        <p14:creationId xmlns:p14="http://schemas.microsoft.com/office/powerpoint/2010/main" val="3022606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2190BD-21FB-4CB4-9FE6-78880F6D63A8}"/>
              </a:ext>
            </a:extLst>
          </p:cNvPr>
          <p:cNvSpPr>
            <a:spLocks noGrp="1"/>
          </p:cNvSpPr>
          <p:nvPr>
            <p:ph type="title"/>
          </p:nvPr>
        </p:nvSpPr>
        <p:spPr/>
        <p:txBody>
          <a:bodyPr>
            <a:normAutofit/>
          </a:bodyPr>
          <a:lstStyle/>
          <a:p>
            <a:r>
              <a:rPr lang="pl-PL" sz="2000" dirty="0"/>
              <a:t>Odpowiedzialność państwa</a:t>
            </a:r>
          </a:p>
        </p:txBody>
      </p:sp>
      <p:sp>
        <p:nvSpPr>
          <p:cNvPr id="3" name="Symbol zastępczy zawartości 2">
            <a:extLst>
              <a:ext uri="{FF2B5EF4-FFF2-40B4-BE49-F238E27FC236}">
                <a16:creationId xmlns:a16="http://schemas.microsoft.com/office/drawing/2014/main" id="{874241A5-C94F-429E-BD1F-0DA304FB481A}"/>
              </a:ext>
            </a:extLst>
          </p:cNvPr>
          <p:cNvSpPr>
            <a:spLocks noGrp="1"/>
          </p:cNvSpPr>
          <p:nvPr>
            <p:ph idx="1"/>
          </p:nvPr>
        </p:nvSpPr>
        <p:spPr/>
        <p:txBody>
          <a:bodyPr>
            <a:normAutofit lnSpcReduction="10000"/>
          </a:bodyPr>
          <a:lstStyle/>
          <a:p>
            <a:pPr marL="114300" indent="0" algn="ctr">
              <a:buNone/>
            </a:pPr>
            <a:r>
              <a:rPr lang="pl-PL" sz="1600" dirty="0"/>
              <a:t>uprawnienia państwa poszkodowanego</a:t>
            </a:r>
          </a:p>
          <a:p>
            <a:pPr marL="114300" indent="0" algn="ctr">
              <a:buNone/>
            </a:pPr>
            <a:endParaRPr lang="pl-PL" sz="1600" dirty="0"/>
          </a:p>
          <a:p>
            <a:pPr marL="114300" indent="0" algn="ctr">
              <a:buNone/>
            </a:pPr>
            <a:r>
              <a:rPr lang="pl-PL" sz="1600" dirty="0"/>
              <a:t>protest</a:t>
            </a:r>
          </a:p>
          <a:p>
            <a:pPr marL="114300" indent="0" algn="ctr">
              <a:buNone/>
            </a:pPr>
            <a:endParaRPr lang="pl-PL" sz="1600" dirty="0"/>
          </a:p>
          <a:p>
            <a:pPr marL="114300" indent="0" algn="ctr">
              <a:buNone/>
            </a:pPr>
            <a:r>
              <a:rPr lang="pl-PL" sz="1600" dirty="0"/>
              <a:t>brak skutku</a:t>
            </a:r>
          </a:p>
          <a:p>
            <a:pPr marL="114300" indent="0" algn="ctr">
              <a:buNone/>
            </a:pPr>
            <a:endParaRPr lang="pl-PL" sz="1600" dirty="0"/>
          </a:p>
          <a:p>
            <a:pPr marL="114300" indent="0" algn="just">
              <a:buNone/>
            </a:pPr>
            <a:r>
              <a:rPr lang="pl-PL" sz="1600" dirty="0"/>
              <a:t>                                              za zgodą drugiej strony                    bez zgody drugiej strony</a:t>
            </a:r>
          </a:p>
          <a:p>
            <a:pPr marL="114300" indent="0" algn="just">
              <a:buNone/>
            </a:pPr>
            <a:r>
              <a:rPr lang="pl-PL" sz="1600" dirty="0"/>
              <a:t>                                negocjacje, mediacja, koncyliacja,        indywidualne środki odwetowe</a:t>
            </a:r>
          </a:p>
          <a:p>
            <a:pPr marL="114300" indent="0" algn="just">
              <a:buNone/>
            </a:pPr>
            <a:r>
              <a:rPr lang="pl-PL" sz="1600" dirty="0"/>
              <a:t>                                arbitraż, postępowanie sądowe                          retorsje, represalia</a:t>
            </a:r>
          </a:p>
          <a:p>
            <a:pPr marL="114300" indent="0" algn="just">
              <a:buNone/>
            </a:pPr>
            <a:endParaRPr lang="pl-PL" sz="1600" dirty="0"/>
          </a:p>
          <a:p>
            <a:pPr marL="114300" indent="0" algn="just">
              <a:buNone/>
            </a:pPr>
            <a:r>
              <a:rPr lang="pl-PL" sz="1600" dirty="0"/>
              <a:t>użycie środków odwetowych:</a:t>
            </a:r>
          </a:p>
          <a:p>
            <a:pPr algn="just">
              <a:buFont typeface="Wingdings" panose="05000000000000000000" pitchFamily="2" charset="2"/>
              <a:buChar char="Ø"/>
            </a:pPr>
            <a:r>
              <a:rPr lang="pl-PL" sz="1600" dirty="0"/>
              <a:t>niedozwolone są środki odwetowe związane z użyciem siły zbrojnej oraz środki naruszające podstawowe normy praw człowieka i </a:t>
            </a:r>
            <a:r>
              <a:rPr lang="pl-PL" sz="1600" i="1" dirty="0"/>
              <a:t>iuris </a:t>
            </a:r>
            <a:r>
              <a:rPr lang="pl-PL" sz="1600" i="1" dirty="0" err="1"/>
              <a:t>cogentis</a:t>
            </a:r>
            <a:endParaRPr lang="pl-PL" sz="1600" i="1" dirty="0"/>
          </a:p>
          <a:p>
            <a:pPr algn="just">
              <a:buFont typeface="Wingdings" panose="05000000000000000000" pitchFamily="2" charset="2"/>
              <a:buChar char="Ø"/>
            </a:pPr>
            <a:r>
              <a:rPr lang="pl-PL" sz="1600" dirty="0"/>
              <a:t>środek odwetowy musi być proporcjonalny do naruszenia prawa międzynarodowego</a:t>
            </a:r>
          </a:p>
          <a:p>
            <a:pPr algn="just">
              <a:buFont typeface="Wingdings" panose="05000000000000000000" pitchFamily="2" charset="2"/>
              <a:buChar char="Ø"/>
            </a:pPr>
            <a:r>
              <a:rPr lang="pl-PL" sz="1600" dirty="0"/>
              <a:t>jest możliwe dopiero po nieskutecznym wezwaniu państwa naruszającego zobowiązanie międzynarodowe do zaspokojenia roszczeń państwa poszkodowanego</a:t>
            </a:r>
          </a:p>
          <a:p>
            <a:pPr marL="114300" indent="0" algn="just">
              <a:buNone/>
            </a:pPr>
            <a:endParaRPr lang="pl-PL" sz="1600" dirty="0"/>
          </a:p>
          <a:p>
            <a:pPr marL="114300" indent="0" algn="ctr">
              <a:buNone/>
            </a:pPr>
            <a:endParaRPr lang="pl-PL" sz="1600" dirty="0"/>
          </a:p>
        </p:txBody>
      </p:sp>
      <p:sp>
        <p:nvSpPr>
          <p:cNvPr id="4" name="Strzałka: w dół 3">
            <a:extLst>
              <a:ext uri="{FF2B5EF4-FFF2-40B4-BE49-F238E27FC236}">
                <a16:creationId xmlns:a16="http://schemas.microsoft.com/office/drawing/2014/main" id="{27742ECA-C0E6-47B5-B695-5B708E80A56E}"/>
              </a:ext>
            </a:extLst>
          </p:cNvPr>
          <p:cNvSpPr/>
          <p:nvPr/>
        </p:nvSpPr>
        <p:spPr>
          <a:xfrm>
            <a:off x="5980981" y="2093343"/>
            <a:ext cx="172528"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B7D829DB-2584-45A5-AB44-0A15ADE4995A}"/>
              </a:ext>
            </a:extLst>
          </p:cNvPr>
          <p:cNvSpPr/>
          <p:nvPr/>
        </p:nvSpPr>
        <p:spPr>
          <a:xfrm>
            <a:off x="6009736" y="2635368"/>
            <a:ext cx="172528"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a:extLst>
              <a:ext uri="{FF2B5EF4-FFF2-40B4-BE49-F238E27FC236}">
                <a16:creationId xmlns:a16="http://schemas.microsoft.com/office/drawing/2014/main" id="{69C5CDA7-C6D0-4A8F-BE34-E7870EFD2004}"/>
              </a:ext>
            </a:extLst>
          </p:cNvPr>
          <p:cNvCxnSpPr>
            <a:cxnSpLocks/>
          </p:cNvCxnSpPr>
          <p:nvPr/>
        </p:nvCxnSpPr>
        <p:spPr>
          <a:xfrm flipH="1">
            <a:off x="4738777" y="3140015"/>
            <a:ext cx="856892" cy="288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0F3AB7ED-8978-43EB-9AF3-BEF56366E4F0}"/>
              </a:ext>
            </a:extLst>
          </p:cNvPr>
          <p:cNvCxnSpPr>
            <a:cxnSpLocks/>
          </p:cNvCxnSpPr>
          <p:nvPr/>
        </p:nvCxnSpPr>
        <p:spPr>
          <a:xfrm>
            <a:off x="6596333" y="3140015"/>
            <a:ext cx="971909" cy="2472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35439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110492-1217-4321-87ED-F32720807A00}"/>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4F5F034E-001B-4172-A98F-296AF628D284}"/>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b="1" dirty="0"/>
              <a:t>Konwencja Wiedeńska o prawie traktów, sporządzona 23 maja 1969 r. </a:t>
            </a:r>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800" b="1" dirty="0">
                <a:effectLst/>
                <a:latin typeface="Calibri" panose="020F0502020204030204" pitchFamily="34" charset="0"/>
                <a:ea typeface="Calibri" panose="020F0502020204030204" pitchFamily="34" charset="0"/>
                <a:cs typeface="Times New Roman" panose="02020603050405020304" pitchFamily="18" charset="0"/>
              </a:rPr>
              <a:t>ustawa z dnia 14 kwietnia 2000 r. o umowach międzynarodowych </a:t>
            </a:r>
            <a:endParaRPr lang="pl-PL" sz="1600" b="1" dirty="0"/>
          </a:p>
        </p:txBody>
      </p:sp>
    </p:spTree>
    <p:extLst>
      <p:ext uri="{BB962C8B-B14F-4D97-AF65-F5344CB8AC3E}">
        <p14:creationId xmlns:p14="http://schemas.microsoft.com/office/powerpoint/2010/main" val="1411085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D554BC-37EA-4BC8-9AFC-1A4B629932FB}"/>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18F06FDA-ABDB-48CC-87B9-FDB68B719CD6}"/>
              </a:ext>
            </a:extLst>
          </p:cNvPr>
          <p:cNvSpPr>
            <a:spLocks noGrp="1"/>
          </p:cNvSpPr>
          <p:nvPr>
            <p:ph idx="1"/>
          </p:nvPr>
        </p:nvSpPr>
        <p:spPr/>
        <p:txBody>
          <a:bodyPr>
            <a:normAutofit/>
          </a:bodyPr>
          <a:lstStyle/>
          <a:p>
            <a:pPr marL="114300" indent="0">
              <a:buNone/>
            </a:pPr>
            <a:r>
              <a:rPr lang="pl-PL" sz="1600" dirty="0"/>
              <a:t>Definicje:</a:t>
            </a:r>
          </a:p>
          <a:p>
            <a:pPr marL="114300" indent="0" algn="just">
              <a:buNone/>
            </a:pPr>
            <a:r>
              <a:rPr lang="pl-PL" sz="1600" b="1" dirty="0"/>
              <a:t>umowa międzynarodowa </a:t>
            </a:r>
            <a:r>
              <a:rPr lang="pl-PL" sz="1600" dirty="0"/>
              <a:t>– porozumienie między RP a innym podmiotem lub podmiotami prawa międzynarodowego, regulowane przez prawo międzynarodowe, niezależnie od tego, czy jest ujęte w jednym dokumencie czy w większej liczbie dokumentów, bez względu na jego nazwę oraz bez względu na to, czy jest zawierana w imieniu państwa, rządu czy ministra kierującego działem administracji rządowej właściwego do spraw, których dotyczy umowa międzynarodowa.</a:t>
            </a:r>
          </a:p>
          <a:p>
            <a:pPr marL="114300" indent="0" algn="just">
              <a:buNone/>
            </a:pPr>
            <a:endParaRPr lang="pl-PL" sz="1600" dirty="0"/>
          </a:p>
          <a:p>
            <a:pPr marL="114300" indent="0" algn="just">
              <a:buNone/>
            </a:pPr>
            <a:r>
              <a:rPr lang="pl-PL" sz="1600" dirty="0"/>
              <a:t>Konwencja wiedeńska:</a:t>
            </a:r>
          </a:p>
          <a:p>
            <a:pPr marL="114300" indent="0" algn="just">
              <a:buNone/>
            </a:pPr>
            <a:r>
              <a:rPr lang="pl-PL" sz="1600" b="1" dirty="0"/>
              <a:t>traktat</a:t>
            </a:r>
            <a:r>
              <a:rPr lang="pl-PL" sz="1600" dirty="0"/>
              <a:t> – międzynarodowe porozumienie między państwami, zawarte w formie pisemnej i regulowane przez prawo międzynarodowe, niezależnie od tego, czy jest ujęte w jednym dokumencie, czy w dwóch lub więcej dokumentach, i bez względu na jego szczególną nazwę</a:t>
            </a:r>
          </a:p>
        </p:txBody>
      </p:sp>
    </p:spTree>
    <p:extLst>
      <p:ext uri="{BB962C8B-B14F-4D97-AF65-F5344CB8AC3E}">
        <p14:creationId xmlns:p14="http://schemas.microsoft.com/office/powerpoint/2010/main" val="15454729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2AC198-A412-27FF-CFAE-BFE39151EF25}"/>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E6779E60-9081-BEE0-B72B-E150CBB678A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2874BC93-9324-4325-2261-A3D4C44DBEA7}"/>
              </a:ext>
            </a:extLst>
          </p:cNvPr>
          <p:cNvSpPr>
            <a:spLocks noGrp="1"/>
          </p:cNvSpPr>
          <p:nvPr>
            <p:ph idx="1"/>
          </p:nvPr>
        </p:nvSpPr>
        <p:spPr>
          <a:xfrm>
            <a:off x="609600" y="1752601"/>
            <a:ext cx="10972800" cy="4768969"/>
          </a:xfrm>
        </p:spPr>
        <p:txBody>
          <a:bodyPr>
            <a:normAutofit/>
          </a:bodyPr>
          <a:lstStyle/>
          <a:p>
            <a:pPr marL="114300" indent="0">
              <a:buNone/>
            </a:pPr>
            <a:r>
              <a:rPr lang="pl-PL" sz="1600" dirty="0"/>
              <a:t>elementy składowe:</a:t>
            </a:r>
          </a:p>
          <a:p>
            <a:pPr>
              <a:buFont typeface="Wingdings" panose="05000000000000000000" pitchFamily="2" charset="2"/>
              <a:buChar char="Ø"/>
            </a:pPr>
            <a:r>
              <a:rPr lang="pl-PL" sz="1600" b="1" dirty="0"/>
              <a:t>tytuł</a:t>
            </a:r>
          </a:p>
          <a:p>
            <a:pPr marL="114300" indent="0">
              <a:buNone/>
            </a:pPr>
            <a:r>
              <a:rPr lang="pl-PL" sz="1600" dirty="0"/>
              <a:t>np. traktat, pakt, konwencja</a:t>
            </a:r>
          </a:p>
          <a:p>
            <a:pPr>
              <a:buFont typeface="Wingdings" panose="05000000000000000000" pitchFamily="2" charset="2"/>
              <a:buChar char="Ø"/>
            </a:pPr>
            <a:r>
              <a:rPr lang="pl-PL" sz="1600" b="1" dirty="0"/>
              <a:t>wstęp</a:t>
            </a:r>
            <a:r>
              <a:rPr lang="pl-PL" sz="1600" dirty="0"/>
              <a:t> (preambuła)</a:t>
            </a:r>
          </a:p>
          <a:p>
            <a:pPr>
              <a:buFont typeface="Wingdings" panose="05000000000000000000" pitchFamily="2" charset="2"/>
              <a:buChar char="§"/>
            </a:pPr>
            <a:r>
              <a:rPr lang="pl-PL" sz="1600" i="1" dirty="0"/>
              <a:t>inwokacja (wezwanie do Boga)</a:t>
            </a:r>
          </a:p>
          <a:p>
            <a:pPr>
              <a:buFont typeface="Wingdings" panose="05000000000000000000" pitchFamily="2" charset="2"/>
              <a:buChar char="§"/>
            </a:pPr>
            <a:r>
              <a:rPr lang="pl-PL" sz="1600" dirty="0"/>
              <a:t>intytulacja (określenie stron umowy)</a:t>
            </a:r>
          </a:p>
          <a:p>
            <a:pPr>
              <a:buFont typeface="Wingdings" panose="05000000000000000000" pitchFamily="2" charset="2"/>
              <a:buChar char="§"/>
            </a:pPr>
            <a:r>
              <a:rPr lang="pl-PL" sz="1600" dirty="0"/>
              <a:t>arenga (określenie motywów zawarcia umowy)</a:t>
            </a:r>
          </a:p>
          <a:p>
            <a:pPr algn="just">
              <a:buFont typeface="Wingdings" panose="05000000000000000000" pitchFamily="2" charset="2"/>
              <a:buChar char="§"/>
            </a:pPr>
            <a:r>
              <a:rPr lang="pl-PL" sz="1600" dirty="0"/>
              <a:t>narracja (opis okoliczności podpisania umowy – okoliczności poprzedzających lub warunkujących umowę, wskazanie faktów, zasad, wyrażenie poglądu na jakąś kwestię)</a:t>
            </a:r>
          </a:p>
          <a:p>
            <a:pPr algn="just">
              <a:buFont typeface="Wingdings" panose="05000000000000000000" pitchFamily="2" charset="2"/>
              <a:buChar char="§"/>
            </a:pPr>
            <a:r>
              <a:rPr lang="pl-PL" sz="1600" dirty="0"/>
              <a:t>wyrażenie zgody na zawarcie porozumienia</a:t>
            </a:r>
          </a:p>
          <a:p>
            <a:pPr algn="just">
              <a:buFont typeface="Wingdings" panose="05000000000000000000" pitchFamily="2" charset="2"/>
              <a:buChar char="§"/>
            </a:pPr>
            <a:r>
              <a:rPr lang="pl-PL" sz="1600" dirty="0"/>
              <a:t>Informacja o mianowaniu pełnomocników</a:t>
            </a:r>
          </a:p>
          <a:p>
            <a:pPr algn="just">
              <a:buFont typeface="Wingdings" panose="05000000000000000000" pitchFamily="2" charset="2"/>
              <a:buChar char="§"/>
            </a:pPr>
            <a:r>
              <a:rPr lang="pl-PL" sz="1600" dirty="0"/>
              <a:t>komparycja (wymienienie nazwisk pełnomocników i przysługujących im tytułów)</a:t>
            </a:r>
          </a:p>
          <a:p>
            <a:pPr marL="114300" indent="0" algn="just">
              <a:buNone/>
            </a:pPr>
            <a:r>
              <a:rPr lang="pl-PL" sz="1600" dirty="0"/>
              <a:t>*czasami komparycja zamieszczana jest na końcu umowy</a:t>
            </a:r>
          </a:p>
          <a:p>
            <a:pPr algn="just">
              <a:buFont typeface="Wingdings" panose="05000000000000000000" pitchFamily="2" charset="2"/>
              <a:buChar char="§"/>
            </a:pPr>
            <a:r>
              <a:rPr lang="pl-PL" sz="1600" dirty="0"/>
              <a:t>wzmianki o sprawdzeniu, wymianie lub okazaniu pełnomocnictw</a:t>
            </a:r>
          </a:p>
          <a:p>
            <a:pPr algn="just">
              <a:buFont typeface="Wingdings" panose="05000000000000000000" pitchFamily="2" charset="2"/>
              <a:buChar char="§"/>
            </a:pPr>
            <a:r>
              <a:rPr lang="pl-PL" sz="1600" dirty="0"/>
              <a:t>stwierdzenie o uzgodnieniu treści umowy</a:t>
            </a:r>
          </a:p>
        </p:txBody>
      </p:sp>
    </p:spTree>
    <p:extLst>
      <p:ext uri="{BB962C8B-B14F-4D97-AF65-F5344CB8AC3E}">
        <p14:creationId xmlns:p14="http://schemas.microsoft.com/office/powerpoint/2010/main" val="128346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E668B39-D02C-62D1-D7AE-36C32375A544}"/>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A43EC1EF-CA11-F299-9118-24C9F20BE920}"/>
              </a:ext>
            </a:extLst>
          </p:cNvPr>
          <p:cNvSpPr>
            <a:spLocks noGrp="1"/>
          </p:cNvSpPr>
          <p:nvPr>
            <p:ph idx="1"/>
          </p:nvPr>
        </p:nvSpPr>
        <p:spPr>
          <a:xfrm>
            <a:off x="609600" y="1752601"/>
            <a:ext cx="10972800" cy="4768969"/>
          </a:xfrm>
        </p:spPr>
        <p:txBody>
          <a:bodyPr>
            <a:normAutofit/>
          </a:bodyPr>
          <a:lstStyle/>
          <a:p>
            <a:pPr marL="114300" indent="0">
              <a:buNone/>
            </a:pPr>
            <a:r>
              <a:rPr lang="pl-PL" sz="1600" dirty="0"/>
              <a:t>elementy składowe c.d.:</a:t>
            </a:r>
          </a:p>
          <a:p>
            <a:pPr>
              <a:buFont typeface="Wingdings" panose="05000000000000000000" pitchFamily="2" charset="2"/>
              <a:buChar char="Ø"/>
            </a:pPr>
            <a:r>
              <a:rPr lang="pl-PL" sz="1600" b="1" dirty="0"/>
              <a:t>postanowienia materialnoprawne</a:t>
            </a:r>
          </a:p>
          <a:p>
            <a:pPr marL="114300" indent="0">
              <a:buNone/>
            </a:pPr>
            <a:r>
              <a:rPr lang="pl-PL" sz="1600" dirty="0"/>
              <a:t>*klauzula najwyższego uprzywilejowania – zobowiązanie każdej ze stron do przyznania drugiej stronie praw, które przyznała lub przyzna jakiemukolwiek państwu trzeciemu</a:t>
            </a:r>
          </a:p>
          <a:p>
            <a:pPr marL="114300" indent="0">
              <a:buNone/>
            </a:pPr>
            <a:r>
              <a:rPr lang="pl-PL" sz="1600" dirty="0"/>
              <a:t>**klauzula wzajemności – zobowiązanie każdej ze stron umowy do traktowania obywateli, osób prawnych, towarów itd. drugiej strony tak, jak to drugie państwo traktuje obywateli, osoby prawne, towary itd. pierwszej ze stron </a:t>
            </a:r>
          </a:p>
          <a:p>
            <a:pPr>
              <a:buFont typeface="Wingdings" panose="05000000000000000000" pitchFamily="2" charset="2"/>
              <a:buChar char="Ø"/>
            </a:pPr>
            <a:r>
              <a:rPr lang="pl-PL" sz="1600" b="1" dirty="0"/>
              <a:t>postanowienia formalnoprawne</a:t>
            </a:r>
          </a:p>
          <a:p>
            <a:pPr marL="114300" indent="0" algn="just">
              <a:buNone/>
            </a:pPr>
            <a:r>
              <a:rPr lang="pl-PL" sz="1600" dirty="0"/>
              <a:t>sposoby rozstrzygania sporów, które mogą powstać w związku z wykonywaniem umowy, kontrola nad wykonaniem umowy, sposób nabycia przez umowę mocy obowiązującej i sposób jej wejścia w życie, klauzula akcesyjna, stosunek do wcześniejszych umów, dopuszczalność/brak dopuszczalności zgłoszenia zastrzeżeń, wygaśnięcie umowy, klauzula </a:t>
            </a:r>
            <a:r>
              <a:rPr lang="pl-PL" sz="1600" dirty="0" err="1"/>
              <a:t>denuncjacyjna</a:t>
            </a:r>
            <a:r>
              <a:rPr lang="pl-PL" sz="1600" dirty="0"/>
              <a:t>, rejestracja umowy, klauzula rewizyjna, informacja o językach sporządzenia umowy</a:t>
            </a:r>
          </a:p>
          <a:p>
            <a:pPr>
              <a:buFont typeface="Wingdings" panose="05000000000000000000" pitchFamily="2" charset="2"/>
              <a:buChar char="Ø"/>
            </a:pPr>
            <a:r>
              <a:rPr lang="pl-PL" sz="1600" b="1" dirty="0"/>
              <a:t>podpisy</a:t>
            </a:r>
          </a:p>
          <a:p>
            <a:pPr marL="114300" indent="0">
              <a:buNone/>
            </a:pPr>
            <a:r>
              <a:rPr lang="pl-PL" sz="1600" dirty="0"/>
              <a:t>umowy dwustronne – reguła alternatu</a:t>
            </a:r>
          </a:p>
          <a:p>
            <a:pPr marL="114300" indent="0">
              <a:buNone/>
            </a:pPr>
            <a:r>
              <a:rPr lang="pl-PL" sz="1600" dirty="0"/>
              <a:t>umowy wielostronne – wg porządku alfabetycznego</a:t>
            </a:r>
          </a:p>
        </p:txBody>
      </p:sp>
    </p:spTree>
    <p:extLst>
      <p:ext uri="{BB962C8B-B14F-4D97-AF65-F5344CB8AC3E}">
        <p14:creationId xmlns:p14="http://schemas.microsoft.com/office/powerpoint/2010/main" val="231854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896BC-FD2A-485F-BBA6-49510157BC6E}"/>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13A3941D-D919-4D97-A255-B7662BE1D12C}"/>
              </a:ext>
            </a:extLst>
          </p:cNvPr>
          <p:cNvSpPr>
            <a:spLocks noGrp="1"/>
          </p:cNvSpPr>
          <p:nvPr>
            <p:ph idx="1"/>
          </p:nvPr>
        </p:nvSpPr>
        <p:spPr>
          <a:xfrm>
            <a:off x="609600" y="1752601"/>
            <a:ext cx="10972800" cy="4697026"/>
          </a:xfrm>
        </p:spPr>
        <p:txBody>
          <a:bodyPr>
            <a:normAutofit/>
          </a:bodyPr>
          <a:lstStyle/>
          <a:p>
            <a:pPr marL="114300" indent="0" algn="just">
              <a:buNone/>
            </a:pPr>
            <a:r>
              <a:rPr lang="pl-PL" sz="1600" b="1" dirty="0"/>
              <a:t>Zawieranie umowy międzynarodowej obejmuje</a:t>
            </a:r>
            <a:r>
              <a:rPr lang="pl-PL" sz="1600" dirty="0"/>
              <a:t>: rozpoczęcie i prowadzenie negocjacji, przyjęcie tekstu umowy, wyrażenie zgody na podpisanie umowy oraz podpisanie umowy, jeżeli jego skutkiem nie jest związanie RP umową międzynarodową. </a:t>
            </a:r>
          </a:p>
          <a:p>
            <a:pPr marL="114300" indent="0" algn="just">
              <a:buNone/>
            </a:pPr>
            <a:endParaRPr lang="pl-PL" sz="1600" dirty="0"/>
          </a:p>
          <a:p>
            <a:pPr marL="114300" indent="0" algn="just">
              <a:buNone/>
            </a:pPr>
            <a:r>
              <a:rPr lang="pl-PL" sz="1600" b="1" dirty="0"/>
              <a:t>Związanie umową międzynarodową – </a:t>
            </a:r>
            <a:r>
              <a:rPr lang="pl-PL" sz="1600" dirty="0"/>
              <a:t>obejmuje wszelkie czynności przewidziane w prawie międzynarodowym, a w szczególności w Konwencji Wiedeńskiej o prawie traktatów, sporządzonej w Wiedniu dnia 23 maja 1969 r., w wyniku których RP staje się stroną tej umowy.</a:t>
            </a:r>
          </a:p>
          <a:p>
            <a:pPr marL="114300" indent="0" algn="just">
              <a:buNone/>
            </a:pPr>
            <a:endParaRPr lang="pl-PL" sz="1600" dirty="0"/>
          </a:p>
          <a:p>
            <a:pPr marL="114300" indent="0" algn="just">
              <a:buNone/>
            </a:pPr>
            <a:r>
              <a:rPr lang="pl-PL" sz="1600" dirty="0"/>
              <a:t>Konwencja Wiedeńska</a:t>
            </a:r>
          </a:p>
          <a:p>
            <a:pPr marL="114300" indent="0" algn="just">
              <a:buNone/>
            </a:pPr>
            <a:r>
              <a:rPr lang="pl-PL" sz="1600" b="1" dirty="0"/>
              <a:t>ratyfikacja, przyjęcie, zatwierdzenie, przystąpienie </a:t>
            </a:r>
            <a:r>
              <a:rPr lang="pl-PL" sz="1600" dirty="0"/>
              <a:t>– tak zwany akt międzynarodowy, przez który państwo wyraża na płaszczyźnie międzynarodowej swoją zgodę na związanie się traktatem</a:t>
            </a:r>
          </a:p>
          <a:p>
            <a:pPr marL="114300" indent="0" algn="just">
              <a:buNone/>
            </a:pPr>
            <a:endParaRPr lang="pl-PL" sz="1600" dirty="0"/>
          </a:p>
        </p:txBody>
      </p:sp>
    </p:spTree>
    <p:extLst>
      <p:ext uri="{BB962C8B-B14F-4D97-AF65-F5344CB8AC3E}">
        <p14:creationId xmlns:p14="http://schemas.microsoft.com/office/powerpoint/2010/main" val="3847990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6D82D8-EDA3-4FEC-9837-FB7A411DBE9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5CAFCAE9-D184-4EBD-9A31-1F36B6BA2BB6}"/>
              </a:ext>
            </a:extLst>
          </p:cNvPr>
          <p:cNvSpPr>
            <a:spLocks noGrp="1"/>
          </p:cNvSpPr>
          <p:nvPr>
            <p:ph idx="1"/>
          </p:nvPr>
        </p:nvSpPr>
        <p:spPr/>
        <p:txBody>
          <a:bodyPr>
            <a:normAutofit/>
          </a:bodyPr>
          <a:lstStyle/>
          <a:p>
            <a:pPr marL="114300" indent="0">
              <a:buNone/>
            </a:pPr>
            <a:r>
              <a:rPr lang="pl-PL" sz="1600" dirty="0"/>
              <a:t>Etap I</a:t>
            </a:r>
          </a:p>
          <a:p>
            <a:pPr marL="114300" indent="0">
              <a:buNone/>
            </a:pPr>
            <a:endParaRPr lang="pl-PL" sz="1600" dirty="0"/>
          </a:p>
          <a:p>
            <a:pPr marL="114300" indent="0">
              <a:buNone/>
            </a:pPr>
            <a:endParaRPr lang="pl-PL" sz="1600" dirty="0"/>
          </a:p>
          <a:p>
            <a:pPr marL="114300" indent="0" algn="just">
              <a:buNone/>
            </a:pPr>
            <a:r>
              <a:rPr lang="pl-PL" sz="1800" dirty="0">
                <a:effectLst/>
                <a:ea typeface="Calibri" panose="020F0502020204030204" pitchFamily="34" charset="0"/>
              </a:rPr>
              <a:t>minister właściwy ze względu na sprawy, których umowa międzynarodowa dotyczy, po uzgodnieniu projektu umowy i instrukcji negocjacyjnej z ministrem właściwym ds. zagranicznych oraz z innymi zainteresowanymi ministrami, składa Prezesowi RM </a:t>
            </a:r>
            <a:r>
              <a:rPr lang="pl-PL" sz="1800" b="1" dirty="0">
                <a:effectLst/>
                <a:ea typeface="Calibri" panose="020F0502020204030204" pitchFamily="34" charset="0"/>
              </a:rPr>
              <a:t>wniosek o udzielenie zgody na rozpoczęcie negocjacji umowy międzynarodowej</a:t>
            </a:r>
            <a:endParaRPr lang="pl-PL" sz="1600" dirty="0"/>
          </a:p>
        </p:txBody>
      </p:sp>
    </p:spTree>
    <p:extLst>
      <p:ext uri="{BB962C8B-B14F-4D97-AF65-F5344CB8AC3E}">
        <p14:creationId xmlns:p14="http://schemas.microsoft.com/office/powerpoint/2010/main" val="779525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0CF582F-9278-45C9-8A6F-19D8AAF3F8B3}"/>
              </a:ext>
            </a:extLst>
          </p:cNvPr>
          <p:cNvSpPr>
            <a:spLocks noGrp="1"/>
          </p:cNvSpPr>
          <p:nvPr>
            <p:ph type="title"/>
          </p:nvPr>
        </p:nvSpPr>
        <p:spPr/>
        <p:txBody>
          <a:bodyPr>
            <a:normAutofit/>
          </a:bodyPr>
          <a:lstStyle/>
          <a:p>
            <a:r>
              <a:rPr lang="pl-PL" sz="2000" dirty="0"/>
              <a:t>Normy prawa międzynarodowego</a:t>
            </a:r>
          </a:p>
        </p:txBody>
      </p:sp>
      <p:sp>
        <p:nvSpPr>
          <p:cNvPr id="3" name="Symbol zastępczy zawartości 2">
            <a:extLst>
              <a:ext uri="{FF2B5EF4-FFF2-40B4-BE49-F238E27FC236}">
                <a16:creationId xmlns:a16="http://schemas.microsoft.com/office/drawing/2014/main" id="{93C4BD5C-0C16-4C39-A8BE-5EF25B9773B5}"/>
              </a:ext>
            </a:extLst>
          </p:cNvPr>
          <p:cNvSpPr>
            <a:spLocks noGrp="1"/>
          </p:cNvSpPr>
          <p:nvPr>
            <p:ph idx="1"/>
          </p:nvPr>
        </p:nvSpPr>
        <p:spPr/>
        <p:txBody>
          <a:bodyPr>
            <a:normAutofit/>
          </a:bodyPr>
          <a:lstStyle/>
          <a:p>
            <a:pPr marL="114300" indent="0">
              <a:buNone/>
            </a:pPr>
            <a:endParaRPr lang="pl-PL" sz="1600" dirty="0"/>
          </a:p>
          <a:p>
            <a:pPr marL="114300" indent="0" algn="just">
              <a:buNone/>
            </a:pPr>
            <a:r>
              <a:rPr lang="pl-PL" sz="1600" b="1" dirty="0" err="1"/>
              <a:t>ius</a:t>
            </a:r>
            <a:r>
              <a:rPr lang="pl-PL" sz="1600" b="1" dirty="0"/>
              <a:t> </a:t>
            </a:r>
            <a:r>
              <a:rPr lang="pl-PL" sz="1600" b="1" dirty="0" err="1"/>
              <a:t>cogens</a:t>
            </a:r>
            <a:endParaRPr lang="pl-PL" sz="1600" b="1" dirty="0"/>
          </a:p>
          <a:p>
            <a:pPr marL="114300" indent="0" algn="just">
              <a:buNone/>
            </a:pPr>
            <a:r>
              <a:rPr lang="pl-PL" sz="1600" dirty="0"/>
              <a:t>najbardziej istotne i podstawowe normy prawa międzynarodowego mające charakter bezwzględnie obowiązujący.</a:t>
            </a:r>
          </a:p>
          <a:p>
            <a:pPr marL="114300" indent="0" algn="just">
              <a:buNone/>
            </a:pPr>
            <a:endParaRPr lang="pl-PL" sz="1600" b="1" dirty="0"/>
          </a:p>
          <a:p>
            <a:pPr marL="114300" indent="0" algn="just">
              <a:buNone/>
            </a:pPr>
            <a:r>
              <a:rPr lang="pl-PL" sz="1600" b="1" dirty="0"/>
              <a:t>Nie mogą być uchylone wolą państw w ich wzajemnych stosunkach.</a:t>
            </a:r>
          </a:p>
          <a:p>
            <a:pPr marL="114300" indent="0" algn="just">
              <a:buNone/>
            </a:pPr>
            <a:endParaRPr lang="pl-PL" sz="1600" b="1" dirty="0"/>
          </a:p>
          <a:p>
            <a:pPr marL="114300" indent="0" algn="just">
              <a:buNone/>
            </a:pPr>
            <a:r>
              <a:rPr lang="pl-PL" sz="1600" dirty="0"/>
              <a:t>Normy te mogą być uchylone lub zmienione tylko wolą wszystkich państw.</a:t>
            </a:r>
          </a:p>
          <a:p>
            <a:pPr marL="114300" indent="0">
              <a:buNone/>
            </a:pPr>
            <a:endParaRPr lang="pl-PL" sz="1600" dirty="0"/>
          </a:p>
          <a:p>
            <a:pPr marL="114300" indent="0">
              <a:buNone/>
            </a:pPr>
            <a:r>
              <a:rPr lang="pl-PL" sz="1600" dirty="0"/>
              <a:t>art. 53 Konwencji Wiedeńskiej o prawie traktatów, sporządzonej dnia 23 maja 1969 r.</a:t>
            </a:r>
          </a:p>
          <a:p>
            <a:pPr marL="114300" indent="0" algn="just">
              <a:buNone/>
            </a:pPr>
            <a:r>
              <a:rPr lang="pl-PL" sz="1600" i="1" dirty="0"/>
              <a:t>Imperatywna norma prawa międzynarodowego (</a:t>
            </a:r>
            <a:r>
              <a:rPr lang="pl-PL" sz="1600" i="1" dirty="0" err="1"/>
              <a:t>ius</a:t>
            </a:r>
            <a:r>
              <a:rPr lang="pl-PL" sz="1600" i="1" dirty="0"/>
              <a:t> </a:t>
            </a:r>
            <a:r>
              <a:rPr lang="pl-PL" sz="1600" i="1" dirty="0" err="1"/>
              <a:t>cogens</a:t>
            </a:r>
            <a:r>
              <a:rPr lang="pl-PL" sz="1600" i="1" dirty="0"/>
              <a:t>) – norma przyjęta i uznana przez międzynarodową społeczność państw jako całość za normę, od której żadne odstępstwo nie jest dozwolone i która może być zmieniona jedynie przez późniejszą normę postępowania prawa międzynarodowego o tym samym charakterze. </a:t>
            </a:r>
          </a:p>
          <a:p>
            <a:pPr marL="114300" indent="0" algn="just">
              <a:buNone/>
            </a:pPr>
            <a:endParaRPr lang="pl-PL" sz="1600" dirty="0"/>
          </a:p>
        </p:txBody>
      </p:sp>
    </p:spTree>
    <p:extLst>
      <p:ext uri="{BB962C8B-B14F-4D97-AF65-F5344CB8AC3E}">
        <p14:creationId xmlns:p14="http://schemas.microsoft.com/office/powerpoint/2010/main" val="3670931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08C2B-15A8-4874-A23D-C0D37776D379}"/>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812BED17-8EFC-4329-807E-526223B6AC7F}"/>
              </a:ext>
            </a:extLst>
          </p:cNvPr>
          <p:cNvSpPr>
            <a:spLocks noGrp="1"/>
          </p:cNvSpPr>
          <p:nvPr>
            <p:ph idx="1"/>
          </p:nvPr>
        </p:nvSpPr>
        <p:spPr>
          <a:xfrm>
            <a:off x="609600" y="1752601"/>
            <a:ext cx="10972800" cy="4855233"/>
          </a:xfrm>
        </p:spPr>
        <p:txBody>
          <a:bodyPr>
            <a:normAutofit lnSpcReduction="10000"/>
          </a:bodyPr>
          <a:lstStyle/>
          <a:p>
            <a:pPr marL="114300" indent="0">
              <a:buNone/>
            </a:pPr>
            <a:r>
              <a:rPr lang="pl-PL" sz="1600" dirty="0"/>
              <a:t>Etap II</a:t>
            </a:r>
          </a:p>
          <a:p>
            <a:pPr marL="114300" indent="0" algn="just">
              <a:buNone/>
            </a:pPr>
            <a:endParaRPr lang="pl-PL" sz="1600" dirty="0"/>
          </a:p>
          <a:p>
            <a:pPr marL="114300" indent="0" algn="just">
              <a:buNone/>
            </a:pPr>
            <a:r>
              <a:rPr lang="pl-PL" sz="1600" dirty="0">
                <a:effectLst/>
                <a:ea typeface="Calibri" panose="020F0502020204030204" pitchFamily="34" charset="0"/>
              </a:rPr>
              <a:t>Prezes RM wyznacza organ właściwy do prowadzenia negocjacji i określa zakres jego upoważnienia.</a:t>
            </a:r>
          </a:p>
          <a:p>
            <a:pPr marL="114300" indent="0">
              <a:buNone/>
            </a:pPr>
            <a:endParaRPr lang="pl-PL" sz="1600" dirty="0">
              <a:ea typeface="Calibri" panose="020F0502020204030204" pitchFamily="34" charset="0"/>
            </a:endParaRPr>
          </a:p>
          <a:p>
            <a:pPr marL="114300" indent="0" algn="just">
              <a:buNone/>
            </a:pPr>
            <a:r>
              <a:rPr lang="pl-PL" sz="1600" dirty="0">
                <a:ea typeface="Calibri" panose="020F0502020204030204" pitchFamily="34" charset="0"/>
              </a:rPr>
              <a:t>W</a:t>
            </a:r>
            <a:r>
              <a:rPr lang="pl-PL" sz="1600" dirty="0">
                <a:effectLst/>
                <a:ea typeface="Calibri" panose="020F0502020204030204" pitchFamily="34" charset="0"/>
              </a:rPr>
              <a:t> razie gdy do prowadzenia negocjacji oraz do przyjęcia tekstu umowy międzynarodowej wymagane jest pełnomocnictwo, pełnomocnictwa tego udziela minister właściwy ds. zagranicznych na wniosek organu właściwego do prowadzenia negocjacji</a:t>
            </a:r>
          </a:p>
          <a:p>
            <a:pPr marL="114300" indent="0" algn="just">
              <a:buNone/>
            </a:pPr>
            <a:endParaRPr lang="pl-PL" sz="1800" dirty="0"/>
          </a:p>
          <a:p>
            <a:pPr marL="114300" indent="0" algn="just">
              <a:buNone/>
            </a:pPr>
            <a:r>
              <a:rPr lang="pl-PL" sz="1600" dirty="0"/>
              <a:t>Konwencja wiedeńska</a:t>
            </a:r>
          </a:p>
          <a:p>
            <a:pPr marL="114300" indent="0" algn="just">
              <a:buNone/>
            </a:pPr>
            <a:r>
              <a:rPr lang="pl-PL" sz="1600" dirty="0"/>
              <a:t>Pełnomocnictwo:</a:t>
            </a:r>
          </a:p>
          <a:p>
            <a:pPr algn="just">
              <a:buFont typeface="Wingdings" panose="05000000000000000000" pitchFamily="2" charset="2"/>
              <a:buChar char="Ø"/>
            </a:pPr>
            <a:r>
              <a:rPr lang="pl-PL" sz="1600" dirty="0"/>
              <a:t>osoba posiadająca odpowiednie pełnomocnictwo</a:t>
            </a:r>
          </a:p>
          <a:p>
            <a:pPr algn="just">
              <a:buFont typeface="Wingdings" panose="05000000000000000000" pitchFamily="2" charset="2"/>
              <a:buChar char="Ø"/>
            </a:pPr>
            <a:r>
              <a:rPr lang="pl-PL" sz="1600" dirty="0"/>
              <a:t>z praktyki państw lub okoliczności wynika, że dana osoba uważana jest za reprezentującą państwo</a:t>
            </a:r>
          </a:p>
          <a:p>
            <a:pPr algn="just">
              <a:buFont typeface="Wingdings" panose="05000000000000000000" pitchFamily="2" charset="2"/>
              <a:buChar char="Ø"/>
            </a:pPr>
            <a:r>
              <a:rPr lang="pl-PL" sz="1600" dirty="0"/>
              <a:t>ze względu na pełnioną funkcję: głowy państw, szefowie rządów, ministrowie spraw zagranicznych, szefowie misji dyplomatycznych (dla przyjęcia tekstu traktatu między państwem wysyłającym a przyjmującym), przedstawiciele akredytowani przez państwa na konferencji międzynarodowej lub przy organizacji międzynarodowej (dla przyjęcia tekstu traktatu na konferencji w tej organizacji lub organie)</a:t>
            </a:r>
          </a:p>
          <a:p>
            <a:pPr algn="just">
              <a:buFont typeface="Wingdings" panose="05000000000000000000" pitchFamily="2" charset="2"/>
              <a:buChar char="Ø"/>
            </a:pPr>
            <a:endParaRPr lang="pl-PL" sz="1600" dirty="0"/>
          </a:p>
          <a:p>
            <a:pPr marL="114300" indent="0" algn="just">
              <a:buNone/>
            </a:pPr>
            <a:r>
              <a:rPr lang="pl-PL" sz="1600" dirty="0"/>
              <a:t>negocjacje i parafowanie umowy międzynarodowej (ustalenie autentyczności tekstu)</a:t>
            </a:r>
          </a:p>
        </p:txBody>
      </p:sp>
    </p:spTree>
    <p:extLst>
      <p:ext uri="{BB962C8B-B14F-4D97-AF65-F5344CB8AC3E}">
        <p14:creationId xmlns:p14="http://schemas.microsoft.com/office/powerpoint/2010/main" val="146062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D8D330-DC01-4B99-B7DE-50119F7A67D1}"/>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7EB7777C-9869-41F0-A673-D3F8EBAE17D0}"/>
              </a:ext>
            </a:extLst>
          </p:cNvPr>
          <p:cNvSpPr>
            <a:spLocks noGrp="1"/>
          </p:cNvSpPr>
          <p:nvPr>
            <p:ph idx="1"/>
          </p:nvPr>
        </p:nvSpPr>
        <p:spPr/>
        <p:txBody>
          <a:bodyPr>
            <a:normAutofit/>
          </a:bodyPr>
          <a:lstStyle/>
          <a:p>
            <a:pPr marL="114300" indent="0">
              <a:buNone/>
            </a:pPr>
            <a:r>
              <a:rPr lang="pl-PL" sz="1600" dirty="0"/>
              <a:t>Etap III</a:t>
            </a:r>
          </a:p>
          <a:p>
            <a:pPr marL="114300" indent="0">
              <a:buNone/>
            </a:pPr>
            <a:endParaRPr lang="pl-PL" sz="1600" dirty="0"/>
          </a:p>
          <a:p>
            <a:pPr marL="114300" indent="0">
              <a:buNone/>
            </a:pPr>
            <a:endParaRPr lang="pl-PL" sz="1600" dirty="0"/>
          </a:p>
          <a:p>
            <a:pPr marL="114300" indent="0">
              <a:buNone/>
            </a:pPr>
            <a:r>
              <a:rPr lang="pl-PL" sz="1600" dirty="0">
                <a:effectLst/>
                <a:ea typeface="Calibri" panose="020F0502020204030204" pitchFamily="34" charset="0"/>
                <a:cs typeface="Times New Roman" panose="02020603050405020304" pitchFamily="18" charset="0"/>
              </a:rPr>
              <a:t>organ właściwy do prowadzenia negocjacji po zakończeniu prac składa Radzie Ministrów, po uzgodnieniu z ministrem właściwym ds. zagranicznych oraz innymi właściwymi ministrami, </a:t>
            </a:r>
            <a:r>
              <a:rPr lang="pl-PL" sz="1600" b="1" dirty="0">
                <a:effectLst/>
                <a:ea typeface="Calibri" panose="020F0502020204030204" pitchFamily="34" charset="0"/>
                <a:cs typeface="Times New Roman" panose="02020603050405020304" pitchFamily="18" charset="0"/>
              </a:rPr>
              <a:t>wniosek o udzielenie zgody na podpisanie umowy międzynarodowej</a:t>
            </a:r>
            <a:r>
              <a:rPr lang="pl-PL" sz="1600" dirty="0">
                <a:effectLst/>
                <a:ea typeface="Calibri" panose="020F0502020204030204" pitchFamily="34" charset="0"/>
                <a:cs typeface="Times New Roman" panose="02020603050405020304" pitchFamily="18" charset="0"/>
              </a:rPr>
              <a:t> i proponuje treść ewentualnych zastrzeżeń strony polskiej.</a:t>
            </a:r>
          </a:p>
          <a:p>
            <a:pPr marL="114300" indent="0">
              <a:buNone/>
            </a:pPr>
            <a:endParaRPr lang="pl-PL" sz="1600" dirty="0">
              <a:ea typeface="Calibri" panose="020F0502020204030204" pitchFamily="34" charset="0"/>
              <a:cs typeface="Times New Roman" panose="02020603050405020304" pitchFamily="18" charset="0"/>
            </a:endParaRPr>
          </a:p>
          <a:p>
            <a:pPr marL="114300" indent="0">
              <a:buNone/>
            </a:pPr>
            <a:r>
              <a:rPr lang="pl-PL" sz="1600" dirty="0">
                <a:effectLst/>
                <a:ea typeface="Calibri" panose="020F0502020204030204" pitchFamily="34" charset="0"/>
                <a:cs typeface="Times New Roman" panose="02020603050405020304" pitchFamily="18" charset="0"/>
              </a:rPr>
              <a:t>Wniosek określa </a:t>
            </a:r>
            <a:r>
              <a:rPr lang="pl-PL" sz="1600" b="1" dirty="0">
                <a:effectLst/>
                <a:ea typeface="Calibri" panose="020F0502020204030204" pitchFamily="34" charset="0"/>
                <a:cs typeface="Times New Roman" panose="02020603050405020304" pitchFamily="18" charset="0"/>
              </a:rPr>
              <a:t>tryb związania </a:t>
            </a:r>
            <a:r>
              <a:rPr lang="pl-PL" sz="1600" dirty="0">
                <a:effectLst/>
                <a:ea typeface="Calibri" panose="020F0502020204030204" pitchFamily="34" charset="0"/>
                <a:cs typeface="Times New Roman" panose="02020603050405020304" pitchFamily="18" charset="0"/>
              </a:rPr>
              <a:t>RP umową międzynarodową</a:t>
            </a:r>
          </a:p>
          <a:p>
            <a:pPr marL="114300" indent="0">
              <a:buNone/>
            </a:pPr>
            <a:endParaRPr lang="pl-PL" sz="1600" dirty="0">
              <a:ea typeface="Calibri" panose="020F0502020204030204" pitchFamily="34" charset="0"/>
              <a:cs typeface="Times New Roman" panose="02020603050405020304" pitchFamily="18" charset="0"/>
            </a:endParaRPr>
          </a:p>
          <a:p>
            <a:pPr marL="114300" indent="0" algn="just">
              <a:buNone/>
            </a:pPr>
            <a:r>
              <a:rPr lang="pl-PL" sz="1600" b="1" dirty="0"/>
              <a:t>zastrzeżenie – </a:t>
            </a:r>
            <a:r>
              <a:rPr lang="pl-PL" sz="1600" dirty="0"/>
              <a:t>jednostronne oświadczenie, jakkolwiek byłoby ono sformułowane lub nazwane, złożone przez państwo przy podpisaniu, ratyfikacji, przyjęciu, zatwierdzeniu lub przystąpieniu do traktatu, mocą którego zmierza ono do wykluczenia lub modyfikacji skutku prawnego pewnych postanowień traktatu w ich zastosowaniu do tego państwa  (Konwencja Wiedeńska) </a:t>
            </a:r>
          </a:p>
          <a:p>
            <a:pPr marL="114300" indent="0" algn="just">
              <a:buNone/>
            </a:pPr>
            <a:endParaRPr lang="pl-PL" sz="1600" b="1" dirty="0"/>
          </a:p>
          <a:p>
            <a:pPr marL="114300" indent="0">
              <a:buNone/>
            </a:pPr>
            <a:endParaRPr lang="pl-PL"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 indent="0">
              <a:buNone/>
            </a:pPr>
            <a:endParaRPr lang="pl-PL" sz="1600" dirty="0"/>
          </a:p>
        </p:txBody>
      </p:sp>
    </p:spTree>
    <p:extLst>
      <p:ext uri="{BB962C8B-B14F-4D97-AF65-F5344CB8AC3E}">
        <p14:creationId xmlns:p14="http://schemas.microsoft.com/office/powerpoint/2010/main" val="3107541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5B4F7A-466F-4BEA-9877-0931C6A5F274}"/>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A3F85C4A-5E1A-4404-A02E-0ACC3EDCA224}"/>
              </a:ext>
            </a:extLst>
          </p:cNvPr>
          <p:cNvSpPr>
            <a:spLocks noGrp="1"/>
          </p:cNvSpPr>
          <p:nvPr>
            <p:ph idx="1"/>
          </p:nvPr>
        </p:nvSpPr>
        <p:spPr/>
        <p:txBody>
          <a:bodyPr>
            <a:normAutofit/>
          </a:bodyPr>
          <a:lstStyle/>
          <a:p>
            <a:pPr marL="114300" indent="0">
              <a:buNone/>
            </a:pPr>
            <a:r>
              <a:rPr lang="pl-PL" sz="1600" dirty="0"/>
              <a:t>Etap IV</a:t>
            </a:r>
          </a:p>
          <a:p>
            <a:pPr marL="114300" indent="0">
              <a:buNone/>
            </a:pPr>
            <a:endParaRPr lang="pl-PL" sz="1600" dirty="0"/>
          </a:p>
          <a:p>
            <a:pPr marL="114300" indent="0">
              <a:buNone/>
            </a:pPr>
            <a:r>
              <a:rPr lang="pl-PL" sz="1600" dirty="0">
                <a:effectLst/>
                <a:ea typeface="Calibri" panose="020F0502020204030204" pitchFamily="34" charset="0"/>
              </a:rPr>
              <a:t>RM </a:t>
            </a:r>
            <a:r>
              <a:rPr lang="pl-PL" sz="1600" b="1" dirty="0">
                <a:effectLst/>
                <a:ea typeface="Calibri" panose="020F0502020204030204" pitchFamily="34" charset="0"/>
              </a:rPr>
              <a:t>w drodze uchwały</a:t>
            </a:r>
            <a:r>
              <a:rPr lang="pl-PL" sz="1600" dirty="0">
                <a:effectLst/>
                <a:ea typeface="Calibri" panose="020F0502020204030204" pitchFamily="34" charset="0"/>
              </a:rPr>
              <a:t> udziela zgody na podpisanie umowy międzynarodowej.</a:t>
            </a:r>
          </a:p>
          <a:p>
            <a:pPr marL="114300" indent="0">
              <a:buNone/>
            </a:pPr>
            <a:endParaRPr lang="pl-PL" sz="1600" dirty="0">
              <a:ea typeface="Calibri" panose="020F0502020204030204" pitchFamily="34" charset="0"/>
            </a:endParaRPr>
          </a:p>
          <a:p>
            <a:pPr marL="114300" indent="0" algn="just">
              <a:buNone/>
            </a:pPr>
            <a:r>
              <a:rPr lang="pl-PL" sz="1600" dirty="0">
                <a:effectLst/>
                <a:ea typeface="Calibri" panose="020F0502020204030204" pitchFamily="34" charset="0"/>
              </a:rPr>
              <a:t>RM może także w drodze uchwały sprzeciwić się zastrzeżeniu innej umawiającej się strony złożonemu do umowy wielostronnej.</a:t>
            </a:r>
          </a:p>
          <a:p>
            <a:pPr marL="114300" indent="0">
              <a:buNone/>
            </a:pPr>
            <a:endParaRPr lang="pl-PL" sz="1600" dirty="0">
              <a:ea typeface="Calibri" panose="020F0502020204030204" pitchFamily="34" charset="0"/>
            </a:endParaRPr>
          </a:p>
          <a:p>
            <a:pPr marL="114300" indent="0">
              <a:buNone/>
            </a:pPr>
            <a:r>
              <a:rPr lang="pl-PL" sz="1600" dirty="0">
                <a:effectLst/>
                <a:ea typeface="Calibri" panose="020F0502020204030204" pitchFamily="34" charset="0"/>
              </a:rPr>
              <a:t>Jeżeli do podpisania umowy wymagane jest pełnomocnictwo, pełnomocnictwa tego udziela Prezes RM na wniosek ministra właściwego ds. zagranicznych.</a:t>
            </a:r>
            <a:endParaRPr lang="pl-PL" sz="1600" dirty="0"/>
          </a:p>
        </p:txBody>
      </p:sp>
    </p:spTree>
    <p:extLst>
      <p:ext uri="{BB962C8B-B14F-4D97-AF65-F5344CB8AC3E}">
        <p14:creationId xmlns:p14="http://schemas.microsoft.com/office/powerpoint/2010/main" val="2641010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A7A1C3-25BF-87D9-0605-0F654073611D}"/>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954AB76-0EED-0431-ED99-B88249C72857}"/>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8B4AF6B3-BB7F-0F2B-C144-0EB39B698CCD}"/>
              </a:ext>
            </a:extLst>
          </p:cNvPr>
          <p:cNvSpPr>
            <a:spLocks noGrp="1"/>
          </p:cNvSpPr>
          <p:nvPr>
            <p:ph idx="1"/>
          </p:nvPr>
        </p:nvSpPr>
        <p:spPr>
          <a:xfrm>
            <a:off x="609600" y="1752601"/>
            <a:ext cx="10972800" cy="4768969"/>
          </a:xfrm>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sprzeciw wobec zastrzeżeń</a:t>
            </a:r>
          </a:p>
          <a:p>
            <a:pPr algn="just">
              <a:buFont typeface="Wingdings" panose="05000000000000000000" pitchFamily="2" charset="2"/>
              <a:buChar char="Ø"/>
            </a:pPr>
            <a:r>
              <a:rPr lang="pl-PL" sz="1600" b="1" dirty="0"/>
              <a:t>sprzeciw zwykły</a:t>
            </a:r>
            <a:r>
              <a:rPr lang="pl-PL" sz="1600" dirty="0"/>
              <a:t> – </a:t>
            </a:r>
          </a:p>
          <a:p>
            <a:pPr marL="114300" indent="0" algn="just">
              <a:buNone/>
            </a:pPr>
            <a:r>
              <a:rPr lang="pl-PL" sz="1600" dirty="0"/>
              <a:t>            zastrzeżenie nie ma zastosowania między państwem składającym zastrzeżenie a państwem sprzeciwu</a:t>
            </a:r>
          </a:p>
          <a:p>
            <a:pPr algn="just">
              <a:buFont typeface="Wingdings" panose="05000000000000000000" pitchFamily="2" charset="2"/>
              <a:buChar char="Ø"/>
            </a:pPr>
            <a:r>
              <a:rPr lang="pl-PL" sz="1600" b="1" dirty="0"/>
              <a:t>sprzeciw kwalifikowany</a:t>
            </a:r>
            <a:r>
              <a:rPr lang="pl-PL" sz="1600" dirty="0"/>
              <a:t> – </a:t>
            </a:r>
          </a:p>
          <a:p>
            <a:pPr marL="114300" indent="0" algn="just">
              <a:buNone/>
            </a:pPr>
            <a:r>
              <a:rPr lang="pl-PL" sz="1600" dirty="0"/>
              <a:t>            umowa między stronami w ogóle nie wchodzi w życie</a:t>
            </a:r>
          </a:p>
          <a:p>
            <a:pPr marL="114300" indent="0" algn="just">
              <a:buNone/>
            </a:pPr>
            <a:endParaRPr lang="pl-PL" sz="1600" dirty="0"/>
          </a:p>
          <a:p>
            <a:pPr marL="114300" indent="0" algn="just">
              <a:buNone/>
            </a:pPr>
            <a:endParaRPr lang="pl-PL" sz="1600" dirty="0"/>
          </a:p>
          <a:p>
            <a:pPr marL="114300" indent="0" algn="just">
              <a:buNone/>
            </a:pPr>
            <a:r>
              <a:rPr lang="pl-PL" sz="1600" dirty="0"/>
              <a:t>podpisanie umowy międzynarodowej</a:t>
            </a:r>
          </a:p>
          <a:p>
            <a:pPr marL="114300" indent="0" algn="just">
              <a:buNone/>
            </a:pPr>
            <a:endParaRPr lang="pl-PL" sz="1600" dirty="0"/>
          </a:p>
        </p:txBody>
      </p:sp>
    </p:spTree>
    <p:extLst>
      <p:ext uri="{BB962C8B-B14F-4D97-AF65-F5344CB8AC3E}">
        <p14:creationId xmlns:p14="http://schemas.microsoft.com/office/powerpoint/2010/main" val="248944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3B3EE8-4235-418D-B555-96572A73C02B}"/>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B1D27D52-560F-4936-A655-17DDDC960106}"/>
              </a:ext>
            </a:extLst>
          </p:cNvPr>
          <p:cNvSpPr>
            <a:spLocks noGrp="1"/>
          </p:cNvSpPr>
          <p:nvPr>
            <p:ph idx="1"/>
          </p:nvPr>
        </p:nvSpPr>
        <p:spPr/>
        <p:txBody>
          <a:bodyPr>
            <a:normAutofit/>
          </a:bodyPr>
          <a:lstStyle/>
          <a:p>
            <a:pPr marL="114300" indent="0">
              <a:buNone/>
            </a:pPr>
            <a:r>
              <a:rPr lang="pl-PL" sz="1600" dirty="0"/>
              <a:t>Etap V</a:t>
            </a:r>
          </a:p>
          <a:p>
            <a:pPr marL="114300" indent="0">
              <a:buNone/>
            </a:pPr>
            <a:endParaRPr lang="pl-PL" sz="1800" dirty="0">
              <a:latin typeface="Times New Roman" panose="02020603050405020304" pitchFamily="18" charset="0"/>
              <a:ea typeface="Calibri" panose="020F0502020204030204" pitchFamily="34" charset="0"/>
            </a:endParaRPr>
          </a:p>
          <a:p>
            <a:pPr marL="114300" indent="0" algn="just">
              <a:buNone/>
            </a:pPr>
            <a:r>
              <a:rPr lang="pl-PL" sz="1600" dirty="0">
                <a:effectLst/>
                <a:ea typeface="Calibri" panose="020F0502020204030204" pitchFamily="34" charset="0"/>
              </a:rPr>
              <a:t>związanie RP umową międzynarodową wymaga </a:t>
            </a:r>
            <a:r>
              <a:rPr lang="pl-PL" sz="1600" b="1" dirty="0">
                <a:effectLst/>
                <a:ea typeface="Calibri" panose="020F0502020204030204" pitchFamily="34" charset="0"/>
              </a:rPr>
              <a:t>ratyfikacji lub zatwierdzenia albo następuje w drodze podpisania, wymiany not lub w inny sposób dopuszczony przez prawo międzynarodowe</a:t>
            </a:r>
          </a:p>
          <a:p>
            <a:pPr marL="114300" indent="0" algn="just">
              <a:buNone/>
            </a:pPr>
            <a:endParaRPr lang="pl-PL" sz="1600" b="1" dirty="0"/>
          </a:p>
          <a:p>
            <a:pPr marL="114300" indent="0" algn="just">
              <a:buNone/>
            </a:pPr>
            <a:endParaRPr lang="pl-PL" sz="1600" b="1" dirty="0"/>
          </a:p>
          <a:p>
            <a:pPr marL="114300" indent="0" algn="just">
              <a:buNone/>
            </a:pPr>
            <a:r>
              <a:rPr lang="pl-PL" sz="1600" dirty="0"/>
              <a:t>Konwencja wiedeńska</a:t>
            </a:r>
          </a:p>
          <a:p>
            <a:pPr marL="114300" indent="0" algn="just">
              <a:buNone/>
            </a:pPr>
            <a:r>
              <a:rPr lang="pl-PL" sz="1600" dirty="0"/>
              <a:t>Sposoby wyrażenia zgody na związanie się traktatem:</a:t>
            </a:r>
          </a:p>
          <a:p>
            <a:pPr algn="just">
              <a:buFont typeface="Wingdings" panose="05000000000000000000" pitchFamily="2" charset="2"/>
              <a:buChar char="Ø"/>
            </a:pPr>
            <a:r>
              <a:rPr lang="pl-PL" sz="1600" dirty="0"/>
              <a:t>podpisanie</a:t>
            </a:r>
          </a:p>
          <a:p>
            <a:pPr algn="just">
              <a:buFont typeface="Wingdings" panose="05000000000000000000" pitchFamily="2" charset="2"/>
              <a:buChar char="Ø"/>
            </a:pPr>
            <a:r>
              <a:rPr lang="pl-PL" sz="1600" dirty="0"/>
              <a:t>wymiana dokumentów stanowiących traktat</a:t>
            </a:r>
          </a:p>
          <a:p>
            <a:pPr algn="just">
              <a:buFont typeface="Wingdings" panose="05000000000000000000" pitchFamily="2" charset="2"/>
              <a:buChar char="Ø"/>
            </a:pPr>
            <a:r>
              <a:rPr lang="pl-PL" sz="1600" dirty="0"/>
              <a:t>ratyfikacja</a:t>
            </a:r>
          </a:p>
          <a:p>
            <a:pPr algn="just">
              <a:buFont typeface="Wingdings" panose="05000000000000000000" pitchFamily="2" charset="2"/>
              <a:buChar char="Ø"/>
            </a:pPr>
            <a:r>
              <a:rPr lang="pl-PL" sz="1600" dirty="0"/>
              <a:t>przyjęcie</a:t>
            </a:r>
          </a:p>
          <a:p>
            <a:pPr algn="just">
              <a:buFont typeface="Wingdings" panose="05000000000000000000" pitchFamily="2" charset="2"/>
              <a:buChar char="Ø"/>
            </a:pPr>
            <a:r>
              <a:rPr lang="pl-PL" sz="1600" dirty="0"/>
              <a:t>zatwierdzenie</a:t>
            </a:r>
          </a:p>
          <a:p>
            <a:pPr algn="just">
              <a:buFont typeface="Wingdings" panose="05000000000000000000" pitchFamily="2" charset="2"/>
              <a:buChar char="Ø"/>
            </a:pPr>
            <a:r>
              <a:rPr lang="pl-PL" sz="1600" dirty="0"/>
              <a:t>przystąpienie w inny uzgodniony sposób</a:t>
            </a:r>
          </a:p>
        </p:txBody>
      </p:sp>
    </p:spTree>
    <p:extLst>
      <p:ext uri="{BB962C8B-B14F-4D97-AF65-F5344CB8AC3E}">
        <p14:creationId xmlns:p14="http://schemas.microsoft.com/office/powerpoint/2010/main" val="174387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662E7E-458D-4BF9-9853-28B18E579155}"/>
              </a:ext>
            </a:extLst>
          </p:cNvPr>
          <p:cNvSpPr>
            <a:spLocks noGrp="1"/>
          </p:cNvSpPr>
          <p:nvPr>
            <p:ph type="title"/>
          </p:nvPr>
        </p:nvSpPr>
        <p:spPr/>
        <p:txBody>
          <a:bodyPr>
            <a:normAutofit/>
          </a:bodyPr>
          <a:lstStyle/>
          <a:p>
            <a:r>
              <a:rPr lang="pl-PL" sz="2000" dirty="0"/>
              <a:t>Umowy międzynarodowe</a:t>
            </a:r>
          </a:p>
        </p:txBody>
      </p:sp>
      <p:sp>
        <p:nvSpPr>
          <p:cNvPr id="3" name="Symbol zastępczy zawartości 2">
            <a:extLst>
              <a:ext uri="{FF2B5EF4-FFF2-40B4-BE49-F238E27FC236}">
                <a16:creationId xmlns:a16="http://schemas.microsoft.com/office/drawing/2014/main" id="{EE7CE15A-7C75-4D01-85A7-E6DE56CE92F7}"/>
              </a:ext>
            </a:extLst>
          </p:cNvPr>
          <p:cNvSpPr>
            <a:spLocks noGrp="1"/>
          </p:cNvSpPr>
          <p:nvPr>
            <p:ph idx="1"/>
          </p:nvPr>
        </p:nvSpPr>
        <p:spPr/>
        <p:txBody>
          <a:bodyPr>
            <a:normAutofit/>
          </a:bodyPr>
          <a:lstStyle/>
          <a:p>
            <a:pPr marL="114300" indent="0">
              <a:buNone/>
            </a:pPr>
            <a:endParaRPr lang="pl-PL" sz="1800" b="1" dirty="0">
              <a:effectLst/>
              <a:latin typeface="Times New Roman" panose="02020603050405020304" pitchFamily="18" charset="0"/>
              <a:ea typeface="Calibri" panose="020F0502020204030204" pitchFamily="34" charset="0"/>
            </a:endParaRPr>
          </a:p>
          <a:p>
            <a:pPr marL="114300" indent="0" algn="just">
              <a:buNone/>
            </a:pPr>
            <a:endParaRPr lang="pl-PL" sz="1600" b="1" dirty="0">
              <a:effectLst/>
              <a:ea typeface="Calibri" panose="020F0502020204030204" pitchFamily="34" charset="0"/>
            </a:endParaRPr>
          </a:p>
          <a:p>
            <a:pPr marL="114300" indent="0" algn="just">
              <a:buNone/>
            </a:pPr>
            <a:endParaRPr lang="pl-PL" sz="1600" b="1" dirty="0">
              <a:ea typeface="Calibri" panose="020F0502020204030204" pitchFamily="34" charset="0"/>
            </a:endParaRPr>
          </a:p>
          <a:p>
            <a:pPr marL="114300" indent="0" algn="just">
              <a:buNone/>
            </a:pPr>
            <a:r>
              <a:rPr lang="pl-PL" sz="1600" b="1" dirty="0">
                <a:effectLst/>
                <a:ea typeface="Calibri" panose="020F0502020204030204" pitchFamily="34" charset="0"/>
              </a:rPr>
              <a:t>ratyfikacja</a:t>
            </a:r>
            <a:r>
              <a:rPr lang="pl-PL" sz="1600" dirty="0">
                <a:effectLst/>
                <a:ea typeface="Calibri" panose="020F0502020204030204" pitchFamily="34" charset="0"/>
              </a:rPr>
              <a:t> – wymagana jest w odniesieniu do umów wymienionych w art. 89 ust. 1 i art. 90 Konstytucji RP, gdy umowa przewiduje wymóg ratyfikacji, gdy umowa dopuszcza wymóg ratyfikacji, a szczególne okoliczności to uzasadniają, akty prawne UE wymienione w art. 48 ust. 6 TUE (zmiana traktatu w zakresie polityki wewnętrznej i działań UE), art. 25 TFUE (zmiany dotyczące praw i obowiązków obywateli UE), art. 218 ust. 8 akapit drugi zdanie drugie TFUE (przystępowanie innych państw do UE), art. 223 ust. 1 TFUE (zasady wyboru posłów do PE), art. 262 TFUE (rozszerzanie kompetencji TSUE), art. </a:t>
            </a:r>
            <a:r>
              <a:rPr lang="pl-PL" sz="1600">
                <a:effectLst/>
                <a:ea typeface="Calibri" panose="020F0502020204030204" pitchFamily="34" charset="0"/>
              </a:rPr>
              <a:t>311 akapit trzeci TFUE (podejmowanie decyzji dotyczących zasobów własnych UE)</a:t>
            </a:r>
            <a:endParaRPr lang="pl-PL" sz="1600" dirty="0">
              <a:effectLst/>
              <a:ea typeface="Calibri" panose="020F0502020204030204" pitchFamily="34" charset="0"/>
            </a:endParaRPr>
          </a:p>
          <a:p>
            <a:pPr marL="114300" indent="0" algn="just">
              <a:buNone/>
            </a:pPr>
            <a:endParaRPr lang="pl-PL" sz="1600" dirty="0"/>
          </a:p>
          <a:p>
            <a:pPr marL="114300" indent="0" algn="just">
              <a:buNone/>
            </a:pPr>
            <a:r>
              <a:rPr lang="pl-PL" sz="1600" b="1" dirty="0"/>
              <a:t>zatwierdzenie – </a:t>
            </a:r>
            <a:r>
              <a:rPr lang="pl-PL" sz="1600" dirty="0"/>
              <a:t>pozostałe umowy, niewymagające ratyfikacji</a:t>
            </a:r>
            <a:endParaRPr lang="pl-PL" sz="1600" b="1" dirty="0"/>
          </a:p>
        </p:txBody>
      </p:sp>
    </p:spTree>
    <p:extLst>
      <p:ext uri="{BB962C8B-B14F-4D97-AF65-F5344CB8AC3E}">
        <p14:creationId xmlns:p14="http://schemas.microsoft.com/office/powerpoint/2010/main" val="3372702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4DABC3-8E16-4994-AC45-1B6688C3BF2A}"/>
              </a:ext>
            </a:extLst>
          </p:cNvPr>
          <p:cNvSpPr>
            <a:spLocks noGrp="1"/>
          </p:cNvSpPr>
          <p:nvPr>
            <p:ph type="title"/>
          </p:nvPr>
        </p:nvSpPr>
        <p:spPr/>
        <p:txBody>
          <a:bodyPr>
            <a:normAutofit/>
          </a:bodyPr>
          <a:lstStyle/>
          <a:p>
            <a:r>
              <a:rPr lang="pl-PL" sz="2000" dirty="0"/>
              <a:t>Normy prawa międzynarodowego</a:t>
            </a:r>
          </a:p>
        </p:txBody>
      </p:sp>
      <p:sp>
        <p:nvSpPr>
          <p:cNvPr id="3" name="Symbol zastępczy zawartości 2">
            <a:extLst>
              <a:ext uri="{FF2B5EF4-FFF2-40B4-BE49-F238E27FC236}">
                <a16:creationId xmlns:a16="http://schemas.microsoft.com/office/drawing/2014/main" id="{0EEA3795-1169-484B-B9F9-7EECF17A6E1C}"/>
              </a:ext>
            </a:extLst>
          </p:cNvPr>
          <p:cNvSpPr>
            <a:spLocks noGrp="1"/>
          </p:cNvSpPr>
          <p:nvPr>
            <p:ph idx="1"/>
          </p:nvPr>
        </p:nvSpPr>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err="1"/>
              <a:t>ius</a:t>
            </a:r>
            <a:r>
              <a:rPr lang="pl-PL" sz="1600" b="1" dirty="0"/>
              <a:t> </a:t>
            </a:r>
            <a:r>
              <a:rPr lang="pl-PL" sz="1600" b="1" dirty="0" err="1"/>
              <a:t>dispositivum</a:t>
            </a:r>
            <a:r>
              <a:rPr lang="pl-PL" sz="1600" b="1" dirty="0"/>
              <a:t> </a:t>
            </a:r>
          </a:p>
          <a:p>
            <a:pPr marL="114300" indent="0">
              <a:buNone/>
            </a:pPr>
            <a:r>
              <a:rPr lang="pl-PL" sz="1600" dirty="0"/>
              <a:t>normy względnie obowiązujące w stosunkach między państwami, które mogą być zmienione lub uchylone wolą niektórych państw. </a:t>
            </a:r>
          </a:p>
          <a:p>
            <a:pPr marL="114300" indent="0">
              <a:buNone/>
            </a:pPr>
            <a:endParaRPr lang="pl-PL" sz="1600" b="1" dirty="0"/>
          </a:p>
          <a:p>
            <a:pPr marL="114300" indent="0">
              <a:buNone/>
            </a:pPr>
            <a:r>
              <a:rPr lang="pl-PL" sz="1600" dirty="0"/>
              <a:t>W społeczności międzynarodowej możliwe jest przyjmowanie różnych rozwiązań danej kwestii.</a:t>
            </a:r>
          </a:p>
        </p:txBody>
      </p:sp>
    </p:spTree>
    <p:extLst>
      <p:ext uri="{BB962C8B-B14F-4D97-AF65-F5344CB8AC3E}">
        <p14:creationId xmlns:p14="http://schemas.microsoft.com/office/powerpoint/2010/main" val="3107855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A9C2E79-B824-4698-807C-898DEADB5462}"/>
              </a:ext>
            </a:extLst>
          </p:cNvPr>
          <p:cNvSpPr>
            <a:spLocks noGrp="1"/>
          </p:cNvSpPr>
          <p:nvPr>
            <p:ph type="title"/>
          </p:nvPr>
        </p:nvSpPr>
        <p:spPr/>
        <p:txBody>
          <a:bodyPr>
            <a:normAutofit/>
          </a:bodyPr>
          <a:lstStyle/>
          <a:p>
            <a:r>
              <a:rPr lang="pl-PL" sz="2000" dirty="0"/>
              <a:t>Zasady podstawowe prawa międzynarodowego</a:t>
            </a:r>
          </a:p>
        </p:txBody>
      </p:sp>
      <p:sp>
        <p:nvSpPr>
          <p:cNvPr id="3" name="Symbol zastępczy zawartości 2">
            <a:extLst>
              <a:ext uri="{FF2B5EF4-FFF2-40B4-BE49-F238E27FC236}">
                <a16:creationId xmlns:a16="http://schemas.microsoft.com/office/drawing/2014/main" id="{2019065F-3E59-4581-B55E-9F11CD0F7725}"/>
              </a:ext>
            </a:extLst>
          </p:cNvPr>
          <p:cNvSpPr>
            <a:spLocks noGrp="1"/>
          </p:cNvSpPr>
          <p:nvPr>
            <p:ph idx="1"/>
          </p:nvPr>
        </p:nvSpPr>
        <p:spPr>
          <a:xfrm>
            <a:off x="609600" y="1752601"/>
            <a:ext cx="10972800" cy="4697026"/>
          </a:xfrm>
        </p:spPr>
        <p:txBody>
          <a:bodyPr>
            <a:normAutofit lnSpcReduction="10000"/>
          </a:bodyPr>
          <a:lstStyle/>
          <a:p>
            <a:pPr algn="just">
              <a:buFont typeface="Wingdings" panose="05000000000000000000" pitchFamily="2" charset="2"/>
              <a:buChar char="Ø"/>
            </a:pPr>
            <a:r>
              <a:rPr lang="pl-PL" sz="1600" b="1" dirty="0"/>
              <a:t>zasada wyrzeczenia się siły, poszanowania integralności terytorialnej państw oraz nienaruszalności granic</a:t>
            </a:r>
          </a:p>
          <a:p>
            <a:pPr marL="114300" indent="0" algn="just">
              <a:buNone/>
            </a:pPr>
            <a:r>
              <a:rPr lang="pl-PL" sz="1600" b="1" dirty="0"/>
              <a:t>zakaz agresji</a:t>
            </a:r>
            <a:r>
              <a:rPr lang="pl-PL" sz="1600" dirty="0"/>
              <a:t>:</a:t>
            </a:r>
          </a:p>
          <a:p>
            <a:pPr algn="just">
              <a:buFont typeface="Century Gothic" panose="020B0502020202020204" pitchFamily="34" charset="0"/>
              <a:buChar char="–"/>
            </a:pPr>
            <a:r>
              <a:rPr lang="pl-PL" sz="1600" dirty="0"/>
              <a:t>obowiązek powstrzymania się od jakiejkolwiek akcji przymusowej, która pozbawia ludy ich prawa do samostanowienia i wolności oraz niepodległości</a:t>
            </a:r>
          </a:p>
          <a:p>
            <a:pPr algn="just">
              <a:buFont typeface="Century Gothic" panose="020B0502020202020204" pitchFamily="34" charset="0"/>
              <a:buChar char="–"/>
            </a:pPr>
            <a:r>
              <a:rPr lang="pl-PL" sz="1600" dirty="0"/>
              <a:t>obowiązek powstrzymania się od organizowania lub zachęcania do organizacji sił nieregularnych lub zbrojnych związków, celem wtargnięcia na terytorium innego państwa</a:t>
            </a:r>
          </a:p>
          <a:p>
            <a:pPr algn="just">
              <a:buFont typeface="Century Gothic" panose="020B0502020202020204" pitchFamily="34" charset="0"/>
              <a:buChar char="–"/>
            </a:pPr>
            <a:r>
              <a:rPr lang="pl-PL" sz="1600" dirty="0"/>
              <a:t>obowiązek powstrzymywania się od organizowania, podżegania, pomocy lub uczestnictwa w aktach walki wewnątrzpaństwowej lub aktach terrorystycznych w innym państwie</a:t>
            </a:r>
          </a:p>
          <a:p>
            <a:pPr algn="just">
              <a:buFont typeface="Century Gothic" panose="020B0502020202020204" pitchFamily="34" charset="0"/>
              <a:buChar char="–"/>
            </a:pPr>
            <a:r>
              <a:rPr lang="pl-PL" sz="1600" dirty="0"/>
              <a:t>zakaz godzenia się ze zorganizowaną na terytorium państwa działalnością mającą na celu popełnianie aktów walki wewnątrzpaństwowej lub aktów terrorystycznych, gdy obejmują one groźbę lub użycie siły</a:t>
            </a:r>
          </a:p>
          <a:p>
            <a:pPr algn="just">
              <a:buFont typeface="Century Gothic" panose="020B0502020202020204" pitchFamily="34" charset="0"/>
              <a:buChar char="–"/>
            </a:pPr>
            <a:r>
              <a:rPr lang="pl-PL" sz="1600" dirty="0"/>
              <a:t>zakaz okupacji wojskowej w wyniku użycia siły wbrew postanowieniom Karty NZ</a:t>
            </a:r>
          </a:p>
          <a:p>
            <a:pPr algn="just">
              <a:buFont typeface="Century Gothic" panose="020B0502020202020204" pitchFamily="34" charset="0"/>
              <a:buChar char="–"/>
            </a:pPr>
            <a:r>
              <a:rPr lang="pl-PL" sz="1600" dirty="0"/>
              <a:t>zakaz nabycia terytorium w wyniku groźby lub użycia siły</a:t>
            </a:r>
          </a:p>
          <a:p>
            <a:pPr marL="114300" indent="0" algn="just">
              <a:buNone/>
            </a:pPr>
            <a:r>
              <a:rPr lang="pl-PL" sz="1600" b="1" dirty="0"/>
              <a:t>zasada poszanowania integralności terytorialnej państw</a:t>
            </a:r>
          </a:p>
          <a:p>
            <a:pPr marL="114300" indent="0" algn="just">
              <a:buNone/>
            </a:pPr>
            <a:r>
              <a:rPr lang="pl-PL" sz="1600" dirty="0"/>
              <a:t>Nienaruszalność i niepodzielność terytorium państwowego</a:t>
            </a:r>
          </a:p>
          <a:p>
            <a:pPr marL="114300" indent="0" algn="just">
              <a:buNone/>
            </a:pPr>
            <a:r>
              <a:rPr lang="pl-PL" sz="1600" b="1" dirty="0"/>
              <a:t>zasada nienaruszalności granic</a:t>
            </a:r>
          </a:p>
          <a:p>
            <a:pPr marL="114300" indent="0" algn="just">
              <a:buNone/>
            </a:pPr>
            <a:r>
              <a:rPr lang="pl-PL" sz="1600" dirty="0"/>
              <a:t>Powstrzymywanie się od zamachów na granice oraz od wszelkich żądań lub działań zmierzających do zawładnięcia i uzurpacji części lub całości terytorium</a:t>
            </a:r>
          </a:p>
        </p:txBody>
      </p:sp>
    </p:spTree>
    <p:extLst>
      <p:ext uri="{BB962C8B-B14F-4D97-AF65-F5344CB8AC3E}">
        <p14:creationId xmlns:p14="http://schemas.microsoft.com/office/powerpoint/2010/main" val="103817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316B99-ECD9-430E-A052-ADA0ECC1C3D3}"/>
              </a:ext>
            </a:extLst>
          </p:cNvPr>
          <p:cNvSpPr>
            <a:spLocks noGrp="1"/>
          </p:cNvSpPr>
          <p:nvPr>
            <p:ph type="title"/>
          </p:nvPr>
        </p:nvSpPr>
        <p:spPr/>
        <p:txBody>
          <a:bodyPr>
            <a:normAutofit/>
          </a:bodyPr>
          <a:lstStyle/>
          <a:p>
            <a:r>
              <a:rPr lang="pl-PL" sz="2000" dirty="0"/>
              <a:t>Zasady podstawowe prawa międzynarodowego</a:t>
            </a:r>
          </a:p>
        </p:txBody>
      </p:sp>
      <p:sp>
        <p:nvSpPr>
          <p:cNvPr id="3" name="Symbol zastępczy zawartości 2">
            <a:extLst>
              <a:ext uri="{FF2B5EF4-FFF2-40B4-BE49-F238E27FC236}">
                <a16:creationId xmlns:a16="http://schemas.microsoft.com/office/drawing/2014/main" id="{AF5A9E72-8E66-4143-B9D5-0472C332DCF9}"/>
              </a:ext>
            </a:extLst>
          </p:cNvPr>
          <p:cNvSpPr>
            <a:spLocks noGrp="1"/>
          </p:cNvSpPr>
          <p:nvPr>
            <p:ph idx="1"/>
          </p:nvPr>
        </p:nvSpPr>
        <p:spPr>
          <a:xfrm>
            <a:off x="609600" y="1518249"/>
            <a:ext cx="10972800" cy="5043577"/>
          </a:xfrm>
        </p:spPr>
        <p:txBody>
          <a:bodyPr>
            <a:normAutofit/>
          </a:bodyPr>
          <a:lstStyle/>
          <a:p>
            <a:pPr>
              <a:buFont typeface="Wingdings" panose="05000000000000000000" pitchFamily="2" charset="2"/>
              <a:buChar char="Ø"/>
            </a:pPr>
            <a:r>
              <a:rPr lang="pl-PL" sz="1600" b="1" dirty="0"/>
              <a:t>zasada pokojowego załatwiania sporów międzynarodowych</a:t>
            </a:r>
          </a:p>
          <a:p>
            <a:pPr>
              <a:buFont typeface="Wingdings" panose="05000000000000000000" pitchFamily="2" charset="2"/>
              <a:buChar char="Ø"/>
            </a:pPr>
            <a:r>
              <a:rPr lang="pl-PL" sz="1600" b="1" dirty="0"/>
              <a:t>zasada nieingerencji w sprawy wewnętrzne i zewnętrzne państwa </a:t>
            </a:r>
          </a:p>
          <a:p>
            <a:pPr>
              <a:buFont typeface="Wingdings" panose="05000000000000000000" pitchFamily="2" charset="2"/>
              <a:buChar char="Ø"/>
            </a:pPr>
            <a:r>
              <a:rPr lang="pl-PL" sz="1600" b="1" dirty="0"/>
              <a:t>zasada współdziałania państw zgodnie z KNZ</a:t>
            </a:r>
          </a:p>
          <a:p>
            <a:pPr>
              <a:buFont typeface="Wingdings" panose="05000000000000000000" pitchFamily="2" charset="2"/>
              <a:buChar char="Ø"/>
            </a:pPr>
            <a:r>
              <a:rPr lang="pl-PL" sz="1600" b="1" dirty="0"/>
              <a:t>zasada równouprawnienia i samostanowienia narodów</a:t>
            </a:r>
          </a:p>
          <a:p>
            <a:pPr>
              <a:buFont typeface="Wingdings" panose="05000000000000000000" pitchFamily="2" charset="2"/>
              <a:buChar char="Ø"/>
            </a:pPr>
            <a:r>
              <a:rPr lang="pl-PL" sz="1600" b="1" dirty="0"/>
              <a:t>zasada suwerennej równości</a:t>
            </a:r>
          </a:p>
          <a:p>
            <a:pPr>
              <a:buFont typeface="Wingdings" panose="05000000000000000000" pitchFamily="2" charset="2"/>
              <a:buChar char="Ø"/>
            </a:pPr>
            <a:r>
              <a:rPr lang="pl-PL" sz="1600" b="1" dirty="0"/>
              <a:t>zasada wykonywania przez państwa zobowiązań w dobrej wierze </a:t>
            </a:r>
            <a:r>
              <a:rPr lang="pl-PL" sz="1600" b="1" i="1" dirty="0"/>
              <a:t>(pacta </a:t>
            </a:r>
            <a:r>
              <a:rPr lang="pl-PL" sz="1600" b="1" i="1" dirty="0" err="1"/>
              <a:t>sunt</a:t>
            </a:r>
            <a:r>
              <a:rPr lang="pl-PL" sz="1600" b="1" i="1" dirty="0"/>
              <a:t> </a:t>
            </a:r>
            <a:r>
              <a:rPr lang="pl-PL" sz="1600" b="1" i="1" dirty="0" err="1"/>
              <a:t>servanda</a:t>
            </a:r>
            <a:r>
              <a:rPr lang="pl-PL" sz="1600" b="1" i="1" dirty="0"/>
              <a:t>)</a:t>
            </a:r>
          </a:p>
          <a:p>
            <a:pPr>
              <a:buFont typeface="Wingdings" panose="05000000000000000000" pitchFamily="2" charset="2"/>
              <a:buChar char="Ø"/>
            </a:pPr>
            <a:r>
              <a:rPr lang="pl-PL" sz="1600" b="1" dirty="0"/>
              <a:t>zasada poszanowania praw człowieka i podstawowych wolności</a:t>
            </a:r>
          </a:p>
          <a:p>
            <a:pPr marL="114300" indent="0">
              <a:buNone/>
            </a:pPr>
            <a:r>
              <a:rPr lang="pl-PL" sz="1600" dirty="0"/>
              <a:t>Prawa człowieka są:</a:t>
            </a:r>
          </a:p>
          <a:p>
            <a:pPr>
              <a:buFont typeface="Century Gothic" panose="020B0502020202020204" pitchFamily="34" charset="0"/>
              <a:buChar char="–"/>
            </a:pPr>
            <a:r>
              <a:rPr lang="pl-PL" sz="1600" dirty="0"/>
              <a:t>powszechne </a:t>
            </a:r>
          </a:p>
          <a:p>
            <a:pPr>
              <a:buFont typeface="Century Gothic" panose="020B0502020202020204" pitchFamily="34" charset="0"/>
              <a:buChar char="–"/>
            </a:pPr>
            <a:r>
              <a:rPr lang="pl-PL" sz="1600" dirty="0"/>
              <a:t>przyrodzone</a:t>
            </a:r>
          </a:p>
          <a:p>
            <a:pPr>
              <a:buFont typeface="Century Gothic" panose="020B0502020202020204" pitchFamily="34" charset="0"/>
              <a:buChar char="–"/>
            </a:pPr>
            <a:r>
              <a:rPr lang="pl-PL" sz="1600" dirty="0"/>
              <a:t>niezbywalne</a:t>
            </a:r>
          </a:p>
          <a:p>
            <a:pPr>
              <a:buFont typeface="Century Gothic" panose="020B0502020202020204" pitchFamily="34" charset="0"/>
              <a:buChar char="–"/>
            </a:pPr>
            <a:r>
              <a:rPr lang="pl-PL" sz="1600" dirty="0"/>
              <a:t>nienaruszalne</a:t>
            </a:r>
          </a:p>
          <a:p>
            <a:pPr>
              <a:buFont typeface="Century Gothic" panose="020B0502020202020204" pitchFamily="34" charset="0"/>
              <a:buChar char="–"/>
            </a:pPr>
            <a:r>
              <a:rPr lang="pl-PL" sz="1600" dirty="0"/>
              <a:t>niepodzielne i równoprawne</a:t>
            </a:r>
          </a:p>
          <a:p>
            <a:pPr>
              <a:buFont typeface="Century Gothic" panose="020B0502020202020204" pitchFamily="34" charset="0"/>
              <a:buChar char="–"/>
            </a:pPr>
            <a:r>
              <a:rPr lang="pl-PL" sz="1600" dirty="0"/>
              <a:t>współzależne (ściśle powiązane)</a:t>
            </a:r>
          </a:p>
          <a:p>
            <a:pPr>
              <a:buFont typeface="Century Gothic" panose="020B0502020202020204" pitchFamily="34" charset="0"/>
              <a:buChar char="–"/>
            </a:pPr>
            <a:r>
              <a:rPr lang="pl-PL" sz="1600" dirty="0"/>
              <a:t>obiektywne</a:t>
            </a:r>
          </a:p>
          <a:p>
            <a:pPr>
              <a:buFont typeface="Century Gothic" panose="020B0502020202020204" pitchFamily="34" charset="0"/>
              <a:buChar char="–"/>
            </a:pPr>
            <a:r>
              <a:rPr lang="pl-PL" sz="1600" dirty="0"/>
              <a:t>ściśle związane z rządami prawa i demokracją</a:t>
            </a:r>
          </a:p>
          <a:p>
            <a:pPr>
              <a:buFont typeface="Century Gothic" panose="020B0502020202020204" pitchFamily="34" charset="0"/>
              <a:buChar char="–"/>
            </a:pPr>
            <a:r>
              <a:rPr lang="pl-PL" sz="1600" dirty="0"/>
              <a:t>ściśle związane z zapewnieniem pokoju światowego, stanowiąc jego podstawę</a:t>
            </a:r>
          </a:p>
          <a:p>
            <a:pPr>
              <a:buFont typeface="Wingdings" panose="05000000000000000000" pitchFamily="2" charset="2"/>
              <a:buChar char="Ø"/>
            </a:pPr>
            <a:endParaRPr lang="pl-PL" sz="1600" dirty="0"/>
          </a:p>
        </p:txBody>
      </p:sp>
    </p:spTree>
    <p:extLst>
      <p:ext uri="{BB962C8B-B14F-4D97-AF65-F5344CB8AC3E}">
        <p14:creationId xmlns:p14="http://schemas.microsoft.com/office/powerpoint/2010/main" val="157345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4" end="14"/>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1F7CC0-0271-4245-A3B7-2515FD3D3E32}"/>
              </a:ext>
            </a:extLst>
          </p:cNvPr>
          <p:cNvSpPr>
            <a:spLocks noGrp="1"/>
          </p:cNvSpPr>
          <p:nvPr>
            <p:ph type="title"/>
          </p:nvPr>
        </p:nvSpPr>
        <p:spPr/>
        <p:txBody>
          <a:bodyPr>
            <a:normAutofit/>
          </a:bodyPr>
          <a:lstStyle/>
          <a:p>
            <a:r>
              <a:rPr lang="pl-PL" sz="2000" dirty="0"/>
              <a:t>Hierarchia norm prawa międzynarodowego</a:t>
            </a:r>
          </a:p>
        </p:txBody>
      </p:sp>
      <p:sp>
        <p:nvSpPr>
          <p:cNvPr id="3" name="Symbol zastępczy zawartości 2">
            <a:extLst>
              <a:ext uri="{FF2B5EF4-FFF2-40B4-BE49-F238E27FC236}">
                <a16:creationId xmlns:a16="http://schemas.microsoft.com/office/drawing/2014/main" id="{576F7D63-1882-4C05-89D8-B1465C1A211D}"/>
              </a:ext>
            </a:extLst>
          </p:cNvPr>
          <p:cNvSpPr>
            <a:spLocks noGrp="1"/>
          </p:cNvSpPr>
          <p:nvPr>
            <p:ph idx="1"/>
          </p:nvPr>
        </p:nvSpPr>
        <p:spPr/>
        <p:txBody>
          <a:bodyPr>
            <a:normAutofit/>
          </a:bodyPr>
          <a:lstStyle/>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b="1" dirty="0"/>
              <a:t>teoretycznie</a:t>
            </a:r>
            <a:r>
              <a:rPr lang="pl-PL" sz="1600" dirty="0"/>
              <a:t> – wszystkie normy prawa międzynarodowego mają jednakową moc wiążącą</a:t>
            </a:r>
          </a:p>
          <a:p>
            <a:pPr algn="just">
              <a:buFont typeface="Wingdings" panose="05000000000000000000" pitchFamily="2" charset="2"/>
              <a:buChar char="Ø"/>
            </a:pPr>
            <a:r>
              <a:rPr lang="pl-PL" sz="1600" b="1" dirty="0"/>
              <a:t>wzajemne relacje norm opierają się na zasadach</a:t>
            </a:r>
            <a:r>
              <a:rPr lang="pl-PL" sz="1600" dirty="0"/>
              <a:t>:</a:t>
            </a:r>
          </a:p>
          <a:p>
            <a:pPr marL="114300" indent="0" algn="just">
              <a:buNone/>
            </a:pPr>
            <a:r>
              <a:rPr lang="pl-PL" sz="1600" i="1" dirty="0"/>
              <a:t>lex </a:t>
            </a:r>
            <a:r>
              <a:rPr lang="pl-PL" sz="1600" i="1" dirty="0" err="1"/>
              <a:t>specialis</a:t>
            </a:r>
            <a:r>
              <a:rPr lang="pl-PL" sz="1600" i="1" dirty="0"/>
              <a:t> derogat legi </a:t>
            </a:r>
            <a:r>
              <a:rPr lang="pl-PL" sz="1600" i="1" dirty="0" err="1"/>
              <a:t>generali</a:t>
            </a:r>
            <a:r>
              <a:rPr lang="pl-PL" sz="1600" i="1" dirty="0"/>
              <a:t> </a:t>
            </a:r>
          </a:p>
          <a:p>
            <a:pPr marL="114300" indent="0" algn="just">
              <a:buNone/>
            </a:pPr>
            <a:r>
              <a:rPr lang="pl-PL" sz="1600" i="1" dirty="0"/>
              <a:t>                                                  </a:t>
            </a:r>
            <a:r>
              <a:rPr lang="pl-PL" sz="1600" dirty="0"/>
              <a:t>(prawo szczególne uchyla prawo ogólne)</a:t>
            </a:r>
            <a:endParaRPr lang="pl-PL" sz="1600" i="1" dirty="0"/>
          </a:p>
          <a:p>
            <a:pPr marL="114300" indent="0" algn="just">
              <a:buNone/>
            </a:pPr>
            <a:r>
              <a:rPr lang="pl-PL" sz="1600" i="1" dirty="0"/>
              <a:t>lex posteriori derogat legi priori </a:t>
            </a:r>
          </a:p>
          <a:p>
            <a:pPr marL="114300" indent="0" algn="just">
              <a:buNone/>
            </a:pPr>
            <a:r>
              <a:rPr lang="pl-PL" sz="1600" i="1" dirty="0"/>
              <a:t>                                                  </a:t>
            </a:r>
            <a:r>
              <a:rPr lang="pl-PL" sz="1600" dirty="0"/>
              <a:t>(prawo późniejsze uchyla prawo wcześniejsze)</a:t>
            </a:r>
            <a:endParaRPr lang="pl-PL" sz="1600" i="1" dirty="0"/>
          </a:p>
          <a:p>
            <a:pPr algn="just">
              <a:buFont typeface="Wingdings" panose="05000000000000000000" pitchFamily="2" charset="2"/>
              <a:buChar char="Ø"/>
            </a:pPr>
            <a:r>
              <a:rPr lang="pl-PL" sz="1600" b="1" dirty="0"/>
              <a:t>kształtowanie hierarchii norm prawa międzynarodowego jest konsekwencją występowania norm o charakterze </a:t>
            </a:r>
            <a:r>
              <a:rPr lang="pl-PL" sz="1600" b="1" dirty="0" err="1"/>
              <a:t>ius</a:t>
            </a:r>
            <a:r>
              <a:rPr lang="pl-PL" sz="1600" b="1" dirty="0"/>
              <a:t> </a:t>
            </a:r>
            <a:r>
              <a:rPr lang="pl-PL" sz="1600" b="1" dirty="0" err="1"/>
              <a:t>cogens</a:t>
            </a:r>
            <a:endParaRPr lang="pl-PL" sz="1600" b="1" dirty="0"/>
          </a:p>
          <a:p>
            <a:pPr algn="just">
              <a:buFont typeface="Wingdings" panose="05000000000000000000" pitchFamily="2" charset="2"/>
              <a:buChar char="Ø"/>
            </a:pPr>
            <a:r>
              <a:rPr lang="pl-PL" sz="1600" dirty="0"/>
              <a:t>Karta Narodów Zjednoczonych zawiera normy o charakterze nadrzędnym</a:t>
            </a:r>
          </a:p>
          <a:p>
            <a:pPr marL="114300" indent="0" algn="just">
              <a:buNone/>
            </a:pPr>
            <a:r>
              <a:rPr lang="pl-PL" sz="1600" dirty="0"/>
              <a:t>art. 103 </a:t>
            </a:r>
            <a:r>
              <a:rPr lang="pl-PL" sz="1600" i="1" dirty="0"/>
              <a:t>W razie sprzeczności pomiędzy obowiązkami członków Narodów Zjednoczonych, wynikającymi z niniejszej Karty, a ich zobowiązaniami wynikającymi z jakiegoś innego porozumienia międzynarodowego, pierwszeństwo będą miały ich obowiązki wynikające z niniejszej Karty.</a:t>
            </a:r>
            <a:endParaRPr lang="pl-PL" sz="1600" dirty="0"/>
          </a:p>
        </p:txBody>
      </p:sp>
    </p:spTree>
    <p:extLst>
      <p:ext uri="{BB962C8B-B14F-4D97-AF65-F5344CB8AC3E}">
        <p14:creationId xmlns:p14="http://schemas.microsoft.com/office/powerpoint/2010/main" val="3533662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40AC93-40B5-4E44-938E-7D5D40C498DB}"/>
              </a:ext>
            </a:extLst>
          </p:cNvPr>
          <p:cNvSpPr>
            <a:spLocks noGrp="1"/>
          </p:cNvSpPr>
          <p:nvPr>
            <p:ph type="title"/>
          </p:nvPr>
        </p:nvSpPr>
        <p:spPr/>
        <p:txBody>
          <a:bodyPr>
            <a:normAutofit/>
          </a:bodyPr>
          <a:lstStyle/>
          <a:p>
            <a:r>
              <a:rPr lang="pl-PL" sz="2000" dirty="0"/>
              <a:t>Źródła prawa międzynarodowego</a:t>
            </a:r>
          </a:p>
        </p:txBody>
      </p:sp>
      <p:sp>
        <p:nvSpPr>
          <p:cNvPr id="3" name="Symbol zastępczy zawartości 2">
            <a:extLst>
              <a:ext uri="{FF2B5EF4-FFF2-40B4-BE49-F238E27FC236}">
                <a16:creationId xmlns:a16="http://schemas.microsoft.com/office/drawing/2014/main" id="{4386296D-D341-4510-A02A-A63472337184}"/>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endParaRPr lang="pl-PL" sz="1600" dirty="0"/>
          </a:p>
          <a:p>
            <a:pPr>
              <a:buFont typeface="Wingdings" panose="05000000000000000000" pitchFamily="2" charset="2"/>
              <a:buChar char="Ø"/>
            </a:pPr>
            <a:r>
              <a:rPr lang="pl-PL" sz="1600" b="1" dirty="0"/>
              <a:t>zwyczaj międzynarodowy</a:t>
            </a:r>
          </a:p>
          <a:p>
            <a:pPr marL="114300" indent="0">
              <a:buNone/>
            </a:pPr>
            <a:endParaRPr lang="pl-PL" sz="1600" b="1" dirty="0"/>
          </a:p>
          <a:p>
            <a:pPr>
              <a:buFont typeface="Wingdings" panose="05000000000000000000" pitchFamily="2" charset="2"/>
              <a:buChar char="Ø"/>
            </a:pPr>
            <a:r>
              <a:rPr lang="pl-PL" sz="1600" b="1" dirty="0"/>
              <a:t>umowy międzynarodowe</a:t>
            </a:r>
          </a:p>
        </p:txBody>
      </p:sp>
    </p:spTree>
    <p:extLst>
      <p:ext uri="{BB962C8B-B14F-4D97-AF65-F5344CB8AC3E}">
        <p14:creationId xmlns:p14="http://schemas.microsoft.com/office/powerpoint/2010/main" val="3533912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4A321-E59A-D68F-614D-2CCD3B501D1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77869F1F-F665-5DDB-01DE-7B90CE77AEA9}"/>
              </a:ext>
            </a:extLst>
          </p:cNvPr>
          <p:cNvSpPr>
            <a:spLocks noGrp="1"/>
          </p:cNvSpPr>
          <p:nvPr>
            <p:ph type="title"/>
          </p:nvPr>
        </p:nvSpPr>
        <p:spPr/>
        <p:txBody>
          <a:bodyPr>
            <a:normAutofit/>
          </a:bodyPr>
          <a:lstStyle/>
          <a:p>
            <a:r>
              <a:rPr lang="pl-PL" sz="2000" dirty="0"/>
              <a:t>Źródła prawa międzynarodowego</a:t>
            </a:r>
          </a:p>
        </p:txBody>
      </p:sp>
      <p:sp>
        <p:nvSpPr>
          <p:cNvPr id="3" name="Symbol zastępczy zawartości 2">
            <a:extLst>
              <a:ext uri="{FF2B5EF4-FFF2-40B4-BE49-F238E27FC236}">
                <a16:creationId xmlns:a16="http://schemas.microsoft.com/office/drawing/2014/main" id="{E92A62F1-951F-EA28-42D9-C454CA67AD3A}"/>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Przymus w prawie międzynarodowym</a:t>
            </a:r>
          </a:p>
          <a:p>
            <a:pPr algn="just">
              <a:buFont typeface="Wingdings" panose="05000000000000000000" pitchFamily="2" charset="2"/>
              <a:buChar char="Ø"/>
            </a:pPr>
            <a:r>
              <a:rPr lang="pl-PL" sz="1600" dirty="0"/>
              <a:t>stosowany jako odwet za naruszenie prawa międzynarodowego indywidulnie przez państwo lub na podstawie decyzji organu międzynarodowego</a:t>
            </a:r>
          </a:p>
          <a:p>
            <a:pPr algn="just">
              <a:buFont typeface="Wingdings" panose="05000000000000000000" pitchFamily="2" charset="2"/>
              <a:buChar char="Ø"/>
            </a:pPr>
            <a:r>
              <a:rPr lang="pl-PL" sz="1600" dirty="0"/>
              <a:t>negatywna reakcja społeczności międzynarodowej wobec państwa, które narusza normy prawa międzynarodowego</a:t>
            </a:r>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446996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A19E43-3725-2C3B-0AAF-8D97977B4D9A}"/>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15BA94CC-B6A8-84C0-EAD4-C0D4BCBD362E}"/>
              </a:ext>
            </a:extLst>
          </p:cNvPr>
          <p:cNvSpPr>
            <a:spLocks noGrp="1"/>
          </p:cNvSpPr>
          <p:nvPr>
            <p:ph type="title"/>
          </p:nvPr>
        </p:nvSpPr>
        <p:spPr/>
        <p:txBody>
          <a:bodyPr>
            <a:normAutofit/>
          </a:bodyPr>
          <a:lstStyle/>
          <a:p>
            <a:r>
              <a:rPr lang="pl-PL" sz="2000" dirty="0"/>
              <a:t>Źródła prawa międzynarodowego</a:t>
            </a:r>
          </a:p>
        </p:txBody>
      </p:sp>
      <p:sp>
        <p:nvSpPr>
          <p:cNvPr id="3" name="Symbol zastępczy zawartości 2">
            <a:extLst>
              <a:ext uri="{FF2B5EF4-FFF2-40B4-BE49-F238E27FC236}">
                <a16:creationId xmlns:a16="http://schemas.microsoft.com/office/drawing/2014/main" id="{3FF4C530-0F97-82CF-18B5-B13919D86C64}"/>
              </a:ext>
            </a:extLst>
          </p:cNvPr>
          <p:cNvSpPr>
            <a:spLocks noGrp="1"/>
          </p:cNvSpPr>
          <p:nvPr>
            <p:ph idx="1"/>
          </p:nvPr>
        </p:nvSpPr>
        <p:spPr>
          <a:xfrm>
            <a:off x="609600" y="1752601"/>
            <a:ext cx="10972800" cy="4930832"/>
          </a:xfrm>
        </p:spPr>
        <p:txBody>
          <a:bodyPr>
            <a:normAutofit lnSpcReduction="10000"/>
          </a:bodyPr>
          <a:lstStyle/>
          <a:p>
            <a:pPr marL="114300" indent="0">
              <a:buNone/>
            </a:pPr>
            <a:r>
              <a:rPr lang="pl-PL" sz="1600" b="1" dirty="0"/>
              <a:t>sankcje w prawie międzynarodowym</a:t>
            </a:r>
          </a:p>
          <a:p>
            <a:pPr algn="just">
              <a:buFont typeface="Wingdings" panose="05000000000000000000" pitchFamily="2" charset="2"/>
              <a:buChar char="Ø"/>
            </a:pPr>
            <a:r>
              <a:rPr lang="pl-PL" sz="1600" b="1" dirty="0"/>
              <a:t>zorganizowane </a:t>
            </a:r>
            <a:r>
              <a:rPr lang="pl-PL" sz="1600" dirty="0"/>
              <a:t>– przewidziane przez umowy międzynarodowe; umowy wskazują, w jakich okolicznościach mogą zostać zastosowane, ich rodzaj, sposób podjęcia, organ decydujący o ich zastosowaniu</a:t>
            </a:r>
          </a:p>
          <a:p>
            <a:pPr algn="just">
              <a:buFont typeface="Wingdings" panose="05000000000000000000" pitchFamily="2" charset="2"/>
              <a:buChar char="§"/>
            </a:pPr>
            <a:r>
              <a:rPr lang="pl-PL" sz="1600" b="1" dirty="0"/>
              <a:t>sankcje organizacyjne </a:t>
            </a:r>
            <a:r>
              <a:rPr lang="pl-PL" sz="1600" dirty="0"/>
              <a:t>– odnoszą się do uczestnictwa państwa w dalszej współpracy międzynarodowej; mogą być przewidziane np. za niewykonywanie zobowiązań finansowych oraz merytorycznych przez państwo</a:t>
            </a:r>
          </a:p>
          <a:p>
            <a:pPr marL="114300" indent="0" algn="just">
              <a:buNone/>
            </a:pPr>
            <a:r>
              <a:rPr lang="pl-PL" sz="1600" dirty="0"/>
              <a:t>np. zawieszenie prawa głosu, wykluczenie z organizacji</a:t>
            </a:r>
          </a:p>
          <a:p>
            <a:pPr algn="just">
              <a:buFont typeface="Wingdings" panose="05000000000000000000" pitchFamily="2" charset="2"/>
              <a:buChar char="§"/>
            </a:pPr>
            <a:r>
              <a:rPr lang="pl-PL" sz="1600" b="1" dirty="0"/>
              <a:t>sankcje korygujące</a:t>
            </a:r>
            <a:r>
              <a:rPr lang="pl-PL" sz="1600" dirty="0"/>
              <a:t> – służą likwidacji skutków naruszenia postanowień umowy międzynarodowej</a:t>
            </a:r>
          </a:p>
          <a:p>
            <a:pPr marL="114300" indent="0" algn="just">
              <a:buNone/>
            </a:pPr>
            <a:r>
              <a:rPr lang="pl-PL" sz="1600" dirty="0"/>
              <a:t>np. wypowiedzenie umowy, pozbawienie naruszającego oczekiwanych korzyści poprzez zawieszenie wykonania korzystnych dla niego postanowień umowy, nałożenie kary, wycofanie pomocy</a:t>
            </a:r>
          </a:p>
          <a:p>
            <a:pPr algn="just">
              <a:buFont typeface="Wingdings" panose="05000000000000000000" pitchFamily="2" charset="2"/>
              <a:buChar char="§"/>
            </a:pPr>
            <a:r>
              <a:rPr lang="pl-PL" sz="1600" b="1" dirty="0"/>
              <a:t>środki przymusu bezpośredniego</a:t>
            </a:r>
            <a:r>
              <a:rPr lang="pl-PL" sz="1600" dirty="0"/>
              <a:t> – stosowane są przeciwko państwu winnemu naruszenia normy zakazującej uciekania się do groźby lub użycia siły, popełniającemu przestępstwa lub zbrodnie międzynarodowe</a:t>
            </a:r>
            <a:r>
              <a:rPr lang="pl-PL" sz="1600" b="1" dirty="0"/>
              <a:t> </a:t>
            </a:r>
          </a:p>
          <a:p>
            <a:pPr algn="just">
              <a:buFont typeface="Wingdings" panose="05000000000000000000" pitchFamily="2" charset="2"/>
              <a:buChar char="Ø"/>
            </a:pPr>
            <a:r>
              <a:rPr lang="pl-PL" sz="1600" b="1" dirty="0"/>
              <a:t>niezorganizowane </a:t>
            </a:r>
            <a:r>
              <a:rPr lang="pl-PL" sz="1600" dirty="0"/>
              <a:t>– nieprzewidziane umową międzynarodową, choć sygnatariusze umowy mają świadomość ich istnienia; głównie sankcje socjologiczne, psychologiczne</a:t>
            </a:r>
          </a:p>
          <a:p>
            <a:pPr marL="114300" indent="0" algn="just">
              <a:buNone/>
            </a:pPr>
            <a:r>
              <a:rPr lang="pl-PL" sz="1600" dirty="0"/>
              <a:t>np. reakcja opinii publicznej, potępienie działań państwa</a:t>
            </a:r>
          </a:p>
          <a:p>
            <a:pPr marL="114300" indent="0" algn="just">
              <a:buNone/>
            </a:pPr>
            <a:endParaRPr lang="pl-PL" sz="1600" dirty="0"/>
          </a:p>
          <a:p>
            <a:pPr marL="114300" indent="0" algn="just">
              <a:buNone/>
            </a:pPr>
            <a:r>
              <a:rPr lang="pl-PL" sz="1600" dirty="0"/>
              <a:t>*środki odwetowe – retorsje i represalia</a:t>
            </a:r>
          </a:p>
          <a:p>
            <a:pPr marL="114300" indent="0" algn="just">
              <a:buNone/>
            </a:pPr>
            <a:r>
              <a:rPr lang="pl-PL" sz="1600" dirty="0"/>
              <a:t>**</a:t>
            </a:r>
            <a:r>
              <a:rPr lang="pl-PL" sz="1600" i="1" dirty="0"/>
              <a:t>non </a:t>
            </a:r>
            <a:r>
              <a:rPr lang="pl-PL" sz="1600" i="1" dirty="0" err="1"/>
              <a:t>adimplenti</a:t>
            </a:r>
            <a:r>
              <a:rPr lang="pl-PL" sz="1600" i="1" dirty="0"/>
              <a:t>, non </a:t>
            </a:r>
            <a:r>
              <a:rPr lang="pl-PL" sz="1600" i="1" dirty="0" err="1"/>
              <a:t>est</a:t>
            </a:r>
            <a:r>
              <a:rPr lang="pl-PL" sz="1600" i="1" dirty="0"/>
              <a:t> </a:t>
            </a:r>
            <a:r>
              <a:rPr lang="pl-PL" sz="1600" i="1" dirty="0" err="1"/>
              <a:t>adimplendum</a:t>
            </a:r>
            <a:r>
              <a:rPr lang="pl-PL" sz="1600" i="1" dirty="0"/>
              <a:t> </a:t>
            </a:r>
            <a:r>
              <a:rPr lang="pl-PL" sz="1600" dirty="0"/>
              <a:t>(można nie wypełniać wobec tego, który </a:t>
            </a:r>
            <a:r>
              <a:rPr lang="pl-PL" sz="1600"/>
              <a:t>nie wypełnia)</a:t>
            </a:r>
            <a:endParaRPr lang="pl-PL" sz="1600" dirty="0"/>
          </a:p>
          <a:p>
            <a:pPr marL="114300" indent="0">
              <a:buNone/>
            </a:pPr>
            <a:endParaRPr lang="pl-PL" sz="1600" dirty="0"/>
          </a:p>
          <a:p>
            <a:pPr marL="114300" indent="0">
              <a:buNone/>
            </a:pPr>
            <a:endParaRPr lang="pl-PL" sz="1600" dirty="0"/>
          </a:p>
          <a:p>
            <a:pPr marL="114300" indent="0">
              <a:buNone/>
            </a:pPr>
            <a:endParaRPr lang="pl-PL" sz="1600" dirty="0"/>
          </a:p>
        </p:txBody>
      </p:sp>
    </p:spTree>
    <p:extLst>
      <p:ext uri="{BB962C8B-B14F-4D97-AF65-F5344CB8AC3E}">
        <p14:creationId xmlns:p14="http://schemas.microsoft.com/office/powerpoint/2010/main" val="3796113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1_Apteka">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2171</Words>
  <Application>Microsoft Office PowerPoint</Application>
  <PresentationFormat>Panoramiczny</PresentationFormat>
  <Paragraphs>252</Paragraphs>
  <Slides>25</Slides>
  <Notes>0</Notes>
  <HiddenSlides>0</HiddenSlides>
  <MMClips>0</MMClips>
  <ScaleCrop>false</ScaleCrop>
  <HeadingPairs>
    <vt:vector size="6" baseType="variant">
      <vt:variant>
        <vt:lpstr>Używane czcionki</vt:lpstr>
      </vt:variant>
      <vt:variant>
        <vt:i4>6</vt:i4>
      </vt:variant>
      <vt:variant>
        <vt:lpstr>Motyw</vt:lpstr>
      </vt:variant>
      <vt:variant>
        <vt:i4>2</vt:i4>
      </vt:variant>
      <vt:variant>
        <vt:lpstr>Tytuły slajdów</vt:lpstr>
      </vt:variant>
      <vt:variant>
        <vt:i4>25</vt:i4>
      </vt:variant>
    </vt:vector>
  </HeadingPairs>
  <TitlesOfParts>
    <vt:vector size="33" baseType="lpstr">
      <vt:lpstr>Arial</vt:lpstr>
      <vt:lpstr>Book Antiqua</vt:lpstr>
      <vt:lpstr>Calibri</vt:lpstr>
      <vt:lpstr>Century Gothic</vt:lpstr>
      <vt:lpstr>Times New Roman</vt:lpstr>
      <vt:lpstr>Wingdings</vt:lpstr>
      <vt:lpstr>Apteka</vt:lpstr>
      <vt:lpstr>1_Apteka</vt:lpstr>
      <vt:lpstr>Prawo międzynarodowe publiczne</vt:lpstr>
      <vt:lpstr>Normy prawa międzynarodowego</vt:lpstr>
      <vt:lpstr>Normy prawa międzynarodowego</vt:lpstr>
      <vt:lpstr>Zasady podstawowe prawa międzynarodowego</vt:lpstr>
      <vt:lpstr>Zasady podstawowe prawa międzynarodowego</vt:lpstr>
      <vt:lpstr>Hierarchia norm prawa międzynarodowego</vt:lpstr>
      <vt:lpstr>Źródła prawa międzynarodowego</vt:lpstr>
      <vt:lpstr>Źródła prawa międzynarodowego</vt:lpstr>
      <vt:lpstr>Źródła prawa międzynarodowego</vt:lpstr>
      <vt:lpstr>Odpowiedzialność państwa</vt:lpstr>
      <vt:lpstr>Odpowiedzialność państwa</vt:lpstr>
      <vt:lpstr>Odpowiedzialność państwa</vt:lpstr>
      <vt:lpstr>Odpowiedzialność państwa</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lpstr>Umowy międzynarodowe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1</cp:revision>
  <dcterms:created xsi:type="dcterms:W3CDTF">2025-03-10T14:47:43Z</dcterms:created>
  <dcterms:modified xsi:type="dcterms:W3CDTF">2025-03-10T14:49:08Z</dcterms:modified>
</cp:coreProperties>
</file>