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B497F2-F9C7-459F-AD86-4BC40D945D11}" type="datetimeFigureOut">
              <a:rPr lang="pl-PL" smtClean="0"/>
              <a:t>02.12.2024</a:t>
            </a:fld>
            <a:endParaRPr lang="pl-P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9C2E60-2370-4E64-8860-0BB299993BD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30640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CC1F66-2147-52EC-FC3E-FC1B0563A8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3F3662-48F7-FDCB-EB28-0B714A2E9C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pl-P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776BEE-1BDF-CF16-9100-C1BD555C81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0CF96-F88E-440B-918E-F06DCEF806D8}" type="datetime1">
              <a:rPr lang="pl-PL" smtClean="0"/>
              <a:t>02.12.2024</a:t>
            </a:fld>
            <a:endParaRPr lang="pl-P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539E12-4266-7B68-30AC-2AE96B142C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08CE20-E30E-4515-D48F-1D90B94B8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73761-0144-4F13-8165-A30D24267FD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536553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F3BB7A-2A98-FACD-ECE6-58EF0645A0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F06C13-0BB9-1F5D-EABE-96533E6FF0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C2F3D8-959F-B89D-70EC-DA820FC0F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EECF4-F489-49BE-8F72-656C9F632F62}" type="datetime1">
              <a:rPr lang="pl-PL" smtClean="0"/>
              <a:t>02.12.2024</a:t>
            </a:fld>
            <a:endParaRPr lang="pl-P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8B1FD9-94EA-EA3A-EC5A-36897CCBB1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74251D-42B8-E135-0F0B-4BA927786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73761-0144-4F13-8165-A30D24267FD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92547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F46A656-0C4B-EFBA-F103-DF85F56848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2E2742-DDCC-E3A8-6A00-8B41C5059D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D03D10-5F5B-C595-C175-8869E8B45D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CD206-177B-4C59-AA8E-11C13741237D}" type="datetime1">
              <a:rPr lang="pl-PL" smtClean="0"/>
              <a:t>02.12.2024</a:t>
            </a:fld>
            <a:endParaRPr lang="pl-P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231697-3D87-D29A-EEE7-E0724133ED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64B772-621C-CD1C-73FD-5A1925B20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73761-0144-4F13-8165-A30D24267FD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28096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CFCC2B-6501-336D-BC50-825CB73470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6116EC-BF10-B3FC-C83C-819963E18D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4051E7-3FF8-3954-CB6C-355689608A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3D8B-7669-4998-9276-FBFD3B3F9BA4}" type="datetime1">
              <a:rPr lang="pl-PL" smtClean="0"/>
              <a:t>02.12.2024</a:t>
            </a:fld>
            <a:endParaRPr lang="pl-P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EE1EBF-8ECA-8AA8-D307-79E17C5ED5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FC284C-B9B6-BAF1-157E-D0FF82DC12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73761-0144-4F13-8165-A30D24267FD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42662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1B215E-AF91-9832-3FCA-CFCF2B75E0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00E2BC-C31F-2793-E426-0924888B6E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0BE4DE-C5C4-4183-48D0-81E7743881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6E71-C971-4199-9626-94101713039C}" type="datetime1">
              <a:rPr lang="pl-PL" smtClean="0"/>
              <a:t>02.12.2024</a:t>
            </a:fld>
            <a:endParaRPr lang="pl-P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425A04-9669-7A07-BDAA-211EDC4B6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2E069A-FF63-7684-34ED-5CC38EFD86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73761-0144-4F13-8165-A30D24267FD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89175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81F9E1-1F7C-1D21-43C9-BB26CB4DBB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360938-575B-84A6-EAD7-5389069B1A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D000F5-73A1-E2F4-0D39-842DA38B2C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5B1A70-72DB-4381-DB0C-3B100AD209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14AD4-9054-4DF3-8129-D8119D253AB0}" type="datetime1">
              <a:rPr lang="pl-PL" smtClean="0"/>
              <a:t>02.12.2024</a:t>
            </a:fld>
            <a:endParaRPr lang="pl-P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E5D666-58B2-B3A7-3213-B4FF3211E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974AA8-26EE-F601-27C6-D73246A066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73761-0144-4F13-8165-A30D24267FD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51809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C43E85-1DD6-07D1-CB07-814A29A2F7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BCF5C4-0061-46B8-77D6-CA46083663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CB839D-CFC0-98F5-35F8-D2F23288D3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D8F2F7C-98B1-B767-7B89-03E7C117F3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438B025-786E-1EAA-936B-D32D8A8243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D724CA5-8BB7-3586-55E9-8638906A1B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86AAF-492D-4A7A-92D8-E6BEFE5D0F23}" type="datetime1">
              <a:rPr lang="pl-PL" smtClean="0"/>
              <a:t>02.12.2024</a:t>
            </a:fld>
            <a:endParaRPr lang="pl-P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89E2E15-9995-E10A-D68D-EA32C2E534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DFC6C2E-8C4E-D718-F32B-30ABF55B9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73761-0144-4F13-8165-A30D24267FD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8678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9DB0C4-B2F1-398C-CC58-0849C0159A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6CF2CBF-B523-39A2-B43C-A0300F17F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AACDC-6265-4CC9-88B7-9CE43D70C693}" type="datetime1">
              <a:rPr lang="pl-PL" smtClean="0"/>
              <a:t>02.12.2024</a:t>
            </a:fld>
            <a:endParaRPr lang="pl-P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7E213EF-AB01-5DF9-A9A3-733A836B50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25C9E5-6955-E72F-32D7-F32BB3A579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73761-0144-4F13-8165-A30D24267FD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70881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3C3BE12-8396-90E5-7C93-B172B229C7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3F89B-9A2D-4E40-9BD9-36EA5575A1FD}" type="datetime1">
              <a:rPr lang="pl-PL" smtClean="0"/>
              <a:t>02.12.2024</a:t>
            </a:fld>
            <a:endParaRPr lang="pl-P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A343326-AD17-10F8-A40B-402307D202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F38CE5-00B0-5067-4DD0-FCD81F255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73761-0144-4F13-8165-A30D24267FD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22782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580BB1-BBB2-0DA6-4D25-F252B37D81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115619-00D8-A3CD-F98B-AFF8250017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5B5E91-4BDD-4ADC-1181-16282A167B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71824F-F8BF-5EDF-2A94-5CA60908D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44C4F-80FE-45B3-BD48-05C823C38427}" type="datetime1">
              <a:rPr lang="pl-PL" smtClean="0"/>
              <a:t>02.12.2024</a:t>
            </a:fld>
            <a:endParaRPr lang="pl-P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9E5AD9-477F-34BA-9AD5-BCCBBBA07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3E10EC-81B9-FE9F-C27C-23B08906C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73761-0144-4F13-8165-A30D24267FD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86596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605494-19D8-5FB2-C5F7-7E77B5623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CE7583F-7373-FBE5-EF3B-536B498277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626046-F1B6-EB6C-FACE-5ACD61A76C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47CC46-BC7C-F28C-913E-0067A108BD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C4F69-8061-4E6E-8162-14F68F72091D}" type="datetime1">
              <a:rPr lang="pl-PL" smtClean="0"/>
              <a:t>02.12.2024</a:t>
            </a:fld>
            <a:endParaRPr lang="pl-P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223ACB-465C-DF30-4F7C-E5C2C88D18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57217A-6594-B504-4A4D-57C959BB7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73761-0144-4F13-8165-A30D24267FD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22186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708AC59-193F-54C8-DC60-258296AD24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0BED43-BB37-7988-13BD-F4A10D2E7E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63F757-0A18-27A0-155D-C0988734F4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87C910-E2CD-4636-A144-B905627DD9C7}" type="datetime1">
              <a:rPr lang="pl-PL" smtClean="0"/>
              <a:t>02.12.2024</a:t>
            </a:fld>
            <a:endParaRPr lang="pl-P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B8F469-14BA-27AB-9548-721E127867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72E14C-5CF6-C536-3623-0DE7CB7ECE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DE73761-0144-4F13-8165-A30D24267FD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09093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128942-494E-FCDC-1E79-204BA00485C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Gamifikacja – aspekty praktyczne (3)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4FDED0-9C1A-BC67-DAB0-D2E9CEBA592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/>
              <a:t>Joanna Wyrobek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32695F-DB79-1257-7346-6170AD093C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73761-0144-4F13-8165-A30D24267FD8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453430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BF4A88-66E5-3E19-11C0-031BE28709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844243"/>
          </a:xfrm>
        </p:spPr>
        <p:txBody>
          <a:bodyPr/>
          <a:lstStyle/>
          <a:p>
            <a:r>
              <a:rPr lang="pl-PL" dirty="0"/>
              <a:t>Tworzenie strategii </a:t>
            </a:r>
            <a:r>
              <a:rPr lang="pl-PL" dirty="0" err="1"/>
              <a:t>gamifikacyjnej</a:t>
            </a:r>
            <a:r>
              <a:rPr lang="pl-PL" dirty="0"/>
              <a:t> w firmie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C79EE5-A3DE-2399-B9BC-1CDFEC7D06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109" y="914400"/>
            <a:ext cx="10962967" cy="5309419"/>
          </a:xfrm>
        </p:spPr>
        <p:txBody>
          <a:bodyPr>
            <a:normAutofit/>
          </a:bodyPr>
          <a:lstStyle/>
          <a:p>
            <a:r>
              <a:rPr lang="pl-PL" dirty="0"/>
              <a:t>Jakie zachowanie klienta chcesz uzyskać?</a:t>
            </a:r>
          </a:p>
          <a:p>
            <a:r>
              <a:rPr lang="pl-PL" dirty="0"/>
              <a:t>Czy jestem w stanie wymyśleć historię która powstaje w naturalny sposób poprzez powtarzanie takiego samego zachowania?</a:t>
            </a:r>
          </a:p>
          <a:p>
            <a:r>
              <a:rPr lang="pl-PL" dirty="0"/>
              <a:t>Czy potrafisz skłonić klientów, aby wracali do Twojej kawiarni na kawę?</a:t>
            </a:r>
          </a:p>
          <a:p>
            <a:r>
              <a:rPr lang="pl-PL" dirty="0"/>
              <a:t>Czy Twoje wyzwania działają w krótkich i długich okresach?</a:t>
            </a:r>
          </a:p>
          <a:p>
            <a:r>
              <a:rPr lang="pl-PL" dirty="0"/>
              <a:t>Czy Twoje wyzwania nagradzają zarówno wysiłek, jak i zaangażowanie? (rzadziej nagradzaj wyniki)</a:t>
            </a:r>
          </a:p>
          <a:p>
            <a:r>
              <a:rPr lang="pl-PL" dirty="0"/>
              <a:t>Czy masz coś do zaoferowania każdemu rodzajowi graczy? (konkurencja, uczenie się, kontrola, relacje międzyludzkie)</a:t>
            </a:r>
          </a:p>
          <a:p>
            <a:r>
              <a:rPr lang="pl-PL" dirty="0"/>
              <a:t>Czy gracze mogą wchodzić w interakcję z innymi graczami poza grą?</a:t>
            </a:r>
          </a:p>
          <a:p>
            <a:endParaRPr lang="pl-P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CE8729-9D61-C74C-70CC-87B84980C2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73761-0144-4F13-8165-A30D24267FD8}" type="slidenum">
              <a:rPr lang="pl-PL" smtClean="0"/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687992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7E60F7-B509-EC82-12B3-B6431F0AE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883572"/>
          </a:xfrm>
        </p:spPr>
        <p:txBody>
          <a:bodyPr/>
          <a:lstStyle/>
          <a:p>
            <a:pPr algn="ctr"/>
            <a:r>
              <a:rPr lang="pl-PL" dirty="0" err="1"/>
              <a:t>Checklista</a:t>
            </a:r>
            <a:r>
              <a:rPr lang="pl-PL" dirty="0"/>
              <a:t> strategii </a:t>
            </a:r>
            <a:r>
              <a:rPr lang="pl-PL" dirty="0" err="1"/>
              <a:t>gamifikacyjnej</a:t>
            </a:r>
            <a:endParaRPr lang="pl-P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31FD87-7FB0-B874-BB17-CEA4CBD563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883572"/>
            <a:ext cx="10874477" cy="5350080"/>
          </a:xfrm>
        </p:spPr>
        <p:txBody>
          <a:bodyPr/>
          <a:lstStyle/>
          <a:p>
            <a:r>
              <a:rPr lang="pl-PL" dirty="0"/>
              <a:t>Czy wykorzystujesz wszystkie narzędzia omawiane w ramach zajęć – wyzwania, kolekcje, różnorakie cele jednocześnie realizowane?</a:t>
            </a:r>
          </a:p>
          <a:p>
            <a:r>
              <a:rPr lang="pl-PL" dirty="0"/>
              <a:t>Czy cele gry są zrozumiałe dla graczy i jasne?</a:t>
            </a:r>
          </a:p>
          <a:p>
            <a:r>
              <a:rPr lang="pl-PL" dirty="0"/>
              <a:t>Czy gracze znają zasady i warunki aby wygrali?</a:t>
            </a:r>
          </a:p>
          <a:p>
            <a:r>
              <a:rPr lang="pl-PL" dirty="0"/>
              <a:t>Czy system punktacji jest jasny i przejrzysty?</a:t>
            </a:r>
          </a:p>
          <a:p>
            <a:r>
              <a:rPr lang="pl-PL" dirty="0"/>
              <a:t>Czy jest więcej niż jeden sposób, aby osiągnąć cele gry?</a:t>
            </a:r>
          </a:p>
          <a:p>
            <a:r>
              <a:rPr lang="pl-PL" dirty="0"/>
              <a:t>Czy jest więcej niż jeden sposób, aby wygrać?</a:t>
            </a:r>
          </a:p>
          <a:p>
            <a:r>
              <a:rPr lang="pl-PL" dirty="0"/>
              <a:t>Jeżeli ustanowisz osiąganie celów gry w jeden liniowy sposób, gracze będą się czuli wciśnięci w kanał i zmuszeni do jednego rodzaju </a:t>
            </a:r>
            <a:r>
              <a:rPr lang="pl-PL" dirty="0" err="1"/>
              <a:t>zachowań</a:t>
            </a:r>
            <a:r>
              <a:rPr lang="pl-PL" dirty="0"/>
              <a:t>. Bo co jeżeli ktoś nie lubi pić hektolitrów kawy – czy nie może w jakiś inny sposób wygrać konkursu?</a:t>
            </a:r>
          </a:p>
          <a:p>
            <a:endParaRPr lang="pl-PL" dirty="0"/>
          </a:p>
          <a:p>
            <a:endParaRPr lang="pl-P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B612DB-6443-6396-2032-73BCEB6AD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73761-0144-4F13-8165-A30D24267FD8}" type="slidenum">
              <a:rPr lang="pl-PL" smtClean="0"/>
              <a:t>11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39681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AD042B-4A36-16D1-72EB-A2D4D4539E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755752"/>
          </a:xfrm>
        </p:spPr>
        <p:txBody>
          <a:bodyPr/>
          <a:lstStyle/>
          <a:p>
            <a:pPr algn="ctr"/>
            <a:r>
              <a:rPr lang="pl-PL" dirty="0" err="1"/>
              <a:t>Checklista</a:t>
            </a:r>
            <a:r>
              <a:rPr lang="pl-PL" dirty="0"/>
              <a:t> strategii </a:t>
            </a:r>
            <a:r>
              <a:rPr lang="pl-PL" dirty="0" err="1"/>
              <a:t>gamifikacyjnej</a:t>
            </a:r>
            <a:endParaRPr lang="pl-P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573F62-4BE0-1A56-21C3-4C0996AD19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0271" y="963561"/>
            <a:ext cx="10783529" cy="5213402"/>
          </a:xfrm>
        </p:spPr>
        <p:txBody>
          <a:bodyPr>
            <a:normAutofit/>
          </a:bodyPr>
          <a:lstStyle/>
          <a:p>
            <a:r>
              <a:rPr lang="pl-PL" dirty="0"/>
              <a:t>W przypadku stacji benzynowej może być tak, że stacja premiuje uczestnika, który kupi w miesiącu najwięcej paliwa </a:t>
            </a:r>
          </a:p>
          <a:p>
            <a:r>
              <a:rPr lang="pl-PL" dirty="0"/>
              <a:t>Ale klienci, którzy nie mają floty ciężarówek nigdy takiego konkursu nie wygrają i będzie on całkowicie nieciekawy dla nich</a:t>
            </a:r>
          </a:p>
          <a:p>
            <a:r>
              <a:rPr lang="pl-PL" dirty="0"/>
              <a:t>Nie można ustanawiać konkursów tak, żeby promowały jedną grupę klientów kosztem innej</a:t>
            </a:r>
          </a:p>
          <a:p>
            <a:r>
              <a:rPr lang="pl-PL" dirty="0"/>
              <a:t>Czy dajesz graczom natychmiastowy feedback?</a:t>
            </a:r>
          </a:p>
          <a:p>
            <a:r>
              <a:rPr lang="pl-PL" dirty="0"/>
              <a:t>Unikaj szkolnego negatywnego feedbacku – np. że źle napisałeś źle quiz i listuje pomyłki w teście, zamiast nagradzać za wysiłek</a:t>
            </a:r>
          </a:p>
          <a:p>
            <a:r>
              <a:rPr lang="pl-PL" dirty="0"/>
              <a:t>Feedback ma być tylko i wyłącznie pozytywny i motywować do dalszego wysiłki i poprawy wyników</a:t>
            </a:r>
          </a:p>
          <a:p>
            <a:endParaRPr lang="pl-PL" dirty="0"/>
          </a:p>
          <a:p>
            <a:endParaRPr lang="pl-P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2DB6F1-5FDD-4431-0159-D8CC47944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73761-0144-4F13-8165-A30D24267FD8}" type="slidenum">
              <a:rPr lang="pl-PL" smtClean="0"/>
              <a:t>12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37352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7C22F6-5311-AE42-81BA-87FE222453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568940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 err="1"/>
              <a:t>Checklista</a:t>
            </a:r>
            <a:r>
              <a:rPr lang="pl-PL" dirty="0"/>
              <a:t> strategii </a:t>
            </a:r>
            <a:r>
              <a:rPr lang="pl-PL" dirty="0" err="1"/>
              <a:t>gamifikacyjnej</a:t>
            </a:r>
            <a:endParaRPr lang="pl-P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4A2DE0-E253-0E83-FC01-8B9967819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773" y="757084"/>
            <a:ext cx="11071123" cy="5599266"/>
          </a:xfrm>
        </p:spPr>
        <p:txBody>
          <a:bodyPr/>
          <a:lstStyle/>
          <a:p>
            <a:r>
              <a:rPr lang="pl-PL" dirty="0"/>
              <a:t>Graczy trzeba stopniowo nauczyć zasad gry</a:t>
            </a:r>
          </a:p>
          <a:p>
            <a:r>
              <a:rPr lang="pl-PL" dirty="0"/>
              <a:t>Najgorsze co można zrobić to kazać komuś grać w grę z wieloma zasadami, których ktoś ma się sam nauczyć</a:t>
            </a:r>
          </a:p>
          <a:p>
            <a:r>
              <a:rPr lang="pl-PL" dirty="0"/>
              <a:t>Gracza musi mieć określone etapy:</a:t>
            </a:r>
          </a:p>
          <a:p>
            <a:r>
              <a:rPr lang="pl-PL" dirty="0"/>
              <a:t>1. wprowadzenie ze szkoleniem – aby gracz mógł się nauczyć zasad gry</a:t>
            </a:r>
          </a:p>
          <a:p>
            <a:r>
              <a:rPr lang="pl-PL" dirty="0"/>
              <a:t>2. etap zabawy – kiedy można wykorzystać przyswojone zasady gry i bez konsekwencji pobawić się w świecie gry</a:t>
            </a:r>
          </a:p>
          <a:p>
            <a:r>
              <a:rPr lang="pl-PL" dirty="0"/>
              <a:t>3. właściwa gra i realizacja misji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F61568-AED2-DC73-BC54-6B283AC89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73761-0144-4F13-8165-A30D24267FD8}" type="slidenum">
              <a:rPr lang="pl-PL" smtClean="0"/>
              <a:t>13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529849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FDDDAD-0C97-4750-9D69-AB2C7F74BF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657430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 err="1"/>
              <a:t>Checklista</a:t>
            </a:r>
            <a:r>
              <a:rPr lang="pl-PL" dirty="0"/>
              <a:t> strategii </a:t>
            </a:r>
            <a:r>
              <a:rPr lang="pl-PL" dirty="0" err="1"/>
              <a:t>gamifikacyjnej</a:t>
            </a:r>
            <a:endParaRPr lang="pl-P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99A3E5-DB3A-4F88-E719-18C7B524FD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277" y="657430"/>
            <a:ext cx="11080955" cy="5595886"/>
          </a:xfrm>
        </p:spPr>
        <p:txBody>
          <a:bodyPr/>
          <a:lstStyle/>
          <a:p>
            <a:r>
              <a:rPr lang="pl-PL" dirty="0"/>
              <a:t>Najlepsze gry, które łączą wszystkie trzy etapy gry bez wyraźnego ich rozróżniania np. jeżeli klient kupuje latte, to dajemy do ręki kartę i mówimy, że jak kupi jeszcze 5 kaw to szósta będzie gratis</a:t>
            </a:r>
          </a:p>
          <a:p>
            <a:r>
              <a:rPr lang="pl-PL" dirty="0"/>
              <a:t>Kiedy klient dostaje szóstą kawę to informujemy go, że jeszcze 4 kawy i dostanie kubek</a:t>
            </a:r>
          </a:p>
          <a:p>
            <a:r>
              <a:rPr lang="pl-PL" dirty="0"/>
              <a:t>Daj szansę klientowi doświadczać gry w jego/jej własnym tempie, niech sobie wybierają zadania, realizują je i potem wybierają kolejne</a:t>
            </a:r>
          </a:p>
          <a:p>
            <a:r>
              <a:rPr lang="pl-PL" dirty="0"/>
              <a:t>Zadawaj sobie pytanie – czy to jest zabawne – czy ja bym grał/grała dobrowolnie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D028FA-C96C-2AFB-A38B-6CAD8035B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73761-0144-4F13-8165-A30D24267FD8}" type="slidenum">
              <a:rPr lang="pl-PL" smtClean="0"/>
              <a:t>14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325485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3AFA30-57C0-0FDC-89DB-90B3EA17CB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47598"/>
          </a:xfrm>
        </p:spPr>
        <p:txBody>
          <a:bodyPr>
            <a:normAutofit/>
          </a:bodyPr>
          <a:lstStyle/>
          <a:p>
            <a:pPr algn="ctr"/>
            <a:r>
              <a:rPr lang="pl-PL" sz="4000" dirty="0"/>
              <a:t>Przykład gamifikacji – produkt, który się sam reklamuje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AE3C1B-0E45-97CC-D27A-BA63D95CCE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781" y="865238"/>
            <a:ext cx="11120284" cy="5491111"/>
          </a:xfrm>
        </p:spPr>
        <p:txBody>
          <a:bodyPr>
            <a:normAutofit fontScale="92500"/>
          </a:bodyPr>
          <a:lstStyle/>
          <a:p>
            <a:r>
              <a:rPr lang="pl-PL" dirty="0"/>
              <a:t>Autonomia: daj okazję klientom do zaprojektowania ich własnej plakietki albo podkoszulka związanego z Twoją firmą, marką, produktem</a:t>
            </a:r>
          </a:p>
          <a:p>
            <a:r>
              <a:rPr lang="pl-PL" dirty="0"/>
              <a:t>Najbardziej lojalny </a:t>
            </a:r>
            <a:r>
              <a:rPr lang="pl-PL"/>
              <a:t>supporter</a:t>
            </a:r>
            <a:r>
              <a:rPr lang="pl-PL" dirty="0"/>
              <a:t> zostanie zaproszony do zaprojektowania ulotek na ten miesiąc – gwarantowana satysfakcja klienta</a:t>
            </a:r>
          </a:p>
          <a:p>
            <a:r>
              <a:rPr lang="pl-PL" dirty="0"/>
              <a:t>Zaproś swoich przyjaciół – osób, które lubią się socjalizować, aby pozwolić ludziom budować relacje i znajomości</a:t>
            </a:r>
          </a:p>
          <a:p>
            <a:r>
              <a:rPr lang="pl-PL" dirty="0"/>
              <a:t>Zabawne rytuały, np. rzucanie monetą czy w ogóle ktoś zapłaci za piwo</a:t>
            </a:r>
          </a:p>
          <a:p>
            <a:r>
              <a:rPr lang="pl-PL" dirty="0"/>
              <a:t>Część produktów mogą się same reklamować – np. dwie super ostre papryczki za 10 USD, które mimo, że super drugie ludzie kupują – kiedy kupili, dzwoni dzwonek i gong, kelner przynosi wiadro z wodą, trzeba zjeść papryczki, popić wodą, potem można podpisać się na ścianie (zostawić autograf) – ludzie biją brawo i jest aplauz</a:t>
            </a:r>
          </a:p>
          <a:p>
            <a:r>
              <a:rPr lang="pl-PL" dirty="0"/>
              <a:t>Takie produkty same się reklamują</a:t>
            </a:r>
          </a:p>
          <a:p>
            <a:endParaRPr lang="pl-P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13AC69-E8C8-9D84-D1A6-FB176FA38F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73761-0144-4F13-8165-A30D24267FD8}" type="slidenum">
              <a:rPr lang="pl-PL" smtClean="0"/>
              <a:t>15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66811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B4B5F-B2C6-E0EE-53A8-B8977C850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Typy gier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33270F-0A3A-CC57-4E58-828302845A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AGON – gry oparte na konkurencji, wyraźny zwycięzca i przegrany (sport)</a:t>
            </a:r>
          </a:p>
          <a:p>
            <a:r>
              <a:rPr lang="pl-PL" dirty="0"/>
              <a:t>ALEA – gry oparte na szansach (loterie) – wynik gry zależy od losowości</a:t>
            </a:r>
          </a:p>
          <a:p>
            <a:r>
              <a:rPr lang="pl-PL" dirty="0"/>
              <a:t>MIMESIS – gry oparte na naśladownictwie – taniec</a:t>
            </a:r>
          </a:p>
          <a:p>
            <a:r>
              <a:rPr lang="pl-PL" dirty="0"/>
              <a:t>ILINX – pokonać siebie, poprawić się, usprawnić – np. </a:t>
            </a:r>
            <a:r>
              <a:rPr lang="pl-PL" dirty="0" err="1"/>
              <a:t>Tetris</a:t>
            </a:r>
            <a:endParaRPr lang="pl-PL" dirty="0"/>
          </a:p>
          <a:p>
            <a:endParaRPr lang="pl-P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DCF0C7-4EF2-5E14-B178-B76D564631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73761-0144-4F13-8165-A30D24267FD8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34161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19367E-2C15-A370-6654-D61C29AAEB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Typy graczy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91EA91-A6C7-F998-D3BB-C9522271E9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1. Gracze – chcą pokonywać innych w grze</a:t>
            </a:r>
          </a:p>
          <a:p>
            <a:r>
              <a:rPr lang="pl-PL" dirty="0"/>
              <a:t>2. </a:t>
            </a:r>
            <a:r>
              <a:rPr lang="pl-PL" dirty="0" err="1"/>
              <a:t>Socjalizerzy</a:t>
            </a:r>
            <a:r>
              <a:rPr lang="pl-PL" dirty="0"/>
              <a:t> – chcą zawierać znajomości</a:t>
            </a:r>
          </a:p>
          <a:p>
            <a:r>
              <a:rPr lang="pl-PL" dirty="0"/>
              <a:t>3. Zabójcy – chcą mieć władzę nad innymi</a:t>
            </a:r>
          </a:p>
          <a:p>
            <a:r>
              <a:rPr lang="pl-PL" dirty="0"/>
              <a:t>4. Badacze - chcą poznać wszystkie tajniki gry i zasady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BE5BBB-07F1-B5A3-EE8A-C6A7881F1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73761-0144-4F13-8165-A30D24267FD8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425469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DFE2F3-D254-E531-DD2B-97C94A09E8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Budowanie zaangażowania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664F9E-D3B6-9B25-1FC9-E8A682F7AE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Aby budować zaangażowanie, potrzebna jest historia, która zainteresuje klientów/kupujących, aby promowali markę i byli jej wierni</a:t>
            </a:r>
          </a:p>
          <a:p>
            <a:r>
              <a:rPr lang="pl-PL" dirty="0"/>
              <a:t>Każda marka to jest historia, którą trzeba opowiedzieć tak, aby wywołać emocje podobne jak w teatrze – reklama musi kogoś wciągnąć tak, aby myślał o niej przez tydzień</a:t>
            </a:r>
          </a:p>
          <a:p>
            <a:r>
              <a:rPr lang="pl-PL" dirty="0"/>
              <a:t>Mamy 2 rodzaje odbiorców: </a:t>
            </a:r>
          </a:p>
          <a:p>
            <a:r>
              <a:rPr lang="pl-PL" dirty="0"/>
              <a:t>Pasywny odbiorca – ogląda, ale im nie zależy</a:t>
            </a:r>
          </a:p>
          <a:p>
            <a:r>
              <a:rPr lang="pl-PL" dirty="0"/>
              <a:t>Aktywny odbiorca – ogląda i jest zaangażowany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2363A6-41FC-2103-5F24-290D460E3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73761-0144-4F13-8165-A30D24267FD8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021013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001AE-AF77-FA3C-C00A-41BFFD435C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Dwa rodzaje wiadomości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E18B1D-10C3-8A2C-2BC8-4F5324D03F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Wiadomość jaką możemy poprzez reklamowanie swojej marki wysłać może mieć dwojaki charakter:</a:t>
            </a:r>
          </a:p>
          <a:p>
            <a:r>
              <a:rPr lang="pl-PL" dirty="0"/>
              <a:t>Powtarzalna wiadomość – telewizja, kino,</a:t>
            </a:r>
          </a:p>
          <a:p>
            <a:r>
              <a:rPr lang="pl-PL" dirty="0"/>
              <a:t>Wiadomość improwizacyjna – nigdy się nie powtarza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920E76-5CF9-F4F3-5E2E-1587FC0B9A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73761-0144-4F13-8165-A30D24267FD8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15360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BA15B4-A721-A56F-4418-0965B2A3C1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16423"/>
          </a:xfrm>
        </p:spPr>
        <p:txBody>
          <a:bodyPr/>
          <a:lstStyle/>
          <a:p>
            <a:pPr algn="ctr"/>
            <a:r>
              <a:rPr lang="pl-PL" dirty="0"/>
              <a:t>Jak zaangażować klientów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E69A993-6D1D-6EDF-B4F0-63A75F5C661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65506221"/>
              </p:ext>
            </p:extLst>
          </p:nvPr>
        </p:nvGraphicFramePr>
        <p:xfrm>
          <a:off x="1720645" y="1759974"/>
          <a:ext cx="8013290" cy="420820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24919">
                  <a:extLst>
                    <a:ext uri="{9D8B030D-6E8A-4147-A177-3AD203B41FA5}">
                      <a16:colId xmlns:a16="http://schemas.microsoft.com/office/drawing/2014/main" val="3982738284"/>
                    </a:ext>
                  </a:extLst>
                </a:gridCol>
                <a:gridCol w="1410653">
                  <a:extLst>
                    <a:ext uri="{9D8B030D-6E8A-4147-A177-3AD203B41FA5}">
                      <a16:colId xmlns:a16="http://schemas.microsoft.com/office/drawing/2014/main" val="1200081103"/>
                    </a:ext>
                  </a:extLst>
                </a:gridCol>
                <a:gridCol w="1822092">
                  <a:extLst>
                    <a:ext uri="{9D8B030D-6E8A-4147-A177-3AD203B41FA5}">
                      <a16:colId xmlns:a16="http://schemas.microsoft.com/office/drawing/2014/main" val="1099400390"/>
                    </a:ext>
                  </a:extLst>
                </a:gridCol>
                <a:gridCol w="2449049">
                  <a:extLst>
                    <a:ext uri="{9D8B030D-6E8A-4147-A177-3AD203B41FA5}">
                      <a16:colId xmlns:a16="http://schemas.microsoft.com/office/drawing/2014/main" val="3996478249"/>
                    </a:ext>
                  </a:extLst>
                </a:gridCol>
                <a:gridCol w="1606577">
                  <a:extLst>
                    <a:ext uri="{9D8B030D-6E8A-4147-A177-3AD203B41FA5}">
                      <a16:colId xmlns:a16="http://schemas.microsoft.com/office/drawing/2014/main" val="984337735"/>
                    </a:ext>
                  </a:extLst>
                </a:gridCol>
              </a:tblGrid>
              <a:tr h="883916">
                <a:tc>
                  <a:txBody>
                    <a:bodyPr/>
                    <a:lstStyle/>
                    <a:p>
                      <a:pPr algn="l" fontAlgn="b"/>
                      <a:endParaRPr lang="pl-PL" sz="1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u="none" strike="noStrike" dirty="0">
                          <a:effectLst/>
                        </a:rPr>
                        <a:t>aktywny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9773686"/>
                  </a:ext>
                </a:extLst>
              </a:tr>
              <a:tr h="461173">
                <a:tc>
                  <a:txBody>
                    <a:bodyPr/>
                    <a:lstStyle/>
                    <a:p>
                      <a:pPr algn="l" fontAlgn="b"/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u="none" strike="noStrike" dirty="0">
                          <a:effectLst/>
                        </a:rPr>
                        <a:t> 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5213329"/>
                  </a:ext>
                </a:extLst>
              </a:tr>
              <a:tr h="941562">
                <a:tc>
                  <a:txBody>
                    <a:bodyPr/>
                    <a:lstStyle/>
                    <a:p>
                      <a:pPr algn="l" fontAlgn="b"/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u="none" strike="noStrike" dirty="0">
                          <a:effectLst/>
                        </a:rPr>
                        <a:t>powtarzalne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1600" b="1" u="none" strike="noStrike" dirty="0">
                          <a:effectLst/>
                        </a:rPr>
                        <a:t>Teatr, wykład</a:t>
                      </a:r>
                      <a:endParaRPr lang="pl-PL" sz="16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1600" b="1" u="none" strike="noStrike" dirty="0">
                          <a:effectLst/>
                        </a:rPr>
                        <a:t>Performance uliczny, alternatywne </a:t>
                      </a:r>
                      <a:br>
                        <a:rPr lang="pl-PL" sz="1600" b="1" u="none" strike="noStrike" dirty="0">
                          <a:effectLst/>
                        </a:rPr>
                      </a:br>
                      <a:r>
                        <a:rPr lang="pl-PL" sz="1600" b="1" u="none" strike="noStrike" dirty="0" err="1">
                          <a:effectLst/>
                        </a:rPr>
                        <a:t>reality-game</a:t>
                      </a:r>
                      <a:endParaRPr lang="pl-PL" sz="16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600" u="none" strike="noStrike" dirty="0">
                          <a:effectLst/>
                        </a:rPr>
                        <a:t>improwizacyjne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7033583"/>
                  </a:ext>
                </a:extLst>
              </a:tr>
              <a:tr h="922347">
                <a:tc>
                  <a:txBody>
                    <a:bodyPr/>
                    <a:lstStyle/>
                    <a:p>
                      <a:pPr algn="l" fontAlgn="b"/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u="none" strike="noStrike" dirty="0">
                          <a:effectLst/>
                        </a:rPr>
                        <a:t>Telewizja, kino, prasa</a:t>
                      </a:r>
                      <a:endParaRPr lang="pl-PL" sz="16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600" b="1" u="none" strike="noStrike" dirty="0">
                          <a:effectLst/>
                        </a:rPr>
                        <a:t>Gra wideo, media społecznościowe</a:t>
                      </a:r>
                      <a:endParaRPr lang="pl-PL" sz="16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8177960"/>
                  </a:ext>
                </a:extLst>
              </a:tr>
              <a:tr h="461173">
                <a:tc>
                  <a:txBody>
                    <a:bodyPr/>
                    <a:lstStyle/>
                    <a:p>
                      <a:pPr algn="l" fontAlgn="b"/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u="none" strike="noStrike">
                          <a:effectLst/>
                        </a:rPr>
                        <a:t> </a:t>
                      </a:r>
                      <a:endParaRPr lang="pl-PL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2748942"/>
                  </a:ext>
                </a:extLst>
              </a:tr>
              <a:tr h="538035">
                <a:tc>
                  <a:txBody>
                    <a:bodyPr/>
                    <a:lstStyle/>
                    <a:p>
                      <a:pPr algn="l" fontAlgn="b"/>
                      <a:endParaRPr lang="pl-PL" sz="12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u="none" strike="noStrike" dirty="0">
                          <a:effectLst/>
                        </a:rPr>
                        <a:t>pasywny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5945072"/>
                  </a:ext>
                </a:extLst>
              </a:tr>
            </a:tbl>
          </a:graphicData>
        </a:graphic>
      </p:graphicFrame>
      <p:grpSp>
        <p:nvGrpSpPr>
          <p:cNvPr id="5" name="Group 4">
            <a:extLst>
              <a:ext uri="{FF2B5EF4-FFF2-40B4-BE49-F238E27FC236}">
                <a16:creationId xmlns:a16="http://schemas.microsoft.com/office/drawing/2014/main" id="{5383EBDE-973C-A0BC-0DDB-1EDD4907D13A}"/>
              </a:ext>
            </a:extLst>
          </p:cNvPr>
          <p:cNvGrpSpPr/>
          <p:nvPr/>
        </p:nvGrpSpPr>
        <p:grpSpPr>
          <a:xfrm>
            <a:off x="1962991" y="1889406"/>
            <a:ext cx="7851652" cy="3506839"/>
            <a:chOff x="0" y="0"/>
            <a:chExt cx="5089922" cy="1390055"/>
          </a:xfrm>
        </p:grpSpPr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658D6298-AB84-21B2-5A95-E57185885C26}"/>
                </a:ext>
              </a:extLst>
            </p:cNvPr>
            <p:cNvCxnSpPr/>
            <p:nvPr/>
          </p:nvCxnSpPr>
          <p:spPr>
            <a:xfrm flipH="1">
              <a:off x="0" y="851297"/>
              <a:ext cx="3342680" cy="5953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17F8BEDF-32BA-BD33-BA97-3EE5A363DDA8}"/>
                </a:ext>
              </a:extLst>
            </p:cNvPr>
            <p:cNvCxnSpPr/>
            <p:nvPr/>
          </p:nvCxnSpPr>
          <p:spPr>
            <a:xfrm flipV="1">
              <a:off x="1812727" y="845344"/>
              <a:ext cx="3277195" cy="8929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DFEF4528-44D4-B322-78BA-05B299B5B2F6}"/>
                </a:ext>
              </a:extLst>
            </p:cNvPr>
            <p:cNvCxnSpPr/>
            <p:nvPr/>
          </p:nvCxnSpPr>
          <p:spPr>
            <a:xfrm flipV="1">
              <a:off x="2399110" y="0"/>
              <a:ext cx="2976" cy="1390055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B1D05A9C-44C9-DFC5-DD60-D8BF1D5F1840}"/>
                </a:ext>
              </a:extLst>
            </p:cNvPr>
            <p:cNvCxnSpPr/>
            <p:nvPr/>
          </p:nvCxnSpPr>
          <p:spPr>
            <a:xfrm>
              <a:off x="2402086" y="404812"/>
              <a:ext cx="0" cy="1205508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Callout: Line 9">
            <a:extLst>
              <a:ext uri="{FF2B5EF4-FFF2-40B4-BE49-F238E27FC236}">
                <a16:creationId xmlns:a16="http://schemas.microsoft.com/office/drawing/2014/main" id="{974C274E-0D23-F331-918B-DD80688866AC}"/>
              </a:ext>
            </a:extLst>
          </p:cNvPr>
          <p:cNvSpPr/>
          <p:nvPr/>
        </p:nvSpPr>
        <p:spPr>
          <a:xfrm>
            <a:off x="432620" y="1661652"/>
            <a:ext cx="2394480" cy="1415845"/>
          </a:xfrm>
          <a:prstGeom prst="borderCallout1">
            <a:avLst>
              <a:gd name="adj1" fmla="val 52778"/>
              <a:gd name="adj2" fmla="val 105236"/>
              <a:gd name="adj3" fmla="val 98611"/>
              <a:gd name="adj4" fmla="val 178562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dirty="0"/>
              <a:t>Aktywnie można zwrócić się do słuchacza, łatwiej zwrócić na Niego uwagę. </a:t>
            </a:r>
          </a:p>
        </p:txBody>
      </p:sp>
      <p:sp>
        <p:nvSpPr>
          <p:cNvPr id="11" name="Callout: Line 10">
            <a:extLst>
              <a:ext uri="{FF2B5EF4-FFF2-40B4-BE49-F238E27FC236}">
                <a16:creationId xmlns:a16="http://schemas.microsoft.com/office/drawing/2014/main" id="{D0E32742-6E23-2B9B-9F06-04386B09CC5F}"/>
              </a:ext>
            </a:extLst>
          </p:cNvPr>
          <p:cNvSpPr/>
          <p:nvPr/>
        </p:nvSpPr>
        <p:spPr>
          <a:xfrm>
            <a:off x="1179871" y="5061843"/>
            <a:ext cx="1927122" cy="890088"/>
          </a:xfrm>
          <a:prstGeom prst="borderCallout1">
            <a:avLst>
              <a:gd name="adj1" fmla="val 33333"/>
              <a:gd name="adj2" fmla="val 103114"/>
              <a:gd name="adj3" fmla="val -5556"/>
              <a:gd name="adj4" fmla="val 132668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dirty="0"/>
              <a:t>Mało angażujące, mała interakcja</a:t>
            </a:r>
          </a:p>
        </p:txBody>
      </p:sp>
      <p:sp>
        <p:nvSpPr>
          <p:cNvPr id="12" name="Callout: Line 11">
            <a:extLst>
              <a:ext uri="{FF2B5EF4-FFF2-40B4-BE49-F238E27FC236}">
                <a16:creationId xmlns:a16="http://schemas.microsoft.com/office/drawing/2014/main" id="{A6F44800-6DDA-BF26-3247-83EE9653CBCC}"/>
              </a:ext>
            </a:extLst>
          </p:cNvPr>
          <p:cNvSpPr/>
          <p:nvPr/>
        </p:nvSpPr>
        <p:spPr>
          <a:xfrm>
            <a:off x="8229600" y="1425677"/>
            <a:ext cx="3451123" cy="1563329"/>
          </a:xfrm>
          <a:prstGeom prst="borderCallout1">
            <a:avLst>
              <a:gd name="adj1" fmla="val 46423"/>
              <a:gd name="adj2" fmla="val -4914"/>
              <a:gd name="adj3" fmla="val 94890"/>
              <a:gd name="adj4" fmla="val -23233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dirty="0"/>
              <a:t>Można zorganizować stand </a:t>
            </a:r>
            <a:r>
              <a:rPr lang="pl-PL" dirty="0" err="1"/>
              <a:t>up</a:t>
            </a:r>
            <a:r>
              <a:rPr lang="pl-PL" dirty="0"/>
              <a:t> </a:t>
            </a:r>
            <a:r>
              <a:rPr lang="pl-PL" dirty="0" err="1"/>
              <a:t>komedy</a:t>
            </a:r>
            <a:r>
              <a:rPr lang="pl-PL" dirty="0"/>
              <a:t> w barze albo jakiś inny gig „na żywo”. Nie wszyscy przyjdą, ale ci, którzy przyjdą, będą pamiętali show i markę.</a:t>
            </a:r>
          </a:p>
        </p:txBody>
      </p:sp>
      <p:sp>
        <p:nvSpPr>
          <p:cNvPr id="13" name="Callout: Line 12">
            <a:extLst>
              <a:ext uri="{FF2B5EF4-FFF2-40B4-BE49-F238E27FC236}">
                <a16:creationId xmlns:a16="http://schemas.microsoft.com/office/drawing/2014/main" id="{296884ED-E1AD-4862-C942-1744675A5B6A}"/>
              </a:ext>
            </a:extLst>
          </p:cNvPr>
          <p:cNvSpPr/>
          <p:nvPr/>
        </p:nvSpPr>
        <p:spPr>
          <a:xfrm>
            <a:off x="8799871" y="5061843"/>
            <a:ext cx="2644876" cy="1431032"/>
          </a:xfrm>
          <a:prstGeom prst="borderCallout1">
            <a:avLst>
              <a:gd name="adj1" fmla="val 18750"/>
              <a:gd name="adj2" fmla="val -8333"/>
              <a:gd name="adj3" fmla="val 507"/>
              <a:gd name="adj4" fmla="val -3982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l-PL" dirty="0"/>
              <a:t>Strona na Facebooku opisująca nowości, </a:t>
            </a:r>
            <a:r>
              <a:rPr lang="pl-PL" dirty="0" err="1"/>
              <a:t>newseller</a:t>
            </a:r>
            <a:r>
              <a:rPr lang="pl-PL" dirty="0"/>
              <a:t>.</a:t>
            </a:r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C6ACF833-F715-A330-9C2A-646EDE9BD0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73761-0144-4F13-8165-A30D24267FD8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309876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45417E-9CEE-5A11-BBE1-8B378B0E49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Jak klienci mogą się angażować w Twoją firmę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9F2B6A-D426-6FAE-528C-2C0DC10F0A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6% klientów będzie czytać Twoje wpisy na Facebooku (przycisk „</a:t>
            </a:r>
            <a:r>
              <a:rPr lang="pl-PL" dirty="0" err="1"/>
              <a:t>follow</a:t>
            </a:r>
            <a:r>
              <a:rPr lang="pl-PL" dirty="0"/>
              <a:t>”)</a:t>
            </a:r>
          </a:p>
          <a:p>
            <a:r>
              <a:rPr lang="pl-PL" dirty="0"/>
              <a:t>Część będzie subskrybować Twój </a:t>
            </a:r>
            <a:r>
              <a:rPr lang="pl-PL" dirty="0" err="1"/>
              <a:t>newseller</a:t>
            </a:r>
            <a:endParaRPr lang="pl-PL" dirty="0"/>
          </a:p>
          <a:p>
            <a:r>
              <a:rPr lang="pl-PL" dirty="0"/>
              <a:t>Twoim zadaniem jest uczynić ich więcej zainteresowanymi i zaangażowanymi</a:t>
            </a:r>
          </a:p>
          <a:p>
            <a:r>
              <a:rPr lang="pl-PL" dirty="0"/>
              <a:t>Warto posługiwać się oddziaływaniami z każdego z czworokątów pokazanych na poprzednim slajdzie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573DFD-320D-D15D-0C6A-C5E197BE76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73761-0144-4F13-8165-A30D24267FD8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501758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DF216B-0DBD-5B08-67E4-DF043ADB07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863907"/>
          </a:xfrm>
        </p:spPr>
        <p:txBody>
          <a:bodyPr/>
          <a:lstStyle/>
          <a:p>
            <a:r>
              <a:rPr lang="pl-PL" dirty="0"/>
              <a:t>Nudzące się dziecko w samochodzie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19730B-7E33-7981-C8E8-CD6CBAF722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793" y="1042219"/>
            <a:ext cx="11405419" cy="5134744"/>
          </a:xfrm>
        </p:spPr>
        <p:txBody>
          <a:bodyPr/>
          <a:lstStyle/>
          <a:p>
            <a:r>
              <a:rPr lang="pl-PL" dirty="0"/>
              <a:t>Dobrym testem pomysłowości przydatnej także przy promowaniu Twojej marki jest test małego dziecka w samochodzie – przyjmij, że dziecko ma 4, 5 lub 6 lat, siedzi podczas długiej podróży i się nudzi</a:t>
            </a:r>
          </a:p>
          <a:p>
            <a:r>
              <a:rPr lang="pl-PL" dirty="0"/>
              <a:t>Możesz zaproponować liczenie samochodów mijających Was, ale to by było nudne</a:t>
            </a:r>
          </a:p>
          <a:p>
            <a:r>
              <a:rPr lang="pl-PL" dirty="0"/>
              <a:t>Ale możesz zamienić to w grę – za 10 czerwonych Fordów dziecko dostaje naklejkę Sokole Oko</a:t>
            </a:r>
          </a:p>
          <a:p>
            <a:r>
              <a:rPr lang="pl-PL" dirty="0"/>
              <a:t>Za znalezienie samochodu, w którym siedzą 3 osoby – inna naklejka</a:t>
            </a:r>
          </a:p>
          <a:p>
            <a:r>
              <a:rPr lang="pl-PL" dirty="0"/>
              <a:t>Im więcej nagród, tym lepsza zabawa</a:t>
            </a:r>
          </a:p>
          <a:p>
            <a:r>
              <a:rPr lang="pl-PL" dirty="0"/>
              <a:t>Za 3 naklejki Sokole Oko możecie zacząć szukać </a:t>
            </a:r>
            <a:r>
              <a:rPr lang="pl-PL" dirty="0" err="1"/>
              <a:t>Mc</a:t>
            </a:r>
            <a:r>
              <a:rPr lang="pl-PL" dirty="0"/>
              <a:t> </a:t>
            </a:r>
            <a:r>
              <a:rPr lang="pl-PL" dirty="0" err="1"/>
              <a:t>Donalds</a:t>
            </a:r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4E6A9C-DDD5-C142-F2D6-9BE7E7D467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73761-0144-4F13-8165-A30D24267FD8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21389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50169-2DAD-B4E2-7F9D-136F2B8D49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834410"/>
          </a:xfrm>
        </p:spPr>
        <p:txBody>
          <a:bodyPr/>
          <a:lstStyle/>
          <a:p>
            <a:r>
              <a:rPr lang="pl-PL" dirty="0"/>
              <a:t>Odchudzanie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BC8E4B-1A0A-2EAA-9F76-2319CCF1B2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7587" y="1081548"/>
            <a:ext cx="10626213" cy="5095415"/>
          </a:xfrm>
        </p:spPr>
        <p:txBody>
          <a:bodyPr/>
          <a:lstStyle/>
          <a:p>
            <a:r>
              <a:rPr lang="pl-PL" dirty="0"/>
              <a:t>Jak zmusić siebie do większej ilości ruchu (i innych) – ostatnia osoba, która w danym tygodniu przebiegnie 25 km kupuje pozostałym obiad w sobotę</a:t>
            </a:r>
          </a:p>
          <a:p>
            <a:r>
              <a:rPr lang="pl-PL" dirty="0"/>
              <a:t>Gra Zombie stosuje </a:t>
            </a:r>
            <a:r>
              <a:rPr lang="pl-PL" dirty="0" err="1"/>
              <a:t>geolokację</a:t>
            </a:r>
            <a:r>
              <a:rPr lang="pl-PL" dirty="0"/>
              <a:t> i potrafi tworzyć wyzwania dla Ciebie – tworzysz teatr dla samego siebie, jak biegniesz za wolno, aplikacja udaje, że doganiają Ciebie Zombie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9AAAE3-5CDE-9B92-6C82-91AD4A826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73761-0144-4F13-8165-A30D24267FD8}" type="slidenum">
              <a:rPr lang="pl-PL" smtClean="0"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145171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304</TotalTime>
  <Words>1132</Words>
  <Application>Microsoft Office PowerPoint</Application>
  <PresentationFormat>Widescreen</PresentationFormat>
  <Paragraphs>110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Aptos</vt:lpstr>
      <vt:lpstr>Aptos Display</vt:lpstr>
      <vt:lpstr>Aptos Narrow</vt:lpstr>
      <vt:lpstr>Arial</vt:lpstr>
      <vt:lpstr>Office Theme</vt:lpstr>
      <vt:lpstr>Gamifikacja – aspekty praktyczne (3)</vt:lpstr>
      <vt:lpstr>Typy gier</vt:lpstr>
      <vt:lpstr>Typy graczy</vt:lpstr>
      <vt:lpstr>Budowanie zaangażowania</vt:lpstr>
      <vt:lpstr>Dwa rodzaje wiadomości</vt:lpstr>
      <vt:lpstr>Jak zaangażować klientów</vt:lpstr>
      <vt:lpstr>Jak klienci mogą się angażować w Twoją firmę</vt:lpstr>
      <vt:lpstr>Nudzące się dziecko w samochodzie</vt:lpstr>
      <vt:lpstr>Odchudzanie</vt:lpstr>
      <vt:lpstr>Tworzenie strategii gamifikacyjnej w firmie</vt:lpstr>
      <vt:lpstr>Checklista strategii gamifikacyjnej</vt:lpstr>
      <vt:lpstr>Checklista strategii gamifikacyjnej</vt:lpstr>
      <vt:lpstr>Checklista strategii gamifikacyjnej</vt:lpstr>
      <vt:lpstr>Checklista strategii gamifikacyjnej</vt:lpstr>
      <vt:lpstr>Przykład gamifikacji – produkt, który się sam reklamuje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Joanna Wyrobek</dc:creator>
  <cp:lastModifiedBy>Joanna Wyrobek</cp:lastModifiedBy>
  <cp:revision>47</cp:revision>
  <dcterms:created xsi:type="dcterms:W3CDTF">2024-12-02T13:10:17Z</dcterms:created>
  <dcterms:modified xsi:type="dcterms:W3CDTF">2024-12-02T18:23:10Z</dcterms:modified>
</cp:coreProperties>
</file>