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7"/>
  </p:notesMasterIdLst>
  <p:sldIdLst>
    <p:sldId id="258" r:id="rId3"/>
    <p:sldId id="322" r:id="rId4"/>
    <p:sldId id="323" r:id="rId5"/>
    <p:sldId id="324" r:id="rId6"/>
    <p:sldId id="325" r:id="rId7"/>
    <p:sldId id="326" r:id="rId8"/>
    <p:sldId id="327" r:id="rId9"/>
    <p:sldId id="328" r:id="rId10"/>
    <p:sldId id="329" r:id="rId11"/>
    <p:sldId id="330" r:id="rId12"/>
    <p:sldId id="331" r:id="rId13"/>
    <p:sldId id="332" r:id="rId14"/>
    <p:sldId id="338" r:id="rId15"/>
    <p:sldId id="333" r:id="rId16"/>
    <p:sldId id="334" r:id="rId17"/>
    <p:sldId id="335" r:id="rId18"/>
    <p:sldId id="336" r:id="rId19"/>
    <p:sldId id="337" r:id="rId20"/>
    <p:sldId id="339" r:id="rId21"/>
    <p:sldId id="340" r:id="rId22"/>
    <p:sldId id="341" r:id="rId23"/>
    <p:sldId id="342" r:id="rId24"/>
    <p:sldId id="343" r:id="rId25"/>
    <p:sldId id="344" r:id="rId26"/>
    <p:sldId id="345" r:id="rId27"/>
    <p:sldId id="346" r:id="rId28"/>
    <p:sldId id="347" r:id="rId29"/>
    <p:sldId id="348" r:id="rId30"/>
    <p:sldId id="349" r:id="rId31"/>
    <p:sldId id="350" r:id="rId32"/>
    <p:sldId id="351" r:id="rId33"/>
    <p:sldId id="352" r:id="rId34"/>
    <p:sldId id="353" r:id="rId35"/>
    <p:sldId id="354" r:id="rId3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6091E-4EED-4908-AB9C-30EF2E8ABA32}" type="datetimeFigureOut">
              <a:rPr lang="pl-PL" smtClean="0"/>
              <a:t>03.11.2024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E7B4E9-79D7-48FC-A9BC-D081252A7C78}" type="slidenum">
              <a:rPr lang="pl-PL" smtClean="0"/>
              <a:t>‹#›</a:t>
            </a:fld>
            <a:endParaRPr lang="pl-PL"/>
          </a:p>
        </p:txBody>
      </p:sp>
    </p:spTree>
    <p:extLst>
      <p:ext uri="{BB962C8B-B14F-4D97-AF65-F5344CB8AC3E}">
        <p14:creationId xmlns:p14="http://schemas.microsoft.com/office/powerpoint/2010/main" val="2727653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88C4F-1252-41D0-9139-CCAFEF95706C}"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94023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101087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6119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781940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59093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732014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81230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263787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6928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5998466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174983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48565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13939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2440055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104491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32652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429949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783608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74420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2826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712213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726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956756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854928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03.11.2024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5489329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4</a:t>
            </a:r>
          </a:p>
          <a:p>
            <a:r>
              <a:rPr lang="pl-PL" dirty="0"/>
              <a:t>EEEKS1-1121, EEEKS1-1122, EEEKS1-1123 </a:t>
            </a:r>
          </a:p>
        </p:txBody>
      </p:sp>
      <p:sp>
        <p:nvSpPr>
          <p:cNvPr id="2" name="Tytuł 1"/>
          <p:cNvSpPr>
            <a:spLocks noGrp="1"/>
          </p:cNvSpPr>
          <p:nvPr>
            <p:ph type="ctrTitle"/>
          </p:nvPr>
        </p:nvSpPr>
        <p:spPr/>
        <p:txBody>
          <a:bodyPr/>
          <a:lstStyle/>
          <a:p>
            <a:r>
              <a:rPr lang="pl-PL"/>
              <a:t>Encyklopedia </a:t>
            </a:r>
            <a:r>
              <a:rPr lang="pl-PL" dirty="0"/>
              <a:t>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91544" y="1576362"/>
            <a:ext cx="8229600" cy="5092998"/>
          </a:xfrm>
        </p:spPr>
        <p:txBody>
          <a:bodyPr>
            <a:normAutofit/>
          </a:bodyPr>
          <a:lstStyle/>
          <a:p>
            <a:pPr marL="114300" indent="0" algn="ctr">
              <a:buNone/>
            </a:pPr>
            <a:r>
              <a:rPr lang="pl-PL" sz="1600" b="1" dirty="0"/>
              <a:t>posiedzenie plenarne Senatu</a:t>
            </a:r>
          </a:p>
          <a:p>
            <a:pPr marL="114300" indent="0" algn="ctr">
              <a:buNone/>
            </a:pPr>
            <a:endParaRPr lang="pl-PL" sz="1600" b="1" dirty="0"/>
          </a:p>
          <a:p>
            <a:pPr marL="114300" indent="0" algn="just">
              <a:buNone/>
            </a:pPr>
            <a:r>
              <a:rPr lang="pl-PL" sz="1600" dirty="0"/>
              <a:t>                           zgłoszenie poprawek                   brak zgłoszenia poprawek</a:t>
            </a:r>
          </a:p>
          <a:p>
            <a:pPr marL="114300" indent="0" algn="just">
              <a:buNone/>
            </a:pPr>
            <a:endParaRPr lang="pl-PL" sz="1600" dirty="0"/>
          </a:p>
          <a:p>
            <a:pPr marL="114300" indent="0" algn="just">
              <a:buNone/>
            </a:pPr>
            <a:r>
              <a:rPr lang="pl-PL" sz="1600" dirty="0"/>
              <a:t>                          </a:t>
            </a:r>
            <a:r>
              <a:rPr lang="pl-PL" sz="1600" b="1" dirty="0"/>
              <a:t>komisja senacka</a:t>
            </a:r>
          </a:p>
          <a:p>
            <a:pPr marL="114300" indent="0" algn="just">
              <a:buNone/>
            </a:pPr>
            <a:endParaRPr lang="pl-PL" sz="1600" b="1" dirty="0"/>
          </a:p>
          <a:p>
            <a:pPr marL="114300" indent="0" algn="just">
              <a:buNone/>
            </a:pPr>
            <a:r>
              <a:rPr lang="pl-PL" sz="1600" b="1" dirty="0"/>
              <a:t>                </a:t>
            </a:r>
            <a:r>
              <a:rPr lang="pl-PL" sz="1600" dirty="0"/>
              <a:t>dodatkowe sprawozdanie</a:t>
            </a:r>
          </a:p>
          <a:p>
            <a:pPr marL="114300" indent="0" algn="just">
              <a:buNone/>
            </a:pPr>
            <a:endParaRPr lang="pl-PL" sz="1600" dirty="0"/>
          </a:p>
          <a:p>
            <a:pPr marL="114300" indent="0" algn="ctr">
              <a:buNone/>
            </a:pPr>
            <a:r>
              <a:rPr lang="pl-PL" sz="1600" b="1" dirty="0"/>
              <a:t>posiedzenie plenarne Senatu</a:t>
            </a:r>
          </a:p>
          <a:p>
            <a:pPr marL="114300" indent="0" algn="ctr">
              <a:buNone/>
            </a:pPr>
            <a:r>
              <a:rPr lang="pl-PL" sz="1600" b="1" dirty="0"/>
              <a:t>Głosowanie nad stanowiskiem Senatu</a:t>
            </a:r>
          </a:p>
          <a:p>
            <a:pPr marL="114300" indent="0" algn="ctr">
              <a:buNone/>
            </a:pPr>
            <a:r>
              <a:rPr lang="pl-PL" sz="1600" dirty="0"/>
              <a:t>odrzucenie ustawy przez Senat</a:t>
            </a:r>
          </a:p>
          <a:p>
            <a:pPr marL="114300" indent="0" algn="ctr">
              <a:buNone/>
            </a:pPr>
            <a:r>
              <a:rPr lang="pl-PL" sz="1600" dirty="0"/>
              <a:t>przyjęcie ustawy z poprawkami</a:t>
            </a:r>
          </a:p>
          <a:p>
            <a:pPr marL="114300" indent="0" algn="ctr">
              <a:buNone/>
            </a:pPr>
            <a:r>
              <a:rPr lang="pl-PL" sz="1600" dirty="0"/>
              <a:t>przyjęcie ustawy bez zastrzeżeń</a:t>
            </a:r>
          </a:p>
          <a:p>
            <a:pPr marL="114300" indent="0" algn="ctr">
              <a:buNone/>
            </a:pPr>
            <a:r>
              <a:rPr lang="pl-PL" sz="1600" b="1" dirty="0"/>
              <a:t>Uchwała w sprawie stanowiska Senatu: </a:t>
            </a:r>
            <a:r>
              <a:rPr lang="pl-PL" sz="1600" dirty="0"/>
              <a:t>podejmowana jest zwykłą większością głosów w obecności co najmniej połowy ustawowej liczby senatorów</a:t>
            </a:r>
          </a:p>
          <a:p>
            <a:pPr marL="114300" indent="0" algn="ctr">
              <a:buNone/>
            </a:pPr>
            <a:endParaRPr lang="pl-PL" sz="1600" b="1" dirty="0"/>
          </a:p>
          <a:p>
            <a:pPr marL="114300" indent="0" algn="ctr">
              <a:buNone/>
            </a:pPr>
            <a:r>
              <a:rPr lang="pl-PL" sz="1600" b="1" dirty="0"/>
              <a:t>Brak zajęcia stanowiska przez Senat = przyjęcie ustawy bez zastrzeżeń</a:t>
            </a:r>
          </a:p>
        </p:txBody>
      </p:sp>
      <p:cxnSp>
        <p:nvCxnSpPr>
          <p:cNvPr id="5" name="Łącznik prosty ze strzałką 4"/>
          <p:cNvCxnSpPr/>
          <p:nvPr/>
        </p:nvCxnSpPr>
        <p:spPr>
          <a:xfrm flipH="1">
            <a:off x="4511824" y="1916832"/>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1916832"/>
            <a:ext cx="72008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4511825" y="24928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4534684" y="306896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5159896" y="3645024"/>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960096" y="2492896"/>
            <a:ext cx="216024" cy="12601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069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stanowisko Senatu</a:t>
            </a:r>
          </a:p>
          <a:p>
            <a:pPr marL="114300" indent="0" algn="ctr">
              <a:buNone/>
            </a:pPr>
            <a:endParaRPr lang="pl-PL" sz="1600" b="1" dirty="0"/>
          </a:p>
          <a:p>
            <a:pPr marL="114300" indent="0" algn="just">
              <a:buNone/>
            </a:pPr>
            <a:r>
              <a:rPr lang="pl-PL" sz="1600" b="1" dirty="0"/>
              <a:t>      </a:t>
            </a:r>
            <a:r>
              <a:rPr lang="pl-PL" sz="1600" dirty="0"/>
              <a:t>przyjęcie ustawy bez zastrzeżeń                   odrzucenie ustawy</a:t>
            </a:r>
          </a:p>
          <a:p>
            <a:pPr marL="114300" indent="0" algn="just">
              <a:buNone/>
            </a:pPr>
            <a:r>
              <a:rPr lang="pl-PL" sz="1600" dirty="0"/>
              <a:t>                                                                                 przyjęcie ustawy z poprawkami</a:t>
            </a:r>
          </a:p>
          <a:p>
            <a:pPr marL="114300" indent="0" algn="just">
              <a:buNone/>
            </a:pPr>
            <a:endParaRPr lang="pl-PL" sz="1600" dirty="0"/>
          </a:p>
          <a:p>
            <a:pPr marL="114300" indent="0" algn="just">
              <a:buNone/>
            </a:pPr>
            <a:r>
              <a:rPr lang="pl-PL" sz="1600" dirty="0"/>
              <a:t>                                                                                               </a:t>
            </a:r>
            <a:r>
              <a:rPr lang="pl-PL" sz="1600" b="1" dirty="0"/>
              <a:t>Sejm</a:t>
            </a:r>
          </a:p>
          <a:p>
            <a:pPr marL="114300" indent="0" algn="just">
              <a:buNone/>
            </a:pPr>
            <a:r>
              <a:rPr lang="pl-PL" sz="1600" b="1" dirty="0"/>
              <a:t>                                                                               odrzucenie stanowiska Senatu</a:t>
            </a:r>
          </a:p>
          <a:p>
            <a:pPr marL="114300" indent="0" algn="just">
              <a:buNone/>
            </a:pPr>
            <a:r>
              <a:rPr lang="pl-PL" sz="1600" b="1" dirty="0"/>
              <a:t>                                                                              </a:t>
            </a:r>
            <a:r>
              <a:rPr lang="pl-PL" sz="1600" dirty="0"/>
              <a:t>bezwzględną większością głosów</a:t>
            </a:r>
          </a:p>
          <a:p>
            <a:pPr marL="114300" indent="0" algn="just">
              <a:buNone/>
            </a:pPr>
            <a:r>
              <a:rPr lang="pl-PL" sz="1600" dirty="0"/>
              <a:t>                                                                                w obecności co najmniej połowy</a:t>
            </a:r>
          </a:p>
          <a:p>
            <a:pPr marL="114300" indent="0" algn="just">
              <a:buNone/>
            </a:pPr>
            <a:r>
              <a:rPr lang="pl-PL" sz="1600" dirty="0"/>
              <a:t>                                                                                 ustawowej liczby posłów </a:t>
            </a:r>
          </a:p>
          <a:p>
            <a:pPr marL="114300" indent="0" algn="just">
              <a:buNone/>
            </a:pPr>
            <a:endParaRPr lang="pl-PL" sz="1600" dirty="0"/>
          </a:p>
          <a:p>
            <a:pPr marL="114300" indent="0" algn="ctr">
              <a:buNone/>
            </a:pPr>
            <a:r>
              <a:rPr lang="pl-PL" sz="1600" dirty="0"/>
              <a:t> </a:t>
            </a:r>
            <a:r>
              <a:rPr lang="pl-PL" sz="1600" b="1" dirty="0"/>
              <a:t>Marszałek Sejmu</a:t>
            </a:r>
          </a:p>
          <a:p>
            <a:pPr marL="114300" indent="0" algn="ctr">
              <a:buNone/>
            </a:pPr>
            <a:endParaRPr lang="pl-PL" sz="1600" b="1" dirty="0"/>
          </a:p>
          <a:p>
            <a:pPr marL="114300" indent="0" algn="ctr">
              <a:buNone/>
            </a:pPr>
            <a:r>
              <a:rPr lang="pl-PL" sz="1600" b="1" dirty="0"/>
              <a:t>Prezydent</a:t>
            </a:r>
            <a:endParaRPr lang="pl-PL" sz="1600" dirty="0"/>
          </a:p>
          <a:p>
            <a:pPr marL="114300" indent="0" algn="ctr">
              <a:buNone/>
            </a:pPr>
            <a:endParaRPr lang="pl-PL" sz="1600" dirty="0"/>
          </a:p>
        </p:txBody>
      </p:sp>
      <p:cxnSp>
        <p:nvCxnSpPr>
          <p:cNvPr id="5" name="Łącznik prosty ze strzałką 4"/>
          <p:cNvCxnSpPr/>
          <p:nvPr/>
        </p:nvCxnSpPr>
        <p:spPr>
          <a:xfrm flipH="1">
            <a:off x="4799856"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816080"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7608168" y="285293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5303912" y="2549236"/>
            <a:ext cx="144016" cy="2326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6960096" y="4659613"/>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096000" y="515719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923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775520" y="1628800"/>
            <a:ext cx="8640960" cy="5040560"/>
          </a:xfrm>
        </p:spPr>
        <p:txBody>
          <a:bodyPr>
            <a:normAutofit/>
          </a:bodyPr>
          <a:lstStyle/>
          <a:p>
            <a:pPr marL="114300" indent="0" algn="ctr">
              <a:buNone/>
            </a:pPr>
            <a:r>
              <a:rPr lang="pl-PL" sz="1600" b="1" dirty="0"/>
              <a:t>Prezydent</a:t>
            </a:r>
          </a:p>
          <a:p>
            <a:pPr marL="114300" indent="0" algn="just">
              <a:buNone/>
            </a:pPr>
            <a:endParaRPr lang="pl-PL" sz="1600" b="1" dirty="0"/>
          </a:p>
          <a:p>
            <a:pPr marL="114300" indent="0" algn="just">
              <a:buNone/>
            </a:pPr>
            <a:r>
              <a:rPr lang="pl-PL" sz="1400" b="1" dirty="0"/>
              <a:t>                                wniosek                   podpisanie ustawy                     wniosek </a:t>
            </a:r>
          </a:p>
          <a:p>
            <a:pPr marL="114300" indent="0" algn="just">
              <a:buNone/>
            </a:pPr>
            <a:r>
              <a:rPr lang="pl-PL" sz="1400" b="1" dirty="0"/>
              <a:t>     do Trybunału Konstytucyjnego                                                   o ponowne rozpatrzenie ustawy</a:t>
            </a:r>
          </a:p>
          <a:p>
            <a:pPr marL="114300" indent="0" algn="just">
              <a:buNone/>
            </a:pPr>
            <a:r>
              <a:rPr lang="pl-PL" sz="1400" b="1" dirty="0"/>
              <a:t>                                                                                                                          (weto)</a:t>
            </a:r>
          </a:p>
          <a:p>
            <a:pPr marL="114300" indent="0" algn="just">
              <a:buNone/>
            </a:pPr>
            <a:endParaRPr lang="pl-PL" sz="1400" b="1" dirty="0"/>
          </a:p>
          <a:p>
            <a:pPr marL="114300" indent="0" algn="just">
              <a:buNone/>
            </a:pPr>
            <a:r>
              <a:rPr lang="pl-PL" sz="1400" b="1" dirty="0"/>
              <a:t>   wyrok Trybunału Konstytucyjnego</a:t>
            </a:r>
          </a:p>
          <a:p>
            <a:pPr marL="114300" indent="0" algn="just">
              <a:buNone/>
            </a:pPr>
            <a:endParaRPr lang="pl-PL" sz="1400" b="1" dirty="0"/>
          </a:p>
          <a:p>
            <a:pPr marL="114300" indent="0" algn="just">
              <a:buNone/>
            </a:pPr>
            <a:r>
              <a:rPr lang="pl-PL" sz="1400" dirty="0"/>
              <a:t>zgodna            częściowo zgodna      niezgodna                                           </a:t>
            </a:r>
            <a:r>
              <a:rPr lang="pl-PL" sz="1400" b="1" dirty="0"/>
              <a:t>Sejm</a:t>
            </a:r>
          </a:p>
          <a:p>
            <a:pPr marL="114300" indent="0" algn="just">
              <a:buNone/>
            </a:pPr>
            <a:r>
              <a:rPr lang="pl-PL" sz="1400" dirty="0"/>
              <a:t>z Konstytucją       z Konstytucją            z Konstytucją                        </a:t>
            </a:r>
            <a:r>
              <a:rPr lang="pl-PL" sz="1400" b="1" dirty="0"/>
              <a:t>Ponowne uchwalenie ustawy:</a:t>
            </a:r>
            <a:endParaRPr lang="pl-PL" sz="1400" dirty="0"/>
          </a:p>
          <a:p>
            <a:pPr marL="114300" indent="0" algn="just">
              <a:buNone/>
            </a:pPr>
            <a:r>
              <a:rPr lang="pl-PL" sz="1400" dirty="0"/>
              <a:t>                                                                                                                    większością 3/5 głosów</a:t>
            </a:r>
          </a:p>
          <a:p>
            <a:pPr marL="114300" indent="0" algn="just">
              <a:buNone/>
            </a:pPr>
            <a:r>
              <a:rPr lang="pl-PL" sz="1400" b="1" dirty="0"/>
              <a:t>Prezydent            </a:t>
            </a:r>
            <a:r>
              <a:rPr lang="pl-PL" sz="1400" b="1" dirty="0" err="1"/>
              <a:t>Prezydent</a:t>
            </a:r>
            <a:r>
              <a:rPr lang="pl-PL" sz="1400" b="1" dirty="0"/>
              <a:t>                     </a:t>
            </a:r>
            <a:r>
              <a:rPr lang="pl-PL" sz="1400" b="1" dirty="0" err="1"/>
              <a:t>Prezydent</a:t>
            </a:r>
            <a:r>
              <a:rPr lang="pl-PL" sz="1400" b="1" dirty="0"/>
              <a:t>                          </a:t>
            </a:r>
            <a:r>
              <a:rPr lang="pl-PL" sz="1400" dirty="0"/>
              <a:t>w obecności co najmniej połowy</a:t>
            </a:r>
            <a:endParaRPr lang="pl-PL" sz="1400" b="1" dirty="0"/>
          </a:p>
          <a:p>
            <a:pPr marL="114300" indent="0" algn="just">
              <a:buNone/>
            </a:pPr>
            <a:r>
              <a:rPr lang="pl-PL" sz="1400" b="1" dirty="0"/>
              <a:t>podpisuje                                                 nie podpisuje                       </a:t>
            </a:r>
            <a:r>
              <a:rPr lang="pl-PL" sz="1400" dirty="0"/>
              <a:t>ustawowej liczby posłów</a:t>
            </a:r>
            <a:endParaRPr lang="pl-PL" sz="1400" b="1" dirty="0"/>
          </a:p>
          <a:p>
            <a:pPr marL="114300" indent="0" algn="just">
              <a:buNone/>
            </a:pPr>
            <a:r>
              <a:rPr lang="pl-PL" sz="1400" b="1" dirty="0"/>
              <a:t>ustawę                                                          ustawy</a:t>
            </a:r>
          </a:p>
          <a:p>
            <a:pPr marL="114300" indent="0" algn="just">
              <a:buNone/>
            </a:pPr>
            <a:endParaRPr lang="pl-PL" sz="1400" b="1" dirty="0"/>
          </a:p>
          <a:p>
            <a:pPr marL="114300" indent="0" algn="just">
              <a:buNone/>
            </a:pPr>
            <a:endParaRPr lang="pl-PL" sz="1400" b="1" dirty="0"/>
          </a:p>
          <a:p>
            <a:pPr marL="114300" indent="0" algn="just">
              <a:buNone/>
            </a:pPr>
            <a:r>
              <a:rPr lang="pl-PL" sz="1400" b="1" dirty="0"/>
              <a:t>Prezydent                                       </a:t>
            </a:r>
            <a:r>
              <a:rPr lang="pl-PL" sz="1400" b="1" dirty="0" err="1"/>
              <a:t>Prezydent</a:t>
            </a:r>
            <a:r>
              <a:rPr lang="pl-PL" sz="1400" b="1" dirty="0"/>
              <a:t>                                                 </a:t>
            </a:r>
            <a:r>
              <a:rPr lang="pl-PL" sz="1400" b="1" dirty="0" err="1"/>
              <a:t>Prezydent</a:t>
            </a:r>
            <a:endParaRPr lang="pl-PL" sz="1400" b="1" dirty="0"/>
          </a:p>
          <a:p>
            <a:pPr marL="114300" indent="0" algn="just">
              <a:buNone/>
            </a:pPr>
            <a:r>
              <a:rPr lang="pl-PL" sz="1400" b="1" dirty="0"/>
              <a:t>podpisuje ustawę               zwraca ustawę do Sejmu                           podpisuje ustawę</a:t>
            </a:r>
          </a:p>
          <a:p>
            <a:pPr marL="114300" indent="0" algn="just">
              <a:buNone/>
            </a:pPr>
            <a:r>
              <a:rPr lang="pl-PL" sz="1400" b="1" dirty="0"/>
              <a:t>z pominięciem                        w celu poprawienia</a:t>
            </a:r>
          </a:p>
        </p:txBody>
      </p:sp>
      <p:cxnSp>
        <p:nvCxnSpPr>
          <p:cNvPr id="5" name="Łącznik prosty ze strzałką 4"/>
          <p:cNvCxnSpPr/>
          <p:nvPr/>
        </p:nvCxnSpPr>
        <p:spPr>
          <a:xfrm flipH="1">
            <a:off x="407977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60005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trzałka w dół 8"/>
          <p:cNvSpPr/>
          <p:nvPr/>
        </p:nvSpPr>
        <p:spPr>
          <a:xfrm>
            <a:off x="6096000" y="191683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36477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2" name="Łącznik prosty ze strzałką 11"/>
          <p:cNvCxnSpPr/>
          <p:nvPr/>
        </p:nvCxnSpPr>
        <p:spPr>
          <a:xfrm flipH="1">
            <a:off x="2135560" y="3501008"/>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4871864"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rzałka w dół 16"/>
          <p:cNvSpPr/>
          <p:nvPr/>
        </p:nvSpPr>
        <p:spPr>
          <a:xfrm>
            <a:off x="3683733" y="3501008"/>
            <a:ext cx="81723"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p:cNvSpPr/>
          <p:nvPr/>
        </p:nvSpPr>
        <p:spPr>
          <a:xfrm>
            <a:off x="2135561"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Strzałka w dół 18"/>
          <p:cNvSpPr/>
          <p:nvPr/>
        </p:nvSpPr>
        <p:spPr>
          <a:xfrm>
            <a:off x="3724594"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p:cNvSpPr/>
          <p:nvPr/>
        </p:nvSpPr>
        <p:spPr>
          <a:xfrm>
            <a:off x="5663953"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22" name="Łącznik prosty ze strzałką 21"/>
          <p:cNvCxnSpPr/>
          <p:nvPr/>
        </p:nvCxnSpPr>
        <p:spPr>
          <a:xfrm flipH="1">
            <a:off x="2783632" y="4869160"/>
            <a:ext cx="86409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4079776" y="4869160"/>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trzałka w dół 25"/>
          <p:cNvSpPr/>
          <p:nvPr/>
        </p:nvSpPr>
        <p:spPr>
          <a:xfrm>
            <a:off x="8328248" y="3068960"/>
            <a:ext cx="72008"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p:cNvSpPr/>
          <p:nvPr/>
        </p:nvSpPr>
        <p:spPr>
          <a:xfrm>
            <a:off x="8400257" y="5085184"/>
            <a:ext cx="4571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601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uchwałodawcza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Sejm</a:t>
            </a:r>
          </a:p>
          <a:p>
            <a:pPr algn="just">
              <a:buFont typeface="Wingdings" pitchFamily="2" charset="2"/>
              <a:buChar char="Ø"/>
            </a:pPr>
            <a:r>
              <a:rPr lang="pl-PL" sz="1600" dirty="0"/>
              <a:t>uchwały zwykłe, zwane okolicznościowymi</a:t>
            </a:r>
          </a:p>
          <a:p>
            <a:pPr algn="just">
              <a:buFont typeface="Wingdings" pitchFamily="2" charset="2"/>
              <a:buChar char="Ø"/>
            </a:pPr>
            <a:r>
              <a:rPr lang="pl-PL" sz="1600" dirty="0"/>
              <a:t>uchwała w sprawie ustanowienia roku osoby lub wydarzenia</a:t>
            </a:r>
          </a:p>
          <a:p>
            <a:pPr algn="just">
              <a:buFont typeface="Wingdings" pitchFamily="2" charset="2"/>
              <a:buChar char="Ø"/>
            </a:pPr>
            <a:r>
              <a:rPr lang="pl-PL" sz="1600" dirty="0"/>
              <a:t>uchwała w sprawie Regulaminu Sejmu</a:t>
            </a:r>
          </a:p>
          <a:p>
            <a:pPr algn="just">
              <a:buFont typeface="Wingdings" pitchFamily="2" charset="2"/>
              <a:buChar char="Ø"/>
            </a:pPr>
            <a:r>
              <a:rPr lang="pl-PL" sz="1600" dirty="0"/>
              <a:t>uchwała w sprawie zarządzenia referendum przez Sejm w sprawie o szczególnym znaczeniu dla państwa</a:t>
            </a:r>
          </a:p>
          <a:p>
            <a:pPr algn="just">
              <a:buFont typeface="Wingdings" pitchFamily="2" charset="2"/>
              <a:buChar char="Ø"/>
            </a:pPr>
            <a:r>
              <a:rPr lang="pl-PL" sz="1600" dirty="0"/>
              <a:t>uchwała  w sprawie powołania komisji śledczej</a:t>
            </a:r>
          </a:p>
          <a:p>
            <a:pPr marL="114300" indent="0" algn="just">
              <a:buNone/>
            </a:pPr>
            <a:endParaRPr lang="pl-PL" sz="1600" dirty="0"/>
          </a:p>
          <a:p>
            <a:pPr marL="114300" indent="0" algn="just">
              <a:buNone/>
            </a:pPr>
            <a:endParaRPr lang="pl-PL" sz="1600" dirty="0"/>
          </a:p>
          <a:p>
            <a:pPr marL="114300" indent="0" algn="just">
              <a:buNone/>
            </a:pPr>
            <a:r>
              <a:rPr lang="pl-PL" sz="1600" b="1" dirty="0"/>
              <a:t>Senat</a:t>
            </a:r>
          </a:p>
          <a:p>
            <a:pPr algn="just">
              <a:buFont typeface="Wingdings" pitchFamily="2" charset="2"/>
              <a:buChar char="Ø"/>
            </a:pPr>
            <a:r>
              <a:rPr lang="pl-PL" sz="1600" dirty="0"/>
              <a:t>uchwały okolicznościowe</a:t>
            </a:r>
          </a:p>
          <a:p>
            <a:pPr algn="just">
              <a:buFont typeface="Wingdings" pitchFamily="2" charset="2"/>
              <a:buChar char="Ø"/>
            </a:pPr>
            <a:r>
              <a:rPr lang="pl-PL" sz="1600" dirty="0"/>
              <a:t>uchwała w sprawie Regulaminu Senatu</a:t>
            </a:r>
          </a:p>
          <a:p>
            <a:pPr algn="just">
              <a:buFont typeface="Wingdings" pitchFamily="2" charset="2"/>
              <a:buChar char="Ø"/>
            </a:pPr>
            <a:r>
              <a:rPr lang="pl-PL" sz="1600" dirty="0"/>
              <a:t>uchwała w sprawie wystąpienia przez Senat z inicjatywą ustawodawczą</a:t>
            </a:r>
          </a:p>
          <a:p>
            <a:pPr algn="just">
              <a:buFont typeface="Wingdings" pitchFamily="2" charset="2"/>
              <a:buChar char="Ø"/>
            </a:pPr>
            <a:r>
              <a:rPr lang="pl-PL" sz="1600" dirty="0"/>
              <a:t>uchwała w sprawie ustanowienia roku rokiem osoby lub wydarzenia </a:t>
            </a:r>
          </a:p>
          <a:p>
            <a:pPr algn="just">
              <a:buFont typeface="Wingdings" pitchFamily="2" charset="2"/>
              <a:buChar char="Ø"/>
            </a:pPr>
            <a:r>
              <a:rPr lang="pl-PL" sz="1600" dirty="0"/>
              <a:t>uchwała związana z przypadającą rocznicą</a:t>
            </a:r>
          </a:p>
        </p:txBody>
      </p:sp>
    </p:spTree>
    <p:extLst>
      <p:ext uri="{BB962C8B-B14F-4D97-AF65-F5344CB8AC3E}">
        <p14:creationId xmlns:p14="http://schemas.microsoft.com/office/powerpoint/2010/main" val="30960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670560" y="1628801"/>
            <a:ext cx="10911840" cy="4497363"/>
          </a:xfrm>
        </p:spPr>
        <p:txBody>
          <a:bodyPr>
            <a:normAutofit/>
          </a:bodyPr>
          <a:lstStyle/>
          <a:p>
            <a:pPr marL="114300" indent="0" algn="just">
              <a:buNone/>
            </a:pPr>
            <a:r>
              <a:rPr lang="pl-PL" sz="1600" b="1" dirty="0"/>
              <a:t>Współdzielona przez Sejm i Senat – </a:t>
            </a:r>
            <a:r>
              <a:rPr lang="pl-PL" sz="1600" dirty="0"/>
              <a:t>wybór dokonywany przez Sejm za zgodą Senatu; brak zgody Senatu na wybór dokonany przez Sejm oznacza konieczność rozpoczęcia procedury wyboru od początku</a:t>
            </a:r>
          </a:p>
          <a:p>
            <a:pPr marL="114300" indent="0" algn="just">
              <a:buNone/>
            </a:pPr>
            <a:endParaRPr lang="pl-PL" sz="1600" dirty="0"/>
          </a:p>
          <a:p>
            <a:pPr marL="114300" indent="0" algn="just">
              <a:buNone/>
            </a:pPr>
            <a:endParaRPr lang="pl-PL" sz="1600" dirty="0"/>
          </a:p>
          <a:p>
            <a:pPr algn="just">
              <a:buFont typeface="Wingdings" pitchFamily="2" charset="2"/>
              <a:buChar char="§"/>
            </a:pPr>
            <a:r>
              <a:rPr lang="pl-PL" sz="1600" b="1" dirty="0"/>
              <a:t>Prezes Instytutu Pamięci Narodowej - Komisji Ścigania Zbrodni przeciwko Narodowi Polskiemu</a:t>
            </a:r>
          </a:p>
          <a:p>
            <a:pPr algn="just">
              <a:buFont typeface="Wingdings" pitchFamily="2" charset="2"/>
              <a:buChar char="§"/>
            </a:pPr>
            <a:r>
              <a:rPr lang="pl-PL" sz="1600" b="1" dirty="0"/>
              <a:t>Prezes Najwyższej Izby Kontroli</a:t>
            </a:r>
          </a:p>
          <a:p>
            <a:pPr algn="just">
              <a:buFont typeface="Wingdings" pitchFamily="2" charset="2"/>
              <a:buChar char="§"/>
            </a:pPr>
            <a:r>
              <a:rPr lang="pl-PL" sz="1600" b="1" dirty="0"/>
              <a:t>Prezes Urzędu Komunikacji Elektronicznej</a:t>
            </a:r>
          </a:p>
          <a:p>
            <a:pPr algn="just">
              <a:buFont typeface="Wingdings" pitchFamily="2" charset="2"/>
              <a:buChar char="§"/>
            </a:pPr>
            <a:r>
              <a:rPr lang="pl-PL" sz="1600" b="1" dirty="0"/>
              <a:t>Prezes Urzędu Ochrony Danych Osobowych</a:t>
            </a:r>
          </a:p>
          <a:p>
            <a:pPr algn="just">
              <a:buFont typeface="Wingdings" pitchFamily="2" charset="2"/>
              <a:buChar char="§"/>
            </a:pPr>
            <a:r>
              <a:rPr lang="pl-PL" sz="1600" b="1" dirty="0"/>
              <a:t>Rzecznik Praw Obywatelskich</a:t>
            </a:r>
          </a:p>
          <a:p>
            <a:pPr algn="just">
              <a:buFont typeface="Wingdings" pitchFamily="2" charset="2"/>
              <a:buChar char="§"/>
            </a:pPr>
            <a:r>
              <a:rPr lang="pl-PL" sz="1600" b="1" dirty="0"/>
              <a:t>Rzecznik Praw Dziecka</a:t>
            </a:r>
          </a:p>
        </p:txBody>
      </p:sp>
    </p:spTree>
    <p:extLst>
      <p:ext uri="{BB962C8B-B14F-4D97-AF65-F5344CB8AC3E}">
        <p14:creationId xmlns:p14="http://schemas.microsoft.com/office/powerpoint/2010/main" val="154456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493221" y="1700808"/>
            <a:ext cx="11194473" cy="4968552"/>
          </a:xfrm>
        </p:spPr>
        <p:txBody>
          <a:bodyPr>
            <a:normAutofit/>
          </a:bodyPr>
          <a:lstStyle/>
          <a:p>
            <a:pPr marL="114300" indent="0">
              <a:buNone/>
            </a:pPr>
            <a:r>
              <a:rPr lang="pl-PL" sz="1600" b="1" dirty="0"/>
              <a:t>Sprawowana samodzielnie przez Sejm </a:t>
            </a:r>
            <a:endParaRPr lang="pl-PL" sz="1600" dirty="0"/>
          </a:p>
          <a:p>
            <a:pPr marL="114300" indent="0">
              <a:buNone/>
            </a:pPr>
            <a:endParaRPr lang="pl-PL" sz="1600" b="1" dirty="0"/>
          </a:p>
          <a:p>
            <a:pPr algn="just">
              <a:buFont typeface="Wingdings" pitchFamily="2" charset="2"/>
              <a:buChar char="§"/>
            </a:pPr>
            <a:r>
              <a:rPr lang="pl-PL" sz="1600" b="1" dirty="0"/>
              <a:t>Prezes RM </a:t>
            </a:r>
            <a:r>
              <a:rPr lang="pl-PL" sz="1600" dirty="0"/>
              <a:t>oraz </a:t>
            </a:r>
            <a:r>
              <a:rPr lang="pl-PL" sz="1600" b="1" dirty="0"/>
              <a:t>Rada Ministrów</a:t>
            </a:r>
            <a:r>
              <a:rPr lang="pl-PL" sz="1600" dirty="0"/>
              <a:t> w tzw. pierwszej rezerwowej procedurze powołania RM</a:t>
            </a:r>
            <a:r>
              <a:rPr lang="pl-PL" sz="1600" b="1" dirty="0"/>
              <a:t> </a:t>
            </a:r>
            <a:endParaRPr lang="pl-PL" sz="1600" dirty="0"/>
          </a:p>
          <a:p>
            <a:pPr>
              <a:buFont typeface="Wingdings" pitchFamily="2" charset="2"/>
              <a:buChar char="§"/>
            </a:pPr>
            <a:r>
              <a:rPr lang="pl-PL" sz="1600" b="1" dirty="0"/>
              <a:t>Prezes Narodowego Banku Polskiego</a:t>
            </a:r>
          </a:p>
          <a:p>
            <a:pPr>
              <a:buFont typeface="Wingdings" pitchFamily="2" charset="2"/>
              <a:buChar char="§"/>
            </a:pPr>
            <a:r>
              <a:rPr lang="pl-PL" sz="1600" b="1" dirty="0"/>
              <a:t>2 wiceprzewodniczących i 16 członków Trybunału Stanu</a:t>
            </a:r>
          </a:p>
          <a:p>
            <a:pPr>
              <a:buFont typeface="Wingdings" pitchFamily="2" charset="2"/>
              <a:buChar char="§"/>
            </a:pPr>
            <a:r>
              <a:rPr lang="pl-PL" sz="1600" b="1" dirty="0"/>
              <a:t>15 sędziów Trybunału Konstytucyjnego </a:t>
            </a:r>
            <a:r>
              <a:rPr lang="pl-PL" sz="1600" dirty="0"/>
              <a:t>(wybór indywidualny)</a:t>
            </a: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2 członków Krajowej Rady Radiofonii i Telewizji</a:t>
            </a:r>
          </a:p>
          <a:p>
            <a:pPr>
              <a:buFont typeface="Wingdings" pitchFamily="2" charset="2"/>
              <a:buChar char="§"/>
            </a:pPr>
            <a:r>
              <a:rPr lang="pl-PL" sz="1600" b="1" dirty="0"/>
              <a:t>4 posłów będących członkami Krajowej Rady Sądownictwa</a:t>
            </a:r>
          </a:p>
          <a:p>
            <a:pPr>
              <a:buFont typeface="Wingdings" pitchFamily="2" charset="2"/>
              <a:buChar char="§"/>
            </a:pPr>
            <a:r>
              <a:rPr lang="pl-PL" sz="1600" b="1" dirty="0"/>
              <a:t>3 członków Rady Mediów Narodowych</a:t>
            </a:r>
          </a:p>
          <a:p>
            <a:pPr>
              <a:buFont typeface="Wingdings" pitchFamily="2" charset="2"/>
              <a:buChar char="§"/>
            </a:pPr>
            <a:r>
              <a:rPr lang="pl-PL" sz="1600" b="1" dirty="0"/>
              <a:t>8 członków Komisji ds. reprywatyzacji nieruchomości warszawskich</a:t>
            </a:r>
          </a:p>
          <a:p>
            <a:pPr>
              <a:buFont typeface="Wingdings" pitchFamily="2" charset="2"/>
              <a:buChar char="§"/>
            </a:pPr>
            <a:r>
              <a:rPr lang="pl-PL" sz="1600" b="1" dirty="0"/>
              <a:t>7 członków Państwowej Komisji Wyborczej</a:t>
            </a:r>
          </a:p>
          <a:p>
            <a:pPr>
              <a:buFont typeface="Wingdings" pitchFamily="2" charset="2"/>
              <a:buChar char="§"/>
            </a:pPr>
            <a:r>
              <a:rPr lang="pl-PL" sz="1600" b="1" dirty="0"/>
              <a:t>5 członków Kolegium Instytutu Pamięci Narodowej- Komisji Ścigania Zbrodni przeciwko Narodowi Polskiemu</a:t>
            </a:r>
          </a:p>
          <a:p>
            <a:pPr>
              <a:buFont typeface="Wingdings" pitchFamily="2" charset="2"/>
              <a:buChar char="§"/>
            </a:pPr>
            <a:r>
              <a:rPr lang="pl-PL" sz="1600" b="1" dirty="0"/>
              <a:t>15 sędziów członków Krajowej Rady Sądownictwa</a:t>
            </a:r>
          </a:p>
          <a:p>
            <a:pPr algn="just">
              <a:buFont typeface="Wingdings" pitchFamily="2" charset="2"/>
              <a:buChar char="§"/>
            </a:pPr>
            <a:r>
              <a:rPr lang="pl-PL" sz="1600" b="1" dirty="0"/>
              <a:t>3 członków i przewodniczącego Państwowej Komisji ds. wyjaśniania przypadków czynności skierowanych przeciwko wolności seksualnej i obyczajności wobec małoletniego poniżej lat 15</a:t>
            </a:r>
          </a:p>
        </p:txBody>
      </p:sp>
    </p:spTree>
    <p:extLst>
      <p:ext uri="{BB962C8B-B14F-4D97-AF65-F5344CB8AC3E}">
        <p14:creationId xmlns:p14="http://schemas.microsoft.com/office/powerpoint/2010/main" val="62202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p:txBody>
          <a:bodyPr>
            <a:normAutofit/>
          </a:bodyPr>
          <a:lstStyle/>
          <a:p>
            <a:pPr marL="114300" indent="0">
              <a:buNone/>
            </a:pPr>
            <a:r>
              <a:rPr lang="pl-PL" sz="1600" b="1" dirty="0"/>
              <a:t>Sprawowana samodzielnie przez Senat</a:t>
            </a:r>
          </a:p>
          <a:p>
            <a:pPr marL="114300" indent="0">
              <a:buNone/>
            </a:pP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1 członek Krajowej Rady Radiofonii i Telewizji</a:t>
            </a:r>
          </a:p>
          <a:p>
            <a:pPr>
              <a:buFont typeface="Wingdings" pitchFamily="2" charset="2"/>
              <a:buChar char="§"/>
            </a:pPr>
            <a:r>
              <a:rPr lang="pl-PL" sz="1600" b="1" dirty="0"/>
              <a:t>2 senatorów będących członkami Krajowej Rady Sądownictwa</a:t>
            </a:r>
          </a:p>
          <a:p>
            <a:pPr>
              <a:buFont typeface="Wingdings" pitchFamily="2" charset="2"/>
              <a:buChar char="§"/>
            </a:pPr>
            <a:r>
              <a:rPr lang="pl-PL" sz="1600" b="1" dirty="0"/>
              <a:t>2 członków Kolegium Instytutu Pamięci Narodowej- Komisji Ścigania Zbrodni przeciwko Narodowi Polskiemu</a:t>
            </a:r>
          </a:p>
          <a:p>
            <a:pPr>
              <a:buFont typeface="Wingdings" pitchFamily="2" charset="2"/>
              <a:buChar char="§"/>
            </a:pPr>
            <a:r>
              <a:rPr lang="pl-PL" sz="1600" b="1" dirty="0"/>
              <a:t>36 ławników Sądu Najwyższego</a:t>
            </a:r>
          </a:p>
          <a:p>
            <a:pPr algn="just">
              <a:buFont typeface="Wingdings" pitchFamily="2" charset="2"/>
              <a:buChar char="§"/>
            </a:pPr>
            <a:r>
              <a:rPr lang="pl-PL" sz="1600" b="1" dirty="0"/>
              <a:t>1 członek Państwowej Komisji ds. wyjaśniania przypadków czynności skierowanych przeciwko wolności seksualnej i obyczajności wobec małoletniego poniżej lat 15</a:t>
            </a:r>
          </a:p>
          <a:p>
            <a:pPr>
              <a:buFont typeface="Wingdings" pitchFamily="2" charset="2"/>
              <a:buChar char="§"/>
            </a:pPr>
            <a:endParaRPr lang="pl-PL" sz="1600" b="1" dirty="0"/>
          </a:p>
        </p:txBody>
      </p:sp>
    </p:spTree>
    <p:extLst>
      <p:ext uri="{BB962C8B-B14F-4D97-AF65-F5344CB8AC3E}">
        <p14:creationId xmlns:p14="http://schemas.microsoft.com/office/powerpoint/2010/main" val="39851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a:xfrm>
            <a:off x="387927" y="1673629"/>
            <a:ext cx="11283142" cy="4452535"/>
          </a:xfrm>
        </p:spPr>
        <p:txBody>
          <a:bodyPr>
            <a:normAutofit/>
          </a:bodyPr>
          <a:lstStyle/>
          <a:p>
            <a:pPr marL="114300" indent="0">
              <a:buNone/>
            </a:pPr>
            <a:endParaRPr lang="pl-PL" sz="1600" b="1" dirty="0"/>
          </a:p>
          <a:p>
            <a:pPr marL="114300" indent="0">
              <a:buNone/>
            </a:pPr>
            <a:r>
              <a:rPr lang="pl-PL" sz="1600" b="1" dirty="0"/>
              <a:t>Środki kontrolne, którymi dysponuje Sejm</a:t>
            </a:r>
          </a:p>
          <a:p>
            <a:pPr marL="114300" indent="0">
              <a:buNone/>
            </a:pPr>
            <a:endParaRPr lang="pl-PL" sz="1600" b="1" dirty="0"/>
          </a:p>
          <a:p>
            <a:pPr algn="just">
              <a:buFont typeface="Wingdings" pitchFamily="2" charset="2"/>
              <a:buChar char="Ø"/>
            </a:pPr>
            <a:r>
              <a:rPr lang="pl-PL" sz="1600" b="1" dirty="0"/>
              <a:t>wotum zaufania – </a:t>
            </a:r>
            <a:r>
              <a:rPr lang="pl-PL" sz="1600" dirty="0"/>
              <a:t>w związku z procedurą powołania Rady Ministrów i poza procedurą powołania Rady Ministrów, na wniosek Prezesa RM</a:t>
            </a:r>
          </a:p>
          <a:p>
            <a:pPr algn="just">
              <a:buFont typeface="Wingdings" pitchFamily="2" charset="2"/>
              <a:buChar char="Ø"/>
            </a:pPr>
            <a:r>
              <a:rPr lang="pl-PL" sz="1600" b="1" dirty="0"/>
              <a:t>wotum nieufności – </a:t>
            </a:r>
            <a:r>
              <a:rPr lang="pl-PL" sz="1600" dirty="0"/>
              <a:t>dla całej Rady Ministrów i dla ministra</a:t>
            </a:r>
          </a:p>
          <a:p>
            <a:pPr algn="just">
              <a:buFont typeface="Wingdings" pitchFamily="2" charset="2"/>
              <a:buChar char="Ø"/>
            </a:pPr>
            <a:r>
              <a:rPr lang="pl-PL" sz="1600" b="1" dirty="0"/>
              <a:t>absolutorium – </a:t>
            </a:r>
            <a:r>
              <a:rPr lang="pl-PL" sz="1600" dirty="0"/>
              <a:t>zaaprobowanie wykonania ustawy budżetowej przez RM</a:t>
            </a:r>
          </a:p>
          <a:p>
            <a:pPr algn="just">
              <a:buFont typeface="Wingdings" pitchFamily="2" charset="2"/>
              <a:buChar char="Ø"/>
            </a:pPr>
            <a:r>
              <a:rPr lang="pl-PL" sz="1600" b="1" dirty="0"/>
              <a:t>rezolucje</a:t>
            </a:r>
          </a:p>
          <a:p>
            <a:pPr algn="just">
              <a:buFont typeface="Wingdings" pitchFamily="2" charset="2"/>
              <a:buChar char="Ø"/>
            </a:pPr>
            <a:r>
              <a:rPr lang="pl-PL" sz="1600" b="1" dirty="0"/>
              <a:t>deklaracje</a:t>
            </a:r>
          </a:p>
          <a:p>
            <a:pPr algn="just">
              <a:buFont typeface="Wingdings" pitchFamily="2" charset="2"/>
              <a:buChar char="Ø"/>
            </a:pPr>
            <a:r>
              <a:rPr lang="pl-PL" sz="1600" b="1" dirty="0"/>
              <a:t>apele</a:t>
            </a:r>
          </a:p>
          <a:p>
            <a:pPr algn="just">
              <a:buFont typeface="Wingdings" pitchFamily="2" charset="2"/>
              <a:buChar char="Ø"/>
            </a:pPr>
            <a:r>
              <a:rPr lang="pl-PL" sz="1600" b="1" dirty="0"/>
              <a:t>oświadczenia</a:t>
            </a:r>
          </a:p>
          <a:p>
            <a:pPr algn="just">
              <a:buFont typeface="Wingdings" pitchFamily="2" charset="2"/>
              <a:buChar char="Ø"/>
            </a:pPr>
            <a:r>
              <a:rPr lang="pl-PL" sz="1600" b="1" dirty="0"/>
              <a:t>komisja śledcza – </a:t>
            </a:r>
            <a:r>
              <a:rPr lang="pl-PL" sz="1600" dirty="0"/>
              <a:t>powoływana dla zbadania określonej sprawy</a:t>
            </a:r>
            <a:endParaRPr lang="pl-PL" sz="1600" b="1" dirty="0"/>
          </a:p>
        </p:txBody>
      </p:sp>
    </p:spTree>
    <p:extLst>
      <p:ext uri="{BB962C8B-B14F-4D97-AF65-F5344CB8AC3E}">
        <p14:creationId xmlns:p14="http://schemas.microsoft.com/office/powerpoint/2010/main" val="349001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kontrolne, którymi dysponują komisje sejmowe</a:t>
            </a:r>
          </a:p>
          <a:p>
            <a:pPr marL="114300" indent="0">
              <a:buNone/>
            </a:pPr>
            <a:endParaRPr lang="pl-PL" sz="1600" b="1" dirty="0"/>
          </a:p>
          <a:p>
            <a:pPr>
              <a:buFont typeface="Wingdings" pitchFamily="2" charset="2"/>
              <a:buChar char="Ø"/>
            </a:pPr>
            <a:r>
              <a:rPr lang="pl-PL" sz="1600" b="1" dirty="0"/>
              <a:t>dezyderaty </a:t>
            </a:r>
          </a:p>
          <a:p>
            <a:pPr>
              <a:buFont typeface="Wingdings" pitchFamily="2" charset="2"/>
              <a:buChar char="Ø"/>
            </a:pPr>
            <a:r>
              <a:rPr lang="pl-PL" sz="1600" b="1" dirty="0"/>
              <a:t>opinie</a:t>
            </a:r>
          </a:p>
          <a:p>
            <a:pPr algn="just">
              <a:buFont typeface="Wingdings" pitchFamily="2" charset="2"/>
              <a:buChar char="Ø"/>
            </a:pPr>
            <a:r>
              <a:rPr lang="pl-PL" sz="1600" b="1" dirty="0"/>
              <a:t>możliwość żądania przedstawienia przez przedstawicieli administracji rządowej informacji, dokumentów, wyjaśnień</a:t>
            </a:r>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Środek kontrolny przysługujący klubom poselskim lub grupie co najmniej 15 posłów</a:t>
            </a:r>
          </a:p>
          <a:p>
            <a:pPr marL="114300" indent="0" algn="just">
              <a:buNone/>
            </a:pPr>
            <a:endParaRPr lang="pl-PL" sz="1600" b="1" dirty="0"/>
          </a:p>
          <a:p>
            <a:pPr algn="just">
              <a:buFont typeface="Wingdings" pitchFamily="2" charset="2"/>
              <a:buChar char="Ø"/>
            </a:pPr>
            <a:r>
              <a:rPr lang="pl-PL" sz="1600" b="1" dirty="0"/>
              <a:t>wniosek o informację bieżącą</a:t>
            </a:r>
          </a:p>
        </p:txBody>
      </p:sp>
    </p:spTree>
    <p:extLst>
      <p:ext uri="{BB962C8B-B14F-4D97-AF65-F5344CB8AC3E}">
        <p14:creationId xmlns:p14="http://schemas.microsoft.com/office/powerpoint/2010/main" val="35801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Środki kontrolne przysługujące każdemu posłowi</a:t>
            </a:r>
          </a:p>
          <a:p>
            <a:pPr marL="114300" indent="0">
              <a:buNone/>
            </a:pPr>
            <a:endParaRPr lang="pl-PL" sz="1600" b="1" dirty="0"/>
          </a:p>
          <a:p>
            <a:pPr>
              <a:buFont typeface="Wingdings" pitchFamily="2" charset="2"/>
              <a:buChar char="Ø"/>
            </a:pPr>
            <a:r>
              <a:rPr lang="pl-PL" sz="1600" b="1" dirty="0"/>
              <a:t>interpelacje </a:t>
            </a:r>
          </a:p>
          <a:p>
            <a:pPr>
              <a:buFont typeface="Wingdings" pitchFamily="2" charset="2"/>
              <a:buChar char="Ø"/>
            </a:pPr>
            <a:r>
              <a:rPr lang="pl-PL" sz="1600" b="1" dirty="0"/>
              <a:t>zapytania poselskie</a:t>
            </a:r>
          </a:p>
          <a:p>
            <a:pPr>
              <a:buFont typeface="Wingdings" pitchFamily="2" charset="2"/>
              <a:buChar char="Ø"/>
            </a:pPr>
            <a:r>
              <a:rPr lang="pl-PL" sz="1600" b="1" dirty="0"/>
              <a:t>pytania w sprawach bieżących</a:t>
            </a:r>
          </a:p>
        </p:txBody>
      </p:sp>
    </p:spTree>
    <p:extLst>
      <p:ext uri="{BB962C8B-B14F-4D97-AF65-F5344CB8AC3E}">
        <p14:creationId xmlns:p14="http://schemas.microsoft.com/office/powerpoint/2010/main" val="125053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76101" y="1772817"/>
            <a:ext cx="11014229" cy="4373563"/>
          </a:xfrm>
        </p:spPr>
        <p:txBody>
          <a:bodyPr>
            <a:normAutofit/>
          </a:bodyPr>
          <a:lstStyle/>
          <a:p>
            <a:pPr marL="114300" indent="0">
              <a:buNone/>
            </a:pPr>
            <a:r>
              <a:rPr lang="pl-PL" sz="1600" b="1" dirty="0"/>
              <a:t>Marszałek Senatu</a:t>
            </a:r>
          </a:p>
          <a:p>
            <a:pPr marL="114300" indent="0" algn="just">
              <a:buNone/>
            </a:pPr>
            <a:r>
              <a:rPr lang="pl-PL" sz="1600" dirty="0"/>
              <a:t>wybierany na pierwszym posiedzeniu Senatu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gdy Marszałek Sejmu nie może tego robić, kierowanie pracami Senatu, ustalanie planu prac Senatu, ustalanie projektu porządku obrad, zwoływanie posiedzeń Senatu, reprezentowanie Senatu na zewnątrz, nadawanie biegu inicjatywom uchwałodawczym </a:t>
            </a:r>
            <a:br>
              <a:rPr lang="pl-PL" sz="1600" dirty="0"/>
            </a:br>
            <a:r>
              <a:rPr lang="pl-PL" sz="1600" dirty="0"/>
              <a:t>i ustawom przekazanym przez Sejm, przewodniczenie posiedzeniom Senatu, uprawnienia w zakresie odpowiedzialności regulaminowej senatorów, możliwość składania wniosków do Trybunału Konstytucyjnego, zgłaszanie kandydata na RPD, powoływanie i odwoływanie Szefa Kancelarii Senatu</a:t>
            </a:r>
          </a:p>
          <a:p>
            <a:pPr marL="114300" indent="0">
              <a:buNone/>
            </a:pPr>
            <a:endParaRPr lang="pl-PL" sz="1600" dirty="0"/>
          </a:p>
        </p:txBody>
      </p:sp>
    </p:spTree>
    <p:extLst>
      <p:ext uri="{BB962C8B-B14F-4D97-AF65-F5344CB8AC3E}">
        <p14:creationId xmlns:p14="http://schemas.microsoft.com/office/powerpoint/2010/main" val="182833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europejska</a:t>
            </a:r>
          </a:p>
        </p:txBody>
      </p:sp>
      <p:sp>
        <p:nvSpPr>
          <p:cNvPr id="3" name="Symbol zastępczy zawartości 2"/>
          <p:cNvSpPr>
            <a:spLocks noGrp="1"/>
          </p:cNvSpPr>
          <p:nvPr>
            <p:ph idx="1"/>
          </p:nvPr>
        </p:nvSpPr>
        <p:spPr>
          <a:xfrm>
            <a:off x="725977" y="1752600"/>
            <a:ext cx="11078095" cy="4844752"/>
          </a:xfrm>
        </p:spPr>
        <p:txBody>
          <a:bodyPr>
            <a:normAutofit/>
          </a:bodyPr>
          <a:lstStyle/>
          <a:p>
            <a:pPr marL="114300" indent="0">
              <a:buNone/>
            </a:pPr>
            <a:r>
              <a:rPr lang="pl-PL" sz="1600" b="1" dirty="0"/>
              <a:t>Sejm </a:t>
            </a:r>
            <a:r>
              <a:rPr lang="pl-PL" sz="1600" dirty="0"/>
              <a:t>– duże znaczenie Komisji do Spraw Unii Europejskiej, do której kierowane są w celu zaopiniowania m.in.:</a:t>
            </a:r>
          </a:p>
          <a:p>
            <a:pPr>
              <a:buFont typeface="Wingdings" pitchFamily="2" charset="2"/>
              <a:buChar char="§"/>
            </a:pPr>
            <a:r>
              <a:rPr lang="pl-PL" sz="1600" dirty="0"/>
              <a:t>informacje Rady Ministrów o udziale Rzeczypospolitej Polskiej w pracach Unii Europejskiej</a:t>
            </a:r>
          </a:p>
          <a:p>
            <a:pPr algn="just">
              <a:buFont typeface="Wingdings" pitchFamily="2" charset="2"/>
              <a:buChar char="§"/>
            </a:pPr>
            <a:r>
              <a:rPr lang="pl-PL" sz="1600" dirty="0"/>
              <a:t>dokumenty Unii Europejskiej podlegające konsultacjom z państwami członkowskimi</a:t>
            </a:r>
          </a:p>
          <a:p>
            <a:pPr algn="just">
              <a:buFont typeface="Wingdings" pitchFamily="2" charset="2"/>
              <a:buChar char="§"/>
            </a:pPr>
            <a:r>
              <a:rPr lang="pl-PL" sz="1600" dirty="0"/>
              <a:t>plany pracy Rady Europejskiej, roczne plany legislacyjne Komisji Europejskiej</a:t>
            </a:r>
          </a:p>
          <a:p>
            <a:pPr algn="just">
              <a:buFont typeface="Wingdings" pitchFamily="2" charset="2"/>
              <a:buChar char="§"/>
            </a:pPr>
            <a:r>
              <a:rPr lang="pl-PL" sz="1600" dirty="0"/>
              <a:t>informacje Rady Ministrów o przebiegu procedur stanowienia prawa Unii Europejskiej</a:t>
            </a:r>
          </a:p>
          <a:p>
            <a:pPr algn="just">
              <a:buFont typeface="Wingdings" pitchFamily="2" charset="2"/>
              <a:buChar char="§"/>
            </a:pPr>
            <a:r>
              <a:rPr lang="pl-PL" sz="1600" dirty="0"/>
              <a:t>propozycje kandydatur na stanowiska np. członka Komisji Europejskiej, członka Trybunału Obrachunkowego, sędziego Trybunału Sprawiedliwości Unii Europejskiej, rzecznika generalnego TSUE, członka komitetu Ekonomiczno-Społecznego</a:t>
            </a:r>
          </a:p>
          <a:p>
            <a:pPr algn="just">
              <a:buFont typeface="Wingdings" pitchFamily="2" charset="2"/>
              <a:buChar char="§"/>
            </a:pPr>
            <a:r>
              <a:rPr lang="pl-PL" sz="1600" dirty="0"/>
              <a:t>propozycje zmian Traktatu o Unii Europejskiej i Traktatu o funkcjonowaniu Unii Europejskiej</a:t>
            </a:r>
          </a:p>
          <a:p>
            <a:pPr marL="114300" indent="0" algn="just">
              <a:buNone/>
            </a:pPr>
            <a:r>
              <a:rPr lang="pl-PL" sz="1600" b="1" dirty="0"/>
              <a:t>Sejm</a:t>
            </a:r>
            <a:r>
              <a:rPr lang="pl-PL" sz="1600" dirty="0"/>
              <a:t> może podjąć uchwałę o wystąpieniu do TSUE w sprawie naruszenia przez akt unijny zasady pomocniczości, uchwałę w sprawie wyrażenia sprzeciwu wobec inicjatywy Rady Europejskiej w sprawie decyzji upoważniającej Radę do zmiany sposobu głosowania, uchwałę w sprawie wyrażenia sprzeciwu wobec wniosku Komisji Europejskiej w sprawie środków dotyczących prawa rodzinnego mających skutki transgraniczne, uchwałę w sprawie uznania projektu aktu ustawodawczego UE za niezgodny z zasadą pomocniczości</a:t>
            </a:r>
          </a:p>
          <a:p>
            <a:pPr marL="114300" indent="0" algn="just">
              <a:buNone/>
            </a:pPr>
            <a:endParaRPr lang="pl-PL" sz="1600" dirty="0"/>
          </a:p>
          <a:p>
            <a:pPr marL="114300" indent="0">
              <a:buNone/>
            </a:pPr>
            <a:r>
              <a:rPr lang="pl-PL" sz="1600" b="1" dirty="0"/>
              <a:t>Senat </a:t>
            </a:r>
            <a:r>
              <a:rPr lang="pl-PL" sz="1600" dirty="0"/>
              <a:t>– analogiczna rola i uprawnienia - Komisja Spraw Zagranicznych i Unii Europejskiej</a:t>
            </a:r>
            <a:endParaRPr lang="pl-PL" sz="1600" b="1" dirty="0"/>
          </a:p>
        </p:txBody>
      </p:sp>
    </p:spTree>
    <p:extLst>
      <p:ext uri="{BB962C8B-B14F-4D97-AF65-F5344CB8AC3E}">
        <p14:creationId xmlns:p14="http://schemas.microsoft.com/office/powerpoint/2010/main" val="8382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p:txBody>
          <a:bodyPr>
            <a:normAutofit/>
          </a:bodyPr>
          <a:lstStyle/>
          <a:p>
            <a:pPr marL="114300" indent="0">
              <a:buNone/>
            </a:pPr>
            <a:endParaRPr lang="pl-PL" sz="2000" dirty="0"/>
          </a:p>
          <a:p>
            <a:pPr marL="114300" indent="0">
              <a:buNone/>
            </a:pPr>
            <a:endParaRPr lang="pl-PL" sz="2000" dirty="0"/>
          </a:p>
          <a:p>
            <a:pPr marL="114300" indent="0">
              <a:buNone/>
            </a:pPr>
            <a:endParaRPr lang="pl-PL" sz="2000" dirty="0"/>
          </a:p>
          <a:p>
            <a:pPr algn="just">
              <a:buFont typeface="Wingdings" pitchFamily="2" charset="2"/>
              <a:buChar char="Ø"/>
            </a:pPr>
            <a:r>
              <a:rPr lang="pl-PL" sz="1600" b="1" dirty="0"/>
              <a:t>najwyższy przedstawiciel Rzeczypospolitej Polskiej i gwarant ciągłości władzy państwowej</a:t>
            </a:r>
          </a:p>
          <a:p>
            <a:pPr algn="just">
              <a:buFont typeface="Wingdings" pitchFamily="2" charset="2"/>
              <a:buChar char="Ø"/>
            </a:pPr>
            <a:endParaRPr lang="pl-PL" sz="1600" b="1" dirty="0"/>
          </a:p>
          <a:p>
            <a:pPr algn="just">
              <a:buFont typeface="Wingdings" pitchFamily="2" charset="2"/>
              <a:buChar char="Ø"/>
            </a:pPr>
            <a:r>
              <a:rPr lang="pl-PL" sz="1600" b="1" dirty="0"/>
              <a:t>czuwa nad przestrzeganiem Konstytucji</a:t>
            </a:r>
          </a:p>
          <a:p>
            <a:pPr algn="just">
              <a:buFont typeface="Wingdings" pitchFamily="2" charset="2"/>
              <a:buChar char="Ø"/>
            </a:pPr>
            <a:endParaRPr lang="pl-PL" sz="1600" b="1" dirty="0"/>
          </a:p>
          <a:p>
            <a:pPr algn="just">
              <a:buFont typeface="Wingdings" pitchFamily="2" charset="2"/>
              <a:buChar char="Ø"/>
            </a:pPr>
            <a:r>
              <a:rPr lang="pl-PL" sz="1600" b="1" dirty="0"/>
              <a:t>stoi na straży suwerenności  i bezpieczeństwa państwa oraz nienaruszalności i niepodzielności jego terytorium</a:t>
            </a:r>
          </a:p>
        </p:txBody>
      </p:sp>
    </p:spTree>
    <p:extLst>
      <p:ext uri="{BB962C8B-B14F-4D97-AF65-F5344CB8AC3E}">
        <p14:creationId xmlns:p14="http://schemas.microsoft.com/office/powerpoint/2010/main" val="161912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a:xfrm>
            <a:off x="631767" y="1556792"/>
            <a:ext cx="11061469" cy="518457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Kontrasygnata </a:t>
            </a:r>
          </a:p>
          <a:p>
            <a:pPr marL="114300" indent="0" algn="just">
              <a:buNone/>
            </a:pPr>
            <a:r>
              <a:rPr lang="pl-PL" sz="1600" dirty="0"/>
              <a:t>wymóg podpisania aktu urzędowego Prezydenta RP przez Prezesa Rady Ministrów – poprzez kontrasygnatę Prezes RM przejmuje odpowiedzialność za akty urzędowe Prezydenta RP</a:t>
            </a:r>
          </a:p>
          <a:p>
            <a:pPr marL="114300" indent="0" algn="just">
              <a:buNone/>
            </a:pPr>
            <a:endParaRPr lang="pl-PL" sz="1600" dirty="0"/>
          </a:p>
          <a:p>
            <a:pPr marL="114300" indent="0" algn="just">
              <a:buNone/>
            </a:pPr>
            <a:r>
              <a:rPr lang="pl-PL" sz="1600" dirty="0"/>
              <a:t>Zasadniczo, akty urzędowe Prezydenta RP wymagają kontrasygnaty Prezesa RM.</a:t>
            </a:r>
          </a:p>
          <a:p>
            <a:pPr marL="114300" indent="0" algn="just">
              <a:buNone/>
            </a:pPr>
            <a:endParaRPr lang="pl-PL" sz="1600" b="1" dirty="0"/>
          </a:p>
        </p:txBody>
      </p:sp>
    </p:spTree>
    <p:extLst>
      <p:ext uri="{BB962C8B-B14F-4D97-AF65-F5344CB8AC3E}">
        <p14:creationId xmlns:p14="http://schemas.microsoft.com/office/powerpoint/2010/main" val="163252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338051" y="1628800"/>
            <a:ext cx="11510356" cy="5112568"/>
          </a:xfrm>
        </p:spPr>
        <p:txBody>
          <a:bodyPr>
            <a:normAutofit/>
          </a:bodyPr>
          <a:lstStyle/>
          <a:p>
            <a:pPr marL="114300" indent="0" algn="just">
              <a:buNone/>
            </a:pPr>
            <a:r>
              <a:rPr lang="pl-PL" sz="1600" b="1" dirty="0"/>
              <a:t>Prerogatywy – </a:t>
            </a:r>
            <a:r>
              <a:rPr lang="pl-PL" sz="1600" dirty="0"/>
              <a:t>akty urzędowe Prezydenta RP zwolnione z obowiązku kontrasygnaty – art. 144 ust. 3 Konstytucji. Przykłady:</a:t>
            </a:r>
          </a:p>
          <a:p>
            <a:pPr algn="just">
              <a:buFont typeface="Wingdings" pitchFamily="2" charset="2"/>
              <a:buChar char="§"/>
            </a:pPr>
            <a:r>
              <a:rPr lang="pl-PL" sz="1600" dirty="0"/>
              <a:t>zarządzanie wyborów do Sejmu i Senatu, zarządzanie pierwszego posiedzenia Sejmu i Senatu</a:t>
            </a:r>
          </a:p>
          <a:p>
            <a:pPr algn="just">
              <a:buFont typeface="Wingdings" pitchFamily="2" charset="2"/>
              <a:buChar char="§"/>
            </a:pPr>
            <a:r>
              <a:rPr lang="pl-PL" sz="1600" dirty="0"/>
              <a:t>występowanie z inicjatywą ustawodawczą, podpisywanie lub odmowa podpisania ustawy</a:t>
            </a:r>
          </a:p>
          <a:p>
            <a:pPr algn="just">
              <a:buFont typeface="Wingdings" pitchFamily="2" charset="2"/>
              <a:buChar char="§"/>
            </a:pPr>
            <a:r>
              <a:rPr lang="pl-PL" sz="1600" dirty="0"/>
              <a:t>desygnowanie kandydata na Prezesa RM i powoływanie Prezesa RM, przyjmowanie dymisji RM i powierzanie jej tymczasowego pełnienia obowiązków, odwoływanie ministra, któremu Sejm udzielił wotum nieufności</a:t>
            </a:r>
          </a:p>
          <a:p>
            <a:pPr algn="just">
              <a:buFont typeface="Wingdings" pitchFamily="2" charset="2"/>
              <a:buChar char="§"/>
            </a:pPr>
            <a:r>
              <a:rPr lang="pl-PL" sz="1600" dirty="0"/>
              <a:t>powoływanie członków Rady Polityki Pieniężnej, Krajowej Rady Radiofonii i Telewizji, członków Rady Bezpieczeństwa Narodowego</a:t>
            </a:r>
          </a:p>
          <a:p>
            <a:pPr algn="just">
              <a:buFont typeface="Wingdings" pitchFamily="2" charset="2"/>
              <a:buChar char="§"/>
            </a:pPr>
            <a:r>
              <a:rPr lang="pl-PL" sz="1600" dirty="0"/>
              <a:t>występowanie z wnioskami do Trybunału Konstytucyjnego</a:t>
            </a:r>
          </a:p>
          <a:p>
            <a:pPr algn="just">
              <a:buFont typeface="Wingdings" pitchFamily="2" charset="2"/>
              <a:buChar char="§"/>
            </a:pPr>
            <a:r>
              <a:rPr lang="pl-PL" sz="1600" dirty="0"/>
              <a:t>powoływanie sędziów na wniosek Krajowej Rady Sądownictwa, powoływanie Pierwszego Prezesa i Prezesów Sądu Najwyższego, Prezesa i wiceprezesów Naczelnego Sądu Administracyjnego</a:t>
            </a:r>
          </a:p>
          <a:p>
            <a:pPr algn="just">
              <a:buFont typeface="Wingdings" pitchFamily="2" charset="2"/>
              <a:buChar char="§"/>
            </a:pPr>
            <a:r>
              <a:rPr lang="pl-PL" sz="1600" dirty="0"/>
              <a:t>występowanie z orędziami do Sejmu, Senatu, Zgromadzenia Narodowego</a:t>
            </a:r>
          </a:p>
          <a:p>
            <a:pPr algn="just">
              <a:buFont typeface="Wingdings" pitchFamily="2" charset="2"/>
              <a:buChar char="§"/>
            </a:pPr>
            <a:r>
              <a:rPr lang="pl-PL" sz="1600" dirty="0"/>
              <a:t>nadawanie orderów  i odznaczeń</a:t>
            </a:r>
          </a:p>
          <a:p>
            <a:pPr algn="just">
              <a:buFont typeface="Wingdings" pitchFamily="2" charset="2"/>
              <a:buChar char="§"/>
            </a:pPr>
            <a:r>
              <a:rPr lang="pl-PL" sz="1600" dirty="0"/>
              <a:t>nadawanie obywatelstwa polskiego i wyrażanie zgody na jego zrzeczenie się</a:t>
            </a:r>
          </a:p>
          <a:p>
            <a:pPr algn="just">
              <a:buFont typeface="Wingdings" pitchFamily="2" charset="2"/>
              <a:buChar char="§"/>
            </a:pPr>
            <a:r>
              <a:rPr lang="pl-PL" sz="1600" dirty="0"/>
              <a:t>stosowanie prawa łaski</a:t>
            </a:r>
          </a:p>
          <a:p>
            <a:pPr marL="114300" indent="0">
              <a:buNone/>
            </a:pPr>
            <a:endParaRPr lang="pl-PL" sz="1600" dirty="0"/>
          </a:p>
        </p:txBody>
      </p:sp>
    </p:spTree>
    <p:extLst>
      <p:ext uri="{BB962C8B-B14F-4D97-AF65-F5344CB8AC3E}">
        <p14:creationId xmlns:p14="http://schemas.microsoft.com/office/powerpoint/2010/main" val="402037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482138" y="1628801"/>
            <a:ext cx="11233266" cy="4497363"/>
          </a:xfrm>
        </p:spPr>
        <p:txBody>
          <a:bodyPr>
            <a:normAutofit/>
          </a:bodyPr>
          <a:lstStyle/>
          <a:p>
            <a:pPr marL="114300" indent="0">
              <a:buNone/>
            </a:pPr>
            <a:r>
              <a:rPr lang="pl-PL" sz="1600" b="1" dirty="0"/>
              <a:t>Uprawnienia Prezydenta RP względem władzy ustawodawczej:</a:t>
            </a:r>
          </a:p>
          <a:p>
            <a:pPr>
              <a:buFont typeface="Wingdings" pitchFamily="2" charset="2"/>
              <a:buChar char="§"/>
            </a:pPr>
            <a:r>
              <a:rPr lang="pl-PL" sz="1600" dirty="0"/>
              <a:t>zarządzanie wyborów do Sejmu i Senatu</a:t>
            </a:r>
          </a:p>
          <a:p>
            <a:pPr algn="just">
              <a:buFont typeface="Wingdings" pitchFamily="2" charset="2"/>
              <a:buChar char="§"/>
            </a:pPr>
            <a:r>
              <a:rPr lang="pl-PL" sz="1600" dirty="0"/>
              <a:t>zwoływanie pierwszego posiedzenia Sejmu i Senatu oraz wyznaczanie Marszałka Seniora w Sejmie i Senacie</a:t>
            </a:r>
          </a:p>
          <a:p>
            <a:pPr algn="just">
              <a:buFont typeface="Wingdings" pitchFamily="2" charset="2"/>
              <a:buChar char="§"/>
            </a:pPr>
            <a:r>
              <a:rPr lang="pl-PL" sz="1600" dirty="0"/>
              <a:t>skracanie kadencji Sejmu i Senatu – </a:t>
            </a:r>
            <a:r>
              <a:rPr lang="pl-PL" sz="1600" b="1" dirty="0"/>
              <a:t>obligatoryjnie</a:t>
            </a:r>
            <a:r>
              <a:rPr lang="pl-PL" sz="1600" dirty="0"/>
              <a:t> (w razie braku powołania w  drugiej rezerwowej procedurze RM cieszącej się poparciem Sejmu) i </a:t>
            </a:r>
            <a:r>
              <a:rPr lang="pl-PL" sz="1600" b="1" dirty="0"/>
              <a:t>fakultatywnie</a:t>
            </a:r>
            <a:r>
              <a:rPr lang="pl-PL" sz="1600" dirty="0"/>
              <a:t> (w razie nieprzedstawienia Prezydentowi do podpisu ustawy budżetowej w ciągu 4 miesięcy od złożenia projektu budżetu przez RM w Sejmie)</a:t>
            </a:r>
          </a:p>
          <a:p>
            <a:pPr>
              <a:buFont typeface="Wingdings" pitchFamily="2" charset="2"/>
              <a:buChar char="§"/>
            </a:pPr>
            <a:r>
              <a:rPr lang="pl-PL" sz="1600" dirty="0"/>
              <a:t>występowanie z inicjatywą ustawodawczą</a:t>
            </a:r>
          </a:p>
          <a:p>
            <a:pPr>
              <a:buFont typeface="Wingdings" pitchFamily="2" charset="2"/>
              <a:buChar char="§"/>
            </a:pPr>
            <a:r>
              <a:rPr lang="pl-PL" sz="1600" dirty="0"/>
              <a:t>podpisywanie i odmowa podpisania ustawy (weto)</a:t>
            </a:r>
          </a:p>
          <a:p>
            <a:pPr>
              <a:buFont typeface="Wingdings" pitchFamily="2" charset="2"/>
              <a:buChar char="§"/>
            </a:pPr>
            <a:r>
              <a:rPr lang="pl-PL" sz="1600" dirty="0"/>
              <a:t>zarządzenie ogłoszenia ustaw i umów międzynarodowych ratyfikowanych w Dzienniku Ustaw</a:t>
            </a:r>
          </a:p>
          <a:p>
            <a:pPr>
              <a:buFont typeface="Wingdings" pitchFamily="2" charset="2"/>
              <a:buChar char="§"/>
            </a:pPr>
            <a:r>
              <a:rPr lang="pl-PL" sz="1600" dirty="0"/>
              <a:t>występowanie z orędziami do Sejmu, Senatu i Zgromadzenia Narodowego</a:t>
            </a:r>
          </a:p>
          <a:p>
            <a:pPr algn="just">
              <a:buFont typeface="Wingdings" pitchFamily="2" charset="2"/>
              <a:buChar char="§"/>
            </a:pPr>
            <a:r>
              <a:rPr lang="pl-PL" sz="1600" dirty="0"/>
              <a:t>zwracanie się do Senatu o wyrażenie zgody na zarządzenie referendum ogólnokrajowego</a:t>
            </a:r>
          </a:p>
          <a:p>
            <a:pPr>
              <a:buFont typeface="Wingdings" pitchFamily="2" charset="2"/>
              <a:buChar char="§"/>
            </a:pPr>
            <a:r>
              <a:rPr lang="pl-PL" sz="1600" dirty="0"/>
              <a:t>wnioskowanie do Sejmu o powołanie Prezesa Narodowego Banku Polskiego</a:t>
            </a:r>
          </a:p>
        </p:txBody>
      </p:sp>
    </p:spTree>
    <p:extLst>
      <p:ext uri="{BB962C8B-B14F-4D97-AF65-F5344CB8AC3E}">
        <p14:creationId xmlns:p14="http://schemas.microsoft.com/office/powerpoint/2010/main" val="23358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Rady Ministrów:</a:t>
            </a:r>
          </a:p>
          <a:p>
            <a:pPr marL="114300" indent="0">
              <a:buNone/>
            </a:pPr>
            <a:endParaRPr lang="pl-PL" sz="1600" b="1" dirty="0"/>
          </a:p>
          <a:p>
            <a:pPr marL="114300" indent="0">
              <a:buNone/>
            </a:pPr>
            <a:endParaRPr lang="pl-PL" sz="1600" b="1" dirty="0"/>
          </a:p>
          <a:p>
            <a:pPr>
              <a:buFont typeface="Wingdings" pitchFamily="2" charset="2"/>
              <a:buChar char="Ø"/>
            </a:pPr>
            <a:r>
              <a:rPr lang="pl-PL" sz="1600" dirty="0"/>
              <a:t>desygnowanie kandydata na Prezesa RM i powoływanie Prezesa RM</a:t>
            </a:r>
          </a:p>
          <a:p>
            <a:pPr algn="just">
              <a:buFont typeface="Wingdings" pitchFamily="2" charset="2"/>
              <a:buChar char="Ø"/>
            </a:pPr>
            <a:r>
              <a:rPr lang="pl-PL" sz="1600" dirty="0"/>
              <a:t>powoływanie i odwoływanie na wniosek Prezesa RM ministrów i wiceprezesów RM – kontrasygnata</a:t>
            </a:r>
          </a:p>
          <a:p>
            <a:pPr algn="just">
              <a:buFont typeface="Wingdings" pitchFamily="2" charset="2"/>
              <a:buChar char="Ø"/>
            </a:pPr>
            <a:r>
              <a:rPr lang="pl-PL" sz="1600" dirty="0"/>
              <a:t>przyjmowanie dymisji Rady Ministrów i powierzanie jej tymczasowego wykonywania obowiązków</a:t>
            </a:r>
          </a:p>
          <a:p>
            <a:pPr algn="just">
              <a:buFont typeface="Wingdings" pitchFamily="2" charset="2"/>
              <a:buChar char="Ø"/>
            </a:pPr>
            <a:r>
              <a:rPr lang="pl-PL" sz="1600" dirty="0"/>
              <a:t>odwoływanie ministra, któremu Sejm udzielił wotum nieufności</a:t>
            </a:r>
          </a:p>
          <a:p>
            <a:pPr algn="just">
              <a:buFont typeface="Wingdings" pitchFamily="2" charset="2"/>
              <a:buChar char="Ø"/>
            </a:pPr>
            <a:r>
              <a:rPr lang="pl-PL" sz="1600" dirty="0"/>
              <a:t>zwoływanie Rady Gabinetowej</a:t>
            </a:r>
          </a:p>
          <a:p>
            <a:pPr marL="114300" indent="0" algn="just">
              <a:buNone/>
            </a:pPr>
            <a:endParaRPr lang="pl-PL" sz="1600" dirty="0"/>
          </a:p>
          <a:p>
            <a:pPr algn="just">
              <a:buFont typeface="Wingdings" pitchFamily="2" charset="2"/>
              <a:buChar char="Ø"/>
            </a:pPr>
            <a:endParaRPr lang="pl-PL" sz="1600" dirty="0"/>
          </a:p>
          <a:p>
            <a:pPr>
              <a:buFont typeface="Wingdings" pitchFamily="2" charset="2"/>
              <a:buChar char="Ø"/>
            </a:pPr>
            <a:endParaRPr lang="pl-PL" sz="1600" dirty="0"/>
          </a:p>
        </p:txBody>
      </p:sp>
    </p:spTree>
    <p:extLst>
      <p:ext uri="{BB962C8B-B14F-4D97-AF65-F5344CB8AC3E}">
        <p14:creationId xmlns:p14="http://schemas.microsoft.com/office/powerpoint/2010/main" val="22885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władzy sądowniczej</a:t>
            </a:r>
          </a:p>
          <a:p>
            <a:pPr algn="just">
              <a:buFont typeface="Wingdings" pitchFamily="2" charset="2"/>
              <a:buChar char="Ø"/>
            </a:pPr>
            <a:r>
              <a:rPr lang="pl-PL" sz="1600" dirty="0"/>
              <a:t>powoływanie sędziów na wniosek Krajowej Rady Sądownictwa</a:t>
            </a:r>
          </a:p>
          <a:p>
            <a:pPr algn="just">
              <a:buFont typeface="Wingdings" pitchFamily="2" charset="2"/>
              <a:buChar char="Ø"/>
            </a:pPr>
            <a:r>
              <a:rPr lang="pl-PL" sz="1600" dirty="0"/>
              <a:t>powoływanie Pierwszego Prezesa i prezesów Sądu Najwyższego</a:t>
            </a:r>
          </a:p>
          <a:p>
            <a:pPr algn="just">
              <a:buFont typeface="Wingdings" pitchFamily="2" charset="2"/>
              <a:buChar char="Ø"/>
            </a:pPr>
            <a:r>
              <a:rPr lang="pl-PL" sz="1600" dirty="0"/>
              <a:t>powoływanie Prezesa i wiceprezesów Naczelnego Sądu Administracyjnego</a:t>
            </a:r>
          </a:p>
          <a:p>
            <a:pPr algn="just">
              <a:buFont typeface="Wingdings" pitchFamily="2" charset="2"/>
              <a:buChar char="Ø"/>
            </a:pPr>
            <a:r>
              <a:rPr lang="pl-PL" sz="1600" dirty="0"/>
              <a:t>powoływanie Prezesa i Wiceprezesa Trybunału Konstytucyjnego</a:t>
            </a:r>
          </a:p>
          <a:p>
            <a:pPr algn="just">
              <a:buFont typeface="Wingdings" pitchFamily="2" charset="2"/>
              <a:buChar char="Ø"/>
            </a:pPr>
            <a:r>
              <a:rPr lang="pl-PL" sz="1600" dirty="0"/>
              <a:t>ustalanie Regulaminu Sądu Najwyższego i Regulaminu Naczelnego Sądu Administracyjnego w drodze rozporządzenia – kontrasygnata</a:t>
            </a:r>
          </a:p>
          <a:p>
            <a:pPr algn="just">
              <a:buFont typeface="Wingdings" pitchFamily="2" charset="2"/>
              <a:buChar char="Ø"/>
            </a:pPr>
            <a:r>
              <a:rPr lang="pl-PL" sz="1600" dirty="0"/>
              <a:t>ustalanie regulaminu Wojewódzkich Sądów Administracyjnych w drodze rozporządzenia – kontrasygnata</a:t>
            </a:r>
          </a:p>
          <a:p>
            <a:pPr algn="just">
              <a:buFont typeface="Wingdings" pitchFamily="2" charset="2"/>
              <a:buChar char="Ø"/>
            </a:pPr>
            <a:r>
              <a:rPr lang="pl-PL" sz="1600" dirty="0"/>
              <a:t>ustalanie liczby sędziów Sądu Najwyższego i Naczelnego Sądu Administracyjnego w drodze rozporządzenia – kontrasygnata</a:t>
            </a:r>
          </a:p>
          <a:p>
            <a:pPr algn="just">
              <a:buFont typeface="Wingdings" pitchFamily="2" charset="2"/>
              <a:buChar char="Ø"/>
            </a:pPr>
            <a:r>
              <a:rPr lang="pl-PL" sz="1600" dirty="0"/>
              <a:t>tworzenie i znoszenie Wojewódzkich Sądów Administracyjnych w drodze rozporządzenia – kontrasygnata</a:t>
            </a:r>
          </a:p>
          <a:p>
            <a:pPr algn="just">
              <a:buFont typeface="Wingdings" pitchFamily="2" charset="2"/>
              <a:buChar char="Ø"/>
            </a:pPr>
            <a:r>
              <a:rPr lang="pl-PL" sz="1600" dirty="0"/>
              <a:t>wskazywanie przedstawiciela Prezydenta RP w Krajowej Radzie Sądownictwa</a:t>
            </a:r>
          </a:p>
        </p:txBody>
      </p:sp>
    </p:spTree>
    <p:extLst>
      <p:ext uri="{BB962C8B-B14F-4D97-AF65-F5344CB8AC3E}">
        <p14:creationId xmlns:p14="http://schemas.microsoft.com/office/powerpoint/2010/main" val="347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626225" y="1772817"/>
            <a:ext cx="10956175" cy="4373563"/>
          </a:xfrm>
        </p:spPr>
        <p:txBody>
          <a:bodyPr>
            <a:normAutofit/>
          </a:bodyPr>
          <a:lstStyle/>
          <a:p>
            <a:pPr marL="114300" indent="0">
              <a:buNone/>
            </a:pPr>
            <a:r>
              <a:rPr lang="pl-PL" sz="1600" b="1" dirty="0"/>
              <a:t>Uprawnienia Prezydenta RP jako strażnika Konstytucji:</a:t>
            </a:r>
          </a:p>
          <a:p>
            <a:pPr marL="114300" indent="0">
              <a:buNone/>
            </a:pPr>
            <a:endParaRPr lang="pl-PL" sz="1600" b="1" dirty="0"/>
          </a:p>
          <a:p>
            <a:pPr algn="just">
              <a:buFont typeface="Wingdings" pitchFamily="2" charset="2"/>
              <a:buChar char="Ø"/>
            </a:pPr>
            <a:r>
              <a:rPr lang="pl-PL" sz="1600" dirty="0"/>
              <a:t>składanie wniosków do Trybunału Konstytucyjnego w sprawie zbadania zgodności z Konstytucją aktów normatywnych – Prezydent jako jedyny może uruchomić kontrolę represyjną i kontrolę prewencyjną konstytucyjności aktów normatywnych</a:t>
            </a:r>
          </a:p>
          <a:p>
            <a:pPr algn="just">
              <a:buFont typeface="Wingdings" pitchFamily="2" charset="2"/>
              <a:buChar char="Ø"/>
            </a:pPr>
            <a:r>
              <a:rPr lang="pl-PL" sz="1600" dirty="0"/>
              <a:t>składanie wniosków do Trybunału Konstytucyjnego o rozstrzygnięcie sporu kompetencyjnego pomiędzy centralnymi konstytucyjnymi organami państwa</a:t>
            </a:r>
          </a:p>
          <a:p>
            <a:pPr algn="just">
              <a:buFont typeface="Wingdings" pitchFamily="2" charset="2"/>
              <a:buChar char="Ø"/>
            </a:pPr>
            <a:r>
              <a:rPr lang="pl-PL" sz="1600" dirty="0"/>
              <a:t>składanie wniosków o pociągnięcie do odpowiedzialności przed Trybunałem Stanu Prezesa RM, ministrów, osób, którym Prezes RM powierzył kierowanie ministerstwem, Prezesa NIK, Prezesa NBP, członków Krajowej Rady Radiofonii i Telewizji, Naczelnego Dowódcy Sił Zbrojnych</a:t>
            </a:r>
          </a:p>
          <a:p>
            <a:pPr algn="just">
              <a:buFont typeface="Wingdings" pitchFamily="2" charset="2"/>
              <a:buChar char="Ø"/>
            </a:pPr>
            <a:r>
              <a:rPr lang="pl-PL" sz="1600" dirty="0"/>
              <a:t>powstrzymywanie się od działań, które w ocenie Prezydenta mogłyby naruszać Konstytucję</a:t>
            </a:r>
          </a:p>
        </p:txBody>
      </p:sp>
    </p:spTree>
    <p:extLst>
      <p:ext uri="{BB962C8B-B14F-4D97-AF65-F5344CB8AC3E}">
        <p14:creationId xmlns:p14="http://schemas.microsoft.com/office/powerpoint/2010/main" val="20896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Uprawnienia Prezydenta RP w dziedzinie obronności </a:t>
            </a:r>
          </a:p>
          <a:p>
            <a:pPr marL="114300" indent="0" algn="just">
              <a:buNone/>
            </a:pPr>
            <a:endParaRPr lang="pl-PL" sz="1600" b="1" dirty="0"/>
          </a:p>
          <a:p>
            <a:pPr algn="just">
              <a:buFont typeface="Wingdings" pitchFamily="2" charset="2"/>
              <a:buChar char="Ø"/>
            </a:pPr>
            <a:r>
              <a:rPr lang="pl-PL" sz="1600" dirty="0"/>
              <a:t>jest zwierzchnikiem Sił Zbrojnych – w czasach pokoju zwierzchnictwo sprawuje za pośrednictwem Ministra Obrony Narodowej</a:t>
            </a:r>
          </a:p>
          <a:p>
            <a:pPr algn="just">
              <a:buFont typeface="Wingdings" pitchFamily="2" charset="2"/>
              <a:buChar char="Ø"/>
            </a:pPr>
            <a:r>
              <a:rPr lang="pl-PL" sz="1600" dirty="0"/>
              <a:t>mianowanie na stopnie oficerskie (pierwszy stopień oficerski, stopnie generałów, admirałów, stopień Marszałka Polski) - kontrasygnata</a:t>
            </a:r>
          </a:p>
          <a:p>
            <a:pPr algn="just">
              <a:buFont typeface="Wingdings" pitchFamily="2" charset="2"/>
              <a:buChar char="Ø"/>
            </a:pPr>
            <a:r>
              <a:rPr lang="pl-PL" sz="1600" dirty="0"/>
              <a:t>decydowanie o użyciu Sił Zbrojnych RP poza granicami państwa - kontrasygnata</a:t>
            </a:r>
          </a:p>
          <a:p>
            <a:pPr algn="just">
              <a:buFont typeface="Wingdings" pitchFamily="2" charset="2"/>
              <a:buChar char="Ø"/>
            </a:pPr>
            <a:r>
              <a:rPr lang="pl-PL" sz="1600" dirty="0"/>
              <a:t>mianowanie na czas wojny na wniosek Prezesa RM Naczelnego Dowódcy Sił Zbrojnych - kontrasygnata</a:t>
            </a:r>
          </a:p>
          <a:p>
            <a:pPr algn="just">
              <a:buFont typeface="Wingdings" pitchFamily="2" charset="2"/>
              <a:buChar char="Ø"/>
            </a:pPr>
            <a:r>
              <a:rPr lang="pl-PL" sz="1600" dirty="0"/>
              <a:t>mianowanie dowódców rodzajów Sił Zbrojnych oraz Szefa Sztabu Generalnego – kontrasygnata</a:t>
            </a:r>
          </a:p>
          <a:p>
            <a:pPr algn="just">
              <a:buFont typeface="Wingdings" pitchFamily="2" charset="2"/>
              <a:buChar char="Ø"/>
            </a:pPr>
            <a:r>
              <a:rPr lang="pl-PL" sz="1600" dirty="0"/>
              <a:t>powoływanie i odwoływanie członków Rady Bezpieczeństwa Narodowego – RBN jest organem doradczym Prezydenta RP</a:t>
            </a:r>
          </a:p>
          <a:p>
            <a:pPr algn="just">
              <a:buFont typeface="Wingdings" pitchFamily="2" charset="2"/>
              <a:buChar char="Ø"/>
            </a:pPr>
            <a:r>
              <a:rPr lang="pl-PL" sz="1600" dirty="0"/>
              <a:t>wprowadzanie na wniosek Rady Ministrów w drodze rozporządzenia stanu wojennego i stanu wyjątkowego - kontrasygnata</a:t>
            </a:r>
          </a:p>
        </p:txBody>
      </p:sp>
    </p:spTree>
    <p:extLst>
      <p:ext uri="{BB962C8B-B14F-4D97-AF65-F5344CB8AC3E}">
        <p14:creationId xmlns:p14="http://schemas.microsoft.com/office/powerpoint/2010/main" val="143353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Uprawnienia Prezydenta RP w dziedzinie polityki zagranicznej</a:t>
            </a:r>
          </a:p>
          <a:p>
            <a:pPr marL="114300" indent="0" algn="just">
              <a:buNone/>
            </a:pPr>
            <a:endParaRPr lang="pl-PL" sz="1600" b="1" dirty="0"/>
          </a:p>
          <a:p>
            <a:pPr algn="just">
              <a:buFont typeface="Wingdings" pitchFamily="2" charset="2"/>
              <a:buChar char="Ø"/>
            </a:pPr>
            <a:r>
              <a:rPr lang="pl-PL" sz="1600" dirty="0"/>
              <a:t>ratyfikowanie umów międzynarodowych – kontrasygnata</a:t>
            </a:r>
          </a:p>
          <a:p>
            <a:pPr algn="just">
              <a:buFont typeface="Wingdings" pitchFamily="2" charset="2"/>
              <a:buChar char="Ø"/>
            </a:pPr>
            <a:r>
              <a:rPr lang="pl-PL" sz="1600" dirty="0"/>
              <a:t>powoływanie i odwoływanie pełnomocnych przedstawicieli RP w innych państwach i przy organizacjach międzynarodowych – kontrasygnata</a:t>
            </a:r>
          </a:p>
          <a:p>
            <a:pPr algn="just">
              <a:buFont typeface="Wingdings" pitchFamily="2" charset="2"/>
              <a:buChar char="Ø"/>
            </a:pPr>
            <a:r>
              <a:rPr lang="pl-PL" sz="1600" dirty="0"/>
              <a:t>przyjmowanie listów uwierzytelniających i odwołujących akredytowanych w RP przedstawicieli innych państw i organizacji międzynarodowych </a:t>
            </a:r>
          </a:p>
        </p:txBody>
      </p:sp>
    </p:spTree>
    <p:extLst>
      <p:ext uri="{BB962C8B-B14F-4D97-AF65-F5344CB8AC3E}">
        <p14:creationId xmlns:p14="http://schemas.microsoft.com/office/powerpoint/2010/main" val="84305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15142" y="1673628"/>
            <a:ext cx="11083636" cy="4995731"/>
          </a:xfrm>
        </p:spPr>
        <p:txBody>
          <a:bodyPr>
            <a:normAutofit/>
          </a:bodyPr>
          <a:lstStyle/>
          <a:p>
            <a:pPr marL="114300" indent="0">
              <a:buNone/>
            </a:pPr>
            <a:r>
              <a:rPr lang="pl-PL" sz="1600" b="1" dirty="0"/>
              <a:t>Prezydium Senatu</a:t>
            </a:r>
          </a:p>
          <a:p>
            <a:pPr marL="114300" indent="0">
              <a:buNone/>
            </a:pPr>
            <a:r>
              <a:rPr lang="pl-PL" sz="1600" b="1" dirty="0"/>
              <a:t>Skład:</a:t>
            </a:r>
            <a:r>
              <a:rPr lang="pl-PL" sz="1600" dirty="0"/>
              <a:t> Marszałek Senatu i wicemarszałkowie Senatu (nie więcej niż 4)</a:t>
            </a:r>
          </a:p>
          <a:p>
            <a:pPr marL="114300" indent="0" algn="just">
              <a:buNone/>
            </a:pPr>
            <a:r>
              <a:rPr lang="pl-PL" sz="1600" b="1" dirty="0"/>
              <a:t>Uprawnienia:</a:t>
            </a:r>
            <a:r>
              <a:rPr lang="pl-PL" sz="1600" dirty="0"/>
              <a:t> dokonywanie wykładni Regulaminu Senatu, ustalanie zasad doradztwa naukowego na rzecz Senatu, ustalanie zasad zlecania zadań publicznych w zakresie opieki nad Polonią i Polakami za granicą, zlecanie komisjom spraw w określonym zakresie, czuwanie nad wykonywaniem obowiązków przez senatorów, inicjatywa uchwałodawcza w zakresie zmiany Regulaminu Senatu</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Senatu, wicemarszałkowie Senatu, przedstawiciele klubów senatorskich</a:t>
            </a:r>
          </a:p>
          <a:p>
            <a:pPr marL="114300" indent="0" algn="just">
              <a:buNone/>
            </a:pPr>
            <a:r>
              <a:rPr lang="pl-PL" sz="1600" b="1" dirty="0"/>
              <a:t>Uprawnienia: </a:t>
            </a:r>
            <a:r>
              <a:rPr lang="pl-PL" sz="1600" dirty="0"/>
              <a:t>zapewnianie współpracy między klubami i kołami senackimi, opiniowanie projektów planów prac Senatu, projektów porządku dziennego obrad, inne sprawy przekazane przez Marszałka lub Prezydium Senatu</a:t>
            </a:r>
            <a:endParaRPr lang="pl-PL" sz="1600" b="1" dirty="0"/>
          </a:p>
          <a:p>
            <a:pPr marL="114300" indent="0">
              <a:buNone/>
            </a:pPr>
            <a:endParaRPr lang="pl-PL" sz="1600" dirty="0"/>
          </a:p>
          <a:p>
            <a:pPr marL="114300" indent="0">
              <a:buNone/>
            </a:pPr>
            <a:r>
              <a:rPr lang="pl-PL" sz="1600" b="1" dirty="0"/>
              <a:t>Komisje Senatu</a:t>
            </a:r>
          </a:p>
          <a:p>
            <a:pPr>
              <a:buFont typeface="Wingdings" pitchFamily="2" charset="2"/>
              <a:buChar char="Ø"/>
            </a:pPr>
            <a:r>
              <a:rPr lang="pl-PL" sz="1600" b="1" dirty="0"/>
              <a:t>stałe </a:t>
            </a:r>
          </a:p>
          <a:p>
            <a:pPr>
              <a:buFont typeface="Wingdings" pitchFamily="2" charset="2"/>
              <a:buChar char="Ø"/>
            </a:pPr>
            <a:r>
              <a:rPr lang="pl-PL" sz="1600" b="1" dirty="0"/>
              <a:t>nadzwyczajne</a:t>
            </a:r>
          </a:p>
        </p:txBody>
      </p:sp>
    </p:spTree>
    <p:extLst>
      <p:ext uri="{BB962C8B-B14F-4D97-AF65-F5344CB8AC3E}">
        <p14:creationId xmlns:p14="http://schemas.microsoft.com/office/powerpoint/2010/main" val="26861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Inne uprawnienia Prezydenta RP</a:t>
            </a:r>
          </a:p>
          <a:p>
            <a:pPr marL="114300" indent="0" algn="just">
              <a:buNone/>
            </a:pPr>
            <a:endParaRPr lang="pl-PL" sz="1600" b="1" dirty="0"/>
          </a:p>
          <a:p>
            <a:pPr algn="just">
              <a:buFont typeface="Wingdings" pitchFamily="2" charset="2"/>
              <a:buChar char="Ø"/>
            </a:pPr>
            <a:r>
              <a:rPr lang="pl-PL" sz="1600" dirty="0"/>
              <a:t>nadawanie orderów  i odznaczeń</a:t>
            </a:r>
          </a:p>
          <a:p>
            <a:pPr algn="just">
              <a:buFont typeface="Wingdings" pitchFamily="2" charset="2"/>
              <a:buChar char="Ø"/>
            </a:pPr>
            <a:r>
              <a:rPr lang="pl-PL" sz="1600" dirty="0"/>
              <a:t>nadawanie obywatelstwa polskiego i wyrażanie zgody na zrzeczenie się obywatelstwa polskiego</a:t>
            </a:r>
          </a:p>
          <a:p>
            <a:pPr algn="just">
              <a:buFont typeface="Wingdings" pitchFamily="2" charset="2"/>
              <a:buChar char="Ø"/>
            </a:pPr>
            <a:r>
              <a:rPr lang="pl-PL" sz="1600" dirty="0"/>
              <a:t>stosowanie prawa łaski – ułaskawienie i abolicja indywidualna</a:t>
            </a:r>
          </a:p>
          <a:p>
            <a:pPr algn="just">
              <a:buFont typeface="Wingdings" pitchFamily="2" charset="2"/>
              <a:buChar char="Ø"/>
            </a:pPr>
            <a:r>
              <a:rPr lang="pl-PL" sz="1600" dirty="0"/>
              <a:t>nadawanie statutu Kancelarii Prezydenta RP</a:t>
            </a:r>
          </a:p>
          <a:p>
            <a:pPr algn="just">
              <a:buFont typeface="Wingdings" pitchFamily="2" charset="2"/>
              <a:buChar char="Ø"/>
            </a:pPr>
            <a:r>
              <a:rPr lang="pl-PL" sz="1600" dirty="0"/>
              <a:t>powoływanie i odwoływanie Szefa Kancelarii Prezydenta RP</a:t>
            </a:r>
          </a:p>
          <a:p>
            <a:pPr algn="just">
              <a:buFont typeface="Wingdings" pitchFamily="2" charset="2"/>
              <a:buChar char="Ø"/>
            </a:pPr>
            <a:r>
              <a:rPr lang="pl-PL" sz="1600" dirty="0"/>
              <a:t>wydawanie zarządzeń</a:t>
            </a:r>
          </a:p>
        </p:txBody>
      </p:sp>
    </p:spTree>
    <p:extLst>
      <p:ext uri="{BB962C8B-B14F-4D97-AF65-F5344CB8AC3E}">
        <p14:creationId xmlns:p14="http://schemas.microsoft.com/office/powerpoint/2010/main" val="2435938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Akty prawne wydawane przez Prezydenta RP</a:t>
            </a:r>
          </a:p>
          <a:p>
            <a:pPr marL="114300" indent="0" algn="just">
              <a:buNone/>
            </a:pPr>
            <a:endParaRPr lang="pl-PL" sz="1600" b="1" dirty="0"/>
          </a:p>
          <a:p>
            <a:pPr algn="just">
              <a:buFont typeface="Wingdings" pitchFamily="2" charset="2"/>
              <a:buChar char="Ø"/>
            </a:pPr>
            <a:r>
              <a:rPr lang="pl-PL" sz="1600" b="1" dirty="0"/>
              <a:t>rozporządzenia</a:t>
            </a:r>
          </a:p>
          <a:p>
            <a:pPr algn="just">
              <a:buFont typeface="Wingdings" pitchFamily="2" charset="2"/>
              <a:buChar char="Ø"/>
            </a:pPr>
            <a:r>
              <a:rPr lang="pl-PL" sz="1600" b="1" dirty="0"/>
              <a:t>rozporządzenia z mocą ustawy</a:t>
            </a:r>
          </a:p>
          <a:p>
            <a:pPr algn="just">
              <a:buFont typeface="Wingdings" pitchFamily="2" charset="2"/>
              <a:buChar char="Ø"/>
            </a:pPr>
            <a:r>
              <a:rPr lang="pl-PL" sz="1600" b="1" dirty="0"/>
              <a:t>zarządzenia</a:t>
            </a:r>
          </a:p>
          <a:p>
            <a:pPr algn="just">
              <a:buFont typeface="Wingdings" pitchFamily="2" charset="2"/>
              <a:buChar char="Ø"/>
            </a:pPr>
            <a:r>
              <a:rPr lang="pl-PL" sz="1600" b="1" dirty="0"/>
              <a:t>postanowienia </a:t>
            </a:r>
          </a:p>
        </p:txBody>
      </p:sp>
    </p:spTree>
    <p:extLst>
      <p:ext uri="{BB962C8B-B14F-4D97-AF65-F5344CB8AC3E}">
        <p14:creationId xmlns:p14="http://schemas.microsoft.com/office/powerpoint/2010/main" val="599677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a:t>
            </a:r>
          </a:p>
        </p:txBody>
      </p:sp>
      <p:sp>
        <p:nvSpPr>
          <p:cNvPr id="3" name="Symbol zastępczy zawartości 2"/>
          <p:cNvSpPr>
            <a:spLocks noGrp="1"/>
          </p:cNvSpPr>
          <p:nvPr>
            <p:ph idx="1"/>
          </p:nvPr>
        </p:nvSpPr>
        <p:spPr>
          <a:xfrm>
            <a:off x="676101" y="1700809"/>
            <a:ext cx="10485121" cy="4373563"/>
          </a:xfrm>
        </p:spPr>
        <p:txBody>
          <a:bodyPr>
            <a:normAutofit/>
          </a:bodyPr>
          <a:lstStyle/>
          <a:p>
            <a:pPr marL="114300" indent="0" algn="ctr">
              <a:buNone/>
            </a:pPr>
            <a:r>
              <a:rPr lang="pl-PL" sz="1600" b="1" dirty="0"/>
              <a:t>Powołanie</a:t>
            </a:r>
          </a:p>
          <a:p>
            <a:pPr marL="114300" indent="0" algn="just">
              <a:buNone/>
            </a:pPr>
            <a:endParaRPr lang="pl-PL" sz="1600" b="1" dirty="0"/>
          </a:p>
          <a:p>
            <a:pPr marL="114300" indent="0" algn="just">
              <a:buNone/>
            </a:pPr>
            <a:r>
              <a:rPr lang="pl-PL" sz="1600" b="1" dirty="0"/>
              <a:t>Zasadnicza procedura powołania RM </a:t>
            </a:r>
          </a:p>
          <a:p>
            <a:pPr marL="114300" indent="0" algn="just">
              <a:buNone/>
            </a:pPr>
            <a:r>
              <a:rPr lang="pl-PL" sz="1600" b="1" dirty="0"/>
              <a:t>Etap prezydencki – </a:t>
            </a:r>
            <a:r>
              <a:rPr lang="pl-PL" sz="1600" dirty="0"/>
              <a:t>14 dni od złożenia dymisji przez dotychczasową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bezwzględną większością głosów w obecności co najmniej połowy ustawowej liczby posłów</a:t>
            </a:r>
          </a:p>
          <a:p>
            <a:pPr marL="114300" indent="0" algn="just">
              <a:buNone/>
            </a:pPr>
            <a:endParaRPr lang="pl-PL" sz="1600" b="1" dirty="0"/>
          </a:p>
        </p:txBody>
      </p:sp>
    </p:spTree>
    <p:extLst>
      <p:ext uri="{BB962C8B-B14F-4D97-AF65-F5344CB8AC3E}">
        <p14:creationId xmlns:p14="http://schemas.microsoft.com/office/powerpoint/2010/main" val="278372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Pierwsza rezerwowa procedura powołania Rady Ministrów – </a:t>
            </a:r>
            <a:r>
              <a:rPr lang="pl-PL" sz="1600" dirty="0"/>
              <a:t>w ciągu 14 dni od niepowodzenia zasadniczej procedury powołania RM</a:t>
            </a:r>
            <a:endParaRPr lang="pl-PL" sz="1600" b="1" dirty="0"/>
          </a:p>
          <a:p>
            <a:pPr algn="just">
              <a:buFont typeface="Wingdings" pitchFamily="2" charset="2"/>
              <a:buChar char="Ø"/>
            </a:pPr>
            <a:r>
              <a:rPr lang="pl-PL" sz="1600" dirty="0"/>
              <a:t>grupa co najmniej 46 posłów zgłasza kandydata na Prezesa RM</a:t>
            </a:r>
          </a:p>
          <a:p>
            <a:pPr algn="just">
              <a:buFont typeface="Wingdings" pitchFamily="2" charset="2"/>
              <a:buChar char="Ø"/>
            </a:pPr>
            <a:r>
              <a:rPr lang="pl-PL" sz="1600" dirty="0"/>
              <a:t>Sejm wybiera Prezesa RM bezwzględną większością głosów w głosowaniu imiennym </a:t>
            </a:r>
          </a:p>
          <a:p>
            <a:pPr algn="just">
              <a:buFont typeface="Wingdings" pitchFamily="2" charset="2"/>
              <a:buChar char="Ø"/>
            </a:pPr>
            <a:r>
              <a:rPr lang="pl-PL" sz="1600" dirty="0"/>
              <a:t>Prezes RM kompletuje skład RM i przedstawia program działania RM oraz proponowany przez niego skład RM</a:t>
            </a:r>
          </a:p>
          <a:p>
            <a:pPr algn="just">
              <a:buFont typeface="Wingdings" pitchFamily="2" charset="2"/>
              <a:buChar char="Ø"/>
            </a:pPr>
            <a:r>
              <a:rPr lang="pl-PL" sz="1600" dirty="0"/>
              <a:t>Sejm wybiera Prezesa RM oraz proponowanych przez niego członków RM w drodze uchwały podejmowanej bezwzględną większością głosów w obecności co najmniej połowy ustawowej liczby posłów</a:t>
            </a:r>
          </a:p>
          <a:p>
            <a:pPr algn="just">
              <a:buFont typeface="Wingdings" pitchFamily="2" charset="2"/>
              <a:buChar char="Ø"/>
            </a:pPr>
            <a:r>
              <a:rPr lang="pl-PL" sz="1600" dirty="0"/>
              <a:t>uchwała w sprawie wyboru RM przekazywana jest niezwłocznie Prezydentowi RP</a:t>
            </a:r>
          </a:p>
        </p:txBody>
      </p:sp>
    </p:spTree>
    <p:extLst>
      <p:ext uri="{BB962C8B-B14F-4D97-AF65-F5344CB8AC3E}">
        <p14:creationId xmlns:p14="http://schemas.microsoft.com/office/powerpoint/2010/main" val="1918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76102" y="1752600"/>
            <a:ext cx="10839796" cy="4916760"/>
          </a:xfrm>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Druga rezerwowa procedura powołania Rady Ministrów</a:t>
            </a:r>
          </a:p>
          <a:p>
            <a:pPr marL="114300" indent="0" algn="just">
              <a:buNone/>
            </a:pPr>
            <a:r>
              <a:rPr lang="pl-PL" sz="1600" b="1" dirty="0"/>
              <a:t>Etap prezydencki – </a:t>
            </a:r>
            <a:r>
              <a:rPr lang="pl-PL" sz="1600" dirty="0"/>
              <a:t>14 dni od niepowodzenia pierwszej rezerwowej procedury powołania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zwykłą większością głosów w obecności co najmniej połowy ustawowej liczby posłów</a:t>
            </a:r>
          </a:p>
          <a:p>
            <a:pPr marL="114300" indent="0" algn="just">
              <a:buNone/>
            </a:pPr>
            <a:r>
              <a:rPr lang="pl-PL" sz="1600" dirty="0"/>
              <a:t>Brak powołania RM cieszącej się zaufaniem Sejmu w drugiej rezerwowej procedurze – skrócenie kadencji Sejmu (tzw. skrócenie obligatoryjne)</a:t>
            </a:r>
          </a:p>
          <a:p>
            <a:pPr marL="114300" indent="0" algn="just">
              <a:buNone/>
            </a:pPr>
            <a:endParaRPr lang="pl-PL" sz="1600" b="1" dirty="0"/>
          </a:p>
        </p:txBody>
      </p:sp>
    </p:spTree>
    <p:extLst>
      <p:ext uri="{BB962C8B-B14F-4D97-AF65-F5344CB8AC3E}">
        <p14:creationId xmlns:p14="http://schemas.microsoft.com/office/powerpoint/2010/main" val="31021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Funkcje </a:t>
            </a:r>
          </a:p>
        </p:txBody>
      </p:sp>
      <p:sp>
        <p:nvSpPr>
          <p:cNvPr id="3" name="Symbol zastępczy zawartości 2"/>
          <p:cNvSpPr>
            <a:spLocks noGrp="1"/>
          </p:cNvSpPr>
          <p:nvPr>
            <p:ph idx="1"/>
          </p:nvPr>
        </p:nvSpPr>
        <p:spPr>
          <a:xfrm>
            <a:off x="836815" y="1556793"/>
            <a:ext cx="10745585" cy="4569371"/>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funkcja </a:t>
            </a:r>
            <a:r>
              <a:rPr lang="pl-PL" sz="1600" b="1" dirty="0" err="1"/>
              <a:t>ustrojodawcza</a:t>
            </a:r>
            <a:endParaRPr lang="pl-PL" sz="1600" b="1" dirty="0"/>
          </a:p>
          <a:p>
            <a:pPr marL="114300" indent="0" algn="just">
              <a:buNone/>
            </a:pPr>
            <a:endParaRPr lang="pl-PL" sz="1600" b="1" dirty="0"/>
          </a:p>
          <a:p>
            <a:pPr marL="114300" indent="0" algn="just">
              <a:buNone/>
            </a:pPr>
            <a:r>
              <a:rPr lang="pl-PL" sz="1600" b="1" dirty="0"/>
              <a:t>funkcja ustawodawcza</a:t>
            </a:r>
          </a:p>
          <a:p>
            <a:pPr marL="114300" indent="0" algn="just">
              <a:buNone/>
            </a:pPr>
            <a:endParaRPr lang="pl-PL" sz="1600" b="1" dirty="0"/>
          </a:p>
          <a:p>
            <a:pPr marL="114300" indent="0" algn="just">
              <a:buNone/>
            </a:pPr>
            <a:r>
              <a:rPr lang="pl-PL" sz="1600" b="1" dirty="0"/>
              <a:t>funkcja uchwałodawcza</a:t>
            </a:r>
          </a:p>
          <a:p>
            <a:pPr marL="114300" indent="0" algn="just">
              <a:buNone/>
            </a:pPr>
            <a:endParaRPr lang="pl-PL" sz="1600" b="1" dirty="0"/>
          </a:p>
          <a:p>
            <a:pPr marL="114300" indent="0" algn="just">
              <a:buNone/>
            </a:pPr>
            <a:r>
              <a:rPr lang="pl-PL" sz="1600" b="1" dirty="0"/>
              <a:t>funkcja kreacyjna</a:t>
            </a:r>
          </a:p>
          <a:p>
            <a:pPr marL="114300" indent="0" algn="just">
              <a:buNone/>
            </a:pPr>
            <a:endParaRPr lang="pl-PL" sz="1600" b="1" dirty="0"/>
          </a:p>
          <a:p>
            <a:pPr marL="114300" indent="0" algn="just">
              <a:buNone/>
            </a:pPr>
            <a:r>
              <a:rPr lang="pl-PL" sz="1600" b="1" dirty="0"/>
              <a:t>funkcja kontrolna</a:t>
            </a:r>
          </a:p>
          <a:p>
            <a:pPr marL="114300" indent="0" algn="just">
              <a:buNone/>
            </a:pPr>
            <a:endParaRPr lang="pl-PL" sz="1600" b="1" dirty="0"/>
          </a:p>
          <a:p>
            <a:pPr marL="114300" indent="0" algn="just">
              <a:buNone/>
            </a:pPr>
            <a:r>
              <a:rPr lang="pl-PL" sz="1600" b="1" dirty="0"/>
              <a:t>funkcja europejska</a:t>
            </a:r>
          </a:p>
        </p:txBody>
      </p:sp>
    </p:spTree>
    <p:extLst>
      <p:ext uri="{BB962C8B-B14F-4D97-AF65-F5344CB8AC3E}">
        <p14:creationId xmlns:p14="http://schemas.microsoft.com/office/powerpoint/2010/main" val="218388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653935" y="1752600"/>
            <a:ext cx="10828712" cy="4916760"/>
          </a:xfrm>
        </p:spPr>
        <p:txBody>
          <a:bodyPr>
            <a:normAutofit/>
          </a:bodyPr>
          <a:lstStyle/>
          <a:p>
            <a:pPr marL="114300" indent="0" algn="ctr">
              <a:buNone/>
            </a:pPr>
            <a:r>
              <a:rPr lang="pl-PL" sz="1600" b="1" dirty="0"/>
              <a:t>Inicjatywa ustawodawcza</a:t>
            </a:r>
          </a:p>
          <a:p>
            <a:pPr marL="114300" indent="0" algn="ctr">
              <a:buNone/>
            </a:pPr>
            <a:r>
              <a:rPr lang="pl-PL" sz="1600" dirty="0"/>
              <a:t>grupa co najmniej 15 posłów</a:t>
            </a:r>
          </a:p>
          <a:p>
            <a:pPr marL="114300" indent="0" algn="ctr">
              <a:buNone/>
            </a:pPr>
            <a:r>
              <a:rPr lang="pl-PL" sz="1600" dirty="0"/>
              <a:t>komisja sejmowa</a:t>
            </a:r>
          </a:p>
          <a:p>
            <a:pPr marL="114300" indent="0" algn="ctr">
              <a:buNone/>
            </a:pPr>
            <a:r>
              <a:rPr lang="pl-PL" sz="1600" dirty="0"/>
              <a:t>Prezydent RP</a:t>
            </a:r>
          </a:p>
          <a:p>
            <a:pPr marL="114300" indent="0" algn="ctr">
              <a:buNone/>
            </a:pPr>
            <a:r>
              <a:rPr lang="pl-PL" sz="1600" dirty="0"/>
              <a:t>Rada Ministrów</a:t>
            </a:r>
          </a:p>
          <a:p>
            <a:pPr marL="114300" indent="0" algn="ctr">
              <a:buNone/>
            </a:pPr>
            <a:r>
              <a:rPr lang="pl-PL" sz="1600" dirty="0"/>
              <a:t>Senat</a:t>
            </a:r>
          </a:p>
          <a:p>
            <a:pPr marL="114300" indent="0" algn="ctr">
              <a:buNone/>
            </a:pPr>
            <a:r>
              <a:rPr lang="pl-PL" sz="1600" dirty="0"/>
              <a:t>grupa co najmniej 100 tys. obywateli</a:t>
            </a:r>
          </a:p>
          <a:p>
            <a:pPr marL="114300" indent="0" algn="ctr">
              <a:buNone/>
            </a:pPr>
            <a:endParaRPr lang="pl-PL" sz="1600" dirty="0"/>
          </a:p>
          <a:p>
            <a:pPr marL="114300" indent="0" algn="ctr">
              <a:buNone/>
            </a:pPr>
            <a:endParaRPr lang="pl-PL" sz="1600" dirty="0"/>
          </a:p>
          <a:p>
            <a:pPr marL="114300" indent="0" algn="ctr">
              <a:buNone/>
            </a:pPr>
            <a:r>
              <a:rPr lang="pl-PL" sz="1600" dirty="0"/>
              <a:t>projekt ustawy z uzasadnieniem</a:t>
            </a:r>
          </a:p>
          <a:p>
            <a:pPr marL="114300" indent="0" algn="ctr">
              <a:buNone/>
            </a:pPr>
            <a:endParaRPr lang="pl-PL" sz="1600" dirty="0"/>
          </a:p>
          <a:p>
            <a:pPr marL="114300" indent="0" algn="ctr">
              <a:buNone/>
            </a:pPr>
            <a:endParaRPr lang="pl-PL" sz="1600" dirty="0"/>
          </a:p>
          <a:p>
            <a:pPr marL="114300" indent="0" algn="ctr">
              <a:buNone/>
            </a:pPr>
            <a:r>
              <a:rPr lang="pl-PL" sz="1600" b="1" dirty="0"/>
              <a:t>Marszałek Sejmu</a:t>
            </a:r>
          </a:p>
          <a:p>
            <a:pPr marL="114300" indent="0" algn="ctr">
              <a:buNone/>
            </a:pPr>
            <a:endParaRPr lang="pl-PL" sz="1600" b="1" dirty="0"/>
          </a:p>
          <a:p>
            <a:pPr marL="114300" indent="0" algn="ctr">
              <a:buNone/>
            </a:pPr>
            <a:endParaRPr lang="pl-PL" sz="1600" b="1" dirty="0"/>
          </a:p>
          <a:p>
            <a:pPr marL="114300" indent="0" algn="ctr">
              <a:buNone/>
            </a:pPr>
            <a:r>
              <a:rPr lang="pl-PL" sz="1400" dirty="0"/>
              <a:t>Kieruje projekt do eksperta Kancelarii Sejmu w celu zaopiniowania pod kątem zgodności z prawem Unii Europejskiej; wyjątek – projekty RM i Prezydenta RP</a:t>
            </a:r>
          </a:p>
        </p:txBody>
      </p:sp>
      <p:sp>
        <p:nvSpPr>
          <p:cNvPr id="4" name="Strzałka w dół 3"/>
          <p:cNvSpPr/>
          <p:nvPr/>
        </p:nvSpPr>
        <p:spPr>
          <a:xfrm>
            <a:off x="6023992" y="386104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89240"/>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2349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Marszałek Sejmu</a:t>
            </a:r>
          </a:p>
          <a:p>
            <a:pPr marL="114300" indent="0" algn="ctr">
              <a:buNone/>
            </a:pPr>
            <a:endParaRPr lang="pl-PL" sz="1600" b="1" dirty="0"/>
          </a:p>
          <a:p>
            <a:pPr marL="114300" indent="0" algn="ctr">
              <a:buNone/>
            </a:pPr>
            <a:r>
              <a:rPr lang="pl-PL" sz="1600" b="1" dirty="0"/>
              <a:t>I czytanie</a:t>
            </a:r>
          </a:p>
          <a:p>
            <a:pPr marL="114300" indent="0" algn="ctr">
              <a:buNone/>
            </a:pPr>
            <a:endParaRPr lang="pl-PL" sz="1600" b="1" dirty="0"/>
          </a:p>
          <a:p>
            <a:pPr marL="114300" indent="0" algn="just">
              <a:buNone/>
            </a:pPr>
            <a:r>
              <a:rPr lang="pl-PL" sz="1600" b="1" dirty="0"/>
              <a:t>                 posiedzenie plenarne Sejmu                                           komisja sejmowa</a:t>
            </a:r>
          </a:p>
          <a:p>
            <a:pPr marL="114300" indent="0" algn="just">
              <a:buNone/>
            </a:pPr>
            <a:r>
              <a:rPr lang="pl-PL" sz="1600" b="1" dirty="0"/>
              <a:t>                                                                    </a:t>
            </a:r>
            <a:r>
              <a:rPr lang="pl-PL" sz="1600" dirty="0"/>
              <a:t>Pierwsze czytanie obejmuje:</a:t>
            </a:r>
          </a:p>
          <a:p>
            <a:pPr marL="114300" indent="0" algn="ctr">
              <a:buNone/>
            </a:pPr>
            <a:r>
              <a:rPr lang="pl-PL" sz="1600" dirty="0"/>
              <a:t>przedstawienie projektu przez wnioskodawcę</a:t>
            </a:r>
          </a:p>
          <a:p>
            <a:pPr marL="114300" indent="0" algn="ctr">
              <a:buNone/>
            </a:pPr>
            <a:r>
              <a:rPr lang="pl-PL" sz="1600" dirty="0"/>
              <a:t>debatę nad założeniami projektu</a:t>
            </a:r>
          </a:p>
          <a:p>
            <a:pPr marL="114300" indent="0" algn="ctr">
              <a:buNone/>
            </a:pPr>
            <a:r>
              <a:rPr lang="pl-PL" sz="1600" dirty="0"/>
              <a:t>zgłaszanie poprawek (posłowie, wnioskodawca, RM)</a:t>
            </a:r>
          </a:p>
          <a:p>
            <a:pPr marL="114300" indent="0" algn="ctr">
              <a:buNone/>
            </a:pPr>
            <a:endParaRPr lang="pl-PL" sz="1600" dirty="0"/>
          </a:p>
          <a:p>
            <a:pPr marL="114300" indent="0" algn="just">
              <a:buNone/>
            </a:pPr>
            <a:r>
              <a:rPr lang="pl-PL" sz="1600" b="1" dirty="0"/>
              <a:t>                     komisja sejmowa</a:t>
            </a:r>
            <a:r>
              <a:rPr lang="pl-PL" sz="1600" dirty="0"/>
              <a:t> </a:t>
            </a:r>
          </a:p>
          <a:p>
            <a:pPr marL="114300" indent="0" algn="just">
              <a:buNone/>
            </a:pPr>
            <a:endParaRPr lang="pl-PL" sz="1600" dirty="0"/>
          </a:p>
          <a:p>
            <a:pPr marL="114300" indent="0" algn="just">
              <a:buNone/>
            </a:pPr>
            <a:endParaRPr lang="pl-PL" sz="1600" dirty="0"/>
          </a:p>
          <a:p>
            <a:pPr marL="114300" indent="0" algn="ctr">
              <a:buNone/>
            </a:pPr>
            <a:r>
              <a:rPr lang="pl-PL" sz="1600" dirty="0"/>
              <a:t>Prace w komisji obejmują szczegółowe rozpatrzenie projektu po I czytaniu</a:t>
            </a:r>
          </a:p>
        </p:txBody>
      </p:sp>
      <p:sp>
        <p:nvSpPr>
          <p:cNvPr id="4" name="Strzałka w dół 3"/>
          <p:cNvSpPr/>
          <p:nvPr/>
        </p:nvSpPr>
        <p:spPr>
          <a:xfrm>
            <a:off x="6168008" y="2060848"/>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a:cxnSpLocks/>
          </p:cNvCxnSpPr>
          <p:nvPr/>
        </p:nvCxnSpPr>
        <p:spPr>
          <a:xfrm flipH="1">
            <a:off x="4744528" y="2636912"/>
            <a:ext cx="919424" cy="26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744072" y="2636912"/>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trzałka w dół 15"/>
          <p:cNvSpPr/>
          <p:nvPr/>
        </p:nvSpPr>
        <p:spPr>
          <a:xfrm>
            <a:off x="3143673" y="3284984"/>
            <a:ext cx="45719"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p:cNvSpPr/>
          <p:nvPr/>
        </p:nvSpPr>
        <p:spPr>
          <a:xfrm>
            <a:off x="5951984" y="508518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874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2"/>
            <a:ext cx="8229600" cy="5112568"/>
          </a:xfrm>
        </p:spPr>
        <p:txBody>
          <a:bodyPr>
            <a:normAutofit/>
          </a:bodyPr>
          <a:lstStyle/>
          <a:p>
            <a:pPr marL="114300" indent="0" algn="ctr">
              <a:buNone/>
            </a:pPr>
            <a:r>
              <a:rPr lang="pl-PL" sz="1600" b="1" dirty="0"/>
              <a:t>komisja sejmowa</a:t>
            </a:r>
          </a:p>
          <a:p>
            <a:pPr marL="114300" indent="0" algn="ctr">
              <a:buNone/>
            </a:pPr>
            <a:endParaRPr lang="pl-PL" sz="1600" b="1"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II czytanie</a:t>
            </a:r>
          </a:p>
          <a:p>
            <a:pPr marL="114300" indent="0" algn="ctr">
              <a:buNone/>
            </a:pPr>
            <a:r>
              <a:rPr lang="pl-PL" sz="1600" dirty="0"/>
              <a:t>posiedzenie plenarne Sejmu</a:t>
            </a:r>
          </a:p>
          <a:p>
            <a:pPr marL="114300" indent="0" algn="ctr">
              <a:buNone/>
            </a:pPr>
            <a:r>
              <a:rPr lang="pl-PL" sz="1600" dirty="0"/>
              <a:t>Obejmuje:</a:t>
            </a:r>
          </a:p>
          <a:p>
            <a:pPr marL="114300" indent="0" algn="ctr">
              <a:buNone/>
            </a:pPr>
            <a:r>
              <a:rPr lang="pl-PL" sz="1600" dirty="0"/>
              <a:t>przedstawienie sprawozdania</a:t>
            </a:r>
          </a:p>
          <a:p>
            <a:pPr marL="114300" indent="0" algn="ctr">
              <a:buNone/>
            </a:pPr>
            <a:r>
              <a:rPr lang="pl-PL" sz="1600" dirty="0"/>
              <a:t>debatę</a:t>
            </a:r>
          </a:p>
          <a:p>
            <a:pPr marL="114300" indent="0" algn="ctr">
              <a:buNone/>
            </a:pPr>
            <a:r>
              <a:rPr lang="pl-PL" sz="1600" dirty="0"/>
              <a:t>zgłaszanie poprawek (grupa co najmniej 15 posłów, klub poselski, koło poselskie, Komisja ds. Petycji, wnioskodawca, RM)</a:t>
            </a:r>
          </a:p>
          <a:p>
            <a:pPr marL="114300" indent="0" algn="ctr">
              <a:buNone/>
            </a:pPr>
            <a:endParaRPr lang="pl-PL" sz="1600" dirty="0"/>
          </a:p>
          <a:p>
            <a:pPr marL="114300" indent="0" algn="just">
              <a:buNone/>
            </a:pPr>
            <a:r>
              <a:rPr lang="pl-PL" sz="1600" dirty="0"/>
              <a:t>             brak zgłoszenia poprawek                            zgłoszenie poprawek</a:t>
            </a:r>
          </a:p>
          <a:p>
            <a:pPr marL="114300" indent="0" algn="just">
              <a:buNone/>
            </a:pPr>
            <a:endParaRPr lang="pl-PL" sz="1600" dirty="0"/>
          </a:p>
          <a:p>
            <a:pPr marL="114300" indent="0" algn="just">
              <a:buNone/>
            </a:pPr>
            <a:r>
              <a:rPr lang="pl-PL" sz="1600" dirty="0"/>
              <a:t>                           </a:t>
            </a:r>
            <a:r>
              <a:rPr lang="pl-PL" sz="1600" b="1" dirty="0"/>
              <a:t>III czytanie                                         komisja sejmowa</a:t>
            </a:r>
          </a:p>
          <a:p>
            <a:pPr marL="114300" indent="0" algn="just">
              <a:buNone/>
            </a:pPr>
            <a:endParaRPr lang="pl-PL" sz="1600" b="1" dirty="0"/>
          </a:p>
          <a:p>
            <a:pPr marL="114300" indent="0" algn="just">
              <a:buNone/>
            </a:pPr>
            <a:r>
              <a:rPr lang="pl-PL" sz="1600" b="1" dirty="0"/>
              <a:t>                                                                                 </a:t>
            </a:r>
            <a:r>
              <a:rPr lang="pl-PL" sz="1600" dirty="0"/>
              <a:t>dodatkowe sprawozdanie</a:t>
            </a:r>
          </a:p>
        </p:txBody>
      </p:sp>
      <p:sp>
        <p:nvSpPr>
          <p:cNvPr id="4" name="Strzałka w dół 3"/>
          <p:cNvSpPr/>
          <p:nvPr/>
        </p:nvSpPr>
        <p:spPr>
          <a:xfrm>
            <a:off x="6023992" y="1852375"/>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23992" y="242261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p:cNvCxnSpPr/>
          <p:nvPr/>
        </p:nvCxnSpPr>
        <p:spPr>
          <a:xfrm flipH="1">
            <a:off x="4367808" y="4725144"/>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7095193" y="4772833"/>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Strzałka w dół 11"/>
          <p:cNvSpPr/>
          <p:nvPr/>
        </p:nvSpPr>
        <p:spPr>
          <a:xfrm>
            <a:off x="4327135"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8085936" y="537321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8085936" y="5949311"/>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59502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ctr">
              <a:buNone/>
            </a:pPr>
            <a:r>
              <a:rPr lang="pl-PL" sz="1600" b="1" dirty="0"/>
              <a:t>III czytanie</a:t>
            </a:r>
          </a:p>
          <a:p>
            <a:pPr marL="114300" indent="0" algn="ctr">
              <a:buNone/>
            </a:pPr>
            <a:r>
              <a:rPr lang="pl-PL" sz="1600" dirty="0"/>
              <a:t>posiedzenie plenarne Sejmu</a:t>
            </a:r>
          </a:p>
          <a:p>
            <a:pPr marL="114300" indent="0" algn="ctr">
              <a:buNone/>
            </a:pPr>
            <a:r>
              <a:rPr lang="pl-PL" sz="1600" dirty="0"/>
              <a:t>Głosowanie:</a:t>
            </a:r>
          </a:p>
          <a:p>
            <a:pPr marL="114300" indent="0" algn="ctr">
              <a:buNone/>
            </a:pPr>
            <a:r>
              <a:rPr lang="pl-PL" sz="1600" dirty="0"/>
              <a:t>nad odrzuceniem projektu (jeśli zgłoszono taki wniosek w II czytaniu)</a:t>
            </a:r>
          </a:p>
          <a:p>
            <a:pPr marL="114300" indent="0" algn="ctr">
              <a:buNone/>
            </a:pPr>
            <a:r>
              <a:rPr lang="pl-PL" sz="1600" dirty="0"/>
              <a:t>nad przyjęciem poprawek zgłoszonych w II czytaniu</a:t>
            </a:r>
          </a:p>
          <a:p>
            <a:pPr marL="114300" indent="0" algn="ctr">
              <a:buNone/>
            </a:pPr>
            <a:r>
              <a:rPr lang="pl-PL" sz="1600" dirty="0"/>
              <a:t>nad całością projektu</a:t>
            </a:r>
          </a:p>
          <a:p>
            <a:pPr marL="114300" indent="0" algn="ctr">
              <a:buNone/>
            </a:pPr>
            <a:r>
              <a:rPr lang="pl-PL" sz="1600" b="1" dirty="0"/>
              <a:t>Uchwalenie ustawy: </a:t>
            </a:r>
            <a:r>
              <a:rPr lang="pl-PL" sz="1600" dirty="0"/>
              <a:t>zwykłą większością głosów w obecności co najmniej połowy ustawowej liczby posłów</a:t>
            </a:r>
          </a:p>
          <a:p>
            <a:pPr marL="114300" indent="0" algn="ctr">
              <a:buNone/>
            </a:pPr>
            <a:endParaRPr lang="pl-PL" sz="1600" b="1" dirty="0"/>
          </a:p>
          <a:p>
            <a:pPr marL="114300" indent="0" algn="ctr">
              <a:buNone/>
            </a:pPr>
            <a:r>
              <a:rPr lang="pl-PL" sz="1600" b="1" dirty="0"/>
              <a:t>Wyjątki:</a:t>
            </a:r>
          </a:p>
          <a:p>
            <a:pPr marL="114300" indent="0" algn="ctr">
              <a:buNone/>
            </a:pPr>
            <a:r>
              <a:rPr lang="pl-PL" sz="1600" dirty="0"/>
              <a:t>Ustawa o zmianie Konstytucji</a:t>
            </a:r>
          </a:p>
          <a:p>
            <a:pPr marL="114300" indent="0" algn="ctr">
              <a:buNone/>
            </a:pPr>
            <a:r>
              <a:rPr lang="pl-PL" sz="1600" dirty="0"/>
              <a:t>Ustawa w sprawie wyrażenia zgody na ratyfikację umowy o przekazaniu kompetencji</a:t>
            </a:r>
          </a:p>
        </p:txBody>
      </p:sp>
      <p:sp>
        <p:nvSpPr>
          <p:cNvPr id="4" name="Strzałka w dół 3"/>
          <p:cNvSpPr/>
          <p:nvPr/>
        </p:nvSpPr>
        <p:spPr>
          <a:xfrm>
            <a:off x="6023992" y="55172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070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Senat</a:t>
            </a:r>
          </a:p>
          <a:p>
            <a:pPr marL="114300" indent="0" algn="ctr">
              <a:buNone/>
            </a:pPr>
            <a:r>
              <a:rPr lang="pl-PL" sz="1600" dirty="0"/>
              <a:t>ma 30 dni na zajęcie stanowiska (co do zasady)</a:t>
            </a:r>
          </a:p>
          <a:p>
            <a:pPr marL="114300" indent="0" algn="ctr">
              <a:buNone/>
            </a:pPr>
            <a:endParaRPr lang="pl-PL" sz="1600" dirty="0"/>
          </a:p>
          <a:p>
            <a:pPr marL="114300" indent="0" algn="ctr">
              <a:buNone/>
            </a:pPr>
            <a:r>
              <a:rPr lang="pl-PL" sz="1600" b="1" dirty="0"/>
              <a:t>komisja senacka </a:t>
            </a:r>
          </a:p>
          <a:p>
            <a:pPr marL="114300" indent="0" algn="ctr">
              <a:buNone/>
            </a:pPr>
            <a:r>
              <a:rPr lang="pl-PL" sz="1600" dirty="0"/>
              <a:t>(właściwa merytorycznie)</a:t>
            </a:r>
          </a:p>
          <a:p>
            <a:pPr marL="114300" indent="0" algn="ctr">
              <a:buNone/>
            </a:pPr>
            <a:r>
              <a:rPr lang="pl-PL" sz="1600" dirty="0"/>
              <a:t>Prace obejmują:</a:t>
            </a:r>
          </a:p>
          <a:p>
            <a:pPr marL="114300" indent="0" algn="ctr">
              <a:buNone/>
            </a:pPr>
            <a:r>
              <a:rPr lang="pl-PL" sz="1600" dirty="0"/>
              <a:t>zapoznanie się z ustawą</a:t>
            </a:r>
          </a:p>
          <a:p>
            <a:pPr marL="114300" indent="0" algn="ctr">
              <a:buNone/>
            </a:pPr>
            <a:r>
              <a:rPr lang="pl-PL" sz="1600" dirty="0"/>
              <a:t>debatę</a:t>
            </a:r>
          </a:p>
          <a:p>
            <a:pPr marL="114300" indent="0" algn="ctr">
              <a:buNone/>
            </a:pPr>
            <a:r>
              <a:rPr lang="pl-PL" sz="1600" dirty="0"/>
              <a:t>zgłaszanie poprawek</a:t>
            </a:r>
          </a:p>
          <a:p>
            <a:pPr marL="114300" indent="0" algn="ctr">
              <a:buNone/>
            </a:pPr>
            <a:endParaRPr lang="pl-PL" sz="1600"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posiedzenie plenarne Senatu</a:t>
            </a:r>
          </a:p>
          <a:p>
            <a:pPr marL="114300" indent="0" algn="ctr">
              <a:buNone/>
            </a:pPr>
            <a:r>
              <a:rPr lang="pl-PL" sz="1600" dirty="0"/>
              <a:t>przedstawienie sprawozdania</a:t>
            </a:r>
          </a:p>
          <a:p>
            <a:pPr marL="114300" indent="0" algn="ctr">
              <a:buNone/>
            </a:pPr>
            <a:r>
              <a:rPr lang="pl-PL" sz="1600" dirty="0"/>
              <a:t>debata</a:t>
            </a:r>
          </a:p>
          <a:p>
            <a:pPr marL="114300" indent="0" algn="ctr">
              <a:buNone/>
            </a:pPr>
            <a:r>
              <a:rPr lang="pl-PL" sz="1600" dirty="0"/>
              <a:t>zgłaszanie poprawek</a:t>
            </a:r>
          </a:p>
        </p:txBody>
      </p:sp>
      <p:sp>
        <p:nvSpPr>
          <p:cNvPr id="4" name="Strzałka w dół 3"/>
          <p:cNvSpPr/>
          <p:nvPr/>
        </p:nvSpPr>
        <p:spPr>
          <a:xfrm>
            <a:off x="6096000" y="227687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96000" y="429309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96000" y="4869160"/>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66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2594</Words>
  <Application>Microsoft Office PowerPoint</Application>
  <PresentationFormat>Panoramiczny</PresentationFormat>
  <Paragraphs>398</Paragraphs>
  <Slides>34</Slides>
  <Notes>1</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34</vt:i4>
      </vt:variant>
    </vt:vector>
  </HeadingPairs>
  <TitlesOfParts>
    <vt:vector size="41" baseType="lpstr">
      <vt:lpstr>Aptos</vt:lpstr>
      <vt:lpstr>Arial</vt:lpstr>
      <vt:lpstr>Book Antiqua</vt:lpstr>
      <vt:lpstr>Century Gothic</vt:lpstr>
      <vt:lpstr>Wingdings</vt:lpstr>
      <vt:lpstr>Apteka</vt:lpstr>
      <vt:lpstr>1_Apteka</vt:lpstr>
      <vt:lpstr>Encyklopedia prawa</vt:lpstr>
      <vt:lpstr>Władza ustawodawcza c.d. Organy Senatu</vt:lpstr>
      <vt:lpstr>Władza ustawodawcza c.d. Organy Senatu</vt:lpstr>
      <vt:lpstr>Władza ustawodawcza c.d. Funkcje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uchwałodawcza</vt:lpstr>
      <vt:lpstr>Władza ustawodawcza c.d. funkcja kreacyjna</vt:lpstr>
      <vt:lpstr>Władza ustawodawcza c.d. funkcja kreacyjna</vt:lpstr>
      <vt:lpstr>Władza ustawodawcza c.d. funkcja kreacyjna</vt:lpstr>
      <vt:lpstr>Władza ustawodawcza c.d. funkcja kontrolna</vt:lpstr>
      <vt:lpstr>Władza ustawodawcza c.d. funkcja kontrolna</vt:lpstr>
      <vt:lpstr>Władza ustawodawcza c.d. funkcja kontrolna</vt:lpstr>
      <vt:lpstr>Władza ustawodawcza c.d. funkcja europejska</vt:lpstr>
      <vt:lpstr>Władza wykonawcza Prezydent RP</vt:lpstr>
      <vt:lpstr>Władza wykonawcza Prezydent RP</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Rada ministrów</vt:lpstr>
      <vt:lpstr>Władza wykonawcza Rada ministrów c.d.</vt:lpstr>
      <vt:lpstr>Władza wykonawcza Rada ministrów c.d.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2024-11-03T11:40:41Z</dcterms:created>
  <dcterms:modified xsi:type="dcterms:W3CDTF">2024-11-03T11:41:37Z</dcterms:modified>
</cp:coreProperties>
</file>