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450" r:id="rId11"/>
    <p:sldId id="271" r:id="rId12"/>
    <p:sldId id="259" r:id="rId13"/>
    <p:sldId id="260" r:id="rId14"/>
    <p:sldId id="261" r:id="rId15"/>
    <p:sldId id="262" r:id="rId16"/>
    <p:sldId id="263" r:id="rId17"/>
    <p:sldId id="451" r:id="rId18"/>
    <p:sldId id="452" r:id="rId19"/>
    <p:sldId id="453" r:id="rId20"/>
    <p:sldId id="454" r:id="rId21"/>
    <p:sldId id="455" r:id="rId22"/>
    <p:sldId id="456" r:id="rId23"/>
    <p:sldId id="272" r:id="rId24"/>
    <p:sldId id="273" r:id="rId25"/>
    <p:sldId id="415" r:id="rId26"/>
    <p:sldId id="416" r:id="rId27"/>
    <p:sldId id="417" r:id="rId28"/>
    <p:sldId id="418" r:id="rId29"/>
    <p:sldId id="419" r:id="rId30"/>
    <p:sldId id="420" r:id="rId31"/>
    <p:sldId id="421" r:id="rId32"/>
    <p:sldId id="422" r:id="rId33"/>
    <p:sldId id="423" r:id="rId34"/>
    <p:sldId id="424" r:id="rId35"/>
    <p:sldId id="425" r:id="rId36"/>
    <p:sldId id="431" r:id="rId37"/>
    <p:sldId id="426" r:id="rId38"/>
    <p:sldId id="427" r:id="rId39"/>
    <p:sldId id="428" r:id="rId40"/>
    <p:sldId id="429" r:id="rId41"/>
    <p:sldId id="430" r:id="rId42"/>
    <p:sldId id="432" r:id="rId43"/>
    <p:sldId id="433" r:id="rId44"/>
    <p:sldId id="434" r:id="rId45"/>
    <p:sldId id="435" r:id="rId46"/>
    <p:sldId id="436" r:id="rId47"/>
    <p:sldId id="437" r:id="rId48"/>
    <p:sldId id="438" r:id="rId4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8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77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64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4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879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22375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6843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975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50185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078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49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107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4542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1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9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64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97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0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24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0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6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4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3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3</a:t>
            </a:r>
          </a:p>
          <a:p>
            <a:r>
              <a:rPr lang="pl-PL" dirty="0"/>
              <a:t>EESRN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Zasady postępowania administracyjnego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4" y="1628800"/>
            <a:ext cx="10191406" cy="511256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praworządności – art. 7 Konstytucji, art. 6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prawdy obiektywnej –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uwzględnienia interesu społecznego i słusznego interesu jednostki – art. 7 in fine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czynnego udziału stron w postępowaniu – art. 10 i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zaufania uczestników postępowania do organów państwa – art. 8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 postępowania – art. 15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trwałości decyzji administracyjnych – art. 16 </a:t>
            </a:r>
            <a:r>
              <a:rPr lang="pl-PL" sz="1600" dirty="0">
                <a:latin typeface="Century Gothic" pitchFamily="34" charset="0"/>
                <a:cs typeface="Simplified Arabic Fixed"/>
              </a:rPr>
              <a:t>§1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sądowej kontroli decyzji administracyjnych – art. 16 §2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przekonywania – art. 11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udzielania informacji faktycznej i prawnej stronom – art. 9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ugodowego załatwiania spraw stron o spornych interesach – art. 13 kpa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rozstrzygania wątpliwości na korzyść strony przy nakładaniu obowiązków lub ograniczaniu uprawnień strony – art. 7a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współdziałania organów administracji publicznej w zakresie niezbędnym do dokładnego wyjaśnienia stanu faktycznego i prawnego sprawy, mając na względzie interes społeczny i słuszny interes obywatela oraz sprawność postępowania – art. 7b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szybkości i prostoty postępowania – art. 12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pisemności – art. 14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umożliwiania dokonywania oceny działania urzędów kierowanych przez organy administracji publicznej – art. 14a kpa </a:t>
            </a:r>
          </a:p>
        </p:txBody>
      </p:sp>
    </p:spTree>
    <p:extLst>
      <p:ext uri="{BB962C8B-B14F-4D97-AF65-F5344CB8AC3E}">
        <p14:creationId xmlns:p14="http://schemas.microsoft.com/office/powerpoint/2010/main" val="2136350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Wszczęcie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urzędu – za moment wszczęcia postępowania uważa się dzień pierwszej czynności, o której powiadomiono stronę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 żądanie strony – za moment wszczęcia postępowania uważa się dzień doręczenia żądania strony organowi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 Organ może wszcząć z urzędu postępowanie w sprawie wymagającej wniosku strony tylko wtedy, gdy wymaga tego szczególnie ważny interes strony. Musi jednak uzyskać zgodę strony na dalsze prowadzenie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Brak spełnienia przez podanie o wszczęcie postępowania wymagań przewidzianych w przepisach prawa – wezwanie do uzupełnienia braków w terminie nie krótszym niż 7 dni od doręczenia wezwania pod rygorem pozostawienia podania 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368768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orzekające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organy wykonujące funkcje administracji państwowej</a:t>
            </a:r>
          </a:p>
        </p:txBody>
      </p:sp>
    </p:spTree>
    <p:extLst>
      <p:ext uri="{BB962C8B-B14F-4D97-AF65-F5344CB8AC3E}">
        <p14:creationId xmlns:p14="http://schemas.microsoft.com/office/powerpoint/2010/main" val="32304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752600"/>
            <a:ext cx="10324407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Właściwość organów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rzeczowa – </a:t>
            </a:r>
            <a:r>
              <a:rPr lang="pl-PL" sz="1600" dirty="0"/>
              <a:t>ze względu na przedmiot;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instancyjna – </a:t>
            </a:r>
            <a:r>
              <a:rPr lang="pl-PL" sz="1600" dirty="0"/>
              <a:t>który z organów jest organem I instancji;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 – </a:t>
            </a:r>
            <a:r>
              <a:rPr lang="pl-PL" sz="1600" dirty="0"/>
              <a:t>ze względu na miejsce; określona przepisami kpa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dotyczących nieruchomości – organ właściwy ze względu na miejsce położenia nieruchomości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zakładów pracy – organ właściwy ze względu na miejsce prowadzenia zakładu pracy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pozostałych sprawach – organ właściwy ze względu na miejsce zamieszkania (siedziby) strony; w przypadku braku miejsca zamieszkania – organ właściwy ze względu na miejsce pobytu strony; w przypadku braku miejsca zamieszkania lub pobytu w kraju – miejsce ostatniego zamieszkania lub pobytu na terenie kraju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w oparciu o powyższe kryteria nie można ustalić organu właściwego – organ właściwy ze względu na miejsce zdarzenia powodującego wszczęcie postępowania; w razie braku takiego miejsca – organ właściwy dla obszaru dzielnicy Śródmieście w m.st. Warszawie</a:t>
            </a:r>
          </a:p>
        </p:txBody>
      </p:sp>
    </p:spTree>
    <p:extLst>
      <p:ext uri="{BB962C8B-B14F-4D97-AF65-F5344CB8AC3E}">
        <p14:creationId xmlns:p14="http://schemas.microsoft.com/office/powerpoint/2010/main" val="37610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wyższego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jednostek samorządu terytorialnego – samorządowe kolegia odwoławcze; wyjątki określone są ustawowo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wojewodów –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administracji publicznej – odpowiednie organy nadrzędne lub właściwi ministrowie, a w razie ich braku – organy państwowe sprawujące nadzór nad ich działalnością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odpowiednie organy wyższego stopnia tych organizacji, a w razie ich braku – organ państwowy sprawujący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23996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naczelne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administracji rządowej, organów jednostek samorządu terytorialnego (z wyjątkiem SKO), organów państwowych i samorządowych jednostek organizacyjnych – Prezes RM i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państwowych – odpowiednie organy o ogólnokrajowym zasięgu działania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naczelne organy tych organizacji, a w razie ich braku – Prezes RM lub właściwi ministrowie sprawujący zwierzchni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30558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  <a:r>
              <a:rPr lang="pl-PL" sz="1600" dirty="0"/>
              <a:t>– pomiędzy organami należącymi do tej samej struktury organizacyjnej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kompetencyjne – </a:t>
            </a:r>
            <a:r>
              <a:rPr lang="pl-PL" sz="1600" dirty="0"/>
              <a:t>pomiędzy organami należącymi do różnych struktur organizacyjnych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i 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 </a:t>
            </a:r>
          </a:p>
        </p:txBody>
      </p:sp>
    </p:spTree>
    <p:extLst>
      <p:ext uri="{BB962C8B-B14F-4D97-AF65-F5344CB8AC3E}">
        <p14:creationId xmlns:p14="http://schemas.microsoft.com/office/powerpoint/2010/main" val="14696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556792"/>
            <a:ext cx="11014229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samorządu terytorialnego – rozstrzyga wspólny dla nich organ wyższego stopnia, a w jego braku – sąd administracyjny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kierownikami służb, inspekcji i straży administracji zespolonej tego samego powiatu, działających w imieniu własnym lub w imieniu starosty – rozstrzyga starosta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zespolonej w jednym województwie – rozstrzyga wojewoda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w różnych województwach w sprawach należących do zadań administracji rządowej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wojewodami oraz organami administracji zespolonej w różnych województwach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wojewodą a organami administracji niezespolonej – rozstrzyga minister właściwy do spraw administracji publicznej po porozumieniu z organem sprawującym nadzór nad organem pozostającym w sporze z wojewodą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innymi organami administracji publicznej – rozstrzyga wspólny dla nich organ wyższego stopnia, a w razie braku takiego organu –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publicznej, gdy jednym z nich jest minister – rozstrzyga Prezes Rady Ministrów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5317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a organami administracji rządowej – rozstrzyga sąd administracyjny, dokładnie Naczelny Sąd Administracyjny</a:t>
            </a:r>
          </a:p>
        </p:txBody>
      </p:sp>
    </p:spTree>
    <p:extLst>
      <p:ext uri="{BB962C8B-B14F-4D97-AF65-F5344CB8AC3E}">
        <p14:creationId xmlns:p14="http://schemas.microsoft.com/office/powerpoint/2010/main" val="917293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gdy pracownik był świadkiem lub biegłym w sprawie lub był przedstawicielem jednej ze stron, albo w sprawie, której przedstawicielem jednej ze stron jest któraś z osób bliskich pracownika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brał udział w wydaniu zaskarżonej decyzji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z powodu której wszczęto przeciw niemu dochodzenie służbowe, postępowanie dyscyplinarne lub karne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jedną ze stron jest osoba pozostające względem niego w stosunku nadrzędności służbowej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pracownika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58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Administracja – </a:t>
            </a:r>
            <a:r>
              <a:rPr lang="pl-PL" sz="1600" dirty="0"/>
              <a:t>zarządzanie państwem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Istota i przedmiot prawa administracyjnego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struktura i kompetencje organów administracji publicznej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stosunki prawne powstające w toku wykonawczo-zarządczej działalności tych organów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Prawo administracyjne obejmuje przepisy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struktury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regulujące tok postępowania czy też działania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sposobu załatwiania poszczególnych rodzajów spraw</a:t>
            </a:r>
          </a:p>
        </p:txBody>
      </p:sp>
    </p:spTree>
    <p:extLst>
      <p:ext uri="{BB962C8B-B14F-4D97-AF65-F5344CB8AC3E}">
        <p14:creationId xmlns:p14="http://schemas.microsoft.com/office/powerpoint/2010/main" val="1178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FF9C8-4E8C-A2FE-CFFB-B32DE7831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32CA9D-703A-E7DC-4F7D-36548FC54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*w postępowaniu cywilnym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A1E9F3-A13A-113F-D96E-5D84E65A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sędziego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w linii prostej, krewnych bocznych do czwartego stopnia i powinowatych bocznych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był lub jeszcze jest pełnomocnikiem albo był radcą prawnym jednej ze stron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w instancji niższej brał udział w wydaniu zaskarżonego orzeczenia oraz w sprawach o ważność aktu prawnego z jego udziałem sporządzonego lub przez niego rozpoznanego, a także w sprawach, w których występował jako prokurator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 odszkodowanie z tytułu szkody wyrządzonej przez wydanie prawomocnego orzeczenia niezgodnego z prawem, jeżeli brał udział w wydaniu tego orzeczenia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brał udział w wydaniu orzeczenia objętego skargą o wznowienie postępowania lub skargą nadzwyczajną, nie może orzekać co do tej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sędziego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37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Wyłączenie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kierownika organu lub którejś z jego osób bliskich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osoby zajmującej stanowisko kierownicze w organie bezpośrednio wyższego stopnia lub osób bliskich tej osoby</a:t>
            </a:r>
          </a:p>
        </p:txBody>
      </p:sp>
    </p:spTree>
    <p:extLst>
      <p:ext uri="{BB962C8B-B14F-4D97-AF65-F5344CB8AC3E}">
        <p14:creationId xmlns:p14="http://schemas.microsoft.com/office/powerpoint/2010/main" val="243163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Strona postępowania – </a:t>
            </a:r>
            <a:r>
              <a:rPr lang="pl-PL" sz="1600" dirty="0"/>
              <a:t>podmiot, którego praw lub obowiązków dotyczy postępowanie administracyjne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prawna i zdolność do czynności prawnych </a:t>
            </a:r>
            <a:r>
              <a:rPr lang="pl-PL" sz="1600" dirty="0"/>
              <a:t>– oceniana wg przepisów kodeksu cywilnego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Pełnomocnik – </a:t>
            </a:r>
            <a:r>
              <a:rPr lang="pl-PL" sz="1600" dirty="0"/>
              <a:t>może nim być każda osoba mająca zdolność do czynności prawnych. Pełnomocnik może działać na podstawie pisemnego pełnomocnictwa lub udzielonego ustnie do protokołu. 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9579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Uczestnicy na prawach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organizacja społeczna – gdy postępowanie dotyczy osoby trzeciej, udział organizacji jest uzasadniony jej celami statutowymi, udział organizacji jest uzasadniony interesem społecznym (dopuszczenie do postępowania w drodze postanowienia)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prokurator – celem udziału prokuratora jest usunięcie stanu niezgodnego z prawem (ochrona praworządności)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Obywatelskich – celem udziału RPO jest ochrona wolności i praw człowieka i obywatela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Dziecka – celem udziału RPD jest ochrona praw osób małoletnich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Uczestnicy na prawach strony mają uprawnienia procesowe takie jak strona, choć postępowanie nie dotyczy ich uprawnień i obowiązków. </a:t>
            </a:r>
          </a:p>
        </p:txBody>
      </p:sp>
    </p:spTree>
    <p:extLst>
      <p:ext uri="{BB962C8B-B14F-4D97-AF65-F5344CB8AC3E}">
        <p14:creationId xmlns:p14="http://schemas.microsoft.com/office/powerpoint/2010/main" val="373224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0065" y="1752600"/>
            <a:ext cx="10579331" cy="462872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doręczanie pism jest warunkiem skuteczności działania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za pokwitowaniem za pośrednictwem operatora pocztowego przy wykorzystaniu usługi hybrydowej, przez swoich pracowników lub przez inne upoważnione osoby lub organy, a także przesyłką rejestrowaną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drogą elektroniczną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wpisany do bazy adresów elektronicznych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powiązany z usługą rejestrowanego doręczenia elektronicznego, za pomocą której wniesiono podanie, jeżeli adres do doręczeń elektronicznych strony lub innego uczestnika postępowania nie został wpisany do bazy adresów elektronicznych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*wszystkie podmioty zarejestrowane w KRS i w CEIDG muszą posiadać adres w bazie adresów do doręczeń elektronicznych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78573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479" y="1700808"/>
            <a:ext cx="10529455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osób fizycznych – w ich mieszkaniu lub miejscu pracy; pisma mogą być także doręczane w siedzibie organu, jeżeli przepisy szczególne nie stanowią inaczej; w razie konieczności – pisma są doręczane w miejscu, w którym zastanie się adresata; pisma mogą być także doręczane na adres elektroniczny do doręczeń wpisany do bazy adresów elektronicznych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jednostek organizacyjnych i organizacji społecznych – w lokalu ich siedziby do rąk osób uprawnionych do odbioru pism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Potwierdzenie odbioru pisma – własny podpis ze wskazaniem daty doręczenia</a:t>
            </a:r>
          </a:p>
          <a:p>
            <a:pPr marL="114300" indent="0" algn="just">
              <a:buNone/>
            </a:pPr>
            <a:r>
              <a:rPr lang="pl-PL" sz="1600" dirty="0"/>
              <a:t>W przypadku doręczenia na adres elektroniczny – wygenerowanie dla organu przez operatora informacji o odebraniu pisma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7954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Doręczenie drogą elektroniczną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przesyła na adres elektroniczny pismo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odbioru pisma operator wyznaczony w ramach świadczenia publicznej usługi doręczenia elektronicznego wystawia dowód otrzymania pisma przez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odbioru pisma w ciągu 14 dni od dnia wpłynięcia korespondencji przesłanej przez podmiot publiczny na adres do doręczeń elektronicznych - operator wyznaczony w ramach świadczenia publicznej usługi doręczenia elektronicznego wystawia dowód otrzymania pisma przez adresata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8497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612582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przypadku nieobecności adresata – tzw. doręczenie zastępcze </a:t>
            </a:r>
            <a:r>
              <a:rPr lang="pl-PL" sz="1600" dirty="0"/>
              <a:t>–  za pokwitowaniem, do rąk dorosłego domownika, sąsiada lub dozorcy domu, jeżeli osoby te podjęły się oddania pisma; konieczność umieszczenia zawiadomienia o pozostawieniu pisma w oddawczej skrzynce pocztowej lub na drzwiach 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fikcja doręczenia </a:t>
            </a:r>
            <a:r>
              <a:rPr lang="pl-PL" sz="1600" dirty="0"/>
              <a:t>– gdy adresat odmawia przyjęcia pisma – pismo zwraca się nadawcy z adnotacją o odmowie przyjęcia i datą odmowy; pismo traktowane jest jak doręczone w dniu dokonania odmowy jego przyjęcia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domniemanie doręczenia </a:t>
            </a:r>
            <a:r>
              <a:rPr lang="pl-PL" sz="1600" dirty="0"/>
              <a:t>– gdy nie można doręczyć pisma adresatowi lub domownikowi, sąsiadowi, dozorcy domu, pismo pozostawia się w placówce operatora pocztowego albo składa w urzędzie właściwej gminy (miasta) na okres 14 dni; należy pozostawić zawiadomienie o miejscu pozostawienia pisma wraz z informacją o możliwości jego odbioru w terminie 7 dni od dnia pozostawienia zawiadomienia; brak odbioru pisma w ciągu 7 dni – kolejne zawiadomienie o możliwości odbioru pisma w terminie nie dłuższym niż 14 dni liczonych od pozostawienia pierwszego zawiadomienia; pismo uważa się za doręczone z upływem ostatniego dnia czternastodniowego terminu</a:t>
            </a:r>
          </a:p>
        </p:txBody>
      </p:sp>
    </p:spTree>
    <p:extLst>
      <p:ext uri="{BB962C8B-B14F-4D97-AF65-F5344CB8AC3E}">
        <p14:creationId xmlns:p14="http://schemas.microsoft.com/office/powerpoint/2010/main" val="24531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nieaktualny adres </a:t>
            </a:r>
            <a:r>
              <a:rPr lang="pl-PL" sz="1600" dirty="0"/>
              <a:t>– doręczenie uważa się za skuteczne na podany wcześniej adres, jeżeli strona nie zawiadomiła organu o zmianie swojego adresu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stron, które nie mają miejsca zamieszkania lub pobytu albo siedziby w Rzeczypospolitej Polskiej, innym państwie członkowskim UE, Konfederacji Szwajcarskiej albo państwie członkowskim Europejskiego Porozumienia o Wolnym Handlu (EFTA) – stronie umowy o Europejskim Obszarze Gospodarczym</a:t>
            </a:r>
            <a:r>
              <a:rPr lang="pl-PL" sz="1600" dirty="0"/>
              <a:t>, jeżeli nie ustanowiły pełnomocnika do prowadzenia sprawy zamieszkałego w RP i nie działają za pośrednictwem konsula – strony takie zobowiązane są wskazać w RP pełnomocnika do doręczeń, chyba że doręczenie następuje środkami komunikacji elektronicznej; brak wskazania pełnomocnika do doręczeń – pozostawienie pisma w aktach sprawy ze skutkiem 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osób nieznanych z miejsca pobytu </a:t>
            </a:r>
            <a:r>
              <a:rPr lang="pl-PL" sz="1600" dirty="0"/>
              <a:t>– organ zwraca się do sądu z wnioskiem o wyznaczenie przedstawiciela dla osoby nieobecnej; do przedstawiciela wyznaczonego przez sąd będą adresowane pisma</a:t>
            </a:r>
          </a:p>
        </p:txBody>
      </p:sp>
    </p:spTree>
    <p:extLst>
      <p:ext uri="{BB962C8B-B14F-4D97-AF65-F5344CB8AC3E}">
        <p14:creationId xmlns:p14="http://schemas.microsoft.com/office/powerpoint/2010/main" val="37825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formie obwieszczenia publicznego</a:t>
            </a:r>
            <a:r>
              <a:rPr lang="pl-PL" sz="1600" dirty="0"/>
              <a:t>, innej formie publicznego ogłoszenia zwyczajowo przyjętej w danej miejscowości lub poprzez udostępnienie pisma w Biuletynie Informacji Publicznej na stronie podmiotowej organu administracji publicznej – doręczenie uważa się za skuteczne po upływie 14 dni od upublicznienia informacji (data upublicznienia informacji podawana jest w obwieszczeniu)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gdy w sprawie jest więcej niż 20 stron </a:t>
            </a:r>
            <a:r>
              <a:rPr lang="pl-PL" sz="1600" dirty="0"/>
              <a:t>– organ może dokonywać doręczenia w formie publicznego obwieszczenia, jeżeli uprzednio powiadomi strony o takim sposobie dokonywania doręczeń; na wniosek strony – organ udostępnia odpis pisma lub decyzji w ciągu 3 dni od otrzymania wniosku</a:t>
            </a:r>
          </a:p>
        </p:txBody>
      </p:sp>
    </p:spTree>
    <p:extLst>
      <p:ext uri="{BB962C8B-B14F-4D97-AF65-F5344CB8AC3E}">
        <p14:creationId xmlns:p14="http://schemas.microsoft.com/office/powerpoint/2010/main" val="216989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organów administracji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kolegialne i jednoosobowe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centralne i terenowe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kompetencji ogólnej i szczególnej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287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Wezwania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wzywać osoby do udziału w podejmowanych czynnościach i do złożenia wyjaśnień lub zeznań osobiście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osobiste stawiennictwo </a:t>
            </a:r>
            <a:r>
              <a:rPr lang="pl-PL" sz="1600" dirty="0"/>
              <a:t>– w obrębie gminy lub miasta, w którym wzywany zamieszkuje, jednak nie dalej niż sąsiednia gmina lub miasto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osoby, które nie mogą się stawić z powodu choroby, kalectwa lub innej niedającej się pokonać przeszkody </a:t>
            </a:r>
            <a:r>
              <a:rPr lang="pl-PL" sz="1600" dirty="0"/>
              <a:t>– czynność z udziałem tych osób może być dokonana w miejscu ich pobytu, jeżeli pozwalają na to okoliczności, w których osoba ta się znajduje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pomoc prawna – </a:t>
            </a:r>
            <a:r>
              <a:rPr lang="pl-PL" sz="1600" dirty="0"/>
              <a:t>organ prowadzący postępowanie może zwrócić się do właściwego terenowego organu administracji rządowej lub organu samorządu terytorialnego o wezwanie osoby zamieszkałej lub przebywającej w danej gminie lub mieście do złożenia wyjaśnień lub zeznań albo dokonania innej czynności z udziałem tej osoby</a:t>
            </a:r>
            <a:r>
              <a:rPr lang="pl-PL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9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wezwania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nazwa i adres organu wzywającego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imię i nazwisko wzywanego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jakiej sprawie oraz w jakim charakterze i w jakim celu zostaje wezwany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 wezwany powinien stawić się osobiście lub przez pełnomocnika, czy też może złożyć wyjaśnienia lub zeznania na piśmie lub w formie dokumentu elektronicznego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termin, do którego żądanie powinno być spełnione, albo dzień, godzinę i miejsce stawienia się wezwanego lub jego pełnomocnika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skutki prawne niezastosowania się do wezwania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informacje w sprawie RODO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podpis pracownika organu wzywającego</a:t>
            </a:r>
          </a:p>
        </p:txBody>
      </p:sp>
    </p:spTree>
    <p:extLst>
      <p:ext uri="{BB962C8B-B14F-4D97-AF65-F5344CB8AC3E}">
        <p14:creationId xmlns:p14="http://schemas.microsoft.com/office/powerpoint/2010/main" val="35432422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Wezwanie w sprawach niecierpiących zwłoki – telefonicznie lub przy pomocy innych środków łączności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Zwrot kosztów stawienia się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zwrot kosztów podróży, zakwaterowania, utraconego zarobku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żądanie przyznania zwrotu kosztów stawienia się należy zgłosić organowi przed wydaniem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może żądać zwrotu kosztów stawienia się, gdy postępowanie zostało wszczęte z urzędu lub w przypadku błędnego wezwania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Kara za niestawiennictwo – tylko w przypadku prawidłowego wezwania</a:t>
            </a:r>
          </a:p>
        </p:txBody>
      </p:sp>
    </p:spTree>
    <p:extLst>
      <p:ext uri="{BB962C8B-B14F-4D97-AF65-F5344CB8AC3E}">
        <p14:creationId xmlns:p14="http://schemas.microsoft.com/office/powerpoint/2010/main" val="18911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dynamizują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porządkują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decydują o skutkach podejmowanych czynności procesowych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stabilizują rozstrzygnięcie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075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512829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Klasyfikacja terminów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względnie oznaczone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bezwzględnie oznaczone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ustawowe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wyznaczone</a:t>
            </a:r>
          </a:p>
          <a:p>
            <a:pPr marL="114300" indent="0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zwykłe </a:t>
            </a:r>
            <a:r>
              <a:rPr lang="pl-PL" sz="1600" dirty="0"/>
              <a:t>– uchybienie im nie rodzi konsekwencji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zawite </a:t>
            </a:r>
            <a:r>
              <a:rPr lang="pl-PL" sz="1600" dirty="0"/>
              <a:t>– uchybienie im rodzi konsekwencje, ale mogą być przywrócone na wniosek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przedawniające </a:t>
            </a:r>
            <a:r>
              <a:rPr lang="pl-PL" sz="1600" dirty="0"/>
              <a:t>– uchybienie im rodzi konsekwencje i nie mogą być przywrócone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Przywrócenie terminu </a:t>
            </a:r>
            <a:r>
              <a:rPr lang="pl-PL" sz="1600" dirty="0"/>
              <a:t>– wniosek o przywrócenie terminu należy wnieść w terminie 7 dni od dnia ustania przyczyny uchybienia terminu. Należy uprawdopodobnić, że uchybienie terminu nastąpiło bez winy zainteresowanego. Jednocześnie należy dopełnić czynności, dla której przewidziany był termin. O przywróceniu terminu postanawia organ właściwy w sprawie. Na postanowienie o odmowie przywrócenia terminu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206955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20018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Zachowanie terminu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wysłanie dokumentu w formie elektronicznej i otrzymanie przez nadawcę urzędowego poświadczenia odbioru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nadanie pisma w polskiej placówce pocztowej operatora wyznaczonego albo w placówce pocztowej operatora świadczącego pocztowe usługi powszechne w innym państwie członkowskim UE, Konfederacji Szwajcarskiej albo państwie członkowskim Europejskiego Porozumienia o Wolnym Handlu (EFTA) – stronie umowy o Europejskim Obszarze Gospodarczym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w polskim urzędzie konsularnym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żołnierza w dowództwie jednostki wojskowej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członka załogi statku morskiego kapitanowi statku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osobę pozbawioną wolności w administracji zakładu karnego </a:t>
            </a:r>
          </a:p>
        </p:txBody>
      </p:sp>
    </p:spTree>
    <p:extLst>
      <p:ext uri="{BB962C8B-B14F-4D97-AF65-F5344CB8AC3E}">
        <p14:creationId xmlns:p14="http://schemas.microsoft.com/office/powerpoint/2010/main" val="3996446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864600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Liczenie terminów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dniach </a:t>
            </a:r>
            <a:r>
              <a:rPr lang="pl-PL" sz="1600" dirty="0"/>
              <a:t>– termin upływa ostatniego dnia z wyznaczonej liczby dni, przy czym dnia, w którym nastąpiło zdarzenie, nie wlicza się </a:t>
            </a:r>
          </a:p>
          <a:p>
            <a:pPr marL="114300" indent="0" algn="just">
              <a:buNone/>
            </a:pPr>
            <a:r>
              <a:rPr lang="pl-PL" sz="1600" dirty="0"/>
              <a:t> np. termin wynosi 3 dni,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21 listopada 2024 r. o godz. 24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tygodniach </a:t>
            </a:r>
            <a:r>
              <a:rPr lang="pl-PL" sz="1600" dirty="0"/>
              <a:t>– termin kończy się z upływem tego dnia w ostatnim tygodniu, który nazwą odpowiada początkowemu dniowi terminu</a:t>
            </a:r>
          </a:p>
          <a:p>
            <a:pPr marL="114300" indent="0" algn="just">
              <a:buNone/>
            </a:pPr>
            <a:r>
              <a:rPr lang="pl-PL" sz="1600" dirty="0"/>
              <a:t> np. termin wynosi dwa tygodnie, zdarzenie nastąpiło 18 listopada 2024 r. w poniedziałek </a:t>
            </a:r>
          </a:p>
          <a:p>
            <a:pPr marL="114300" indent="0" algn="just">
              <a:buNone/>
            </a:pPr>
            <a:r>
              <a:rPr lang="pl-PL" sz="1600" dirty="0"/>
              <a:t>– termin upłynie 2 grudnia 2024 r. w poniedziałek o godz. 24 (za dwa tygodnie)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miesiącach </a:t>
            </a:r>
            <a:r>
              <a:rPr lang="pl-PL" sz="1600" dirty="0"/>
              <a:t>– termin kończy się z upływem tego dnia w ostatnim miesiącu, który odpowiada początkowemu dniowi terminu, a gdyby takiego dnia w ostatnim miesiącu nie było – w ostatnim dniu tego miesiąca</a:t>
            </a:r>
          </a:p>
          <a:p>
            <a:pPr marL="114300" indent="0" algn="just">
              <a:buNone/>
            </a:pPr>
            <a:r>
              <a:rPr lang="pl-PL" sz="1600" dirty="0"/>
              <a:t> np. termin wynosi miesiąc,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18 grudnia 2024 r. o godz. 24</a:t>
            </a:r>
          </a:p>
          <a:p>
            <a:pPr marL="114300" indent="0" algn="just">
              <a:buNone/>
            </a:pPr>
            <a:r>
              <a:rPr lang="pl-PL" sz="1600" dirty="0"/>
              <a:t>np. termin wynosi 4 miesiące, zdarzenie nastąpiło 31 października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 </a:t>
            </a:r>
          </a:p>
        </p:txBody>
      </p:sp>
    </p:spTree>
    <p:extLst>
      <p:ext uri="{BB962C8B-B14F-4D97-AF65-F5344CB8AC3E}">
        <p14:creationId xmlns:p14="http://schemas.microsoft.com/office/powerpoint/2010/main" val="41583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8981" y="1752600"/>
            <a:ext cx="10645833" cy="491676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Liczenie terminów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latach </a:t>
            </a:r>
            <a:r>
              <a:rPr lang="pl-PL" sz="1600" dirty="0"/>
              <a:t>– termin kończy się z upływem tego dnia w ostatnim roku, który odpowiada początkowemu dniowi terminu, a gdyby takiego dnia w ostatnim roku nie było – w dniu poprzedzającym bezpośrednio ten dzień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18 listopada 2025 r. o godz. 24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29 lutego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koniec terminu przypada na dzień ustawowo wolny od pracy lub na sobotę – </a:t>
            </a:r>
            <a:r>
              <a:rPr lang="pl-PL" sz="1600" dirty="0"/>
              <a:t>termin upływa następnego dnia, który nie jest dniem wolnym od pracy ani sobotą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2 miesiące,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20 stycznia 2025 r. (poniedziałek) – 18 stycznia 2025 r. to sobota   </a:t>
            </a:r>
          </a:p>
          <a:p>
            <a:pPr marL="114300" indent="0" algn="just">
              <a:buNone/>
            </a:pPr>
            <a:r>
              <a:rPr lang="pl-PL" sz="1600" dirty="0"/>
              <a:t> np. termin wynosi 3 miesiące, zdarzenie nastąpiło 25 września 2024 r. (środa) </a:t>
            </a:r>
          </a:p>
          <a:p>
            <a:pPr marL="114300" indent="0" algn="just">
              <a:buNone/>
            </a:pPr>
            <a:r>
              <a:rPr lang="pl-PL" sz="1600" dirty="0"/>
              <a:t>– termin upłynie 27 grudnia 2024 r. o godz. 24 – 25 grudnia 2024 r. to dzień ustawowo wolny od pracy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7 miesięcy, zdarzenie nastąpiło 19 września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22 kwietnia 2025 r. we wtorek o godz. 24 – wg reguł dotyczących terminów liczonych  w miesiącach powinien to być 19 kwietnia 2025 r., ale ten dzień to sobota, dodatkowo w najbliższy poniedziałek wypada dzień ustawowo wolny od pracy - najbliższy dzień „roboczy” to 22 kwietnia 2025 r.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56884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Terminy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niezwłocznie </a:t>
            </a:r>
            <a:r>
              <a:rPr lang="pl-PL" sz="1600" dirty="0"/>
              <a:t>– jeżeli strona z żądaniem wszczęcia postępowania dostarczyła dowody lub w oparciu o fakty i dowody powszechnie znane lub znane organowi z urzędu; postępowanie uproszczone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miesiąca </a:t>
            </a:r>
            <a:r>
              <a:rPr lang="pl-PL" sz="1600" dirty="0"/>
              <a:t>– gdy potrzebne jest postępowanie wyjaśniające, postępowanie odwoławcze, maksymalny termin rozpoznania sprawy w postępowaniu uproszczonym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dwóch miesięcy </a:t>
            </a:r>
            <a:r>
              <a:rPr lang="pl-PL" sz="1600" dirty="0"/>
              <a:t>– sprawa szczególnie skomplikowana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22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3552" y="1556792"/>
            <a:ext cx="8229600" cy="53012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nie może załatwić sprawy w terminie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sygnalizacja</a:t>
            </a:r>
          </a:p>
          <a:p>
            <a:pPr marL="114300" indent="0" algn="ctr">
              <a:buNone/>
            </a:pPr>
            <a:r>
              <a:rPr lang="pl-PL" sz="1600" dirty="0"/>
              <a:t>Organ informuje stronę o niemożności załatwienia sprawy w terminie i wskazuje termin, w którym załatwi sprawę. Organ informuje stronę o możliwości wniesienia ponaglenia.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organu wyższego stopnia nad organem załatwiającym sprawę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tego samego organu, jeżeli nie ma organu wyższego stopnia  </a:t>
            </a:r>
          </a:p>
          <a:p>
            <a:pPr marL="114300" indent="0" algn="ctr">
              <a:buNone/>
            </a:pPr>
            <a:r>
              <a:rPr lang="pl-PL" sz="1600" dirty="0"/>
              <a:t>Przysługuje na niezałatwienie sprawy w terminie lub gdy postępowanie jest prowadzone w sposób przewlekły (dłużej niż jest to niezbędne do załatwienia sprawy). Ponaglenie musi zawierać uzasadnienie.</a:t>
            </a:r>
          </a:p>
          <a:p>
            <a:pPr marL="114300" indent="0" algn="ctr">
              <a:buNone/>
            </a:pPr>
            <a:r>
              <a:rPr lang="pl-PL" sz="1600" dirty="0"/>
              <a:t>Wnoszone jest za pośrednictwem organu, którego dotyczy.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ponaglenia do organu wyższego stopnia w ciągu 7 dni od jego otrzymania wraz z aktami sprawy 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194039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37640" y="328498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23992" y="554434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6059997" y="630932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Stosunek administracyjnoprawny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jedną ze stron stosunku jest organ – konsekwencją tego jest </a:t>
            </a:r>
            <a:r>
              <a:rPr lang="pl-PL" sz="1600" dirty="0" err="1"/>
              <a:t>nierównorzędność</a:t>
            </a:r>
            <a:r>
              <a:rPr lang="pl-PL" sz="1600" dirty="0"/>
              <a:t> podmiotów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przedmiotem są sprawy należące do kompetencji organów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powstaje najczęściej z mocy aktów administracyjnych pomiędzy organem wydającym akt i adresatem aktu</a:t>
            </a:r>
          </a:p>
        </p:txBody>
      </p:sp>
    </p:spTree>
    <p:extLst>
      <p:ext uri="{BB962C8B-B14F-4D97-AF65-F5344CB8AC3E}">
        <p14:creationId xmlns:p14="http://schemas.microsoft.com/office/powerpoint/2010/main" val="160061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uprawniony do rozpatrzenia ponaglenia w ciągu 7 dni od jego otrzymania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rozpatruje 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wydaje postanowienie, w którym wskazuje, czy organ rozpoznający sprawę dopuścił się bezczynności lub przewlekłego prowadzenia postępowania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 przypadku stwierdzenia bezczynności lub przewlekłości – zobowiązuje organ do załatwienia sprawy i wyznacza termin jej załatwienia oraz zarządza wyjaśnienie przyczyn i ustalenie osób winnych bezczynności lub przewlekłości, a także podjęcie środków zapobiegających tego typu zjawiskom</a:t>
            </a:r>
          </a:p>
          <a:p>
            <a:pPr algn="ctr">
              <a:buFont typeface="Wingdings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załatwienia sprawy przez organ rozpoznający sprawę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na bezczynność do Wojewódzkiego Sądu Administracyjnego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383137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435180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22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Rozpatrzenie sprawy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gabinetowe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rozprawa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przepis prawa wymaga przeprowadzenia rozprawy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występują strony o spornych interesach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należy udowodnić fakty przy pomocy zeznań świadków, opinii biegłych lub w drodze oględzin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zawarta będzie ugoda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Część wstępna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otwarcie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ustalenie, czy osoby wezwane stawiły się i sprawdzenie, czy nie ma podstaw do odroczenia rozprawy</a:t>
            </a:r>
          </a:p>
        </p:txBody>
      </p:sp>
    </p:spTree>
    <p:extLst>
      <p:ext uri="{BB962C8B-B14F-4D97-AF65-F5344CB8AC3E}">
        <p14:creationId xmlns:p14="http://schemas.microsoft.com/office/powerpoint/2010/main" val="2713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Część właściwa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dowodowe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składanie wyjaśnień przez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zgłaszanie żądań, propozycji i zarzutów oraz przedstawienie dowodów na ich poparcie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Rozprawą kieruje pracownik organu administracji, przed którym odbywa się postępowanie.</a:t>
            </a:r>
          </a:p>
        </p:txBody>
      </p:sp>
    </p:spTree>
    <p:extLst>
      <p:ext uri="{BB962C8B-B14F-4D97-AF65-F5344CB8AC3E}">
        <p14:creationId xmlns:p14="http://schemas.microsoft.com/office/powerpoint/2010/main" val="75084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Fakty powszechnie znane </a:t>
            </a:r>
            <a:r>
              <a:rPr lang="pl-PL" sz="1600" dirty="0"/>
              <a:t>(fakty notoryczne, fakty notoryjne) – okoliczności, zdarzenia, czynności lub stany, które powinny być znane każdemu rozsądnemu i posiadającemu doświadczenie życiowe mieszkańcowi danej miejscowości.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Fakty znane z urzędu </a:t>
            </a:r>
            <a:r>
              <a:rPr lang="pl-PL" sz="1600" dirty="0"/>
              <a:t>– fakty, z którymi pracownik organu zapoznał się w toku swego urzędowania i w związku z urzędowaniem, a nie prywatnie.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Dowód – </a:t>
            </a:r>
            <a:r>
              <a:rPr lang="pl-PL" sz="1600" dirty="0"/>
              <a:t>wszystko co może przyczynić się do wyjaśnienia sprawy, a nie jest sprzeczne z prawem.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Uprawdopodobnienie – </a:t>
            </a:r>
            <a:r>
              <a:rPr lang="pl-PL" sz="1600" dirty="0"/>
              <a:t>środek zastępczy dowodu, niedający pewności, a tylko prawdopodobieństwo twierdzenia o jakimś fakcie. Może być stosowane tylko wtedy, gdy przepisy na to pozwalają.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81881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faktyczne – </a:t>
            </a:r>
            <a:r>
              <a:rPr lang="pl-PL" sz="1600" dirty="0"/>
              <a:t>wnioskowanie na podstawie znanego faktu o istnieniu faktu poszukiwanego.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prawne – </a:t>
            </a:r>
            <a:r>
              <a:rPr lang="pl-PL" sz="1600" dirty="0"/>
              <a:t>przepis prawny nakazuje przyjęcie faktu poszukiwanego na podstawie innego wskazanego faktu.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wzruszalne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niewzruszalne</a:t>
            </a:r>
          </a:p>
        </p:txBody>
      </p:sp>
    </p:spTree>
    <p:extLst>
      <p:ext uri="{BB962C8B-B14F-4D97-AF65-F5344CB8AC3E}">
        <p14:creationId xmlns:p14="http://schemas.microsoft.com/office/powerpoint/2010/main" val="37206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postępowania dowodowego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swobodnej oceny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 wobec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bezpośredniości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rozstrzygania wątpliwości na korzyść strony</a:t>
            </a:r>
          </a:p>
          <a:p>
            <a:pPr marL="114300" indent="0" algn="just">
              <a:buNone/>
            </a:pPr>
            <a:r>
              <a:rPr lang="pl-PL" sz="1600" dirty="0"/>
              <a:t>*wyjątek – nie stosuje się tej zasady, jeżeli: w sprawie występują strony o spornych interesach lub wynik sprawy ma wpływ na prawa osób trzecich, przepisy wymagają udowodnienia określonej okoliczności, jeżeli wymaga tego ważny interes publiczny, w szczególności istotne interesy państwa (np. dotyczące bezpieczeństwa państwa), w sprawach osobowych funkcjonariuszy i żołnierzy zawodowych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ciężar dowodu – zasadniczo – zasad inkwizycyjności, przy czym dużą rolę odgrywa współdziałanie organu i strony (elementy zasady kontradyktoryjności)</a:t>
            </a:r>
          </a:p>
          <a:p>
            <a:pPr marL="114300" indent="0" algn="just">
              <a:buNone/>
            </a:pPr>
            <a:r>
              <a:rPr lang="pl-PL" sz="1600" dirty="0"/>
              <a:t>*organ powinien uwzględnić żądanie strony dotyczące przeprowadzenia dowodu dotyczącego okoliczności mających znaczenia </a:t>
            </a:r>
            <a:r>
              <a:rPr lang="pl-PL" sz="1600"/>
              <a:t>dla sprawy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933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Klasyfikacja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bezpośrednie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pośrednie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podstawowe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posiłkowe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nazwane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nienazwane</a:t>
            </a:r>
          </a:p>
        </p:txBody>
      </p:sp>
    </p:spTree>
    <p:extLst>
      <p:ext uri="{BB962C8B-B14F-4D97-AF65-F5344CB8AC3E}">
        <p14:creationId xmlns:p14="http://schemas.microsoft.com/office/powerpoint/2010/main" val="41464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dowód z dokumentów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dowód z zeznań świadków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dowód z opinii biegłego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oględziny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przesłuchanie stron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46063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Prawne formy działania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stanowienie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wydawanie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porozumień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umów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działalności społeczno-organizatorskiej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wykonywanie czynności materialno-technicznych</a:t>
            </a:r>
          </a:p>
        </p:txBody>
      </p:sp>
    </p:spTree>
    <p:extLst>
      <p:ext uri="{BB962C8B-B14F-4D97-AF65-F5344CB8AC3E}">
        <p14:creationId xmlns:p14="http://schemas.microsoft.com/office/powerpoint/2010/main" val="363182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Akt administracyjny – </a:t>
            </a:r>
            <a:r>
              <a:rPr lang="pl-PL" sz="1600" dirty="0"/>
              <a:t> to wydawany w postępowaniu administracyjnym jednostronny władczy akt woli organu administracji publicznej, rozstrzygający w całości lub w części konkretną sprawę co do istoty, skierowany do oznaczonego adresata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67407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Elementy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 aktu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powołanie podstawy prawnej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i stanowisko służbowe urzędnika</a:t>
            </a:r>
          </a:p>
        </p:txBody>
      </p:sp>
    </p:spTree>
    <p:extLst>
      <p:ext uri="{BB962C8B-B14F-4D97-AF65-F5344CB8AC3E}">
        <p14:creationId xmlns:p14="http://schemas.microsoft.com/office/powerpoint/2010/main" val="20601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zewnętrzne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wewnętrzne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deklaratywne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konstytutywne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</a:t>
            </a:r>
          </a:p>
        </p:txBody>
      </p:sp>
    </p:spTree>
    <p:extLst>
      <p:ext uri="{BB962C8B-B14F-4D97-AF65-F5344CB8AC3E}">
        <p14:creationId xmlns:p14="http://schemas.microsoft.com/office/powerpoint/2010/main" val="27488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Warunki ważności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wydany na podstawie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pochodzi od właściwego organu i mieści się w granicach jego kompetencji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wydawany jest po przeprowadzeniu postępowania</a:t>
            </a:r>
          </a:p>
        </p:txBody>
      </p:sp>
    </p:spTree>
    <p:extLst>
      <p:ext uri="{BB962C8B-B14F-4D97-AF65-F5344CB8AC3E}">
        <p14:creationId xmlns:p14="http://schemas.microsoft.com/office/powerpoint/2010/main" val="7078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4000</Words>
  <Application>Microsoft Office PowerPoint</Application>
  <PresentationFormat>Panoramiczny</PresentationFormat>
  <Paragraphs>415</Paragraphs>
  <Slides>47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47</vt:i4>
      </vt:variant>
    </vt:vector>
  </HeadingPairs>
  <TitlesOfParts>
    <vt:vector size="53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postępowanie administracyjne Zasady postępowania administracyjnego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*w postępowaniu cywilnym przed sądem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2024-11-21T18:05:00Z</dcterms:created>
  <dcterms:modified xsi:type="dcterms:W3CDTF">2024-11-21T18:09:01Z</dcterms:modified>
</cp:coreProperties>
</file>