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469" r:id="rId3"/>
    <p:sldId id="470" r:id="rId4"/>
    <p:sldId id="471" r:id="rId5"/>
    <p:sldId id="472" r:id="rId6"/>
    <p:sldId id="473" r:id="rId7"/>
    <p:sldId id="474" r:id="rId8"/>
    <p:sldId id="475" r:id="rId9"/>
    <p:sldId id="476" r:id="rId10"/>
    <p:sldId id="477" r:id="rId11"/>
    <p:sldId id="478" r:id="rId12"/>
    <p:sldId id="401" r:id="rId13"/>
    <p:sldId id="402" r:id="rId14"/>
    <p:sldId id="403" r:id="rId15"/>
    <p:sldId id="404" r:id="rId16"/>
    <p:sldId id="405" r:id="rId17"/>
    <p:sldId id="406" r:id="rId18"/>
    <p:sldId id="408" r:id="rId19"/>
    <p:sldId id="409" r:id="rId20"/>
    <p:sldId id="410" r:id="rId21"/>
    <p:sldId id="419" r:id="rId22"/>
    <p:sldId id="428" r:id="rId23"/>
    <p:sldId id="429" r:id="rId24"/>
    <p:sldId id="411" r:id="rId25"/>
    <p:sldId id="430" r:id="rId26"/>
    <p:sldId id="412" r:id="rId27"/>
    <p:sldId id="414" r:id="rId28"/>
    <p:sldId id="413" r:id="rId29"/>
    <p:sldId id="415" r:id="rId30"/>
    <p:sldId id="416" r:id="rId31"/>
    <p:sldId id="417" r:id="rId32"/>
    <p:sldId id="418" r:id="rId33"/>
    <p:sldId id="427" r:id="rId34"/>
    <p:sldId id="426" r:id="rId35"/>
    <p:sldId id="425" r:id="rId36"/>
    <p:sldId id="424" r:id="rId37"/>
    <p:sldId id="423" r:id="rId38"/>
    <p:sldId id="457" r:id="rId39"/>
    <p:sldId id="422" r:id="rId40"/>
    <p:sldId id="437" r:id="rId41"/>
    <p:sldId id="436" r:id="rId42"/>
    <p:sldId id="421" r:id="rId43"/>
    <p:sldId id="435" r:id="rId44"/>
    <p:sldId id="434" r:id="rId45"/>
    <p:sldId id="420" r:id="rId46"/>
    <p:sldId id="445" r:id="rId47"/>
    <p:sldId id="444" r:id="rId48"/>
    <p:sldId id="443" r:id="rId49"/>
    <p:sldId id="442" r:id="rId50"/>
    <p:sldId id="441" r:id="rId51"/>
    <p:sldId id="440" r:id="rId52"/>
    <p:sldId id="480" r:id="rId53"/>
    <p:sldId id="481" r:id="rId54"/>
    <p:sldId id="459" r:id="rId55"/>
    <p:sldId id="458" r:id="rId56"/>
    <p:sldId id="482" r:id="rId57"/>
    <p:sldId id="461" r:id="rId58"/>
    <p:sldId id="483" r:id="rId59"/>
    <p:sldId id="463" r:id="rId60"/>
    <p:sldId id="462" r:id="rId61"/>
    <p:sldId id="464" r:id="rId62"/>
    <p:sldId id="484" r:id="rId63"/>
    <p:sldId id="431" r:id="rId64"/>
    <p:sldId id="456" r:id="rId65"/>
    <p:sldId id="454" r:id="rId66"/>
    <p:sldId id="453" r:id="rId67"/>
    <p:sldId id="452" r:id="rId68"/>
    <p:sldId id="451" r:id="rId69"/>
    <p:sldId id="450" r:id="rId70"/>
    <p:sldId id="449" r:id="rId71"/>
    <p:sldId id="448" r:id="rId72"/>
    <p:sldId id="479" r:id="rId73"/>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6" autoAdjust="0"/>
    <p:restoredTop sz="94660"/>
  </p:normalViewPr>
  <p:slideViewPr>
    <p:cSldViewPr snapToGrid="0">
      <p:cViewPr varScale="1">
        <p:scale>
          <a:sx n="77" d="100"/>
          <a:sy n="77" d="100"/>
        </p:scale>
        <p:origin x="408" y="2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11.06.2025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9" name="Rectangle 8"/>
          <p:cNvSpPr/>
          <p:nvPr/>
        </p:nvSpPr>
        <p:spPr>
          <a:xfrm>
            <a:off x="460587" y="2942602"/>
            <a:ext cx="9530575"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096869" y="2944634"/>
            <a:ext cx="1587131"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3" name="Rectangle 12"/>
          <p:cNvSpPr/>
          <p:nvPr/>
        </p:nvSpPr>
        <p:spPr>
          <a:xfrm>
            <a:off x="10283619" y="3136658"/>
            <a:ext cx="1213632"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4" name="Rectangle 13"/>
          <p:cNvSpPr/>
          <p:nvPr/>
        </p:nvSpPr>
        <p:spPr>
          <a:xfrm>
            <a:off x="593978" y="3055622"/>
            <a:ext cx="926379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Slide Number Placeholder 5"/>
          <p:cNvSpPr>
            <a:spLocks noGrp="1"/>
          </p:cNvSpPr>
          <p:nvPr>
            <p:ph type="sldNum" sz="quarter" idx="12"/>
          </p:nvPr>
        </p:nvSpPr>
        <p:spPr>
          <a:xfrm>
            <a:off x="10382435" y="4625268"/>
            <a:ext cx="1016000" cy="457200"/>
          </a:xfrm>
        </p:spPr>
        <p:txBody>
          <a:bodyPr/>
          <a:lstStyle>
            <a:lvl1pPr algn="ctr">
              <a:defRPr sz="2800">
                <a:solidFill>
                  <a:schemeClr val="accent1">
                    <a:lumMod val="50000"/>
                  </a:schemeClr>
                </a:solidFill>
              </a:defRPr>
            </a:lvl1pPr>
          </a:lstStyle>
          <a:p>
            <a:fld id="{ACA700A2-3A05-4F43-91E4-42A94F70C0A5}" type="slidenum">
              <a:rPr lang="pl-PL" smtClean="0">
                <a:solidFill>
                  <a:srgbClr val="93A299">
                    <a:lumMod val="50000"/>
                  </a:srgbClr>
                </a:solidFill>
              </a:rPr>
              <a:pPr/>
              <a:t>‹#›</a:t>
            </a:fld>
            <a:endParaRPr lang="pl-PL">
              <a:solidFill>
                <a:srgbClr val="93A299">
                  <a:lumMod val="50000"/>
                </a:srgbClr>
              </a:solidFill>
            </a:endParaRPr>
          </a:p>
        </p:txBody>
      </p:sp>
      <p:sp>
        <p:nvSpPr>
          <p:cNvPr id="11" name="Rectangle 10"/>
          <p:cNvSpPr/>
          <p:nvPr/>
        </p:nvSpPr>
        <p:spPr>
          <a:xfrm>
            <a:off x="722429" y="4559277"/>
            <a:ext cx="9006888"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718628" y="3139440"/>
            <a:ext cx="9014491"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Subtitle 2"/>
          <p:cNvSpPr>
            <a:spLocks noGrp="1"/>
          </p:cNvSpPr>
          <p:nvPr>
            <p:ph type="subTitle" idx="1"/>
          </p:nvPr>
        </p:nvSpPr>
        <p:spPr>
          <a:xfrm>
            <a:off x="857073" y="4648200"/>
            <a:ext cx="87376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2" name="Title 1"/>
          <p:cNvSpPr>
            <a:spLocks noGrp="1"/>
          </p:cNvSpPr>
          <p:nvPr>
            <p:ph type="ctrTitle"/>
          </p:nvPr>
        </p:nvSpPr>
        <p:spPr>
          <a:xfrm>
            <a:off x="806273" y="3227034"/>
            <a:ext cx="8839200" cy="1219201"/>
          </a:xfrm>
        </p:spPr>
        <p:txBody>
          <a:bodyPr anchor="b" anchorCtr="0">
            <a:noAutofit/>
          </a:bodyPr>
          <a:lstStyle>
            <a:lvl1pPr>
              <a:defRPr sz="4000">
                <a:solidFill>
                  <a:schemeClr val="accent1">
                    <a:lumMod val="50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7043852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11.06.2025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382715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a:off x="9148936" y="228600"/>
            <a:ext cx="247904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8" name="Rectangle 7"/>
          <p:cNvSpPr/>
          <p:nvPr/>
        </p:nvSpPr>
        <p:spPr>
          <a:xfrm>
            <a:off x="9273634" y="351410"/>
            <a:ext cx="2229647"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Vertical Title 1"/>
          <p:cNvSpPr>
            <a:spLocks noGrp="1"/>
          </p:cNvSpPr>
          <p:nvPr>
            <p:ph type="title" orient="vert"/>
          </p:nvPr>
        </p:nvSpPr>
        <p:spPr>
          <a:xfrm>
            <a:off x="9398103" y="395428"/>
            <a:ext cx="1980708" cy="578898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09600" y="381000"/>
            <a:ext cx="8229600" cy="57912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11.06.2025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3988776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11.06.2025</a:t>
            </a:fld>
            <a:endParaRPr lang="pl-PL">
              <a:solidFill>
                <a:srgbClr val="564B3C"/>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535863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8" name="Rounded Rectangle 7"/>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Date Placeholder 3"/>
          <p:cNvSpPr>
            <a:spLocks noGrp="1"/>
          </p:cNvSpPr>
          <p:nvPr>
            <p:ph type="dt" sz="half" idx="10"/>
          </p:nvPr>
        </p:nvSpPr>
        <p:spPr/>
        <p:txBody>
          <a:bodyPr/>
          <a:lstStyle/>
          <a:p>
            <a:fld id="{72889B70-222A-4868-B9CF-98206BFEDC84}" type="datetimeFigureOut">
              <a:rPr lang="pl-PL" smtClean="0">
                <a:solidFill>
                  <a:srgbClr val="564B3C"/>
                </a:solidFill>
              </a:rPr>
              <a:pPr/>
              <a:t>11.06.2025</a:t>
            </a:fld>
            <a:endParaRPr lang="pl-PL">
              <a:solidFill>
                <a:srgbClr val="564B3C"/>
              </a:solidFill>
            </a:endParaRPr>
          </a:p>
        </p:txBody>
      </p:sp>
      <p:sp>
        <p:nvSpPr>
          <p:cNvPr id="13" name="Rectangle 12"/>
          <p:cNvSpPr/>
          <p:nvPr/>
        </p:nvSpPr>
        <p:spPr>
          <a:xfrm>
            <a:off x="602635" y="2946400"/>
            <a:ext cx="11020213"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6" name="Rectangle 15"/>
          <p:cNvSpPr/>
          <p:nvPr/>
        </p:nvSpPr>
        <p:spPr>
          <a:xfrm>
            <a:off x="756875" y="3048000"/>
            <a:ext cx="10711733"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5" name="Footer Placeholder 4"/>
          <p:cNvSpPr>
            <a:spLocks noGrp="1"/>
          </p:cNvSpPr>
          <p:nvPr>
            <p:ph type="ftr" sz="quarter" idx="11"/>
          </p:nvPr>
        </p:nvSpPr>
        <p:spPr/>
        <p:txBody>
          <a:bodyPr/>
          <a:lstStyle/>
          <a:p>
            <a:endParaRPr lang="pl-PL">
              <a:solidFill>
                <a:srgbClr val="564B3C"/>
              </a:solidFill>
            </a:endParaRPr>
          </a:p>
        </p:txBody>
      </p:sp>
      <p:sp>
        <p:nvSpPr>
          <p:cNvPr id="6" name="Slide Number Placeholder 5"/>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2" name="Title 1"/>
          <p:cNvSpPr>
            <a:spLocks noGrp="1"/>
          </p:cNvSpPr>
          <p:nvPr>
            <p:ph type="title"/>
          </p:nvPr>
        </p:nvSpPr>
        <p:spPr>
          <a:xfrm>
            <a:off x="981941" y="3200400"/>
            <a:ext cx="102616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pl-PL"/>
              <a:t>Kliknij, aby edytować styl</a:t>
            </a:r>
            <a:endParaRPr lang="en-US" dirty="0"/>
          </a:p>
        </p:txBody>
      </p:sp>
      <p:sp>
        <p:nvSpPr>
          <p:cNvPr id="15" name="Rectangle 14"/>
          <p:cNvSpPr/>
          <p:nvPr/>
        </p:nvSpPr>
        <p:spPr>
          <a:xfrm>
            <a:off x="900661" y="4541521"/>
            <a:ext cx="1042416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981941" y="4607511"/>
            <a:ext cx="102616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4" name="Rectangle 13"/>
          <p:cNvSpPr/>
          <p:nvPr/>
        </p:nvSpPr>
        <p:spPr>
          <a:xfrm>
            <a:off x="901010" y="3124200"/>
            <a:ext cx="10423465"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Tree>
    <p:extLst>
      <p:ext uri="{BB962C8B-B14F-4D97-AF65-F5344CB8AC3E}">
        <p14:creationId xmlns:p14="http://schemas.microsoft.com/office/powerpoint/2010/main" val="4248160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p>
            <a:r>
              <a:rPr lang="pl-PL"/>
              <a:t>Kliknij, aby edytować styl</a:t>
            </a:r>
            <a:endParaRPr lang="en-US"/>
          </a:p>
        </p:txBody>
      </p:sp>
      <p:sp>
        <p:nvSpPr>
          <p:cNvPr id="3" name="Content Placeholder 2"/>
          <p:cNvSpPr>
            <a:spLocks noGrp="1"/>
          </p:cNvSpPr>
          <p:nvPr>
            <p:ph sz="half" idx="1"/>
          </p:nvPr>
        </p:nvSpPr>
        <p:spPr>
          <a:xfrm>
            <a:off x="568171"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97600" y="1719071"/>
            <a:ext cx="53848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11.06.2025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0737352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568171" y="408373"/>
            <a:ext cx="11014229" cy="1039427"/>
          </a:xfrm>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568171" y="1722438"/>
            <a:ext cx="5386917"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568171" y="2438400"/>
            <a:ext cx="5386917"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93368" y="1722438"/>
            <a:ext cx="5389033"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93368" y="2438400"/>
            <a:ext cx="5389033"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2889B70-222A-4868-B9CF-98206BFEDC84}" type="datetimeFigureOut">
              <a:rPr lang="pl-PL" smtClean="0">
                <a:solidFill>
                  <a:srgbClr val="564B3C"/>
                </a:solidFill>
              </a:rPr>
              <a:pPr/>
              <a:t>11.06.2025</a:t>
            </a:fld>
            <a:endParaRPr lang="pl-PL">
              <a:solidFill>
                <a:srgbClr val="564B3C"/>
              </a:solidFill>
            </a:endParaRPr>
          </a:p>
        </p:txBody>
      </p:sp>
      <p:sp>
        <p:nvSpPr>
          <p:cNvPr id="8" name="Footer Placeholder 7"/>
          <p:cNvSpPr>
            <a:spLocks noGrp="1"/>
          </p:cNvSpPr>
          <p:nvPr>
            <p:ph type="ftr" sz="quarter" idx="11"/>
          </p:nvPr>
        </p:nvSpPr>
        <p:spPr/>
        <p:txBody>
          <a:bodyPr/>
          <a:lstStyle/>
          <a:p>
            <a:endParaRPr lang="pl-PL">
              <a:solidFill>
                <a:srgbClr val="564B3C"/>
              </a:solidFill>
            </a:endParaRPr>
          </a:p>
        </p:txBody>
      </p:sp>
      <p:sp>
        <p:nvSpPr>
          <p:cNvPr id="9" name="Slide Number Placeholder 8"/>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48011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72889B70-222A-4868-B9CF-98206BFEDC84}" type="datetimeFigureOut">
              <a:rPr lang="pl-PL" smtClean="0">
                <a:solidFill>
                  <a:srgbClr val="564B3C"/>
                </a:solidFill>
              </a:rPr>
              <a:pPr/>
              <a:t>11.06.2025</a:t>
            </a:fld>
            <a:endParaRPr lang="pl-PL">
              <a:solidFill>
                <a:srgbClr val="564B3C"/>
              </a:solidFill>
            </a:endParaRPr>
          </a:p>
        </p:txBody>
      </p:sp>
      <p:sp>
        <p:nvSpPr>
          <p:cNvPr id="4" name="Footer Placeholder 3"/>
          <p:cNvSpPr>
            <a:spLocks noGrp="1"/>
          </p:cNvSpPr>
          <p:nvPr>
            <p:ph type="ftr" sz="quarter" idx="11"/>
          </p:nvPr>
        </p:nvSpPr>
        <p:spPr/>
        <p:txBody>
          <a:bodyPr/>
          <a:lstStyle/>
          <a:p>
            <a:endParaRPr lang="pl-PL">
              <a:solidFill>
                <a:srgbClr val="564B3C"/>
              </a:solidFill>
            </a:endParaRPr>
          </a:p>
        </p:txBody>
      </p:sp>
      <p:sp>
        <p:nvSpPr>
          <p:cNvPr id="5" name="Slide Number Placeholder 4"/>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1454518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1" name="Rounded Rectangle 10"/>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Date Placeholder 1"/>
          <p:cNvSpPr>
            <a:spLocks noGrp="1"/>
          </p:cNvSpPr>
          <p:nvPr>
            <p:ph type="dt" sz="half" idx="10"/>
          </p:nvPr>
        </p:nvSpPr>
        <p:spPr/>
        <p:txBody>
          <a:bodyPr/>
          <a:lstStyle/>
          <a:p>
            <a:fld id="{72889B70-222A-4868-B9CF-98206BFEDC84}" type="datetimeFigureOut">
              <a:rPr lang="pl-PL" smtClean="0">
                <a:solidFill>
                  <a:srgbClr val="564B3C"/>
                </a:solidFill>
              </a:rPr>
              <a:pPr/>
              <a:t>11.06.2025</a:t>
            </a:fld>
            <a:endParaRPr lang="pl-PL">
              <a:solidFill>
                <a:srgbClr val="564B3C"/>
              </a:solidFill>
            </a:endParaRPr>
          </a:p>
        </p:txBody>
      </p:sp>
      <p:sp>
        <p:nvSpPr>
          <p:cNvPr id="3" name="Footer Placeholder 2"/>
          <p:cNvSpPr>
            <a:spLocks noGrp="1"/>
          </p:cNvSpPr>
          <p:nvPr>
            <p:ph type="ftr" sz="quarter" idx="11"/>
          </p:nvPr>
        </p:nvSpPr>
        <p:spPr/>
        <p:txBody>
          <a:bodyPr/>
          <a:lstStyle/>
          <a:p>
            <a:endParaRPr lang="pl-PL">
              <a:solidFill>
                <a:srgbClr val="564B3C"/>
              </a:solidFill>
            </a:endParaRPr>
          </a:p>
        </p:txBody>
      </p:sp>
      <p:sp>
        <p:nvSpPr>
          <p:cNvPr id="4" name="Slide Number Placeholder 3"/>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Tree>
    <p:extLst>
      <p:ext uri="{BB962C8B-B14F-4D97-AF65-F5344CB8AC3E}">
        <p14:creationId xmlns:p14="http://schemas.microsoft.com/office/powerpoint/2010/main" val="8576635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11" name="Rectangle 10"/>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12" name="Rounded Rectangle 11"/>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Content Placeholder 2"/>
          <p:cNvSpPr>
            <a:spLocks noGrp="1"/>
          </p:cNvSpPr>
          <p:nvPr>
            <p:ph idx="1"/>
          </p:nvPr>
        </p:nvSpPr>
        <p:spPr>
          <a:xfrm>
            <a:off x="5181600" y="685800"/>
            <a:ext cx="6096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11.06.2025</a:t>
            </a:fld>
            <a:endParaRPr lang="pl-PL">
              <a:solidFill>
                <a:srgbClr val="564B3C"/>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8" name="Rectangle 7"/>
          <p:cNvSpPr/>
          <p:nvPr/>
        </p:nvSpPr>
        <p:spPr>
          <a:xfrm>
            <a:off x="746712" y="1505712"/>
            <a:ext cx="3622088"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902254" y="1642472"/>
            <a:ext cx="3311005"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025334" y="2971800"/>
            <a:ext cx="3064845"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025334" y="1734312"/>
            <a:ext cx="3064845" cy="1191620"/>
          </a:xfrm>
        </p:spPr>
        <p:txBody>
          <a:bodyPr anchor="b">
            <a:normAutofit/>
          </a:bodyPr>
          <a:lstStyle>
            <a:lvl1pPr algn="l">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1265236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9" name="Rounded Rectangle 8"/>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Picture Placeholder 2"/>
          <p:cNvSpPr>
            <a:spLocks noGrp="1"/>
          </p:cNvSpPr>
          <p:nvPr>
            <p:ph type="pic" idx="1"/>
          </p:nvPr>
        </p:nvSpPr>
        <p:spPr>
          <a:xfrm>
            <a:off x="914400" y="621437"/>
            <a:ext cx="103632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5" name="Date Placeholder 4"/>
          <p:cNvSpPr>
            <a:spLocks noGrp="1"/>
          </p:cNvSpPr>
          <p:nvPr>
            <p:ph type="dt" sz="half" idx="10"/>
          </p:nvPr>
        </p:nvSpPr>
        <p:spPr/>
        <p:txBody>
          <a:bodyPr/>
          <a:lstStyle/>
          <a:p>
            <a:fld id="{72889B70-222A-4868-B9CF-98206BFEDC84}" type="datetimeFigureOut">
              <a:rPr lang="pl-PL" smtClean="0">
                <a:solidFill>
                  <a:srgbClr val="564B3C"/>
                </a:solidFill>
              </a:rPr>
              <a:pPr/>
              <a:t>11.06.2025</a:t>
            </a:fld>
            <a:endParaRPr lang="pl-PL">
              <a:solidFill>
                <a:srgbClr val="564B3C"/>
              </a:solidFill>
            </a:endParaRPr>
          </a:p>
        </p:txBody>
      </p:sp>
      <p:sp>
        <p:nvSpPr>
          <p:cNvPr id="7" name="Slide Number Placeholder 6"/>
          <p:cNvSpPr>
            <a:spLocks noGrp="1"/>
          </p:cNvSpPr>
          <p:nvPr>
            <p:ph type="sldNum" sz="quarter" idx="12"/>
          </p:nvPr>
        </p:nvSpPr>
        <p:spPr/>
        <p:txBody>
          <a:bodyPr/>
          <a:lstStyle/>
          <a:p>
            <a:fld id="{ACA700A2-3A05-4F43-91E4-42A94F70C0A5}" type="slidenum">
              <a:rPr lang="pl-PL" smtClean="0">
                <a:solidFill>
                  <a:srgbClr val="564B3C"/>
                </a:solidFill>
              </a:rPr>
              <a:pPr/>
              <a:t>‹#›</a:t>
            </a:fld>
            <a:endParaRPr lang="pl-PL">
              <a:solidFill>
                <a:srgbClr val="564B3C"/>
              </a:solidFill>
            </a:endParaRPr>
          </a:p>
        </p:txBody>
      </p:sp>
      <p:sp>
        <p:nvSpPr>
          <p:cNvPr id="10" name="Rectangle 9"/>
          <p:cNvSpPr/>
          <p:nvPr/>
        </p:nvSpPr>
        <p:spPr>
          <a:xfrm>
            <a:off x="914400" y="4953000"/>
            <a:ext cx="103632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2" name="Rectangle 11"/>
          <p:cNvSpPr/>
          <p:nvPr/>
        </p:nvSpPr>
        <p:spPr>
          <a:xfrm>
            <a:off x="1016000" y="5029200"/>
            <a:ext cx="10134353"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6" name="Footer Placeholder 5"/>
          <p:cNvSpPr>
            <a:spLocks noGrp="1"/>
          </p:cNvSpPr>
          <p:nvPr>
            <p:ph type="ftr" sz="quarter" idx="11"/>
          </p:nvPr>
        </p:nvSpPr>
        <p:spPr/>
        <p:txBody>
          <a:bodyPr/>
          <a:lstStyle/>
          <a:p>
            <a:endParaRPr lang="pl-PL">
              <a:solidFill>
                <a:srgbClr val="564B3C"/>
              </a:solidFill>
            </a:endParaRPr>
          </a:p>
        </p:txBody>
      </p:sp>
      <p:sp>
        <p:nvSpPr>
          <p:cNvPr id="13" name="Rectangle 12"/>
          <p:cNvSpPr/>
          <p:nvPr/>
        </p:nvSpPr>
        <p:spPr>
          <a:xfrm>
            <a:off x="1219200" y="5638800"/>
            <a:ext cx="9771352"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1" name="Rectangle 10"/>
          <p:cNvSpPr/>
          <p:nvPr/>
        </p:nvSpPr>
        <p:spPr>
          <a:xfrm>
            <a:off x="807452" y="5074920"/>
            <a:ext cx="10594848"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4" name="Text Placeholder 3"/>
          <p:cNvSpPr>
            <a:spLocks noGrp="1"/>
          </p:cNvSpPr>
          <p:nvPr>
            <p:ph type="body" sz="half" idx="2"/>
          </p:nvPr>
        </p:nvSpPr>
        <p:spPr>
          <a:xfrm>
            <a:off x="1275052" y="5656557"/>
            <a:ext cx="9659648"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 name="Title 1"/>
          <p:cNvSpPr>
            <a:spLocks noGrp="1"/>
          </p:cNvSpPr>
          <p:nvPr>
            <p:ph type="title"/>
          </p:nvPr>
        </p:nvSpPr>
        <p:spPr>
          <a:xfrm>
            <a:off x="1219200" y="5105401"/>
            <a:ext cx="9771352" cy="523043"/>
          </a:xfrm>
        </p:spPr>
        <p:txBody>
          <a:bodyPr anchor="ctr" anchorCtr="0"/>
          <a:lstStyle>
            <a:lvl1pPr algn="ctr">
              <a:defRPr sz="2000" b="0">
                <a:solidFill>
                  <a:schemeClr val="accent1">
                    <a:lumMod val="75000"/>
                  </a:schemeClr>
                </a:solidFill>
              </a:defRPr>
            </a:lvl1pPr>
          </a:lstStyle>
          <a:p>
            <a:r>
              <a:rPr lang="pl-PL"/>
              <a:t>Kliknij, aby edytować styl</a:t>
            </a:r>
            <a:endParaRPr lang="en-US" dirty="0"/>
          </a:p>
        </p:txBody>
      </p:sp>
    </p:spTree>
    <p:extLst>
      <p:ext uri="{BB962C8B-B14F-4D97-AF65-F5344CB8AC3E}">
        <p14:creationId xmlns:p14="http://schemas.microsoft.com/office/powerpoint/2010/main" val="2439562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useBgFill="1">
        <p:nvSpPr>
          <p:cNvPr id="7" name="Rounded Rectangle 6"/>
          <p:cNvSpPr/>
          <p:nvPr/>
        </p:nvSpPr>
        <p:spPr>
          <a:xfrm>
            <a:off x="121920" y="101600"/>
            <a:ext cx="1194816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3" name="Text Placeholder 2"/>
          <p:cNvSpPr>
            <a:spLocks noGrp="1"/>
          </p:cNvSpPr>
          <p:nvPr>
            <p:ph type="body" idx="1"/>
          </p:nvPr>
        </p:nvSpPr>
        <p:spPr>
          <a:xfrm>
            <a:off x="609600" y="1752601"/>
            <a:ext cx="109728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2"/>
                </a:solidFill>
              </a:defRPr>
            </a:lvl1pPr>
          </a:lstStyle>
          <a:p>
            <a:fld id="{72889B70-222A-4868-B9CF-98206BFEDC84}" type="datetimeFigureOut">
              <a:rPr lang="pl-PL" smtClean="0">
                <a:solidFill>
                  <a:srgbClr val="564B3C"/>
                </a:solidFill>
              </a:rPr>
              <a:pPr/>
              <a:t>11.06.2025</a:t>
            </a:fld>
            <a:endParaRPr lang="pl-PL">
              <a:solidFill>
                <a:srgbClr val="564B3C"/>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2"/>
                </a:solidFill>
              </a:defRPr>
            </a:lvl1pPr>
          </a:lstStyle>
          <a:p>
            <a:endParaRPr lang="pl-PL">
              <a:solidFill>
                <a:srgbClr val="564B3C"/>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2"/>
                </a:solidFill>
              </a:defRPr>
            </a:lvl1pPr>
          </a:lstStyle>
          <a:p>
            <a:fld id="{ACA700A2-3A05-4F43-91E4-42A94F70C0A5}" type="slidenum">
              <a:rPr lang="pl-PL" smtClean="0">
                <a:solidFill>
                  <a:srgbClr val="564B3C"/>
                </a:solidFill>
              </a:rPr>
              <a:pPr/>
              <a:t>‹#›</a:t>
            </a:fld>
            <a:endParaRPr lang="pl-PL">
              <a:solidFill>
                <a:srgbClr val="564B3C"/>
              </a:solidFill>
            </a:endParaRPr>
          </a:p>
        </p:txBody>
      </p:sp>
      <p:sp>
        <p:nvSpPr>
          <p:cNvPr id="9" name="Rectangle 8"/>
          <p:cNvSpPr/>
          <p:nvPr/>
        </p:nvSpPr>
        <p:spPr>
          <a:xfrm>
            <a:off x="365760" y="278166"/>
            <a:ext cx="1146048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10" name="Rectangle 9"/>
          <p:cNvSpPr/>
          <p:nvPr/>
        </p:nvSpPr>
        <p:spPr>
          <a:xfrm>
            <a:off x="497151" y="372862"/>
            <a:ext cx="11174027"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2" name="Title Placeholder 1"/>
          <p:cNvSpPr>
            <a:spLocks noGrp="1"/>
          </p:cNvSpPr>
          <p:nvPr>
            <p:ph type="title"/>
          </p:nvPr>
        </p:nvSpPr>
        <p:spPr>
          <a:xfrm>
            <a:off x="568171" y="408373"/>
            <a:ext cx="11014229" cy="1039427"/>
          </a:xfrm>
          <a:prstGeom prst="rect">
            <a:avLst/>
          </a:prstGeom>
        </p:spPr>
        <p:txBody>
          <a:bodyPr vert="horz" lIns="91440" tIns="45720" rIns="91440" bIns="45720" rtlCol="0" anchor="ctr">
            <a:normAutofit/>
          </a:bodyPr>
          <a:lstStyle/>
          <a:p>
            <a:r>
              <a:rPr lang="pl-PL"/>
              <a:t>Kliknij, aby edytować styl</a:t>
            </a:r>
            <a:endParaRPr lang="en-US" dirty="0"/>
          </a:p>
        </p:txBody>
      </p:sp>
    </p:spTree>
    <p:extLst>
      <p:ext uri="{BB962C8B-B14F-4D97-AF65-F5344CB8AC3E}">
        <p14:creationId xmlns:p14="http://schemas.microsoft.com/office/powerpoint/2010/main" val="36671461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tytuł 2"/>
          <p:cNvSpPr>
            <a:spLocks noGrp="1"/>
          </p:cNvSpPr>
          <p:nvPr>
            <p:ph type="subTitle" idx="1"/>
          </p:nvPr>
        </p:nvSpPr>
        <p:spPr/>
        <p:txBody>
          <a:bodyPr>
            <a:normAutofit/>
          </a:bodyPr>
          <a:lstStyle/>
          <a:p>
            <a:r>
              <a:rPr lang="pl-PL"/>
              <a:t>Ćwiczenia 14 i 15-WPPRSM1212</a:t>
            </a:r>
            <a:endParaRPr lang="pl-PL" dirty="0"/>
          </a:p>
          <a:p>
            <a:endParaRPr lang="pl-PL" dirty="0"/>
          </a:p>
        </p:txBody>
      </p:sp>
      <p:sp>
        <p:nvSpPr>
          <p:cNvPr id="2" name="Tytuł 1"/>
          <p:cNvSpPr>
            <a:spLocks noGrp="1"/>
          </p:cNvSpPr>
          <p:nvPr>
            <p:ph type="ctrTitle"/>
          </p:nvPr>
        </p:nvSpPr>
        <p:spPr/>
        <p:txBody>
          <a:bodyPr/>
          <a:lstStyle/>
          <a:p>
            <a:r>
              <a:rPr lang="pl-PL" dirty="0"/>
              <a:t>Prawo międzynarodowe publiczne</a:t>
            </a:r>
          </a:p>
        </p:txBody>
      </p:sp>
    </p:spTree>
    <p:extLst>
      <p:ext uri="{BB962C8B-B14F-4D97-AF65-F5344CB8AC3E}">
        <p14:creationId xmlns:p14="http://schemas.microsoft.com/office/powerpoint/2010/main" val="295031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p:txBody>
          <a:bodyPr>
            <a:normAutofit/>
          </a:bodyPr>
          <a:lstStyle/>
          <a:p>
            <a:pPr marL="114300" indent="0">
              <a:buNone/>
            </a:pPr>
            <a:r>
              <a:rPr lang="pl-PL" sz="1600" dirty="0"/>
              <a:t>Protokół nr 9 w sprawie stosowania KPP UE do Polski i Zjednoczonego Królestwa</a:t>
            </a:r>
          </a:p>
          <a:p>
            <a:pPr algn="just">
              <a:buFont typeface="Wingdings" panose="05000000000000000000" pitchFamily="2" charset="2"/>
              <a:buChar char="Ø"/>
            </a:pPr>
            <a:r>
              <a:rPr lang="pl-PL" sz="1600" dirty="0"/>
              <a:t>KPP nie rozszerza zdolności Trybunału Sprawiedliwości ani żadnego sądu lub trybunału obu państw do uznania, że przepisy ustawowe, wykonawcze lub administracyjne, praktyki lub działania administracyjne Polski lub Zjednoczonego Królestwa są niezgodne z podstawowymi prawami, wolnościami i zasadami, które są w niej potwierdzone. W szczególności, w kwestii praw socjalnych (tytuł IV KPP) stwierdzono, że KPP nie tworzy praw, które mogą być dochodzone na drodze sądowej, mających zastosowanie do Polski lub Zjednoczonego Królestwa, z wyjątkiem przypadków, gdy przewidziały one to w prawie krajowym         </a:t>
            </a:r>
          </a:p>
        </p:txBody>
      </p:sp>
    </p:spTree>
    <p:extLst>
      <p:ext uri="{BB962C8B-B14F-4D97-AF65-F5344CB8AC3E}">
        <p14:creationId xmlns:p14="http://schemas.microsoft.com/office/powerpoint/2010/main" val="2303793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Organizacja Bezpieczeństwa i współpracy w </a:t>
            </a:r>
            <a:r>
              <a:rPr lang="pl-PL" sz="2000" dirty="0" err="1"/>
              <a:t>europie</a:t>
            </a:r>
            <a:endParaRPr lang="pl-PL" sz="2000" dirty="0"/>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p:txBody>
          <a:bodyPr>
            <a:normAutofit/>
          </a:bodyPr>
          <a:lstStyle/>
          <a:p>
            <a:pPr algn="just">
              <a:buFont typeface="Wingdings" panose="05000000000000000000" pitchFamily="2" charset="2"/>
              <a:buChar char="Ø"/>
            </a:pPr>
            <a:r>
              <a:rPr lang="pl-PL" sz="1600" dirty="0"/>
              <a:t>Zasada nr 7 zawarta w Akcie Końcowym KBWE z 1975 r. – „poszanowanie praw człowieka oraz podstawowych swobód, w tym wolności myśli, sumienia, wyznania i przekonań”</a:t>
            </a:r>
          </a:p>
          <a:p>
            <a:pPr algn="just">
              <a:buFont typeface="Wingdings" panose="05000000000000000000" pitchFamily="2" charset="2"/>
              <a:buChar char="Ø"/>
            </a:pPr>
            <a:r>
              <a:rPr lang="pl-PL" sz="1600" dirty="0"/>
              <a:t>Biuro ds. Instytucji Demokratycznych i Praw Człowieka (ODIHR)</a:t>
            </a:r>
          </a:p>
          <a:p>
            <a:pPr algn="just">
              <a:buFont typeface="Wingdings" panose="05000000000000000000" pitchFamily="2" charset="2"/>
              <a:buChar char="§"/>
            </a:pPr>
            <a:r>
              <a:rPr lang="pl-PL" sz="1600" dirty="0"/>
              <a:t>monitoruje przestrzeganie praw człowieka w państwach OBWE</a:t>
            </a:r>
          </a:p>
          <a:p>
            <a:pPr algn="just">
              <a:buFont typeface="Wingdings" panose="05000000000000000000" pitchFamily="2" charset="2"/>
              <a:buChar char="§"/>
            </a:pPr>
            <a:r>
              <a:rPr lang="pl-PL" sz="1600" dirty="0"/>
              <a:t>udziela pomocy państwom w promowaniu i ochronie praw człowieka (np. w zakresie zwalczania terroryzmu, handlu ludźmi)</a:t>
            </a:r>
          </a:p>
          <a:p>
            <a:pPr algn="just">
              <a:buFont typeface="Wingdings" panose="05000000000000000000" pitchFamily="2" charset="2"/>
              <a:buChar char="§"/>
            </a:pPr>
            <a:r>
              <a:rPr lang="pl-PL" sz="1600" dirty="0"/>
              <a:t>prowadzi szkolenia i programy edukacyjne związane z problematyką praw człowieka</a:t>
            </a:r>
          </a:p>
        </p:txBody>
      </p:sp>
    </p:spTree>
    <p:extLst>
      <p:ext uri="{BB962C8B-B14F-4D97-AF65-F5344CB8AC3E}">
        <p14:creationId xmlns:p14="http://schemas.microsoft.com/office/powerpoint/2010/main" val="725417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47FA583-BBF9-7986-DF3D-35D9E067EDD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5CDAAA2-E4CB-E042-4E98-618B4A6ED6A5}"/>
              </a:ext>
            </a:extLst>
          </p:cNvPr>
          <p:cNvSpPr>
            <a:spLocks noGrp="1"/>
          </p:cNvSpPr>
          <p:nvPr>
            <p:ph idx="1"/>
          </p:nvPr>
        </p:nvSpPr>
        <p:spPr/>
        <p:txBody>
          <a:bodyPr>
            <a:normAutofit/>
          </a:bodyPr>
          <a:lstStyle/>
          <a:p>
            <a:pPr marL="114300" indent="0">
              <a:buNone/>
            </a:pPr>
            <a:r>
              <a:rPr lang="pl-PL" sz="1600" dirty="0"/>
              <a:t>źródła prawa dyplomatycznego i konsularnego</a:t>
            </a:r>
          </a:p>
          <a:p>
            <a:pPr algn="just">
              <a:buFont typeface="Wingdings" panose="05000000000000000000" pitchFamily="2" charset="2"/>
              <a:buChar char="Ø"/>
            </a:pPr>
            <a:r>
              <a:rPr lang="pl-PL" sz="1600" dirty="0"/>
              <a:t>Konwencja Wiedeńska o stosunkach dyplomatycznych, podpisana dnia 18 kwietnia 1961 r.</a:t>
            </a:r>
          </a:p>
          <a:p>
            <a:pPr algn="just">
              <a:buFont typeface="Wingdings" panose="05000000000000000000" pitchFamily="2" charset="2"/>
              <a:buChar char="Ø"/>
            </a:pPr>
            <a:r>
              <a:rPr lang="pl-PL" sz="1600" dirty="0"/>
              <a:t>Konwencja o misjach specjalnych, otwarta do podpisu w Nowym Jorku dnia 16 grudnia 1969 r.</a:t>
            </a:r>
          </a:p>
          <a:p>
            <a:pPr algn="just">
              <a:buFont typeface="Wingdings" panose="05000000000000000000" pitchFamily="2" charset="2"/>
              <a:buChar char="Ø"/>
            </a:pPr>
            <a:r>
              <a:rPr lang="pl-PL" sz="1600" dirty="0"/>
              <a:t>Konwencja o zapobieganiu przestępstwom i karaniu sprawców przestępstw przeciwko osobom korzystającym z ochrony międzynarodowej, w tym przeciwko dyplomatom, sporządzona w Nowym Jorku dnia 14 grudnia 1973 r.</a:t>
            </a:r>
          </a:p>
          <a:p>
            <a:pPr algn="just">
              <a:buFont typeface="Wingdings" panose="05000000000000000000" pitchFamily="2" charset="2"/>
              <a:buChar char="Ø"/>
            </a:pPr>
            <a:r>
              <a:rPr lang="pl-PL" sz="1600" dirty="0"/>
              <a:t>Konwencja o bezpieczeństwie personelu Organizacji Narodów Zjednoczonych i personelu współdziałającego, sporządzona w Nowym Jorku dnia 9 grudnia 1994 r.</a:t>
            </a:r>
          </a:p>
          <a:p>
            <a:pPr algn="just">
              <a:buFont typeface="Wingdings" panose="05000000000000000000" pitchFamily="2" charset="2"/>
              <a:buChar char="Ø"/>
            </a:pPr>
            <a:r>
              <a:rPr lang="pl-PL" sz="1600" dirty="0"/>
              <a:t>zasady protokołu i grzeczności międzynarodowej niemające charakteru norm prawa międzynarodowego</a:t>
            </a:r>
          </a:p>
          <a:p>
            <a:pPr algn="just">
              <a:buFont typeface="Wingdings" panose="05000000000000000000" pitchFamily="2" charset="2"/>
              <a:buChar char="Ø"/>
            </a:pPr>
            <a:r>
              <a:rPr lang="pl-PL" sz="1600" dirty="0"/>
              <a:t>normy prawa wewnętrznego</a:t>
            </a:r>
          </a:p>
          <a:p>
            <a:pPr marL="114300" indent="0" algn="just">
              <a:buNone/>
            </a:pPr>
            <a:r>
              <a:rPr lang="pl-PL" sz="1600" dirty="0"/>
              <a:t>w RP – ustawa z dnia 21 stycznia 2021 r. o służbie zagranicznej i ustawa z dnia 25 czerwca 2015 r. Prawo konsularne </a:t>
            </a:r>
          </a:p>
        </p:txBody>
      </p:sp>
    </p:spTree>
    <p:extLst>
      <p:ext uri="{BB962C8B-B14F-4D97-AF65-F5344CB8AC3E}">
        <p14:creationId xmlns:p14="http://schemas.microsoft.com/office/powerpoint/2010/main" val="3535319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493525-A492-DC7A-2E6A-C754C6DA3F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D8957F40-6BE0-F202-D79E-5C6C9348F18E}"/>
              </a:ext>
            </a:extLst>
          </p:cNvPr>
          <p:cNvSpPr>
            <a:spLocks noGrp="1"/>
          </p:cNvSpPr>
          <p:nvPr>
            <p:ph idx="1"/>
          </p:nvPr>
        </p:nvSpPr>
        <p:spPr>
          <a:xfrm>
            <a:off x="609600" y="1752601"/>
            <a:ext cx="10972800" cy="4889739"/>
          </a:xfrm>
        </p:spPr>
        <p:txBody>
          <a:bodyPr>
            <a:normAutofit lnSpcReduction="10000"/>
          </a:bodyPr>
          <a:lstStyle/>
          <a:p>
            <a:pPr marL="114300" indent="0">
              <a:buNone/>
            </a:pPr>
            <a:r>
              <a:rPr lang="pl-PL" sz="1600" dirty="0"/>
              <a:t>ustanowienie stosunków dyplomatycznych</a:t>
            </a:r>
          </a:p>
          <a:p>
            <a:pPr marL="114300" indent="0">
              <a:buNone/>
            </a:pPr>
            <a:r>
              <a:rPr lang="pl-PL" sz="1600" b="1" dirty="0"/>
              <a:t>czynne prawo legacji</a:t>
            </a:r>
          </a:p>
          <a:p>
            <a:pPr marL="114300" indent="0" algn="just">
              <a:buNone/>
            </a:pPr>
            <a:r>
              <a:rPr lang="pl-PL" sz="1600" dirty="0"/>
              <a:t>prawo wysyłania przedstawicieli dyplomatycznych przez państwo</a:t>
            </a:r>
          </a:p>
          <a:p>
            <a:pPr marL="114300" indent="0" algn="just">
              <a:buNone/>
            </a:pPr>
            <a:endParaRPr lang="pl-PL" sz="1600" dirty="0"/>
          </a:p>
          <a:p>
            <a:pPr marL="114300" indent="0" algn="just">
              <a:buNone/>
            </a:pPr>
            <a:r>
              <a:rPr lang="pl-PL" sz="1600" b="1" dirty="0"/>
              <a:t>bierne prawo legacji</a:t>
            </a:r>
          </a:p>
          <a:p>
            <a:pPr marL="114300" indent="0" algn="just">
              <a:buNone/>
            </a:pPr>
            <a:r>
              <a:rPr lang="pl-PL" sz="1600" dirty="0"/>
              <a:t>prawo przyjmowania przedstawicieli dyplomatycznych innych państw</a:t>
            </a:r>
          </a:p>
          <a:p>
            <a:pPr marL="114300" indent="0" algn="just">
              <a:buNone/>
            </a:pPr>
            <a:endParaRPr lang="pl-PL" sz="1600" dirty="0"/>
          </a:p>
          <a:p>
            <a:pPr marL="114300" indent="0" algn="just">
              <a:buNone/>
            </a:pPr>
            <a:r>
              <a:rPr lang="pl-PL" sz="1600" dirty="0"/>
              <a:t>wszystkie państwa posiadają czynne i bierne prawo legacji</a:t>
            </a:r>
          </a:p>
          <a:p>
            <a:pPr marL="114300" indent="0" algn="just">
              <a:buNone/>
            </a:pPr>
            <a:r>
              <a:rPr lang="pl-PL" sz="1600" dirty="0"/>
              <a:t>z czynnego i biernego prawa legacji korzysta także Stolica Apostolska</a:t>
            </a:r>
          </a:p>
          <a:p>
            <a:pPr marL="114300" indent="0" algn="just">
              <a:buNone/>
            </a:pPr>
            <a:endParaRPr lang="pl-PL" sz="1600" dirty="0"/>
          </a:p>
          <a:p>
            <a:pPr marL="114300" indent="0" algn="just">
              <a:buNone/>
            </a:pPr>
            <a:r>
              <a:rPr lang="pl-PL" sz="1600" b="1" dirty="0"/>
              <a:t>nawiązanie stosunków dyplomatycznych</a:t>
            </a:r>
          </a:p>
          <a:p>
            <a:pPr marL="114300" indent="0" algn="just">
              <a:buNone/>
            </a:pPr>
            <a:r>
              <a:rPr lang="pl-PL" sz="1600" dirty="0"/>
              <a:t>zależy od woli i zgody państw</a:t>
            </a:r>
          </a:p>
          <a:p>
            <a:pPr marL="114300" indent="0" algn="just">
              <a:buNone/>
            </a:pPr>
            <a:endParaRPr lang="pl-PL" sz="1600" dirty="0"/>
          </a:p>
          <a:p>
            <a:pPr marL="114300" indent="0" algn="just">
              <a:buNone/>
            </a:pPr>
            <a:r>
              <a:rPr lang="pl-PL" sz="1600" b="1" dirty="0"/>
              <a:t>zerwanie stosunków dyplomatycznych</a:t>
            </a:r>
          </a:p>
          <a:p>
            <a:pPr marL="114300" indent="0" algn="just">
              <a:buNone/>
            </a:pPr>
            <a:r>
              <a:rPr lang="pl-PL" sz="1600" dirty="0"/>
              <a:t>może nastąpić w odpowiedzi na naruszenie praw, interesów lub godności państwa przyjmującego albo w przypadku niezapewnienia misji dyplomatycznej warunków normalnego wykonywania funkcji</a:t>
            </a:r>
          </a:p>
          <a:p>
            <a:pPr marL="114300" indent="0" algn="just">
              <a:buNone/>
            </a:pPr>
            <a:r>
              <a:rPr lang="pl-PL" sz="1600" dirty="0"/>
              <a:t>może nastąpić w wyniku aktu jednostronnego</a:t>
            </a:r>
          </a:p>
        </p:txBody>
      </p:sp>
    </p:spTree>
    <p:extLst>
      <p:ext uri="{BB962C8B-B14F-4D97-AF65-F5344CB8AC3E}">
        <p14:creationId xmlns:p14="http://schemas.microsoft.com/office/powerpoint/2010/main" val="2498632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A62001-A45F-A77A-6B27-432DFFCD90F1}"/>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7577701E-DB01-4CE6-FF5C-60A3B441FB14}"/>
              </a:ext>
            </a:extLst>
          </p:cNvPr>
          <p:cNvSpPr>
            <a:spLocks noGrp="1"/>
          </p:cNvSpPr>
          <p:nvPr>
            <p:ph idx="1"/>
          </p:nvPr>
        </p:nvSpPr>
        <p:spPr/>
        <p:txBody>
          <a:bodyPr>
            <a:normAutofit/>
          </a:bodyPr>
          <a:lstStyle/>
          <a:p>
            <a:pPr marL="114300" indent="0">
              <a:buNone/>
            </a:pPr>
            <a:r>
              <a:rPr lang="pl-PL" sz="1600" b="1" dirty="0"/>
              <a:t>zasady dotyczące funkcjonowania misji dyplomatycznej w państwie przyjmującym</a:t>
            </a:r>
          </a:p>
          <a:p>
            <a:pPr marL="114300" indent="0">
              <a:buNone/>
            </a:pPr>
            <a:endParaRPr lang="pl-PL" sz="1600" dirty="0"/>
          </a:p>
          <a:p>
            <a:pPr algn="just">
              <a:buFont typeface="Wingdings" panose="05000000000000000000" pitchFamily="2" charset="2"/>
              <a:buChar char="Ø"/>
            </a:pPr>
            <a:r>
              <a:rPr lang="pl-PL" sz="1600" dirty="0"/>
              <a:t>działalność misji dyplomatycznej musi być zgodna z prawem międzynarodowym oraz nie może naruszać prawa państwa przyjmującego</a:t>
            </a:r>
          </a:p>
          <a:p>
            <a:pPr algn="just">
              <a:buFont typeface="Wingdings" panose="05000000000000000000" pitchFamily="2" charset="2"/>
              <a:buChar char="Ø"/>
            </a:pPr>
            <a:endParaRPr lang="pl-PL" sz="1600" dirty="0"/>
          </a:p>
          <a:p>
            <a:pPr algn="just">
              <a:buFont typeface="Wingdings" panose="05000000000000000000" pitchFamily="2" charset="2"/>
              <a:buChar char="Ø"/>
            </a:pPr>
            <a:r>
              <a:rPr lang="pl-PL" sz="1600" dirty="0"/>
              <a:t>działalność misji dyplomatycznej nie może ingerować w sprawy wewnętrzne państwa przyjmującego</a:t>
            </a:r>
          </a:p>
          <a:p>
            <a:pPr algn="just">
              <a:buFont typeface="Wingdings" panose="05000000000000000000" pitchFamily="2" charset="2"/>
              <a:buChar char="Ø"/>
            </a:pPr>
            <a:endParaRPr lang="pl-PL" sz="1600" dirty="0"/>
          </a:p>
          <a:p>
            <a:pPr algn="just">
              <a:buFont typeface="Wingdings" panose="05000000000000000000" pitchFamily="2" charset="2"/>
              <a:buChar char="Ø"/>
            </a:pPr>
            <a:r>
              <a:rPr lang="pl-PL" sz="1600" dirty="0"/>
              <a:t>działalność misji dyplomatycznej nie może szkodzić politycznym, gospodarczym lub innym stosunkom między państwem wysyłającym a państwem przyjmującym</a:t>
            </a:r>
          </a:p>
        </p:txBody>
      </p:sp>
    </p:spTree>
    <p:extLst>
      <p:ext uri="{BB962C8B-B14F-4D97-AF65-F5344CB8AC3E}">
        <p14:creationId xmlns:p14="http://schemas.microsoft.com/office/powerpoint/2010/main" val="2622390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BF290A3-3C1C-C76B-3F11-9CB07AF82E72}"/>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594193AE-6384-1CC3-AC1E-6E23577984B1}"/>
              </a:ext>
            </a:extLst>
          </p:cNvPr>
          <p:cNvSpPr>
            <a:spLocks noGrp="1"/>
          </p:cNvSpPr>
          <p:nvPr>
            <p:ph idx="1"/>
          </p:nvPr>
        </p:nvSpPr>
        <p:spPr/>
        <p:txBody>
          <a:bodyPr>
            <a:normAutofit/>
          </a:bodyPr>
          <a:lstStyle/>
          <a:p>
            <a:pPr marL="114300" indent="0">
              <a:buNone/>
            </a:pPr>
            <a:r>
              <a:rPr lang="pl-PL" sz="1600" b="1" dirty="0"/>
              <a:t>funkcje misji dyplomatycznej </a:t>
            </a:r>
            <a:r>
              <a:rPr lang="pl-PL" sz="1600" dirty="0"/>
              <a:t>– wg Konwencji wiedeńskiej o stosunkach dyplomatycznych</a:t>
            </a:r>
          </a:p>
          <a:p>
            <a:pPr marL="114300" indent="0">
              <a:buNone/>
            </a:pPr>
            <a:endParaRPr lang="pl-PL" sz="1600" dirty="0"/>
          </a:p>
          <a:p>
            <a:pPr algn="just">
              <a:buFont typeface="Wingdings" panose="05000000000000000000" pitchFamily="2" charset="2"/>
              <a:buChar char="Ø"/>
            </a:pPr>
            <a:r>
              <a:rPr lang="pl-PL" sz="1600" dirty="0"/>
              <a:t>reprezentowanie państwa wysyłającego w państwie przyjmującym</a:t>
            </a:r>
          </a:p>
          <a:p>
            <a:pPr algn="just">
              <a:buFont typeface="Wingdings" panose="05000000000000000000" pitchFamily="2" charset="2"/>
              <a:buChar char="Ø"/>
            </a:pPr>
            <a:r>
              <a:rPr lang="pl-PL" sz="1600" dirty="0"/>
              <a:t>ochrona interesów państwa wysyłającego w państwie przyjmującym i jego obywateli, w granicach ustalonych przez prawo międzynarodowe</a:t>
            </a:r>
          </a:p>
          <a:p>
            <a:pPr algn="just">
              <a:buFont typeface="Wingdings" panose="05000000000000000000" pitchFamily="2" charset="2"/>
              <a:buChar char="Ø"/>
            </a:pPr>
            <a:r>
              <a:rPr lang="pl-PL" sz="1600" dirty="0"/>
              <a:t>prowadzenie rokowań z rządem państwa przyjmującego</a:t>
            </a:r>
          </a:p>
          <a:p>
            <a:pPr algn="just">
              <a:buFont typeface="Wingdings" panose="05000000000000000000" pitchFamily="2" charset="2"/>
              <a:buChar char="Ø"/>
            </a:pPr>
            <a:r>
              <a:rPr lang="pl-PL" sz="1600" dirty="0"/>
              <a:t>zaznajamianie się wszelkimi legalnymi sposobami (zgodnymi z prawem wewnętrznym państwa przyjmującego) z warunkami panującymi w państwie przyjmującym i z rozwojem zachodzących w nim wydarzeń oraz zdawanie z tego sprawy rządowi państwa wysyłającego</a:t>
            </a:r>
          </a:p>
          <a:p>
            <a:pPr algn="just">
              <a:buFont typeface="Wingdings" panose="05000000000000000000" pitchFamily="2" charset="2"/>
              <a:buChar char="Ø"/>
            </a:pPr>
            <a:r>
              <a:rPr lang="pl-PL" sz="1600" dirty="0"/>
              <a:t>popieranie przyjaznych stosunków pomiędzy państwem wysyłającym a państwem przyjmującym oraz rozwijanie pomiędzy nimi stosunków gospodarczych, kulturalnych i naukowych </a:t>
            </a:r>
          </a:p>
        </p:txBody>
      </p:sp>
    </p:spTree>
    <p:extLst>
      <p:ext uri="{BB962C8B-B14F-4D97-AF65-F5344CB8AC3E}">
        <p14:creationId xmlns:p14="http://schemas.microsoft.com/office/powerpoint/2010/main" val="3437660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3EB2E7B-1EDE-219C-C7AB-86FEFFCC8485}"/>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A72A380D-059F-B52A-E344-A91CFABAAE98}"/>
              </a:ext>
            </a:extLst>
          </p:cNvPr>
          <p:cNvSpPr>
            <a:spLocks noGrp="1"/>
          </p:cNvSpPr>
          <p:nvPr>
            <p:ph idx="1"/>
          </p:nvPr>
        </p:nvSpPr>
        <p:spPr>
          <a:xfrm>
            <a:off x="609600" y="1752601"/>
            <a:ext cx="10972800" cy="4757467"/>
          </a:xfrm>
        </p:spPr>
        <p:txBody>
          <a:bodyPr>
            <a:normAutofit/>
          </a:bodyPr>
          <a:lstStyle/>
          <a:p>
            <a:pPr marL="114300" indent="0">
              <a:buNone/>
            </a:pPr>
            <a:r>
              <a:rPr lang="pl-PL" sz="1600" dirty="0"/>
              <a:t>funkcje ambasadora – wg art. 37 ustawy o służbie zagranicznej</a:t>
            </a:r>
          </a:p>
          <a:p>
            <a:pPr>
              <a:buFont typeface="Wingdings" panose="05000000000000000000" pitchFamily="2" charset="2"/>
              <a:buChar char="Ø"/>
            </a:pPr>
            <a:r>
              <a:rPr lang="pl-PL" sz="1600" dirty="0"/>
              <a:t>reprezentowanie RP</a:t>
            </a:r>
          </a:p>
          <a:p>
            <a:pPr algn="just">
              <a:buFont typeface="Wingdings" panose="05000000000000000000" pitchFamily="2" charset="2"/>
              <a:buChar char="Ø"/>
            </a:pPr>
            <a:r>
              <a:rPr lang="pl-PL" sz="1600" dirty="0"/>
              <a:t>ochrona interesów RP oraz jej obywateli, zgodnie z prawem międzynarodowym i prawem państwa przyjmującego</a:t>
            </a:r>
          </a:p>
          <a:p>
            <a:pPr algn="just">
              <a:buFont typeface="Wingdings" panose="05000000000000000000" pitchFamily="2" charset="2"/>
              <a:buChar char="Ø"/>
            </a:pPr>
            <a:r>
              <a:rPr lang="pl-PL" sz="1600" dirty="0"/>
              <a:t>uczestniczenie w czynnościach przedstawicieli organów władzy publicznej w zakresie prowadzonych przez nich negocjacji i podejmowanych działań, zapewnianie współdziałania tych przedstawicieli, dbanie o zgodność ich czynności z założeniami polskiej polityki zagranicznej, a także udzielanie im pomocy i współdziałanie z nimi w zakresie ich zadań w stosunkach z państwem przyjmującym</a:t>
            </a:r>
          </a:p>
          <a:p>
            <a:pPr algn="just">
              <a:buFont typeface="Wingdings" panose="05000000000000000000" pitchFamily="2" charset="2"/>
              <a:buChar char="Ø"/>
            </a:pPr>
            <a:r>
              <a:rPr lang="pl-PL" sz="1600" dirty="0"/>
              <a:t>działanie na rzecz promocji RP, a zwłaszcza polskiej kultury, nauki i gospodarki</a:t>
            </a:r>
          </a:p>
          <a:p>
            <a:pPr algn="just">
              <a:buFont typeface="Wingdings" panose="05000000000000000000" pitchFamily="2" charset="2"/>
              <a:buChar char="Ø"/>
            </a:pPr>
            <a:r>
              <a:rPr lang="pl-PL" sz="1600" dirty="0"/>
              <a:t>udzielanie pomocy i współdziałanie w zakresie niezbędnym do wykonywania zadań przez członków służby zagranicznej oraz inne osoby delegowane do załatwienia określonych spraw w państwie przyjmującym</a:t>
            </a:r>
          </a:p>
          <a:p>
            <a:pPr algn="just">
              <a:buFont typeface="Wingdings" panose="05000000000000000000" pitchFamily="2" charset="2"/>
              <a:buChar char="Ø"/>
            </a:pPr>
            <a:r>
              <a:rPr lang="pl-PL" sz="1600" dirty="0"/>
              <a:t>prowadzenie rokowań z państwem przyjmującym</a:t>
            </a:r>
          </a:p>
          <a:p>
            <a:pPr algn="just">
              <a:buFont typeface="Wingdings" panose="05000000000000000000" pitchFamily="2" charset="2"/>
              <a:buChar char="Ø"/>
            </a:pPr>
            <a:r>
              <a:rPr lang="pl-PL" sz="1600" dirty="0"/>
              <a:t>popieranie przyjaznych stosunków między RP a państwem przyjmującym</a:t>
            </a:r>
          </a:p>
          <a:p>
            <a:pPr algn="just">
              <a:buFont typeface="Wingdings" panose="05000000000000000000" pitchFamily="2" charset="2"/>
              <a:buChar char="Ø"/>
            </a:pPr>
            <a:r>
              <a:rPr lang="pl-PL" sz="1600" dirty="0"/>
              <a:t>zaznajamianie się z warunkami, wydarzeniami i działalnością prowadzoną przez państwo przyjmujące i przekazywanie właściwym organom władzy publicznej w RP informacji na ten temat </a:t>
            </a:r>
          </a:p>
        </p:txBody>
      </p:sp>
    </p:spTree>
    <p:extLst>
      <p:ext uri="{BB962C8B-B14F-4D97-AF65-F5344CB8AC3E}">
        <p14:creationId xmlns:p14="http://schemas.microsoft.com/office/powerpoint/2010/main" val="20340350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p:txBody>
          <a:bodyPr>
            <a:normAutofit/>
          </a:bodyPr>
          <a:lstStyle/>
          <a:p>
            <a:pPr marL="114300" indent="0">
              <a:buNone/>
            </a:pPr>
            <a:r>
              <a:rPr lang="pl-PL" sz="1600" dirty="0"/>
              <a:t>funkcje ambasadora przy organizacji międzynarodowej - wg art. 38 ustawy o służbie zagranicznej</a:t>
            </a:r>
          </a:p>
          <a:p>
            <a:pPr>
              <a:buFont typeface="Wingdings" panose="05000000000000000000" pitchFamily="2" charset="2"/>
              <a:buChar char="Ø"/>
            </a:pPr>
            <a:r>
              <a:rPr lang="pl-PL" sz="1600" dirty="0"/>
              <a:t>reprezentowanie RP wobec organizacji</a:t>
            </a:r>
          </a:p>
          <a:p>
            <a:pPr>
              <a:buFont typeface="Wingdings" panose="05000000000000000000" pitchFamily="2" charset="2"/>
              <a:buChar char="Ø"/>
            </a:pPr>
            <a:r>
              <a:rPr lang="pl-PL" sz="1600" dirty="0"/>
              <a:t>utrzymywanie łączności między RP a organizacją</a:t>
            </a:r>
          </a:p>
          <a:p>
            <a:pPr>
              <a:buFont typeface="Wingdings" panose="05000000000000000000" pitchFamily="2" charset="2"/>
              <a:buChar char="Ø"/>
            </a:pPr>
            <a:r>
              <a:rPr lang="pl-PL" sz="1600" dirty="0"/>
              <a:t>prowadzenie rokowań z organizacją i w ramach organizacji</a:t>
            </a:r>
          </a:p>
          <a:p>
            <a:pPr algn="just">
              <a:buFont typeface="Wingdings" panose="05000000000000000000" pitchFamily="2" charset="2"/>
              <a:buChar char="Ø"/>
            </a:pPr>
            <a:r>
              <a:rPr lang="pl-PL" sz="1600" dirty="0"/>
              <a:t>zaznajamianie się z działalnością prowadzoną przez organizację i przekazywanie właściwym organom władzy publicznej w RP informacji na temat jej działalności</a:t>
            </a:r>
          </a:p>
          <a:p>
            <a:pPr algn="just">
              <a:buFont typeface="Wingdings" panose="05000000000000000000" pitchFamily="2" charset="2"/>
              <a:buChar char="Ø"/>
            </a:pPr>
            <a:r>
              <a:rPr lang="pl-PL" sz="1600" dirty="0"/>
              <a:t>zapewnianie udziału RP w pracach organizacji</a:t>
            </a:r>
          </a:p>
          <a:p>
            <a:pPr algn="just">
              <a:buFont typeface="Wingdings" panose="05000000000000000000" pitchFamily="2" charset="2"/>
              <a:buChar char="Ø"/>
            </a:pPr>
            <a:r>
              <a:rPr lang="pl-PL" sz="1600" dirty="0"/>
              <a:t>ochrona interesów RP, jej obywateli oraz polskich osób prawnych w stosunkach z organizacją</a:t>
            </a:r>
          </a:p>
          <a:p>
            <a:pPr algn="just">
              <a:buFont typeface="Wingdings" panose="05000000000000000000" pitchFamily="2" charset="2"/>
              <a:buChar char="Ø"/>
            </a:pPr>
            <a:r>
              <a:rPr lang="pl-PL" sz="1600" dirty="0"/>
              <a:t>popieranie realizacji celów i zasad organizacji przez współpracę z organizacją i w ramach organizacji</a:t>
            </a:r>
          </a:p>
          <a:p>
            <a:pPr algn="just">
              <a:buFont typeface="Wingdings" panose="05000000000000000000" pitchFamily="2" charset="2"/>
              <a:buChar char="Ø"/>
            </a:pPr>
            <a:r>
              <a:rPr lang="pl-PL" sz="1600" dirty="0"/>
              <a:t>uczestniczenie, poza granicami RP oraz w zakresie przedmiotu działalności organizacji, w czynnościach przedstawicieli organów władzy publicznej w zakresie prowadzonych przez nich negocjacji i podejmowanych działań, zapewnianie współdziałania tych przedstawicieli, dbanie o zgodność ich czynności z założeniami polskiej polityki zagranicznej, a także udzielanie im pomocy i współdziałanie z nimi w zakresie ich działań w stosunkach z organizacją</a:t>
            </a:r>
          </a:p>
        </p:txBody>
      </p:sp>
    </p:spTree>
    <p:extLst>
      <p:ext uri="{BB962C8B-B14F-4D97-AF65-F5344CB8AC3E}">
        <p14:creationId xmlns:p14="http://schemas.microsoft.com/office/powerpoint/2010/main" val="34017742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752601"/>
            <a:ext cx="10972800" cy="4820727"/>
          </a:xfrm>
        </p:spPr>
        <p:txBody>
          <a:bodyPr>
            <a:normAutofit/>
          </a:bodyPr>
          <a:lstStyle/>
          <a:p>
            <a:pPr marL="114300" indent="0">
              <a:buNone/>
            </a:pPr>
            <a:r>
              <a:rPr lang="pl-PL" sz="1600" b="1" dirty="0"/>
              <a:t>członkowie misji </a:t>
            </a:r>
            <a:r>
              <a:rPr lang="pl-PL" sz="1600" dirty="0"/>
              <a:t>– definicje wg Konwencji wiedeńskiej o stosunkach dyplomatycznych</a:t>
            </a:r>
          </a:p>
          <a:p>
            <a:pPr>
              <a:buFont typeface="Wingdings" panose="05000000000000000000" pitchFamily="2" charset="2"/>
              <a:buChar char="Ø"/>
            </a:pPr>
            <a:r>
              <a:rPr lang="pl-PL" sz="1600" b="1" dirty="0"/>
              <a:t>członkowie misji</a:t>
            </a:r>
          </a:p>
          <a:p>
            <a:pPr marL="114300" indent="0">
              <a:buNone/>
            </a:pPr>
            <a:r>
              <a:rPr lang="pl-PL" sz="1600" dirty="0"/>
              <a:t>szef misji oraz członkowie personelu misji</a:t>
            </a:r>
          </a:p>
          <a:p>
            <a:pPr>
              <a:buFont typeface="Wingdings" panose="05000000000000000000" pitchFamily="2" charset="2"/>
              <a:buChar char="Ø"/>
            </a:pPr>
            <a:r>
              <a:rPr lang="pl-PL" sz="1600" b="1" dirty="0"/>
              <a:t>członkowie personelu misji</a:t>
            </a:r>
          </a:p>
          <a:p>
            <a:pPr marL="114300" indent="0" algn="just">
              <a:buNone/>
            </a:pPr>
            <a:r>
              <a:rPr lang="pl-PL" sz="1600" dirty="0"/>
              <a:t>członkowie personelu dyplomatycznego, personelu administracyjnego i technicznego oraz personel służby misji</a:t>
            </a:r>
          </a:p>
          <a:p>
            <a:pPr>
              <a:buFont typeface="Wingdings" panose="05000000000000000000" pitchFamily="2" charset="2"/>
              <a:buChar char="§"/>
            </a:pPr>
            <a:r>
              <a:rPr lang="pl-PL" sz="1600" b="1" dirty="0"/>
              <a:t>członkowie personelu dyplomatycznego</a:t>
            </a:r>
          </a:p>
          <a:p>
            <a:pPr marL="114300" indent="0">
              <a:buNone/>
            </a:pPr>
            <a:r>
              <a:rPr lang="pl-PL" sz="1600" dirty="0"/>
              <a:t>członkowie personelu misji posiadający stopień dyplomatyczny</a:t>
            </a:r>
          </a:p>
          <a:p>
            <a:pPr>
              <a:buFont typeface="Wingdings" panose="05000000000000000000" pitchFamily="2" charset="2"/>
              <a:buChar char="§"/>
            </a:pPr>
            <a:r>
              <a:rPr lang="pl-PL" sz="1600" b="1" dirty="0"/>
              <a:t>członkowie personelu administracyjnego i technicznego</a:t>
            </a:r>
          </a:p>
          <a:p>
            <a:pPr marL="114300" indent="0">
              <a:buNone/>
            </a:pPr>
            <a:r>
              <a:rPr lang="pl-PL" sz="1600" dirty="0"/>
              <a:t>członkowie personelu misji zatrudnieni w administracji i technicznej służbie misji</a:t>
            </a:r>
          </a:p>
          <a:p>
            <a:pPr>
              <a:buFont typeface="Wingdings" panose="05000000000000000000" pitchFamily="2" charset="2"/>
              <a:buChar char="§"/>
            </a:pPr>
            <a:r>
              <a:rPr lang="pl-PL" sz="1600" b="1" dirty="0"/>
              <a:t>członkowie personelu służby misji</a:t>
            </a:r>
          </a:p>
          <a:p>
            <a:pPr marL="114300" indent="0">
              <a:buNone/>
            </a:pPr>
            <a:r>
              <a:rPr lang="pl-PL" sz="1600" dirty="0"/>
              <a:t>członkowie personelu misji zatrudnieni w służbie domowej misji</a:t>
            </a:r>
          </a:p>
          <a:p>
            <a:pPr marL="114300" indent="0">
              <a:buNone/>
            </a:pPr>
            <a:endParaRPr lang="pl-PL" sz="1600" dirty="0"/>
          </a:p>
          <a:p>
            <a:pPr marL="114300" indent="0">
              <a:buNone/>
            </a:pPr>
            <a:r>
              <a:rPr lang="pl-PL" sz="1600" b="1" dirty="0"/>
              <a:t>*prywatny służący </a:t>
            </a:r>
          </a:p>
          <a:p>
            <a:pPr marL="114300" indent="0">
              <a:buNone/>
            </a:pPr>
            <a:r>
              <a:rPr lang="pl-PL" sz="1600" dirty="0"/>
              <a:t>osoba zatrudniona w służbie domowej członka misji, która nie jest pracownikiem państwa wysyłającego</a:t>
            </a:r>
          </a:p>
        </p:txBody>
      </p:sp>
    </p:spTree>
    <p:extLst>
      <p:ext uri="{BB962C8B-B14F-4D97-AF65-F5344CB8AC3E}">
        <p14:creationId xmlns:p14="http://schemas.microsoft.com/office/powerpoint/2010/main" val="823491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752601"/>
            <a:ext cx="10972800" cy="5022010"/>
          </a:xfrm>
        </p:spPr>
        <p:txBody>
          <a:bodyPr>
            <a:normAutofit lnSpcReduction="10000"/>
          </a:bodyPr>
          <a:lstStyle/>
          <a:p>
            <a:pPr marL="114300" indent="0">
              <a:buNone/>
            </a:pPr>
            <a:r>
              <a:rPr lang="pl-PL" sz="1600" dirty="0"/>
              <a:t>klasy szefów misji dyplomatycznej – wg Konwencji wiedeńskiej o stosunkach dyplomatycznych</a:t>
            </a:r>
          </a:p>
          <a:p>
            <a:pPr algn="just">
              <a:buFont typeface="Wingdings" panose="05000000000000000000" pitchFamily="2" charset="2"/>
              <a:buChar char="Ø"/>
            </a:pPr>
            <a:r>
              <a:rPr lang="pl-PL" sz="1600" b="1" dirty="0"/>
              <a:t>ambasadorowie i nuncjusze </a:t>
            </a:r>
            <a:r>
              <a:rPr lang="pl-PL" sz="1600" dirty="0"/>
              <a:t>akredytowani przy głowie państwa oraz </a:t>
            </a:r>
            <a:r>
              <a:rPr lang="pl-PL" sz="1600" b="1" dirty="0"/>
              <a:t>inni szefowie misji równorzędnego stopnia</a:t>
            </a:r>
          </a:p>
          <a:p>
            <a:pPr algn="just">
              <a:buFont typeface="Wingdings" panose="05000000000000000000" pitchFamily="2" charset="2"/>
              <a:buChar char="Ø"/>
            </a:pPr>
            <a:r>
              <a:rPr lang="pl-PL" sz="1600" b="1" dirty="0"/>
              <a:t>posłowie, ministrowie i internuncjusze </a:t>
            </a:r>
            <a:r>
              <a:rPr lang="pl-PL" sz="1600" dirty="0"/>
              <a:t>akredytowani przy głowach państw</a:t>
            </a:r>
          </a:p>
          <a:p>
            <a:pPr marL="114300" indent="0" algn="just">
              <a:buNone/>
            </a:pPr>
            <a:r>
              <a:rPr lang="pl-PL" sz="1600" dirty="0"/>
              <a:t>*ustawa o służbie zagranicznej nie przewiduje możliwości powoływania posłów jako szefów misji</a:t>
            </a:r>
          </a:p>
          <a:p>
            <a:pPr algn="just">
              <a:buFont typeface="Wingdings" panose="05000000000000000000" pitchFamily="2" charset="2"/>
              <a:buChar char="Ø"/>
            </a:pPr>
            <a:r>
              <a:rPr lang="pl-PL" sz="1600" b="1" dirty="0"/>
              <a:t>chargé d’affaires </a:t>
            </a:r>
            <a:r>
              <a:rPr lang="pl-PL" sz="1600" dirty="0"/>
              <a:t>akredytowani przy ministrach spraw zagranicznych</a:t>
            </a:r>
          </a:p>
          <a:p>
            <a:pPr marL="114300" indent="0" algn="just">
              <a:buNone/>
            </a:pPr>
            <a:r>
              <a:rPr lang="pl-PL" sz="1600" dirty="0"/>
              <a:t>*chargé d’affaires en </a:t>
            </a:r>
            <a:r>
              <a:rPr lang="pl-PL" sz="1600" dirty="0" err="1"/>
              <a:t>pied</a:t>
            </a:r>
            <a:r>
              <a:rPr lang="pl-PL" sz="1600" dirty="0"/>
              <a:t> – stały szef misji</a:t>
            </a:r>
          </a:p>
          <a:p>
            <a:pPr marL="114300" indent="0" algn="just">
              <a:buNone/>
            </a:pPr>
            <a:r>
              <a:rPr lang="pl-PL" sz="1600" dirty="0"/>
              <a:t>  chargé d’affaires ad interim </a:t>
            </a:r>
            <a:r>
              <a:rPr lang="pl-PL" sz="1600"/>
              <a:t>– zastępuje </a:t>
            </a:r>
            <a:r>
              <a:rPr lang="pl-PL" sz="1600" dirty="0"/>
              <a:t>szefa misji w razie nieobecności lub niemożności pełnienia przez niego funkcji (przejściowo kieruje misją)</a:t>
            </a:r>
          </a:p>
          <a:p>
            <a:pPr marL="114300" indent="0" algn="just">
              <a:buNone/>
            </a:pPr>
            <a:endParaRPr lang="pl-PL" sz="1600" dirty="0"/>
          </a:p>
          <a:p>
            <a:pPr marL="114300" indent="0" algn="just">
              <a:buNone/>
            </a:pPr>
            <a:r>
              <a:rPr lang="pl-PL" sz="1600" dirty="0"/>
              <a:t>**nuncjusze i internuncjusze wysyłani są wyłącznie przez Stolicę Apostolską</a:t>
            </a:r>
          </a:p>
          <a:p>
            <a:pPr marL="114300" indent="0" algn="just">
              <a:buNone/>
            </a:pPr>
            <a:endParaRPr lang="pl-PL" sz="1600" dirty="0"/>
          </a:p>
          <a:p>
            <a:pPr marL="114300" indent="0" algn="just">
              <a:buNone/>
            </a:pPr>
            <a:r>
              <a:rPr lang="pl-PL" sz="1600" dirty="0"/>
              <a:t>uzgodnienie klasy szefów misji – państwa między sobą </a:t>
            </a:r>
          </a:p>
          <a:p>
            <a:pPr marL="114300" indent="0" algn="just">
              <a:buNone/>
            </a:pPr>
            <a:endParaRPr lang="pl-PL" sz="1600" dirty="0"/>
          </a:p>
          <a:p>
            <a:pPr marL="114300" indent="0" algn="just">
              <a:buNone/>
            </a:pPr>
            <a:r>
              <a:rPr lang="pl-PL" sz="1600" b="1" dirty="0"/>
              <a:t>zasadniczo</a:t>
            </a:r>
            <a:r>
              <a:rPr lang="pl-PL" sz="1600" dirty="0"/>
              <a:t> – państwo wysyłające mianuje wg swojego uznania członków personelu misji</a:t>
            </a:r>
          </a:p>
          <a:p>
            <a:pPr marL="114300" indent="0" algn="just">
              <a:buNone/>
            </a:pPr>
            <a:r>
              <a:rPr lang="pl-PL" sz="1600" b="1" dirty="0"/>
              <a:t>wyjątek</a:t>
            </a:r>
            <a:r>
              <a:rPr lang="pl-PL" sz="1600" dirty="0"/>
              <a:t> – nazwiska </a:t>
            </a:r>
            <a:r>
              <a:rPr lang="pl-PL" sz="1600" dirty="0" err="1"/>
              <a:t>attachés</a:t>
            </a:r>
            <a:r>
              <a:rPr lang="pl-PL" sz="1600" dirty="0"/>
              <a:t> wojskowych, morskich i lotniczych państwo wysyłające może przed ich wysłaniem, na żądanie państwa przyjmującego, przedłożyć państwu przyjmującemu celem wyrażenia zgody na wysłanie tych osób</a:t>
            </a:r>
          </a:p>
          <a:p>
            <a:pPr marL="114300" indent="0" algn="just">
              <a:buNone/>
            </a:pPr>
            <a:endParaRPr lang="pl-PL" sz="1600" dirty="0"/>
          </a:p>
        </p:txBody>
      </p:sp>
    </p:spTree>
    <p:extLst>
      <p:ext uri="{BB962C8B-B14F-4D97-AF65-F5344CB8AC3E}">
        <p14:creationId xmlns:p14="http://schemas.microsoft.com/office/powerpoint/2010/main" val="3868450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FF7C2-D2A5-7863-E383-77EB56C8C781}"/>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a:t>
            </a:r>
            <a:r>
              <a:rPr lang="pl-PL" sz="2000" dirty="0" err="1"/>
              <a:t>europy</a:t>
            </a:r>
            <a:endParaRPr lang="pl-PL" sz="2000" dirty="0"/>
          </a:p>
        </p:txBody>
      </p:sp>
      <p:sp>
        <p:nvSpPr>
          <p:cNvPr id="3" name="Symbol zastępczy zawartości 2">
            <a:extLst>
              <a:ext uri="{FF2B5EF4-FFF2-40B4-BE49-F238E27FC236}">
                <a16:creationId xmlns:a16="http://schemas.microsoft.com/office/drawing/2014/main" id="{4B36FA2E-64F7-65C4-6D01-8CF4F4618F6D}"/>
              </a:ext>
            </a:extLst>
          </p:cNvPr>
          <p:cNvSpPr>
            <a:spLocks noGrp="1"/>
          </p:cNvSpPr>
          <p:nvPr>
            <p:ph idx="1"/>
          </p:nvPr>
        </p:nvSpPr>
        <p:spPr/>
        <p:txBody>
          <a:bodyPr>
            <a:normAutofit/>
          </a:bodyPr>
          <a:lstStyle/>
          <a:p>
            <a:pPr marL="114300" indent="0" algn="just">
              <a:buNone/>
            </a:pPr>
            <a:r>
              <a:rPr lang="pl-PL" sz="1600" dirty="0"/>
              <a:t>Europejska Karta Społeczna z Turynu, podpisana dnia 18 października 1961 r. wraz z protokołami dodatkowymi (tzw. zrewidowana Karta)</a:t>
            </a:r>
          </a:p>
          <a:p>
            <a:pPr algn="just">
              <a:buFont typeface="Wingdings" panose="05000000000000000000" pitchFamily="2" charset="2"/>
              <a:buChar char="Ø"/>
            </a:pPr>
            <a:r>
              <a:rPr lang="pl-PL" sz="1600" dirty="0"/>
              <a:t>gwarantuje głównie prawa o charakterze socjalnym</a:t>
            </a:r>
          </a:p>
          <a:p>
            <a:pPr algn="just">
              <a:buFont typeface="Wingdings" panose="05000000000000000000" pitchFamily="2" charset="2"/>
              <a:buChar char="Ø"/>
            </a:pPr>
            <a:r>
              <a:rPr lang="pl-PL" sz="1600" dirty="0"/>
              <a:t>system kontroli przestrzegania EKS tworzą:</a:t>
            </a:r>
          </a:p>
          <a:p>
            <a:pPr algn="just">
              <a:buFont typeface="Wingdings" panose="05000000000000000000" pitchFamily="2" charset="2"/>
              <a:buChar char="§"/>
            </a:pPr>
            <a:r>
              <a:rPr lang="pl-PL" sz="1600" b="1" dirty="0"/>
              <a:t>Komitet Niezależnych Ekspertów </a:t>
            </a:r>
            <a:r>
              <a:rPr lang="pl-PL" sz="1600" dirty="0"/>
              <a:t>(zwany </a:t>
            </a:r>
            <a:r>
              <a:rPr lang="pl-PL" sz="1600" b="1" dirty="0"/>
              <a:t>Europejskim Komitetem Spraw Społecznych</a:t>
            </a:r>
            <a:r>
              <a:rPr lang="pl-PL" sz="1600" dirty="0"/>
              <a:t>)</a:t>
            </a:r>
          </a:p>
          <a:p>
            <a:pPr algn="just">
              <a:buFont typeface="Wingdings" panose="05000000000000000000" pitchFamily="2" charset="2"/>
              <a:buChar char="§"/>
            </a:pPr>
            <a:r>
              <a:rPr lang="pl-PL" sz="1600" dirty="0"/>
              <a:t>Rządowy Komitet Społeczny</a:t>
            </a:r>
          </a:p>
          <a:p>
            <a:pPr algn="just">
              <a:buFont typeface="Wingdings" panose="05000000000000000000" pitchFamily="2" charset="2"/>
              <a:buChar char="§"/>
            </a:pPr>
            <a:r>
              <a:rPr lang="pl-PL" sz="1600" dirty="0"/>
              <a:t>Komitet Ministrów RE</a:t>
            </a:r>
          </a:p>
          <a:p>
            <a:pPr algn="just">
              <a:buFont typeface="Wingdings" panose="05000000000000000000" pitchFamily="2" charset="2"/>
              <a:buChar char="Ø"/>
            </a:pPr>
            <a:r>
              <a:rPr lang="pl-PL" sz="1600" dirty="0"/>
              <a:t>państwa zobowiązane są co 2 lata składać sprawozdanie z wykonywania zobowiązań wynikających z EKS</a:t>
            </a:r>
          </a:p>
          <a:p>
            <a:pPr marL="114300" indent="0">
              <a:buNone/>
            </a:pPr>
            <a:endParaRPr lang="pl-PL" sz="1600" dirty="0"/>
          </a:p>
        </p:txBody>
      </p:sp>
    </p:spTree>
    <p:extLst>
      <p:ext uri="{BB962C8B-B14F-4D97-AF65-F5344CB8AC3E}">
        <p14:creationId xmlns:p14="http://schemas.microsoft.com/office/powerpoint/2010/main" val="3542259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564257"/>
            <a:ext cx="10972800" cy="5164347"/>
          </a:xfrm>
        </p:spPr>
        <p:txBody>
          <a:bodyPr>
            <a:normAutofit fontScale="92500" lnSpcReduction="10000"/>
          </a:bodyPr>
          <a:lstStyle/>
          <a:p>
            <a:pPr marL="114300" indent="0">
              <a:buNone/>
            </a:pPr>
            <a:r>
              <a:rPr lang="pl-PL" sz="1600" dirty="0"/>
              <a:t>mianowanie szefa misji dyplomatycznej (ambasadora)</a:t>
            </a:r>
          </a:p>
          <a:p>
            <a:pPr marL="114300" indent="0" algn="ctr">
              <a:buNone/>
            </a:pPr>
            <a:r>
              <a:rPr lang="pl-PL" sz="1400" b="1" dirty="0"/>
              <a:t>minister właściwy ds. zagranicznych</a:t>
            </a:r>
          </a:p>
          <a:p>
            <a:pPr marL="114300" indent="0" algn="ctr">
              <a:buNone/>
            </a:pPr>
            <a:endParaRPr lang="pl-PL" sz="1400" b="1" dirty="0"/>
          </a:p>
          <a:p>
            <a:pPr marL="114300" indent="0" algn="ctr">
              <a:buNone/>
            </a:pPr>
            <a:r>
              <a:rPr lang="pl-PL" sz="1400" dirty="0"/>
              <a:t>notyfikacja państwu przyjmującemu kandydata na szefa misji</a:t>
            </a:r>
          </a:p>
          <a:p>
            <a:pPr marL="114300" indent="0" algn="ctr">
              <a:buNone/>
            </a:pPr>
            <a:endParaRPr lang="pl-PL" sz="1400" dirty="0"/>
          </a:p>
          <a:p>
            <a:pPr marL="114300" indent="0" algn="just">
              <a:buNone/>
            </a:pPr>
            <a:r>
              <a:rPr lang="pl-PL" sz="1400" b="1" dirty="0"/>
              <a:t>                        zgoda na udzielenie agrément                                                        brak zgody na udzielenie agrément</a:t>
            </a:r>
          </a:p>
          <a:p>
            <a:pPr marL="114300" indent="0" algn="just">
              <a:buNone/>
            </a:pPr>
            <a:r>
              <a:rPr lang="pl-PL" sz="1400" b="1" dirty="0"/>
              <a:t>                                                                                                                                          </a:t>
            </a:r>
            <a:r>
              <a:rPr lang="pl-PL" sz="1400" dirty="0"/>
              <a:t>brak konieczności uzasadnienia</a:t>
            </a:r>
          </a:p>
          <a:p>
            <a:pPr marL="114300" indent="0" algn="just">
              <a:buNone/>
            </a:pPr>
            <a:r>
              <a:rPr lang="pl-PL" sz="1400" dirty="0"/>
              <a:t>            minister właściwy ds. zagranicznych</a:t>
            </a:r>
          </a:p>
          <a:p>
            <a:pPr marL="114300" indent="0" algn="just">
              <a:buNone/>
            </a:pPr>
            <a:endParaRPr lang="pl-PL" sz="1400" dirty="0"/>
          </a:p>
          <a:p>
            <a:pPr marL="114300" indent="0" algn="just">
              <a:buNone/>
            </a:pPr>
            <a:r>
              <a:rPr lang="pl-PL" sz="1400" dirty="0"/>
              <a:t>         opinia </a:t>
            </a:r>
            <a:r>
              <a:rPr lang="pl-PL" sz="1400" b="1" dirty="0"/>
              <a:t>Konwentu Służby Zagranicznej</a:t>
            </a:r>
          </a:p>
          <a:p>
            <a:pPr marL="114300" indent="0" algn="just">
              <a:buNone/>
            </a:pPr>
            <a:r>
              <a:rPr lang="pl-PL" sz="1300" dirty="0"/>
              <a:t>Skład Konwentu: minister właściwy ds. zagranicznych, Szef Służby Zagranicznej,</a:t>
            </a:r>
          </a:p>
          <a:p>
            <a:pPr marL="114300" indent="0" algn="just">
              <a:buNone/>
            </a:pPr>
            <a:r>
              <a:rPr lang="pl-PL" sz="1300" dirty="0"/>
              <a:t>   przedstawiciel Kancelarii Prezydenta RP, przedstawiciel Kancelarii Prezesa RM</a:t>
            </a:r>
          </a:p>
          <a:p>
            <a:pPr marL="114300" indent="0" algn="just">
              <a:buNone/>
            </a:pPr>
            <a:endParaRPr lang="pl-PL" sz="1400" dirty="0"/>
          </a:p>
          <a:p>
            <a:pPr marL="114300" indent="0" algn="just">
              <a:buNone/>
            </a:pPr>
            <a:r>
              <a:rPr lang="pl-PL" sz="1400" dirty="0"/>
              <a:t>           minister właściwy ds. zagranicznych</a:t>
            </a:r>
          </a:p>
          <a:p>
            <a:pPr marL="114300" indent="0" algn="just">
              <a:buNone/>
            </a:pPr>
            <a:r>
              <a:rPr lang="pl-PL" sz="1400" dirty="0"/>
              <a:t>           </a:t>
            </a:r>
          </a:p>
          <a:p>
            <a:pPr marL="114300" indent="0" algn="just">
              <a:buNone/>
            </a:pPr>
            <a:r>
              <a:rPr lang="pl-PL" sz="1400" dirty="0"/>
              <a:t>                                       </a:t>
            </a:r>
            <a:r>
              <a:rPr lang="pl-PL" sz="1400" b="1" dirty="0"/>
              <a:t>Sejm</a:t>
            </a:r>
          </a:p>
          <a:p>
            <a:pPr marL="114300" indent="0" algn="just">
              <a:buNone/>
            </a:pPr>
            <a:endParaRPr lang="pl-PL" sz="1400" dirty="0"/>
          </a:p>
          <a:p>
            <a:pPr marL="114300" indent="0" algn="just">
              <a:buNone/>
            </a:pPr>
            <a:r>
              <a:rPr lang="pl-PL" sz="1400" dirty="0"/>
              <a:t>             opinia komisji spraw zagranicznych                                     </a:t>
            </a:r>
          </a:p>
          <a:p>
            <a:pPr marL="114300" indent="0" algn="just">
              <a:buNone/>
            </a:pPr>
            <a:endParaRPr lang="pl-PL" sz="1400" dirty="0"/>
          </a:p>
          <a:p>
            <a:pPr marL="114300" indent="0" algn="just">
              <a:buNone/>
            </a:pPr>
            <a:r>
              <a:rPr lang="pl-PL" sz="1400" dirty="0"/>
              <a:t>            minister właściwy ds. zagranicznych</a:t>
            </a:r>
          </a:p>
          <a:p>
            <a:pPr marL="114300" indent="0" algn="just">
              <a:buNone/>
            </a:pPr>
            <a:endParaRPr lang="pl-PL" sz="1400" dirty="0"/>
          </a:p>
          <a:p>
            <a:pPr marL="114300" indent="0" algn="just">
              <a:buNone/>
            </a:pPr>
            <a:r>
              <a:rPr lang="pl-PL" sz="1400" dirty="0"/>
              <a:t>  wniosek do Prezydenta o mianowanie szefa misji</a:t>
            </a:r>
          </a:p>
          <a:p>
            <a:pPr marL="114300" indent="0" algn="just">
              <a:buNone/>
            </a:pPr>
            <a:r>
              <a:rPr lang="pl-PL" sz="1200" dirty="0"/>
              <a:t>                                                                                                                       </a:t>
            </a:r>
          </a:p>
        </p:txBody>
      </p:sp>
      <p:sp>
        <p:nvSpPr>
          <p:cNvPr id="6" name="Strzałka: w dół 5">
            <a:extLst>
              <a:ext uri="{FF2B5EF4-FFF2-40B4-BE49-F238E27FC236}">
                <a16:creationId xmlns:a16="http://schemas.microsoft.com/office/drawing/2014/main" id="{4B82E699-5903-3742-14B4-46B83443E631}"/>
              </a:ext>
            </a:extLst>
          </p:cNvPr>
          <p:cNvSpPr/>
          <p:nvPr/>
        </p:nvSpPr>
        <p:spPr>
          <a:xfrm>
            <a:off x="6096000" y="2110596"/>
            <a:ext cx="86264" cy="1955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10" name="Łącznik prosty ze strzałką 9">
            <a:extLst>
              <a:ext uri="{FF2B5EF4-FFF2-40B4-BE49-F238E27FC236}">
                <a16:creationId xmlns:a16="http://schemas.microsoft.com/office/drawing/2014/main" id="{91A50AC0-9A59-ABD2-FAE8-84CBB21942D4}"/>
              </a:ext>
            </a:extLst>
          </p:cNvPr>
          <p:cNvCxnSpPr/>
          <p:nvPr/>
        </p:nvCxnSpPr>
        <p:spPr>
          <a:xfrm flipH="1">
            <a:off x="3111260" y="2547668"/>
            <a:ext cx="586597" cy="201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a:extLst>
              <a:ext uri="{FF2B5EF4-FFF2-40B4-BE49-F238E27FC236}">
                <a16:creationId xmlns:a16="http://schemas.microsoft.com/office/drawing/2014/main" id="{6CF66EC2-6398-0A94-E603-D7A9384DEACC}"/>
              </a:ext>
            </a:extLst>
          </p:cNvPr>
          <p:cNvCxnSpPr/>
          <p:nvPr/>
        </p:nvCxnSpPr>
        <p:spPr>
          <a:xfrm>
            <a:off x="8327366" y="2530415"/>
            <a:ext cx="626853" cy="2012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Strzałka: w dół 17">
            <a:extLst>
              <a:ext uri="{FF2B5EF4-FFF2-40B4-BE49-F238E27FC236}">
                <a16:creationId xmlns:a16="http://schemas.microsoft.com/office/drawing/2014/main" id="{DD60DD00-00D2-BF70-84A0-2DF450B6DF61}"/>
              </a:ext>
            </a:extLst>
          </p:cNvPr>
          <p:cNvSpPr/>
          <p:nvPr/>
        </p:nvSpPr>
        <p:spPr>
          <a:xfrm>
            <a:off x="2788918" y="2927230"/>
            <a:ext cx="45719" cy="14377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3" name="Strzałka: w dół 22">
            <a:extLst>
              <a:ext uri="{FF2B5EF4-FFF2-40B4-BE49-F238E27FC236}">
                <a16:creationId xmlns:a16="http://schemas.microsoft.com/office/drawing/2014/main" id="{ED980014-C950-63F2-91BD-9C0DA2B02EF1}"/>
              </a:ext>
            </a:extLst>
          </p:cNvPr>
          <p:cNvSpPr/>
          <p:nvPr/>
        </p:nvSpPr>
        <p:spPr>
          <a:xfrm>
            <a:off x="2799986" y="3384430"/>
            <a:ext cx="45719" cy="1639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4" name="Strzałka: w dół 23">
            <a:extLst>
              <a:ext uri="{FF2B5EF4-FFF2-40B4-BE49-F238E27FC236}">
                <a16:creationId xmlns:a16="http://schemas.microsoft.com/office/drawing/2014/main" id="{6BB4E3F0-A691-7F95-1E91-3798CC078A8C}"/>
              </a:ext>
            </a:extLst>
          </p:cNvPr>
          <p:cNvSpPr/>
          <p:nvPr/>
        </p:nvSpPr>
        <p:spPr>
          <a:xfrm>
            <a:off x="2781575" y="4204661"/>
            <a:ext cx="45719" cy="1639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5" name="Strzałka: w dół 24">
            <a:extLst>
              <a:ext uri="{FF2B5EF4-FFF2-40B4-BE49-F238E27FC236}">
                <a16:creationId xmlns:a16="http://schemas.microsoft.com/office/drawing/2014/main" id="{EE970743-A79F-406E-213A-9BEA2FB02DA2}"/>
              </a:ext>
            </a:extLst>
          </p:cNvPr>
          <p:cNvSpPr/>
          <p:nvPr/>
        </p:nvSpPr>
        <p:spPr>
          <a:xfrm>
            <a:off x="2781575" y="4654667"/>
            <a:ext cx="45719" cy="1639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6" name="Strzałka: w dół 25">
            <a:extLst>
              <a:ext uri="{FF2B5EF4-FFF2-40B4-BE49-F238E27FC236}">
                <a16:creationId xmlns:a16="http://schemas.microsoft.com/office/drawing/2014/main" id="{69C905B5-1862-9FF9-8F40-FC408E206EB4}"/>
              </a:ext>
            </a:extLst>
          </p:cNvPr>
          <p:cNvSpPr/>
          <p:nvPr/>
        </p:nvSpPr>
        <p:spPr>
          <a:xfrm>
            <a:off x="2770941" y="5129841"/>
            <a:ext cx="45719" cy="16390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7" name="Strzałka: w dół 26">
            <a:extLst>
              <a:ext uri="{FF2B5EF4-FFF2-40B4-BE49-F238E27FC236}">
                <a16:creationId xmlns:a16="http://schemas.microsoft.com/office/drawing/2014/main" id="{B9332478-79DD-8CD4-35CA-2569A42BD1A7}"/>
              </a:ext>
            </a:extLst>
          </p:cNvPr>
          <p:cNvSpPr/>
          <p:nvPr/>
        </p:nvSpPr>
        <p:spPr>
          <a:xfrm>
            <a:off x="2775244" y="5522343"/>
            <a:ext cx="45719" cy="2012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8" name="Strzałka: w dół 27">
            <a:extLst>
              <a:ext uri="{FF2B5EF4-FFF2-40B4-BE49-F238E27FC236}">
                <a16:creationId xmlns:a16="http://schemas.microsoft.com/office/drawing/2014/main" id="{04A0EA30-BF8F-8451-1B2E-76655D6EA541}"/>
              </a:ext>
            </a:extLst>
          </p:cNvPr>
          <p:cNvSpPr/>
          <p:nvPr/>
        </p:nvSpPr>
        <p:spPr>
          <a:xfrm>
            <a:off x="2788918" y="5952226"/>
            <a:ext cx="45719" cy="18978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39825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22" end="2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06D5C7-0E56-9437-17C7-151DCEB7F4BE}"/>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E151E813-1684-0962-41BE-7DBA31BEC020}"/>
              </a:ext>
            </a:extLst>
          </p:cNvPr>
          <p:cNvSpPr>
            <a:spLocks noGrp="1"/>
          </p:cNvSpPr>
          <p:nvPr>
            <p:ph idx="1"/>
          </p:nvPr>
        </p:nvSpPr>
        <p:spPr/>
        <p:txBody>
          <a:bodyPr>
            <a:normAutofit/>
          </a:bodyPr>
          <a:lstStyle/>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1" i="0" u="none" strike="noStrike" kern="1200" cap="none" spc="0" normalizeH="0" baseline="0" noProof="0" dirty="0">
                <a:ln>
                  <a:noFill/>
                </a:ln>
                <a:solidFill>
                  <a:srgbClr val="564B3C"/>
                </a:solidFill>
                <a:effectLst/>
                <a:uLnTx/>
                <a:uFillTx/>
                <a:latin typeface="Century Gothic"/>
                <a:ea typeface="+mn-ea"/>
                <a:cs typeface="+mn-cs"/>
              </a:rPr>
              <a:t>Prezydent</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6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1" i="0" u="none" strike="noStrike" kern="1200" cap="none" spc="0" normalizeH="0" baseline="0" noProof="0" dirty="0">
                <a:ln>
                  <a:noFill/>
                </a:ln>
                <a:solidFill>
                  <a:srgbClr val="564B3C"/>
                </a:solidFill>
                <a:effectLst/>
                <a:uLnTx/>
                <a:uFillTx/>
                <a:latin typeface="Century Gothic"/>
                <a:ea typeface="+mn-ea"/>
                <a:cs typeface="+mn-cs"/>
              </a:rPr>
              <a:t>      Prezes Rady Ministrów </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6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1" i="0" u="none" strike="noStrike" kern="1200" cap="none" spc="0" normalizeH="0" baseline="0" noProof="0" dirty="0">
                <a:ln>
                  <a:noFill/>
                </a:ln>
                <a:solidFill>
                  <a:srgbClr val="564B3C"/>
                </a:solidFill>
                <a:effectLst/>
                <a:uLnTx/>
                <a:uFillTx/>
                <a:latin typeface="Century Gothic"/>
                <a:ea typeface="+mn-ea"/>
                <a:cs typeface="+mn-cs"/>
              </a:rPr>
              <a:t>                                                        kontrasygnata                                     brak kontrasygnaty</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6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1" i="0" u="none" strike="noStrike" kern="1200" cap="none" spc="0" normalizeH="0" baseline="0" noProof="0" dirty="0">
                <a:ln>
                  <a:noFill/>
                </a:ln>
                <a:solidFill>
                  <a:srgbClr val="564B3C"/>
                </a:solidFill>
                <a:effectLst/>
                <a:uLnTx/>
                <a:uFillTx/>
                <a:latin typeface="Century Gothic"/>
                <a:ea typeface="+mn-ea"/>
                <a:cs typeface="+mn-cs"/>
              </a:rPr>
              <a:t>                                         Prezydent </a:t>
            </a:r>
            <a:r>
              <a:rPr kumimoji="0" lang="pl-PL" sz="1600" b="0" i="0" u="none" strike="noStrike" kern="1200" cap="none" spc="0" normalizeH="0" baseline="0" noProof="0" dirty="0">
                <a:ln>
                  <a:noFill/>
                </a:ln>
                <a:solidFill>
                  <a:srgbClr val="564B3C"/>
                </a:solidFill>
                <a:effectLst/>
                <a:uLnTx/>
                <a:uFillTx/>
                <a:latin typeface="Century Gothic"/>
                <a:ea typeface="+mn-ea"/>
                <a:cs typeface="+mn-cs"/>
              </a:rPr>
              <a:t>mianuje ambasadora</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6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1" i="0" u="none" strike="noStrike" kern="1200" cap="none" spc="0" normalizeH="0" baseline="0" noProof="0" dirty="0">
                <a:ln>
                  <a:noFill/>
                </a:ln>
                <a:solidFill>
                  <a:srgbClr val="564B3C"/>
                </a:solidFill>
                <a:effectLst/>
                <a:uLnTx/>
                <a:uFillTx/>
                <a:latin typeface="Century Gothic"/>
                <a:ea typeface="+mn-ea"/>
                <a:cs typeface="+mn-cs"/>
              </a:rPr>
              <a:t>                                     minister właściwy ds. zagranicznych</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6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0" i="0" u="none" strike="noStrike" kern="1200" cap="none" spc="0" normalizeH="0" baseline="0" noProof="0" dirty="0">
                <a:ln>
                  <a:noFill/>
                </a:ln>
                <a:solidFill>
                  <a:srgbClr val="564B3C"/>
                </a:solidFill>
                <a:effectLst/>
                <a:uLnTx/>
                <a:uFillTx/>
                <a:latin typeface="Century Gothic"/>
                <a:ea typeface="+mn-ea"/>
                <a:cs typeface="+mn-cs"/>
              </a:rPr>
              <a:t>             zawiadomienie ministra właściwego ds. zagranicznych państwa</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600" b="0" i="0" u="none" strike="noStrike" kern="1200" cap="none" spc="0" normalizeH="0" baseline="0" noProof="0" dirty="0">
                <a:ln>
                  <a:noFill/>
                </a:ln>
                <a:solidFill>
                  <a:srgbClr val="564B3C"/>
                </a:solidFill>
                <a:effectLst/>
                <a:uLnTx/>
                <a:uFillTx/>
                <a:latin typeface="Century Gothic"/>
                <a:ea typeface="+mn-ea"/>
                <a:cs typeface="+mn-cs"/>
              </a:rPr>
              <a:t>             przyjmującego o mianowaniu szefa misji</a:t>
            </a:r>
            <a:endParaRPr lang="pl-PL" sz="1600" dirty="0"/>
          </a:p>
        </p:txBody>
      </p:sp>
      <p:sp>
        <p:nvSpPr>
          <p:cNvPr id="4" name="Strzałka: w dół 3">
            <a:extLst>
              <a:ext uri="{FF2B5EF4-FFF2-40B4-BE49-F238E27FC236}">
                <a16:creationId xmlns:a16="http://schemas.microsoft.com/office/drawing/2014/main" id="{B0465185-D81A-DC05-11ED-09BE9AF4A230}"/>
              </a:ext>
            </a:extLst>
          </p:cNvPr>
          <p:cNvSpPr/>
          <p:nvPr/>
        </p:nvSpPr>
        <p:spPr>
          <a:xfrm>
            <a:off x="6096000" y="2145102"/>
            <a:ext cx="45719" cy="1955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485338C5-A85A-8DD2-17EA-393C22DAE71B}"/>
              </a:ext>
            </a:extLst>
          </p:cNvPr>
          <p:cNvSpPr/>
          <p:nvPr/>
        </p:nvSpPr>
        <p:spPr>
          <a:xfrm>
            <a:off x="4669766" y="3278038"/>
            <a:ext cx="45719" cy="2070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DEF2984E-92D3-F29B-9284-2E36F6ADBEDD}"/>
              </a:ext>
            </a:extLst>
          </p:cNvPr>
          <p:cNvSpPr/>
          <p:nvPr/>
        </p:nvSpPr>
        <p:spPr>
          <a:xfrm>
            <a:off x="4669766" y="3853132"/>
            <a:ext cx="45719" cy="2070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a:extLst>
              <a:ext uri="{FF2B5EF4-FFF2-40B4-BE49-F238E27FC236}">
                <a16:creationId xmlns:a16="http://schemas.microsoft.com/office/drawing/2014/main" id="{87393083-4F11-1294-15E1-716BDE5B651C}"/>
              </a:ext>
            </a:extLst>
          </p:cNvPr>
          <p:cNvSpPr/>
          <p:nvPr/>
        </p:nvSpPr>
        <p:spPr>
          <a:xfrm>
            <a:off x="4669766" y="4428227"/>
            <a:ext cx="45719" cy="25304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9" name="Łącznik prosty ze strzałką 8">
            <a:extLst>
              <a:ext uri="{FF2B5EF4-FFF2-40B4-BE49-F238E27FC236}">
                <a16:creationId xmlns:a16="http://schemas.microsoft.com/office/drawing/2014/main" id="{3DB343DF-8DD7-9341-624F-4EAC19D813AD}"/>
              </a:ext>
            </a:extLst>
          </p:cNvPr>
          <p:cNvCxnSpPr>
            <a:cxnSpLocks/>
          </p:cNvCxnSpPr>
          <p:nvPr/>
        </p:nvCxnSpPr>
        <p:spPr>
          <a:xfrm flipH="1">
            <a:off x="4980317" y="2674189"/>
            <a:ext cx="517585" cy="2990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Łącznik prosty ze strzałką 10">
            <a:extLst>
              <a:ext uri="{FF2B5EF4-FFF2-40B4-BE49-F238E27FC236}">
                <a16:creationId xmlns:a16="http://schemas.microsoft.com/office/drawing/2014/main" id="{42A9516D-7F39-018C-259F-6F90967E3043}"/>
              </a:ext>
            </a:extLst>
          </p:cNvPr>
          <p:cNvCxnSpPr/>
          <p:nvPr/>
        </p:nvCxnSpPr>
        <p:spPr>
          <a:xfrm>
            <a:off x="7297947" y="2651185"/>
            <a:ext cx="517585" cy="2990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76823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r>
              <a:rPr lang="pl-PL" sz="1600" b="1" dirty="0"/>
              <a:t>zakończenie pełnienia funkcji dyplomatycznych</a:t>
            </a:r>
          </a:p>
          <a:p>
            <a:pPr algn="just">
              <a:buFont typeface="Wingdings" panose="05000000000000000000" pitchFamily="2" charset="2"/>
              <a:buChar char="Ø"/>
            </a:pPr>
            <a:r>
              <a:rPr lang="pl-PL" sz="1600" dirty="0"/>
              <a:t>upływ kadencji szefa misji (lub innego członka personelu dyplomatycznego) – jeśli dane państwo ustaliło kadencję</a:t>
            </a:r>
          </a:p>
          <a:p>
            <a:pPr marL="114300" indent="0" algn="just">
              <a:buNone/>
            </a:pPr>
            <a:r>
              <a:rPr lang="pl-PL" sz="1600" dirty="0"/>
              <a:t>*kadencja ambasadorów w RP nie została ustalona ustawowo</a:t>
            </a:r>
          </a:p>
          <a:p>
            <a:pPr algn="just">
              <a:buFont typeface="Wingdings" panose="05000000000000000000" pitchFamily="2" charset="2"/>
              <a:buChar char="Ø"/>
            </a:pPr>
            <a:r>
              <a:rPr lang="pl-PL" sz="1600" dirty="0"/>
              <a:t>rezygnacja z zajmowanego stanowiska</a:t>
            </a:r>
          </a:p>
          <a:p>
            <a:pPr algn="just">
              <a:buFont typeface="Wingdings" panose="05000000000000000000" pitchFamily="2" charset="2"/>
              <a:buChar char="Ø"/>
            </a:pPr>
            <a:r>
              <a:rPr lang="pl-PL" sz="1600" dirty="0"/>
              <a:t>odwołanie przez państwo wysyłające – wręczenie tzw. </a:t>
            </a:r>
            <a:r>
              <a:rPr lang="pl-PL" sz="1600" dirty="0" err="1"/>
              <a:t>lettres</a:t>
            </a:r>
            <a:r>
              <a:rPr lang="pl-PL" sz="1600" dirty="0"/>
              <a:t> de </a:t>
            </a:r>
            <a:r>
              <a:rPr lang="pl-PL" sz="1600" dirty="0" err="1"/>
              <a:t>rappel</a:t>
            </a:r>
            <a:endParaRPr lang="pl-PL" sz="1600" dirty="0"/>
          </a:p>
          <a:p>
            <a:pPr marL="114300" indent="0" algn="just">
              <a:buNone/>
            </a:pPr>
            <a:r>
              <a:rPr lang="pl-PL" sz="1600" dirty="0"/>
              <a:t>*wycofanie szefa misji – wezwanie na konsultacje (tymczasowe lub stałe)</a:t>
            </a:r>
          </a:p>
          <a:p>
            <a:pPr algn="just">
              <a:buFont typeface="Wingdings" panose="05000000000000000000" pitchFamily="2" charset="2"/>
              <a:buChar char="Ø"/>
            </a:pPr>
            <a:r>
              <a:rPr lang="pl-PL" sz="1600" dirty="0"/>
              <a:t>wypadek losowy np. śmierć szefa misji</a:t>
            </a:r>
          </a:p>
          <a:p>
            <a:pPr algn="just">
              <a:buFont typeface="Wingdings" panose="05000000000000000000" pitchFamily="2" charset="2"/>
              <a:buChar char="Ø"/>
            </a:pPr>
            <a:r>
              <a:rPr lang="pl-PL" sz="1600" dirty="0"/>
              <a:t>uznanie za persona non grata</a:t>
            </a:r>
          </a:p>
          <a:p>
            <a:pPr algn="just">
              <a:buFont typeface="Wingdings" panose="05000000000000000000" pitchFamily="2" charset="2"/>
              <a:buChar char="Ø"/>
            </a:pPr>
            <a:r>
              <a:rPr lang="pl-PL" sz="1600" dirty="0"/>
              <a:t>dezercja – porzucenie placówki dyplomatycznej</a:t>
            </a:r>
          </a:p>
          <a:p>
            <a:pPr marL="114300" indent="0" algn="just">
              <a:buNone/>
            </a:pPr>
            <a:endParaRPr lang="pl-PL" sz="1600" dirty="0"/>
          </a:p>
          <a:p>
            <a:pPr marL="114300" indent="0" algn="just">
              <a:buNone/>
            </a:pPr>
            <a:r>
              <a:rPr lang="pl-PL" sz="1600" dirty="0"/>
              <a:t>*członek personelu misji nie należący do personelu dyplomatycznego może zostać uznany za osobę niepożądaną</a:t>
            </a:r>
          </a:p>
        </p:txBody>
      </p:sp>
    </p:spTree>
    <p:extLst>
      <p:ext uri="{BB962C8B-B14F-4D97-AF65-F5344CB8AC3E}">
        <p14:creationId xmlns:p14="http://schemas.microsoft.com/office/powerpoint/2010/main" val="2729512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r>
              <a:rPr lang="pl-PL" sz="1600" b="1" dirty="0"/>
              <a:t>zakończenie pełnienia funkcji przez misję</a:t>
            </a:r>
          </a:p>
          <a:p>
            <a:pPr>
              <a:buFont typeface="Wingdings" panose="05000000000000000000" pitchFamily="2" charset="2"/>
              <a:buChar char="Ø"/>
            </a:pPr>
            <a:r>
              <a:rPr lang="pl-PL" sz="1600" dirty="0"/>
              <a:t>zawieszenie stosunków dyplomatycznych</a:t>
            </a:r>
          </a:p>
          <a:p>
            <a:pPr>
              <a:buFont typeface="Wingdings" panose="05000000000000000000" pitchFamily="2" charset="2"/>
              <a:buChar char="Ø"/>
            </a:pPr>
            <a:r>
              <a:rPr lang="pl-PL" sz="1600" dirty="0"/>
              <a:t>zerwanie stosunków dyplomatycznych</a:t>
            </a:r>
          </a:p>
          <a:p>
            <a:pPr>
              <a:buFont typeface="Wingdings" panose="05000000000000000000" pitchFamily="2" charset="2"/>
              <a:buChar char="Ø"/>
            </a:pPr>
            <a:r>
              <a:rPr lang="pl-PL" sz="1600" dirty="0"/>
              <a:t>wybuch konfliktu zbrojnego – automatyczne zerwanie stosunków dyplomatycznych</a:t>
            </a:r>
          </a:p>
          <a:p>
            <a:pPr>
              <a:buFont typeface="Wingdings" panose="05000000000000000000" pitchFamily="2" charset="2"/>
              <a:buChar char="Ø"/>
            </a:pPr>
            <a:r>
              <a:rPr lang="pl-PL" sz="1600" dirty="0"/>
              <a:t>utrata podmiotowości międzynarodowej</a:t>
            </a:r>
          </a:p>
          <a:p>
            <a:pPr>
              <a:buFont typeface="Wingdings" panose="05000000000000000000" pitchFamily="2" charset="2"/>
              <a:buChar char="Ø"/>
            </a:pPr>
            <a:r>
              <a:rPr lang="pl-PL" sz="1600" dirty="0"/>
              <a:t>przyczyny finansowe</a:t>
            </a:r>
          </a:p>
        </p:txBody>
      </p:sp>
    </p:spTree>
    <p:extLst>
      <p:ext uri="{BB962C8B-B14F-4D97-AF65-F5344CB8AC3E}">
        <p14:creationId xmlns:p14="http://schemas.microsoft.com/office/powerpoint/2010/main" val="751930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610264"/>
            <a:ext cx="10972800" cy="5072331"/>
          </a:xfrm>
        </p:spPr>
        <p:txBody>
          <a:bodyPr>
            <a:normAutofit/>
          </a:bodyPr>
          <a:lstStyle/>
          <a:p>
            <a:pPr marL="114300" indent="0">
              <a:buNone/>
            </a:pPr>
            <a:r>
              <a:rPr lang="pl-PL" sz="1600" dirty="0"/>
              <a:t>Konsekwencje uznania szefa misji (ambasadora) za persona non grata</a:t>
            </a:r>
          </a:p>
          <a:p>
            <a:pPr marL="114300" indent="0" algn="ctr">
              <a:buNone/>
            </a:pPr>
            <a:r>
              <a:rPr lang="pl-PL" sz="1200" b="1" dirty="0"/>
              <a:t>państwo przyjmujące</a:t>
            </a:r>
          </a:p>
          <a:p>
            <a:pPr marL="114300" indent="0" algn="ctr">
              <a:buNone/>
            </a:pPr>
            <a:endParaRPr lang="pl-PL" sz="1200" b="1" dirty="0"/>
          </a:p>
          <a:p>
            <a:pPr marL="114300" indent="0" algn="ctr">
              <a:buNone/>
            </a:pPr>
            <a:r>
              <a:rPr lang="pl-PL" sz="1200" dirty="0"/>
              <a:t>zawiadomienie państwa wysyłającego o uznaniu szefa misji za </a:t>
            </a:r>
            <a:r>
              <a:rPr lang="pl-PL" sz="1200" b="1" dirty="0"/>
              <a:t>persona non grata</a:t>
            </a:r>
          </a:p>
          <a:p>
            <a:pPr marL="114300" indent="0" algn="ctr">
              <a:buNone/>
            </a:pPr>
            <a:endParaRPr lang="pl-PL" sz="1200" b="1" dirty="0"/>
          </a:p>
          <a:p>
            <a:pPr marL="114300" indent="0" algn="ctr">
              <a:buNone/>
            </a:pPr>
            <a:r>
              <a:rPr lang="pl-PL" sz="1200" b="1" dirty="0"/>
              <a:t>państwo wysyłające</a:t>
            </a:r>
          </a:p>
          <a:p>
            <a:pPr marL="114300" indent="0" algn="ctr">
              <a:buNone/>
            </a:pPr>
            <a:endParaRPr lang="pl-PL" sz="1200" b="1" dirty="0"/>
          </a:p>
          <a:p>
            <a:pPr marL="114300" indent="0" algn="just">
              <a:buNone/>
            </a:pPr>
            <a:r>
              <a:rPr lang="pl-PL" sz="1200" b="1" dirty="0"/>
              <a:t>                                 </a:t>
            </a:r>
            <a:r>
              <a:rPr lang="pl-PL" sz="1200" dirty="0"/>
              <a:t>odwołanie osoby uznanej za persona non grata                                   brak reakcji państwa wysyłającego</a:t>
            </a:r>
          </a:p>
          <a:p>
            <a:pPr marL="114300" indent="0" algn="just">
              <a:buNone/>
            </a:pPr>
            <a:r>
              <a:rPr lang="pl-PL" sz="1200" dirty="0"/>
              <a:t>                                                                 albo</a:t>
            </a:r>
          </a:p>
          <a:p>
            <a:pPr marL="114300" indent="0" algn="just">
              <a:buNone/>
            </a:pPr>
            <a:r>
              <a:rPr lang="pl-PL" sz="1200" dirty="0"/>
              <a:t>                                        zakończenie funkcji tej osoby w misji                                                                </a:t>
            </a:r>
            <a:r>
              <a:rPr lang="pl-PL" sz="1200" b="1" dirty="0"/>
              <a:t>państwo przyjmujące</a:t>
            </a:r>
          </a:p>
          <a:p>
            <a:pPr marL="114300" indent="0" algn="just">
              <a:buNone/>
            </a:pPr>
            <a:r>
              <a:rPr lang="pl-PL" sz="1200" dirty="0"/>
              <a:t>                                                                                                                                            może odmówić uznania danej osoby za członka misji</a:t>
            </a:r>
          </a:p>
          <a:p>
            <a:pPr marL="114300" indent="0" algn="just">
              <a:buNone/>
            </a:pPr>
            <a:r>
              <a:rPr lang="pl-PL" sz="1200" dirty="0"/>
              <a:t>                                                          odwołanie                                                               konsekwencje – utrata przywilejów i immunitetów</a:t>
            </a:r>
          </a:p>
          <a:p>
            <a:pPr marL="114300" indent="0" algn="just">
              <a:buNone/>
            </a:pPr>
            <a:r>
              <a:rPr lang="pl-PL" sz="1200" dirty="0"/>
              <a:t>                                                                                                                                            </a:t>
            </a:r>
            <a:r>
              <a:rPr lang="pl-PL" sz="1200" b="1" dirty="0"/>
              <a:t>ekspulsja – </a:t>
            </a:r>
            <a:r>
              <a:rPr lang="pl-PL" sz="1200" dirty="0"/>
              <a:t>wydalenie członka misji, któremu minął czas na </a:t>
            </a:r>
          </a:p>
          <a:p>
            <a:pPr marL="114300" indent="0" algn="just">
              <a:buNone/>
            </a:pPr>
            <a:r>
              <a:rPr lang="pl-PL" sz="1200" dirty="0"/>
              <a:t>                                      </a:t>
            </a:r>
            <a:r>
              <a:rPr lang="pl-PL" sz="1200" b="1" dirty="0"/>
              <a:t>minister właściwy ds. zagranicznych  </a:t>
            </a:r>
            <a:r>
              <a:rPr lang="pl-PL" sz="1200" dirty="0"/>
              <a:t>                                                           opuszczenie kraju</a:t>
            </a:r>
          </a:p>
          <a:p>
            <a:pPr marL="114300" indent="0" algn="just">
              <a:buNone/>
            </a:pPr>
            <a:endParaRPr lang="pl-PL" sz="1200" dirty="0"/>
          </a:p>
          <a:p>
            <a:pPr marL="114300" indent="0" algn="just">
              <a:buNone/>
            </a:pPr>
            <a:r>
              <a:rPr lang="pl-PL" sz="1200" dirty="0"/>
              <a:t>                             wniosek do Prezydenta o odwołanie szefa misji</a:t>
            </a:r>
          </a:p>
          <a:p>
            <a:pPr marL="114300" indent="0" algn="just">
              <a:buNone/>
            </a:pPr>
            <a:endParaRPr lang="pl-PL" sz="1200" dirty="0"/>
          </a:p>
          <a:p>
            <a:pPr marL="114300" indent="0" algn="just">
              <a:buNone/>
            </a:pPr>
            <a:r>
              <a:rPr lang="pl-PL" sz="1200" dirty="0"/>
              <a:t>                                                            </a:t>
            </a:r>
            <a:r>
              <a:rPr lang="pl-PL" sz="1200" b="1" dirty="0"/>
              <a:t>Prezydent</a:t>
            </a:r>
          </a:p>
          <a:p>
            <a:pPr marL="114300" indent="0" algn="just">
              <a:buNone/>
            </a:pPr>
            <a:r>
              <a:rPr lang="pl-PL" sz="1200" dirty="0"/>
              <a:t>                          odwołuje ambasadora za kontrasygnatą Prezesa RM</a:t>
            </a:r>
          </a:p>
          <a:p>
            <a:pPr marL="114300" indent="0" algn="just">
              <a:buNone/>
            </a:pPr>
            <a:endParaRPr lang="pl-PL" sz="1200" dirty="0"/>
          </a:p>
          <a:p>
            <a:pPr marL="114300" indent="0" algn="just">
              <a:buNone/>
            </a:pPr>
            <a:r>
              <a:rPr lang="pl-PL" sz="1200" dirty="0"/>
              <a:t>                                     </a:t>
            </a:r>
            <a:r>
              <a:rPr lang="pl-PL" sz="1200" b="1" dirty="0"/>
              <a:t>minister właściwy ds. zagranicznych</a:t>
            </a:r>
          </a:p>
          <a:p>
            <a:pPr marL="114300" indent="0" algn="just">
              <a:buNone/>
            </a:pPr>
            <a:r>
              <a:rPr lang="pl-PL" sz="1200" dirty="0"/>
              <a:t>                                          notyfikacja decyzji państwa</a:t>
            </a:r>
          </a:p>
        </p:txBody>
      </p:sp>
      <p:sp>
        <p:nvSpPr>
          <p:cNvPr id="4" name="Strzałka: w dół 3">
            <a:extLst>
              <a:ext uri="{FF2B5EF4-FFF2-40B4-BE49-F238E27FC236}">
                <a16:creationId xmlns:a16="http://schemas.microsoft.com/office/drawing/2014/main" id="{ACE0A09D-51D8-CED4-38EB-1587BAFBF7C4}"/>
              </a:ext>
            </a:extLst>
          </p:cNvPr>
          <p:cNvSpPr/>
          <p:nvPr/>
        </p:nvSpPr>
        <p:spPr>
          <a:xfrm>
            <a:off x="6096000" y="2150853"/>
            <a:ext cx="45719" cy="1437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C095EED0-D1DE-6C40-790F-C88505421861}"/>
              </a:ext>
            </a:extLst>
          </p:cNvPr>
          <p:cNvSpPr/>
          <p:nvPr/>
        </p:nvSpPr>
        <p:spPr>
          <a:xfrm>
            <a:off x="6096000" y="2599426"/>
            <a:ext cx="45719" cy="1437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7" name="Łącznik prosty ze strzałką 6">
            <a:extLst>
              <a:ext uri="{FF2B5EF4-FFF2-40B4-BE49-F238E27FC236}">
                <a16:creationId xmlns:a16="http://schemas.microsoft.com/office/drawing/2014/main" id="{9FD66D4B-6DD9-F0E0-A89D-575214CE5198}"/>
              </a:ext>
            </a:extLst>
          </p:cNvPr>
          <p:cNvCxnSpPr/>
          <p:nvPr/>
        </p:nvCxnSpPr>
        <p:spPr>
          <a:xfrm flipH="1">
            <a:off x="4543245" y="3036498"/>
            <a:ext cx="960408" cy="1495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Łącznik prosty ze strzałką 8">
            <a:extLst>
              <a:ext uri="{FF2B5EF4-FFF2-40B4-BE49-F238E27FC236}">
                <a16:creationId xmlns:a16="http://schemas.microsoft.com/office/drawing/2014/main" id="{FC9111B7-12ED-A796-3A02-A1BD5099C230}"/>
              </a:ext>
            </a:extLst>
          </p:cNvPr>
          <p:cNvCxnSpPr>
            <a:cxnSpLocks/>
          </p:cNvCxnSpPr>
          <p:nvPr/>
        </p:nvCxnSpPr>
        <p:spPr>
          <a:xfrm>
            <a:off x="6757358" y="3016369"/>
            <a:ext cx="1040921" cy="1696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 name="Strzałka: w dół 14">
            <a:extLst>
              <a:ext uri="{FF2B5EF4-FFF2-40B4-BE49-F238E27FC236}">
                <a16:creationId xmlns:a16="http://schemas.microsoft.com/office/drawing/2014/main" id="{BCBE2758-2580-3CF0-C591-C05DCB3A1A65}"/>
              </a:ext>
            </a:extLst>
          </p:cNvPr>
          <p:cNvSpPr/>
          <p:nvPr/>
        </p:nvSpPr>
        <p:spPr>
          <a:xfrm>
            <a:off x="3726611" y="3933645"/>
            <a:ext cx="45719" cy="1322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6" name="Strzałka: w dół 15">
            <a:extLst>
              <a:ext uri="{FF2B5EF4-FFF2-40B4-BE49-F238E27FC236}">
                <a16:creationId xmlns:a16="http://schemas.microsoft.com/office/drawing/2014/main" id="{A237E42E-F5A0-3235-044C-A472344980F6}"/>
              </a:ext>
            </a:extLst>
          </p:cNvPr>
          <p:cNvSpPr/>
          <p:nvPr/>
        </p:nvSpPr>
        <p:spPr>
          <a:xfrm>
            <a:off x="3726611" y="4336211"/>
            <a:ext cx="45719" cy="1322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7" name="Strzałka: w dół 16">
            <a:extLst>
              <a:ext uri="{FF2B5EF4-FFF2-40B4-BE49-F238E27FC236}">
                <a16:creationId xmlns:a16="http://schemas.microsoft.com/office/drawing/2014/main" id="{5789DA1C-6FE3-47F4-0F41-C1925E3FFF60}"/>
              </a:ext>
            </a:extLst>
          </p:cNvPr>
          <p:cNvSpPr/>
          <p:nvPr/>
        </p:nvSpPr>
        <p:spPr>
          <a:xfrm>
            <a:off x="3726611" y="4773283"/>
            <a:ext cx="45719" cy="1322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8" name="Strzałka: w dół 17">
            <a:extLst>
              <a:ext uri="{FF2B5EF4-FFF2-40B4-BE49-F238E27FC236}">
                <a16:creationId xmlns:a16="http://schemas.microsoft.com/office/drawing/2014/main" id="{FDA0B8F8-336B-0D7D-FFF3-09BE01BAAD55}"/>
              </a:ext>
            </a:extLst>
          </p:cNvPr>
          <p:cNvSpPr/>
          <p:nvPr/>
        </p:nvSpPr>
        <p:spPr>
          <a:xfrm>
            <a:off x="3726611" y="5247736"/>
            <a:ext cx="45719" cy="1322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0" name="Strzałka: w dół 19">
            <a:extLst>
              <a:ext uri="{FF2B5EF4-FFF2-40B4-BE49-F238E27FC236}">
                <a16:creationId xmlns:a16="http://schemas.microsoft.com/office/drawing/2014/main" id="{13709072-430F-0629-241B-867E873CE0CF}"/>
              </a:ext>
            </a:extLst>
          </p:cNvPr>
          <p:cNvSpPr/>
          <p:nvPr/>
        </p:nvSpPr>
        <p:spPr>
          <a:xfrm>
            <a:off x="3726611" y="5871713"/>
            <a:ext cx="45719" cy="1322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21" name="Strzałka: w dół 20">
            <a:extLst>
              <a:ext uri="{FF2B5EF4-FFF2-40B4-BE49-F238E27FC236}">
                <a16:creationId xmlns:a16="http://schemas.microsoft.com/office/drawing/2014/main" id="{3BE49083-30CE-5AE0-BDD3-57CEB7822C8C}"/>
              </a:ext>
            </a:extLst>
          </p:cNvPr>
          <p:cNvSpPr/>
          <p:nvPr/>
        </p:nvSpPr>
        <p:spPr>
          <a:xfrm>
            <a:off x="8660921" y="3429000"/>
            <a:ext cx="45719" cy="1825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711693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8" end="18"/>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20" end="20"/>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633269"/>
            <a:ext cx="10972800" cy="5009072"/>
          </a:xfrm>
        </p:spPr>
        <p:txBody>
          <a:bodyPr>
            <a:normAutofit lnSpcReduction="10000"/>
          </a:bodyPr>
          <a:lstStyle/>
          <a:p>
            <a:pPr marL="114300" indent="0">
              <a:buNone/>
            </a:pPr>
            <a:r>
              <a:rPr lang="pl-PL" sz="1600" dirty="0"/>
              <a:t>odwołanie szefa misji dyplomatycznej (ambasadora)</a:t>
            </a: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1" i="0" u="none" strike="noStrike" kern="1200" cap="none" spc="0" normalizeH="0" baseline="0" noProof="0" dirty="0">
                <a:ln>
                  <a:noFill/>
                </a:ln>
                <a:solidFill>
                  <a:srgbClr val="564B3C"/>
                </a:solidFill>
                <a:effectLst/>
                <a:uLnTx/>
                <a:uFillTx/>
                <a:latin typeface="Century Gothic"/>
                <a:ea typeface="+mn-ea"/>
                <a:cs typeface="+mn-cs"/>
              </a:rPr>
              <a:t>minister właściwy ds. zagranicznych</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0"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0" i="0" u="none" strike="noStrike" kern="1200" cap="none" spc="0" normalizeH="0" baseline="0" noProof="0" dirty="0">
                <a:ln>
                  <a:noFill/>
                </a:ln>
                <a:solidFill>
                  <a:srgbClr val="564B3C"/>
                </a:solidFill>
                <a:effectLst/>
                <a:uLnTx/>
                <a:uFillTx/>
                <a:latin typeface="Century Gothic"/>
                <a:ea typeface="+mn-ea"/>
                <a:cs typeface="+mn-cs"/>
              </a:rPr>
              <a:t>  opinia </a:t>
            </a:r>
            <a:r>
              <a:rPr kumimoji="0" lang="pl-PL" sz="1300" b="1" i="0" u="none" strike="noStrike" kern="1200" cap="none" spc="0" normalizeH="0" baseline="0" noProof="0" dirty="0">
                <a:ln>
                  <a:noFill/>
                </a:ln>
                <a:solidFill>
                  <a:srgbClr val="564B3C"/>
                </a:solidFill>
                <a:effectLst/>
                <a:uLnTx/>
                <a:uFillTx/>
                <a:latin typeface="Century Gothic"/>
                <a:ea typeface="+mn-ea"/>
                <a:cs typeface="+mn-cs"/>
              </a:rPr>
              <a:t>Konwentu Służby Zagranicznej</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0"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0" i="0" u="none" strike="noStrike" kern="1200" cap="none" spc="0" normalizeH="0" baseline="0" noProof="0" dirty="0">
                <a:ln>
                  <a:noFill/>
                </a:ln>
                <a:solidFill>
                  <a:srgbClr val="564B3C"/>
                </a:solidFill>
                <a:effectLst/>
                <a:uLnTx/>
                <a:uFillTx/>
                <a:latin typeface="Century Gothic"/>
                <a:ea typeface="+mn-ea"/>
                <a:cs typeface="+mn-cs"/>
              </a:rPr>
              <a:t>  minister właściwy ds. zagranicznych</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0" i="0" u="none" strike="noStrike" kern="1200" cap="none" spc="0" normalizeH="0" baseline="0" noProof="0" dirty="0">
                <a:ln>
                  <a:noFill/>
                </a:ln>
                <a:solidFill>
                  <a:srgbClr val="564B3C"/>
                </a:solidFill>
                <a:effectLst/>
                <a:uLnTx/>
                <a:uFillTx/>
                <a:latin typeface="Century Gothic"/>
                <a:ea typeface="+mn-ea"/>
                <a:cs typeface="+mn-cs"/>
              </a:rPr>
              <a:t>           </a:t>
            </a: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0" i="0" u="none" strike="noStrike" kern="1200" cap="none" spc="0" normalizeH="0" baseline="0" noProof="0" dirty="0">
                <a:ln>
                  <a:noFill/>
                </a:ln>
                <a:solidFill>
                  <a:srgbClr val="564B3C"/>
                </a:solidFill>
                <a:effectLst/>
                <a:uLnTx/>
                <a:uFillTx/>
                <a:latin typeface="Century Gothic"/>
                <a:ea typeface="+mn-ea"/>
                <a:cs typeface="+mn-cs"/>
              </a:rPr>
              <a:t>       </a:t>
            </a:r>
            <a:r>
              <a:rPr kumimoji="0" lang="pl-PL" sz="1300" b="1" i="0" u="none" strike="noStrike" kern="1200" cap="none" spc="0" normalizeH="0" baseline="0" noProof="0" dirty="0">
                <a:ln>
                  <a:noFill/>
                </a:ln>
                <a:solidFill>
                  <a:srgbClr val="564B3C"/>
                </a:solidFill>
                <a:effectLst/>
                <a:uLnTx/>
                <a:uFillTx/>
                <a:latin typeface="Century Gothic"/>
                <a:ea typeface="+mn-ea"/>
                <a:cs typeface="+mn-cs"/>
              </a:rPr>
              <a:t>Sejm</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0"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0" i="0" u="none" strike="noStrike" kern="1200" cap="none" spc="0" normalizeH="0" baseline="0" noProof="0" dirty="0">
                <a:ln>
                  <a:noFill/>
                </a:ln>
                <a:solidFill>
                  <a:srgbClr val="564B3C"/>
                </a:solidFill>
                <a:effectLst/>
                <a:uLnTx/>
                <a:uFillTx/>
                <a:latin typeface="Century Gothic"/>
                <a:ea typeface="+mn-ea"/>
                <a:cs typeface="+mn-cs"/>
              </a:rPr>
              <a:t>      opinia komisji spraw zagranicznych                                     </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0"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0" i="0" u="none" strike="noStrike" kern="1200" cap="none" spc="0" normalizeH="0" baseline="0" noProof="0" dirty="0">
                <a:ln>
                  <a:noFill/>
                </a:ln>
                <a:solidFill>
                  <a:srgbClr val="564B3C"/>
                </a:solidFill>
                <a:effectLst/>
                <a:uLnTx/>
                <a:uFillTx/>
                <a:latin typeface="Century Gothic"/>
                <a:ea typeface="+mn-ea"/>
                <a:cs typeface="+mn-cs"/>
              </a:rPr>
              <a:t>       minister właściwy ds. zagranicznych</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0"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0" i="0" u="none" strike="noStrike" kern="1200" cap="none" spc="0" normalizeH="0" baseline="0" noProof="0" dirty="0">
                <a:ln>
                  <a:noFill/>
                </a:ln>
                <a:solidFill>
                  <a:srgbClr val="564B3C"/>
                </a:solidFill>
                <a:effectLst/>
                <a:uLnTx/>
                <a:uFillTx/>
                <a:latin typeface="Century Gothic"/>
                <a:ea typeface="+mn-ea"/>
                <a:cs typeface="+mn-cs"/>
              </a:rPr>
              <a:t>  wniosek do Prezydenta o odwołanie szefa misji</a:t>
            </a: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0"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0" i="0" u="none" strike="noStrike" kern="1200" cap="none" spc="0" normalizeH="0" baseline="0" noProof="0" dirty="0">
                <a:ln>
                  <a:noFill/>
                </a:ln>
                <a:solidFill>
                  <a:srgbClr val="564B3C"/>
                </a:solidFill>
                <a:effectLst/>
                <a:uLnTx/>
                <a:uFillTx/>
                <a:latin typeface="Century Gothic"/>
                <a:ea typeface="+mn-ea"/>
                <a:cs typeface="+mn-cs"/>
              </a:rPr>
              <a:t>    </a:t>
            </a:r>
            <a:r>
              <a:rPr kumimoji="0" lang="pl-PL" sz="1300" b="1" i="0" u="none" strike="noStrike" kern="1200" cap="none" spc="0" normalizeH="0" baseline="0" noProof="0" dirty="0">
                <a:ln>
                  <a:noFill/>
                </a:ln>
                <a:solidFill>
                  <a:srgbClr val="564B3C"/>
                </a:solidFill>
                <a:effectLst/>
                <a:uLnTx/>
                <a:uFillTx/>
                <a:latin typeface="Century Gothic"/>
                <a:ea typeface="+mn-ea"/>
                <a:cs typeface="+mn-cs"/>
              </a:rPr>
              <a:t>Prezydent</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ctr"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1" i="0" u="none" strike="noStrike" kern="1200" cap="none" spc="0" normalizeH="0" baseline="0" noProof="0" dirty="0">
                <a:ln>
                  <a:noFill/>
                </a:ln>
                <a:solidFill>
                  <a:srgbClr val="564B3C"/>
                </a:solidFill>
                <a:effectLst/>
                <a:uLnTx/>
                <a:uFillTx/>
                <a:latin typeface="Century Gothic"/>
                <a:ea typeface="+mn-ea"/>
                <a:cs typeface="+mn-cs"/>
              </a:rPr>
              <a:t>      Prezes Rady Ministrów </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i="0" u="none" strike="noStrike" kern="1200" cap="none" spc="0" normalizeH="0" baseline="0" noProof="0" dirty="0">
                <a:ln>
                  <a:noFill/>
                </a:ln>
                <a:solidFill>
                  <a:srgbClr val="564B3C"/>
                </a:solidFill>
                <a:effectLst/>
                <a:uLnTx/>
                <a:uFillTx/>
                <a:latin typeface="Century Gothic"/>
                <a:ea typeface="+mn-ea"/>
                <a:cs typeface="+mn-cs"/>
              </a:rPr>
              <a:t>                                                        kontrasygnata                                                                     brak kontrasygnaty</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300" b="1" i="0" u="none" strike="noStrike" kern="1200" cap="none" spc="0" normalizeH="0" baseline="0" noProof="0" dirty="0">
              <a:ln>
                <a:noFill/>
              </a:ln>
              <a:solidFill>
                <a:srgbClr val="564B3C"/>
              </a:solidFill>
              <a:effectLst/>
              <a:uLnTx/>
              <a:uFillTx/>
              <a:latin typeface="Century Gothic"/>
              <a:ea typeface="+mn-ea"/>
              <a:cs typeface="+mn-cs"/>
            </a:endParaRP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r>
              <a:rPr kumimoji="0" lang="pl-PL" sz="1300" b="1" i="0" u="none" strike="noStrike" kern="1200" cap="none" spc="0" normalizeH="0" baseline="0" noProof="0" dirty="0">
                <a:ln>
                  <a:noFill/>
                </a:ln>
                <a:solidFill>
                  <a:srgbClr val="564B3C"/>
                </a:solidFill>
                <a:effectLst/>
                <a:uLnTx/>
                <a:uFillTx/>
                <a:latin typeface="Century Gothic"/>
                <a:ea typeface="+mn-ea"/>
                <a:cs typeface="+mn-cs"/>
              </a:rPr>
              <a:t>                                         Prezydent </a:t>
            </a:r>
            <a:r>
              <a:rPr lang="pl-PL" sz="1300" dirty="0">
                <a:solidFill>
                  <a:srgbClr val="564B3C"/>
                </a:solidFill>
                <a:latin typeface="Century Gothic"/>
              </a:rPr>
              <a:t>odwołuje</a:t>
            </a:r>
            <a:r>
              <a:rPr kumimoji="0" lang="pl-PL" sz="1300" b="0" i="0" u="none" strike="noStrike" kern="1200" cap="none" spc="0" normalizeH="0" baseline="0" noProof="0" dirty="0">
                <a:ln>
                  <a:noFill/>
                </a:ln>
                <a:solidFill>
                  <a:srgbClr val="564B3C"/>
                </a:solidFill>
                <a:effectLst/>
                <a:uLnTx/>
                <a:uFillTx/>
                <a:latin typeface="Century Gothic"/>
                <a:ea typeface="+mn-ea"/>
                <a:cs typeface="+mn-cs"/>
              </a:rPr>
              <a:t> ambasadora</a:t>
            </a:r>
          </a:p>
          <a:p>
            <a:pPr marL="114300" marR="0" lvl="0" indent="0" algn="just" defTabSz="914400" rtl="0" eaLnBrk="1" fontAlgn="auto" latinLnBrk="0" hangingPunct="1">
              <a:lnSpc>
                <a:spcPct val="100000"/>
              </a:lnSpc>
              <a:spcBef>
                <a:spcPct val="20000"/>
              </a:spcBef>
              <a:spcAft>
                <a:spcPts val="0"/>
              </a:spcAft>
              <a:buClr>
                <a:srgbClr val="93A299"/>
              </a:buClr>
              <a:buSzTx/>
              <a:buFont typeface="Arial" pitchFamily="34" charset="0"/>
              <a:buNone/>
              <a:tabLst/>
              <a:defRPr/>
            </a:pPr>
            <a:endParaRPr kumimoji="0" lang="pl-PL" sz="1100" b="0" i="0" u="none" strike="noStrike" kern="1200" cap="none" spc="0" normalizeH="0" baseline="0" noProof="0" dirty="0">
              <a:ln>
                <a:noFill/>
              </a:ln>
              <a:solidFill>
                <a:srgbClr val="564B3C"/>
              </a:solidFill>
              <a:effectLst/>
              <a:uLnTx/>
              <a:uFillTx/>
              <a:latin typeface="Century Gothic"/>
              <a:ea typeface="+mn-ea"/>
              <a:cs typeface="+mn-cs"/>
            </a:endParaRPr>
          </a:p>
          <a:p>
            <a:pPr marL="114300" indent="0" algn="ctr">
              <a:buNone/>
            </a:pPr>
            <a:endParaRPr lang="pl-PL" sz="1600" dirty="0"/>
          </a:p>
        </p:txBody>
      </p:sp>
      <p:sp>
        <p:nvSpPr>
          <p:cNvPr id="4" name="Strzałka: w dół 3">
            <a:extLst>
              <a:ext uri="{FF2B5EF4-FFF2-40B4-BE49-F238E27FC236}">
                <a16:creationId xmlns:a16="http://schemas.microsoft.com/office/drawing/2014/main" id="{BADA80EA-2AF0-FD54-3FB2-EF95C22F6907}"/>
              </a:ext>
            </a:extLst>
          </p:cNvPr>
          <p:cNvSpPr/>
          <p:nvPr/>
        </p:nvSpPr>
        <p:spPr>
          <a:xfrm>
            <a:off x="6268528" y="2150853"/>
            <a:ext cx="45719" cy="1610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5FADCC6E-C2DA-5F1A-9D18-12E775F822A6}"/>
              </a:ext>
            </a:extLst>
          </p:cNvPr>
          <p:cNvSpPr/>
          <p:nvPr/>
        </p:nvSpPr>
        <p:spPr>
          <a:xfrm>
            <a:off x="6256737" y="2592183"/>
            <a:ext cx="45719" cy="16102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D66DEB63-D778-A693-976F-0C82301876D0}"/>
              </a:ext>
            </a:extLst>
          </p:cNvPr>
          <p:cNvSpPr/>
          <p:nvPr/>
        </p:nvSpPr>
        <p:spPr>
          <a:xfrm>
            <a:off x="6268528" y="2996242"/>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a:extLst>
              <a:ext uri="{FF2B5EF4-FFF2-40B4-BE49-F238E27FC236}">
                <a16:creationId xmlns:a16="http://schemas.microsoft.com/office/drawing/2014/main" id="{298838D5-14EA-C63B-225E-DFFF237FCAB7}"/>
              </a:ext>
            </a:extLst>
          </p:cNvPr>
          <p:cNvSpPr/>
          <p:nvPr/>
        </p:nvSpPr>
        <p:spPr>
          <a:xfrm>
            <a:off x="6268528" y="3459193"/>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8" name="Strzałka: w dół 7">
            <a:extLst>
              <a:ext uri="{FF2B5EF4-FFF2-40B4-BE49-F238E27FC236}">
                <a16:creationId xmlns:a16="http://schemas.microsoft.com/office/drawing/2014/main" id="{EA10B0AA-1667-EA59-91ED-9995ACD97E65}"/>
              </a:ext>
            </a:extLst>
          </p:cNvPr>
          <p:cNvSpPr/>
          <p:nvPr/>
        </p:nvSpPr>
        <p:spPr>
          <a:xfrm>
            <a:off x="6256737" y="3864634"/>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9" name="Strzałka: w dół 8">
            <a:extLst>
              <a:ext uri="{FF2B5EF4-FFF2-40B4-BE49-F238E27FC236}">
                <a16:creationId xmlns:a16="http://schemas.microsoft.com/office/drawing/2014/main" id="{6046421D-F6A8-AB1B-1054-4C4F51D07FC4}"/>
              </a:ext>
            </a:extLst>
          </p:cNvPr>
          <p:cNvSpPr/>
          <p:nvPr/>
        </p:nvSpPr>
        <p:spPr>
          <a:xfrm>
            <a:off x="6256737" y="4330460"/>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0" name="Strzałka: w dół 9">
            <a:extLst>
              <a:ext uri="{FF2B5EF4-FFF2-40B4-BE49-F238E27FC236}">
                <a16:creationId xmlns:a16="http://schemas.microsoft.com/office/drawing/2014/main" id="{ED987B8E-518C-AFEA-C1AC-573193D6C3B0}"/>
              </a:ext>
            </a:extLst>
          </p:cNvPr>
          <p:cNvSpPr/>
          <p:nvPr/>
        </p:nvSpPr>
        <p:spPr>
          <a:xfrm>
            <a:off x="6268528" y="4779034"/>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1" name="Strzałka: w dół 10">
            <a:extLst>
              <a:ext uri="{FF2B5EF4-FFF2-40B4-BE49-F238E27FC236}">
                <a16:creationId xmlns:a16="http://schemas.microsoft.com/office/drawing/2014/main" id="{B2FA7804-D819-59D9-9598-3BA647DEA33B}"/>
              </a:ext>
            </a:extLst>
          </p:cNvPr>
          <p:cNvSpPr/>
          <p:nvPr/>
        </p:nvSpPr>
        <p:spPr>
          <a:xfrm>
            <a:off x="6268528" y="5181600"/>
            <a:ext cx="45719" cy="20128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12" name="Strzałka: w dół 11">
            <a:extLst>
              <a:ext uri="{FF2B5EF4-FFF2-40B4-BE49-F238E27FC236}">
                <a16:creationId xmlns:a16="http://schemas.microsoft.com/office/drawing/2014/main" id="{E5794A42-BB13-3704-9C54-63B2FD2ED16F}"/>
              </a:ext>
            </a:extLst>
          </p:cNvPr>
          <p:cNvSpPr/>
          <p:nvPr/>
        </p:nvSpPr>
        <p:spPr>
          <a:xfrm>
            <a:off x="3950898" y="6101751"/>
            <a:ext cx="45719" cy="1897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cxnSp>
        <p:nvCxnSpPr>
          <p:cNvPr id="14" name="Łącznik prosty ze strzałką 13">
            <a:extLst>
              <a:ext uri="{FF2B5EF4-FFF2-40B4-BE49-F238E27FC236}">
                <a16:creationId xmlns:a16="http://schemas.microsoft.com/office/drawing/2014/main" id="{7ECC8640-2184-F935-B931-42C91D949F91}"/>
              </a:ext>
            </a:extLst>
          </p:cNvPr>
          <p:cNvCxnSpPr/>
          <p:nvPr/>
        </p:nvCxnSpPr>
        <p:spPr>
          <a:xfrm flipH="1">
            <a:off x="4422475" y="5602914"/>
            <a:ext cx="1063925" cy="2227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a:extLst>
              <a:ext uri="{FF2B5EF4-FFF2-40B4-BE49-F238E27FC236}">
                <a16:creationId xmlns:a16="http://schemas.microsoft.com/office/drawing/2014/main" id="{80498191-4A3F-DF32-EAA9-F50F3A733CB8}"/>
              </a:ext>
            </a:extLst>
          </p:cNvPr>
          <p:cNvCxnSpPr/>
          <p:nvPr/>
        </p:nvCxnSpPr>
        <p:spPr>
          <a:xfrm>
            <a:off x="7142672" y="5602914"/>
            <a:ext cx="747622" cy="2227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0864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9" end="1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B079312-5B22-9E21-7391-83263C6A686C}"/>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CC1090DC-9100-10EB-5A4A-0FEC7299A082}"/>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r>
              <a:rPr lang="pl-PL" sz="1600" b="1" dirty="0"/>
              <a:t>ambasador</a:t>
            </a:r>
          </a:p>
          <a:p>
            <a:pPr>
              <a:buFont typeface="Wingdings" panose="05000000000000000000" pitchFamily="2" charset="2"/>
              <a:buChar char="Ø"/>
            </a:pPr>
            <a:r>
              <a:rPr lang="pl-PL" sz="1600" dirty="0"/>
              <a:t>zasadniczo – reprezentuje interesy swojego państwa w jednym państwie</a:t>
            </a:r>
          </a:p>
          <a:p>
            <a:pPr algn="just">
              <a:buFont typeface="Wingdings" panose="05000000000000000000" pitchFamily="2" charset="2"/>
              <a:buChar char="Ø"/>
            </a:pPr>
            <a:r>
              <a:rPr lang="pl-PL" sz="1600" dirty="0"/>
              <a:t>dopuszczalne – reprezentowanie interesów swojego państwa przez ambasadora w kilku państwach</a:t>
            </a:r>
          </a:p>
          <a:p>
            <a:pPr algn="just">
              <a:buFont typeface="Wingdings" panose="05000000000000000000" pitchFamily="2" charset="2"/>
              <a:buChar char="Ø"/>
            </a:pPr>
            <a:r>
              <a:rPr lang="pl-PL" sz="1600" dirty="0"/>
              <a:t>za zgodą państwa przyjmującego – dwa lub więcej państw mogą akredytować tą samą osobę do reprezentowania ich interesów w państwie przyjmującym</a:t>
            </a:r>
          </a:p>
        </p:txBody>
      </p:sp>
    </p:spTree>
    <p:extLst>
      <p:ext uri="{BB962C8B-B14F-4D97-AF65-F5344CB8AC3E}">
        <p14:creationId xmlns:p14="http://schemas.microsoft.com/office/powerpoint/2010/main" val="344035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A280130-895F-AD87-25A5-C657D7EC824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4475AB5B-741E-9836-51B6-B1179A50FFF6}"/>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dirty="0"/>
              <a:t>pierwszeństwo w obrębie klasy szefów misji</a:t>
            </a:r>
          </a:p>
          <a:p>
            <a:pPr algn="just">
              <a:buFont typeface="Wingdings" panose="05000000000000000000" pitchFamily="2" charset="2"/>
              <a:buChar char="Ø"/>
            </a:pPr>
            <a:r>
              <a:rPr lang="pl-PL" sz="1600" dirty="0"/>
              <a:t>ustalane według kolejności dat i godzin objęcia funkcji przez szefów misji</a:t>
            </a:r>
          </a:p>
          <a:p>
            <a:pPr algn="just">
              <a:buFont typeface="Wingdings" panose="05000000000000000000" pitchFamily="2" charset="2"/>
              <a:buChar char="Ø"/>
            </a:pPr>
            <a:r>
              <a:rPr lang="pl-PL" sz="1600" dirty="0"/>
              <a:t>państwa mogą stosować praktykę dającą pierwszeństwo przedstawiciela Stolicy Apostolskiej</a:t>
            </a:r>
          </a:p>
          <a:p>
            <a:pPr marL="114300" indent="0" algn="just">
              <a:buNone/>
            </a:pPr>
            <a:r>
              <a:rPr lang="pl-PL" sz="1600" dirty="0"/>
              <a:t>*zmiany w listach uwierzytelniających szefa misji, które nie powodują zmiany klasy, nie wpływają na jego pierwszeństwo  </a:t>
            </a:r>
          </a:p>
        </p:txBody>
      </p:sp>
    </p:spTree>
    <p:extLst>
      <p:ext uri="{BB962C8B-B14F-4D97-AF65-F5344CB8AC3E}">
        <p14:creationId xmlns:p14="http://schemas.microsoft.com/office/powerpoint/2010/main" val="1895457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A1B7FB-C8A6-5105-6F47-58A844341A48}"/>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13FFA2-34AA-6BE3-18E0-0E8C55F82E4E}"/>
              </a:ext>
            </a:extLst>
          </p:cNvPr>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r>
              <a:rPr lang="pl-PL" sz="1600" b="1" dirty="0"/>
              <a:t>zastępcze kierowanie misją</a:t>
            </a:r>
          </a:p>
          <a:p>
            <a:pPr algn="just">
              <a:buFont typeface="Wingdings" panose="05000000000000000000" pitchFamily="2" charset="2"/>
              <a:buChar char="Ø"/>
            </a:pPr>
            <a:r>
              <a:rPr lang="pl-PL" sz="1600" dirty="0"/>
              <a:t>w przypadku braku obsadzenia stanowiska szefa misji lub gdy szef misji nie może pełnić swoich obowiązków – przejściowo szefem misji jest chargé d’affaires ad interim</a:t>
            </a:r>
          </a:p>
          <a:p>
            <a:pPr marL="114300" indent="0" algn="just">
              <a:buNone/>
            </a:pPr>
            <a:r>
              <a:rPr lang="pl-PL" sz="1600" dirty="0"/>
              <a:t>*z reguły jest to osoba z najwyższym stopniem dyplomatycznym w misji</a:t>
            </a:r>
          </a:p>
          <a:p>
            <a:pPr algn="just">
              <a:buFont typeface="Wingdings" panose="05000000000000000000" pitchFamily="2" charset="2"/>
              <a:buChar char="Ø"/>
            </a:pPr>
            <a:r>
              <a:rPr lang="pl-PL" sz="1600" dirty="0"/>
              <a:t>żaden członek personelu dyplomatycznego misji nie jest obecny w państwie przyjmującym – do załatwienia bieżących spraw administracyjnych może być wyznaczony członek personelu administracyjnego i technicznego za zgodą państwa przyjmującego</a:t>
            </a:r>
          </a:p>
        </p:txBody>
      </p:sp>
    </p:spTree>
    <p:extLst>
      <p:ext uri="{BB962C8B-B14F-4D97-AF65-F5344CB8AC3E}">
        <p14:creationId xmlns:p14="http://schemas.microsoft.com/office/powerpoint/2010/main" val="1226468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669C50-6875-767A-D50B-FEA224026ED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B018245-2087-33B6-3D28-B9243EF23C3C}"/>
              </a:ext>
            </a:extLst>
          </p:cNvPr>
          <p:cNvSpPr>
            <a:spLocks noGrp="1"/>
          </p:cNvSpPr>
          <p:nvPr>
            <p:ph idx="1"/>
          </p:nvPr>
        </p:nvSpPr>
        <p:spPr>
          <a:xfrm>
            <a:off x="609600" y="1752601"/>
            <a:ext cx="10972800" cy="4814976"/>
          </a:xfrm>
        </p:spPr>
        <p:txBody>
          <a:bodyPr>
            <a:normAutofit/>
          </a:bodyPr>
          <a:lstStyle/>
          <a:p>
            <a:pPr marL="114300" indent="0">
              <a:buNone/>
            </a:pPr>
            <a:r>
              <a:rPr lang="pl-PL" sz="1600" b="1" dirty="0"/>
              <a:t>korpus dyplomatyczny </a:t>
            </a:r>
            <a:r>
              <a:rPr lang="pl-PL" sz="1600" dirty="0"/>
              <a:t>(</a:t>
            </a:r>
            <a:r>
              <a:rPr lang="pl-PL" sz="1600" dirty="0" err="1"/>
              <a:t>corps</a:t>
            </a:r>
            <a:r>
              <a:rPr lang="pl-PL" sz="1600" dirty="0"/>
              <a:t> </a:t>
            </a:r>
            <a:r>
              <a:rPr lang="pl-PL" sz="1600" dirty="0" err="1"/>
              <a:t>diplomatique</a:t>
            </a:r>
            <a:r>
              <a:rPr lang="pl-PL" sz="1600" dirty="0"/>
              <a:t>)</a:t>
            </a:r>
          </a:p>
          <a:p>
            <a:pPr algn="just">
              <a:buFont typeface="Wingdings" panose="05000000000000000000" pitchFamily="2" charset="2"/>
              <a:buChar char="Ø"/>
            </a:pPr>
            <a:r>
              <a:rPr lang="pl-PL" sz="1600" dirty="0"/>
              <a:t>węższe znaczenie – tworzą go szefowie misji dyplomatycznych akredytowani przy głowach państw</a:t>
            </a:r>
          </a:p>
          <a:p>
            <a:pPr algn="just">
              <a:buFont typeface="Wingdings" panose="05000000000000000000" pitchFamily="2" charset="2"/>
              <a:buChar char="Ø"/>
            </a:pPr>
            <a:r>
              <a:rPr lang="pl-PL" sz="1600" dirty="0"/>
              <a:t>szersze znaczenie – tworzą go szefowie misji dyplomatycznych i członkowie personelu dyplomatycznego </a:t>
            </a:r>
          </a:p>
          <a:p>
            <a:pPr marL="114300" indent="0" algn="just">
              <a:buNone/>
            </a:pPr>
            <a:r>
              <a:rPr lang="pl-PL" sz="1600" dirty="0"/>
              <a:t>*w skład korpusu dyplomatycznego nie wchodzą członkowie personelu administracyjnego i technicznego oraz personel służby misji</a:t>
            </a:r>
          </a:p>
          <a:p>
            <a:pPr marL="114300" indent="0" algn="just">
              <a:buNone/>
            </a:pPr>
            <a:endParaRPr lang="pl-PL" sz="1600" dirty="0"/>
          </a:p>
          <a:p>
            <a:pPr marL="114300" indent="0" algn="just">
              <a:buNone/>
            </a:pPr>
            <a:r>
              <a:rPr lang="pl-PL" sz="1600" dirty="0"/>
              <a:t>na czele korpusu – </a:t>
            </a:r>
            <a:r>
              <a:rPr lang="pl-PL" sz="1600" b="1" dirty="0"/>
              <a:t>dziekan</a:t>
            </a:r>
          </a:p>
          <a:p>
            <a:pPr algn="just">
              <a:buFont typeface="Wingdings" panose="05000000000000000000" pitchFamily="2" charset="2"/>
              <a:buChar char="Ø"/>
            </a:pPr>
            <a:r>
              <a:rPr lang="pl-PL" sz="1600" dirty="0"/>
              <a:t>zwykle ambasador z najdłuższym stażem w państwie przyjmującym</a:t>
            </a:r>
          </a:p>
          <a:p>
            <a:pPr algn="just">
              <a:buFont typeface="Wingdings" panose="05000000000000000000" pitchFamily="2" charset="2"/>
              <a:buChar char="Ø"/>
            </a:pPr>
            <a:r>
              <a:rPr lang="pl-PL" sz="1600" dirty="0"/>
              <a:t>w niektórych państwach katolickich – nuncjusz apostolski</a:t>
            </a:r>
          </a:p>
          <a:p>
            <a:pPr marL="114300" indent="0" algn="just">
              <a:buNone/>
            </a:pPr>
            <a:endParaRPr lang="pl-PL" sz="1600" dirty="0"/>
          </a:p>
          <a:p>
            <a:pPr marL="114300" indent="0" algn="just">
              <a:buNone/>
            </a:pPr>
            <a:endParaRPr lang="pl-PL" sz="1600" dirty="0"/>
          </a:p>
          <a:p>
            <a:pPr marL="114300" indent="0" algn="just">
              <a:buNone/>
            </a:pPr>
            <a:r>
              <a:rPr lang="pl-PL" sz="1600" b="1" dirty="0"/>
              <a:t>wykaz członków korpusu dyplomatycznego</a:t>
            </a:r>
          </a:p>
          <a:p>
            <a:pPr algn="just">
              <a:buFont typeface="Wingdings" panose="05000000000000000000" pitchFamily="2" charset="2"/>
              <a:buChar char="Ø"/>
            </a:pPr>
            <a:r>
              <a:rPr lang="pl-PL" sz="1600" dirty="0"/>
              <a:t>departament protokołu dyplomatycznego</a:t>
            </a:r>
          </a:p>
          <a:p>
            <a:pPr algn="just">
              <a:buFont typeface="Wingdings" panose="05000000000000000000" pitchFamily="2" charset="2"/>
              <a:buChar char="Ø"/>
            </a:pPr>
            <a:r>
              <a:rPr lang="pl-PL" sz="1600" dirty="0"/>
              <a:t>lista członków korpusu dyplomatycznego z podaniem nazwisk, pełnych tytułów służbowych, dat wręczenia listów uwierzytelniających oraz członków personelu dyplomatycznego</a:t>
            </a:r>
          </a:p>
          <a:p>
            <a:pPr marL="114300" indent="0" algn="just">
              <a:buNone/>
            </a:pPr>
            <a:r>
              <a:rPr lang="pl-PL" sz="1600" dirty="0"/>
              <a:t>*lista kolejności dyplomatycznej – </a:t>
            </a:r>
            <a:r>
              <a:rPr lang="pl-PL" sz="1600" i="1" dirty="0"/>
              <a:t>order of </a:t>
            </a:r>
            <a:r>
              <a:rPr lang="pl-PL" sz="1600" i="1" dirty="0" err="1"/>
              <a:t>precedence</a:t>
            </a:r>
            <a:endParaRPr lang="pl-PL" sz="1600" dirty="0"/>
          </a:p>
          <a:p>
            <a:pPr marL="114300" indent="0" algn="just">
              <a:buNone/>
            </a:pPr>
            <a:endParaRPr lang="pl-PL" sz="1600" dirty="0"/>
          </a:p>
        </p:txBody>
      </p:sp>
    </p:spTree>
    <p:extLst>
      <p:ext uri="{BB962C8B-B14F-4D97-AF65-F5344CB8AC3E}">
        <p14:creationId xmlns:p14="http://schemas.microsoft.com/office/powerpoint/2010/main" val="2209826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FF7C2-D2A5-7863-E383-77EB56C8C781}"/>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a:t>
            </a:r>
            <a:r>
              <a:rPr lang="pl-PL" sz="2000" dirty="0" err="1"/>
              <a:t>europy</a:t>
            </a:r>
            <a:endParaRPr lang="pl-PL" sz="2000" dirty="0"/>
          </a:p>
        </p:txBody>
      </p:sp>
      <p:sp>
        <p:nvSpPr>
          <p:cNvPr id="3" name="Symbol zastępczy zawartości 2">
            <a:extLst>
              <a:ext uri="{FF2B5EF4-FFF2-40B4-BE49-F238E27FC236}">
                <a16:creationId xmlns:a16="http://schemas.microsoft.com/office/drawing/2014/main" id="{4B36FA2E-64F7-65C4-6D01-8CF4F4618F6D}"/>
              </a:ext>
            </a:extLst>
          </p:cNvPr>
          <p:cNvSpPr>
            <a:spLocks noGrp="1"/>
          </p:cNvSpPr>
          <p:nvPr>
            <p:ph idx="1"/>
          </p:nvPr>
        </p:nvSpPr>
        <p:spPr>
          <a:xfrm>
            <a:off x="609600" y="1752601"/>
            <a:ext cx="10972800" cy="4834574"/>
          </a:xfrm>
        </p:spPr>
        <p:txBody>
          <a:bodyPr>
            <a:normAutofit/>
          </a:bodyPr>
          <a:lstStyle/>
          <a:p>
            <a:pPr marL="114300" indent="0">
              <a:buNone/>
            </a:pPr>
            <a:r>
              <a:rPr lang="pl-PL" sz="1600" b="1" dirty="0"/>
              <a:t>Europejska Karta Społeczna – system skarg</a:t>
            </a:r>
          </a:p>
          <a:p>
            <a:pPr marL="114300" indent="0" algn="ctr">
              <a:buNone/>
            </a:pPr>
            <a:r>
              <a:rPr lang="pl-PL" sz="1600" dirty="0"/>
              <a:t>skarga zbiorowa</a:t>
            </a:r>
          </a:p>
          <a:p>
            <a:pPr marL="114300" indent="0" algn="ctr">
              <a:buNone/>
            </a:pPr>
            <a:r>
              <a:rPr lang="pl-PL" sz="1400" dirty="0"/>
              <a:t>może być wniesiona przez:</a:t>
            </a:r>
          </a:p>
          <a:p>
            <a:pPr algn="ctr">
              <a:buFont typeface="Wingdings" panose="05000000000000000000" pitchFamily="2" charset="2"/>
              <a:buChar char="§"/>
            </a:pPr>
            <a:r>
              <a:rPr lang="pl-PL" sz="1400" dirty="0"/>
              <a:t>międzynarodowe organizacje pracodawców i pracowników</a:t>
            </a:r>
          </a:p>
          <a:p>
            <a:pPr algn="ctr">
              <a:buFont typeface="Wingdings" panose="05000000000000000000" pitchFamily="2" charset="2"/>
              <a:buChar char="§"/>
            </a:pPr>
            <a:r>
              <a:rPr lang="pl-PL" sz="1400" dirty="0"/>
              <a:t>międzynarodowe organizacje pozarządowe, mające status doradczy przy RE</a:t>
            </a:r>
          </a:p>
          <a:p>
            <a:pPr algn="ctr">
              <a:buFont typeface="Wingdings" panose="05000000000000000000" pitchFamily="2" charset="2"/>
              <a:buChar char="§"/>
            </a:pPr>
            <a:r>
              <a:rPr lang="pl-PL" sz="1400" dirty="0"/>
              <a:t>reprezentatywne krajowe organizacje pracodawców i pracowników podlegające jurysdykcji państwa-strony EKS </a:t>
            </a:r>
          </a:p>
          <a:p>
            <a:pPr algn="ctr">
              <a:buFont typeface="Wingdings" panose="05000000000000000000" pitchFamily="2" charset="2"/>
              <a:buChar char="§"/>
            </a:pPr>
            <a:endParaRPr lang="pl-PL" sz="1400" dirty="0"/>
          </a:p>
          <a:p>
            <a:pPr marL="114300" indent="0" algn="ctr">
              <a:buNone/>
            </a:pPr>
            <a:r>
              <a:rPr lang="pl-PL" sz="1600" dirty="0"/>
              <a:t>Europejski Komitet Spraw Społecznych RE</a:t>
            </a:r>
          </a:p>
          <a:p>
            <a:pPr marL="114300" indent="0" algn="ctr">
              <a:buNone/>
            </a:pPr>
            <a:r>
              <a:rPr lang="pl-PL" sz="1400" dirty="0"/>
              <a:t>bada skargę i sporządza sprawozdanie</a:t>
            </a:r>
          </a:p>
          <a:p>
            <a:pPr marL="114300" indent="0" algn="ctr">
              <a:buNone/>
            </a:pPr>
            <a:endParaRPr lang="pl-PL" sz="1400" dirty="0"/>
          </a:p>
          <a:p>
            <a:pPr marL="114300" indent="0" algn="ctr">
              <a:buNone/>
            </a:pPr>
            <a:r>
              <a:rPr lang="pl-PL" sz="1600" dirty="0"/>
              <a:t>sprawozdanie</a:t>
            </a:r>
          </a:p>
          <a:p>
            <a:pPr marL="114300" indent="0" algn="ctr">
              <a:buNone/>
            </a:pPr>
            <a:endParaRPr lang="pl-PL" sz="1600" dirty="0"/>
          </a:p>
          <a:p>
            <a:pPr marL="114300" indent="0" algn="ctr">
              <a:buNone/>
            </a:pPr>
            <a:r>
              <a:rPr lang="pl-PL" sz="1600" dirty="0"/>
              <a:t>Komitet Ministrów RE</a:t>
            </a:r>
          </a:p>
          <a:p>
            <a:pPr algn="ctr">
              <a:buFont typeface="Wingdings" panose="05000000000000000000" pitchFamily="2" charset="2"/>
              <a:buChar char="§"/>
            </a:pPr>
            <a:r>
              <a:rPr lang="pl-PL" sz="1400" dirty="0"/>
              <a:t>przyjmuje rezolucję zwykłą większością głosów</a:t>
            </a:r>
          </a:p>
          <a:p>
            <a:pPr algn="ctr">
              <a:buFont typeface="Wingdings" panose="05000000000000000000" pitchFamily="2" charset="2"/>
              <a:buChar char="§"/>
            </a:pPr>
            <a:r>
              <a:rPr lang="pl-PL" sz="1400" dirty="0"/>
              <a:t>w przypadku stwierdzenia przez Europejski Komitet Spraw Społecznych RE niezadowalającego stosowania EKS, Komitet Ministrów przyjmuje zalecenia dla państwa większością 2/3 oddanych głosów</a:t>
            </a:r>
          </a:p>
        </p:txBody>
      </p:sp>
      <p:sp>
        <p:nvSpPr>
          <p:cNvPr id="5" name="Strzałka: w dół 4">
            <a:extLst>
              <a:ext uri="{FF2B5EF4-FFF2-40B4-BE49-F238E27FC236}">
                <a16:creationId xmlns:a16="http://schemas.microsoft.com/office/drawing/2014/main" id="{F2A0FD9B-D35A-2C5A-7D47-9E0CE3BEEF07}"/>
              </a:ext>
            </a:extLst>
          </p:cNvPr>
          <p:cNvSpPr/>
          <p:nvPr/>
        </p:nvSpPr>
        <p:spPr>
          <a:xfrm>
            <a:off x="6096000" y="3383862"/>
            <a:ext cx="45719" cy="1630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534611C5-234A-3DA0-2968-6562B4778BD9}"/>
              </a:ext>
            </a:extLst>
          </p:cNvPr>
          <p:cNvSpPr/>
          <p:nvPr/>
        </p:nvSpPr>
        <p:spPr>
          <a:xfrm>
            <a:off x="6096000" y="4193427"/>
            <a:ext cx="45719" cy="1630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a:extLst>
              <a:ext uri="{FF2B5EF4-FFF2-40B4-BE49-F238E27FC236}">
                <a16:creationId xmlns:a16="http://schemas.microsoft.com/office/drawing/2014/main" id="{567AC1DB-60F3-7B21-2781-A0F3DA3C45F6}"/>
              </a:ext>
            </a:extLst>
          </p:cNvPr>
          <p:cNvSpPr/>
          <p:nvPr/>
        </p:nvSpPr>
        <p:spPr>
          <a:xfrm>
            <a:off x="6096000" y="4735078"/>
            <a:ext cx="45719" cy="1630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1148908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454CAB2-5E59-1A74-5859-8CAF613EB28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489DFFFC-2D57-EBD5-7975-27D757960ED7}"/>
              </a:ext>
            </a:extLst>
          </p:cNvPr>
          <p:cNvSpPr>
            <a:spLocks noGrp="1"/>
          </p:cNvSpPr>
          <p:nvPr>
            <p:ph idx="1"/>
          </p:nvPr>
        </p:nvSpPr>
        <p:spPr>
          <a:xfrm>
            <a:off x="609600" y="1752601"/>
            <a:ext cx="10972800" cy="4697026"/>
          </a:xfrm>
        </p:spPr>
        <p:txBody>
          <a:bodyPr>
            <a:normAutofit fontScale="92500" lnSpcReduction="20000"/>
          </a:bodyPr>
          <a:lstStyle/>
          <a:p>
            <a:pPr marL="114300" indent="0">
              <a:buNone/>
            </a:pPr>
            <a:r>
              <a:rPr lang="pl-PL" sz="1600" b="1" dirty="0"/>
              <a:t>członkowie personelu dyplomatycznego</a:t>
            </a:r>
            <a:r>
              <a:rPr lang="pl-PL" sz="1600" dirty="0"/>
              <a:t> misji:</a:t>
            </a:r>
          </a:p>
          <a:p>
            <a:pPr>
              <a:buFont typeface="Wingdings" panose="05000000000000000000" pitchFamily="2" charset="2"/>
              <a:buChar char="Ø"/>
            </a:pPr>
            <a:r>
              <a:rPr lang="pl-PL" sz="1600" dirty="0"/>
              <a:t>ambasador tytularny</a:t>
            </a:r>
          </a:p>
          <a:p>
            <a:pPr>
              <a:buFont typeface="Wingdings" panose="05000000000000000000" pitchFamily="2" charset="2"/>
              <a:buChar char="Ø"/>
            </a:pPr>
            <a:r>
              <a:rPr lang="pl-PL" sz="1600" dirty="0"/>
              <a:t>minister pełnomocny</a:t>
            </a:r>
          </a:p>
          <a:p>
            <a:pPr>
              <a:buFont typeface="Wingdings" panose="05000000000000000000" pitchFamily="2" charset="2"/>
              <a:buChar char="Ø"/>
            </a:pPr>
            <a:r>
              <a:rPr lang="pl-PL" sz="1600" dirty="0"/>
              <a:t>radca-minister</a:t>
            </a:r>
          </a:p>
          <a:p>
            <a:pPr>
              <a:buFont typeface="Wingdings" panose="05000000000000000000" pitchFamily="2" charset="2"/>
              <a:buChar char="Ø"/>
            </a:pPr>
            <a:r>
              <a:rPr lang="pl-PL" sz="1600" i="1" dirty="0"/>
              <a:t> </a:t>
            </a:r>
            <a:r>
              <a:rPr lang="pl-PL" sz="1600" dirty="0"/>
              <a:t>I radca</a:t>
            </a:r>
          </a:p>
          <a:p>
            <a:pPr>
              <a:buFont typeface="Wingdings" panose="05000000000000000000" pitchFamily="2" charset="2"/>
              <a:buChar char="Ø"/>
            </a:pPr>
            <a:r>
              <a:rPr lang="pl-PL" sz="1600" dirty="0"/>
              <a:t>radca</a:t>
            </a:r>
          </a:p>
          <a:p>
            <a:pPr>
              <a:buFont typeface="Wingdings" panose="05000000000000000000" pitchFamily="2" charset="2"/>
              <a:buChar char="Ø"/>
            </a:pPr>
            <a:r>
              <a:rPr lang="pl-PL" sz="1600" dirty="0"/>
              <a:t>I sekretarz</a:t>
            </a:r>
          </a:p>
          <a:p>
            <a:pPr>
              <a:buFont typeface="Wingdings" panose="05000000000000000000" pitchFamily="2" charset="2"/>
              <a:buChar char="Ø"/>
            </a:pPr>
            <a:r>
              <a:rPr lang="pl-PL" sz="1600" dirty="0"/>
              <a:t>II sekretarz</a:t>
            </a:r>
          </a:p>
          <a:p>
            <a:pPr>
              <a:buFont typeface="Wingdings" panose="05000000000000000000" pitchFamily="2" charset="2"/>
              <a:buChar char="Ø"/>
            </a:pPr>
            <a:r>
              <a:rPr lang="pl-PL" sz="1600" dirty="0"/>
              <a:t>III sekretarz</a:t>
            </a:r>
          </a:p>
          <a:p>
            <a:pPr marL="114300" indent="0">
              <a:buNone/>
            </a:pPr>
            <a:r>
              <a:rPr lang="pl-PL" sz="1600" dirty="0"/>
              <a:t>żołnierze, funkcjonariusze Służby Kontrwywiadu Wojskowego lub Służby Wywiadu Wojskowego pełniący służbę w placówkach zagranicznych</a:t>
            </a:r>
          </a:p>
          <a:p>
            <a:pPr>
              <a:buFont typeface="Wingdings" panose="05000000000000000000" pitchFamily="2" charset="2"/>
              <a:buChar char="Ø"/>
            </a:pPr>
            <a:r>
              <a:rPr lang="pl-PL" sz="1600" dirty="0"/>
              <a:t>attaché obrony (wojskowy, morski, lotniczy)</a:t>
            </a:r>
          </a:p>
          <a:p>
            <a:pPr>
              <a:buFont typeface="Wingdings" panose="05000000000000000000" pitchFamily="2" charset="2"/>
              <a:buChar char="Ø"/>
            </a:pPr>
            <a:r>
              <a:rPr lang="pl-PL" sz="1600" dirty="0"/>
              <a:t>zastępca attaché obrony (wojskowego, morskiego, lotniczego)</a:t>
            </a:r>
          </a:p>
          <a:p>
            <a:pPr marL="114300" indent="0">
              <a:buNone/>
            </a:pPr>
            <a:endParaRPr lang="pl-PL" sz="1600" dirty="0"/>
          </a:p>
          <a:p>
            <a:pPr marL="114300" indent="0">
              <a:buNone/>
            </a:pPr>
            <a:r>
              <a:rPr lang="pl-PL" sz="1600" dirty="0"/>
              <a:t>stopnie dyplomatyczne nadaje – </a:t>
            </a:r>
            <a:r>
              <a:rPr lang="pl-PL" sz="1600" b="1" dirty="0"/>
              <a:t>Szef Służby Zagranicznej</a:t>
            </a:r>
          </a:p>
          <a:p>
            <a:pPr marL="114300" indent="0">
              <a:buNone/>
            </a:pPr>
            <a:r>
              <a:rPr lang="pl-PL" sz="1600" b="1" dirty="0"/>
              <a:t>*wyjątek </a:t>
            </a:r>
            <a:r>
              <a:rPr lang="pl-PL" sz="1600" dirty="0"/>
              <a:t>– stopień ambasadora tytularnego nadaje minister właściwy ds. zagranicznych na wniosek Szefa Służby Zagranicznej</a:t>
            </a:r>
            <a:endParaRPr lang="pl-PL" sz="1600" b="1" dirty="0"/>
          </a:p>
          <a:p>
            <a:pPr marL="114300" indent="0">
              <a:buNone/>
            </a:pPr>
            <a:endParaRPr lang="pl-PL" sz="1600" dirty="0"/>
          </a:p>
          <a:p>
            <a:pPr marL="114300" indent="0">
              <a:buNone/>
            </a:pPr>
            <a:r>
              <a:rPr lang="pl-PL" sz="1600" dirty="0"/>
              <a:t>Szefa Służby Zagranicznej – powołuje i odwołuje </a:t>
            </a:r>
            <a:r>
              <a:rPr lang="pl-PL" sz="1600" b="1" dirty="0"/>
              <a:t>minister właściwy ds. zagranicznych</a:t>
            </a:r>
          </a:p>
        </p:txBody>
      </p:sp>
    </p:spTree>
    <p:extLst>
      <p:ext uri="{BB962C8B-B14F-4D97-AF65-F5344CB8AC3E}">
        <p14:creationId xmlns:p14="http://schemas.microsoft.com/office/powerpoint/2010/main" val="1798359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7023B6-4A73-9FEF-C9A4-527415EF6C5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E7C88D69-013B-CAD9-7574-E66EA4622916}"/>
              </a:ext>
            </a:extLst>
          </p:cNvPr>
          <p:cNvSpPr>
            <a:spLocks noGrp="1"/>
          </p:cNvSpPr>
          <p:nvPr>
            <p:ph idx="1"/>
          </p:nvPr>
        </p:nvSpPr>
        <p:spPr>
          <a:xfrm>
            <a:off x="609600" y="1787107"/>
            <a:ext cx="10972800" cy="5022010"/>
          </a:xfrm>
        </p:spPr>
        <p:txBody>
          <a:bodyPr>
            <a:normAutofit/>
          </a:bodyPr>
          <a:lstStyle/>
          <a:p>
            <a:pPr marL="114300" indent="0" algn="just">
              <a:buNone/>
            </a:pPr>
            <a:r>
              <a:rPr lang="pl-PL" sz="1600" b="1" dirty="0"/>
              <a:t>personel administracyjny i techniczny</a:t>
            </a:r>
          </a:p>
          <a:p>
            <a:pPr algn="just">
              <a:buFont typeface="Wingdings" panose="05000000000000000000" pitchFamily="2" charset="2"/>
              <a:buChar char="Ø"/>
            </a:pPr>
            <a:r>
              <a:rPr lang="pl-PL" sz="1600" dirty="0"/>
              <a:t>szyfranci </a:t>
            </a:r>
          </a:p>
          <a:p>
            <a:pPr algn="just">
              <a:buFont typeface="Wingdings" panose="05000000000000000000" pitchFamily="2" charset="2"/>
              <a:buChar char="Ø"/>
            </a:pPr>
            <a:r>
              <a:rPr lang="pl-PL" sz="1600" dirty="0"/>
              <a:t>tłumacze</a:t>
            </a:r>
          </a:p>
          <a:p>
            <a:pPr algn="just">
              <a:buFont typeface="Wingdings" panose="05000000000000000000" pitchFamily="2" charset="2"/>
              <a:buChar char="Ø"/>
            </a:pPr>
            <a:r>
              <a:rPr lang="pl-PL" sz="1600" dirty="0"/>
              <a:t>pracownicy kancelarii</a:t>
            </a:r>
          </a:p>
          <a:p>
            <a:pPr algn="just">
              <a:buFont typeface="Wingdings" panose="05000000000000000000" pitchFamily="2" charset="2"/>
              <a:buChar char="Ø"/>
            </a:pPr>
            <a:r>
              <a:rPr lang="pl-PL" sz="1600" dirty="0"/>
              <a:t>lekarze</a:t>
            </a:r>
          </a:p>
          <a:p>
            <a:pPr marL="114300" indent="0" algn="just">
              <a:buNone/>
            </a:pPr>
            <a:endParaRPr lang="pl-PL" sz="1600" dirty="0"/>
          </a:p>
          <a:p>
            <a:pPr marL="114300" indent="0" algn="just">
              <a:buNone/>
            </a:pPr>
            <a:endParaRPr lang="pl-PL" sz="1600" dirty="0"/>
          </a:p>
          <a:p>
            <a:pPr marL="114300" indent="0" algn="just">
              <a:buNone/>
            </a:pPr>
            <a:r>
              <a:rPr lang="pl-PL" sz="1600" b="1" dirty="0"/>
              <a:t>personel służby misji </a:t>
            </a:r>
            <a:r>
              <a:rPr lang="pl-PL" sz="1600" dirty="0"/>
              <a:t>– personel obsługi np.</a:t>
            </a:r>
          </a:p>
          <a:p>
            <a:pPr algn="just">
              <a:buFont typeface="Wingdings" panose="05000000000000000000" pitchFamily="2" charset="2"/>
              <a:buChar char="Ø"/>
            </a:pPr>
            <a:r>
              <a:rPr lang="pl-PL" sz="1600" dirty="0"/>
              <a:t> ogrodnik</a:t>
            </a:r>
          </a:p>
          <a:p>
            <a:pPr algn="just">
              <a:buFont typeface="Wingdings" panose="05000000000000000000" pitchFamily="2" charset="2"/>
              <a:buChar char="Ø"/>
            </a:pPr>
            <a:r>
              <a:rPr lang="pl-PL" sz="1600" dirty="0"/>
              <a:t>palacz</a:t>
            </a:r>
          </a:p>
          <a:p>
            <a:pPr algn="just">
              <a:buFont typeface="Wingdings" panose="05000000000000000000" pitchFamily="2" charset="2"/>
              <a:buChar char="Ø"/>
            </a:pPr>
            <a:r>
              <a:rPr lang="pl-PL" sz="1600" dirty="0"/>
              <a:t>kucharz</a:t>
            </a:r>
          </a:p>
          <a:p>
            <a:pPr algn="just">
              <a:buFont typeface="Wingdings" panose="05000000000000000000" pitchFamily="2" charset="2"/>
              <a:buChar char="Ø"/>
            </a:pPr>
            <a:r>
              <a:rPr lang="pl-PL" sz="1600" dirty="0"/>
              <a:t>woźny</a:t>
            </a:r>
          </a:p>
          <a:p>
            <a:pPr algn="just">
              <a:buFont typeface="Wingdings" panose="05000000000000000000" pitchFamily="2" charset="2"/>
              <a:buChar char="Ø"/>
            </a:pPr>
            <a:r>
              <a:rPr lang="pl-PL" sz="1600" dirty="0"/>
              <a:t>sprzątaczka</a:t>
            </a:r>
          </a:p>
          <a:p>
            <a:pPr algn="just">
              <a:buFont typeface="Wingdings" panose="05000000000000000000" pitchFamily="2" charset="2"/>
              <a:buChar char="Ø"/>
            </a:pPr>
            <a:r>
              <a:rPr lang="pl-PL" sz="1600" dirty="0"/>
              <a:t>kierowca</a:t>
            </a:r>
          </a:p>
          <a:p>
            <a:pPr algn="just">
              <a:buFont typeface="Wingdings" panose="05000000000000000000" pitchFamily="2" charset="2"/>
              <a:buChar char="Ø"/>
            </a:pPr>
            <a:r>
              <a:rPr lang="pl-PL" sz="1600" dirty="0"/>
              <a:t>goniec</a:t>
            </a:r>
          </a:p>
          <a:p>
            <a:pPr marL="114300" indent="0" algn="just">
              <a:buNone/>
            </a:pPr>
            <a:endParaRPr lang="pl-PL" sz="1600" dirty="0"/>
          </a:p>
        </p:txBody>
      </p:sp>
    </p:spTree>
    <p:extLst>
      <p:ext uri="{BB962C8B-B14F-4D97-AF65-F5344CB8AC3E}">
        <p14:creationId xmlns:p14="http://schemas.microsoft.com/office/powerpoint/2010/main" val="3195648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5016259"/>
          </a:xfrm>
        </p:spPr>
        <p:txBody>
          <a:bodyPr>
            <a:normAutofit fontScale="92500" lnSpcReduction="10000"/>
          </a:bodyPr>
          <a:lstStyle/>
          <a:p>
            <a:pPr marL="114300" indent="0">
              <a:buNone/>
            </a:pPr>
            <a:r>
              <a:rPr lang="pl-PL" sz="1600" b="1" dirty="0"/>
              <a:t>przywileje i immunitety przedstawicieli dyplomatycznych</a:t>
            </a:r>
          </a:p>
          <a:p>
            <a:pPr>
              <a:buFont typeface="Wingdings" panose="05000000000000000000" pitchFamily="2" charset="2"/>
              <a:buChar char="Ø"/>
            </a:pPr>
            <a:r>
              <a:rPr lang="pl-PL" sz="1600" b="1" dirty="0"/>
              <a:t>nietykalność przedstawicieli dyplomatycznych</a:t>
            </a:r>
          </a:p>
          <a:p>
            <a:pPr marL="114300" indent="0" algn="just">
              <a:buNone/>
            </a:pPr>
            <a:r>
              <a:rPr lang="pl-PL" sz="1600" dirty="0"/>
              <a:t>przedstawiciele dyplomatyczni nie podlegają aresztowaniu ani zatrzymaniu w żadnej formie</a:t>
            </a:r>
          </a:p>
          <a:p>
            <a:pPr marL="114300" indent="0" algn="just">
              <a:buNone/>
            </a:pPr>
            <a:endParaRPr lang="pl-PL" sz="1600" dirty="0"/>
          </a:p>
          <a:p>
            <a:pPr marL="114300" indent="0" algn="just">
              <a:buNone/>
            </a:pPr>
            <a:r>
              <a:rPr lang="pl-PL" sz="1600" dirty="0"/>
              <a:t>państwo przyjmujące zobowiązane jest traktować przedstawiciela dyplomatycznego z należytym szacunkiem, a także podejmować kroki służące zapobieganiu zamachowi na jego osobę, wolność lub godność</a:t>
            </a:r>
          </a:p>
          <a:p>
            <a:pPr marL="114300" indent="0" algn="just">
              <a:buNone/>
            </a:pPr>
            <a:endParaRPr lang="pl-PL" sz="1600" dirty="0"/>
          </a:p>
          <a:p>
            <a:pPr algn="just">
              <a:buFont typeface="Wingdings" panose="05000000000000000000" pitchFamily="2" charset="2"/>
              <a:buChar char="Ø"/>
            </a:pPr>
            <a:r>
              <a:rPr lang="pl-PL" sz="1600" b="1" dirty="0"/>
              <a:t>nietykalność korespondencji i dokumentów</a:t>
            </a:r>
            <a:r>
              <a:rPr lang="pl-PL" sz="1600" dirty="0"/>
              <a:t>, a także </a:t>
            </a:r>
            <a:r>
              <a:rPr lang="pl-PL" sz="1600" b="1" dirty="0"/>
              <a:t>rezydencji przedstawiciela </a:t>
            </a:r>
            <a:r>
              <a:rPr lang="pl-PL" sz="1600" dirty="0"/>
              <a:t>dyplomatycznego</a:t>
            </a:r>
          </a:p>
          <a:p>
            <a:pPr marL="114300" indent="0" algn="just">
              <a:buNone/>
            </a:pPr>
            <a:endParaRPr lang="pl-PL" sz="1600" dirty="0"/>
          </a:p>
          <a:p>
            <a:pPr algn="just">
              <a:buFont typeface="Wingdings" panose="05000000000000000000" pitchFamily="2" charset="2"/>
              <a:buChar char="Ø"/>
            </a:pPr>
            <a:r>
              <a:rPr lang="pl-PL" sz="1600" b="1" dirty="0"/>
              <a:t>immunitet jurysdykcyjny</a:t>
            </a:r>
          </a:p>
          <a:p>
            <a:pPr marL="114300" indent="0" algn="just">
              <a:buNone/>
            </a:pPr>
            <a:r>
              <a:rPr lang="pl-PL" sz="1600" dirty="0"/>
              <a:t>przedstawiciele dyplomatyczni korzystają z immunitetu od jurysdykcji karnej, cywilnej i administracyjnej z wyjątkiem:</a:t>
            </a:r>
          </a:p>
          <a:p>
            <a:pPr algn="just">
              <a:buFont typeface="Wingdings" panose="05000000000000000000" pitchFamily="2" charset="2"/>
              <a:buChar char="§"/>
            </a:pPr>
            <a:r>
              <a:rPr lang="pl-PL" sz="1600" dirty="0"/>
              <a:t>powództw z zakresu prawa rzeczowego dotyczących prywatnego mienia nieruchomego położonego na terytorium państwa przyjmującego, chyba że przedstawiciel dyplomatyczny posiada je w imieniu państwa wysyłającego do celów misji</a:t>
            </a:r>
          </a:p>
          <a:p>
            <a:pPr algn="just">
              <a:buFont typeface="Wingdings" panose="05000000000000000000" pitchFamily="2" charset="2"/>
              <a:buChar char="§"/>
            </a:pPr>
            <a:r>
              <a:rPr lang="pl-PL" sz="1600" dirty="0"/>
              <a:t>powództw dotyczących spadkobrania, w których przedstawiciel dyplomatyczny występuje jako wykonawca testamentu, administrator, spadkobierca lub zapisobiorca, w charakterze osoby prywatnej, a nie w imieniu państwa wysyłającego</a:t>
            </a:r>
          </a:p>
          <a:p>
            <a:pPr algn="just">
              <a:buFont typeface="Wingdings" panose="05000000000000000000" pitchFamily="2" charset="2"/>
              <a:buChar char="§"/>
            </a:pPr>
            <a:r>
              <a:rPr lang="pl-PL" sz="1600" dirty="0"/>
              <a:t>powództw dotyczących wszelkiego rodzaju zawodowej lub handlowej działalności wykonywanej przez przedstawiciela dyplomatycznego w państwie przyjmującym poza jego funkcjami urzędowymi</a:t>
            </a:r>
          </a:p>
          <a:p>
            <a:pPr marL="114300" indent="0" algn="just">
              <a:buNone/>
            </a:pPr>
            <a:r>
              <a:rPr lang="pl-PL" sz="1600" dirty="0"/>
              <a:t>przedstawiciel dyplomatyczny </a:t>
            </a:r>
            <a:r>
              <a:rPr lang="pl-PL" sz="1600" b="1" dirty="0"/>
              <a:t>nie jest zobowiązany do składania zeznań w charakterze świadka</a:t>
            </a:r>
          </a:p>
        </p:txBody>
      </p:sp>
    </p:spTree>
    <p:extLst>
      <p:ext uri="{BB962C8B-B14F-4D97-AF65-F5344CB8AC3E}">
        <p14:creationId xmlns:p14="http://schemas.microsoft.com/office/powerpoint/2010/main" val="3334673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r>
              <a:rPr lang="pl-PL" sz="1600" b="1" dirty="0"/>
              <a:t>przywileje i immunitety przedstawicieli dyplomatycznych </a:t>
            </a:r>
            <a:r>
              <a:rPr lang="pl-PL" sz="1600" dirty="0"/>
              <a:t>c.d.</a:t>
            </a:r>
          </a:p>
          <a:p>
            <a:pPr>
              <a:buFont typeface="Wingdings" panose="05000000000000000000" pitchFamily="2" charset="2"/>
              <a:buChar char="Ø"/>
            </a:pPr>
            <a:r>
              <a:rPr lang="pl-PL" sz="1600" b="1" dirty="0"/>
              <a:t>immunitet egzekucyjny </a:t>
            </a:r>
          </a:p>
          <a:p>
            <a:pPr marL="114300" indent="0" algn="just">
              <a:buNone/>
            </a:pPr>
            <a:r>
              <a:rPr lang="pl-PL" sz="1600" dirty="0"/>
              <a:t>w stosunku do przedstawiciela dyplomatycznego nie mogą być przedsięwzięte żadne środki egzekucyjne poza tymi, które dotyczą spraw zwolnionych z immunitetu od jurysdykcji cywilnej i administracyjnej, przy czym przedsięwzięte środki nie mogą naruszać nietykalności jego osoby lub rezydencji</a:t>
            </a:r>
          </a:p>
          <a:p>
            <a:pPr marL="114300" indent="0" algn="just">
              <a:buNone/>
            </a:pPr>
            <a:endParaRPr lang="pl-PL" sz="1600" dirty="0"/>
          </a:p>
          <a:p>
            <a:pPr marL="114300" indent="0" algn="just">
              <a:buNone/>
            </a:pPr>
            <a:r>
              <a:rPr lang="pl-PL" sz="1600" dirty="0"/>
              <a:t>*państwo wysyłające nadal zachowuje immunitet jurysdykcyjny w stosunku do swoich przedstawicieli</a:t>
            </a:r>
          </a:p>
          <a:p>
            <a:pPr marL="114300" indent="0" algn="just">
              <a:buNone/>
            </a:pPr>
            <a:r>
              <a:rPr lang="pl-PL" sz="1600" dirty="0"/>
              <a:t>**państwo wysyłające może zrzec się immunitetu jurysdykcyjnego swoich przedstawicieli – zrzeczenie się powinno być wyraźne</a:t>
            </a:r>
          </a:p>
          <a:p>
            <a:pPr marL="114300" indent="0" algn="just">
              <a:buNone/>
            </a:pPr>
            <a:r>
              <a:rPr lang="pl-PL" sz="1600" dirty="0"/>
              <a:t>***jeżeli przedstawiciel dyplomatyczny korzystający z immunitetu jurysdykcyjnego wszczyna postępowanie przed organami państwa przyjmującego, nie będzie się mógł powoływać na immunitet w stosunku do powództwa wzajemnego bezpośrednio związanego z powództwem głównym</a:t>
            </a:r>
          </a:p>
          <a:p>
            <a:pPr marL="114300" indent="0" algn="just">
              <a:buNone/>
            </a:pPr>
            <a:r>
              <a:rPr lang="pl-PL" sz="1600" dirty="0"/>
              <a:t>****zrzeczenie się immunitetu jurysdykcyjnego w postępowaniu cywilnym lub administracyjnym nie jest uważane za zrzeczenie się immunitetu w stosunku do wykonania wyroku – konieczne jest osobne zrzeczenie się immunitetu egzekucyjnego</a:t>
            </a:r>
          </a:p>
          <a:p>
            <a:pPr marL="114300" indent="0">
              <a:buNone/>
            </a:pPr>
            <a:endParaRPr lang="pl-PL" sz="1600" dirty="0"/>
          </a:p>
        </p:txBody>
      </p:sp>
    </p:spTree>
    <p:extLst>
      <p:ext uri="{BB962C8B-B14F-4D97-AF65-F5344CB8AC3E}">
        <p14:creationId xmlns:p14="http://schemas.microsoft.com/office/powerpoint/2010/main" val="2673306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814976"/>
          </a:xfrm>
        </p:spPr>
        <p:txBody>
          <a:bodyPr>
            <a:normAutofit fontScale="92500"/>
          </a:bodyPr>
          <a:lstStyle/>
          <a:p>
            <a:pPr marL="114300" indent="0">
              <a:buNone/>
            </a:pPr>
            <a:r>
              <a:rPr lang="pl-PL" sz="1600" b="1" dirty="0"/>
              <a:t>przywileje i immunitety przedstawicieli dyplomatycznych </a:t>
            </a:r>
            <a:r>
              <a:rPr lang="pl-PL" sz="1600" dirty="0"/>
              <a:t>c.d.</a:t>
            </a:r>
          </a:p>
          <a:p>
            <a:pPr algn="just">
              <a:buFont typeface="Wingdings" panose="05000000000000000000" pitchFamily="2" charset="2"/>
              <a:buChar char="Ø"/>
            </a:pPr>
            <a:r>
              <a:rPr lang="pl-PL" sz="1600" b="1" dirty="0"/>
              <a:t>zwolnienie z podległości przepisom o ubezpieczeniach społecznych</a:t>
            </a:r>
            <a:r>
              <a:rPr lang="pl-PL" sz="1600" dirty="0"/>
              <a:t> państwa przyjmującego</a:t>
            </a:r>
          </a:p>
          <a:p>
            <a:pPr marL="114300" indent="0" algn="just">
              <a:buNone/>
            </a:pPr>
            <a:endParaRPr lang="pl-PL" sz="1600" dirty="0"/>
          </a:p>
          <a:p>
            <a:pPr algn="just">
              <a:buFont typeface="Wingdings" panose="05000000000000000000" pitchFamily="2" charset="2"/>
              <a:buChar char="Ø"/>
            </a:pPr>
            <a:r>
              <a:rPr lang="pl-PL" sz="1600" b="1" dirty="0"/>
              <a:t>zwolnienie z opłat i podatków,</a:t>
            </a:r>
            <a:r>
              <a:rPr lang="pl-PL" sz="1600" dirty="0"/>
              <a:t> osobistych i rzeczowych, państwowych, regionalnych i komunalnych, z wyjątkiem:</a:t>
            </a:r>
          </a:p>
          <a:p>
            <a:pPr algn="just">
              <a:buFont typeface="Wingdings" panose="05000000000000000000" pitchFamily="2" charset="2"/>
              <a:buChar char="§"/>
            </a:pPr>
            <a:r>
              <a:rPr lang="pl-PL" sz="1600" dirty="0"/>
              <a:t>podatków pośrednich zazwyczaj wliczanych w cenę towarów lub usług</a:t>
            </a:r>
          </a:p>
          <a:p>
            <a:pPr algn="just">
              <a:buFont typeface="Wingdings" panose="05000000000000000000" pitchFamily="2" charset="2"/>
              <a:buChar char="§"/>
            </a:pPr>
            <a:r>
              <a:rPr lang="pl-PL" sz="1600" dirty="0"/>
              <a:t>opłat i podatków dotyczących prywatnego mienia nieruchomego położonego na terytorium państwa przyjmującego, chyba że przedstawiciel dyplomatyczny posiada je w imieniu państwa wysyłającego dla celów misji</a:t>
            </a:r>
          </a:p>
          <a:p>
            <a:pPr algn="just">
              <a:buFont typeface="Wingdings" panose="05000000000000000000" pitchFamily="2" charset="2"/>
              <a:buChar char="§"/>
            </a:pPr>
            <a:r>
              <a:rPr lang="pl-PL" sz="1600" dirty="0"/>
              <a:t>należności spadkowych pobieranych przez państwo przyjmujące (nie dotyczy spadku po zmarłym członku misji)</a:t>
            </a:r>
          </a:p>
          <a:p>
            <a:pPr algn="just">
              <a:buFont typeface="Wingdings" panose="05000000000000000000" pitchFamily="2" charset="2"/>
              <a:buChar char="§"/>
            </a:pPr>
            <a:r>
              <a:rPr lang="pl-PL" sz="1600" dirty="0"/>
              <a:t>opłat i podatków dotyczących prywatnego dochodu mającego swe źródło w państwie przyjmującym oraz podatków dotyczących kapitału zainwestowanego w przedsiębiorstwach handlowych znajdujących się w państwie przyjmującym</a:t>
            </a:r>
          </a:p>
          <a:p>
            <a:pPr algn="just">
              <a:buFont typeface="Wingdings" panose="05000000000000000000" pitchFamily="2" charset="2"/>
              <a:buChar char="§"/>
            </a:pPr>
            <a:r>
              <a:rPr lang="pl-PL" sz="1600" dirty="0"/>
              <a:t>opłat i podatków należnych z tytułu wyświadczonych usług</a:t>
            </a:r>
          </a:p>
          <a:p>
            <a:pPr algn="just">
              <a:buFont typeface="Wingdings" panose="05000000000000000000" pitchFamily="2" charset="2"/>
              <a:buChar char="§"/>
            </a:pPr>
            <a:r>
              <a:rPr lang="pl-PL" sz="1600" dirty="0"/>
              <a:t>należności rejestracyjnych, sądowych, hipotecznych oraz stemplowych dotyczących mienia nieruchomego, z wyjątkiem pomieszczeń misji</a:t>
            </a:r>
          </a:p>
          <a:p>
            <a:pPr marL="114300" indent="0" algn="just">
              <a:buNone/>
            </a:pPr>
            <a:endParaRPr lang="pl-PL" sz="1600" dirty="0"/>
          </a:p>
          <a:p>
            <a:pPr algn="just">
              <a:buFont typeface="Wingdings" panose="05000000000000000000" pitchFamily="2" charset="2"/>
              <a:buChar char="Ø"/>
            </a:pPr>
            <a:r>
              <a:rPr lang="pl-PL" sz="1600" b="1" dirty="0"/>
              <a:t>zwolnienie </a:t>
            </a:r>
            <a:r>
              <a:rPr lang="pl-PL" sz="1600" dirty="0"/>
              <a:t>w państwie przyjmującym </a:t>
            </a:r>
            <a:r>
              <a:rPr lang="pl-PL" sz="1600" b="1" dirty="0"/>
              <a:t>z wszelkich osobistych świadczeń, z wszelkiego rodzaju służby publicznej oraz obciążeń wojskowych</a:t>
            </a:r>
            <a:r>
              <a:rPr lang="pl-PL" sz="1600" dirty="0"/>
              <a:t>, takich jak rekwizycje, daniny wojskowe i zakwaterowanie</a:t>
            </a:r>
          </a:p>
        </p:txBody>
      </p:sp>
    </p:spTree>
    <p:extLst>
      <p:ext uri="{BB962C8B-B14F-4D97-AF65-F5344CB8AC3E}">
        <p14:creationId xmlns:p14="http://schemas.microsoft.com/office/powerpoint/2010/main" val="1503178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872486"/>
          </a:xfrm>
        </p:spPr>
        <p:txBody>
          <a:bodyPr>
            <a:normAutofit/>
          </a:bodyPr>
          <a:lstStyle/>
          <a:p>
            <a:pPr marL="114300" indent="0">
              <a:buNone/>
            </a:pPr>
            <a:r>
              <a:rPr lang="pl-PL" sz="1600" b="1" dirty="0"/>
              <a:t>przywileje i immunitety przedstawicieli dyplomatycznych </a:t>
            </a:r>
            <a:r>
              <a:rPr lang="pl-PL" sz="1600" dirty="0"/>
              <a:t>c.d.</a:t>
            </a:r>
          </a:p>
          <a:p>
            <a:pPr>
              <a:buFont typeface="Wingdings" panose="05000000000000000000" pitchFamily="2" charset="2"/>
              <a:buChar char="Ø"/>
            </a:pPr>
            <a:r>
              <a:rPr lang="pl-PL" sz="1600" b="1" dirty="0"/>
              <a:t>zwolnienie z opłat celnych, podatków </a:t>
            </a:r>
            <a:r>
              <a:rPr lang="pl-PL" sz="1600" dirty="0"/>
              <a:t>i innych pokrewnych należności za wwóz:</a:t>
            </a:r>
          </a:p>
          <a:p>
            <a:pPr algn="just">
              <a:buFont typeface="Wingdings" panose="05000000000000000000" pitchFamily="2" charset="2"/>
              <a:buChar char="§"/>
            </a:pPr>
            <a:r>
              <a:rPr lang="pl-PL" sz="1600" dirty="0"/>
              <a:t>przedmiotów przeznaczonych do użytku urzędowego misji</a:t>
            </a:r>
          </a:p>
          <a:p>
            <a:pPr algn="just">
              <a:buFont typeface="Wingdings" panose="05000000000000000000" pitchFamily="2" charset="2"/>
              <a:buChar char="§"/>
            </a:pPr>
            <a:r>
              <a:rPr lang="pl-PL" sz="1600" dirty="0"/>
              <a:t>przedmiotów przeznaczonych do osobistego użytku przedstawiciela dyplomatycznego lub członków jego rodziny pozostających z nim we wspólnocie domowej łącznie z przedmiotami związanymi z jego urządzeniem się</a:t>
            </a:r>
          </a:p>
          <a:p>
            <a:pPr marL="114300" indent="0" algn="just">
              <a:buNone/>
            </a:pPr>
            <a:endParaRPr lang="pl-PL" sz="1600" dirty="0"/>
          </a:p>
          <a:p>
            <a:pPr algn="just">
              <a:buFont typeface="Wingdings" panose="05000000000000000000" pitchFamily="2" charset="2"/>
              <a:buChar char="Ø"/>
            </a:pPr>
            <a:r>
              <a:rPr lang="pl-PL" sz="1600" b="1" dirty="0"/>
              <a:t>zwolnienie z rewizji osobistego bagażu </a:t>
            </a:r>
            <a:r>
              <a:rPr lang="pl-PL" sz="1600" dirty="0"/>
              <a:t>– zasada</a:t>
            </a:r>
          </a:p>
          <a:p>
            <a:pPr marL="114300" indent="0" algn="just">
              <a:buNone/>
            </a:pPr>
            <a:r>
              <a:rPr lang="pl-PL" sz="1600" dirty="0"/>
              <a:t>*wyjątek – poważne podstawy do przypuszczenia, że bagaż zawiera przedmioty, których wwóz lub wywóz jest zabroniony przez ustawodawstwo państwa przyjmującego lub podlega przepisom tego państwa dotyczącym kwarantanny; rewizja winna być przeprowadzona w obecności przedstawiciela dyplomatycznego lub osoby przez niego upoważnionej</a:t>
            </a:r>
          </a:p>
          <a:p>
            <a:pPr marL="114300" indent="0" algn="just">
              <a:buNone/>
            </a:pPr>
            <a:endParaRPr lang="pl-PL" sz="1600" dirty="0"/>
          </a:p>
          <a:p>
            <a:pPr marL="114300" indent="0">
              <a:buNone/>
            </a:pPr>
            <a:endParaRPr lang="pl-PL" sz="1600" dirty="0"/>
          </a:p>
        </p:txBody>
      </p:sp>
    </p:spTree>
    <p:extLst>
      <p:ext uri="{BB962C8B-B14F-4D97-AF65-F5344CB8AC3E}">
        <p14:creationId xmlns:p14="http://schemas.microsoft.com/office/powerpoint/2010/main" val="4210953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r>
              <a:rPr lang="pl-PL" sz="1600" b="1" dirty="0"/>
              <a:t>członkowie rodziny przedstawiciela dyplomatycznego pozostający z nim we wspólnocie domowej, jeżeli nie są obywatelami państwa przyjmującego korzystają</a:t>
            </a:r>
            <a:r>
              <a:rPr lang="pl-PL" sz="1600" dirty="0"/>
              <a:t>:</a:t>
            </a:r>
          </a:p>
          <a:p>
            <a:pPr>
              <a:buFont typeface="Wingdings" panose="05000000000000000000" pitchFamily="2" charset="2"/>
              <a:buChar char="Ø"/>
            </a:pPr>
            <a:r>
              <a:rPr lang="pl-PL" sz="1600" dirty="0"/>
              <a:t>z przywileju nietykalności osobistej, nietykalności dokumentów i korespondencji</a:t>
            </a:r>
          </a:p>
          <a:p>
            <a:pPr>
              <a:buFont typeface="Wingdings" panose="05000000000000000000" pitchFamily="2" charset="2"/>
              <a:buChar char="Ø"/>
            </a:pPr>
            <a:r>
              <a:rPr lang="pl-PL" sz="1600" dirty="0"/>
              <a:t>z immunitetu jurysdykcyjnego</a:t>
            </a:r>
          </a:p>
          <a:p>
            <a:pPr>
              <a:buFont typeface="Wingdings" panose="05000000000000000000" pitchFamily="2" charset="2"/>
              <a:buChar char="Ø"/>
            </a:pPr>
            <a:r>
              <a:rPr lang="pl-PL" sz="1600" dirty="0"/>
              <a:t>ze zwolnienia z podległości przepisom o ubezpieczeniu społecznym państwa przyjmującego</a:t>
            </a:r>
          </a:p>
          <a:p>
            <a:pPr>
              <a:buFont typeface="Wingdings" panose="05000000000000000000" pitchFamily="2" charset="2"/>
              <a:buChar char="Ø"/>
            </a:pPr>
            <a:r>
              <a:rPr lang="pl-PL" sz="1600" dirty="0"/>
              <a:t>ze zwolnienia z opłat i podatków osobistych i rzeczowych</a:t>
            </a:r>
          </a:p>
          <a:p>
            <a:pPr>
              <a:buFont typeface="Wingdings" panose="05000000000000000000" pitchFamily="2" charset="2"/>
              <a:buChar char="Ø"/>
            </a:pPr>
            <a:r>
              <a:rPr lang="pl-PL" sz="1600" dirty="0"/>
              <a:t>ze zwolnienia ze świadczeń osobistych na rzecz państwa przyjmującego</a:t>
            </a:r>
          </a:p>
          <a:p>
            <a:pPr>
              <a:buFont typeface="Wingdings" panose="05000000000000000000" pitchFamily="2" charset="2"/>
              <a:buChar char="Ø"/>
            </a:pPr>
            <a:r>
              <a:rPr lang="pl-PL" sz="1600" dirty="0"/>
              <a:t>ze zwolnień celnych</a:t>
            </a:r>
          </a:p>
          <a:p>
            <a:pPr>
              <a:buFont typeface="Wingdings" panose="05000000000000000000" pitchFamily="2" charset="2"/>
              <a:buChar char="Ø"/>
            </a:pPr>
            <a:endParaRPr lang="pl-PL" sz="1600" dirty="0"/>
          </a:p>
          <a:p>
            <a:pPr>
              <a:buFont typeface="Wingdings" panose="05000000000000000000" pitchFamily="2" charset="2"/>
              <a:buChar char="Ø"/>
            </a:pPr>
            <a:endParaRPr lang="pl-PL" sz="1600" dirty="0"/>
          </a:p>
          <a:p>
            <a:pPr>
              <a:buFont typeface="Wingdings" panose="05000000000000000000" pitchFamily="2" charset="2"/>
              <a:buChar char="Ø"/>
            </a:pPr>
            <a:endParaRPr lang="pl-PL" sz="1600" dirty="0"/>
          </a:p>
          <a:p>
            <a:pPr marL="114300" indent="0">
              <a:buNone/>
            </a:pPr>
            <a:endParaRPr lang="pl-PL" sz="1600" dirty="0"/>
          </a:p>
        </p:txBody>
      </p:sp>
    </p:spTree>
    <p:extLst>
      <p:ext uri="{BB962C8B-B14F-4D97-AF65-F5344CB8AC3E}">
        <p14:creationId xmlns:p14="http://schemas.microsoft.com/office/powerpoint/2010/main" val="16790291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r>
              <a:rPr lang="pl-PL" sz="1600" b="1" dirty="0"/>
              <a:t>przywileje i immunitety personelu administracyjnego i technicznego</a:t>
            </a:r>
          </a:p>
          <a:p>
            <a:pPr>
              <a:buFont typeface="Wingdings" panose="05000000000000000000" pitchFamily="2" charset="2"/>
              <a:buChar char="Ø"/>
            </a:pPr>
            <a:r>
              <a:rPr lang="pl-PL" sz="1600" dirty="0"/>
              <a:t>przywilej nietykalności osobistej</a:t>
            </a:r>
          </a:p>
          <a:p>
            <a:pPr>
              <a:buFont typeface="Wingdings" panose="05000000000000000000" pitchFamily="2" charset="2"/>
              <a:buChar char="Ø"/>
            </a:pPr>
            <a:r>
              <a:rPr lang="pl-PL" sz="1600" dirty="0"/>
              <a:t>przywilej nietykalności dokumentów i korespondencji</a:t>
            </a:r>
          </a:p>
          <a:p>
            <a:pPr algn="just">
              <a:buFont typeface="Wingdings" panose="05000000000000000000" pitchFamily="2" charset="2"/>
              <a:buChar char="Ø"/>
            </a:pPr>
            <a:r>
              <a:rPr lang="pl-PL" sz="1600" dirty="0"/>
              <a:t>immunitet jurysdykcyjny w sprawach karnych oraz od jurysdykcji cywilnej i administracyjnej w sprawach związanych z wykonywaniem obowiązków służbowych</a:t>
            </a:r>
          </a:p>
          <a:p>
            <a:pPr algn="just">
              <a:buFont typeface="Wingdings" panose="05000000000000000000" pitchFamily="2" charset="2"/>
              <a:buChar char="Ø"/>
            </a:pPr>
            <a:r>
              <a:rPr lang="pl-PL" sz="1600" dirty="0"/>
              <a:t>zwolnienie z podległości przepisom o ubezpieczeniu społecznym państwa przyjmującego</a:t>
            </a:r>
          </a:p>
          <a:p>
            <a:pPr algn="just">
              <a:buFont typeface="Wingdings" panose="05000000000000000000" pitchFamily="2" charset="2"/>
              <a:buChar char="Ø"/>
            </a:pPr>
            <a:r>
              <a:rPr lang="pl-PL" sz="1600" dirty="0"/>
              <a:t>zwolnienie z opłat i podatków osobistych i rzeczowych</a:t>
            </a:r>
          </a:p>
          <a:p>
            <a:pPr algn="just">
              <a:buFont typeface="Wingdings" panose="05000000000000000000" pitchFamily="2" charset="2"/>
              <a:buChar char="Ø"/>
            </a:pPr>
            <a:r>
              <a:rPr lang="pl-PL" sz="1600" dirty="0"/>
              <a:t>zwolnienie ze świadczeń osobistych za przedmioty wwiezione podczas pierwszego urządzania się</a:t>
            </a:r>
          </a:p>
          <a:p>
            <a:pPr marL="114300" indent="0" algn="just">
              <a:buNone/>
            </a:pPr>
            <a:endParaRPr lang="pl-PL" sz="1600" dirty="0"/>
          </a:p>
          <a:p>
            <a:pPr marL="114300" indent="0" algn="just">
              <a:buNone/>
            </a:pPr>
            <a:r>
              <a:rPr lang="pl-PL" sz="1600" dirty="0"/>
              <a:t>z analogicznych przywilejów i immunitetów korzystają członkowie rodzin personelu administracyjnego i technicznego pozostający z nimi we wspólnocie domowej, o ile nie są obywatelami państwa przyjmującego lub nie mają w nim stałego miejsca zamieszkania</a:t>
            </a:r>
          </a:p>
        </p:txBody>
      </p:sp>
    </p:spTree>
    <p:extLst>
      <p:ext uri="{BB962C8B-B14F-4D97-AF65-F5344CB8AC3E}">
        <p14:creationId xmlns:p14="http://schemas.microsoft.com/office/powerpoint/2010/main" val="3251286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3C0C1A-7FF2-407E-DBD6-B3DAC22745BB}"/>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3CA20F61-0FE1-D666-E2BC-987203D56791}"/>
              </a:ext>
            </a:extLst>
          </p:cNvPr>
          <p:cNvSpPr>
            <a:spLocks noGrp="1"/>
          </p:cNvSpPr>
          <p:nvPr>
            <p:ph idx="1"/>
          </p:nvPr>
        </p:nvSpPr>
        <p:spPr/>
        <p:txBody>
          <a:bodyPr>
            <a:normAutofit/>
          </a:bodyPr>
          <a:lstStyle/>
          <a:p>
            <a:pPr marL="114300" indent="0">
              <a:buNone/>
            </a:pPr>
            <a:r>
              <a:rPr lang="pl-PL" sz="1600" dirty="0"/>
              <a:t>art. 7 pkt 2 ustawy o służbie zagranicznej</a:t>
            </a:r>
          </a:p>
          <a:p>
            <a:pPr marL="114300" indent="0">
              <a:buNone/>
            </a:pPr>
            <a:r>
              <a:rPr lang="pl-PL" sz="1600" b="1" i="0" u="none" strike="noStrike" baseline="0" dirty="0">
                <a:solidFill>
                  <a:srgbClr val="000000"/>
                </a:solidFill>
              </a:rPr>
              <a:t>członkowie rodziny</a:t>
            </a:r>
            <a:r>
              <a:rPr lang="pl-PL" sz="1600" b="0" i="0" u="none" strike="noStrike" baseline="0" dirty="0">
                <a:solidFill>
                  <a:srgbClr val="000000"/>
                </a:solidFill>
              </a:rPr>
              <a:t>: </a:t>
            </a:r>
          </a:p>
          <a:p>
            <a:pPr>
              <a:buFont typeface="Wingdings" panose="05000000000000000000" pitchFamily="2" charset="2"/>
              <a:buChar char="§"/>
            </a:pPr>
            <a:r>
              <a:rPr lang="pl-PL" sz="1600" b="0" i="0" u="none" strike="noStrike" baseline="0" dirty="0">
                <a:solidFill>
                  <a:srgbClr val="000000"/>
                </a:solidFill>
              </a:rPr>
              <a:t> małżonek </a:t>
            </a:r>
          </a:p>
          <a:p>
            <a:pPr algn="just">
              <a:buFont typeface="Wingdings" panose="05000000000000000000" pitchFamily="2" charset="2"/>
              <a:buChar char="§"/>
            </a:pPr>
            <a:r>
              <a:rPr lang="pl-PL" sz="1600" b="0" i="0" u="none" strike="noStrike" baseline="0" dirty="0">
                <a:solidFill>
                  <a:srgbClr val="000000"/>
                </a:solidFill>
              </a:rPr>
              <a:t>dzieci: własne, małżonka, przysposobione oraz wzięte na utrzymanie i wychowanie w ramach rodzin zastępczych, rodzinnych domów dziecka – w wieku do 18 lat bądź będące w wieku określonym odrębnymi przepisami, dotyczącymi zasiłków rodzinnych i pielęgnacyjnych, </a:t>
            </a:r>
          </a:p>
          <a:p>
            <a:pPr algn="just">
              <a:buFont typeface="Wingdings" panose="05000000000000000000" pitchFamily="2" charset="2"/>
              <a:buChar char="§"/>
            </a:pPr>
            <a:r>
              <a:rPr lang="pl-PL" sz="1600" b="0" i="0" u="none" strike="noStrike" baseline="0" dirty="0">
                <a:solidFill>
                  <a:srgbClr val="000000"/>
                </a:solidFill>
              </a:rPr>
              <a:t>osoby niepełnosprawne niezdolne do samodzielnej egzystencji w rozumieniu przepisów ustawy z dnia 31 lipca 2019 r. o świadczeniu uzupełniającym dla osób niezdolnych do samodzielnej egzystencji (Dz. U. z 2020 r. poz. 1936 oraz z 2021 r. poz. 353), wymagające stałej opieki członka służby zagranicznej </a:t>
            </a:r>
            <a:endParaRPr lang="pl-PL" sz="1600" dirty="0"/>
          </a:p>
        </p:txBody>
      </p:sp>
    </p:spTree>
    <p:extLst>
      <p:ext uri="{BB962C8B-B14F-4D97-AF65-F5344CB8AC3E}">
        <p14:creationId xmlns:p14="http://schemas.microsoft.com/office/powerpoint/2010/main" val="13167085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lgn="just">
              <a:buNone/>
            </a:pPr>
            <a:r>
              <a:rPr lang="pl-PL" sz="1600" b="1" dirty="0"/>
              <a:t>przywileje i immunitety członków personelu służby misji </a:t>
            </a:r>
            <a:r>
              <a:rPr lang="pl-PL" sz="1600" dirty="0"/>
              <a:t>– o ile nie są obywatelami państwa przyjmującego lub nie mają w nim stałego miejsca zamieszkania</a:t>
            </a:r>
          </a:p>
          <a:p>
            <a:pPr>
              <a:buFont typeface="Wingdings" panose="05000000000000000000" pitchFamily="2" charset="2"/>
              <a:buChar char="Ø"/>
            </a:pPr>
            <a:r>
              <a:rPr lang="pl-PL" sz="1600" dirty="0"/>
              <a:t>immunitet w odniesieniu do aktów dokonanych w toku pełnienia ich funkcji</a:t>
            </a:r>
          </a:p>
          <a:p>
            <a:pPr>
              <a:buFont typeface="Wingdings" panose="05000000000000000000" pitchFamily="2" charset="2"/>
              <a:buChar char="Ø"/>
            </a:pPr>
            <a:r>
              <a:rPr lang="pl-PL" sz="1600" dirty="0"/>
              <a:t>zwolnienie od opłat i podatków od wynagrodzeń, jakie otrzymują z tytułu zatrudnienia</a:t>
            </a:r>
          </a:p>
          <a:p>
            <a:pPr>
              <a:buFont typeface="Wingdings" panose="05000000000000000000" pitchFamily="2" charset="2"/>
              <a:buChar char="Ø"/>
            </a:pPr>
            <a:r>
              <a:rPr lang="pl-PL" sz="1600" dirty="0"/>
              <a:t>zwolnienie z podległości przepisom o ubezpieczeniach społecznych państwa przyjmującego</a:t>
            </a:r>
          </a:p>
          <a:p>
            <a:pPr marL="114300" indent="0">
              <a:buNone/>
            </a:pPr>
            <a:endParaRPr lang="pl-PL" sz="1600" dirty="0"/>
          </a:p>
          <a:p>
            <a:pPr marL="114300" indent="0" algn="just">
              <a:buNone/>
            </a:pPr>
            <a:r>
              <a:rPr lang="pl-PL" sz="1600" b="1" dirty="0"/>
              <a:t>przywileje prywatnych służących członków misji </a:t>
            </a:r>
            <a:r>
              <a:rPr lang="pl-PL" sz="1600" dirty="0"/>
              <a:t>– o ile nie są obywatelami państwa przyjmującego lub nie mają w nim stałego miejsca zamieszkania</a:t>
            </a:r>
          </a:p>
          <a:p>
            <a:pPr>
              <a:buFont typeface="Wingdings" panose="05000000000000000000" pitchFamily="2" charset="2"/>
              <a:buChar char="Ø"/>
            </a:pPr>
            <a:r>
              <a:rPr lang="pl-PL" sz="1600" dirty="0"/>
              <a:t>zwolnienie z opłat i podatków od wynagrodzeń, które otrzymują z tytułu zatrudnienia</a:t>
            </a:r>
          </a:p>
          <a:p>
            <a:pPr algn="just">
              <a:buFont typeface="Wingdings" panose="05000000000000000000" pitchFamily="2" charset="2"/>
              <a:buChar char="Ø"/>
            </a:pPr>
            <a:r>
              <a:rPr lang="pl-PL" sz="1600" dirty="0"/>
              <a:t>zwolnienie z podległości przepisom o ubezpieczeniach społecznych państwa przyjmującego, pod warunkiem, że osoby te są objęte przepisami o ubezpieczeniach społecznych, które obowiązują w państwie wysyłającym lub w państwie trzecim</a:t>
            </a:r>
          </a:p>
          <a:p>
            <a:pPr>
              <a:buFont typeface="Wingdings" panose="05000000000000000000" pitchFamily="2" charset="2"/>
              <a:buChar char="Ø"/>
            </a:pPr>
            <a:r>
              <a:rPr lang="pl-PL" sz="1600" dirty="0"/>
              <a:t>z innych przywilejów mogą korzystać tylko w zakresie przyznanym przez państwo przyjmujące</a:t>
            </a:r>
          </a:p>
          <a:p>
            <a:pPr>
              <a:buFont typeface="Wingdings" panose="05000000000000000000" pitchFamily="2" charset="2"/>
              <a:buChar char="Ø"/>
            </a:pPr>
            <a:r>
              <a:rPr lang="pl-PL" sz="1600" dirty="0"/>
              <a:t>jurysdykcja państwa przyjmującego nad tymi osobami nie powinna zakłócać funkcji misji </a:t>
            </a:r>
          </a:p>
        </p:txBody>
      </p:sp>
    </p:spTree>
    <p:extLst>
      <p:ext uri="{BB962C8B-B14F-4D97-AF65-F5344CB8AC3E}">
        <p14:creationId xmlns:p14="http://schemas.microsoft.com/office/powerpoint/2010/main" val="511804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FF7C2-D2A5-7863-E383-77EB56C8C781}"/>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a:t>
            </a:r>
            <a:r>
              <a:rPr lang="pl-PL" sz="2000" dirty="0" err="1"/>
              <a:t>europy</a:t>
            </a:r>
            <a:endParaRPr lang="pl-PL" sz="2000" dirty="0"/>
          </a:p>
        </p:txBody>
      </p:sp>
      <p:sp>
        <p:nvSpPr>
          <p:cNvPr id="3" name="Symbol zastępczy zawartości 2">
            <a:extLst>
              <a:ext uri="{FF2B5EF4-FFF2-40B4-BE49-F238E27FC236}">
                <a16:creationId xmlns:a16="http://schemas.microsoft.com/office/drawing/2014/main" id="{4B36FA2E-64F7-65C4-6D01-8CF4F4618F6D}"/>
              </a:ext>
            </a:extLst>
          </p:cNvPr>
          <p:cNvSpPr>
            <a:spLocks noGrp="1"/>
          </p:cNvSpPr>
          <p:nvPr>
            <p:ph idx="1"/>
          </p:nvPr>
        </p:nvSpPr>
        <p:spPr/>
        <p:txBody>
          <a:bodyPr>
            <a:normAutofit/>
          </a:bodyPr>
          <a:lstStyle/>
          <a:p>
            <a:pPr marL="114300" indent="0" algn="just">
              <a:buNone/>
            </a:pPr>
            <a:r>
              <a:rPr lang="pl-PL" sz="1600" dirty="0"/>
              <a:t>Europejska Konwencja o zapobieganiu torturom oraz nieludzkiemu lub poniżającemu traktowaniu albo karaniu z dnia 26 listopada 1987 r. z protokołami dodatkowymi</a:t>
            </a:r>
          </a:p>
          <a:p>
            <a:pPr algn="just">
              <a:buFont typeface="Wingdings" panose="05000000000000000000" pitchFamily="2" charset="2"/>
              <a:buChar char="Ø"/>
            </a:pPr>
            <a:r>
              <a:rPr lang="pl-PL" sz="1600" dirty="0"/>
              <a:t>utworzenie Europejskiego Komitetu ds. Zapobiegania Torturom oraz Nieludzkiemu lub Poniżającemu Traktowaniu albo Karaniu</a:t>
            </a:r>
          </a:p>
          <a:p>
            <a:pPr algn="just">
              <a:buFont typeface="Wingdings" panose="05000000000000000000" pitchFamily="2" charset="2"/>
              <a:buChar char="Ø"/>
            </a:pPr>
            <a:r>
              <a:rPr lang="pl-PL" sz="1600" dirty="0"/>
              <a:t>Komitet ma badać – poprzez wizytacje – traktowanie osób pozbawionych wolności w państwach-stronach Konwencji w celu wzmocnienia, w razie potrzeby, ich ochrony</a:t>
            </a:r>
          </a:p>
          <a:p>
            <a:pPr algn="just">
              <a:buFont typeface="Wingdings" panose="05000000000000000000" pitchFamily="2" charset="2"/>
              <a:buChar char="Ø"/>
            </a:pPr>
            <a:r>
              <a:rPr lang="pl-PL" sz="1600" dirty="0"/>
              <a:t>Komitet sporządza poufne sprawozdania z wizytacji, mogące zawierać zalecenia dla państwa w celu poprawienia ochrony</a:t>
            </a:r>
          </a:p>
          <a:p>
            <a:pPr algn="just">
              <a:buFont typeface="Wingdings" panose="05000000000000000000" pitchFamily="2" charset="2"/>
              <a:buChar char="Ø"/>
            </a:pPr>
            <a:r>
              <a:rPr lang="pl-PL" sz="1600" dirty="0"/>
              <a:t>jeżeli państwo nie wypełnia zaleceń Komitetu, Komitet może większością 2/3 głosów zadecydować o wydaniu publicznego oświadczenia w sprawie</a:t>
            </a:r>
          </a:p>
        </p:txBody>
      </p:sp>
    </p:spTree>
    <p:extLst>
      <p:ext uri="{BB962C8B-B14F-4D97-AF65-F5344CB8AC3E}">
        <p14:creationId xmlns:p14="http://schemas.microsoft.com/office/powerpoint/2010/main" val="1985120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endParaRPr lang="pl-PL" sz="1600" dirty="0"/>
          </a:p>
          <a:p>
            <a:pPr marL="114300" indent="0" algn="just">
              <a:buNone/>
            </a:pPr>
            <a:r>
              <a:rPr lang="pl-PL" sz="1600" dirty="0"/>
              <a:t>*przedstawiciel dyplomatyczny będący obywatelem państwa przyjmującego korzysta jedynie z immunitetu jurysdykcyjnego i z nietykalności w odniesieniu do aktów urzędowych dokonywanych w toku pełnienia swych funkcji </a:t>
            </a:r>
          </a:p>
        </p:txBody>
      </p:sp>
    </p:spTree>
    <p:extLst>
      <p:ext uri="{BB962C8B-B14F-4D97-AF65-F5344CB8AC3E}">
        <p14:creationId xmlns:p14="http://schemas.microsoft.com/office/powerpoint/2010/main" val="12015491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r>
              <a:rPr lang="pl-PL" sz="1600" b="1" dirty="0"/>
              <a:t>zakres czasowy </a:t>
            </a:r>
            <a:r>
              <a:rPr lang="pl-PL" sz="1600" dirty="0"/>
              <a:t>obowiązywania przywilejów i immunitetów</a:t>
            </a:r>
          </a:p>
          <a:p>
            <a:pPr>
              <a:buFont typeface="Wingdings" panose="05000000000000000000" pitchFamily="2" charset="2"/>
              <a:buChar char="Ø"/>
            </a:pPr>
            <a:r>
              <a:rPr lang="pl-PL" sz="1600" b="1" dirty="0"/>
              <a:t>rozpoczęcie ochrony</a:t>
            </a:r>
          </a:p>
          <a:p>
            <a:pPr algn="just">
              <a:buFont typeface="Wingdings" panose="05000000000000000000" pitchFamily="2" charset="2"/>
              <a:buChar char="§"/>
            </a:pPr>
            <a:r>
              <a:rPr lang="pl-PL" sz="1600" dirty="0"/>
              <a:t>od chwili wjazdu na terytorium państwa przyjmującego w celu objęcia stanowiska </a:t>
            </a:r>
          </a:p>
          <a:p>
            <a:pPr algn="just">
              <a:buFont typeface="Wingdings" panose="05000000000000000000" pitchFamily="2" charset="2"/>
              <a:buChar char="§"/>
            </a:pPr>
            <a:r>
              <a:rPr lang="pl-PL" sz="1600" dirty="0"/>
              <a:t>jeżeli osoba objęta ochroną przebywa na terytorium państwa przyjmującego – od chwili notyfikacji jej nominacji ministrowi właściwemu ds. zagranicznych</a:t>
            </a:r>
          </a:p>
          <a:p>
            <a:pPr>
              <a:buFont typeface="Wingdings" panose="05000000000000000000" pitchFamily="2" charset="2"/>
              <a:buChar char="Ø"/>
            </a:pPr>
            <a:r>
              <a:rPr lang="pl-PL" sz="1600" b="1" dirty="0"/>
              <a:t>zakończenie ochrony </a:t>
            </a:r>
          </a:p>
          <a:p>
            <a:pPr marL="114300" indent="0" algn="just">
              <a:buNone/>
            </a:pPr>
            <a:r>
              <a:rPr lang="pl-PL" sz="1600" dirty="0"/>
              <a:t>gdy funkcje osoby korzystającej z ochrony dobiegną końca, z chwilą opuszczenia przez tą osobę kraju lub z upływem innego rozsądnego terminu, w którym mogłaby ona to zrobić</a:t>
            </a:r>
          </a:p>
          <a:p>
            <a:pPr marL="114300" indent="0" algn="just">
              <a:buNone/>
            </a:pPr>
            <a:r>
              <a:rPr lang="pl-PL" sz="1600" dirty="0"/>
              <a:t>*w dalszym ciągu trwa immunitet jurysdykcyjny w stosunku do czynności tej osoby podejmowanych w związku z aktami dokonanymi w toku pełnienia funkcji </a:t>
            </a:r>
          </a:p>
        </p:txBody>
      </p:sp>
    </p:spTree>
    <p:extLst>
      <p:ext uri="{BB962C8B-B14F-4D97-AF65-F5344CB8AC3E}">
        <p14:creationId xmlns:p14="http://schemas.microsoft.com/office/powerpoint/2010/main" val="1816236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endParaRPr lang="pl-PL" sz="1600" dirty="0"/>
          </a:p>
          <a:p>
            <a:pPr marL="114300" indent="0">
              <a:buNone/>
            </a:pPr>
            <a:r>
              <a:rPr lang="pl-PL" sz="1600" b="1" dirty="0"/>
              <a:t>zakres terytorialny </a:t>
            </a:r>
            <a:r>
              <a:rPr lang="pl-PL" sz="1600" dirty="0"/>
              <a:t>obowiązywania przywilejów i immunitetów</a:t>
            </a:r>
          </a:p>
          <a:p>
            <a:pPr>
              <a:buFont typeface="Wingdings" panose="05000000000000000000" pitchFamily="2" charset="2"/>
              <a:buChar char="Ø"/>
            </a:pPr>
            <a:r>
              <a:rPr lang="pl-PL" sz="1600" dirty="0"/>
              <a:t>terytorium państwa przyjmującego</a:t>
            </a:r>
          </a:p>
          <a:p>
            <a:pPr algn="just">
              <a:buFont typeface="Wingdings" panose="05000000000000000000" pitchFamily="2" charset="2"/>
              <a:buChar char="Ø"/>
            </a:pPr>
            <a:r>
              <a:rPr lang="pl-PL" sz="1600" dirty="0"/>
              <a:t>ochrona w czasie podróży w celu objęcia stanowiska, powrotu do kraju wysyłającego – państwa trzecie nie powinny utrudniać przejazdu przez swoje terytorium członka personelu dyplomatycznego, członków personelu administracyjnego i technicznego, personelu służby misji oraz członków ich rodzin</a:t>
            </a:r>
          </a:p>
        </p:txBody>
      </p:sp>
    </p:spTree>
    <p:extLst>
      <p:ext uri="{BB962C8B-B14F-4D97-AF65-F5344CB8AC3E}">
        <p14:creationId xmlns:p14="http://schemas.microsoft.com/office/powerpoint/2010/main" val="476390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r>
              <a:rPr lang="pl-PL" sz="1600" b="1" dirty="0"/>
              <a:t>obowiązki członków misji względem państwa przyjmującego</a:t>
            </a:r>
          </a:p>
          <a:p>
            <a:pPr>
              <a:buFont typeface="Wingdings" panose="05000000000000000000" pitchFamily="2" charset="2"/>
              <a:buChar char="Ø"/>
            </a:pPr>
            <a:r>
              <a:rPr lang="pl-PL" sz="1600" dirty="0"/>
              <a:t>obowiązek poszanowania ustaw i innych przepisów państwa przyjmującego</a:t>
            </a:r>
          </a:p>
          <a:p>
            <a:pPr>
              <a:buFont typeface="Wingdings" panose="05000000000000000000" pitchFamily="2" charset="2"/>
              <a:buChar char="Ø"/>
            </a:pPr>
            <a:r>
              <a:rPr lang="pl-PL" sz="1600" dirty="0"/>
              <a:t>zakaz mieszania się w sprawy wewnętrzne państwa przyjmującego</a:t>
            </a:r>
          </a:p>
          <a:p>
            <a:pPr algn="just">
              <a:buFont typeface="Wingdings" panose="05000000000000000000" pitchFamily="2" charset="2"/>
              <a:buChar char="Ø"/>
            </a:pPr>
            <a:r>
              <a:rPr lang="pl-PL" sz="1600" dirty="0"/>
              <a:t>sprawy urzędowe powierzone misji przez państwa wysyłające z państwem przyjmującym powinny być załatwiane z ministerstwem właściwym ds. zagranicznych</a:t>
            </a:r>
          </a:p>
          <a:p>
            <a:pPr algn="just">
              <a:buFont typeface="Wingdings" panose="05000000000000000000" pitchFamily="2" charset="2"/>
              <a:buChar char="Ø"/>
            </a:pPr>
            <a:r>
              <a:rPr lang="pl-PL" sz="1600" dirty="0"/>
              <a:t>zakaz użytkowania pomieszczeń misji w sposób niezgodny z funkcjami misji określonymi w Konwencji, w innych normach powszechnego prawa międzynarodowego lub w umowach dwustronnych między państwem wysyłającym i przyjmującym</a:t>
            </a:r>
          </a:p>
          <a:p>
            <a:pPr algn="just">
              <a:buFont typeface="Wingdings" panose="05000000000000000000" pitchFamily="2" charset="2"/>
              <a:buChar char="Ø"/>
            </a:pPr>
            <a:r>
              <a:rPr lang="pl-PL" sz="1600" dirty="0"/>
              <a:t>zakaz wykonywania przez przedstawiciela dyplomatycznego w państwie przyjmującym działalności zawodowej lub handlowej mającej na celu zysk osobisty</a:t>
            </a:r>
          </a:p>
          <a:p>
            <a:pPr algn="just">
              <a:buFont typeface="Wingdings" panose="05000000000000000000" pitchFamily="2" charset="2"/>
              <a:buChar char="Ø"/>
            </a:pPr>
            <a:r>
              <a:rPr lang="pl-PL" sz="1600" dirty="0"/>
              <a:t>obowiązek właściwego odnoszenia się do państwa przyjmującego, szanowania jego instytucji, kultury i tradycji np. powstrzymywanie się od krytyki głowy państwa, rządu</a:t>
            </a:r>
          </a:p>
          <a:p>
            <a:pPr algn="just">
              <a:buFont typeface="Wingdings" panose="05000000000000000000" pitchFamily="2" charset="2"/>
              <a:buChar char="Ø"/>
            </a:pPr>
            <a:r>
              <a:rPr lang="pl-PL" sz="1600" dirty="0"/>
              <a:t>zakaz działania i popierania działalności na szkodę państwa przyjmującego, w szczególności przez działalność szpiegowską, wywrotową czy dywersyjną </a:t>
            </a:r>
          </a:p>
        </p:txBody>
      </p:sp>
    </p:spTree>
    <p:extLst>
      <p:ext uri="{BB962C8B-B14F-4D97-AF65-F5344CB8AC3E}">
        <p14:creationId xmlns:p14="http://schemas.microsoft.com/office/powerpoint/2010/main" val="4179141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lnSpcReduction="10000"/>
          </a:bodyPr>
          <a:lstStyle/>
          <a:p>
            <a:pPr marL="114300" indent="0">
              <a:buNone/>
            </a:pPr>
            <a:r>
              <a:rPr lang="pl-PL" sz="1600" b="1" dirty="0"/>
              <a:t>siedziba misji dyplomatycznej</a:t>
            </a:r>
          </a:p>
          <a:p>
            <a:pPr algn="just">
              <a:buFont typeface="Wingdings" panose="05000000000000000000" pitchFamily="2" charset="2"/>
              <a:buChar char="Ø"/>
            </a:pPr>
            <a:r>
              <a:rPr lang="pl-PL" sz="1600" dirty="0"/>
              <a:t>państwo przyjmujące powinno ułatwić na swym terytorium nabycie przez państwo wysyłające pomieszczeń koniecznych dla misji lub pomóc w uzyskaniu takich pomieszczeń</a:t>
            </a:r>
          </a:p>
          <a:p>
            <a:pPr algn="just">
              <a:buFont typeface="Wingdings" panose="05000000000000000000" pitchFamily="2" charset="2"/>
              <a:buChar char="Ø"/>
            </a:pPr>
            <a:r>
              <a:rPr lang="pl-PL" sz="1600" dirty="0"/>
              <a:t>pomieszczenia misji są nietykalne – brak możliwości wkraczania do nich przez funkcjonariuszy państwa przyjmującego, chyba że uzyskają zgodę szefa misji</a:t>
            </a:r>
          </a:p>
          <a:p>
            <a:pPr marL="114300" indent="0" algn="just">
              <a:buNone/>
            </a:pPr>
            <a:r>
              <a:rPr lang="pl-PL" sz="1600" dirty="0"/>
              <a:t>*niektóre państwa uznają możliwość wkroczenia na teren misji w szczególnych sytuacjach np. dla ugaszenia pożaru</a:t>
            </a:r>
          </a:p>
          <a:p>
            <a:pPr algn="just">
              <a:buFont typeface="Wingdings" panose="05000000000000000000" pitchFamily="2" charset="2"/>
              <a:buChar char="Ø"/>
            </a:pPr>
            <a:r>
              <a:rPr lang="pl-PL" sz="1600" dirty="0"/>
              <a:t>państwo przyjmujące ma obowiązek przedsięwzięcia kroków w celu ochrony pomieszczeń misji przed jakimkolwiek wtargnięciem lub szkodą oraz zapobieżenia jakiemukolwiek zakłóceniu spokoju misji lub uchybienia jej godności</a:t>
            </a:r>
          </a:p>
          <a:p>
            <a:pPr algn="just">
              <a:buFont typeface="Wingdings" panose="05000000000000000000" pitchFamily="2" charset="2"/>
              <a:buChar char="Ø"/>
            </a:pPr>
            <a:r>
              <a:rPr lang="pl-PL" sz="1600" dirty="0"/>
              <a:t>misja i jej szef mają prawo do używania flagi i godła państwa wysyłającego na pomieszczeniach misji</a:t>
            </a:r>
          </a:p>
          <a:p>
            <a:pPr algn="just">
              <a:buFont typeface="Wingdings" panose="05000000000000000000" pitchFamily="2" charset="2"/>
              <a:buChar char="Ø"/>
            </a:pPr>
            <a:r>
              <a:rPr lang="pl-PL" sz="1600" dirty="0"/>
              <a:t>pomieszczenia misji, ich urządzenia i inne przedmioty, które się w nich znajdują, oraz środki transportu misji nie podlegają rewizji, rekwizycji, zajęciu lub egzekucji</a:t>
            </a:r>
          </a:p>
          <a:p>
            <a:pPr algn="just">
              <a:buFont typeface="Wingdings" panose="05000000000000000000" pitchFamily="2" charset="2"/>
              <a:buChar char="Ø"/>
            </a:pPr>
            <a:r>
              <a:rPr lang="pl-PL" sz="1600" dirty="0"/>
              <a:t>pomieszczenia misji (własne i wynajęte) zwolnione są z opłat i podatków państwowych, regionalnych lub komunalnych</a:t>
            </a:r>
          </a:p>
          <a:p>
            <a:pPr algn="just">
              <a:buFont typeface="Wingdings" panose="05000000000000000000" pitchFamily="2" charset="2"/>
              <a:buChar char="Ø"/>
            </a:pPr>
            <a:r>
              <a:rPr lang="pl-PL" sz="1600" dirty="0"/>
              <a:t>archiwa i dokumenty misji są nietykalne w każdym czasie i miejscu</a:t>
            </a:r>
          </a:p>
        </p:txBody>
      </p:sp>
    </p:spTree>
    <p:extLst>
      <p:ext uri="{BB962C8B-B14F-4D97-AF65-F5344CB8AC3E}">
        <p14:creationId xmlns:p14="http://schemas.microsoft.com/office/powerpoint/2010/main" val="2020611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964501"/>
          </a:xfrm>
        </p:spPr>
        <p:txBody>
          <a:bodyPr>
            <a:normAutofit/>
          </a:bodyPr>
          <a:lstStyle/>
          <a:p>
            <a:pPr marL="114300" indent="0">
              <a:buNone/>
            </a:pPr>
            <a:r>
              <a:rPr lang="pl-PL" sz="1600" b="1" dirty="0"/>
              <a:t>misje specjalne</a:t>
            </a:r>
          </a:p>
          <a:p>
            <a:pPr algn="just">
              <a:buFont typeface="Wingdings" panose="05000000000000000000" pitchFamily="2" charset="2"/>
              <a:buChar char="Ø"/>
            </a:pPr>
            <a:r>
              <a:rPr lang="pl-PL" sz="1600" dirty="0"/>
              <a:t>regulowane Konwencją o misjach specjalnych, otwartą do podpisu w Nowym Jorku dnia 16 grudnia 1969r.</a:t>
            </a:r>
          </a:p>
          <a:p>
            <a:pPr algn="just">
              <a:buFont typeface="Wingdings" panose="05000000000000000000" pitchFamily="2" charset="2"/>
              <a:buChar char="Ø"/>
            </a:pPr>
            <a:r>
              <a:rPr lang="pl-PL" sz="1600" dirty="0"/>
              <a:t>czasowo reprezentują państwo</a:t>
            </a:r>
          </a:p>
          <a:p>
            <a:pPr algn="just">
              <a:buFont typeface="Wingdings" panose="05000000000000000000" pitchFamily="2" charset="2"/>
              <a:buChar char="Ø"/>
            </a:pPr>
            <a:r>
              <a:rPr lang="pl-PL" sz="1600" dirty="0"/>
              <a:t>cel działania – rozpatrzenie przez państwo wysyłające z państwem przyjmującym określonych spraw albo wypełnienie wobec państwa przyjmującego określonego zadania</a:t>
            </a:r>
          </a:p>
          <a:p>
            <a:pPr algn="just">
              <a:buFont typeface="Wingdings" panose="05000000000000000000" pitchFamily="2" charset="2"/>
              <a:buChar char="Ø"/>
            </a:pPr>
            <a:r>
              <a:rPr lang="pl-PL" sz="1600" dirty="0"/>
              <a:t>ich wysyłanie nie zależy od nawiązania stosunków dyplomatycznych lub konsularnych</a:t>
            </a:r>
          </a:p>
          <a:p>
            <a:pPr algn="just">
              <a:buFont typeface="Wingdings" panose="05000000000000000000" pitchFamily="2" charset="2"/>
              <a:buChar char="Ø"/>
            </a:pPr>
            <a:r>
              <a:rPr lang="pl-PL" sz="1600" dirty="0"/>
              <a:t>rodzaje misji specjalnych</a:t>
            </a:r>
          </a:p>
          <a:p>
            <a:pPr algn="just">
              <a:buFont typeface="Wingdings" panose="05000000000000000000" pitchFamily="2" charset="2"/>
              <a:buChar char="§"/>
            </a:pPr>
            <a:r>
              <a:rPr lang="pl-PL" sz="1600" dirty="0"/>
              <a:t>misje o charakterze polityczno-ceremonialnym, kierowane przez osoby na najwyższych stanowiskach państwowych (głowa państwa, szef rządu)</a:t>
            </a:r>
          </a:p>
          <a:p>
            <a:pPr algn="just">
              <a:buFont typeface="Wingdings" panose="05000000000000000000" pitchFamily="2" charset="2"/>
              <a:buChar char="§"/>
            </a:pPr>
            <a:r>
              <a:rPr lang="pl-PL" sz="1600" dirty="0"/>
              <a:t>misje o charakterze dyplomatycznym, kierowane przez osoby z resortu spraw zagranicznych, o kwalifikacjach i stanowisku służbowym takich, jak szefowie stałych misji dyplomatycznych (ambasador, poseł)</a:t>
            </a:r>
          </a:p>
          <a:p>
            <a:pPr algn="just">
              <a:buFont typeface="Wingdings" panose="05000000000000000000" pitchFamily="2" charset="2"/>
              <a:buChar char="§"/>
            </a:pPr>
            <a:r>
              <a:rPr lang="pl-PL" sz="1600" dirty="0"/>
              <a:t>misje o charakterze technicznym, kierowane przez specjalistów w określonych dziedzinach</a:t>
            </a:r>
          </a:p>
          <a:p>
            <a:pPr algn="just">
              <a:buFont typeface="Wingdings" panose="05000000000000000000" pitchFamily="2" charset="2"/>
              <a:buChar char="Ø"/>
            </a:pPr>
            <a:r>
              <a:rPr lang="pl-PL" sz="1600" dirty="0"/>
              <a:t>skład misji: personel dyplomatyczny, personel administracyjny i techniczny, personel służby misji</a:t>
            </a:r>
          </a:p>
        </p:txBody>
      </p:sp>
    </p:spTree>
    <p:extLst>
      <p:ext uri="{BB962C8B-B14F-4D97-AF65-F5344CB8AC3E}">
        <p14:creationId xmlns:p14="http://schemas.microsoft.com/office/powerpoint/2010/main" val="2469415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r>
              <a:rPr lang="pl-PL" sz="1600" dirty="0"/>
              <a:t>źródła prawa konsularnego</a:t>
            </a:r>
          </a:p>
          <a:p>
            <a:pPr>
              <a:buFont typeface="Wingdings" panose="05000000000000000000" pitchFamily="2" charset="2"/>
              <a:buChar char="Ø"/>
            </a:pPr>
            <a:r>
              <a:rPr lang="pl-PL" sz="1600" dirty="0"/>
              <a:t>Konwencja wiedeńska o stosunkach konsularnych, otwarta do podpisu dnia 24 kwietnia 1963 r.</a:t>
            </a:r>
          </a:p>
          <a:p>
            <a:pPr>
              <a:buFont typeface="Wingdings" panose="05000000000000000000" pitchFamily="2" charset="2"/>
              <a:buChar char="Ø"/>
            </a:pPr>
            <a:r>
              <a:rPr lang="pl-PL" sz="1600" dirty="0"/>
              <a:t>prawo zwyczajowe</a:t>
            </a:r>
          </a:p>
          <a:p>
            <a:pPr>
              <a:buFont typeface="Wingdings" panose="05000000000000000000" pitchFamily="2" charset="2"/>
              <a:buChar char="Ø"/>
            </a:pPr>
            <a:r>
              <a:rPr lang="pl-PL" sz="1600" dirty="0"/>
              <a:t>umowy międzynarodowe dwustronne</a:t>
            </a:r>
          </a:p>
          <a:p>
            <a:pPr>
              <a:buFont typeface="Wingdings" panose="05000000000000000000" pitchFamily="2" charset="2"/>
              <a:buChar char="Ø"/>
            </a:pPr>
            <a:r>
              <a:rPr lang="pl-PL" sz="1600" dirty="0"/>
              <a:t>ustawa z dnia 25 czerwca 2015 r. Prawo konsularne</a:t>
            </a:r>
          </a:p>
          <a:p>
            <a:pPr marL="114300" indent="0">
              <a:buNone/>
            </a:pPr>
            <a:endParaRPr lang="pl-PL" sz="1600" dirty="0"/>
          </a:p>
          <a:p>
            <a:pPr marL="114300" indent="0">
              <a:buNone/>
            </a:pPr>
            <a:endParaRPr lang="pl-PL" sz="1600" dirty="0"/>
          </a:p>
          <a:p>
            <a:pPr marL="114300" indent="0" algn="just">
              <a:buNone/>
            </a:pPr>
            <a:r>
              <a:rPr lang="pl-PL" sz="1600" dirty="0"/>
              <a:t>*Konwencja wiedeńska o stosunkach konsularnych – lex </a:t>
            </a:r>
            <a:r>
              <a:rPr lang="pl-PL" sz="1600" dirty="0" err="1"/>
              <a:t>generalis</a:t>
            </a:r>
            <a:r>
              <a:rPr lang="pl-PL" sz="1600" dirty="0"/>
              <a:t>; jej postanowienia nie naruszają regulacji zawartych w umowach między stronami; Konwencja nie stanowi przeszkody do zawierania umów potwierdzających, uzupełniających czy rozwijających jej postanowienia, bądź rozszerzających zasięg ich stosowania</a:t>
            </a:r>
          </a:p>
        </p:txBody>
      </p:sp>
    </p:spTree>
    <p:extLst>
      <p:ext uri="{BB962C8B-B14F-4D97-AF65-F5344CB8AC3E}">
        <p14:creationId xmlns:p14="http://schemas.microsoft.com/office/powerpoint/2010/main" val="102915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r>
              <a:rPr lang="pl-PL" sz="1600" b="1" dirty="0"/>
              <a:t>ustanowienie stosunków konsulatu</a:t>
            </a:r>
          </a:p>
          <a:p>
            <a:pPr marL="114300" indent="0">
              <a:buNone/>
            </a:pPr>
            <a:r>
              <a:rPr lang="pl-PL" sz="1600" b="1" dirty="0"/>
              <a:t>czynne prawo konsulatu</a:t>
            </a:r>
          </a:p>
          <a:p>
            <a:pPr marL="114300" indent="0">
              <a:buNone/>
            </a:pPr>
            <a:r>
              <a:rPr lang="pl-PL" sz="1600" dirty="0"/>
              <a:t>prawo wysyłania przedstawicieli konsularnych</a:t>
            </a:r>
          </a:p>
          <a:p>
            <a:pPr marL="114300" indent="0">
              <a:buNone/>
            </a:pPr>
            <a:r>
              <a:rPr lang="pl-PL" sz="1600" b="1" dirty="0"/>
              <a:t>bierne prawo konsulatu</a:t>
            </a:r>
          </a:p>
          <a:p>
            <a:pPr marL="114300" indent="0">
              <a:buNone/>
            </a:pPr>
            <a:r>
              <a:rPr lang="pl-PL" sz="1600" dirty="0"/>
              <a:t>prawo przyjmowania przedstawicieli konsularnych</a:t>
            </a:r>
          </a:p>
          <a:p>
            <a:pPr marL="114300" indent="0">
              <a:buNone/>
            </a:pPr>
            <a:endParaRPr lang="pl-PL" sz="1600" dirty="0"/>
          </a:p>
          <a:p>
            <a:pPr marL="114300" indent="0">
              <a:buNone/>
            </a:pPr>
            <a:r>
              <a:rPr lang="pl-PL" sz="1600" dirty="0"/>
              <a:t>wszystkie państwa posiadają czynne i bierne prawo konsulatu</a:t>
            </a:r>
          </a:p>
          <a:p>
            <a:pPr marL="114300" indent="0">
              <a:buNone/>
            </a:pPr>
            <a:endParaRPr lang="pl-PL" sz="1600" dirty="0"/>
          </a:p>
          <a:p>
            <a:pPr marL="114300" indent="0">
              <a:buNone/>
            </a:pPr>
            <a:r>
              <a:rPr lang="pl-PL" sz="1600" dirty="0"/>
              <a:t>nawiązanie stosunków konsularnych wymaga wzajemnej zgody państw</a:t>
            </a:r>
          </a:p>
          <a:p>
            <a:pPr marL="114300" indent="0" algn="just">
              <a:buNone/>
            </a:pPr>
            <a:r>
              <a:rPr lang="pl-PL" sz="1600" dirty="0"/>
              <a:t>nawiązanie stosunków dyplomatycznych pociąga za sobą automatycznie zgodę na nawiązanie stosunków konsularnych</a:t>
            </a:r>
          </a:p>
          <a:p>
            <a:pPr marL="114300" indent="0" algn="just">
              <a:buNone/>
            </a:pPr>
            <a:r>
              <a:rPr lang="pl-PL" sz="1600" dirty="0"/>
              <a:t>zerwanie stosunków dyplomatycznych nie pociąga za sobą automatycznie zerwania stosunków konsularnych</a:t>
            </a:r>
          </a:p>
        </p:txBody>
      </p:sp>
    </p:spTree>
    <p:extLst>
      <p:ext uri="{BB962C8B-B14F-4D97-AF65-F5344CB8AC3E}">
        <p14:creationId xmlns:p14="http://schemas.microsoft.com/office/powerpoint/2010/main" val="1643240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r>
              <a:rPr lang="pl-PL" sz="1600" b="1" dirty="0"/>
              <a:t>wykonywanie funkcji konsularnych </a:t>
            </a:r>
          </a:p>
          <a:p>
            <a:pPr>
              <a:buFont typeface="Wingdings" panose="05000000000000000000" pitchFamily="2" charset="2"/>
              <a:buChar char="Ø"/>
            </a:pPr>
            <a:r>
              <a:rPr lang="pl-PL" sz="1600" dirty="0"/>
              <a:t>urzędy konsularne</a:t>
            </a:r>
          </a:p>
          <a:p>
            <a:pPr>
              <a:buFont typeface="Wingdings" panose="05000000000000000000" pitchFamily="2" charset="2"/>
              <a:buChar char="Ø"/>
            </a:pPr>
            <a:r>
              <a:rPr lang="pl-PL" sz="1600" dirty="0"/>
              <a:t>biuro w ramach misji dyplomatycznej – wydział konsularny misji</a:t>
            </a:r>
          </a:p>
          <a:p>
            <a:pPr marL="114300" indent="0">
              <a:buNone/>
            </a:pPr>
            <a:endParaRPr lang="pl-PL" sz="1600" dirty="0"/>
          </a:p>
          <a:p>
            <a:pPr marL="114300" indent="0">
              <a:buNone/>
            </a:pPr>
            <a:r>
              <a:rPr lang="pl-PL" sz="1600" b="1" dirty="0"/>
              <a:t>utworzenie urzędu konsularnego</a:t>
            </a:r>
          </a:p>
          <a:p>
            <a:pPr>
              <a:buFont typeface="Wingdings" panose="05000000000000000000" pitchFamily="2" charset="2"/>
              <a:buChar char="Ø"/>
            </a:pPr>
            <a:r>
              <a:rPr lang="pl-PL" sz="1600" dirty="0"/>
              <a:t>zgoda państwa przyjmującego</a:t>
            </a:r>
          </a:p>
          <a:p>
            <a:pPr algn="just">
              <a:buFont typeface="Wingdings" panose="05000000000000000000" pitchFamily="2" charset="2"/>
              <a:buChar char="Ø"/>
            </a:pPr>
            <a:r>
              <a:rPr lang="pl-PL" sz="1600" dirty="0"/>
              <a:t>siedziba urzędu, jego klasa i okręg konsularny ustalane są przez państwo wysyłające i podlegają aprobacie państwa przyjmującego</a:t>
            </a:r>
          </a:p>
          <a:p>
            <a:pPr algn="just">
              <a:buFont typeface="Wingdings" panose="05000000000000000000" pitchFamily="2" charset="2"/>
              <a:buChar char="Ø"/>
            </a:pPr>
            <a:r>
              <a:rPr lang="pl-PL" sz="1600" dirty="0"/>
              <a:t>późniejsze zmiany siedziby, klasy lub okręgu konsularnego wymagają zgody państwa przyjmującego</a:t>
            </a:r>
          </a:p>
          <a:p>
            <a:pPr algn="just">
              <a:buFont typeface="Wingdings" panose="05000000000000000000" pitchFamily="2" charset="2"/>
              <a:buChar char="Ø"/>
            </a:pPr>
            <a:r>
              <a:rPr lang="pl-PL" sz="1600" dirty="0"/>
              <a:t>zgoda państwa przyjmującego wymagana jest także na utworzenie </a:t>
            </a:r>
            <a:r>
              <a:rPr lang="pl-PL" sz="1600" dirty="0" err="1"/>
              <a:t>wicekonsulatu</a:t>
            </a:r>
            <a:r>
              <a:rPr lang="pl-PL" sz="1600" dirty="0"/>
              <a:t> lub agencji konsularnej</a:t>
            </a:r>
          </a:p>
          <a:p>
            <a:pPr marL="114300" indent="0" algn="just">
              <a:buNone/>
            </a:pPr>
            <a:endParaRPr lang="pl-PL" sz="1600" dirty="0"/>
          </a:p>
          <a:p>
            <a:pPr marL="114300" indent="0" algn="just">
              <a:buNone/>
            </a:pPr>
            <a:r>
              <a:rPr lang="pl-PL" sz="1600" dirty="0"/>
              <a:t>*okręg konsularny – obszar wyznaczony urzędowi konsularnemu do wykonywania funkcji konsularnych</a:t>
            </a:r>
          </a:p>
          <a:p>
            <a:pPr marL="114300" indent="0">
              <a:buNone/>
            </a:pPr>
            <a:endParaRPr lang="pl-PL" sz="1600" dirty="0"/>
          </a:p>
        </p:txBody>
      </p:sp>
    </p:spTree>
    <p:extLst>
      <p:ext uri="{BB962C8B-B14F-4D97-AF65-F5344CB8AC3E}">
        <p14:creationId xmlns:p14="http://schemas.microsoft.com/office/powerpoint/2010/main" val="2143086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745965"/>
          </a:xfrm>
        </p:spPr>
        <p:txBody>
          <a:bodyPr>
            <a:normAutofit fontScale="92500" lnSpcReduction="10000"/>
          </a:bodyPr>
          <a:lstStyle/>
          <a:p>
            <a:pPr marL="114300" indent="0">
              <a:buNone/>
            </a:pPr>
            <a:r>
              <a:rPr lang="pl-PL" sz="1600" b="1" dirty="0"/>
              <a:t>funkcje konsularne </a:t>
            </a:r>
            <a:r>
              <a:rPr lang="pl-PL" sz="1600" dirty="0"/>
              <a:t>– art. 5 Konwencji wiedeńskiej o stosunkach konsularnych</a:t>
            </a:r>
          </a:p>
          <a:p>
            <a:pPr algn="just">
              <a:buFont typeface="Wingdings" panose="05000000000000000000" pitchFamily="2" charset="2"/>
              <a:buChar char="Ø"/>
            </a:pPr>
            <a:r>
              <a:rPr lang="pl-PL" sz="1600" dirty="0"/>
              <a:t>ochrona w państwie przyjmującym interesów państwa wysyłającego oraz jego obywateli, zarówno osób fizycznych, jak i prawnych, w granicach dozwolonych przez prawo międzynarodowe</a:t>
            </a:r>
          </a:p>
          <a:p>
            <a:pPr algn="just">
              <a:buFont typeface="Wingdings" panose="05000000000000000000" pitchFamily="2" charset="2"/>
              <a:buChar char="Ø"/>
            </a:pPr>
            <a:r>
              <a:rPr lang="pl-PL" sz="1600" dirty="0"/>
              <a:t>popieranie rozwoju stosunków handlowych, gospodarczych, kulturalnych i naukowych między państwem wysyłającym a państwem przyjmującym oraz popieranie wszelkimi innymi sposobami przyjaznych stosunków między tymi państwami</a:t>
            </a:r>
          </a:p>
          <a:p>
            <a:pPr algn="just">
              <a:buFont typeface="Wingdings" panose="05000000000000000000" pitchFamily="2" charset="2"/>
              <a:buChar char="Ø"/>
            </a:pPr>
            <a:r>
              <a:rPr lang="pl-PL" sz="1600" dirty="0"/>
              <a:t>zapoznawanie się wszelkimi legalnymi sposobami z warunkami i rozwojem życia handlowego, gospodarczego, kulturalnego i naukowego państwa przyjmującego, zdawanie z tego sprawy rządowi państwa wysyłającego oraz udzielanie informacji osobom zainteresowanym</a:t>
            </a:r>
          </a:p>
          <a:p>
            <a:pPr algn="just">
              <a:buFont typeface="Wingdings" panose="05000000000000000000" pitchFamily="2" charset="2"/>
              <a:buChar char="Ø"/>
            </a:pPr>
            <a:r>
              <a:rPr lang="pl-PL" sz="1600" dirty="0"/>
              <a:t>wydawanie paszportów i dokumentów podróży obywatelom państwa wysyłającego, jak również wiz lub odpowiednich dokumentów osobom, które pragną udać się do państwa wysyłającego</a:t>
            </a:r>
          </a:p>
          <a:p>
            <a:pPr algn="just">
              <a:buFont typeface="Wingdings" panose="05000000000000000000" pitchFamily="2" charset="2"/>
              <a:buChar char="Ø"/>
            </a:pPr>
            <a:r>
              <a:rPr lang="pl-PL" sz="1600" dirty="0"/>
              <a:t>udzielanie pomocy i opieki obywatelom państwa wysyłającego, zarówno osobom fizycznym, jak i prawnym</a:t>
            </a:r>
          </a:p>
          <a:p>
            <a:pPr algn="just">
              <a:buFont typeface="Wingdings" panose="05000000000000000000" pitchFamily="2" charset="2"/>
              <a:buChar char="Ø"/>
            </a:pPr>
            <a:r>
              <a:rPr lang="pl-PL" sz="1600" dirty="0"/>
              <a:t>działanie w charakterze notariusza i urzędnika stanu cywilnego oraz wykonywanie podobnych czynności, jak również pewnych funkcji o charakterze administracyjnym, jeżeli nie sprzeciwiają się temu ustawy i inne przepisy państwa przyjmującego</a:t>
            </a:r>
          </a:p>
          <a:p>
            <a:pPr algn="just">
              <a:buFont typeface="Wingdings" panose="05000000000000000000" pitchFamily="2" charset="2"/>
              <a:buChar char="Ø"/>
            </a:pPr>
            <a:r>
              <a:rPr lang="pl-PL" sz="1600" dirty="0"/>
              <a:t>ochrona interesów obywateli państwa wysyłającego, zarówno osób fizycznych, jak i prawnych, w sprawach spadkowych, na terytorium państwa przyjmującego, zgodnie z ustawami i innymi przepisami tego państwa</a:t>
            </a:r>
          </a:p>
          <a:p>
            <a:pPr algn="just">
              <a:buFont typeface="Wingdings" panose="05000000000000000000" pitchFamily="2" charset="2"/>
              <a:buChar char="Ø"/>
            </a:pPr>
            <a:r>
              <a:rPr lang="pl-PL" sz="1600" dirty="0"/>
              <a:t>ochrona, w granicach ustalonych przez ustawy i inne przepisy państwa przyjmującego, interesów małoletnich i innych osób nieposiadających pełnej zdolności do czynności prawnych, obywateli państwa wysyłającego, w szczególności gdy zachodzi potrzeba ustanowienia nad nimi opieki lub kurateli</a:t>
            </a:r>
          </a:p>
        </p:txBody>
      </p:sp>
    </p:spTree>
    <p:extLst>
      <p:ext uri="{BB962C8B-B14F-4D97-AF65-F5344CB8AC3E}">
        <p14:creationId xmlns:p14="http://schemas.microsoft.com/office/powerpoint/2010/main" val="3433503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C9FF7C2-D2A5-7863-E383-77EB56C8C781}"/>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rada </a:t>
            </a:r>
            <a:r>
              <a:rPr lang="pl-PL" sz="2000" dirty="0" err="1"/>
              <a:t>europy</a:t>
            </a:r>
            <a:endParaRPr lang="pl-PL" sz="2000" dirty="0"/>
          </a:p>
        </p:txBody>
      </p:sp>
      <p:sp>
        <p:nvSpPr>
          <p:cNvPr id="3" name="Symbol zastępczy zawartości 2">
            <a:extLst>
              <a:ext uri="{FF2B5EF4-FFF2-40B4-BE49-F238E27FC236}">
                <a16:creationId xmlns:a16="http://schemas.microsoft.com/office/drawing/2014/main" id="{4B36FA2E-64F7-65C4-6D01-8CF4F4618F6D}"/>
              </a:ext>
            </a:extLst>
          </p:cNvPr>
          <p:cNvSpPr>
            <a:spLocks noGrp="1"/>
          </p:cNvSpPr>
          <p:nvPr>
            <p:ph idx="1"/>
          </p:nvPr>
        </p:nvSpPr>
        <p:spPr/>
        <p:txBody>
          <a:bodyPr>
            <a:normAutofit/>
          </a:bodyPr>
          <a:lstStyle/>
          <a:p>
            <a:pPr marL="114300" indent="0" algn="just">
              <a:buNone/>
            </a:pPr>
            <a:endParaRPr lang="pl-PL" sz="1600" dirty="0"/>
          </a:p>
          <a:p>
            <a:pPr marL="114300" indent="0" algn="just">
              <a:buNone/>
            </a:pPr>
            <a:r>
              <a:rPr lang="pl-PL" sz="1600" dirty="0"/>
              <a:t>Europejska Konwencja o wykonywaniu praw dzieci z dnia 25 stycznia 1999 r.</a:t>
            </a:r>
          </a:p>
          <a:p>
            <a:pPr algn="just">
              <a:buFont typeface="Wingdings" panose="05000000000000000000" pitchFamily="2" charset="2"/>
              <a:buChar char="Ø"/>
            </a:pPr>
            <a:r>
              <a:rPr lang="pl-PL" sz="1600" dirty="0"/>
              <a:t>dotyczy głównie praw dziecka w aspekcie postępowań sądowych</a:t>
            </a:r>
          </a:p>
          <a:p>
            <a:pPr algn="just">
              <a:buFont typeface="Wingdings" panose="05000000000000000000" pitchFamily="2" charset="2"/>
              <a:buChar char="Ø"/>
            </a:pPr>
            <a:r>
              <a:rPr lang="pl-PL" sz="1600" dirty="0"/>
              <a:t>nad jej realizacją czuwa Stały Komitet</a:t>
            </a:r>
          </a:p>
          <a:p>
            <a:pPr marL="114300" indent="0" algn="just">
              <a:buNone/>
            </a:pPr>
            <a:endParaRPr lang="pl-PL" sz="1600" dirty="0"/>
          </a:p>
          <a:p>
            <a:pPr marL="114300" indent="0" algn="just">
              <a:buNone/>
            </a:pPr>
            <a:r>
              <a:rPr lang="pl-PL" sz="1600" dirty="0"/>
              <a:t>Konwencja ramowa o ochronie mniejszości narodowych z dnia 10 listopada 1994 r</a:t>
            </a:r>
          </a:p>
          <a:p>
            <a:pPr algn="just">
              <a:buFont typeface="Wingdings" panose="05000000000000000000" pitchFamily="2" charset="2"/>
              <a:buChar char="Ø"/>
            </a:pPr>
            <a:r>
              <a:rPr lang="pl-PL" sz="1600" dirty="0"/>
              <a:t>reguluje zasady, którymi winny kierować się państwa w swojej polityce narodowościowej</a:t>
            </a:r>
          </a:p>
          <a:p>
            <a:pPr algn="just">
              <a:buFont typeface="Wingdings" panose="05000000000000000000" pitchFamily="2" charset="2"/>
              <a:buChar char="Ø"/>
            </a:pPr>
            <a:r>
              <a:rPr lang="pl-PL" sz="1600" dirty="0"/>
              <a:t>nad jej realizacją czuwa Komitet Ministrów RE wspomagany przez Komitet Doradczy</a:t>
            </a:r>
          </a:p>
        </p:txBody>
      </p:sp>
    </p:spTree>
    <p:extLst>
      <p:ext uri="{BB962C8B-B14F-4D97-AF65-F5344CB8AC3E}">
        <p14:creationId xmlns:p14="http://schemas.microsoft.com/office/powerpoint/2010/main" val="37303384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872486"/>
          </a:xfrm>
        </p:spPr>
        <p:txBody>
          <a:bodyPr>
            <a:normAutofit fontScale="92500" lnSpcReduction="10000"/>
          </a:bodyPr>
          <a:lstStyle/>
          <a:p>
            <a:pPr marL="114300" indent="0">
              <a:buNone/>
            </a:pPr>
            <a:r>
              <a:rPr lang="pl-PL" sz="1600" b="1" dirty="0"/>
              <a:t>funkcje konsularne </a:t>
            </a:r>
            <a:r>
              <a:rPr lang="pl-PL" sz="1600" dirty="0"/>
              <a:t>– art. 5 Konwencji wiedeńskiej o stosunkach konsularnych c.d.</a:t>
            </a:r>
          </a:p>
          <a:p>
            <a:pPr algn="just">
              <a:buFont typeface="Wingdings" panose="05000000000000000000" pitchFamily="2" charset="2"/>
              <a:buChar char="Ø"/>
            </a:pPr>
            <a:r>
              <a:rPr lang="pl-PL" sz="1600" dirty="0"/>
              <a:t>z zastrzeżeniem przestrzegania praktyki i procedury obowiązującej w państwie przyjmującym – zastępowanie lub zapewnianie odpowiedniego zastępstwa obywateli państwa wysyłającego przed sądami lub innymi władzami państwa przyjmującego w celu uzyskiwania, zgodnie z ustawami i innymi przepisami tego państwa, podjęcia tymczasowych środków ochrony praw i interesów tych obywateli, gdy osoby te z powodu nieobecności lub z jakiejkolwiek innej przyczyny nie są w stanie podjąć w odpowiednim czasie obrony swych praw i interesów</a:t>
            </a:r>
          </a:p>
          <a:p>
            <a:pPr algn="just">
              <a:buFont typeface="Wingdings" panose="05000000000000000000" pitchFamily="2" charset="2"/>
              <a:buChar char="Ø"/>
            </a:pPr>
            <a:r>
              <a:rPr lang="pl-PL" sz="1600" dirty="0"/>
              <a:t>przesyłanie sądowych i pozasądowych dokumentów oraz dokonywanie rekwizycji sądowych zgodnie z obowiązującymi umowami międzynarodowymi lub, w braku takich umów, w sposób zgodny z ustawami i innymi przepisami państwa przyjmującego</a:t>
            </a:r>
          </a:p>
          <a:p>
            <a:pPr algn="just">
              <a:buFont typeface="Wingdings" panose="05000000000000000000" pitchFamily="2" charset="2"/>
              <a:buChar char="Ø"/>
            </a:pPr>
            <a:r>
              <a:rPr lang="pl-PL" sz="1600" dirty="0"/>
              <a:t>wykonywanie przewidzianych przez ustawy i inne przepisy państwa wysyłającego praw nadzoru i inspekcji w odniesieniu do statków morskich i rzecznych posiadających przynależność państwową państwa wysyłającego oraz statków powietrznych zarejestrowanych w tym państwie, jak również w stosunku do ich załóg</a:t>
            </a:r>
          </a:p>
          <a:p>
            <a:pPr algn="just">
              <a:buFont typeface="Wingdings" panose="05000000000000000000" pitchFamily="2" charset="2"/>
              <a:buChar char="Ø"/>
            </a:pPr>
            <a:r>
              <a:rPr lang="pl-PL" sz="1600" dirty="0"/>
              <a:t>udzielanie pomocy statkom morskim, rzecznym i powietrznym państwa wysyłającego, jak również ich załogom, przyjmowanie oświadczeń dotyczących podróży tych statków, badanie i wizowanie ich dokumentów oraz, z zastrzeżeniem uprawnień władz państwa przyjmującego, prowadzenie dochodzenia w sprawie wypadków, które zdarzyły się w czasie podróży, i załatwianie sporów pomiędzy kapitanem, oficerami i marynarzami, o ile zezwalają na to ustawy i inne przepisy państwa wysyłającego</a:t>
            </a:r>
          </a:p>
          <a:p>
            <a:pPr algn="just">
              <a:buFont typeface="Wingdings" panose="05000000000000000000" pitchFamily="2" charset="2"/>
              <a:buChar char="Ø"/>
            </a:pPr>
            <a:r>
              <a:rPr lang="pl-PL" sz="1600" dirty="0"/>
              <a:t>wykonywanie powierzonych urzędowi konsularnemu przez państwo wysyłające wszelkich innych funkcji , których nie zakazują ustawy i inne przepisy państwa przyjmującego lub którym państwo to nie sprzeciwia się lub też które są przewidziane w umowach międzynarodowych obowiązujących między państwem wysyłającym a państwem przyjmującym</a:t>
            </a:r>
          </a:p>
          <a:p>
            <a:pPr marL="114300" indent="0">
              <a:buNone/>
            </a:pPr>
            <a:endParaRPr lang="pl-PL" sz="1600" dirty="0"/>
          </a:p>
        </p:txBody>
      </p:sp>
    </p:spTree>
    <p:extLst>
      <p:ext uri="{BB962C8B-B14F-4D97-AF65-F5344CB8AC3E}">
        <p14:creationId xmlns:p14="http://schemas.microsoft.com/office/powerpoint/2010/main" val="281949054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820727"/>
          </a:xfrm>
        </p:spPr>
        <p:txBody>
          <a:bodyPr>
            <a:normAutofit fontScale="92500" lnSpcReduction="10000"/>
          </a:bodyPr>
          <a:lstStyle/>
          <a:p>
            <a:pPr marL="114300" indent="0">
              <a:buNone/>
            </a:pPr>
            <a:r>
              <a:rPr lang="pl-PL" sz="1600" b="1" dirty="0"/>
              <a:t>funkcje konsularne </a:t>
            </a:r>
            <a:r>
              <a:rPr lang="pl-PL" sz="1600" dirty="0"/>
              <a:t>– art. 18 ustawy Prawo konsularne</a:t>
            </a:r>
          </a:p>
          <a:p>
            <a:pPr algn="just">
              <a:buFont typeface="Wingdings" panose="05000000000000000000" pitchFamily="2" charset="2"/>
              <a:buChar char="Ø"/>
            </a:pPr>
            <a:r>
              <a:rPr lang="pl-PL" sz="1600" dirty="0"/>
              <a:t>ochrona praw i interesów RP oraz jej obywateli w granicach dozwolonych przez prawo międzynarodowe</a:t>
            </a:r>
          </a:p>
          <a:p>
            <a:pPr algn="just">
              <a:buFont typeface="Wingdings" panose="05000000000000000000" pitchFamily="2" charset="2"/>
              <a:buChar char="Ø"/>
            </a:pPr>
            <a:r>
              <a:rPr lang="pl-PL" sz="1600" dirty="0"/>
              <a:t>działanie na rzecz rozwijania przyjaznych stosunków i współpracy między RP a państwem przyjmującym</a:t>
            </a:r>
          </a:p>
          <a:p>
            <a:pPr algn="just">
              <a:buFont typeface="Wingdings" panose="05000000000000000000" pitchFamily="2" charset="2"/>
              <a:buChar char="Ø"/>
            </a:pPr>
            <a:r>
              <a:rPr lang="pl-PL" sz="1600" dirty="0"/>
              <a:t>podejmowanie działań na rzecz umacniania więzi między RP a obywatelami polskimi, osobami polskiego pochodzenia oraz osobami deklarującymi przynależność do Narodu Polskiego, zamieszkałymi w państwie przyjmującym</a:t>
            </a:r>
          </a:p>
          <a:p>
            <a:pPr algn="just">
              <a:buFont typeface="Wingdings" panose="05000000000000000000" pitchFamily="2" charset="2"/>
              <a:buChar char="Ø"/>
            </a:pPr>
            <a:r>
              <a:rPr lang="pl-PL" sz="1600" dirty="0"/>
              <a:t>działanie na rzecz polskiej mniejszości narodowej oraz praw i wolności osób należących do tej mniejszości, określonych w ustawodawstwie państwa przyjmującego, w umowach międzynarodowych oraz dokumentach OBWE</a:t>
            </a:r>
          </a:p>
          <a:p>
            <a:pPr algn="just">
              <a:buFont typeface="Wingdings" panose="05000000000000000000" pitchFamily="2" charset="2"/>
              <a:buChar char="Ø"/>
            </a:pPr>
            <a:r>
              <a:rPr lang="pl-PL" sz="1600" dirty="0"/>
              <a:t>czuwanie w zakresie swojej właściwości nad wykonywaniem umów międzynarodowych obowiązujących w stosunkach między RP a państwem przyjmującym</a:t>
            </a:r>
          </a:p>
          <a:p>
            <a:pPr algn="just">
              <a:buFont typeface="Wingdings" panose="05000000000000000000" pitchFamily="2" charset="2"/>
              <a:buChar char="Ø"/>
            </a:pPr>
            <a:r>
              <a:rPr lang="pl-PL" sz="1600" dirty="0"/>
              <a:t>działanie na rzecz rozwijania i pogłębiania współpracy gospodarczej, naukowej, technicznej oraz kulturalnej między RP a państwem przyjmującym, jak również na rzecz promocji polskiej gospodarki, nauki i kultury oraz języka polskiego </a:t>
            </a:r>
          </a:p>
          <a:p>
            <a:pPr algn="just">
              <a:buFont typeface="Wingdings" panose="05000000000000000000" pitchFamily="2" charset="2"/>
              <a:buChar char="Ø"/>
            </a:pPr>
            <a:r>
              <a:rPr lang="pl-PL" sz="1600" dirty="0"/>
              <a:t>przedstawianie organom oraz opinii publicznej państwa przyjmującego informacji o polityce zagranicznej oraz wewnętrznej RP oraz o rozwoju polskiej gospodarki, nauki i kultury</a:t>
            </a:r>
          </a:p>
          <a:p>
            <a:pPr algn="just">
              <a:buFont typeface="Wingdings" panose="05000000000000000000" pitchFamily="2" charset="2"/>
              <a:buChar char="Ø"/>
            </a:pPr>
            <a:r>
              <a:rPr lang="pl-PL" sz="1600" dirty="0"/>
              <a:t>zapoznawanie się z sytuacją w państwie przyjmującym, w szczególności ze stanem jego gospodarki, nauki i kultury, oraz z ustawodawstwem państwa przyjmującego i umowami zawieranymi przez to państwo, jak również udzielanie informacji w tym zakresie zainteresowanym obywatelom polskim oraz właściwym organom i instytucjom RP</a:t>
            </a:r>
          </a:p>
        </p:txBody>
      </p:sp>
    </p:spTree>
    <p:extLst>
      <p:ext uri="{BB962C8B-B14F-4D97-AF65-F5344CB8AC3E}">
        <p14:creationId xmlns:p14="http://schemas.microsoft.com/office/powerpoint/2010/main" val="468582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820727"/>
          </a:xfrm>
        </p:spPr>
        <p:txBody>
          <a:bodyPr>
            <a:normAutofit/>
          </a:bodyPr>
          <a:lstStyle/>
          <a:p>
            <a:pPr marL="114300" indent="0">
              <a:buNone/>
            </a:pPr>
            <a:r>
              <a:rPr lang="pl-PL" sz="1600" b="1" dirty="0"/>
              <a:t>konsul</a:t>
            </a:r>
          </a:p>
          <a:p>
            <a:pPr algn="just">
              <a:buFont typeface="Wingdings" panose="05000000000000000000" pitchFamily="2" charset="2"/>
              <a:buChar char="Ø"/>
            </a:pPr>
            <a:r>
              <a:rPr lang="pl-PL" sz="1600" dirty="0"/>
              <a:t>podejmuje działania zgodne z prawem międzynarodowym i prawem państwa przyjmującego w celu ochrony obywatela polskiego przed dyskryminacją i traktowaniem niezgodnym ze standardami ochrony praw człowieka</a:t>
            </a:r>
          </a:p>
          <a:p>
            <a:pPr marL="114300" indent="0" algn="just">
              <a:buNone/>
            </a:pPr>
            <a:endParaRPr lang="pl-PL" sz="1600" dirty="0"/>
          </a:p>
          <a:p>
            <a:pPr marL="114300" indent="0" algn="just">
              <a:buNone/>
            </a:pPr>
            <a:r>
              <a:rPr lang="pl-PL" sz="1600" dirty="0"/>
              <a:t>konsul może podejmować tzw. </a:t>
            </a:r>
            <a:r>
              <a:rPr lang="pl-PL" sz="1600" b="1" dirty="0" err="1"/>
              <a:t>démarches</a:t>
            </a:r>
            <a:r>
              <a:rPr lang="pl-PL" sz="1600" b="1" dirty="0"/>
              <a:t> konsularne</a:t>
            </a:r>
            <a:r>
              <a:rPr lang="pl-PL" sz="1600" dirty="0"/>
              <a:t> (kroki, inicjatywy konsularne) np. może podejmować różne inicjatywy zmierzające do udzielenia pomocy osobom znajdującym się w trudnej sytuacji takie, jak dostarczanie żywności, leków</a:t>
            </a:r>
          </a:p>
          <a:p>
            <a:pPr marL="114300" indent="0" algn="just">
              <a:buNone/>
            </a:pPr>
            <a:endParaRPr lang="pl-PL" sz="1600" dirty="0"/>
          </a:p>
          <a:p>
            <a:pPr marL="114300" indent="0" algn="just">
              <a:buNone/>
            </a:pPr>
            <a:r>
              <a:rPr lang="pl-PL" sz="1600" dirty="0"/>
              <a:t>prowadzenie dyskusji z władzami państwa przyjmującego w celu poprawy sytuacji obywateli państwa wysyłającego konsula</a:t>
            </a:r>
          </a:p>
        </p:txBody>
      </p:sp>
    </p:spTree>
    <p:extLst>
      <p:ext uri="{BB962C8B-B14F-4D97-AF65-F5344CB8AC3E}">
        <p14:creationId xmlns:p14="http://schemas.microsoft.com/office/powerpoint/2010/main" val="233294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030FA-6E02-4609-3A42-E369EA89E6C4}"/>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00234F4B-804D-962E-A0F3-D43BDDB72563}"/>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20CDF7A3-A20E-B067-0B19-8A7B53278652}"/>
              </a:ext>
            </a:extLst>
          </p:cNvPr>
          <p:cNvSpPr>
            <a:spLocks noGrp="1"/>
          </p:cNvSpPr>
          <p:nvPr>
            <p:ph idx="1"/>
          </p:nvPr>
        </p:nvSpPr>
        <p:spPr>
          <a:xfrm>
            <a:off x="609600" y="1752601"/>
            <a:ext cx="10972800" cy="4820727"/>
          </a:xfrm>
        </p:spPr>
        <p:txBody>
          <a:bodyPr>
            <a:normAutofit/>
          </a:bodyPr>
          <a:lstStyle/>
          <a:p>
            <a:pPr marL="114300" indent="0">
              <a:buNone/>
            </a:pPr>
            <a:r>
              <a:rPr lang="pl-PL" sz="1600" b="1" dirty="0"/>
              <a:t>konsul c.d.</a:t>
            </a:r>
          </a:p>
          <a:p>
            <a:pPr algn="just">
              <a:buFont typeface="Wingdings" panose="05000000000000000000" pitchFamily="2" charset="2"/>
              <a:buChar char="Ø"/>
            </a:pPr>
            <a:r>
              <a:rPr lang="pl-PL" sz="1600" dirty="0"/>
              <a:t>udziela pomocy obywatelowi RP, w szczególności w razie poważnego wypadku lub ciężkiej choroby, aresztowania lub zatrzymania tego obywatela, w razie aktu przemocy, którego ofiarą padł obywatel polski, w razie zgonu obywatela polskiego lub konieczności nagłego powrotu obywatela polskiego pozbawionego środków finansowych do RP albo do państwa zamieszkania (pomoc konsularna)</a:t>
            </a:r>
          </a:p>
          <a:p>
            <a:pPr marL="114300" indent="0" algn="just">
              <a:buNone/>
            </a:pPr>
            <a:endParaRPr lang="pl-PL" sz="1600" dirty="0"/>
          </a:p>
          <a:p>
            <a:pPr marL="114300" indent="0" algn="just">
              <a:buNone/>
            </a:pPr>
            <a:r>
              <a:rPr lang="pl-PL" sz="1600" dirty="0"/>
              <a:t>w razie zatrzymania, aresztowania lub pozbawienia wolności:</a:t>
            </a:r>
          </a:p>
          <a:p>
            <a:pPr algn="just">
              <a:buFont typeface="Wingdings" panose="05000000000000000000" pitchFamily="2" charset="2"/>
              <a:buChar char="§"/>
            </a:pPr>
            <a:r>
              <a:rPr lang="pl-PL" sz="1600" dirty="0"/>
              <a:t>można żądać kontaktu z konsulem – zadaniem konsula jest zapewnienie, by osoba zwracająca się do niego o pomoc nie była traktowana gorzej niż obywatele innych państw</a:t>
            </a:r>
          </a:p>
          <a:p>
            <a:pPr algn="just">
              <a:buFont typeface="Wingdings" panose="05000000000000000000" pitchFamily="2" charset="2"/>
              <a:buChar char="§"/>
            </a:pPr>
            <a:r>
              <a:rPr lang="pl-PL" sz="1600" dirty="0"/>
              <a:t>osoba pozbawiona wolności może zwrócić się do konsula z prośbą, by poinformował rodzinę o jej sytuacji</a:t>
            </a:r>
          </a:p>
          <a:p>
            <a:pPr algn="just">
              <a:buFont typeface="Wingdings" panose="05000000000000000000" pitchFamily="2" charset="2"/>
              <a:buChar char="§"/>
            </a:pPr>
            <a:r>
              <a:rPr lang="pl-PL" sz="1600" dirty="0"/>
              <a:t>konsul powinien utrzymywać kontakt z osobą pozbawioną wolności, uzyskać od władz miejscowych i przekazać osobie pozbawionej wolności informacje o powodach zatrzymania, procedurze sądowej oraz grożącej karze</a:t>
            </a:r>
          </a:p>
          <a:p>
            <a:pPr algn="just">
              <a:buFont typeface="Wingdings" panose="05000000000000000000" pitchFamily="2" charset="2"/>
              <a:buChar char="§"/>
            </a:pPr>
            <a:r>
              <a:rPr lang="pl-PL" sz="1600" dirty="0"/>
              <a:t>konsul zobowiązany jest do udostępnienia osobie pozbawionej wolności listy miejscowych adwokatów</a:t>
            </a:r>
          </a:p>
          <a:p>
            <a:pPr marL="114300" indent="0" algn="just">
              <a:buNone/>
            </a:pPr>
            <a:r>
              <a:rPr lang="pl-PL" sz="1600" dirty="0"/>
              <a:t>*konsul nie świadczy zastępstwa procesowego przed sądami państwa przyjmującego</a:t>
            </a:r>
          </a:p>
        </p:txBody>
      </p:sp>
    </p:spTree>
    <p:extLst>
      <p:ext uri="{BB962C8B-B14F-4D97-AF65-F5344CB8AC3E}">
        <p14:creationId xmlns:p14="http://schemas.microsoft.com/office/powerpoint/2010/main" val="439069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25B2C8-6583-6E24-8470-26D9CED3FF80}"/>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677CC5F-631A-7C9D-EA99-3AFBB4FB2A76}"/>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9554A963-B05B-66C3-E85C-740DAF9CF04C}"/>
              </a:ext>
            </a:extLst>
          </p:cNvPr>
          <p:cNvSpPr>
            <a:spLocks noGrp="1"/>
          </p:cNvSpPr>
          <p:nvPr>
            <p:ph idx="1"/>
          </p:nvPr>
        </p:nvSpPr>
        <p:spPr>
          <a:xfrm>
            <a:off x="609600" y="1752601"/>
            <a:ext cx="10972800" cy="4820727"/>
          </a:xfrm>
        </p:spPr>
        <p:txBody>
          <a:bodyPr>
            <a:normAutofit lnSpcReduction="10000"/>
          </a:bodyPr>
          <a:lstStyle/>
          <a:p>
            <a:pPr marL="114300" indent="0">
              <a:buNone/>
            </a:pPr>
            <a:r>
              <a:rPr lang="pl-PL" sz="1600" b="1" dirty="0"/>
              <a:t>konsul </a:t>
            </a:r>
          </a:p>
          <a:p>
            <a:pPr marL="114300" indent="0">
              <a:buNone/>
            </a:pPr>
            <a:r>
              <a:rPr lang="pl-PL" sz="1600" dirty="0"/>
              <a:t>w przypadku zaginięcia:</a:t>
            </a:r>
          </a:p>
          <a:p>
            <a:pPr>
              <a:buFont typeface="Wingdings" panose="05000000000000000000" pitchFamily="2" charset="2"/>
              <a:buChar char="§"/>
            </a:pPr>
            <a:r>
              <a:rPr lang="pl-PL" sz="1600" dirty="0"/>
              <a:t>skontaktuje się z miejscowymi władzami</a:t>
            </a:r>
          </a:p>
          <a:p>
            <a:pPr>
              <a:buFont typeface="Wingdings" panose="05000000000000000000" pitchFamily="2" charset="2"/>
              <a:buChar char="§"/>
            </a:pPr>
            <a:r>
              <a:rPr lang="pl-PL" sz="1600" dirty="0"/>
              <a:t>pomoże sprawdzić, czy osoba zaginiona nie przebywa w szpitalu lub areszcie</a:t>
            </a:r>
          </a:p>
          <a:p>
            <a:pPr marL="114300" indent="0">
              <a:buNone/>
            </a:pPr>
            <a:endParaRPr lang="pl-PL" sz="1600" dirty="0"/>
          </a:p>
          <a:p>
            <a:pPr marL="114300" indent="0">
              <a:buNone/>
            </a:pPr>
            <a:r>
              <a:rPr lang="pl-PL" sz="1600" dirty="0"/>
              <a:t>w przypadku braku środków finansowych na powrót do Polski</a:t>
            </a:r>
          </a:p>
          <a:p>
            <a:pPr>
              <a:buFont typeface="Wingdings" panose="05000000000000000000" pitchFamily="2" charset="2"/>
              <a:buChar char="§"/>
            </a:pPr>
            <a:r>
              <a:rPr lang="pl-PL" sz="1600" dirty="0"/>
              <a:t>ułatwia kontakt z krewnymi lub znajomymi, którzy mogą przesłać pieniądze za pośrednictwem banku lub firmy świadczącej tego rodzaju usługi</a:t>
            </a:r>
          </a:p>
          <a:p>
            <a:pPr algn="just">
              <a:buFont typeface="Wingdings" panose="05000000000000000000" pitchFamily="2" charset="2"/>
              <a:buChar char="§"/>
            </a:pPr>
            <a:r>
              <a:rPr lang="pl-PL" sz="1600" dirty="0"/>
              <a:t>jeżeli nie ma innych możliwości przekazania pieniędzy, konsul może wypłacić kwotę, jaka zostanie wpłacona przez krewnych lub znajomych na konto Ministerstwa Spraw Zagranicznych </a:t>
            </a:r>
          </a:p>
          <a:p>
            <a:pPr algn="just">
              <a:buFont typeface="Wingdings" panose="05000000000000000000" pitchFamily="2" charset="2"/>
              <a:buChar char="§"/>
            </a:pPr>
            <a:r>
              <a:rPr lang="pl-PL" sz="1600" dirty="0"/>
              <a:t>może udzielić pomocy finansowej potrzebnej na powrót do Polski – wysokość tej pomocy odpowiada kosztom powrotu do Polski najtańszym środkiem transportu. </a:t>
            </a:r>
            <a:r>
              <a:rPr lang="pl-PL" sz="1600" b="1" dirty="0"/>
              <a:t>Ważne! – </a:t>
            </a:r>
            <a:r>
              <a:rPr lang="pl-PL" sz="1600" dirty="0"/>
              <a:t>osoba, która uzyskała pomoc finansową od konsula musi podpisać pisemne zobowiązanie do zwrotu pomocy po powrocie</a:t>
            </a:r>
          </a:p>
          <a:p>
            <a:pPr marL="114300" indent="0" algn="just">
              <a:buNone/>
            </a:pPr>
            <a:r>
              <a:rPr lang="pl-PL" sz="1600" dirty="0"/>
              <a:t>Spłaty dokonuje się na wskazany przez konsula rachunek bankowy urzędu obsługującego ministra spraw zagranicznych w kwocie stanowiącej równowartość pomocy udzielonej przez konsula - po przeliczeniu kwoty udzielonej pomocy według kursu sprzedaży waluty, w której udzielono pomoc, ogłoszonego przez Narodowy Bank Polski</a:t>
            </a:r>
          </a:p>
          <a:p>
            <a:pPr marL="114300" indent="0" algn="just">
              <a:buNone/>
            </a:pPr>
            <a:r>
              <a:rPr lang="pl-PL" sz="1600" dirty="0"/>
              <a:t>*zarówno przekazywanie środków pieniężnych przez konsula, jak też udzielanie pomocy finansowej należą do sytuacji wyjątkowych</a:t>
            </a:r>
          </a:p>
        </p:txBody>
      </p:sp>
    </p:spTree>
    <p:extLst>
      <p:ext uri="{BB962C8B-B14F-4D97-AF65-F5344CB8AC3E}">
        <p14:creationId xmlns:p14="http://schemas.microsoft.com/office/powerpoint/2010/main" val="3262376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00EE92-D8C1-6EC6-6D1F-48712D2DD56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4FC05041-3B5C-802F-33FA-2C19423A9C34}"/>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D33AEF8A-E5F9-4494-4B74-6802F5CF2754}"/>
              </a:ext>
            </a:extLst>
          </p:cNvPr>
          <p:cNvSpPr>
            <a:spLocks noGrp="1"/>
          </p:cNvSpPr>
          <p:nvPr>
            <p:ph idx="1"/>
          </p:nvPr>
        </p:nvSpPr>
        <p:spPr>
          <a:xfrm>
            <a:off x="609600" y="1752601"/>
            <a:ext cx="10972800" cy="4820727"/>
          </a:xfrm>
        </p:spPr>
        <p:txBody>
          <a:bodyPr>
            <a:normAutofit/>
          </a:bodyPr>
          <a:lstStyle/>
          <a:p>
            <a:pPr marL="114300" indent="0">
              <a:buNone/>
            </a:pPr>
            <a:endParaRPr lang="pl-PL" sz="1600" b="1" dirty="0"/>
          </a:p>
          <a:p>
            <a:pPr marL="114300" indent="0">
              <a:buNone/>
            </a:pPr>
            <a:r>
              <a:rPr lang="pl-PL" sz="1600" b="1" dirty="0"/>
              <a:t>konsul c.d.</a:t>
            </a:r>
          </a:p>
          <a:p>
            <a:pPr algn="just">
              <a:buFont typeface="Wingdings" panose="05000000000000000000" pitchFamily="2" charset="2"/>
              <a:buChar char="Ø"/>
            </a:pPr>
            <a:r>
              <a:rPr lang="pl-PL" sz="1600" dirty="0"/>
              <a:t>wykonuje czynności dotyczące zabezpieczenia i realizacji praw majątkowych mogących przysługiwać lub przysługujących Skarbowi Państwa z tytułu spadków i darowizn</a:t>
            </a:r>
          </a:p>
          <a:p>
            <a:pPr algn="just">
              <a:buFont typeface="Wingdings" panose="05000000000000000000" pitchFamily="2" charset="2"/>
              <a:buChar char="Ø"/>
            </a:pPr>
            <a:r>
              <a:rPr lang="pl-PL" sz="1600" dirty="0"/>
              <a:t>przyjmuje do depozytu od obywateli RP w celu ochrony dokumenty, środki płatnicze lub przedmioty wartościowe</a:t>
            </a:r>
          </a:p>
          <a:p>
            <a:pPr algn="just">
              <a:buFont typeface="Wingdings" panose="05000000000000000000" pitchFamily="2" charset="2"/>
              <a:buChar char="Ø"/>
            </a:pPr>
            <a:r>
              <a:rPr lang="pl-PL" sz="1600" dirty="0"/>
              <a:t>na wniosek administracji publicznej RP, sądu lub prokuratora doręcza dokumenty, pisma, przesłuchuje strony, świadków, podejrzanych</a:t>
            </a:r>
          </a:p>
          <a:p>
            <a:pPr algn="just">
              <a:buFont typeface="Wingdings" panose="05000000000000000000" pitchFamily="2" charset="2"/>
              <a:buChar char="Ø"/>
            </a:pPr>
            <a:r>
              <a:rPr lang="pl-PL" sz="1600" dirty="0"/>
              <a:t>na wniosek obywatela RP lub organów administracji publicznej RP sporządza wypisy, odpisy, wyciągi i kopie dokumentów, poświadcza podpis, datę okazania dokumentu</a:t>
            </a:r>
          </a:p>
          <a:p>
            <a:pPr algn="just">
              <a:buFont typeface="Wingdings" panose="05000000000000000000" pitchFamily="2" charset="2"/>
              <a:buChar char="Ø"/>
            </a:pPr>
            <a:r>
              <a:rPr lang="pl-PL" sz="1600" dirty="0"/>
              <a:t>sporządza akty notarialne po uzyskaniu upoważnienia Ministra Sprawiedliwości (nie wszystkie np. nie sporządza aktu poświadczenia dziedziczenia)</a:t>
            </a:r>
          </a:p>
          <a:p>
            <a:pPr algn="just">
              <a:buFont typeface="Wingdings" panose="05000000000000000000" pitchFamily="2" charset="2"/>
              <a:buChar char="Ø"/>
            </a:pPr>
            <a:r>
              <a:rPr lang="pl-PL" sz="1600" dirty="0"/>
              <a:t>sporządza i poświadcza tłumaczenia z języka polskiego i na język polski dokumentów</a:t>
            </a:r>
          </a:p>
        </p:txBody>
      </p:sp>
    </p:spTree>
    <p:extLst>
      <p:ext uri="{BB962C8B-B14F-4D97-AF65-F5344CB8AC3E}">
        <p14:creationId xmlns:p14="http://schemas.microsoft.com/office/powerpoint/2010/main" val="571762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878237"/>
          </a:xfrm>
        </p:spPr>
        <p:txBody>
          <a:bodyPr>
            <a:normAutofit/>
          </a:bodyPr>
          <a:lstStyle/>
          <a:p>
            <a:pPr marL="114300" indent="0">
              <a:buNone/>
            </a:pPr>
            <a:endParaRPr lang="pl-PL" sz="1600" b="1" dirty="0"/>
          </a:p>
          <a:p>
            <a:pPr marL="114300" indent="0">
              <a:buNone/>
            </a:pPr>
            <a:endParaRPr lang="pl-PL" sz="1600" b="1" dirty="0"/>
          </a:p>
          <a:p>
            <a:pPr marL="114300" indent="0">
              <a:buNone/>
            </a:pPr>
            <a:r>
              <a:rPr lang="pl-PL" sz="1600" b="1" dirty="0"/>
              <a:t>konsul</a:t>
            </a:r>
            <a:r>
              <a:rPr lang="pl-PL" sz="1600" dirty="0"/>
              <a:t> </a:t>
            </a:r>
            <a:r>
              <a:rPr lang="pl-PL" sz="1600" b="1" dirty="0"/>
              <a:t>c.d.</a:t>
            </a:r>
          </a:p>
          <a:p>
            <a:pPr algn="just">
              <a:buFont typeface="Wingdings" panose="05000000000000000000" pitchFamily="2" charset="2"/>
              <a:buChar char="Ø"/>
            </a:pPr>
            <a:r>
              <a:rPr lang="pl-PL" sz="1600" dirty="0"/>
              <a:t>wydaje paszporty i paszporty tymczasowe, unieważnia je, stwierdza ich nieważność oraz odmawia ich wydania</a:t>
            </a:r>
          </a:p>
          <a:p>
            <a:pPr marL="114300" indent="0">
              <a:buNone/>
            </a:pPr>
            <a:r>
              <a:rPr lang="pl-PL" sz="1600" dirty="0"/>
              <a:t>w przypadku utraty paszportu lub dowodu osobistego</a:t>
            </a:r>
          </a:p>
          <a:p>
            <a:pPr>
              <a:buFont typeface="Wingdings" panose="05000000000000000000" pitchFamily="2" charset="2"/>
              <a:buChar char="§"/>
            </a:pPr>
            <a:r>
              <a:rPr lang="pl-PL" sz="1600" dirty="0"/>
              <a:t>należy skontaktować się z urzędem konsularnym</a:t>
            </a:r>
          </a:p>
          <a:p>
            <a:pPr algn="just">
              <a:buFont typeface="Wingdings" panose="05000000000000000000" pitchFamily="2" charset="2"/>
              <a:buChar char="§"/>
            </a:pPr>
            <a:r>
              <a:rPr lang="pl-PL" sz="1600" dirty="0"/>
              <a:t>na wniosek osoby, która utraciła dokument uprawniający do podróży, po potwierdzeniu danych i tożsamości tej osoby, konsul może wydać paszport tymczasowy na powrót do miejsca stałego pobytu</a:t>
            </a:r>
          </a:p>
          <a:p>
            <a:pPr algn="just">
              <a:buFont typeface="Wingdings" panose="05000000000000000000" pitchFamily="2" charset="2"/>
              <a:buChar char="§"/>
            </a:pPr>
            <a:r>
              <a:rPr lang="pl-PL" sz="1600" dirty="0"/>
              <a:t>do wydania paszportu konieczne są: wniosek (dostępny w urzędzie konsularnym), jedna kolorowa fotografia paszportowa</a:t>
            </a:r>
          </a:p>
          <a:p>
            <a:pPr algn="just">
              <a:buFont typeface="Wingdings" panose="05000000000000000000" pitchFamily="2" charset="2"/>
              <a:buChar char="§"/>
            </a:pPr>
            <a:r>
              <a:rPr lang="pl-PL" sz="1600" b="1" dirty="0"/>
              <a:t>ważne! </a:t>
            </a:r>
            <a:r>
              <a:rPr lang="pl-PL" sz="1600" dirty="0"/>
              <a:t>konsulowie honorowi RP nie wydają paszportów tymczasowych</a:t>
            </a:r>
            <a:endParaRPr lang="pl-PL" sz="1600" b="1" dirty="0"/>
          </a:p>
        </p:txBody>
      </p:sp>
    </p:spTree>
    <p:extLst>
      <p:ext uri="{BB962C8B-B14F-4D97-AF65-F5344CB8AC3E}">
        <p14:creationId xmlns:p14="http://schemas.microsoft.com/office/powerpoint/2010/main" val="4114351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92A17-C7C2-C927-3133-0756F98F8E43}"/>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D8F0AB04-5E98-2372-7BCC-D6AF37C57A69}"/>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8B222C86-8E18-B7FA-55F0-F5CC9B79BCC5}"/>
              </a:ext>
            </a:extLst>
          </p:cNvPr>
          <p:cNvSpPr>
            <a:spLocks noGrp="1"/>
          </p:cNvSpPr>
          <p:nvPr>
            <p:ph idx="1"/>
          </p:nvPr>
        </p:nvSpPr>
        <p:spPr>
          <a:xfrm>
            <a:off x="609600" y="1752601"/>
            <a:ext cx="10972800" cy="4878237"/>
          </a:xfrm>
        </p:spPr>
        <p:txBody>
          <a:bodyPr>
            <a:normAutofit/>
          </a:bodyPr>
          <a:lstStyle/>
          <a:p>
            <a:pPr marL="114300" indent="0">
              <a:buNone/>
            </a:pPr>
            <a:r>
              <a:rPr lang="pl-PL" sz="1600" b="1" dirty="0"/>
              <a:t>konsul</a:t>
            </a:r>
            <a:r>
              <a:rPr lang="pl-PL" sz="1600" dirty="0"/>
              <a:t> </a:t>
            </a:r>
            <a:r>
              <a:rPr lang="pl-PL" sz="1600" b="1" dirty="0"/>
              <a:t>c.d.</a:t>
            </a:r>
          </a:p>
          <a:p>
            <a:pPr algn="just">
              <a:buFont typeface="Wingdings" panose="05000000000000000000" pitchFamily="2" charset="2"/>
              <a:buChar char="Ø"/>
            </a:pPr>
            <a:r>
              <a:rPr lang="pl-PL" sz="1600" dirty="0"/>
              <a:t>wydaje wizy albo odmawia ich wydania, cofa i unieważnia wizy, rozpatruje wnioski o ponowne rozpatrzenie sprawy w tym zakresie, unieważnia naklejki wizowe</a:t>
            </a:r>
          </a:p>
          <a:p>
            <a:pPr algn="just">
              <a:buFont typeface="Wingdings" panose="05000000000000000000" pitchFamily="2" charset="2"/>
              <a:buChar char="Ø"/>
            </a:pPr>
            <a:r>
              <a:rPr lang="pl-PL" sz="1600" dirty="0"/>
              <a:t>udziela zezwoleń na przekraczanie granicy w ramach małego ruchu granicznego, odmawia ich udzielania lub cofa je</a:t>
            </a:r>
          </a:p>
          <a:p>
            <a:pPr algn="just">
              <a:buFont typeface="Wingdings" panose="05000000000000000000" pitchFamily="2" charset="2"/>
              <a:buChar char="Ø"/>
            </a:pPr>
            <a:r>
              <a:rPr lang="pl-PL" sz="1600" dirty="0"/>
              <a:t>przyjmuje i przekazuje do właściwego organu w kraju wnioski o nadanie, przywrócenie, potwierdzenie posiadania lub utraty obywatelstwa polskiego lub o wyrażenie zgody na zrzeczenie się obywatelstwa polskiego oraz przyjmuje oświadczenia w zakresie obywatelstwa polskiego</a:t>
            </a:r>
          </a:p>
          <a:p>
            <a:pPr algn="just">
              <a:buFont typeface="Wingdings" panose="05000000000000000000" pitchFamily="2" charset="2"/>
              <a:buChar char="Ø"/>
            </a:pPr>
            <a:r>
              <a:rPr lang="pl-PL" sz="1600" dirty="0"/>
              <a:t>wydaje tymczasowe polskie dokumenty podróży dla cudzoziemca lub odmawia ich wydania</a:t>
            </a:r>
          </a:p>
          <a:p>
            <a:pPr algn="just">
              <a:buFont typeface="Wingdings" panose="05000000000000000000" pitchFamily="2" charset="2"/>
              <a:buChar char="Ø"/>
            </a:pPr>
            <a:r>
              <a:rPr lang="pl-PL" sz="1600" dirty="0"/>
              <a:t>wydaje obywatelom innych państw UE tymczasowe dokumenty podróży lub odmawia ich wydania</a:t>
            </a:r>
          </a:p>
          <a:p>
            <a:pPr algn="just">
              <a:buFont typeface="Wingdings" panose="05000000000000000000" pitchFamily="2" charset="2"/>
              <a:buChar char="Ø"/>
            </a:pPr>
            <a:r>
              <a:rPr lang="pl-PL" sz="1600" dirty="0"/>
              <a:t>wydaje decyzje w sprawie stwierdzenia polskiego pochodzenia oraz decyzje o zakwalifikowaniu do wydania wizy krajowej w celu repatriacji, może przyznawać i wypłacać pomoc ze środków budżetu państwa lub pokrywać koszty uczestnictwa w kursie języka polskiego, a także dokonuje tłumaczenia na język polski lub poświadcza tłumaczenie zagranicznych dokumentów umożliwiających sporządzenie polskiego aktu stanu cywilnego i przekazuje je wraz z wnioskiem o sporządzenie aktu stanu cywilnego właściwemu kierownikowi USC</a:t>
            </a:r>
          </a:p>
          <a:p>
            <a:pPr algn="just">
              <a:buFont typeface="Wingdings" panose="05000000000000000000" pitchFamily="2" charset="2"/>
              <a:buChar char="Ø"/>
            </a:pPr>
            <a:r>
              <a:rPr lang="pl-PL" sz="1600" dirty="0"/>
              <a:t>przyznaje Kartę Polaka, odmawia jej przyznania lub ją unieważnia, wydaje Kartę Polaka oraz przedłuża jej ważność</a:t>
            </a:r>
          </a:p>
          <a:p>
            <a:pPr marL="114300" indent="0">
              <a:buNone/>
            </a:pPr>
            <a:endParaRPr lang="pl-PL" sz="1600" dirty="0"/>
          </a:p>
        </p:txBody>
      </p:sp>
    </p:spTree>
    <p:extLst>
      <p:ext uri="{BB962C8B-B14F-4D97-AF65-F5344CB8AC3E}">
        <p14:creationId xmlns:p14="http://schemas.microsoft.com/office/powerpoint/2010/main" val="1246006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826478"/>
          </a:xfrm>
        </p:spPr>
        <p:txBody>
          <a:bodyPr>
            <a:normAutofit/>
          </a:bodyPr>
          <a:lstStyle/>
          <a:p>
            <a:pPr marL="114300" indent="0">
              <a:buNone/>
            </a:pPr>
            <a:r>
              <a:rPr lang="pl-PL" sz="1600" b="1" dirty="0"/>
              <a:t>konsul</a:t>
            </a:r>
            <a:r>
              <a:rPr lang="pl-PL" sz="1600" dirty="0"/>
              <a:t> </a:t>
            </a:r>
            <a:r>
              <a:rPr lang="pl-PL" sz="1600" b="1" dirty="0"/>
              <a:t>c.d.</a:t>
            </a:r>
          </a:p>
          <a:p>
            <a:pPr algn="just">
              <a:buFont typeface="Wingdings" panose="05000000000000000000" pitchFamily="2" charset="2"/>
              <a:buChar char="Ø"/>
            </a:pPr>
            <a:r>
              <a:rPr lang="pl-PL" sz="1600" dirty="0"/>
              <a:t>wydaje uczniom i nauczycielom dokumenty poświadczające prawo do korzystania z ulgowych przejazdów w związku z nauczaniem języka polskiego, historii, geografii, kultury polskiej</a:t>
            </a:r>
          </a:p>
          <a:p>
            <a:pPr marL="114300" indent="0" algn="just">
              <a:buNone/>
            </a:pPr>
            <a:endParaRPr lang="pl-PL" sz="1600" dirty="0"/>
          </a:p>
          <a:p>
            <a:pPr marL="114300" indent="0" algn="just">
              <a:buNone/>
            </a:pPr>
            <a:r>
              <a:rPr lang="pl-PL" sz="1600" dirty="0"/>
              <a:t>dzieci i młodzież do 18 r.ż. w okresie pobierania nauki języka polskiego, historii, geografii, kultury polskiej lub innych przedmiotów nauczania w języku polskim</a:t>
            </a:r>
          </a:p>
          <a:p>
            <a:pPr algn="just">
              <a:buFont typeface="Wingdings" panose="05000000000000000000" pitchFamily="2" charset="2"/>
              <a:buChar char="§"/>
            </a:pPr>
            <a:r>
              <a:rPr lang="pl-PL" sz="1600" dirty="0"/>
              <a:t>ulga 37% na przejazd środkami publicznego transportu zbiorowego kolejowego w pociągach osobowych, pospiesznych i ekspresowych </a:t>
            </a:r>
          </a:p>
          <a:p>
            <a:pPr algn="just">
              <a:buFont typeface="Wingdings" panose="05000000000000000000" pitchFamily="2" charset="2"/>
              <a:buChar char="§"/>
            </a:pPr>
            <a:r>
              <a:rPr lang="pl-PL" sz="1600" dirty="0"/>
              <a:t>ulga 49% na przejazd środkami publicznego transportu zbiorowego kolejowego w pociągach osobowych i pospiesznych na podstawie imiennych biletów miesięcznych</a:t>
            </a:r>
          </a:p>
          <a:p>
            <a:pPr algn="just">
              <a:buFont typeface="Wingdings" panose="05000000000000000000" pitchFamily="2" charset="2"/>
              <a:buChar char="§"/>
            </a:pPr>
            <a:r>
              <a:rPr lang="pl-PL" sz="1600" dirty="0"/>
              <a:t>ulga 49% na przejazd środkami publicznego transportu zbiorowego autobusowego w komunikacji zwykłej i przyspieszonej na podstawie biletów imiennych miesięcznych</a:t>
            </a:r>
          </a:p>
          <a:p>
            <a:pPr algn="just">
              <a:buFont typeface="Wingdings" panose="05000000000000000000" pitchFamily="2" charset="2"/>
              <a:buChar char="§"/>
            </a:pPr>
            <a:r>
              <a:rPr lang="pl-PL" sz="1600" dirty="0"/>
              <a:t>ulga w opłacie za wstęp do muzeum (ustalana przez dyrektora muzeum)</a:t>
            </a:r>
          </a:p>
          <a:p>
            <a:pPr algn="just">
              <a:buFont typeface="Wingdings" panose="05000000000000000000" pitchFamily="2" charset="2"/>
              <a:buChar char="§"/>
            </a:pPr>
            <a:r>
              <a:rPr lang="pl-PL" sz="1600" dirty="0"/>
              <a:t>ulga 50% w opłacie za wstęp do parku narodowego lub na niektóre jego obszary</a:t>
            </a:r>
          </a:p>
          <a:p>
            <a:pPr algn="just">
              <a:buFont typeface="Wingdings" panose="05000000000000000000" pitchFamily="2" charset="2"/>
              <a:buChar char="Ø"/>
            </a:pPr>
            <a:endParaRPr lang="pl-PL" sz="1600" dirty="0"/>
          </a:p>
          <a:p>
            <a:pPr marL="114300" indent="0">
              <a:buNone/>
            </a:pPr>
            <a:endParaRPr lang="pl-PL" sz="1600" dirty="0"/>
          </a:p>
        </p:txBody>
      </p:sp>
    </p:spTree>
    <p:extLst>
      <p:ext uri="{BB962C8B-B14F-4D97-AF65-F5344CB8AC3E}">
        <p14:creationId xmlns:p14="http://schemas.microsoft.com/office/powerpoint/2010/main" val="132860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E45253C-5674-417A-91C7-AEFA9054430C}"/>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A1E69D72-0523-7937-B542-8E2D5944689D}"/>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93E9C837-17C2-339F-8EFC-FD82C48793E5}"/>
              </a:ext>
            </a:extLst>
          </p:cNvPr>
          <p:cNvSpPr>
            <a:spLocks noGrp="1"/>
          </p:cNvSpPr>
          <p:nvPr>
            <p:ph idx="1"/>
          </p:nvPr>
        </p:nvSpPr>
        <p:spPr>
          <a:xfrm>
            <a:off x="609600" y="1752601"/>
            <a:ext cx="10972800" cy="4826478"/>
          </a:xfrm>
        </p:spPr>
        <p:txBody>
          <a:bodyPr>
            <a:normAutofit/>
          </a:bodyPr>
          <a:lstStyle/>
          <a:p>
            <a:pPr marL="114300" indent="0">
              <a:buNone/>
            </a:pPr>
            <a:r>
              <a:rPr lang="pl-PL" sz="1600" b="1" dirty="0"/>
              <a:t>konsul</a:t>
            </a:r>
            <a:r>
              <a:rPr lang="pl-PL" sz="1600" dirty="0"/>
              <a:t> </a:t>
            </a:r>
            <a:r>
              <a:rPr lang="pl-PL" sz="1600" b="1" dirty="0"/>
              <a:t>c.d.</a:t>
            </a:r>
          </a:p>
          <a:p>
            <a:pPr algn="just">
              <a:buFont typeface="Wingdings" panose="05000000000000000000" pitchFamily="2" charset="2"/>
              <a:buChar char="Ø"/>
            </a:pPr>
            <a:r>
              <a:rPr lang="pl-PL" sz="1600" dirty="0"/>
              <a:t>wydaje uczniom i nauczycielom dokumenty poświadczające prawo do korzystania z ulgowych przejazdów w związku z nauczaniem języka polskiego, historii, geografii, kultury polskiej</a:t>
            </a:r>
          </a:p>
          <a:p>
            <a:pPr marL="114300" indent="0" algn="just">
              <a:buNone/>
            </a:pPr>
            <a:endParaRPr lang="pl-PL" sz="1600" dirty="0"/>
          </a:p>
          <a:p>
            <a:pPr marL="114300" indent="0" algn="just">
              <a:buNone/>
            </a:pPr>
            <a:r>
              <a:rPr lang="pl-PL" sz="1600" dirty="0"/>
              <a:t>nauczyciele uczący języka polskiego, historii, geografii, kultury polskiej lub innych przedmiotów nauczanych w języku polskim w szkołach i sekcjach polskich funkcjonujących w systemach oświaty innych państw</a:t>
            </a:r>
          </a:p>
          <a:p>
            <a:pPr algn="just">
              <a:buFont typeface="Wingdings" panose="05000000000000000000" pitchFamily="2" charset="2"/>
              <a:buChar char="§"/>
            </a:pPr>
            <a:r>
              <a:rPr lang="pl-PL" sz="1600" dirty="0"/>
              <a:t>ulga 33% na przejazd środkami publicznego transportu zbiorowego kolejowego w pociągach osobowych, na podstawie biletów jednorazowych lub miesięcznych imiennych</a:t>
            </a:r>
          </a:p>
          <a:p>
            <a:pPr algn="just">
              <a:buFont typeface="Wingdings" panose="05000000000000000000" pitchFamily="2" charset="2"/>
              <a:buChar char="§"/>
            </a:pPr>
            <a:r>
              <a:rPr lang="pl-PL" sz="1600" dirty="0"/>
              <a:t>ulga 33% na przejazd środkami publicznego transportu zbiorowego autobusowego w komunikacji zwykłej, na podstawie biletów imiennych miesięcznych</a:t>
            </a:r>
          </a:p>
          <a:p>
            <a:pPr algn="just">
              <a:buFont typeface="Wingdings" panose="05000000000000000000" pitchFamily="2" charset="2"/>
              <a:buChar char="§"/>
            </a:pPr>
            <a:r>
              <a:rPr lang="pl-PL" sz="1600" dirty="0"/>
              <a:t>ulga w opłacie za wstęp do muzeum (ustalana przez dyrektora muzeum)</a:t>
            </a:r>
          </a:p>
          <a:p>
            <a:pPr algn="just">
              <a:buFont typeface="Wingdings" panose="05000000000000000000" pitchFamily="2" charset="2"/>
              <a:buChar char="§"/>
            </a:pPr>
            <a:endParaRPr lang="pl-PL" sz="1600" dirty="0"/>
          </a:p>
          <a:p>
            <a:pPr algn="just">
              <a:buFont typeface="Wingdings" panose="05000000000000000000" pitchFamily="2" charset="2"/>
              <a:buChar char="Ø"/>
            </a:pPr>
            <a:endParaRPr lang="pl-PL" sz="1600" dirty="0"/>
          </a:p>
          <a:p>
            <a:pPr marL="114300" indent="0">
              <a:buNone/>
            </a:pPr>
            <a:endParaRPr lang="pl-PL" sz="1600" dirty="0"/>
          </a:p>
        </p:txBody>
      </p:sp>
    </p:spTree>
    <p:extLst>
      <p:ext uri="{BB962C8B-B14F-4D97-AF65-F5344CB8AC3E}">
        <p14:creationId xmlns:p14="http://schemas.microsoft.com/office/powerpoint/2010/main" val="2548155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p:txBody>
          <a:bodyPr>
            <a:normAutofit/>
          </a:bodyPr>
          <a:lstStyle/>
          <a:p>
            <a:pPr marL="114300" indent="0" algn="just">
              <a:buNone/>
            </a:pPr>
            <a:r>
              <a:rPr lang="pl-PL" sz="1600" dirty="0"/>
              <a:t>koncepcja ochrony praw podstawowych ukształtowała się w orzecznictwie Europejskiego Trybunału Sprawiedliwości</a:t>
            </a:r>
          </a:p>
          <a:p>
            <a:pPr marL="114300" indent="0" algn="just">
              <a:buNone/>
            </a:pPr>
            <a:endParaRPr lang="pl-PL" sz="1600" dirty="0"/>
          </a:p>
          <a:p>
            <a:pPr marL="114300" indent="0" algn="just">
              <a:buNone/>
            </a:pPr>
            <a:r>
              <a:rPr lang="pl-PL" sz="1600" dirty="0"/>
              <a:t>podstawowy dokument </a:t>
            </a:r>
          </a:p>
          <a:p>
            <a:pPr algn="just">
              <a:buFont typeface="Wingdings" panose="05000000000000000000" pitchFamily="2" charset="2"/>
              <a:buChar char="Ø"/>
            </a:pPr>
            <a:r>
              <a:rPr lang="pl-PL" sz="1600" dirty="0"/>
              <a:t>Karta Praw Podstawowych z dnia 7 grudnia 2000 r., podpisana i proklamowana w Nicei</a:t>
            </a:r>
          </a:p>
          <a:p>
            <a:pPr algn="just">
              <a:buFont typeface="Wingdings" panose="05000000000000000000" pitchFamily="2" charset="2"/>
              <a:buChar char="Ø"/>
            </a:pPr>
            <a:r>
              <a:rPr lang="pl-PL" sz="1600" dirty="0"/>
              <a:t>zgodnie z Traktatem Lizbońskim, z dniem 1 grudnia 2009 r. Karta Praw Podstawowych stała się dokumentem prawnie wiążącym o randze równej traktatom europejskim</a:t>
            </a:r>
          </a:p>
        </p:txBody>
      </p:sp>
    </p:spTree>
    <p:extLst>
      <p:ext uri="{BB962C8B-B14F-4D97-AF65-F5344CB8AC3E}">
        <p14:creationId xmlns:p14="http://schemas.microsoft.com/office/powerpoint/2010/main" val="2068260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F8FC37-805A-2F4F-63E9-BAF8B3AE7A4B}"/>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91D571A1-4C4C-E382-CA54-542291A90079}"/>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5099EF03-28CA-CBFE-14AE-69019DB8540C}"/>
              </a:ext>
            </a:extLst>
          </p:cNvPr>
          <p:cNvSpPr>
            <a:spLocks noGrp="1"/>
          </p:cNvSpPr>
          <p:nvPr>
            <p:ph idx="1"/>
          </p:nvPr>
        </p:nvSpPr>
        <p:spPr>
          <a:xfrm>
            <a:off x="609600" y="1752601"/>
            <a:ext cx="10972800" cy="4826478"/>
          </a:xfrm>
        </p:spPr>
        <p:txBody>
          <a:bodyPr>
            <a:normAutofit/>
          </a:bodyPr>
          <a:lstStyle/>
          <a:p>
            <a:pPr marL="114300" indent="0">
              <a:buNone/>
            </a:pPr>
            <a:endParaRPr lang="pl-PL" sz="1600" b="1" dirty="0"/>
          </a:p>
          <a:p>
            <a:pPr marL="114300" indent="0">
              <a:buNone/>
            </a:pPr>
            <a:r>
              <a:rPr lang="pl-PL" sz="1600" b="1" dirty="0"/>
              <a:t>konsul</a:t>
            </a:r>
            <a:r>
              <a:rPr lang="pl-PL" sz="1600" dirty="0"/>
              <a:t> </a:t>
            </a:r>
            <a:r>
              <a:rPr lang="pl-PL" sz="1600" b="1" dirty="0"/>
              <a:t>c.d.</a:t>
            </a:r>
          </a:p>
          <a:p>
            <a:pPr algn="just">
              <a:buFont typeface="Wingdings" panose="05000000000000000000" pitchFamily="2" charset="2"/>
              <a:buChar char="Ø"/>
            </a:pPr>
            <a:r>
              <a:rPr lang="pl-PL" sz="1600" dirty="0"/>
              <a:t>wydaje zaświadczenie uprawniające do przywozu broni na terytorium RP lub uprawniające do przewozu takiej broni przez terytorium RP</a:t>
            </a:r>
          </a:p>
          <a:p>
            <a:pPr algn="just">
              <a:buFont typeface="Wingdings" panose="05000000000000000000" pitchFamily="2" charset="2"/>
              <a:buChar char="Ø"/>
            </a:pPr>
            <a:r>
              <a:rPr lang="pl-PL" sz="1600" dirty="0"/>
              <a:t>wydaje zaświadczenia dotyczące możliwości sprowadzenia zwłok i szczątków z zagranicy</a:t>
            </a:r>
          </a:p>
          <a:p>
            <a:pPr marL="114300" indent="0">
              <a:buNone/>
            </a:pPr>
            <a:r>
              <a:rPr lang="pl-PL" sz="1600" dirty="0"/>
              <a:t>w przypadku zgonu</a:t>
            </a:r>
          </a:p>
          <a:p>
            <a:pPr>
              <a:buFont typeface="Wingdings" panose="05000000000000000000" pitchFamily="2" charset="2"/>
              <a:buChar char="§"/>
            </a:pPr>
            <a:r>
              <a:rPr lang="pl-PL" sz="1600" dirty="0"/>
              <a:t>za pośrednictwem Urzędu Wojewódzkiego powiadamia rodzinę osoby zmarłej w kraju</a:t>
            </a:r>
          </a:p>
          <a:p>
            <a:pPr>
              <a:buFont typeface="Wingdings" panose="05000000000000000000" pitchFamily="2" charset="2"/>
              <a:buChar char="§"/>
            </a:pPr>
            <a:r>
              <a:rPr lang="pl-PL" sz="1600" dirty="0"/>
              <a:t>pomaga w załatwieniu formalności na miejscu</a:t>
            </a:r>
          </a:p>
          <a:p>
            <a:pPr>
              <a:buFont typeface="Wingdings" panose="05000000000000000000" pitchFamily="2" charset="2"/>
              <a:buChar char="§"/>
            </a:pPr>
            <a:r>
              <a:rPr lang="pl-PL" sz="1600" dirty="0"/>
              <a:t>w przypadku decyzji o sprowadzeniu ciała do Polski – </a:t>
            </a:r>
            <a:r>
              <a:rPr lang="pl-PL" sz="1600" b="1" dirty="0"/>
              <a:t>uwaga! </a:t>
            </a:r>
            <a:r>
              <a:rPr lang="pl-PL" sz="1600" dirty="0"/>
              <a:t>konsulat nie ponosi kosztów sprowadzenia zwłok do Polski. Koszty te ponosi ubezpieczyciel, a w razie braku odpowiedniego ubezpieczenia - rodzina</a:t>
            </a:r>
          </a:p>
          <a:p>
            <a:pPr marL="114300" indent="0" algn="just">
              <a:buNone/>
            </a:pPr>
            <a:endParaRPr lang="pl-PL" sz="1600" dirty="0"/>
          </a:p>
          <a:p>
            <a:pPr marL="114300" indent="0" algn="just">
              <a:buNone/>
            </a:pPr>
            <a:endParaRPr lang="pl-PL" sz="1600" dirty="0"/>
          </a:p>
          <a:p>
            <a:pPr algn="just">
              <a:buFont typeface="Wingdings" panose="05000000000000000000" pitchFamily="2" charset="2"/>
              <a:buChar char="Ø"/>
            </a:pPr>
            <a:endParaRPr lang="pl-PL" sz="1600" dirty="0"/>
          </a:p>
          <a:p>
            <a:pPr marL="114300" indent="0">
              <a:buNone/>
            </a:pPr>
            <a:endParaRPr lang="pl-PL" sz="1600" dirty="0"/>
          </a:p>
        </p:txBody>
      </p:sp>
    </p:spTree>
    <p:extLst>
      <p:ext uri="{BB962C8B-B14F-4D97-AF65-F5344CB8AC3E}">
        <p14:creationId xmlns:p14="http://schemas.microsoft.com/office/powerpoint/2010/main" val="398373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280FB4-AA90-0433-CFF1-42F0E96ECFFF}"/>
            </a:ext>
          </a:extLst>
        </p:cNvPr>
        <p:cNvGrpSpPr/>
        <p:nvPr/>
      </p:nvGrpSpPr>
      <p:grpSpPr>
        <a:xfrm>
          <a:off x="0" y="0"/>
          <a:ext cx="0" cy="0"/>
          <a:chOff x="0" y="0"/>
          <a:chExt cx="0" cy="0"/>
        </a:xfrm>
      </p:grpSpPr>
      <p:sp>
        <p:nvSpPr>
          <p:cNvPr id="2" name="Tytuł 1">
            <a:extLst>
              <a:ext uri="{FF2B5EF4-FFF2-40B4-BE49-F238E27FC236}">
                <a16:creationId xmlns:a16="http://schemas.microsoft.com/office/drawing/2014/main" id="{38C9ECB3-3D5C-9558-EEC8-BF88DB913823}"/>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23675B86-CBEC-6DE7-161E-FC16719323DE}"/>
              </a:ext>
            </a:extLst>
          </p:cNvPr>
          <p:cNvSpPr>
            <a:spLocks noGrp="1"/>
          </p:cNvSpPr>
          <p:nvPr>
            <p:ph idx="1"/>
          </p:nvPr>
        </p:nvSpPr>
        <p:spPr>
          <a:xfrm>
            <a:off x="609600" y="1727200"/>
            <a:ext cx="10972800" cy="4940300"/>
          </a:xfrm>
        </p:spPr>
        <p:txBody>
          <a:bodyPr>
            <a:normAutofit/>
          </a:bodyPr>
          <a:lstStyle/>
          <a:p>
            <a:pPr marL="114300" indent="0">
              <a:buNone/>
            </a:pPr>
            <a:r>
              <a:rPr lang="pl-PL" sz="1600" b="1" dirty="0"/>
              <a:t>konsul</a:t>
            </a:r>
            <a:r>
              <a:rPr lang="pl-PL" sz="1600" dirty="0"/>
              <a:t> </a:t>
            </a:r>
            <a:r>
              <a:rPr lang="pl-PL" sz="1600" b="1" dirty="0"/>
              <a:t>c.d.</a:t>
            </a:r>
          </a:p>
          <a:p>
            <a:pPr algn="just">
              <a:buFont typeface="Wingdings" panose="05000000000000000000" pitchFamily="2" charset="2"/>
              <a:buChar char="Ø"/>
            </a:pPr>
            <a:r>
              <a:rPr lang="pl-PL" sz="1600" dirty="0"/>
              <a:t>przyjmuje od osób zamierzających zawrzeć małżeństwo zapewnienie, że nie wiedzą o istnieniu okoliczności wyłączających zawarcie małżeństwa</a:t>
            </a:r>
          </a:p>
          <a:p>
            <a:pPr algn="just">
              <a:buFont typeface="Wingdings" panose="05000000000000000000" pitchFamily="2" charset="2"/>
              <a:buChar char="Ø"/>
            </a:pPr>
            <a:r>
              <a:rPr lang="pl-PL" sz="1600" dirty="0"/>
              <a:t>przyjmuje oświadczenia o wstąpieniu w związek małżeński oraz oświadczenia w sprawie nazwiska małżonków i ich dzieci</a:t>
            </a:r>
          </a:p>
          <a:p>
            <a:pPr algn="just">
              <a:buFont typeface="Wingdings" panose="05000000000000000000" pitchFamily="2" charset="2"/>
              <a:buChar char="Ø"/>
            </a:pPr>
            <a:r>
              <a:rPr lang="pl-PL" sz="1600" dirty="0"/>
              <a:t>wydaje zaświadczenie, że zgodnie z prawem polskim można zawrzeć małżeństwo</a:t>
            </a:r>
          </a:p>
          <a:p>
            <a:pPr algn="just">
              <a:buFont typeface="Wingdings" panose="05000000000000000000" pitchFamily="2" charset="2"/>
              <a:buChar char="Ø"/>
            </a:pPr>
            <a:r>
              <a:rPr lang="pl-PL" sz="1600" dirty="0"/>
              <a:t>przyjmuje wnioski o rejestrację urodzenia lub zgonu, jeżeli urodzenie lub zgon nastąpiły za granicą i nie zostały tam zarejestrowane lub państwo przyjmujące nie prowadzi takich rejestrów</a:t>
            </a:r>
          </a:p>
          <a:p>
            <a:pPr algn="just">
              <a:buFont typeface="Wingdings" panose="05000000000000000000" pitchFamily="2" charset="2"/>
              <a:buChar char="Ø"/>
            </a:pPr>
            <a:r>
              <a:rPr lang="pl-PL" sz="1600" dirty="0"/>
              <a:t>przyjmuje oświadczenia konieczne do uznania ojcostwa</a:t>
            </a:r>
          </a:p>
          <a:p>
            <a:pPr algn="just">
              <a:buFont typeface="Wingdings" panose="05000000000000000000" pitchFamily="2" charset="2"/>
              <a:buChar char="Ø"/>
            </a:pPr>
            <a:r>
              <a:rPr lang="pl-PL" sz="1600" dirty="0"/>
              <a:t>przyjmuje oświadczenia i wnioski dotyczące imion lub nazwisk i przekazuje je do właściwego organu</a:t>
            </a:r>
          </a:p>
          <a:p>
            <a:pPr algn="just">
              <a:buFont typeface="Wingdings" panose="05000000000000000000" pitchFamily="2" charset="2"/>
              <a:buChar char="Ø"/>
            </a:pPr>
            <a:r>
              <a:rPr lang="pl-PL" sz="1600" dirty="0"/>
              <a:t>wykonuje czynności w odniesieniu do statków podnoszących polską banderę i ich załóg, w szczególności wydaje tymczasowe świadectwa polskiej przynależności statku i certyfikaty bezpieczeństwa statku oraz przyjmuje protesty morskie</a:t>
            </a:r>
          </a:p>
          <a:p>
            <a:pPr algn="just">
              <a:buFont typeface="Wingdings" panose="05000000000000000000" pitchFamily="2" charset="2"/>
              <a:buChar char="Ø"/>
            </a:pPr>
            <a:r>
              <a:rPr lang="pl-PL" sz="1600" dirty="0"/>
              <a:t>przyjmuje wnioski o wyrażenie zgody na służbę w obcym wojsku lub obcej organizacji wojskowej i przekazuje je do właściwego organu</a:t>
            </a:r>
          </a:p>
          <a:p>
            <a:pPr algn="just">
              <a:buFont typeface="Wingdings" panose="05000000000000000000" pitchFamily="2" charset="2"/>
              <a:buChar char="Ø"/>
            </a:pPr>
            <a:r>
              <a:rPr lang="pl-PL" sz="1600" dirty="0"/>
              <a:t>poświadcza podpis, przyjmuje i przekazuje do IPN wnioski o udostępnienie do wglądu dokumentów IPN </a:t>
            </a:r>
          </a:p>
          <a:p>
            <a:pPr algn="just">
              <a:buFont typeface="Wingdings" panose="05000000000000000000" pitchFamily="2" charset="2"/>
              <a:buChar char="Ø"/>
            </a:pPr>
            <a:endParaRPr lang="pl-PL" sz="1600" dirty="0"/>
          </a:p>
          <a:p>
            <a:pPr algn="just">
              <a:buFont typeface="Wingdings" panose="05000000000000000000" pitchFamily="2" charset="2"/>
              <a:buChar char="Ø"/>
            </a:pPr>
            <a:endParaRPr lang="pl-PL" sz="1600" dirty="0"/>
          </a:p>
          <a:p>
            <a:pPr marL="114300" indent="0">
              <a:buNone/>
            </a:pPr>
            <a:endParaRPr lang="pl-PL" sz="1600" dirty="0"/>
          </a:p>
        </p:txBody>
      </p:sp>
    </p:spTree>
    <p:extLst>
      <p:ext uri="{BB962C8B-B14F-4D97-AF65-F5344CB8AC3E}">
        <p14:creationId xmlns:p14="http://schemas.microsoft.com/office/powerpoint/2010/main" val="1113003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r>
              <a:rPr lang="pl-PL" sz="1600" b="1" dirty="0"/>
              <a:t>konsul</a:t>
            </a:r>
            <a:r>
              <a:rPr lang="pl-PL" sz="1600" dirty="0"/>
              <a:t> </a:t>
            </a:r>
            <a:r>
              <a:rPr lang="pl-PL" sz="1600" b="1" dirty="0"/>
              <a:t>c.d.</a:t>
            </a:r>
          </a:p>
          <a:p>
            <a:pPr>
              <a:buFont typeface="Wingdings" panose="05000000000000000000" pitchFamily="2" charset="2"/>
              <a:buChar char="Ø"/>
            </a:pPr>
            <a:r>
              <a:rPr lang="pl-PL" sz="1600" dirty="0"/>
              <a:t>wykonuje czynności mające na celu przeprowadzenie wyborów i referendum ogólnokrajowego</a:t>
            </a:r>
          </a:p>
          <a:p>
            <a:pPr algn="just">
              <a:buFont typeface="Wingdings" panose="05000000000000000000" pitchFamily="2" charset="2"/>
              <a:buChar char="Ø"/>
            </a:pPr>
            <a:r>
              <a:rPr lang="pl-PL" sz="1600" dirty="0"/>
              <a:t>przyjmuje pisma i przekazuje je do kraju, jeżeli ich złożenie u konsula skutkuje zachowaniem terminu w postępowaniu</a:t>
            </a:r>
          </a:p>
          <a:p>
            <a:pPr algn="just">
              <a:buFont typeface="Wingdings" panose="05000000000000000000" pitchFamily="2" charset="2"/>
              <a:buChar char="Ø"/>
            </a:pPr>
            <a:r>
              <a:rPr lang="pl-PL" sz="1600" dirty="0"/>
              <a:t>pełni funkcję punktu potwierdzającego profil zaufany </a:t>
            </a:r>
            <a:r>
              <a:rPr lang="pl-PL" sz="1600" dirty="0" err="1"/>
              <a:t>ePUAP</a:t>
            </a:r>
            <a:endParaRPr lang="pl-PL" sz="1600" dirty="0"/>
          </a:p>
          <a:p>
            <a:pPr algn="just">
              <a:buFont typeface="Wingdings" panose="05000000000000000000" pitchFamily="2" charset="2"/>
              <a:buChar char="Ø"/>
            </a:pPr>
            <a:r>
              <a:rPr lang="pl-PL" sz="1600" dirty="0"/>
              <a:t>może prowadzić wykaz obywateli polskich przebywających w jego okręgu konsularnym</a:t>
            </a:r>
          </a:p>
          <a:p>
            <a:pPr marL="114300" indent="0" algn="just">
              <a:buNone/>
            </a:pPr>
            <a:endParaRPr lang="pl-PL" sz="1600" dirty="0"/>
          </a:p>
          <a:p>
            <a:pPr marL="114300" indent="0">
              <a:buNone/>
            </a:pPr>
            <a:endParaRPr lang="pl-PL" sz="1600" dirty="0"/>
          </a:p>
        </p:txBody>
      </p:sp>
    </p:spTree>
    <p:extLst>
      <p:ext uri="{BB962C8B-B14F-4D97-AF65-F5344CB8AC3E}">
        <p14:creationId xmlns:p14="http://schemas.microsoft.com/office/powerpoint/2010/main" val="1503096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866735"/>
          </a:xfrm>
        </p:spPr>
        <p:txBody>
          <a:bodyPr>
            <a:normAutofit lnSpcReduction="10000"/>
          </a:bodyPr>
          <a:lstStyle/>
          <a:p>
            <a:pPr marL="114300" indent="0">
              <a:buNone/>
            </a:pPr>
            <a:r>
              <a:rPr lang="pl-PL" sz="1600" b="1" dirty="0"/>
              <a:t>członkowie urzędu konsularnego</a:t>
            </a:r>
          </a:p>
          <a:p>
            <a:pPr>
              <a:buFont typeface="Wingdings" panose="05000000000000000000" pitchFamily="2" charset="2"/>
              <a:buChar char="Ø"/>
            </a:pPr>
            <a:r>
              <a:rPr lang="pl-PL" sz="1600" b="1" dirty="0"/>
              <a:t>kierownik urzędu konsularnego</a:t>
            </a:r>
          </a:p>
          <a:p>
            <a:pPr marL="114300" indent="0">
              <a:buNone/>
            </a:pPr>
            <a:r>
              <a:rPr lang="pl-PL" sz="1600" dirty="0"/>
              <a:t>wg Konwencji wiedeńskiej o stosunkach konsularnych</a:t>
            </a:r>
          </a:p>
          <a:p>
            <a:pPr>
              <a:buFont typeface="Wingdings" panose="05000000000000000000" pitchFamily="2" charset="2"/>
              <a:buChar char="§"/>
            </a:pPr>
            <a:r>
              <a:rPr lang="pl-PL" sz="1600" dirty="0"/>
              <a:t>konsul generalny</a:t>
            </a:r>
          </a:p>
          <a:p>
            <a:pPr>
              <a:buFont typeface="Wingdings" panose="05000000000000000000" pitchFamily="2" charset="2"/>
              <a:buChar char="§"/>
            </a:pPr>
            <a:r>
              <a:rPr lang="pl-PL" sz="1600" dirty="0"/>
              <a:t>konsul</a:t>
            </a:r>
          </a:p>
          <a:p>
            <a:pPr>
              <a:buFont typeface="Wingdings" panose="05000000000000000000" pitchFamily="2" charset="2"/>
              <a:buChar char="§"/>
            </a:pPr>
            <a:r>
              <a:rPr lang="pl-PL" sz="1600" dirty="0"/>
              <a:t>wicekonsul</a:t>
            </a:r>
          </a:p>
          <a:p>
            <a:pPr>
              <a:buFont typeface="Wingdings" panose="05000000000000000000" pitchFamily="2" charset="2"/>
              <a:buChar char="§"/>
            </a:pPr>
            <a:r>
              <a:rPr lang="pl-PL" sz="1600" dirty="0"/>
              <a:t>agent konsularny</a:t>
            </a:r>
          </a:p>
          <a:p>
            <a:pPr marL="114300" indent="0">
              <a:buNone/>
            </a:pPr>
            <a:endParaRPr lang="pl-PL" sz="1600" dirty="0"/>
          </a:p>
          <a:p>
            <a:pPr marL="114300" indent="0">
              <a:buNone/>
            </a:pPr>
            <a:r>
              <a:rPr lang="pl-PL" sz="1600" dirty="0"/>
              <a:t>wg ustawy Prawo konsularne</a:t>
            </a:r>
          </a:p>
          <a:p>
            <a:pPr>
              <a:buFont typeface="Wingdings" panose="05000000000000000000" pitchFamily="2" charset="2"/>
              <a:buChar char="§"/>
            </a:pPr>
            <a:r>
              <a:rPr lang="pl-PL" sz="1600" dirty="0"/>
              <a:t>konsul generalny</a:t>
            </a:r>
          </a:p>
          <a:p>
            <a:pPr>
              <a:buFont typeface="Wingdings" panose="05000000000000000000" pitchFamily="2" charset="2"/>
              <a:buChar char="§"/>
            </a:pPr>
            <a:r>
              <a:rPr lang="pl-PL" sz="1600" dirty="0"/>
              <a:t>konsul</a:t>
            </a:r>
          </a:p>
          <a:p>
            <a:pPr>
              <a:buFont typeface="Wingdings" panose="05000000000000000000" pitchFamily="2" charset="2"/>
              <a:buChar char="§"/>
            </a:pPr>
            <a:r>
              <a:rPr lang="pl-PL" sz="1600" dirty="0"/>
              <a:t>wicekonsul</a:t>
            </a:r>
          </a:p>
          <a:p>
            <a:pPr>
              <a:buFont typeface="Wingdings" panose="05000000000000000000" pitchFamily="2" charset="2"/>
              <a:buChar char="§"/>
            </a:pPr>
            <a:r>
              <a:rPr lang="pl-PL" sz="1600" dirty="0"/>
              <a:t>attaché konsularny</a:t>
            </a:r>
          </a:p>
          <a:p>
            <a:pPr algn="just">
              <a:buFont typeface="Wingdings" panose="05000000000000000000" pitchFamily="2" charset="2"/>
              <a:buChar char="Ø"/>
            </a:pPr>
            <a:r>
              <a:rPr lang="pl-PL" sz="1600" b="1" dirty="0"/>
              <a:t>urzędnicy konsularni </a:t>
            </a:r>
            <a:r>
              <a:rPr lang="pl-PL" sz="1600" dirty="0"/>
              <a:t>– osoby, którym powierzone zostało wykonywanie funkcji konsularnych</a:t>
            </a:r>
          </a:p>
          <a:p>
            <a:pPr algn="just">
              <a:buFont typeface="Wingdings" panose="05000000000000000000" pitchFamily="2" charset="2"/>
              <a:buChar char="Ø"/>
            </a:pPr>
            <a:r>
              <a:rPr lang="pl-PL" sz="1600" b="1" dirty="0"/>
              <a:t>pracownicy konsularni </a:t>
            </a:r>
            <a:r>
              <a:rPr lang="pl-PL" sz="1600" dirty="0"/>
              <a:t>– osoby zatrudnione w służbie administracyjnej lub technicznej urzędu konsularnego</a:t>
            </a:r>
          </a:p>
          <a:p>
            <a:pPr algn="just">
              <a:buFont typeface="Wingdings" panose="05000000000000000000" pitchFamily="2" charset="2"/>
              <a:buChar char="Ø"/>
            </a:pPr>
            <a:r>
              <a:rPr lang="pl-PL" sz="1600" b="1" dirty="0"/>
              <a:t>członkowie personelu służby </a:t>
            </a:r>
            <a:r>
              <a:rPr lang="pl-PL" sz="1600" dirty="0"/>
              <a:t>– osoby zatrudnione w służbie domowej urzędu konsularnego</a:t>
            </a:r>
          </a:p>
        </p:txBody>
      </p:sp>
    </p:spTree>
    <p:extLst>
      <p:ext uri="{BB962C8B-B14F-4D97-AF65-F5344CB8AC3E}">
        <p14:creationId xmlns:p14="http://schemas.microsoft.com/office/powerpoint/2010/main" val="3897519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endParaRPr lang="pl-PL" sz="1600" dirty="0"/>
          </a:p>
          <a:p>
            <a:pPr marL="114300" indent="0">
              <a:buNone/>
            </a:pPr>
            <a:endParaRPr lang="pl-PL" sz="1600" dirty="0"/>
          </a:p>
          <a:p>
            <a:pPr marL="114300" indent="0">
              <a:buNone/>
            </a:pPr>
            <a:r>
              <a:rPr lang="pl-PL" sz="1600" b="1" dirty="0"/>
              <a:t>konsulowie honorowi</a:t>
            </a:r>
          </a:p>
          <a:p>
            <a:pPr algn="just">
              <a:buFont typeface="Wingdings" panose="05000000000000000000" pitchFamily="2" charset="2"/>
              <a:buChar char="Ø"/>
            </a:pPr>
            <a:r>
              <a:rPr lang="pl-PL" sz="1600" dirty="0"/>
              <a:t>mogą być obywatelami państwa wysyłającego, państwa trzeciego lub państwa przyjmującego</a:t>
            </a:r>
          </a:p>
          <a:p>
            <a:pPr algn="just">
              <a:buFont typeface="Wingdings" panose="05000000000000000000" pitchFamily="2" charset="2"/>
              <a:buChar char="Ø"/>
            </a:pPr>
            <a:r>
              <a:rPr lang="pl-PL" sz="1600" dirty="0"/>
              <a:t>nie pobierają wynagrodzenia za wykonywanie swoich funkcji – mogą jednak pobierać opłaty za czynności konsularne oraz uzyskać zwrot wydatków związanych z utrzymaniem honorowego urzędu konsularnego</a:t>
            </a:r>
          </a:p>
          <a:p>
            <a:pPr algn="just">
              <a:buFont typeface="Wingdings" panose="05000000000000000000" pitchFamily="2" charset="2"/>
              <a:buChar char="Ø"/>
            </a:pPr>
            <a:r>
              <a:rPr lang="pl-PL" sz="1600" dirty="0"/>
              <a:t>mogą prowadzić normalną działalność zarobkową na terenie państwa przyjmującego</a:t>
            </a:r>
          </a:p>
          <a:p>
            <a:pPr algn="just">
              <a:buFont typeface="Wingdings" panose="05000000000000000000" pitchFamily="2" charset="2"/>
              <a:buChar char="Ø"/>
            </a:pPr>
            <a:endParaRPr lang="pl-PL" sz="1600" dirty="0"/>
          </a:p>
        </p:txBody>
      </p:sp>
    </p:spTree>
    <p:extLst>
      <p:ext uri="{BB962C8B-B14F-4D97-AF65-F5344CB8AC3E}">
        <p14:creationId xmlns:p14="http://schemas.microsoft.com/office/powerpoint/2010/main" val="10140222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662023"/>
            <a:ext cx="10972800" cy="5060830"/>
          </a:xfrm>
        </p:spPr>
        <p:txBody>
          <a:bodyPr>
            <a:normAutofit/>
          </a:bodyPr>
          <a:lstStyle/>
          <a:p>
            <a:pPr marL="114300" indent="0">
              <a:buNone/>
            </a:pPr>
            <a:r>
              <a:rPr lang="pl-PL" sz="1600" b="1" dirty="0"/>
              <a:t>powołanie konsula</a:t>
            </a:r>
          </a:p>
          <a:p>
            <a:pPr marL="114300" indent="0" algn="ctr">
              <a:buNone/>
            </a:pPr>
            <a:r>
              <a:rPr lang="pl-PL" sz="1600" dirty="0"/>
              <a:t>kandydat na urzędnika konsularnego</a:t>
            </a:r>
          </a:p>
          <a:p>
            <a:pPr marL="114300" indent="0" algn="ctr">
              <a:buNone/>
            </a:pPr>
            <a:endParaRPr lang="pl-PL" sz="1600" dirty="0"/>
          </a:p>
          <a:p>
            <a:pPr marL="114300" indent="0" algn="ctr">
              <a:buNone/>
            </a:pPr>
            <a:r>
              <a:rPr lang="pl-PL" sz="1600" dirty="0"/>
              <a:t>odbycie aplikacji konsularnej </a:t>
            </a:r>
          </a:p>
          <a:p>
            <a:pPr marL="114300" indent="0" algn="ctr">
              <a:buNone/>
            </a:pPr>
            <a:r>
              <a:rPr lang="pl-PL" sz="1600" dirty="0"/>
              <a:t>i zdanie egzaminu konsularnego z wynikiem pozytywnym</a:t>
            </a:r>
          </a:p>
          <a:p>
            <a:pPr marL="114300" indent="0" algn="ctr">
              <a:buNone/>
            </a:pPr>
            <a:endParaRPr lang="pl-PL" sz="1600" dirty="0"/>
          </a:p>
          <a:p>
            <a:pPr marL="114300" indent="0" algn="ctr">
              <a:buNone/>
            </a:pPr>
            <a:r>
              <a:rPr lang="pl-PL" sz="1600" b="1" dirty="0"/>
              <a:t>minister właściwy ds. zagranicznych</a:t>
            </a:r>
            <a:r>
              <a:rPr lang="pl-PL" sz="1600" dirty="0"/>
              <a:t> na wniosek </a:t>
            </a:r>
            <a:r>
              <a:rPr lang="pl-PL" sz="1600" b="1" dirty="0"/>
              <a:t>dyrektora generalnego służby zagranicznej </a:t>
            </a:r>
            <a:r>
              <a:rPr lang="pl-PL" sz="1600" dirty="0"/>
              <a:t>powołuje konsula</a:t>
            </a:r>
          </a:p>
          <a:p>
            <a:pPr marL="114300" indent="0" algn="ctr">
              <a:buNone/>
            </a:pPr>
            <a:endParaRPr lang="pl-PL" sz="1600" dirty="0"/>
          </a:p>
          <a:p>
            <a:pPr marL="114300" indent="0" algn="ctr">
              <a:buNone/>
            </a:pPr>
            <a:r>
              <a:rPr lang="pl-PL" sz="1600" dirty="0"/>
              <a:t>przekazanie państwu przyjmującemu </a:t>
            </a:r>
            <a:r>
              <a:rPr lang="pl-PL" sz="1600" b="1" dirty="0"/>
              <a:t>listów komisyjnych </a:t>
            </a:r>
            <a:r>
              <a:rPr lang="pl-PL" sz="1600" dirty="0"/>
              <a:t>(</a:t>
            </a:r>
            <a:r>
              <a:rPr lang="pl-PL" sz="1600" dirty="0" err="1"/>
              <a:t>lettre</a:t>
            </a:r>
            <a:r>
              <a:rPr lang="pl-PL" sz="1600" dirty="0"/>
              <a:t> de </a:t>
            </a:r>
            <a:r>
              <a:rPr lang="pl-PL" sz="1600" dirty="0" err="1"/>
              <a:t>provision</a:t>
            </a:r>
            <a:r>
              <a:rPr lang="pl-PL" sz="1600" dirty="0"/>
              <a:t>) lub innych podobnych dokumentów stwierdzających charakter urzędowy konsula i wskazujących jego imiona i nazwisko oraz kategorię i klasę, jak również okręg konsularny i siedzibę urzędu konsularnego   </a:t>
            </a:r>
          </a:p>
          <a:p>
            <a:pPr marL="114300" indent="0" algn="ctr">
              <a:buNone/>
            </a:pPr>
            <a:endParaRPr lang="pl-PL" sz="1600" dirty="0"/>
          </a:p>
          <a:p>
            <a:pPr marL="114300" indent="0" algn="ctr">
              <a:buNone/>
            </a:pPr>
            <a:r>
              <a:rPr lang="pl-PL" sz="1600" b="1" dirty="0"/>
              <a:t>dopuszczenie do wykonywania funkcji konsularnych </a:t>
            </a:r>
            <a:r>
              <a:rPr lang="pl-PL" sz="1600" dirty="0"/>
              <a:t>przez państwo przyjmujące (</a:t>
            </a:r>
            <a:r>
              <a:rPr lang="pl-PL" sz="1600" b="1" dirty="0"/>
              <a:t>exequatur</a:t>
            </a:r>
            <a:r>
              <a:rPr lang="pl-PL" sz="1600" dirty="0"/>
              <a:t>)</a:t>
            </a:r>
          </a:p>
          <a:p>
            <a:pPr marL="114300" indent="0" algn="ctr">
              <a:buNone/>
            </a:pPr>
            <a:r>
              <a:rPr lang="pl-PL" sz="1200" dirty="0"/>
              <a:t>*państwo przyjmujące może odmówić udzielenia exequatur bez podania przyczyny</a:t>
            </a:r>
          </a:p>
          <a:p>
            <a:pPr marL="114300" indent="0" algn="just">
              <a:buNone/>
            </a:pPr>
            <a:endParaRPr lang="pl-PL" sz="1200" dirty="0"/>
          </a:p>
          <a:p>
            <a:pPr marL="114300" indent="0" algn="just">
              <a:buNone/>
            </a:pPr>
            <a:r>
              <a:rPr lang="pl-PL" sz="1600" dirty="0"/>
              <a:t>konsula odwołuje minister właściwy ds. zagranicznych na wniosek dyrektora generalnego służby zagranicznej</a:t>
            </a:r>
          </a:p>
          <a:p>
            <a:pPr marL="114300" indent="0" algn="just">
              <a:buNone/>
            </a:pPr>
            <a:endParaRPr lang="pl-PL" sz="1600" dirty="0"/>
          </a:p>
          <a:p>
            <a:pPr marL="114300" indent="0" algn="ctr">
              <a:buNone/>
            </a:pPr>
            <a:endParaRPr lang="pl-PL" sz="1600" dirty="0"/>
          </a:p>
          <a:p>
            <a:pPr marL="114300" indent="0" algn="ctr">
              <a:buNone/>
            </a:pPr>
            <a:endParaRPr lang="pl-PL" sz="1600" dirty="0"/>
          </a:p>
        </p:txBody>
      </p:sp>
      <p:sp>
        <p:nvSpPr>
          <p:cNvPr id="4" name="Strzałka: w dół 3">
            <a:extLst>
              <a:ext uri="{FF2B5EF4-FFF2-40B4-BE49-F238E27FC236}">
                <a16:creationId xmlns:a16="http://schemas.microsoft.com/office/drawing/2014/main" id="{1A6DB3B4-FD97-9B90-F38C-FE27D57B1C75}"/>
              </a:ext>
            </a:extLst>
          </p:cNvPr>
          <p:cNvSpPr/>
          <p:nvPr/>
        </p:nvSpPr>
        <p:spPr>
          <a:xfrm>
            <a:off x="6096000" y="2257247"/>
            <a:ext cx="45719" cy="2242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5" name="Strzałka: w dół 4">
            <a:extLst>
              <a:ext uri="{FF2B5EF4-FFF2-40B4-BE49-F238E27FC236}">
                <a16:creationId xmlns:a16="http://schemas.microsoft.com/office/drawing/2014/main" id="{A2AA3D6D-B31D-0F6A-158C-5C7A13934D8F}"/>
              </a:ext>
            </a:extLst>
          </p:cNvPr>
          <p:cNvSpPr/>
          <p:nvPr/>
        </p:nvSpPr>
        <p:spPr>
          <a:xfrm>
            <a:off x="6118859" y="3196086"/>
            <a:ext cx="45719" cy="2242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6" name="Strzałka: w dół 5">
            <a:extLst>
              <a:ext uri="{FF2B5EF4-FFF2-40B4-BE49-F238E27FC236}">
                <a16:creationId xmlns:a16="http://schemas.microsoft.com/office/drawing/2014/main" id="{6FCF1904-3719-124D-2CF4-F0557B6662C4}"/>
              </a:ext>
            </a:extLst>
          </p:cNvPr>
          <p:cNvSpPr/>
          <p:nvPr/>
        </p:nvSpPr>
        <p:spPr>
          <a:xfrm>
            <a:off x="6105336" y="3984684"/>
            <a:ext cx="45719" cy="2242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
        <p:nvSpPr>
          <p:cNvPr id="7" name="Strzałka: w dół 6">
            <a:extLst>
              <a:ext uri="{FF2B5EF4-FFF2-40B4-BE49-F238E27FC236}">
                <a16:creationId xmlns:a16="http://schemas.microsoft.com/office/drawing/2014/main" id="{AC70FD80-0D52-D4FC-EE7E-A3E953B368B8}"/>
              </a:ext>
            </a:extLst>
          </p:cNvPr>
          <p:cNvSpPr/>
          <p:nvPr/>
        </p:nvSpPr>
        <p:spPr>
          <a:xfrm>
            <a:off x="6164578" y="5100275"/>
            <a:ext cx="45719" cy="1914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pl-PL" sz="1800" b="0" i="0" u="none" strike="noStrike" kern="1200" cap="none" spc="0" normalizeH="0" baseline="0" noProof="0">
              <a:ln>
                <a:noFill/>
              </a:ln>
              <a:solidFill>
                <a:prstClr val="white"/>
              </a:solidFill>
              <a:effectLst/>
              <a:uLnTx/>
              <a:uFillTx/>
              <a:latin typeface="Century Gothic"/>
              <a:ea typeface="+mn-ea"/>
              <a:cs typeface="+mn-cs"/>
            </a:endParaRPr>
          </a:p>
        </p:txBody>
      </p:sp>
    </p:spTree>
    <p:extLst>
      <p:ext uri="{BB962C8B-B14F-4D97-AF65-F5344CB8AC3E}">
        <p14:creationId xmlns:p14="http://schemas.microsoft.com/office/powerpoint/2010/main" val="847002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860984"/>
          </a:xfrm>
        </p:spPr>
        <p:txBody>
          <a:bodyPr>
            <a:normAutofit/>
          </a:bodyPr>
          <a:lstStyle/>
          <a:p>
            <a:pPr marL="114300" indent="0">
              <a:buNone/>
            </a:pPr>
            <a:r>
              <a:rPr lang="pl-PL" sz="1600" b="1" dirty="0"/>
              <a:t>przywileje i immunitety urzędników konsularnych</a:t>
            </a:r>
          </a:p>
          <a:p>
            <a:pPr algn="just">
              <a:buFont typeface="Wingdings" panose="05000000000000000000" pitchFamily="2" charset="2"/>
              <a:buChar char="Ø"/>
            </a:pPr>
            <a:r>
              <a:rPr lang="pl-PL" sz="1600" dirty="0"/>
              <a:t>państwo przyjmujące zobowiązane jest traktować urzędników konsularnych z należytym szacunkiem i zapobiegać jakimkolwiek zamachom na ich osoby, wolność lub godność</a:t>
            </a:r>
          </a:p>
          <a:p>
            <a:pPr algn="just">
              <a:buFont typeface="Wingdings" panose="05000000000000000000" pitchFamily="2" charset="2"/>
              <a:buChar char="Ø"/>
            </a:pPr>
            <a:r>
              <a:rPr lang="pl-PL" sz="1600" dirty="0"/>
              <a:t>przywilej nietykalności osobistej – urzędnicy konsularni podlegają zatrzymaniu jedynie w razie popełnienia ciężkiej zbrodni i na podstawie postanowień właściwej władzy sądowej; urzędnicy konsularni mogą być pozbawieni wolności jedynie na podstawie prawomocnego wyroku sądowego</a:t>
            </a:r>
          </a:p>
          <a:p>
            <a:pPr algn="just">
              <a:buFont typeface="Wingdings" panose="05000000000000000000" pitchFamily="2" charset="2"/>
              <a:buChar char="Ø"/>
            </a:pPr>
            <a:r>
              <a:rPr lang="pl-PL" sz="1600" dirty="0"/>
              <a:t>immunitet jurysdykcyjny – urzędnicy konsularni nie podlegają jurysdykcji władz sądowych i administracyjnych państwa przyjmującego w odniesieniu do czynności dokonywanych w wykonywaniu funkcji konsularnych; wyjątki – powództwa cywilne:</a:t>
            </a:r>
          </a:p>
          <a:p>
            <a:pPr algn="just">
              <a:buFont typeface="Wingdings" panose="05000000000000000000" pitchFamily="2" charset="2"/>
              <a:buChar char="§"/>
            </a:pPr>
            <a:r>
              <a:rPr lang="pl-PL" sz="1600" dirty="0"/>
              <a:t>wynikłe z zawarcia przez urzędnika konsularnego lub pracownika konsularnego umowy, w której nie występował on wyraźnie lub w sposób domniemany jako przedstawiciel państwa wysyłającego</a:t>
            </a:r>
          </a:p>
          <a:p>
            <a:pPr algn="just">
              <a:buFont typeface="Wingdings" panose="05000000000000000000" pitchFamily="2" charset="2"/>
              <a:buChar char="§"/>
            </a:pPr>
            <a:r>
              <a:rPr lang="pl-PL" sz="1600" dirty="0"/>
              <a:t>wytoczonych przez osoby trzecie na skutek szkód powstałych w wyniku wypadku spowodowanego w państwie przyjmującym przez pojazd, statek morski lub powietrzny</a:t>
            </a:r>
          </a:p>
          <a:p>
            <a:pPr algn="just">
              <a:buFont typeface="Wingdings" panose="05000000000000000000" pitchFamily="2" charset="2"/>
              <a:buChar char="Ø"/>
            </a:pPr>
            <a:r>
              <a:rPr lang="pl-PL" sz="1600" dirty="0"/>
              <a:t>prawo do odmowy składania zeznań co do faktów związanych z wykonywaniem ich funkcji, a także prawo odmowy okazania </a:t>
            </a:r>
            <a:r>
              <a:rPr lang="pl-PL" sz="1600"/>
              <a:t>korespondencji urzędowej </a:t>
            </a:r>
            <a:r>
              <a:rPr lang="pl-PL" sz="1600" dirty="0"/>
              <a:t>i dokumentów odnoszących się do ich funkcji oraz prawo do odmowy składania zeznań w charakterze ekspertów w zakresie prawa państwa wysyłającego; w pozostałym zakresie – możliwość wzywania urzędników konsularnych do składania zeznań w charakterze świadka </a:t>
            </a:r>
          </a:p>
          <a:p>
            <a:pPr algn="just">
              <a:buFont typeface="Wingdings" panose="05000000000000000000" pitchFamily="2" charset="2"/>
              <a:buChar char="Ø"/>
            </a:pPr>
            <a:endParaRPr lang="pl-PL" sz="1600" dirty="0"/>
          </a:p>
          <a:p>
            <a:pPr algn="just">
              <a:buFont typeface="Wingdings" panose="05000000000000000000" pitchFamily="2" charset="2"/>
              <a:buChar char="Ø"/>
            </a:pPr>
            <a:endParaRPr lang="pl-PL" sz="1600" dirty="0"/>
          </a:p>
        </p:txBody>
      </p:sp>
    </p:spTree>
    <p:extLst>
      <p:ext uri="{BB962C8B-B14F-4D97-AF65-F5344CB8AC3E}">
        <p14:creationId xmlns:p14="http://schemas.microsoft.com/office/powerpoint/2010/main" val="984107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803474"/>
          </a:xfrm>
        </p:spPr>
        <p:txBody>
          <a:bodyPr>
            <a:normAutofit fontScale="92500"/>
          </a:bodyPr>
          <a:lstStyle/>
          <a:p>
            <a:pPr marL="114300" indent="0">
              <a:buNone/>
            </a:pPr>
            <a:r>
              <a:rPr lang="pl-PL" sz="1600" b="1" dirty="0"/>
              <a:t>przywileje i immunitety urzędników konsularnych c.d.</a:t>
            </a:r>
          </a:p>
          <a:p>
            <a:pPr algn="just">
              <a:buFont typeface="Wingdings" panose="05000000000000000000" pitchFamily="2" charset="2"/>
              <a:buChar char="Ø"/>
            </a:pPr>
            <a:r>
              <a:rPr lang="pl-PL" sz="1600" dirty="0"/>
              <a:t>zwolnienie z obowiązku rejestracji cudzoziemców i zezwolenia na pobyt przewidzianych przez prawo państwa przyjmującego</a:t>
            </a:r>
          </a:p>
          <a:p>
            <a:pPr algn="just">
              <a:buFont typeface="Wingdings" panose="05000000000000000000" pitchFamily="2" charset="2"/>
              <a:buChar char="Ø"/>
            </a:pPr>
            <a:r>
              <a:rPr lang="pl-PL" sz="1600" dirty="0"/>
              <a:t>zwolnienie z obowiązku uzyskania pozwolenia na pracę w zakresie pracy wykonywanej dla państwa wysyłającego</a:t>
            </a:r>
          </a:p>
          <a:p>
            <a:pPr algn="just">
              <a:buFont typeface="Wingdings" panose="05000000000000000000" pitchFamily="2" charset="2"/>
              <a:buChar char="Ø"/>
            </a:pPr>
            <a:r>
              <a:rPr lang="pl-PL" sz="1600" dirty="0"/>
              <a:t>zwolnienie z podległości przepisom o ubezpieczeniach społecznych państwa przyjmującego w zakresie pracy wykonywanej na rzecz państwa wysyłającego</a:t>
            </a:r>
          </a:p>
          <a:p>
            <a:pPr algn="just">
              <a:buFont typeface="Wingdings" panose="05000000000000000000" pitchFamily="2" charset="2"/>
              <a:buChar char="Ø"/>
            </a:pPr>
            <a:r>
              <a:rPr lang="pl-PL" sz="1600" dirty="0"/>
              <a:t>zwolnienie od wszelkich opłat i podatków osobistych i rzeczowych – państwowych, regionalnych i komunalnych, z wyjątkiem np. podatków pośrednich wliczanych w cenę towarów lub usług, opłat i podatków od prywatnego mienia nieruchomego położonego w państwie przyjmującym, opłat i podatków od prywatnych dochodów uzyskiwanych w państwie przyjmującym, opłat rejestracyjnych, sądowych, hipotecznych i stemplowych</a:t>
            </a:r>
          </a:p>
          <a:p>
            <a:pPr algn="just">
              <a:buFont typeface="Wingdings" panose="05000000000000000000" pitchFamily="2" charset="2"/>
              <a:buChar char="Ø"/>
            </a:pPr>
            <a:r>
              <a:rPr lang="pl-PL" sz="1600" dirty="0"/>
              <a:t>zwolnienie z opłat celnych za przedmioty przeznaczone do użytku służbowego urzędu konsularnego, przedmiotów przeznaczonych do użytku osobistego, łącznie z przedmiotami niezbędnymi do urządzenia się</a:t>
            </a:r>
          </a:p>
          <a:p>
            <a:pPr algn="just">
              <a:buFont typeface="Wingdings" panose="05000000000000000000" pitchFamily="2" charset="2"/>
              <a:buChar char="Ø"/>
            </a:pPr>
            <a:r>
              <a:rPr lang="pl-PL" sz="1600" dirty="0"/>
              <a:t>zwolnienie bagażu osobistego od rewizji celnej, chyba że istnieje podejrzenie wwiezienia lub wywiezienia przedmiotów, których wwóz i wywóz są zabronione</a:t>
            </a:r>
          </a:p>
          <a:p>
            <a:pPr algn="just">
              <a:buFont typeface="Wingdings" panose="05000000000000000000" pitchFamily="2" charset="2"/>
              <a:buChar char="Ø"/>
            </a:pPr>
            <a:r>
              <a:rPr lang="pl-PL" sz="1600" dirty="0"/>
              <a:t>zwolnienie od świadczeń osobistych na rzecz państwa przyjmującego, od wszelkiej służby publicznej lub świadczeń wojskowych</a:t>
            </a:r>
          </a:p>
          <a:p>
            <a:pPr marL="114300" indent="0" algn="just">
              <a:buNone/>
            </a:pPr>
            <a:r>
              <a:rPr lang="pl-PL" sz="1600" dirty="0"/>
              <a:t>rozszerzenie korzystania z przywilejów na członków rodziny pozostających we wspólnocie domowej, z wyjątkiem immunitetu jurysdykcyjnego i ochrony wolności osobistej</a:t>
            </a:r>
          </a:p>
          <a:p>
            <a:pPr algn="just">
              <a:buFont typeface="Wingdings" panose="05000000000000000000" pitchFamily="2" charset="2"/>
              <a:buChar char="Ø"/>
            </a:pPr>
            <a:endParaRPr lang="pl-PL" sz="1600" dirty="0"/>
          </a:p>
          <a:p>
            <a:pPr marL="114300" indent="0">
              <a:buNone/>
            </a:pPr>
            <a:endParaRPr lang="pl-PL" sz="1600" dirty="0"/>
          </a:p>
        </p:txBody>
      </p:sp>
    </p:spTree>
    <p:extLst>
      <p:ext uri="{BB962C8B-B14F-4D97-AF65-F5344CB8AC3E}">
        <p14:creationId xmlns:p14="http://schemas.microsoft.com/office/powerpoint/2010/main" val="1051422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r>
              <a:rPr lang="pl-PL" sz="1600" b="1" dirty="0"/>
              <a:t>przywileje i immunitety pracowników konsularnych</a:t>
            </a:r>
          </a:p>
          <a:p>
            <a:pPr algn="just">
              <a:buFont typeface="Wingdings" panose="05000000000000000000" pitchFamily="2" charset="2"/>
              <a:buChar char="Ø"/>
            </a:pPr>
            <a:r>
              <a:rPr lang="pl-PL" sz="1600" dirty="0"/>
              <a:t>immunitet jurysdykcyjny – w zakresie identycznym, jak urzędnicy konsularni</a:t>
            </a:r>
          </a:p>
          <a:p>
            <a:pPr algn="just">
              <a:buFont typeface="Wingdings" panose="05000000000000000000" pitchFamily="2" charset="2"/>
              <a:buChar char="Ø"/>
            </a:pPr>
            <a:r>
              <a:rPr lang="pl-PL" sz="1600" dirty="0"/>
              <a:t>prawo do odmowy składania zeznań – w zakresie identycznym, jak urzędnicy konsularni</a:t>
            </a:r>
          </a:p>
          <a:p>
            <a:pPr algn="just">
              <a:buFont typeface="Wingdings" panose="05000000000000000000" pitchFamily="2" charset="2"/>
              <a:buChar char="Ø"/>
            </a:pPr>
            <a:r>
              <a:rPr lang="pl-PL" sz="1600" dirty="0"/>
              <a:t>zwolnienie z obowiązku rejestracji cudzoziemców i zezwolenia na pobyt przewidzianych przez prawo państwa przyjmującego, chyba że nie są oni stałymi pracownikami państwa wysyłającego  lub wykonują w państwie przyjmującym jakąkolwiek prywatną działalność zarobkową</a:t>
            </a:r>
          </a:p>
          <a:p>
            <a:pPr algn="just">
              <a:buFont typeface="Wingdings" panose="05000000000000000000" pitchFamily="2" charset="2"/>
              <a:buChar char="Ø"/>
            </a:pPr>
            <a:r>
              <a:rPr lang="pl-PL" sz="1600" dirty="0"/>
              <a:t>zwolnienie z podległości przepisom o ubezpieczeniach społecznych państwa przyjmującego w zakresie pracy wykonywanej na rzecz państwa wysyłającego – w zakresie identycznym, jak urzędnicy konsularni</a:t>
            </a:r>
          </a:p>
          <a:p>
            <a:pPr algn="just">
              <a:buFont typeface="Wingdings" panose="05000000000000000000" pitchFamily="2" charset="2"/>
              <a:buChar char="Ø"/>
            </a:pPr>
            <a:r>
              <a:rPr lang="pl-PL" sz="1600" dirty="0"/>
              <a:t>zwolnienie z opłat celnych za przedmioty przeznaczone do użytku osobistego wwiezionych podczas pierwszego instalowania się w państwie przyjmującym</a:t>
            </a:r>
          </a:p>
          <a:p>
            <a:pPr algn="just">
              <a:buFont typeface="Wingdings" panose="05000000000000000000" pitchFamily="2" charset="2"/>
              <a:buChar char="Ø"/>
            </a:pPr>
            <a:r>
              <a:rPr lang="pl-PL" sz="1600" dirty="0"/>
              <a:t>zwolnienie od świadczeń osobistych na rzecz państwa przyjmującego, od wszelkiej służby publicznej lub świadczeń wojskowych</a:t>
            </a:r>
          </a:p>
          <a:p>
            <a:pPr marL="114300" indent="0" algn="just">
              <a:buNone/>
            </a:pPr>
            <a:endParaRPr lang="pl-PL" sz="1600" dirty="0"/>
          </a:p>
          <a:p>
            <a:pPr marL="114300" indent="0" algn="just">
              <a:buNone/>
            </a:pPr>
            <a:r>
              <a:rPr lang="pl-PL" sz="1600" dirty="0"/>
              <a:t>rozszerzenie korzystania z przywilejów na członków rodziny pozostających we wspólnocie domowej, z wyjątkiem immunitetu jurysdykcyjnego i ochrony wolności osobistej</a:t>
            </a:r>
          </a:p>
          <a:p>
            <a:pPr marL="114300" indent="0" algn="just">
              <a:buNone/>
            </a:pPr>
            <a:endParaRPr lang="pl-PL" sz="1600" dirty="0"/>
          </a:p>
          <a:p>
            <a:pPr marL="114300" indent="0" algn="just">
              <a:buNone/>
            </a:pPr>
            <a:endParaRPr lang="pl-PL" sz="1600" dirty="0"/>
          </a:p>
          <a:p>
            <a:pPr algn="just">
              <a:buFont typeface="Wingdings" panose="05000000000000000000" pitchFamily="2" charset="2"/>
              <a:buChar char="Ø"/>
            </a:pPr>
            <a:endParaRPr lang="pl-PL" sz="1600" dirty="0"/>
          </a:p>
        </p:txBody>
      </p:sp>
    </p:spTree>
    <p:extLst>
      <p:ext uri="{BB962C8B-B14F-4D97-AF65-F5344CB8AC3E}">
        <p14:creationId xmlns:p14="http://schemas.microsoft.com/office/powerpoint/2010/main" val="3517166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r>
              <a:rPr lang="pl-PL" sz="1600" b="1" dirty="0"/>
              <a:t>zakres czasowy obowiązywania przywilejów i immunitetów</a:t>
            </a:r>
          </a:p>
          <a:p>
            <a:pPr>
              <a:buFont typeface="Wingdings" panose="05000000000000000000" pitchFamily="2" charset="2"/>
              <a:buChar char="Ø"/>
            </a:pPr>
            <a:r>
              <a:rPr lang="pl-PL" sz="1600" b="1" dirty="0"/>
              <a:t>rozpoczęcie ochrony</a:t>
            </a:r>
          </a:p>
          <a:p>
            <a:pPr algn="just">
              <a:buFont typeface="Wingdings" panose="05000000000000000000" pitchFamily="2" charset="2"/>
              <a:buChar char="§"/>
            </a:pPr>
            <a:r>
              <a:rPr lang="pl-PL" sz="1600" dirty="0"/>
              <a:t>od chwili przybycia na terytorium państwa przyjmującego w celu objęcia stanowiska </a:t>
            </a:r>
          </a:p>
          <a:p>
            <a:pPr algn="just">
              <a:buFont typeface="Wingdings" panose="05000000000000000000" pitchFamily="2" charset="2"/>
              <a:buChar char="§"/>
            </a:pPr>
            <a:r>
              <a:rPr lang="pl-PL" sz="1600" dirty="0"/>
              <a:t>jeżeli członek urzędu konsularnego przebywa już na terytorium państwa przyjmującego – z chwilą przystąpienia do wykonywania swych funkcji w urzędzie konsularnym</a:t>
            </a:r>
          </a:p>
          <a:p>
            <a:pPr>
              <a:buFont typeface="Wingdings" panose="05000000000000000000" pitchFamily="2" charset="2"/>
              <a:buChar char="Ø"/>
            </a:pPr>
            <a:r>
              <a:rPr lang="pl-PL" sz="1600" b="1" dirty="0"/>
              <a:t>zakończenie ochrony</a:t>
            </a:r>
            <a:r>
              <a:rPr lang="pl-PL" sz="1600" dirty="0"/>
              <a:t> </a:t>
            </a:r>
          </a:p>
          <a:p>
            <a:pPr marL="114300" indent="0" algn="just">
              <a:buNone/>
            </a:pPr>
            <a:r>
              <a:rPr lang="pl-PL" sz="1600" dirty="0"/>
              <a:t>gdy funkcje członka personelu konsularnego ulegają zakończeniu, przywileje i immunitety wygasają</a:t>
            </a:r>
          </a:p>
          <a:p>
            <a:pPr algn="just">
              <a:buFont typeface="Wingdings" panose="05000000000000000000" pitchFamily="2" charset="2"/>
              <a:buChar char="§"/>
            </a:pPr>
            <a:r>
              <a:rPr lang="pl-PL" sz="1600" dirty="0"/>
              <a:t>z chwilą opuszczenie terytorium państwa przyjmującego</a:t>
            </a:r>
          </a:p>
          <a:p>
            <a:pPr algn="just">
              <a:buFont typeface="Wingdings" panose="05000000000000000000" pitchFamily="2" charset="2"/>
              <a:buChar char="§"/>
            </a:pPr>
            <a:r>
              <a:rPr lang="pl-PL" sz="1600" dirty="0"/>
              <a:t>z upływem rozsądnego okresu, w którym członek personelu dyplomatycznego mógł opuścić terytorium państwa przyjmującego </a:t>
            </a:r>
          </a:p>
          <a:p>
            <a:pPr marL="114300" indent="0" algn="just">
              <a:buNone/>
            </a:pPr>
            <a:r>
              <a:rPr lang="pl-PL" sz="1600" dirty="0"/>
              <a:t>*w dalszym ciągu trwa immunitet jurysdykcyjny w stosunku do czynności tej osoby podejmowanych w związku z aktami dokonanymi w toku pełnienia funkcji konsularnych</a:t>
            </a:r>
          </a:p>
          <a:p>
            <a:pPr marL="114300" indent="0">
              <a:buNone/>
            </a:pPr>
            <a:endParaRPr lang="pl-PL" sz="1600" dirty="0"/>
          </a:p>
        </p:txBody>
      </p:sp>
    </p:spTree>
    <p:extLst>
      <p:ext uri="{BB962C8B-B14F-4D97-AF65-F5344CB8AC3E}">
        <p14:creationId xmlns:p14="http://schemas.microsoft.com/office/powerpoint/2010/main" val="3697509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758859"/>
          </a:xfrm>
        </p:spPr>
        <p:txBody>
          <a:bodyPr>
            <a:normAutofit/>
          </a:bodyPr>
          <a:lstStyle/>
          <a:p>
            <a:pPr marL="114300" indent="0">
              <a:buNone/>
            </a:pPr>
            <a:r>
              <a:rPr lang="pl-PL" sz="1600" dirty="0"/>
              <a:t>Karta Praw Podstawowych</a:t>
            </a:r>
          </a:p>
          <a:p>
            <a:pPr>
              <a:buFont typeface="Wingdings" panose="05000000000000000000" pitchFamily="2" charset="2"/>
              <a:buChar char="Ø"/>
            </a:pPr>
            <a:r>
              <a:rPr lang="pl-PL" sz="1600" dirty="0"/>
              <a:t>Rozdział I „Godność” </a:t>
            </a:r>
          </a:p>
          <a:p>
            <a:pPr marL="114300" indent="0" algn="just">
              <a:buNone/>
            </a:pPr>
            <a:r>
              <a:rPr lang="pl-PL" sz="1600" dirty="0"/>
              <a:t>gwarantuje: nienaruszalność godności ludzkiej, prawo do życia, prawo do integralności osoby ludzkiej, zakaz tortur i nieludzkiego lub poniżającego traktowania albo karania, zakaz niewolnictwa i pracy przymusowej</a:t>
            </a:r>
          </a:p>
          <a:p>
            <a:pPr>
              <a:buFont typeface="Wingdings" panose="05000000000000000000" pitchFamily="2" charset="2"/>
              <a:buChar char="Ø"/>
            </a:pPr>
            <a:r>
              <a:rPr lang="pl-PL" sz="1600" dirty="0"/>
              <a:t>Rozdział II „Wolności”</a:t>
            </a:r>
          </a:p>
          <a:p>
            <a:pPr marL="114300" indent="0" algn="just">
              <a:buNone/>
            </a:pPr>
            <a:r>
              <a:rPr lang="pl-PL" sz="1600" dirty="0"/>
              <a:t>gwarantuje: prawo do wolności i bezpieczeństwa osobistego, prawo do poszanowania życia prywatnego i rodzinnego, ochronę danych osobowych, prawo do zawarcia małżeństwa i prawo do założenia rodziny, wolność myśli, sumienia i religii, wolność wypowiedzi i informacji, wolność gromadzenia się i stowarzyszania się, wolność sztuk i nauk, prawo do nauki, wolność wyboru zawodu i prawo do podejmowania pracy, wolność prowadzenia działalności gospodarczej, prawo do własności, prawo do azylu, ochronę w przypadku usunięcia z terytorium państwa, wydalenia lub ekstradycji</a:t>
            </a:r>
          </a:p>
          <a:p>
            <a:pPr>
              <a:buFont typeface="Wingdings" panose="05000000000000000000" pitchFamily="2" charset="2"/>
              <a:buChar char="Ø"/>
            </a:pPr>
            <a:r>
              <a:rPr lang="pl-PL" sz="1600" dirty="0"/>
              <a:t>Rozdział III „Równość”</a:t>
            </a:r>
          </a:p>
          <a:p>
            <a:pPr marL="114300" indent="0" algn="just">
              <a:buNone/>
            </a:pPr>
            <a:r>
              <a:rPr lang="pl-PL" sz="1600" dirty="0"/>
              <a:t>gwarantuje: równość wobec prawa, niedyskryminację, poszanowanie zróżnicowania kulturalnego, religijnego i językowego, równość mężczyzn i kobiet, prawa dziecka, prawa osób w podeszłym wieku, prawo do integracji osób niepełnosprawnych</a:t>
            </a:r>
          </a:p>
          <a:p>
            <a:pPr marL="114300" indent="0">
              <a:buNone/>
            </a:pPr>
            <a:endParaRPr lang="pl-PL" sz="1600" dirty="0"/>
          </a:p>
        </p:txBody>
      </p:sp>
    </p:spTree>
    <p:extLst>
      <p:ext uri="{BB962C8B-B14F-4D97-AF65-F5344CB8AC3E}">
        <p14:creationId xmlns:p14="http://schemas.microsoft.com/office/powerpoint/2010/main" val="4098082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a:xfrm>
            <a:off x="609600" y="1752601"/>
            <a:ext cx="10972800" cy="4872486"/>
          </a:xfrm>
        </p:spPr>
        <p:txBody>
          <a:bodyPr>
            <a:normAutofit/>
          </a:bodyPr>
          <a:lstStyle/>
          <a:p>
            <a:pPr marL="114300" indent="0">
              <a:buNone/>
            </a:pPr>
            <a:r>
              <a:rPr lang="pl-PL" sz="1600" b="1" dirty="0"/>
              <a:t>urząd konsularny</a:t>
            </a:r>
          </a:p>
          <a:p>
            <a:pPr algn="just">
              <a:buFont typeface="Wingdings" panose="05000000000000000000" pitchFamily="2" charset="2"/>
              <a:buChar char="Ø"/>
            </a:pPr>
            <a:r>
              <a:rPr lang="pl-PL" sz="1600" dirty="0"/>
              <a:t>państwo przyjmujące powinno udzielać wszelkich ułatwień w wykonywaniu swoich funkcji przez urząd konsularny</a:t>
            </a:r>
          </a:p>
          <a:p>
            <a:pPr algn="just">
              <a:buFont typeface="Wingdings" panose="05000000000000000000" pitchFamily="2" charset="2"/>
              <a:buChar char="Ø"/>
            </a:pPr>
            <a:r>
              <a:rPr lang="pl-PL" sz="1600" dirty="0"/>
              <a:t>prawo umieszczania flagi i godła na budynku zajmowanym przez urząd konsularny, na jego drzwiach wejściowych, jak też na rezydencji kierownika urzędu i na jego środkach transportu</a:t>
            </a:r>
          </a:p>
          <a:p>
            <a:pPr algn="just">
              <a:buFont typeface="Wingdings" panose="05000000000000000000" pitchFamily="2" charset="2"/>
              <a:buChar char="Ø"/>
            </a:pPr>
            <a:r>
              <a:rPr lang="pl-PL" sz="1600" dirty="0"/>
              <a:t>państwo przyjmujące powinno ułatwić nabycie pomieszczeń niezbędnych dla urzędu konsularnego, a także pomagać urzędowi konsularnemu w uzyskaniu odpowiednich mieszkań dla jego personelu</a:t>
            </a:r>
          </a:p>
          <a:p>
            <a:pPr algn="just">
              <a:buFont typeface="Wingdings" panose="05000000000000000000" pitchFamily="2" charset="2"/>
              <a:buChar char="Ø"/>
            </a:pPr>
            <a:r>
              <a:rPr lang="pl-PL" sz="1600" dirty="0"/>
              <a:t>pomieszczenia konsularne są nietykalne – władze państwa przyjmującego nie mogą wkraczać do pomieszczeń, które są używane wyłącznie na potrzeby pracy urzędu, chyba że kierownik urzędu konsularnego wyrazi na to zgodę</a:t>
            </a:r>
          </a:p>
          <a:p>
            <a:pPr marL="114300" indent="0" algn="just">
              <a:buNone/>
            </a:pPr>
            <a:r>
              <a:rPr lang="pl-PL" sz="1600" dirty="0"/>
              <a:t>*domniemanie zgody kierownika urzędu konsularnego w przypadku pożaru lub innego nieszczęśliwego wypadku wymagającego niezwłocznych czynności ochronnych (art. 31 ust. 2 Konwencji o </a:t>
            </a:r>
            <a:r>
              <a:rPr lang="pl-PL" sz="1600"/>
              <a:t>stosunkach konsularnych)</a:t>
            </a:r>
            <a:endParaRPr lang="pl-PL" sz="1600" dirty="0"/>
          </a:p>
          <a:p>
            <a:pPr algn="just">
              <a:buFont typeface="Wingdings" panose="05000000000000000000" pitchFamily="2" charset="2"/>
              <a:buChar char="Ø"/>
            </a:pPr>
            <a:r>
              <a:rPr lang="pl-PL" sz="1600" dirty="0"/>
              <a:t>państwo przyjmujące zobowiązane jest do ochrony pomieszczeń konsularnych przed jakimkolwiek wtargnięciem lub szkodą, a także do zapobiegania zakłócaniu pracy urzędu</a:t>
            </a:r>
          </a:p>
          <a:p>
            <a:pPr algn="just">
              <a:buFont typeface="Wingdings" panose="05000000000000000000" pitchFamily="2" charset="2"/>
              <a:buChar char="Ø"/>
            </a:pPr>
            <a:r>
              <a:rPr lang="pl-PL" sz="1600" dirty="0"/>
              <a:t>pomieszczenia urzędu, jego wyposażenie czy środki transportu nie podlegają rekwizycji na cele obronności czy cele użyteczności publicznej państwa przyjmującego</a:t>
            </a:r>
          </a:p>
        </p:txBody>
      </p:sp>
    </p:spTree>
    <p:extLst>
      <p:ext uri="{BB962C8B-B14F-4D97-AF65-F5344CB8AC3E}">
        <p14:creationId xmlns:p14="http://schemas.microsoft.com/office/powerpoint/2010/main" val="956620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EB05034-B971-8BB4-CDF9-EB68CF96C82F}"/>
              </a:ext>
            </a:extLst>
          </p:cNvPr>
          <p:cNvSpPr>
            <a:spLocks noGrp="1"/>
          </p:cNvSpPr>
          <p:nvPr>
            <p:ph type="title"/>
          </p:nvPr>
        </p:nvSpPr>
        <p:spPr/>
        <p:txBody>
          <a:bodyPr>
            <a:normAutofit/>
          </a:bodyPr>
          <a:lstStyle/>
          <a:p>
            <a:r>
              <a:rPr lang="pl-PL" sz="2000" dirty="0"/>
              <a:t>Prawo dyplomatyczne i konsularne</a:t>
            </a:r>
          </a:p>
        </p:txBody>
      </p:sp>
      <p:sp>
        <p:nvSpPr>
          <p:cNvPr id="3" name="Symbol zastępczy zawartości 2">
            <a:extLst>
              <a:ext uri="{FF2B5EF4-FFF2-40B4-BE49-F238E27FC236}">
                <a16:creationId xmlns:a16="http://schemas.microsoft.com/office/drawing/2014/main" id="{F7870910-F376-84F0-ACBC-099FBE86E15F}"/>
              </a:ext>
            </a:extLst>
          </p:cNvPr>
          <p:cNvSpPr>
            <a:spLocks noGrp="1"/>
          </p:cNvSpPr>
          <p:nvPr>
            <p:ph idx="1"/>
          </p:nvPr>
        </p:nvSpPr>
        <p:spPr/>
        <p:txBody>
          <a:bodyPr>
            <a:normAutofit/>
          </a:bodyPr>
          <a:lstStyle/>
          <a:p>
            <a:pPr marL="114300" indent="0">
              <a:buNone/>
            </a:pPr>
            <a:r>
              <a:rPr lang="pl-PL" sz="1600" b="1" dirty="0"/>
              <a:t>urząd konsularny c.d.</a:t>
            </a:r>
          </a:p>
          <a:p>
            <a:pPr algn="just">
              <a:buFont typeface="Wingdings" panose="05000000000000000000" pitchFamily="2" charset="2"/>
              <a:buChar char="Ø"/>
            </a:pPr>
            <a:r>
              <a:rPr lang="pl-PL" sz="1600" dirty="0"/>
              <a:t>zwolnienie pomieszczeń konsularnych i rezydencji zawodowego kierownika urzędu konsularnego z opłat i podatków państwowych, regionalnych i komunalnych, w wyjątkiem opłat za świadczenie określonych usług</a:t>
            </a:r>
          </a:p>
          <a:p>
            <a:pPr algn="just">
              <a:buFont typeface="Wingdings" panose="05000000000000000000" pitchFamily="2" charset="2"/>
              <a:buChar char="Ø"/>
            </a:pPr>
            <a:r>
              <a:rPr lang="pl-PL" sz="1600" dirty="0"/>
              <a:t>nietykalność archiwów i dokumentów konsularnych, niezależnie od miejsca, w którym się znajdują</a:t>
            </a:r>
          </a:p>
          <a:p>
            <a:pPr algn="just">
              <a:buFont typeface="Wingdings" panose="05000000000000000000" pitchFamily="2" charset="2"/>
              <a:buChar char="Ø"/>
            </a:pPr>
            <a:r>
              <a:rPr lang="pl-PL" sz="1600" dirty="0"/>
              <a:t>państwo przyjmujące dopuszcza </a:t>
            </a:r>
            <a:r>
              <a:rPr lang="pl-PL" sz="1600"/>
              <a:t>i ochrania </a:t>
            </a:r>
            <a:r>
              <a:rPr lang="pl-PL" sz="1600" dirty="0"/>
              <a:t>swobodę porozumiewania się urzędu konsularnego do wszelkich celów urzędowych</a:t>
            </a:r>
          </a:p>
          <a:p>
            <a:pPr algn="just">
              <a:buFont typeface="Wingdings" panose="05000000000000000000" pitchFamily="2" charset="2"/>
              <a:buChar char="Ø"/>
            </a:pPr>
            <a:r>
              <a:rPr lang="pl-PL" sz="1600" dirty="0"/>
              <a:t>nietykalność korespondencji urzędowej urzędu konsularnego</a:t>
            </a:r>
          </a:p>
          <a:p>
            <a:pPr algn="just">
              <a:buFont typeface="Wingdings" panose="05000000000000000000" pitchFamily="2" charset="2"/>
              <a:buChar char="Ø"/>
            </a:pPr>
            <a:r>
              <a:rPr lang="pl-PL" sz="1600" dirty="0"/>
              <a:t>zakaz otwierania i przetrzymywania korespondencji urzędu konsularnego</a:t>
            </a:r>
          </a:p>
          <a:p>
            <a:pPr algn="just">
              <a:buFont typeface="Wingdings" panose="05000000000000000000" pitchFamily="2" charset="2"/>
              <a:buChar char="Ø"/>
            </a:pPr>
            <a:r>
              <a:rPr lang="pl-PL" sz="1600" dirty="0"/>
              <a:t>urząd konsularny może pobierać opłaty i inne należności za dokonywanie czynności konsularnych – zwolnienie pobranych opłat i należności z podatków w państwie przyjmującym</a:t>
            </a:r>
          </a:p>
          <a:p>
            <a:pPr marL="114300" indent="0">
              <a:buNone/>
            </a:pPr>
            <a:endParaRPr lang="pl-PL" sz="1600" dirty="0"/>
          </a:p>
        </p:txBody>
      </p:sp>
    </p:spTree>
    <p:extLst>
      <p:ext uri="{BB962C8B-B14F-4D97-AF65-F5344CB8AC3E}">
        <p14:creationId xmlns:p14="http://schemas.microsoft.com/office/powerpoint/2010/main" val="936513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5A67F71-B3AB-FC9F-3F88-B17C7459A39B}"/>
              </a:ext>
            </a:extLst>
          </p:cNvPr>
          <p:cNvSpPr>
            <a:spLocks noGrp="1"/>
          </p:cNvSpPr>
          <p:nvPr>
            <p:ph type="title"/>
          </p:nvPr>
        </p:nvSpPr>
        <p:spPr/>
        <p:txBody>
          <a:bodyPr>
            <a:normAutofit/>
          </a:bodyPr>
          <a:lstStyle/>
          <a:p>
            <a:r>
              <a:rPr lang="pl-PL" sz="2000" dirty="0"/>
              <a:t>Międzynarodowy trybunał Karny</a:t>
            </a:r>
          </a:p>
        </p:txBody>
      </p:sp>
      <p:sp>
        <p:nvSpPr>
          <p:cNvPr id="3" name="Symbol zastępczy zawartości 2">
            <a:extLst>
              <a:ext uri="{FF2B5EF4-FFF2-40B4-BE49-F238E27FC236}">
                <a16:creationId xmlns:a16="http://schemas.microsoft.com/office/drawing/2014/main" id="{373DB965-9561-0EF6-6C2D-44CC647A612F}"/>
              </a:ext>
            </a:extLst>
          </p:cNvPr>
          <p:cNvSpPr>
            <a:spLocks noGrp="1"/>
          </p:cNvSpPr>
          <p:nvPr>
            <p:ph idx="1"/>
          </p:nvPr>
        </p:nvSpPr>
        <p:spPr>
          <a:xfrm>
            <a:off x="609600" y="1752601"/>
            <a:ext cx="10972800" cy="4820727"/>
          </a:xfrm>
        </p:spPr>
        <p:txBody>
          <a:bodyPr>
            <a:normAutofit/>
          </a:bodyPr>
          <a:lstStyle/>
          <a:p>
            <a:pPr algn="just">
              <a:buFont typeface="Wingdings" panose="05000000000000000000" pitchFamily="2" charset="2"/>
              <a:buChar char="Ø"/>
            </a:pPr>
            <a:endParaRPr lang="pl-PL" sz="1600" dirty="0"/>
          </a:p>
          <a:p>
            <a:pPr algn="just">
              <a:buFont typeface="Wingdings" panose="05000000000000000000" pitchFamily="2" charset="2"/>
              <a:buChar char="Ø"/>
            </a:pPr>
            <a:endParaRPr lang="pl-PL" sz="1600" dirty="0"/>
          </a:p>
          <a:p>
            <a:pPr algn="just">
              <a:buFont typeface="Wingdings" panose="05000000000000000000" pitchFamily="2" charset="2"/>
              <a:buChar char="Ø"/>
            </a:pPr>
            <a:r>
              <a:rPr lang="pl-PL" sz="1600" dirty="0"/>
              <a:t>utworzony na mocy statutu uchwalonego 17 lipca 1998 r.; oficjalnie MTK rozpoczął działalność 1 lipca 2002 r. (po dokonaniu ratyfikacji statutu przez 60 państw)</a:t>
            </a:r>
          </a:p>
          <a:p>
            <a:pPr algn="just">
              <a:buFont typeface="Wingdings" panose="05000000000000000000" pitchFamily="2" charset="2"/>
              <a:buChar char="Ø"/>
            </a:pPr>
            <a:r>
              <a:rPr lang="pl-PL" sz="1600" dirty="0"/>
              <a:t>Międzynarodowy Trybunał Karny w Hadze – dopuszczenie karania za:</a:t>
            </a:r>
          </a:p>
          <a:p>
            <a:pPr algn="just">
              <a:buFont typeface="Wingdings" panose="05000000000000000000" pitchFamily="2" charset="2"/>
              <a:buChar char="§"/>
            </a:pPr>
            <a:r>
              <a:rPr lang="pl-PL" sz="1600" b="1" dirty="0"/>
              <a:t>zbrodnię ludobójstwa</a:t>
            </a:r>
          </a:p>
          <a:p>
            <a:pPr algn="just">
              <a:buFont typeface="Wingdings" panose="05000000000000000000" pitchFamily="2" charset="2"/>
              <a:buChar char="§"/>
            </a:pPr>
            <a:r>
              <a:rPr lang="pl-PL" sz="1600" b="1" dirty="0"/>
              <a:t>zbrodnie przeciwko ludzkości</a:t>
            </a:r>
          </a:p>
          <a:p>
            <a:pPr algn="just">
              <a:buFont typeface="Wingdings" panose="05000000000000000000" pitchFamily="2" charset="2"/>
              <a:buChar char="§"/>
            </a:pPr>
            <a:r>
              <a:rPr lang="pl-PL" sz="1600" b="1" dirty="0"/>
              <a:t>zbrodnie wojenne</a:t>
            </a:r>
          </a:p>
          <a:p>
            <a:pPr algn="just">
              <a:buFont typeface="Wingdings" panose="05000000000000000000" pitchFamily="2" charset="2"/>
              <a:buChar char="§"/>
            </a:pPr>
            <a:r>
              <a:rPr lang="pl-PL" sz="1600" b="1" dirty="0"/>
              <a:t>zbrodnię agresji</a:t>
            </a:r>
          </a:p>
          <a:p>
            <a:pPr algn="just">
              <a:buFont typeface="Wingdings" panose="05000000000000000000" pitchFamily="2" charset="2"/>
              <a:buChar char="Ø"/>
            </a:pPr>
            <a:r>
              <a:rPr lang="pl-PL" sz="1600" dirty="0"/>
              <a:t>skład – 18 sędziów wybieranych przez zgromadzenie państw-stron statutu; kadencja – 9 lat</a:t>
            </a:r>
          </a:p>
          <a:p>
            <a:pPr marL="114300" indent="0">
              <a:buNone/>
            </a:pPr>
            <a:endParaRPr lang="pl-PL" sz="1600" dirty="0"/>
          </a:p>
        </p:txBody>
      </p:sp>
    </p:spTree>
    <p:extLst>
      <p:ext uri="{BB962C8B-B14F-4D97-AF65-F5344CB8AC3E}">
        <p14:creationId xmlns:p14="http://schemas.microsoft.com/office/powerpoint/2010/main" val="2546384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799628"/>
          </a:xfrm>
        </p:spPr>
        <p:txBody>
          <a:bodyPr>
            <a:normAutofit/>
          </a:bodyPr>
          <a:lstStyle/>
          <a:p>
            <a:pPr marL="114300" indent="0">
              <a:buNone/>
            </a:pPr>
            <a:r>
              <a:rPr lang="pl-PL" sz="1600" dirty="0"/>
              <a:t>Karta Praw Podstawowych c.d.</a:t>
            </a:r>
          </a:p>
          <a:p>
            <a:pPr algn="just">
              <a:buFont typeface="Wingdings" panose="05000000000000000000" pitchFamily="2" charset="2"/>
              <a:buChar char="Ø"/>
            </a:pPr>
            <a:r>
              <a:rPr lang="pl-PL" sz="1600" dirty="0"/>
              <a:t>Rozdział IV „Solidarność”</a:t>
            </a:r>
          </a:p>
          <a:p>
            <a:pPr marL="114300" indent="0" algn="just">
              <a:buNone/>
            </a:pPr>
            <a:r>
              <a:rPr lang="pl-PL" sz="1600" dirty="0"/>
              <a:t>gwarantuje: prawo pracowników do informacji i konsultacji w ramach przedsiębiorstwa, prawo do rokowań i działań zbiorowych, prawo dostępu do usług wyszukiwania miejsc pracy, ochronę w przypadku nieuzasadnionego zwolnienia z pracy, prawo do należytych i sprawiedliwych warunków pracy, zakaz pracy dzieci i ochronę młodocianych w pracy, ochronę życia rodzinnego i zawodowego, zabezpieczenie społeczne i pomoc społeczną, ochronę zdrowia, ochronę środowiska, ochronę konsumentów</a:t>
            </a:r>
          </a:p>
          <a:p>
            <a:pPr algn="just">
              <a:buFont typeface="Wingdings" panose="05000000000000000000" pitchFamily="2" charset="2"/>
              <a:buChar char="Ø"/>
            </a:pPr>
            <a:r>
              <a:rPr lang="pl-PL" sz="1600" dirty="0"/>
              <a:t>Rozdział V „Prawa obywateli”</a:t>
            </a:r>
          </a:p>
          <a:p>
            <a:pPr marL="114300" indent="0" algn="just">
              <a:buNone/>
            </a:pPr>
            <a:r>
              <a:rPr lang="pl-PL" sz="1600" dirty="0"/>
              <a:t>gwarantuje: prawo do głosowania i kandydowania w wyborach do Parlamentu Europejskiego, prawo głosowania i kandydowania w wyborach lokalnych, prawo do dobrej administracji, prawo do dokumentów, prawo skargi do Rzecznika Praw Obywatelskich UE, prawo petycji do Parlamentu Europejskiego, swobodę przemieszczania się i pobytu na terytorium państw członkowskich UE, prawo do opieki dyplomatycznej i konsularnej za granicami UE</a:t>
            </a:r>
          </a:p>
          <a:p>
            <a:pPr algn="just">
              <a:buFont typeface="Wingdings" panose="05000000000000000000" pitchFamily="2" charset="2"/>
              <a:buChar char="Ø"/>
            </a:pPr>
            <a:r>
              <a:rPr lang="pl-PL" sz="1600" dirty="0"/>
              <a:t>Rozdział VI „Wymiar Sprawiedliwości”</a:t>
            </a:r>
          </a:p>
          <a:p>
            <a:pPr marL="114300" indent="0" algn="just">
              <a:buNone/>
            </a:pPr>
            <a:r>
              <a:rPr lang="pl-PL" sz="1600" dirty="0"/>
              <a:t>gwarantuje: prawo do skutecznego środka prawnego i do sprawiedliwego procesu sądowego, domniemanie niewinności i prawo do obrony, zasadę legalności oraz proporcjonalności czynów zabronionych zagrożonych karą i kar, zasadę </a:t>
            </a:r>
            <a:r>
              <a:rPr lang="pl-PL" sz="1600" i="1" dirty="0" err="1"/>
              <a:t>ne</a:t>
            </a:r>
            <a:r>
              <a:rPr lang="pl-PL" sz="1600" i="1" dirty="0"/>
              <a:t> bis in </a:t>
            </a:r>
            <a:r>
              <a:rPr lang="pl-PL" sz="1600" i="1" dirty="0" err="1"/>
              <a:t>idem</a:t>
            </a:r>
            <a:endParaRPr lang="pl-PL" sz="1600" dirty="0"/>
          </a:p>
          <a:p>
            <a:pPr marL="114300" indent="0">
              <a:buNone/>
            </a:pPr>
            <a:endParaRPr lang="pl-PL" sz="1600" dirty="0"/>
          </a:p>
        </p:txBody>
      </p:sp>
    </p:spTree>
    <p:extLst>
      <p:ext uri="{BB962C8B-B14F-4D97-AF65-F5344CB8AC3E}">
        <p14:creationId xmlns:p14="http://schemas.microsoft.com/office/powerpoint/2010/main" val="1951167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8B5A16-1401-923B-49AD-5C9BB693D6C6}"/>
              </a:ext>
            </a:extLst>
          </p:cNvPr>
          <p:cNvSpPr>
            <a:spLocks noGrp="1"/>
          </p:cNvSpPr>
          <p:nvPr>
            <p:ph type="title"/>
          </p:nvPr>
        </p:nvSpPr>
        <p:spPr/>
        <p:txBody>
          <a:bodyPr>
            <a:normAutofit/>
          </a:bodyPr>
          <a:lstStyle/>
          <a:p>
            <a:r>
              <a:rPr lang="pl-PL" sz="2000" dirty="0"/>
              <a:t>Ochrona praw człowieka</a:t>
            </a:r>
            <a:br>
              <a:rPr lang="pl-PL" sz="2000" dirty="0"/>
            </a:br>
            <a:r>
              <a:rPr lang="pl-PL" sz="2000" dirty="0"/>
              <a:t>Europejski system ochrony praw człowieka – unia europejska</a:t>
            </a:r>
          </a:p>
        </p:txBody>
      </p:sp>
      <p:sp>
        <p:nvSpPr>
          <p:cNvPr id="3" name="Symbol zastępczy zawartości 2">
            <a:extLst>
              <a:ext uri="{FF2B5EF4-FFF2-40B4-BE49-F238E27FC236}">
                <a16:creationId xmlns:a16="http://schemas.microsoft.com/office/drawing/2014/main" id="{68C4CC96-4AEA-1E99-747B-F1D2D43B7A9C}"/>
              </a:ext>
            </a:extLst>
          </p:cNvPr>
          <p:cNvSpPr>
            <a:spLocks noGrp="1"/>
          </p:cNvSpPr>
          <p:nvPr>
            <p:ph idx="1"/>
          </p:nvPr>
        </p:nvSpPr>
        <p:spPr>
          <a:xfrm>
            <a:off x="609600" y="1752601"/>
            <a:ext cx="10972800" cy="4863695"/>
          </a:xfrm>
        </p:spPr>
        <p:txBody>
          <a:bodyPr>
            <a:normAutofit/>
          </a:bodyPr>
          <a:lstStyle/>
          <a:p>
            <a:pPr marL="114300" indent="0">
              <a:buNone/>
            </a:pPr>
            <a:r>
              <a:rPr lang="pl-PL" sz="1600" dirty="0"/>
              <a:t>Karta Praw Podstawowych c.d.</a:t>
            </a:r>
          </a:p>
          <a:p>
            <a:pPr>
              <a:buFont typeface="Wingdings" panose="05000000000000000000" pitchFamily="2" charset="2"/>
              <a:buChar char="Ø"/>
            </a:pPr>
            <a:r>
              <a:rPr lang="pl-PL" sz="1600" dirty="0"/>
              <a:t>Rozdział VII „Postanowienia ogólne”</a:t>
            </a:r>
          </a:p>
          <a:p>
            <a:pPr algn="just">
              <a:buFont typeface="Wingdings" panose="05000000000000000000" pitchFamily="2" charset="2"/>
              <a:buChar char="§"/>
            </a:pPr>
            <a:r>
              <a:rPr lang="pl-PL" sz="1600" dirty="0"/>
              <a:t>dotyczy zakresu stosowania KPP – zgodnie z art. 51 KPP – postanowienia Karty mają zastosowanie wyłącznie do instytucji, organów i jednostek organizacyjnych UE oraz do państw członkowskich jedynie w zakresie, w jakim stosują one prawo UE</a:t>
            </a:r>
          </a:p>
          <a:p>
            <a:pPr algn="just">
              <a:buFont typeface="Wingdings" panose="05000000000000000000" pitchFamily="2" charset="2"/>
              <a:buChar char="§"/>
            </a:pPr>
            <a:r>
              <a:rPr lang="pl-PL" sz="1600" dirty="0"/>
              <a:t>zakres praw gwarantowanych – wszelkie </a:t>
            </a:r>
            <a:r>
              <a:rPr lang="pl-PL" sz="1600" b="1" dirty="0"/>
              <a:t>ograniczenia</a:t>
            </a:r>
            <a:r>
              <a:rPr lang="pl-PL" sz="1600" dirty="0"/>
              <a:t> w korzystaniu z praw i wolności przyznanych KPP muszą być </a:t>
            </a:r>
            <a:r>
              <a:rPr lang="pl-PL" sz="1600" b="1" dirty="0"/>
              <a:t>przewidziane ustawą i szanować istotę tych praw i wolności; muszą respektować zasadę proporcjonalności – mogą być wprowadzane wyłącznie wtedy, gdy są konieczne i rzeczywiście realizują cele interesu ogólnego uznane przez UE lub wynikają z potrzeby ochrony praw i wolności innych osób</a:t>
            </a:r>
          </a:p>
          <a:p>
            <a:pPr algn="just">
              <a:buFont typeface="Wingdings" panose="05000000000000000000" pitchFamily="2" charset="2"/>
              <a:buChar char="§"/>
            </a:pPr>
            <a:r>
              <a:rPr lang="pl-PL" sz="1600" dirty="0"/>
              <a:t>poziom ochrony – żadne postanowienie KPP nie może być interpretowane jako ograniczające lub podważające prawa człowieka i podstawowe wolności uznane, we właściwych obszarach zastosowania, przez prawo UE i prawo międzynarodowe oraz umowy międzynarodowe, których UE lub wszystkie państwa członkowskie są stronami, łącznie z EKPC oraz przez konstytucje państw członkowskich</a:t>
            </a:r>
          </a:p>
          <a:p>
            <a:pPr algn="just">
              <a:buFont typeface="Wingdings" panose="05000000000000000000" pitchFamily="2" charset="2"/>
              <a:buChar char="§"/>
            </a:pPr>
            <a:r>
              <a:rPr lang="pl-PL" sz="1600" dirty="0"/>
              <a:t>zakaz nadużycia praw – żadne z postanowień KPP nie może być interpretowane jako przyznające prawo do podejmowania jakichkolwiek działań lub dokonywania jakiegokolwiek aktu zmierzającego do zniweczenia któregokolwiek z praw i którejkolwiek z wolności uznanych w KPP lub ich ograniczenia w większym stopniu, aniżeli jest to w niej przewidziane </a:t>
            </a:r>
          </a:p>
          <a:p>
            <a:pPr marL="114300" indent="0">
              <a:buNone/>
            </a:pPr>
            <a:endParaRPr lang="pl-PL" sz="1600" dirty="0"/>
          </a:p>
        </p:txBody>
      </p:sp>
    </p:spTree>
    <p:extLst>
      <p:ext uri="{BB962C8B-B14F-4D97-AF65-F5344CB8AC3E}">
        <p14:creationId xmlns:p14="http://schemas.microsoft.com/office/powerpoint/2010/main" val="182078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teka">
  <a:themeElements>
    <a:clrScheme name="Apteka">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teka">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teka">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TotalTime>
  <Words>8184</Words>
  <Application>Microsoft Office PowerPoint</Application>
  <PresentationFormat>Panoramiczny</PresentationFormat>
  <Paragraphs>749</Paragraphs>
  <Slides>72</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72</vt:i4>
      </vt:variant>
    </vt:vector>
  </HeadingPairs>
  <TitlesOfParts>
    <vt:vector size="77" baseType="lpstr">
      <vt:lpstr>Arial</vt:lpstr>
      <vt:lpstr>Book Antiqua</vt:lpstr>
      <vt:lpstr>Century Gothic</vt:lpstr>
      <vt:lpstr>Wingdings</vt:lpstr>
      <vt:lpstr>Apteka</vt:lpstr>
      <vt:lpstr>Prawo międzynarodowe publiczne</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rada europy</vt:lpstr>
      <vt:lpstr>Ochrona praw człowieka Europejski system ochrony praw człowieka – unia europejska</vt:lpstr>
      <vt:lpstr>Ochrona praw człowieka Europejski system ochrony praw człowieka – unia europejska</vt:lpstr>
      <vt:lpstr>Ochrona praw człowieka Europejski system ochrony praw człowieka – unia europejska</vt:lpstr>
      <vt:lpstr>Ochrona praw człowieka Europejski system ochrony praw człowieka – unia europejska</vt:lpstr>
      <vt:lpstr>Ochrona praw człowieka Europejski system ochrony praw człowieka – unia europejska</vt:lpstr>
      <vt:lpstr>Ochrona praw człowieka Europejski system ochrony praw człowieka – Organizacja Bezpieczeństwa i współpracy w europie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Prawo dyplomatyczne i konsularne</vt:lpstr>
      <vt:lpstr>Międzynarodowy trybunał Karny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Anna Surówka</dc:creator>
  <cp:lastModifiedBy>Anna Surówka</cp:lastModifiedBy>
  <cp:revision>5</cp:revision>
  <dcterms:created xsi:type="dcterms:W3CDTF">2025-06-09T20:17:07Z</dcterms:created>
  <dcterms:modified xsi:type="dcterms:W3CDTF">2025-06-11T12:59:08Z</dcterms:modified>
</cp:coreProperties>
</file>