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61" r:id="rId3"/>
    <p:sldId id="362" r:id="rId4"/>
    <p:sldId id="351" r:id="rId5"/>
    <p:sldId id="363" r:id="rId6"/>
    <p:sldId id="364" r:id="rId7"/>
    <p:sldId id="365" r:id="rId8"/>
    <p:sldId id="366" r:id="rId9"/>
    <p:sldId id="367" r:id="rId10"/>
    <p:sldId id="408" r:id="rId11"/>
    <p:sldId id="421" r:id="rId12"/>
    <p:sldId id="420" r:id="rId13"/>
    <p:sldId id="419" r:id="rId14"/>
    <p:sldId id="418"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3153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6414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2543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3099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77614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1560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1693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21295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84536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9938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592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60302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11-EPPRS-1213,1223</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ustanowienie</a:t>
            </a:r>
          </a:p>
          <a:p>
            <a:pPr algn="just">
              <a:buFont typeface="Wingdings" panose="05000000000000000000" pitchFamily="2" charset="2"/>
              <a:buChar char="Ø"/>
            </a:pPr>
            <a:r>
              <a:rPr lang="pl-PL" sz="1600" dirty="0"/>
              <a:t>na podstawie Karty Narodów Zjednoczonych podpisanej w San Francisco dnia 26 czerwca 1945 r.</a:t>
            </a:r>
          </a:p>
          <a:p>
            <a:pPr algn="just">
              <a:buFont typeface="Wingdings" panose="05000000000000000000" pitchFamily="2" charset="2"/>
              <a:buChar char="Ø"/>
            </a:pPr>
            <a:r>
              <a:rPr lang="pl-PL" sz="1600" dirty="0"/>
              <a:t>KNZ weszła w życie dnia 24 października 1945 r.</a:t>
            </a:r>
          </a:p>
          <a:p>
            <a:pPr algn="just">
              <a:buFont typeface="Wingdings" panose="05000000000000000000" pitchFamily="2" charset="2"/>
              <a:buChar char="Ø"/>
            </a:pPr>
            <a:r>
              <a:rPr lang="pl-PL" sz="1600" dirty="0"/>
              <a:t>Karta sporządzona została w języku chińskim, francuskim, rosyjskim, angielskim i hiszpańskim</a:t>
            </a:r>
          </a:p>
          <a:p>
            <a:pPr marL="114300" indent="0" algn="just">
              <a:buNone/>
            </a:pPr>
            <a:endParaRPr lang="pl-PL" sz="1600" dirty="0"/>
          </a:p>
          <a:p>
            <a:pPr marL="114300" indent="0" algn="just">
              <a:buNone/>
            </a:pPr>
            <a:endParaRPr lang="pl-PL" sz="1600" dirty="0"/>
          </a:p>
          <a:p>
            <a:pPr marL="114300" indent="0" algn="just">
              <a:buNone/>
            </a:pPr>
            <a:r>
              <a:rPr lang="pl-PL" sz="1600" dirty="0"/>
              <a:t>Karta</a:t>
            </a:r>
          </a:p>
          <a:p>
            <a:pPr algn="just">
              <a:buFont typeface="Wingdings" panose="05000000000000000000" pitchFamily="2" charset="2"/>
              <a:buChar char="Ø"/>
            </a:pPr>
            <a:r>
              <a:rPr lang="pl-PL" sz="1600" dirty="0"/>
              <a:t>„konstytucja społeczności międzynarodowej”</a:t>
            </a:r>
          </a:p>
          <a:p>
            <a:pPr algn="just">
              <a:buFont typeface="Wingdings" panose="05000000000000000000" pitchFamily="2" charset="2"/>
              <a:buChar char="§"/>
            </a:pPr>
            <a:r>
              <a:rPr lang="pl-PL" sz="1600" dirty="0"/>
              <a:t>ONZ ma zapewnić, by państwa członkowskie postępowały zgodnie z zasadami wskazanymi w art. 2 Karty w zakresie koniecznym dla utrzymania międzynarodowego pokoju i bezpieczeństwa – art. 2 ust. 6 KNZ</a:t>
            </a:r>
          </a:p>
          <a:p>
            <a:pPr algn="just">
              <a:buFont typeface="Wingdings" panose="05000000000000000000" pitchFamily="2" charset="2"/>
              <a:buChar char="§"/>
            </a:pPr>
            <a:r>
              <a:rPr lang="pl-PL" sz="1600" dirty="0"/>
              <a:t>w razie sprzeczności między zobowiązaniami państwa wynikającymi z jakiegokolwiek innego porozumienia międzynarodowego z postanowieniami Karty pierwszeństwo mają postanowienia Karty – art. 103 KNZ </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dokonywanie zmian Karty Narodów Zjednoczonych</a:t>
            </a:r>
          </a:p>
          <a:p>
            <a:pPr>
              <a:buFont typeface="Wingdings" panose="05000000000000000000" pitchFamily="2" charset="2"/>
              <a:buChar char="Ø"/>
            </a:pPr>
            <a:r>
              <a:rPr lang="pl-PL" sz="1600" b="1" dirty="0"/>
              <a:t>poprawki</a:t>
            </a:r>
          </a:p>
          <a:p>
            <a:pPr>
              <a:buFont typeface="Wingdings" panose="05000000000000000000" pitchFamily="2" charset="2"/>
              <a:buChar char="§"/>
            </a:pPr>
            <a:r>
              <a:rPr lang="pl-PL" sz="1600" dirty="0"/>
              <a:t>zwykłe zmiany uchwalane przez Zgromadzenie Ogólne ONZ</a:t>
            </a:r>
          </a:p>
          <a:p>
            <a:pPr>
              <a:buFont typeface="Wingdings" panose="05000000000000000000" pitchFamily="2" charset="2"/>
              <a:buChar char="§"/>
            </a:pPr>
            <a:r>
              <a:rPr lang="pl-PL" sz="1600" dirty="0"/>
              <a:t>uchwalenie poprawki – większością 2/3 głosów wszystkich członków ONZ</a:t>
            </a:r>
          </a:p>
          <a:p>
            <a:pPr>
              <a:buFont typeface="Wingdings" panose="05000000000000000000" pitchFamily="2" charset="2"/>
              <a:buChar char="§"/>
            </a:pPr>
            <a:r>
              <a:rPr lang="pl-PL" sz="1600" dirty="0"/>
              <a:t>poprawka wymaga ratyfikacji przez 2/3 członków ONZ, w tym przez wszystkich członków stałych Rady Bezpieczeństwa ONZ</a:t>
            </a:r>
          </a:p>
          <a:p>
            <a:pPr>
              <a:buFont typeface="Wingdings" panose="05000000000000000000" pitchFamily="2" charset="2"/>
              <a:buChar char="Ø"/>
            </a:pPr>
            <a:r>
              <a:rPr lang="pl-PL" sz="1600" b="1" dirty="0"/>
              <a:t>rewizja Karty</a:t>
            </a:r>
          </a:p>
          <a:p>
            <a:pPr>
              <a:buFont typeface="Wingdings" panose="05000000000000000000" pitchFamily="2" charset="2"/>
              <a:buChar char="§"/>
            </a:pPr>
            <a:r>
              <a:rPr lang="pl-PL" sz="1600" dirty="0"/>
              <a:t>dokonywana przez konferencję rewizyjną członków organizacji zwołaną w tym celu</a:t>
            </a:r>
          </a:p>
          <a:p>
            <a:pPr>
              <a:buFont typeface="Wingdings" panose="05000000000000000000" pitchFamily="2" charset="2"/>
              <a:buChar char="§"/>
            </a:pPr>
            <a:r>
              <a:rPr lang="pl-PL" sz="1600" dirty="0"/>
              <a:t>uchwalenie rewizji – większością 2/3 głosów uczestników konferencji</a:t>
            </a:r>
          </a:p>
          <a:p>
            <a:pPr>
              <a:buFont typeface="Wingdings" panose="05000000000000000000" pitchFamily="2" charset="2"/>
              <a:buChar char="§"/>
            </a:pPr>
            <a:r>
              <a:rPr lang="pl-PL" sz="1600" dirty="0"/>
              <a:t>poprawka wymaga ratyfikacji przez 2/3 członków ONZ, w tym przez wszystkich członków stałych Rady</a:t>
            </a:r>
          </a:p>
          <a:p>
            <a:pPr marL="114300" indent="0">
              <a:buNone/>
            </a:pPr>
            <a:endParaRPr lang="pl-PL" sz="1600" dirty="0"/>
          </a:p>
          <a:p>
            <a:pPr marL="114300" indent="0">
              <a:buNone/>
            </a:pPr>
            <a:r>
              <a:rPr lang="pl-PL" sz="1600" dirty="0"/>
              <a:t>*każdy z członków stałych Rady Bezpieczeństwa może zablokować jakąkolwiek zmianę Karty  </a:t>
            </a:r>
          </a:p>
        </p:txBody>
      </p:sp>
    </p:spTree>
    <p:extLst>
      <p:ext uri="{BB962C8B-B14F-4D97-AF65-F5344CB8AC3E}">
        <p14:creationId xmlns:p14="http://schemas.microsoft.com/office/powerpoint/2010/main" val="728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lgn="just">
              <a:buNone/>
            </a:pPr>
            <a:r>
              <a:rPr lang="pl-PL" sz="1600" b="1" dirty="0"/>
              <a:t>cele ONZ</a:t>
            </a:r>
          </a:p>
          <a:p>
            <a:pPr algn="just">
              <a:buFont typeface="Wingdings" panose="05000000000000000000" pitchFamily="2" charset="2"/>
              <a:buChar char="Ø"/>
            </a:pPr>
            <a:r>
              <a:rPr lang="pl-PL" sz="1600" dirty="0"/>
              <a:t>utrzymanie pokoju i bezpieczeństwa </a:t>
            </a:r>
          </a:p>
          <a:p>
            <a:pPr algn="just">
              <a:buFont typeface="Wingdings" panose="05000000000000000000" pitchFamily="2" charset="2"/>
              <a:buChar char="Ø"/>
            </a:pPr>
            <a:r>
              <a:rPr lang="pl-PL" sz="1600" dirty="0"/>
              <a:t>łagodzenie i załatwianie, w drodze pokojowej, według zasad sprawiedliwości i prawa międzynarodowego, sporów i sytuacji mogących prowadzić do zagrożenia pokoju</a:t>
            </a:r>
          </a:p>
          <a:p>
            <a:pPr algn="just">
              <a:buFont typeface="Wingdings" panose="05000000000000000000" pitchFamily="2" charset="2"/>
              <a:buChar char="Ø"/>
            </a:pPr>
            <a:r>
              <a:rPr lang="pl-PL" sz="1600" dirty="0"/>
              <a:t>rozwijanie przyjaznych stosunków między narodami, opartych na poszanowaniu zasady równouprawnienia i samostanowienia narodów, oraz stosowanie innych środków służących wzmocnieniu pokoju</a:t>
            </a:r>
          </a:p>
          <a:p>
            <a:pPr algn="just">
              <a:buFont typeface="Wingdings" panose="05000000000000000000" pitchFamily="2" charset="2"/>
              <a:buChar char="Ø"/>
            </a:pPr>
            <a:r>
              <a:rPr lang="pl-PL" sz="1600" dirty="0"/>
              <a:t>wspieranie współpracy międzynarodowej w rozwiązywaniu kwestii gospodarczych, społecznych, kulturalnych i humanitarnych</a:t>
            </a:r>
          </a:p>
          <a:p>
            <a:pPr algn="just">
              <a:buFont typeface="Wingdings" panose="05000000000000000000" pitchFamily="2" charset="2"/>
              <a:buChar char="Ø"/>
            </a:pPr>
            <a:r>
              <a:rPr lang="pl-PL" sz="1600" dirty="0"/>
              <a:t>popieranie i zachęcanie do poszanowania praw człowieka i podstawowych wolności dla wszystkich, bez względu na rasę, płeć, język lub wyznanie</a:t>
            </a:r>
          </a:p>
          <a:p>
            <a:pPr algn="just">
              <a:buFont typeface="Wingdings" panose="05000000000000000000" pitchFamily="2" charset="2"/>
              <a:buChar char="Ø"/>
            </a:pPr>
            <a:r>
              <a:rPr lang="pl-PL" sz="1600" dirty="0"/>
              <a:t>pełnienie funkcji forum uzgadniania działalności międzynarodowej służącej zapewnieniu pokoju i bezpieczeństwa </a:t>
            </a:r>
          </a:p>
        </p:txBody>
      </p:sp>
    </p:spTree>
    <p:extLst>
      <p:ext uri="{BB962C8B-B14F-4D97-AF65-F5344CB8AC3E}">
        <p14:creationId xmlns:p14="http://schemas.microsoft.com/office/powerpoint/2010/main" val="7093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437567" y="1598799"/>
            <a:ext cx="11343046" cy="5088102"/>
          </a:xfrm>
        </p:spPr>
        <p:txBody>
          <a:bodyPr>
            <a:normAutofit fontScale="85000" lnSpcReduction="20000"/>
          </a:bodyPr>
          <a:lstStyle/>
          <a:p>
            <a:pPr marL="114300" indent="0">
              <a:buNone/>
            </a:pPr>
            <a:r>
              <a:rPr lang="pl-PL" sz="1600" dirty="0"/>
              <a:t>członkostwo</a:t>
            </a:r>
          </a:p>
          <a:p>
            <a:pPr>
              <a:buFont typeface="Wingdings" panose="05000000000000000000" pitchFamily="2" charset="2"/>
              <a:buChar char="Ø"/>
            </a:pPr>
            <a:r>
              <a:rPr lang="pl-PL" sz="1600" b="1" dirty="0"/>
              <a:t>członkowie pierwotni </a:t>
            </a:r>
            <a:r>
              <a:rPr lang="pl-PL" sz="1600" dirty="0"/>
              <a:t>(51 państw)</a:t>
            </a:r>
          </a:p>
          <a:p>
            <a:pPr algn="just">
              <a:buFont typeface="Wingdings" panose="05000000000000000000" pitchFamily="2" charset="2"/>
              <a:buChar char="§"/>
            </a:pPr>
            <a:r>
              <a:rPr lang="pl-PL" sz="1600" dirty="0"/>
              <a:t>państwa, które uczestniczyły w konferencji założycielskiej ONZ w San Francisco oraz podpisały i ratyfikowały Kartę Narodów Zjednoczonych (50 państw)</a:t>
            </a:r>
          </a:p>
          <a:p>
            <a:pPr algn="just">
              <a:buFont typeface="Wingdings" panose="05000000000000000000" pitchFamily="2" charset="2"/>
              <a:buChar char="§"/>
            </a:pPr>
            <a:r>
              <a:rPr lang="pl-PL" sz="1600" dirty="0"/>
              <a:t>państwa, które podpisały Deklarację Narodów Zjednoczonych z dnia 1 stycznia 1942 r. oraz podpisały i ratyfikowały Kartę Narodów Zjednoczonych</a:t>
            </a:r>
          </a:p>
          <a:p>
            <a:pPr marL="114300" indent="0" algn="just">
              <a:buNone/>
            </a:pPr>
            <a:r>
              <a:rPr lang="pl-PL" sz="1600" dirty="0"/>
              <a:t>*Polska – podpisała Deklarację NZ i podpisała i ratyfikowała KNZ</a:t>
            </a:r>
          </a:p>
          <a:p>
            <a:pPr>
              <a:buFont typeface="Wingdings" panose="05000000000000000000" pitchFamily="2" charset="2"/>
              <a:buChar char="Ø"/>
            </a:pPr>
            <a:r>
              <a:rPr lang="pl-PL" sz="1600" b="1" dirty="0"/>
              <a:t>pozostałe państwa</a:t>
            </a:r>
            <a:r>
              <a:rPr lang="pl-PL" sz="1600" dirty="0"/>
              <a:t> – możliwość przystąpienia do ONZ, jeżeli:</a:t>
            </a:r>
          </a:p>
          <a:p>
            <a:pPr>
              <a:buFont typeface="Wingdings" panose="05000000000000000000" pitchFamily="2" charset="2"/>
              <a:buChar char="§"/>
            </a:pPr>
            <a:r>
              <a:rPr lang="pl-PL" sz="1600" dirty="0"/>
              <a:t>miłują pokój</a:t>
            </a:r>
          </a:p>
          <a:p>
            <a:pPr>
              <a:buFont typeface="Wingdings" panose="05000000000000000000" pitchFamily="2" charset="2"/>
              <a:buChar char="§"/>
            </a:pPr>
            <a:r>
              <a:rPr lang="pl-PL" sz="1600" dirty="0"/>
              <a:t>akceptują zobowiązania wynikające z Karty Narodów Zjednoczonych</a:t>
            </a:r>
          </a:p>
          <a:p>
            <a:pPr>
              <a:buFont typeface="Wingdings" panose="05000000000000000000" pitchFamily="2" charset="2"/>
              <a:buChar char="§"/>
            </a:pPr>
            <a:r>
              <a:rPr lang="pl-PL" sz="1600" dirty="0"/>
              <a:t>są zdolne i pragną wykonywać zobowiązania zawarte w Karcie Narodów Zjednoczonych</a:t>
            </a:r>
          </a:p>
          <a:p>
            <a:pPr marL="114300" indent="0">
              <a:buNone/>
            </a:pPr>
            <a:endParaRPr lang="pl-PL" sz="1600" dirty="0"/>
          </a:p>
          <a:p>
            <a:pPr marL="114300" indent="0" algn="just">
              <a:buNone/>
            </a:pPr>
            <a:r>
              <a:rPr lang="pl-PL" sz="1600" dirty="0"/>
              <a:t>*obecnie – 193 państwa członkowskie, 2 państwa-obserwatorzy (Watykan, Palestyna), niepaństwowi obserwatorzy (Zakon Maltański, Międzynarodowy Komitet Czerwonego Krzyża)</a:t>
            </a:r>
          </a:p>
          <a:p>
            <a:pPr marL="114300" indent="0" algn="just">
              <a:buNone/>
            </a:pPr>
            <a:r>
              <a:rPr lang="pl-PL" sz="1600" dirty="0"/>
              <a:t>**brak różnicy w prawach i obowiązkach pomiędzy pierwotnymi i wtórnymi członkami ONZ</a:t>
            </a:r>
          </a:p>
          <a:p>
            <a:pPr marL="114300" indent="0" algn="just">
              <a:buNone/>
            </a:pPr>
            <a:r>
              <a:rPr lang="pl-PL" sz="1600" dirty="0"/>
              <a:t>***Zgromadzenie Ogólne uchwaliło 10 maja 2024 r. rezolucję popierającą przyznanie Palestynie statusu stałego członka</a:t>
            </a:r>
          </a:p>
          <a:p>
            <a:pPr marL="114300" indent="0">
              <a:buNone/>
            </a:pPr>
            <a:endParaRPr lang="pl-PL" sz="1600" dirty="0"/>
          </a:p>
          <a:p>
            <a:pPr marL="114300" indent="0">
              <a:buNone/>
            </a:pPr>
            <a:r>
              <a:rPr lang="pl-PL" sz="1600" dirty="0"/>
              <a:t>OZN</a:t>
            </a:r>
          </a:p>
          <a:p>
            <a:pPr>
              <a:buFont typeface="Wingdings" panose="05000000000000000000" pitchFamily="2" charset="2"/>
              <a:buChar char="Ø"/>
            </a:pPr>
            <a:r>
              <a:rPr lang="pl-PL" sz="1600" b="1" dirty="0"/>
              <a:t>organizacja powszechna</a:t>
            </a:r>
            <a:r>
              <a:rPr lang="pl-PL" sz="1600" dirty="0"/>
              <a:t> – dostępna dla wszystkich państw</a:t>
            </a:r>
          </a:p>
          <a:p>
            <a:pPr>
              <a:buFont typeface="Wingdings" panose="05000000000000000000" pitchFamily="2" charset="2"/>
              <a:buChar char="Ø"/>
            </a:pPr>
            <a:r>
              <a:rPr lang="pl-PL" sz="1600" b="1" dirty="0"/>
              <a:t>otwarta warunkowo</a:t>
            </a:r>
            <a:r>
              <a:rPr lang="pl-PL" sz="1600" dirty="0"/>
              <a:t> – państwa są przyjmowane do organizacji po spełnieniu wskazanych warunków</a:t>
            </a:r>
          </a:p>
          <a:p>
            <a:pPr marL="114300" indent="0">
              <a:buNone/>
            </a:pPr>
            <a:endParaRPr lang="pl-PL" sz="1600" dirty="0"/>
          </a:p>
          <a:p>
            <a:pPr marL="114300" indent="0">
              <a:buNone/>
            </a:pPr>
            <a:r>
              <a:rPr lang="pl-PL" sz="1600" dirty="0"/>
              <a:t>ocena spełnienia warunków przyjęcia do ONZ – Zgromadzenie Ogólne i Rada Bezpieczeństwa ONZ – Zgromadzenie Ogólne podejmuje decyzję na podstawie zalecenia Rady Bezpieczeństwa ONZ</a:t>
            </a:r>
          </a:p>
          <a:p>
            <a:pPr marL="114300" indent="0">
              <a:buNone/>
            </a:pPr>
            <a:r>
              <a:rPr lang="pl-PL" sz="1600" dirty="0"/>
              <a:t>*problem członkostwa w ONZ tzw. </a:t>
            </a:r>
            <a:r>
              <a:rPr lang="pl-PL" sz="1600" dirty="0" err="1"/>
              <a:t>minipaństw</a:t>
            </a:r>
            <a:r>
              <a:rPr lang="pl-PL" sz="1600" dirty="0"/>
              <a:t> np. Andora, Monako, Nauru, Palau</a:t>
            </a:r>
          </a:p>
        </p:txBody>
      </p:sp>
    </p:spTree>
    <p:extLst>
      <p:ext uri="{BB962C8B-B14F-4D97-AF65-F5344CB8AC3E}">
        <p14:creationId xmlns:p14="http://schemas.microsoft.com/office/powerpoint/2010/main" val="171803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lnSpcReduction="10000"/>
          </a:bodyPr>
          <a:lstStyle/>
          <a:p>
            <a:pPr marL="114300" indent="0">
              <a:buNone/>
            </a:pPr>
            <a:r>
              <a:rPr lang="pl-PL" sz="1600" b="1" dirty="0"/>
              <a:t>możliwość ograniczenia korzystania przez państwo z praw członkowskich</a:t>
            </a:r>
          </a:p>
          <a:p>
            <a:pPr algn="just">
              <a:buFont typeface="Wingdings" panose="05000000000000000000" pitchFamily="2" charset="2"/>
              <a:buChar char="Ø"/>
            </a:pPr>
            <a:r>
              <a:rPr lang="pl-PL" sz="1600" b="1" dirty="0"/>
              <a:t>zawieszenie w prawach członkowskich</a:t>
            </a:r>
            <a:r>
              <a:rPr lang="pl-PL" sz="1600" dirty="0"/>
              <a:t> – w drodze decyzji Zgromadzenia Ogólnego podejmowanej na zalecenie Rady Bezpieczeństwa, jeżeli Rada Bezpieczeństwa zdecydowała o zastosowaniu względem państwa akcji prewencji lub przymusu; przywrócenie korzystania z praw członkowskich – Rada Bezpieczeństwa</a:t>
            </a:r>
          </a:p>
          <a:p>
            <a:pPr algn="just">
              <a:buFont typeface="Wingdings" panose="05000000000000000000" pitchFamily="2" charset="2"/>
              <a:buChar char="Ø"/>
            </a:pPr>
            <a:r>
              <a:rPr lang="pl-PL" sz="1600" b="1" dirty="0"/>
              <a:t>zawieszenie prawa głosu w Zgromadzeniu Ogólnym ONZ</a:t>
            </a:r>
            <a:r>
              <a:rPr lang="pl-PL" sz="1600" dirty="0"/>
              <a:t> – gdy zaległość z opłatą składek na rzecz organizacji wynosi lub przekracza sumę składek należnych za ostatnie dwa lata</a:t>
            </a:r>
          </a:p>
          <a:p>
            <a:pPr marL="114300" indent="0" algn="just">
              <a:buNone/>
            </a:pPr>
            <a:r>
              <a:rPr lang="pl-PL" sz="1600" dirty="0"/>
              <a:t>*Zgromadzenie Ogólne może zezwolić takiemu państwu na głosowanie, jeżeli uzna, że zaległość wynika z przyczyn niezależnych od państwa</a:t>
            </a:r>
          </a:p>
          <a:p>
            <a:pPr marL="114300" indent="0" algn="just">
              <a:buNone/>
            </a:pPr>
            <a:r>
              <a:rPr lang="pl-PL" sz="1600" dirty="0"/>
              <a:t>**największy płatnik składek – Stany Zjednoczone</a:t>
            </a:r>
          </a:p>
          <a:p>
            <a:pPr algn="just">
              <a:buFont typeface="Wingdings" panose="05000000000000000000" pitchFamily="2" charset="2"/>
              <a:buChar char="Ø"/>
            </a:pPr>
            <a:r>
              <a:rPr lang="pl-PL" sz="1600" b="1" dirty="0"/>
              <a:t>wykluczenie z organizacji</a:t>
            </a:r>
            <a:r>
              <a:rPr lang="pl-PL" sz="1600" dirty="0"/>
              <a:t> – w drodze decyzji Zgromadzenia Ogólnego podejmowanej na zalecenie Rady Bezpieczeństwa, jeżeli państwo uporczywie łamie zasady wynikające z Karty Narodów Zjednoczonych</a:t>
            </a:r>
          </a:p>
          <a:p>
            <a:pPr marL="114300" indent="0" algn="just">
              <a:buNone/>
            </a:pPr>
            <a:endParaRPr lang="pl-PL" sz="1600" dirty="0"/>
          </a:p>
          <a:p>
            <a:pPr marL="114300" indent="0" algn="just">
              <a:buNone/>
            </a:pPr>
            <a:r>
              <a:rPr lang="pl-PL" sz="1600" dirty="0"/>
              <a:t>*dotychczas żadne państwo nie zostało wykluczone</a:t>
            </a:r>
          </a:p>
          <a:p>
            <a:pPr marL="114300" indent="0" algn="just">
              <a:buNone/>
            </a:pPr>
            <a:r>
              <a:rPr lang="pl-PL" sz="1600" dirty="0"/>
              <a:t>**KNZ nie przewiduje wystąpienia państwa ze struktur ONZ; jest dozwolone; dotychczas tylko jedno państwo wystąpiło z ONZ – Indonezja – złożyła deklarację o wystąpieniu 20 stycznia 1965 r., a 19 września 1966 r. oświadczyła, że chce wznowić współpracę; ONZ uznała wniosek o przywrócenie członkostwa a nie o przystąpienie  </a:t>
            </a:r>
          </a:p>
          <a:p>
            <a:pPr algn="just">
              <a:buFont typeface="Wingdings" panose="05000000000000000000"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70980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doszło do </a:t>
            </a:r>
            <a:r>
              <a:rPr lang="pl-PL" sz="1600" b="1" dirty="0"/>
              <a:t>kolizji na morzu </a:t>
            </a:r>
            <a:r>
              <a:rPr lang="pl-PL" sz="1600" dirty="0"/>
              <a:t>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500" dirty="0"/>
              <a:t>*nieco inaczej - sprawa francuskiego parowca Lotus (Francja v. Turcja) – na morzu otwartym francuski parowiec Lotus zderzył się ze statkiem tureckim; oficer pełniący wachtę na statku Lotus podczas katastrofy był Francuzem; Turcja wszczęła przeciwko niemu postępowanie; Francja argumentowała, że tylko państwo bandery posiada jurysdykcję i przywoływała rozstrzygnięcia w podobnych sprawach; Stały Trybunał Sprawiedliwości Międzynarodowej stwierdził, że praktyka międzynarodowa nie świadczy o istnieniu odpowiedniej normy zwyczaju międzynarodowego, a w przypadku braku normy prawa międzynarodowego jurysdykcja państwa poszkodowanego nie stanowi naruszenia prawa</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marL="114300" indent="0" algn="just">
              <a:buNone/>
            </a:pPr>
            <a:r>
              <a:rPr lang="pl-PL" sz="1600" dirty="0"/>
              <a:t>*art. 288 </a:t>
            </a:r>
            <a:r>
              <a:rPr lang="pl-PL" sz="1600" dirty="0">
                <a:latin typeface="Century Gothic" panose="020B0502020202020204" pitchFamily="34" charset="0"/>
              </a:rPr>
              <a:t>§3 kk</a:t>
            </a:r>
            <a:endParaRPr lang="pl-PL" sz="1600" dirty="0"/>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a:p>
            <a:pPr marL="114300" indent="0" algn="just">
              <a:buNone/>
            </a:pPr>
            <a:r>
              <a:rPr lang="pl-PL" sz="1600" dirty="0"/>
              <a:t>*sprawa Australia v. Japonia </a:t>
            </a:r>
            <a:r>
              <a:rPr lang="pl-PL" sz="1600" i="1" dirty="0"/>
              <a:t>(</a:t>
            </a:r>
            <a:r>
              <a:rPr lang="pl-PL" sz="1600" i="1" dirty="0" err="1"/>
              <a:t>Whaling</a:t>
            </a:r>
            <a:r>
              <a:rPr lang="pl-PL" sz="1600" i="1" dirty="0"/>
              <a:t> in the </a:t>
            </a:r>
            <a:r>
              <a:rPr lang="pl-PL" sz="1600" i="1" dirty="0" err="1"/>
              <a:t>Antarctic</a:t>
            </a:r>
            <a:r>
              <a:rPr lang="pl-PL" sz="1600" i="1" dirty="0"/>
              <a:t>) – </a:t>
            </a:r>
            <a:r>
              <a:rPr lang="pl-PL" sz="1600" dirty="0"/>
              <a:t>orzeczenie MTS z 31 marca 2014 r. - Trybunał przyjął, że ocena licencji na połowy udzielonej przez państwo na podstawie art. VIII Konwencji o regulacji połowu wielorybów (Konwencja z dnia 2 grudnia 1946 r.) z punktu widzenia jej zgodności z Konwencją powinna sprowadzać się do sprawdzenia, czy została ona wydana dla programu naukowego mającego sprecyzowane cele naukowe i opis badań służących realizacji tych celów, a także czy stosowane metody (w tym przypadku uśmiercanie) służą realizacji zdefiniowanych celów. Zdaniem Trybunału, ten dwuetapowy test, powinien pozwolić na ocenę postępowania państwa w kategoriach zgodności z normami Konwencji.</a:t>
            </a:r>
            <a:endParaRPr lang="pl-PL" sz="1600" i="1" dirty="0"/>
          </a:p>
          <a:p>
            <a:pPr marL="114300" indent="0" algn="just">
              <a:buNone/>
            </a:pPr>
            <a:endParaRPr lang="pl-PL" sz="1600" dirty="0"/>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fontScale="925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na czas swojej neutralności, a w przypadku stanu wojny – zakaz przepływu dla statków nieprzyjaciela; przepływ okrętów wojennych wymaga notyfikacji (8-15 dni przed przepływem),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Kanały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5007227"/>
          </a:xfrm>
        </p:spPr>
        <p:txBody>
          <a:bodyPr>
            <a:normAutofit/>
          </a:bodyPr>
          <a:lstStyle/>
          <a:p>
            <a:pPr algn="just">
              <a:buFont typeface="Wingdings" panose="05000000000000000000" pitchFamily="2" charset="2"/>
              <a:buChar char="Ø"/>
            </a:pPr>
            <a:r>
              <a:rPr lang="pl-PL" sz="1600" dirty="0"/>
              <a:t>sztuczne drogi wodne łączące dwa obszary morskie otwarte dla żeglugi międzynarodowej</a:t>
            </a:r>
          </a:p>
          <a:p>
            <a:pPr algn="just">
              <a:buFont typeface="Wingdings" panose="05000000000000000000" pitchFamily="2" charset="2"/>
              <a:buChar char="Ø"/>
            </a:pPr>
            <a:r>
              <a:rPr lang="pl-PL" sz="1600" dirty="0"/>
              <a:t>najczęściej usytuowane są na terytorium jednego państwa </a:t>
            </a:r>
          </a:p>
          <a:p>
            <a:pPr algn="just">
              <a:buFont typeface="Wingdings" panose="05000000000000000000" pitchFamily="2" charset="2"/>
              <a:buChar char="Ø"/>
            </a:pPr>
            <a:r>
              <a:rPr lang="pl-PL" sz="1600" dirty="0"/>
              <a:t>wody kanału są traktowane jak wewnętrzne wody państwa</a:t>
            </a:r>
          </a:p>
          <a:p>
            <a:pPr algn="just">
              <a:buFont typeface="Wingdings" panose="05000000000000000000" pitchFamily="2" charset="2"/>
              <a:buChar char="Ø"/>
            </a:pPr>
            <a:r>
              <a:rPr lang="pl-PL" sz="1600" dirty="0"/>
              <a:t>w niektórych kanałach obowiązuje zasada wolności żeglugi – tzw. kanały umiędzynarodowione</a:t>
            </a:r>
          </a:p>
          <a:p>
            <a:pPr algn="just">
              <a:buFont typeface="Wingdings" panose="05000000000000000000" pitchFamily="2" charset="2"/>
              <a:buChar char="§"/>
            </a:pPr>
            <a:r>
              <a:rPr lang="pl-PL" sz="1600" dirty="0"/>
              <a:t>Kanał Sueski – umowa z Konstantynopola z 1888 r. – ustanowiła zasadę pełnej swobody żeglugi dla statków i okrętów wojennych; kanał został zneutralizowany; w 1956 r. rząd egipski znacjonalizował kanał i w 1957 r. potwierdził swobodę żeglugi</a:t>
            </a:r>
          </a:p>
          <a:p>
            <a:pPr algn="just">
              <a:buFont typeface="Wingdings" panose="05000000000000000000" pitchFamily="2" charset="2"/>
              <a:buChar char="§"/>
            </a:pPr>
            <a:r>
              <a:rPr lang="pl-PL" sz="1600" dirty="0"/>
              <a:t>Kanał Panamski – umowa brytyjsko-amerykańska z 1901 r. – kanał jest wolny i otwarty dla żeglugi statków i okrętów wojennych wszystkich państw; kanał jest zneutralizowany; Stany Zjednoczone na mocy drugiej umowy z 1903 r. uzyskały „na wieczne czasy” prawo budowy, eksploatacji i administrowania kanału i jego strefy; na mocy umowy z Panamą z 1977r. Stany Zjednoczone stopniowo przekazywały kontrolę nad kanałem Panamie; pełny zwrot strefy nastąpił dnia 31 grudnia 1999 r. </a:t>
            </a:r>
          </a:p>
          <a:p>
            <a:pPr algn="just">
              <a:buFont typeface="Wingdings" panose="05000000000000000000" pitchFamily="2" charset="2"/>
              <a:buChar char="§"/>
            </a:pPr>
            <a:r>
              <a:rPr lang="pl-PL" sz="1600" dirty="0"/>
              <a:t>Kanał Kiloński (dawniej Kanał Cesarza Wilhelma) – na mocy Traktatu Wersalskiego kanał i drogi dojazdowe do niego mają zawsze być wolne i otwarte na stopie zupełnej równości dla okrętów wojennych i handlowych wszystkich narodów, będących w stanie pokoju z Niemcami</a:t>
            </a:r>
          </a:p>
          <a:p>
            <a:pPr algn="just">
              <a:buFont typeface="Wingdings" panose="05000000000000000000" pitchFamily="2" charset="2"/>
              <a:buChar char="§"/>
            </a:pPr>
            <a:r>
              <a:rPr lang="pl-PL" sz="1600" dirty="0"/>
              <a:t> *Kanał Stambulski – plan – ma połączyć Morze Czarne z Morzem Śródziemnym; ma liczyć 45 km długości, 360 m szerokości i 20,75 m głębokości</a:t>
            </a:r>
          </a:p>
        </p:txBody>
      </p:sp>
    </p:spTree>
    <p:extLst>
      <p:ext uri="{BB962C8B-B14F-4D97-AF65-F5344CB8AC3E}">
        <p14:creationId xmlns:p14="http://schemas.microsoft.com/office/powerpoint/2010/main" val="789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2319</Words>
  <Application>Microsoft Office PowerPoint</Application>
  <PresentationFormat>Panoramiczny</PresentationFormat>
  <Paragraphs>145</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Book Antiqua</vt:lpstr>
      <vt:lpstr>Century Gothic</vt:lpstr>
      <vt:lpstr>Wingdings</vt:lpstr>
      <vt:lpstr>Apteka</vt:lpstr>
      <vt:lpstr>Prawo międzynarodowe publiczne</vt:lpstr>
      <vt:lpstr>Prawo morza morze pełne – wolność żeglugi</vt:lpstr>
      <vt:lpstr>Prawo morza morze pełne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lpstr>Prawo morza Kanały</vt:lpstr>
      <vt:lpstr>Organizacja narodów zjednoczonych</vt:lpstr>
      <vt:lpstr>Organizacja narodów zjednoczonych</vt:lpstr>
      <vt:lpstr>Organizacja narodów zjednoczonych</vt:lpstr>
      <vt:lpstr>Organizacja narodów zjednoczonych</vt:lpstr>
      <vt:lpstr>Organizacja narodów zjednoczonych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2024-05-19T16:15:31Z</dcterms:created>
  <dcterms:modified xsi:type="dcterms:W3CDTF">2024-05-19T16:16:05Z</dcterms:modified>
</cp:coreProperties>
</file>