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68" r:id="rId3"/>
    <p:sldId id="360" r:id="rId4"/>
    <p:sldId id="443" r:id="rId5"/>
    <p:sldId id="444" r:id="rId6"/>
    <p:sldId id="445" r:id="rId7"/>
    <p:sldId id="446" r:id="rId8"/>
    <p:sldId id="447" r:id="rId9"/>
    <p:sldId id="427" r:id="rId10"/>
    <p:sldId id="428" r:id="rId11"/>
    <p:sldId id="448" r:id="rId12"/>
    <p:sldId id="449" r:id="rId13"/>
    <p:sldId id="450" r:id="rId14"/>
    <p:sldId id="451" r:id="rId15"/>
    <p:sldId id="452" r:id="rId16"/>
    <p:sldId id="453" r:id="rId17"/>
    <p:sldId id="454" r:id="rId18"/>
    <p:sldId id="455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1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55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6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25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51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43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11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19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9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32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27.05.2025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4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12-WPPRSM1211, 1212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CBC002-263E-40E8-8A73-02176C182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8BE4EE-46F4-4210-BBD1-E8BA1D290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Komitet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organ kontroli przestrzegania </a:t>
            </a:r>
            <a:r>
              <a:rPr lang="pl-PL" sz="1600" dirty="0" err="1"/>
              <a:t>MPPOiP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skład – 18 członków powoływanych przez państwa-strony Paktu na 4 lata z prawem reelekcji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członkowie Komitetu pełnią swoje funkcje we własnym imieniu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ciągu roku Komitet powinien odbyć dwie regularne sesje; w praktyce – trzy sesje rocznie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 jego kompetencji należy: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sprawozdań państw z realizacji praw zawartych w </a:t>
            </a:r>
            <a:r>
              <a:rPr lang="pl-PL" sz="1600" dirty="0" err="1"/>
              <a:t>MPPOiP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skarg indywidualnych oraz skarg państw na inne państwa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wydawanie tzw. Komentarzy Ogólnych do poszczególnych artykułów </a:t>
            </a:r>
            <a:r>
              <a:rPr lang="pl-PL" sz="1600" dirty="0" err="1"/>
              <a:t>MPPOiP</a:t>
            </a:r>
            <a:r>
              <a:rPr lang="pl-PL" sz="1600" dirty="0"/>
              <a:t>, w których Komitet zaleca państwom sposób interpretacji danego przepisu i realizacji zawartego w nim prawa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157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F0F21-D0CF-4785-AF37-EAC7071CA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31F264-14A6-4C75-8C6E-48F82174E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922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rozpatrywanie sprawozdań</a:t>
            </a:r>
          </a:p>
          <a:p>
            <a:pPr marL="114300" indent="0" algn="ctr">
              <a:buNone/>
            </a:pPr>
            <a:r>
              <a:rPr lang="pl-PL" sz="1600" dirty="0"/>
              <a:t>złożenie sprawozdania przez państwo</a:t>
            </a:r>
          </a:p>
          <a:p>
            <a:pPr marL="114300" indent="0" algn="ctr">
              <a:buNone/>
            </a:pPr>
            <a:r>
              <a:rPr lang="pl-PL" sz="1600" dirty="0"/>
              <a:t>na każde wezwanie Komitetu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Komitet po zbadaniu sprawozdania tworzy listę problemów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dialog</a:t>
            </a:r>
          </a:p>
          <a:p>
            <a:pPr marL="114300" indent="0" algn="ctr">
              <a:buNone/>
            </a:pPr>
            <a:r>
              <a:rPr lang="pl-PL" sz="1600" dirty="0"/>
              <a:t>omówienie przez Komitet z rządem danego państwa listy problemów</a:t>
            </a:r>
          </a:p>
          <a:p>
            <a:pPr marL="114300" indent="0" algn="ctr">
              <a:buNone/>
            </a:pPr>
            <a:r>
              <a:rPr lang="pl-PL" sz="1600" dirty="0"/>
              <a:t>możliwość przedstawienia własnych uwag przez instytucje i organizacje zajmujące się w danym państwie ochroną praw człowieka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przedstawienie uwag końcowych przez Komitet</a:t>
            </a:r>
          </a:p>
          <a:p>
            <a:pPr marL="114300" indent="0" algn="ctr">
              <a:buNone/>
            </a:pPr>
            <a:r>
              <a:rPr lang="pl-PL" sz="1600" dirty="0"/>
              <a:t>(zalecenia dla państwa)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C50CFE9F-4F88-4F5C-B7AE-756A7FEC9D3A}"/>
              </a:ext>
            </a:extLst>
          </p:cNvPr>
          <p:cNvSpPr/>
          <p:nvPr/>
        </p:nvSpPr>
        <p:spPr>
          <a:xfrm>
            <a:off x="6015487" y="2973238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FA7F2D37-182A-46A9-B88B-B38A6222C799}"/>
              </a:ext>
            </a:extLst>
          </p:cNvPr>
          <p:cNvSpPr/>
          <p:nvPr/>
        </p:nvSpPr>
        <p:spPr>
          <a:xfrm>
            <a:off x="6015487" y="3582838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B1069637-80FB-48A4-9952-76B4196E8BB0}"/>
              </a:ext>
            </a:extLst>
          </p:cNvPr>
          <p:cNvSpPr/>
          <p:nvPr/>
        </p:nvSpPr>
        <p:spPr>
          <a:xfrm>
            <a:off x="6096000" y="4991819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45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A31D24-334E-4981-82E0-A5121A21F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E68E1E-CC39-44D4-B4A5-EF8CED9F4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977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skarga do Komitetu Praw Człowieka</a:t>
            </a:r>
          </a:p>
          <a:p>
            <a:pPr marL="114300" indent="0" algn="ctr">
              <a:buNone/>
            </a:pPr>
            <a:r>
              <a:rPr lang="pl-PL" sz="1600" dirty="0"/>
              <a:t>skarga indywidualna</a:t>
            </a:r>
          </a:p>
          <a:p>
            <a:pPr marL="114300" indent="0" algn="ctr">
              <a:buNone/>
            </a:pPr>
            <a:r>
              <a:rPr lang="pl-PL" sz="1600" dirty="0"/>
              <a:t>dopuszczalna, gdy jednostka uznaje, że padła ofiarą naruszenia przez państwo-stronę Paktu któregokolwiek z postanowień, a dodatkowo: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ta sama sprawa nie jest i nie była rozpatrywania przez inny organ międzynarodowy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osoby, które zgłaszają skargę wyczerpały wszystkie możliwe krajowe środki odwoławcze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państwo, przeciwko któremu kierowana jest skarga, uznaje kompetencję Komitetu do rozpatrywania skarg indywidualnych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państwo, którego dotyczy skarga, w ciągu 6 miesięcy przedkłada własne stanowisko do sprawy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skarżący ma 2 miesiące na ustosunkowanie się do stanowiska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badanie istoty i zasadności skargi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0D477DB9-02B1-4B85-988E-50009865E6A2}"/>
              </a:ext>
            </a:extLst>
          </p:cNvPr>
          <p:cNvSpPr/>
          <p:nvPr/>
        </p:nvSpPr>
        <p:spPr>
          <a:xfrm>
            <a:off x="6159260" y="4301706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171531C8-9914-4A56-A7BA-2017B7806045}"/>
              </a:ext>
            </a:extLst>
          </p:cNvPr>
          <p:cNvSpPr/>
          <p:nvPr/>
        </p:nvSpPr>
        <p:spPr>
          <a:xfrm>
            <a:off x="6159260" y="4922808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7006A6C7-9A6F-45A6-8C88-C503A4F107FC}"/>
              </a:ext>
            </a:extLst>
          </p:cNvPr>
          <p:cNvSpPr/>
          <p:nvPr/>
        </p:nvSpPr>
        <p:spPr>
          <a:xfrm>
            <a:off x="6159260" y="5469147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AED26BB5-5882-44CD-B315-F5FD63B7A1D0}"/>
              </a:ext>
            </a:extLst>
          </p:cNvPr>
          <p:cNvSpPr/>
          <p:nvPr/>
        </p:nvSpPr>
        <p:spPr>
          <a:xfrm>
            <a:off x="6159260" y="6049992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95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11798-8E6C-44F9-8F1A-773DAAEF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FA31C6-48B9-40B7-B90E-C18179B3E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8969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skarga do Komitetu</a:t>
            </a:r>
          </a:p>
          <a:p>
            <a:pPr marL="114300" indent="0" algn="ctr">
              <a:buNone/>
            </a:pPr>
            <a:r>
              <a:rPr lang="pl-PL" sz="1600" dirty="0"/>
              <a:t>Komitet </a:t>
            </a:r>
          </a:p>
          <a:p>
            <a:pPr marL="114300" indent="0" algn="ctr">
              <a:buNone/>
            </a:pPr>
            <a:r>
              <a:rPr lang="pl-PL" sz="1600" dirty="0"/>
              <a:t>w przypadku naruszenia praw wynikających z </a:t>
            </a:r>
            <a:r>
              <a:rPr lang="pl-PL" sz="1600" dirty="0" err="1"/>
              <a:t>MPPOiP</a:t>
            </a:r>
            <a:r>
              <a:rPr lang="pl-PL" sz="1600" dirty="0"/>
              <a:t> wydaje niewiążącą opinię zawierającą zalecenia dla państwa, służącą usunięciu naruszeń oraz zagwarantowaniu, że nie będzie do nich dochodzić</a:t>
            </a:r>
          </a:p>
          <a:p>
            <a:pPr marL="114300" indent="0" algn="ctr">
              <a:buNone/>
            </a:pPr>
            <a:r>
              <a:rPr lang="pl-PL" sz="1600" dirty="0"/>
              <a:t>możliwość zalecenia wypłaty odszkodowania ofierze naruszeń prawa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państwo w ciągu 3 miesięcy powinno dostarczyć informacje o krokach podjętych w celu usunięcia naruszeń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działań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sprawy Specjalnemu Sprawozdawcy</a:t>
            </a:r>
          </a:p>
          <a:p>
            <a:pPr marL="114300" indent="0" algn="ctr">
              <a:buNone/>
            </a:pPr>
            <a:r>
              <a:rPr lang="pl-PL" sz="1600" dirty="0"/>
              <a:t>Specjalny Sprawozdawca utrzymuje stały kontakt z państwem w celu wypracowania rozwiązań służących usunięciu naruszenia praw człowieka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Komitet nie posiada żadnych środków przymusu w celu wyegzekwowania realizacji swoich zaleceń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51A27C54-8AD3-4244-8AFD-09ED1855D4D1}"/>
              </a:ext>
            </a:extLst>
          </p:cNvPr>
          <p:cNvSpPr/>
          <p:nvPr/>
        </p:nvSpPr>
        <p:spPr>
          <a:xfrm>
            <a:off x="6096000" y="3387306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D88E574F-9B86-45DC-8518-D8255803170C}"/>
              </a:ext>
            </a:extLst>
          </p:cNvPr>
          <p:cNvSpPr/>
          <p:nvPr/>
        </p:nvSpPr>
        <p:spPr>
          <a:xfrm>
            <a:off x="6096000" y="4083170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4A702F4F-6885-4D41-AA62-6B7F93FF4EE2}"/>
              </a:ext>
            </a:extLst>
          </p:cNvPr>
          <p:cNvSpPr/>
          <p:nvPr/>
        </p:nvSpPr>
        <p:spPr>
          <a:xfrm>
            <a:off x="6096000" y="4664015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104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A1C522-C767-44A8-9899-C5CF731AE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B8B577-5BCA-4ED4-A7AF-FE554438C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0699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Gospodarczych, Społecznych i Kulturalnych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 – </a:t>
            </a:r>
            <a:r>
              <a:rPr lang="pl-PL" sz="1600" dirty="0"/>
              <a:t>prawo narodów do samostanowienia oraz określenia swojego statusu politycznego i rozwoju gospodarczego, społecznego i kulturalnego, prawo narodów do korzystania z bogactw naturalnych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 – </a:t>
            </a:r>
            <a:r>
              <a:rPr lang="pl-PL" sz="1600" dirty="0"/>
              <a:t>zobowiązanie państw-stron Paktu do realizacji jego postanowień, w miarę możliwości państw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III – </a:t>
            </a:r>
            <a:r>
              <a:rPr lang="pl-PL" sz="1600" dirty="0"/>
              <a:t>prawa gospodarcze, społeczne i kulturalne: prawo do pracy, prawo do korzystnych i sprawiedliwych warunków pracy, prawo do bezpieczeństwa i higieny pracy, prawo do urlopu, możliwość awansu, prawo do odpowiedniego wynagrodzenia, prawo do tworzenia i przystępowania do związków zawodowych, prawo do strajku, prawo do zabezpieczenia społecznego, ochrona rodziny, ochrona dzieci, prawo do odpowiedniego poziomu życia, prawo do ochrony zdrowia fizycznego i psychicznego, prawo do nauki (w tym do bezpłatnego nauczania podstawowego), prawo do udziału w życiu kulturalnym, prawo do korzystania z postępu naukowego, prawo do ochrony interesów moralnych i materialnych, wynikających z wszelkiej twórczości naukowej, literackiej lub artystycznej, której dana osoba jest autorem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IV – </a:t>
            </a:r>
            <a:r>
              <a:rPr lang="pl-PL" sz="1600" dirty="0"/>
              <a:t>mechanizm kontroli realizacji postanowień </a:t>
            </a:r>
            <a:r>
              <a:rPr lang="pl-PL" sz="1600" dirty="0" err="1"/>
              <a:t>MPPGSiK</a:t>
            </a:r>
            <a:r>
              <a:rPr lang="pl-PL" sz="1600" dirty="0"/>
              <a:t> przez zobowiązanie państw-stron Paktu do składania sprawozdań Sekretarzowi Generalnemu ONZ oraz Radzie Gospodarczej i Społecznej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</a:t>
            </a:r>
            <a:r>
              <a:rPr lang="pl-PL" sz="1600" b="1" dirty="0"/>
              <a:t>część V – </a:t>
            </a:r>
            <a:r>
              <a:rPr lang="pl-PL" sz="1600" dirty="0"/>
              <a:t>postanowienia końcowe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83663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0C0ABA-99DB-44E6-A736-4571B771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65A446-07F0-4D3E-B708-EAEBA6A5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00997"/>
            <a:ext cx="10972800" cy="514134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Gospodarczych, Społecznych i Kulturalnych c.d.</a:t>
            </a:r>
          </a:p>
          <a:p>
            <a:pPr marL="114300" indent="0">
              <a:buNone/>
            </a:pPr>
            <a:r>
              <a:rPr lang="pl-PL" sz="1600" b="1" dirty="0"/>
              <a:t>Komitet Praw Gospodarczych, Społecznych i Kulturalnych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skład – 18 </a:t>
            </a:r>
            <a:r>
              <a:rPr lang="pl-PL" sz="1600"/>
              <a:t>niezależnych ekspertów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sprawozdania z postępów realizacji Paktu – teoretycznie państwa-strony Paktu powinny składać sprawozdania co 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skargi indywidualne na naruszenie praw objętych Paktem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skarga indywidualna</a:t>
            </a:r>
          </a:p>
          <a:p>
            <a:pPr marL="114300" indent="0" algn="ctr">
              <a:buNone/>
            </a:pPr>
            <a:r>
              <a:rPr lang="pl-PL" sz="1600" dirty="0"/>
              <a:t>wnoszona, gdy jednostka lub grupa jednostek uzna, że doszło do naruszenia ich praw wynikających z Paktu</a:t>
            </a:r>
          </a:p>
          <a:p>
            <a:pPr marL="114300" indent="0" algn="ctr">
              <a:buNone/>
            </a:pPr>
            <a:r>
              <a:rPr lang="pl-PL" sz="1600" dirty="0"/>
              <a:t>warunki wniesienia – analogiczne do wymogów związanych z wniesieniem skargi do Komitetu Praw Człowieka, dodatkowo: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termin do wniesienia skargi – w ciągu roku od chwili wyczerpania krajowych środków prawnych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skarżący musi wykazać, że poniósł wyraźny uszczerbek w wyniku nieprzestrzegania przez państwo postanowień </a:t>
            </a:r>
            <a:r>
              <a:rPr lang="pl-PL" sz="1600" dirty="0" err="1"/>
              <a:t>PPGSiK</a:t>
            </a:r>
            <a:endParaRPr lang="pl-PL" sz="1600" dirty="0"/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badanie dokumentów przez Komitet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wydanie niewiążącej opinii w sprawie naruszenia Paktu i zobowiązanie państwa do informowania o podjętych działaniach</a:t>
            </a:r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A7E54404-2011-45DF-9472-C491CD92C956}"/>
              </a:ext>
            </a:extLst>
          </p:cNvPr>
          <p:cNvSpPr/>
          <p:nvPr/>
        </p:nvSpPr>
        <p:spPr>
          <a:xfrm>
            <a:off x="6110378" y="5207479"/>
            <a:ext cx="74762" cy="149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D7423884-2344-476A-847E-07D69EC160D2}"/>
              </a:ext>
            </a:extLst>
          </p:cNvPr>
          <p:cNvSpPr/>
          <p:nvPr/>
        </p:nvSpPr>
        <p:spPr>
          <a:xfrm>
            <a:off x="6136258" y="5673308"/>
            <a:ext cx="74762" cy="149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608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168433-0C51-4694-8869-A04B51AB6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B95AE3-821A-4CCD-93FC-D491E707C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Rada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celem jej działania jest wspieranie powszechnego poszanowania i ochrony praw człowieka oraz podstawowych wolności w równy i uczciwy sposób dla wszystkich ludzi, bez względu na jakiekolwiek kryteria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analizuje przypadki naruszenia praw człowieka, również te najpoważniejsze i powtarzające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zalecenia dotyczące przestrzegania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zbiór zasad funkcjonowania Rady obejmuje: uniwersalny przegląd okresowy służący ocenie stanu przestrzegania praw człowieka w danym państwie, któremu towarzyszą deklaracje państwa co do poprawy przestrzegania określonych praw, procedura skargowa, w ramach której jednostki lub grupy osób mogą składać skargi do Rady  </a:t>
            </a:r>
          </a:p>
        </p:txBody>
      </p:sp>
    </p:spTree>
    <p:extLst>
      <p:ext uri="{BB962C8B-B14F-4D97-AF65-F5344CB8AC3E}">
        <p14:creationId xmlns:p14="http://schemas.microsoft.com/office/powerpoint/2010/main" val="232086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1CB4A1-FD16-4100-A227-85A98DF0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18555E-3B49-4D7D-A7E2-8A74F9A5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Wysoki Komisarz ONZ ds.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zadanie – promowanie międzynarodowej współpracy, wzmocnienie procesu wdrażania zobowiązań w sferze praw człowieka, zapobieganie i reagowanie na poważne naruszenia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jego działalność wspomaga Urząd Wysokiego Komisarza ds.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272665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1EBF02-CB02-D8FA-47DF-E35CE9C00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2F6716-AA04-B557-6870-0DD1569E9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76331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wyspecjalizowane instytucje ONZ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Przeciwko Torturom – powołany na mocy art. 17 Konwencji w sprawie zakazu stosowania tortur oraz innego okrutnego, nieludzkiego lub poniżającego traktowania albo karania z dnia 10 grudnia 1984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Eliminacji Wszelkich Form Dyskryminacji Rasowej – powołany na mocy art. 8 Konwencji w sprawie likwidacji wszelkich form dyskryminacji rasowej z dnia 7 marca 1966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Likwidacji Dyskryminacji Kobiet – powołany na mocy art. 17 Konwencji w sprawie likwidacji wszelkich form dyskryminacji kobiet z dnia 18 grudnia 1979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Ochrony Praw Pracowników Migrujących i Członków ich Rodzin – powołany na mocy art. 77 Konwencji o ochronie praw pracowników migrujących oraz członków ich rodzin z dnia 18 grudnia 1990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Praw Dziecka – powołany na mocy art. 43 Konwencji o prawach dziecka z dnia 20 listopada 1989r.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Praw Osób Niepełnosprawnych – powołany na podstawie art. 34 Konwencji o prawach osób niepełnosprawnych z dnia 13 grudnia 2006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Komitet ds. Wymuszonych Zaginięć – powołany na podstawie art. 26-36 Międzynarodowej Konwencji w sprawie ochrony wszystkich osób przed wymuszonym zaginięciem</a:t>
            </a:r>
          </a:p>
          <a:p>
            <a:pPr marL="114300" indent="0" algn="just">
              <a:buNone/>
            </a:pPr>
            <a:r>
              <a:rPr lang="pl-PL" sz="1400" dirty="0"/>
              <a:t>*wymuszone zaginięcie – zatrzymanie, aresztowanie, uprowadzenie </a:t>
            </a:r>
            <a:r>
              <a:rPr lang="pl-PL" sz="1400"/>
              <a:t>lub jakakolwiek inna forma </a:t>
            </a:r>
            <a:r>
              <a:rPr lang="pl-PL" sz="1400" dirty="0"/>
              <a:t>pozbawienia wolności, dokonane przez przedstawicieli Państwa albo przez osoby lub grupy osób działające z upoważnieniem, pomocą lub milczącą zgodą Państwa, po którym następuje odmowa przyznania faktu pozbawienia wolności lub ukrywanie losów bądź miejsca pobytu takiej osoby, co powoduje, że znajduje się ona poza ochroną prawa </a:t>
            </a:r>
          </a:p>
        </p:txBody>
      </p:sp>
    </p:spTree>
    <p:extLst>
      <p:ext uri="{BB962C8B-B14F-4D97-AF65-F5344CB8AC3E}">
        <p14:creationId xmlns:p14="http://schemas.microsoft.com/office/powerpoint/2010/main" val="422175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2C1ED-27FA-4151-8B53-C46E69D9B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CF0F6-2B8C-4E5C-91CB-B67C05306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576155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osobiste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dotyczą ochrony najbardziej podstawowych dóbr każdej jednostki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reguły przysługują one wszystkim jednostkom niezależnie od ich przynależności państwowej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polityczne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obejmują prawa i wolności dotyczące sfery życia publicznego jednostki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zęść z nich może być zastrzeżona dla obywateli.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ekonomiczne, socjalne i kulturalne 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 obrębie tej grupy występują trzy podgrupy: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 (gospodarcze) –  prawa i wolności dotyczące bezpośrednio ekonomicznej egzystencji jednostki.</a:t>
            </a:r>
            <a:endParaRPr lang="pl-PL" sz="1600" dirty="0"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socjalne – służą zapewnieniu właściwych społecznych, socjalnych warunków rozwoju jednostki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kulturalne – gwarantują zaspokojenie potrzeb kulturalnych człowieka i stwarzają warunki do jego duchowego rozwoju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cs typeface="Times New Roman" panose="02020603050405020304" pitchFamily="18" charset="0"/>
              </a:rPr>
              <a:t>ich realizacja w dużej mierze zależy od możliwości danego państwa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5557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8E85B-9780-482D-A979-DF3792C84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E67101-5FDF-454C-819F-21267CBEE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generacje praw człowieka</a:t>
            </a:r>
          </a:p>
          <a:p>
            <a:pPr marL="114300" indent="0">
              <a:buNone/>
            </a:pPr>
            <a:r>
              <a:rPr lang="pl-PL" sz="1600" b="1" dirty="0"/>
              <a:t>I generacja </a:t>
            </a:r>
          </a:p>
          <a:p>
            <a:pPr marL="114300" indent="0">
              <a:buNone/>
            </a:pPr>
            <a:r>
              <a:rPr lang="pl-PL" sz="1600" dirty="0"/>
              <a:t>prawa obywatelskie i polityczne sformułowane w końcu XVIII w.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II generacja</a:t>
            </a:r>
          </a:p>
          <a:p>
            <a:pPr marL="114300" indent="0">
              <a:buNone/>
            </a:pPr>
            <a:r>
              <a:rPr lang="pl-PL" sz="1600" dirty="0"/>
              <a:t>prawa gospodarcze, społeczne i kulturalne, które kształtowały się w XIX i XX w.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III generacja</a:t>
            </a:r>
          </a:p>
          <a:p>
            <a:pPr marL="114300" indent="0">
              <a:buNone/>
            </a:pPr>
            <a:r>
              <a:rPr lang="pl-PL" sz="1600" dirty="0"/>
              <a:t>„prawa solidarnościowe” lub „prawa grupowe”, czyli prawa narodów wobec wspólnoty międzynarodowej np. prawo do samostanowienia, prawo do rozwoju, prawo do odpowiedniego środowiska naturalnego </a:t>
            </a:r>
          </a:p>
        </p:txBody>
      </p:sp>
    </p:spTree>
    <p:extLst>
      <p:ext uri="{BB962C8B-B14F-4D97-AF65-F5344CB8AC3E}">
        <p14:creationId xmlns:p14="http://schemas.microsoft.com/office/powerpoint/2010/main" val="234454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B719EC-F878-4A01-B968-34E52050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5161A2-05D0-40B3-B2B4-B52AEA7D7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Karta Narodów Zjednoczonych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podpisana dnia 26 czerwca 1945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preambuła – celem KNZ jest przywrócenie wiary w podstawowe prawa człowieka, w godność i wartość człowieka, w równouprawnienie mężczyzn i kobiet, w równość narodów dużych i małych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i zachęcanie do poszanowania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brak katalogu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419278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E906A-19F7-496F-B93C-219394FDE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C5E61-7DA4-4962-B2DA-FEA5F3516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8067"/>
            <a:ext cx="10972800" cy="5099322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Powszechna Deklaracja Praw Człowieka uchwalona przez ZO ONZ dnia 10 grudnia 1948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przyrodzonej godności oraz równych i niezbywalnych praw wszystkich członków wspólnoty ludzkiej jako podstawy wolności, sprawiedliwości i pokoju świata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katalog wolności i praw obejmuje: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wolność i równość ludzi pod względem swojej godności i swych praw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dyskryminacji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życia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wolności i bezpieczeństwa osobistego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niewolnictwa i poddaństwa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tortur, nieludzkiego, poniżającego traktowania i karania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człowieka do uznania jego osobowości prawnej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równość wobec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jednakowej ochrony prawnej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skutecznego odwoływania się do kompetentnych sądów krajowych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zakaz bezprawnego aresztowania, zatrzymania lub wydalania z kraju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niezależnego i bezstronnego sądu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zasada domniemania niewinności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/>
              <a:t>zasada </a:t>
            </a:r>
            <a:r>
              <a:rPr lang="pl-PL" sz="1600" i="1" dirty="0" err="1"/>
              <a:t>nullum</a:t>
            </a:r>
            <a:r>
              <a:rPr lang="pl-PL" sz="1600" i="1" dirty="0"/>
              <a:t> </a:t>
            </a:r>
            <a:r>
              <a:rPr lang="pl-PL" sz="1600" i="1" dirty="0" err="1"/>
              <a:t>crimen</a:t>
            </a:r>
            <a:r>
              <a:rPr lang="pl-PL" sz="1600" i="1" dirty="0"/>
              <a:t> sine lege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poszanowanie życia prywatnego i rodzinnego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swobodnego poruszania się i wyboru miejsca zamieszkania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azylu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obywatelstwa</a:t>
            </a:r>
          </a:p>
        </p:txBody>
      </p:sp>
    </p:spTree>
    <p:extLst>
      <p:ext uri="{BB962C8B-B14F-4D97-AF65-F5344CB8AC3E}">
        <p14:creationId xmlns:p14="http://schemas.microsoft.com/office/powerpoint/2010/main" val="276679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AFEA69-31C2-4BF5-980C-555A8144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50B7DA-CD64-4165-B613-A072E95D6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01241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Powszechna Deklaracja Praw Człowieka uchwalona przez ZO ONZ dnia 10 grudnia 1948 r. c.d.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prawo do zawarcia małżeństwa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prawo do własności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wolność myśli, sumienia i wyznania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wolność opinii i wyrażania jej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prawo do spokojnego zgromadzania i stowarzyszania się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uczestnictwa w rządzeniu swym krajem bezpośrednio lub poprzez swobodnie wybranych przedstawicieli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równego dostępu do służby publicznej w swym kraju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ubezpieczeń społecznych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pracy, do swobodnego wyboru pracy, do odpowiednich i zadowalających warunków pracy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ochrony przed bezrobociem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równej płacy za równą pracę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urlopu i wypoczynku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stopy życiowej zapewniającej zdrowie i dobrobyt pracownika i jego rodziny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specjalnej opieki i pomocy dla matki i dziecka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nauki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pierwszeństwa rodziców w wyborze nauczania dzieci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do swobodnego uczestniczenia w życiu kulturalnym społeczeństwa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prawo człowieka do ochrony moralnych i materialnych korzyści wynikających z jakiejkolwiek jego działalności naukowej, literackiej lub artystycznej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0859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D65DB2-615A-4D6A-BF64-42D6304AE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C7709F-D010-49A2-B39E-C7DAC1E9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Powszechna Deklaracja Praw Człowieka uchwalona przez ZO ONZ dnia 10 grudnia 1948 r.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korzystaniu ze swych praw i wolności każdy człowiek podlega jedynie takim ograniczeniom, które są </a:t>
            </a:r>
            <a:r>
              <a:rPr lang="pl-PL" sz="1600" b="1" dirty="0"/>
              <a:t>ustalone przez prawo </a:t>
            </a:r>
            <a:r>
              <a:rPr lang="pl-PL" sz="1600" dirty="0"/>
              <a:t>wyłącznie </a:t>
            </a:r>
            <a:r>
              <a:rPr lang="pl-PL" sz="1600" b="1" dirty="0"/>
              <a:t>w celu zapewnienia odpowiednego uznania i poszanowania praw i wolności innych i w celu uczynienia zadość słusznym wymogom moralności, porządku publicznego i powszechnego dobrobytu demokratycznego społeczeństwa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deklaracja przekształciła się w zwyczajowe prawo międzynarodowe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1517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BAC9C3-8436-41FF-98EB-2566D508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0B400F-C96B-4E00-8D34-F35937386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Pakty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Obywatelskich i Politycznych otwarty do podpisu w Nowym Jorku dnia 16 grudnia 1966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Gospodarczych, Społecznych i Kulturalnych otwarty do podpisu w Nowym Jorku dnia 16 grudnia 1966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 err="1"/>
              <a:t>MPPOiP</a:t>
            </a:r>
            <a:r>
              <a:rPr lang="pl-PL" sz="1600" dirty="0"/>
              <a:t> zobowiązuje do natychmiastowej realizacji zawartych w nim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 err="1"/>
              <a:t>MPPGSiK</a:t>
            </a:r>
            <a:r>
              <a:rPr lang="pl-PL" sz="1600" dirty="0"/>
              <a:t> ma charakter norm programowych, a jego realizacja uzależniona jest od rzeczywistych możliwości danego państwa</a:t>
            </a:r>
          </a:p>
        </p:txBody>
      </p:sp>
    </p:spTree>
    <p:extLst>
      <p:ext uri="{BB962C8B-B14F-4D97-AF65-F5344CB8AC3E}">
        <p14:creationId xmlns:p14="http://schemas.microsoft.com/office/powerpoint/2010/main" val="175858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2A92E9-985A-42E4-A88E-EDC819DA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540F10-EEE7-40B0-A341-A605B75A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 –</a:t>
            </a:r>
            <a:r>
              <a:rPr lang="pl-PL" sz="1600" dirty="0"/>
              <a:t> prawo narodów do samostanowienia i decydowania o kierunkach własnego rozwoju, prawo do korzystania z własnych bogactw naturalnych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 – </a:t>
            </a:r>
            <a:r>
              <a:rPr lang="pl-PL" sz="1600" dirty="0"/>
              <a:t>zobowiązanie państw-stron Paktu do wykonywania jego postanowień, zapewnienia praw obywatelskich i politycznych kobietom i mężczyznom na równych zasadach, derogacja zobowiązań wynikających z </a:t>
            </a:r>
            <a:r>
              <a:rPr lang="pl-PL" sz="1600" dirty="0" err="1"/>
              <a:t>MPPOiP</a:t>
            </a:r>
            <a:r>
              <a:rPr lang="pl-PL" sz="1600" dirty="0"/>
              <a:t>, interpretacja postanowień Paktu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III – </a:t>
            </a:r>
            <a:r>
              <a:rPr lang="pl-PL" sz="1600" dirty="0"/>
              <a:t>prawa obywatelskie i polityczne: prawo do życia, zakaz tortur i nieludzkiego lub poniżającego traktowania lub karania, zakaz niewolnictwa, poddaństwa i pracy przymusowej, prawo do wolności i bezpieczeństwa osobistego, humanitarne traktowanie osób pozbawionych wolności, zakaz pozbawiania wolności za długi, wolność poruszania się i wyboru miejsca zamieszkania, gwarancje związane z wydalaniem obcokrajowców, prawo do sądu i gwarancje procesowe, zasada </a:t>
            </a:r>
            <a:r>
              <a:rPr lang="pl-PL" sz="1600" i="1" dirty="0" err="1"/>
              <a:t>nullum</a:t>
            </a:r>
            <a:r>
              <a:rPr lang="pl-PL" sz="1600" i="1" dirty="0"/>
              <a:t> </a:t>
            </a:r>
            <a:r>
              <a:rPr lang="pl-PL" sz="1600" i="1" dirty="0" err="1"/>
              <a:t>crimen</a:t>
            </a:r>
            <a:r>
              <a:rPr lang="pl-PL" sz="1600" i="1" dirty="0"/>
              <a:t> sine lege, </a:t>
            </a:r>
            <a:r>
              <a:rPr lang="pl-PL" sz="1600" dirty="0"/>
              <a:t>prawo do podmiotowości prawnej, poszanowanie życia prywatnego i rodzinnego, wolność myśli, sumienia i wyznania, prawo do posiadania własnych poglądów, zakaz propagandy wojennej, prawo do zgromadzania się i stowarzyszania, ochrona rodziny, ochrona dziecka, zakaz dyskryminacji, równość wobec prawa, ochrona mniejszości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IV – </a:t>
            </a:r>
            <a:r>
              <a:rPr lang="pl-PL" sz="1600" dirty="0"/>
              <a:t>mechanizmy kontroli przestrzegania postanowień Paktu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część V – </a:t>
            </a:r>
            <a:r>
              <a:rPr lang="pl-PL" sz="1600" dirty="0"/>
              <a:t>postanowienia końcowe                                                               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21793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2137</Words>
  <Application>Microsoft Office PowerPoint</Application>
  <PresentationFormat>Panoramiczny</PresentationFormat>
  <Paragraphs>191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Book Antiqua</vt:lpstr>
      <vt:lpstr>Century Gothic</vt:lpstr>
      <vt:lpstr>Times New Roman</vt:lpstr>
      <vt:lpstr>Wingdings</vt:lpstr>
      <vt:lpstr>Apteka</vt:lpstr>
      <vt:lpstr>Prawo międzynarodowe publiczne</vt:lpstr>
      <vt:lpstr>Ochrona praw człowieka</vt:lpstr>
      <vt:lpstr>Ochrona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2025-05-27T20:40:02Z</dcterms:created>
  <dcterms:modified xsi:type="dcterms:W3CDTF">2025-05-27T20:40:31Z</dcterms:modified>
</cp:coreProperties>
</file>