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8" r:id="rId2"/>
    <p:sldId id="316" r:id="rId3"/>
    <p:sldId id="317" r:id="rId4"/>
    <p:sldId id="354" r:id="rId5"/>
    <p:sldId id="365" r:id="rId6"/>
    <p:sldId id="366" r:id="rId7"/>
    <p:sldId id="367" r:id="rId8"/>
    <p:sldId id="368" r:id="rId9"/>
    <p:sldId id="369" r:id="rId10"/>
    <p:sldId id="370" r:id="rId11"/>
    <p:sldId id="318" r:id="rId12"/>
    <p:sldId id="319" r:id="rId13"/>
    <p:sldId id="320" r:id="rId14"/>
    <p:sldId id="355" r:id="rId15"/>
    <p:sldId id="356"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8D4E1-A6E0-4354-B440-755B855B72EB}" type="datetimeFigureOut">
              <a:rPr lang="pl-PL" smtClean="0"/>
              <a:t>14.04.2024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5089C7-E4E7-47B5-8E56-873A86E1EE78}" type="slidenum">
              <a:rPr lang="pl-PL" smtClean="0"/>
              <a:t>‹#›</a:t>
            </a:fld>
            <a:endParaRPr lang="pl-PL"/>
          </a:p>
        </p:txBody>
      </p:sp>
    </p:spTree>
    <p:extLst>
      <p:ext uri="{BB962C8B-B14F-4D97-AF65-F5344CB8AC3E}">
        <p14:creationId xmlns:p14="http://schemas.microsoft.com/office/powerpoint/2010/main" val="2192337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75721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890198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980318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075435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747975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970120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992330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432758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269598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02846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622419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378283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913058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500124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174365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14.04.2024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3707396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6</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a:buFont typeface="Wingdings" panose="05000000000000000000" pitchFamily="2" charset="2"/>
              <a:buChar char="Ø"/>
            </a:pPr>
            <a:endParaRPr lang="pl-PL" altLang="pl-PL" sz="1600" dirty="0"/>
          </a:p>
          <a:p>
            <a:pPr algn="just">
              <a:buFont typeface="Wingdings" panose="05000000000000000000" pitchFamily="2" charset="2"/>
              <a:buChar char="Ø"/>
            </a:pPr>
            <a:endParaRPr lang="pl-PL" altLang="pl-PL" sz="1600" dirty="0"/>
          </a:p>
          <a:p>
            <a:pPr algn="just">
              <a:buFont typeface="Wingdings" panose="05000000000000000000" pitchFamily="2" charset="2"/>
              <a:buChar char="Ø"/>
            </a:pPr>
            <a:r>
              <a:rPr lang="pl-PL" altLang="pl-PL" sz="1600" dirty="0"/>
              <a:t>wybór sposobu działania w konkretnym przypadku należy do państwa podejmującego się opieki i zależy od okoliczności sprawy i rodzaju naruszenia</a:t>
            </a:r>
          </a:p>
          <a:p>
            <a:pPr algn="just">
              <a:buFont typeface="Wingdings" panose="05000000000000000000" pitchFamily="2" charset="2"/>
              <a:buChar char="Ø"/>
            </a:pPr>
            <a:r>
              <a:rPr lang="pl-PL" altLang="pl-PL" sz="1600" dirty="0"/>
              <a:t>w sprawach mniejszej wagi zazwyczaj wystarczającą formą interwencji jest zwrócenie uwagi władzom państwa przyjmującego na niepokojącą sytuację wraz z prośbą o wyjaśnienia</a:t>
            </a:r>
          </a:p>
          <a:p>
            <a:pPr algn="just">
              <a:buFont typeface="Wingdings" panose="05000000000000000000" pitchFamily="2" charset="2"/>
              <a:buChar char="Ø"/>
            </a:pPr>
            <a:r>
              <a:rPr lang="pl-PL" altLang="pl-PL" sz="1600" dirty="0"/>
              <a:t>poważniejsze naruszenia wymagają złożenia protestu z żądaniem ukarania winnych i wynagrodzenia szkód poniesionych przez osobę pokrzywdzoną</a:t>
            </a:r>
          </a:p>
          <a:p>
            <a:pPr algn="just">
              <a:buFont typeface="Wingdings" panose="05000000000000000000" pitchFamily="2" charset="2"/>
              <a:buChar char="Ø"/>
            </a:pPr>
            <a:r>
              <a:rPr lang="pl-PL" altLang="pl-PL" sz="1600" dirty="0"/>
              <a:t>wystąpienie z roszczeniem wobec drugiego państwa do sądu międzynarodowego jest rozwiązaniem ostatecznym, na które państwa decydują się zazwyczaj po wyczerpaniu możliwości znalezienia satysfakcjonującego rozwiązania na drodze dyplomatycznej</a:t>
            </a:r>
            <a:endParaRPr lang="pl-PL" sz="1600" dirty="0"/>
          </a:p>
        </p:txBody>
      </p:sp>
    </p:spTree>
    <p:extLst>
      <p:ext uri="{BB962C8B-B14F-4D97-AF65-F5344CB8AC3E}">
        <p14:creationId xmlns:p14="http://schemas.microsoft.com/office/powerpoint/2010/main" val="80744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a:xfrm>
            <a:off x="609600" y="1752601"/>
            <a:ext cx="10972800" cy="4964083"/>
          </a:xfrm>
        </p:spPr>
        <p:txBody>
          <a:bodyPr>
            <a:normAutofit fontScale="92500" lnSpcReduction="20000"/>
          </a:bodyPr>
          <a:lstStyle/>
          <a:p>
            <a:pPr marL="114300" indent="0">
              <a:buNone/>
            </a:pPr>
            <a:r>
              <a:rPr lang="pl-PL" sz="1600" dirty="0"/>
              <a:t>utrata obywatelstwa </a:t>
            </a:r>
          </a:p>
          <a:p>
            <a:pPr>
              <a:buFont typeface="Wingdings" panose="05000000000000000000" pitchFamily="2" charset="2"/>
              <a:buChar char="Ø"/>
            </a:pPr>
            <a:r>
              <a:rPr lang="pl-PL" sz="1600" dirty="0"/>
              <a:t>decyduje prawo krajowe</a:t>
            </a:r>
          </a:p>
          <a:p>
            <a:pPr algn="just">
              <a:buFont typeface="Wingdings" panose="05000000000000000000" pitchFamily="2" charset="2"/>
              <a:buChar char="Ø"/>
            </a:pPr>
            <a:r>
              <a:rPr lang="pl-PL" sz="1600" dirty="0"/>
              <a:t>dążenie do wyeliminowania lub ograniczenia przypadków utraty obywatelstwa prowadzących do bezpaństwowości</a:t>
            </a:r>
          </a:p>
          <a:p>
            <a:pPr marL="114300" indent="0" algn="just">
              <a:buNone/>
            </a:pPr>
            <a:endParaRPr lang="pl-PL" sz="1600" dirty="0"/>
          </a:p>
          <a:p>
            <a:pPr marL="114300" indent="0" algn="just">
              <a:buNone/>
            </a:pPr>
            <a:r>
              <a:rPr lang="pl-PL" sz="1600" dirty="0"/>
              <a:t>RP</a:t>
            </a:r>
          </a:p>
          <a:p>
            <a:pPr marL="114300" indent="0" algn="just">
              <a:buNone/>
            </a:pPr>
            <a:r>
              <a:rPr lang="pl-PL" sz="1600" dirty="0"/>
              <a:t>możliwość utraty obywatelstwa polskiego jedynie w drodze zrzeczenia się obywatelstwa polskiego za zgodą Prezydenta RP</a:t>
            </a:r>
          </a:p>
          <a:p>
            <a:pPr marL="114300" indent="0" algn="just">
              <a:buNone/>
            </a:pPr>
            <a:r>
              <a:rPr lang="pl-PL" sz="1600" dirty="0"/>
              <a:t>art. 34 ust. 2 w związku z art. 137 Konstytucji RP, art. 46 ustawy o obywatelstwie polskim</a:t>
            </a:r>
          </a:p>
          <a:p>
            <a:pPr algn="just">
              <a:buFont typeface="Wingdings" panose="05000000000000000000" pitchFamily="2" charset="2"/>
              <a:buChar char="§"/>
            </a:pPr>
            <a:r>
              <a:rPr lang="pl-PL" sz="1600" dirty="0"/>
              <a:t>wniosek – składany za pośrednictwem wojewody lub konsula</a:t>
            </a:r>
          </a:p>
          <a:p>
            <a:pPr algn="just">
              <a:buFont typeface="Wingdings" panose="05000000000000000000" pitchFamily="2" charset="2"/>
              <a:buChar char="§"/>
            </a:pPr>
            <a:r>
              <a:rPr lang="pl-PL" sz="1600" dirty="0"/>
              <a:t>wojewoda lub konsul przekazuje wniosek za pośrednictwem ministra właściwego ds. wewnętrznych</a:t>
            </a:r>
          </a:p>
          <a:p>
            <a:pPr marL="114300" indent="0" algn="just">
              <a:buNone/>
            </a:pPr>
            <a:r>
              <a:rPr lang="pl-PL" sz="1600" dirty="0"/>
              <a:t>*przed przekazaniem wniosku minister zwraca się o udzielenie informacji, które mogą mieć znaczenie w sprawie wyrażenia zgody na zrzeczenie się obywatelstwa do Komendanta Głównego Policji, Szefa ABW lub innych organów</a:t>
            </a:r>
          </a:p>
          <a:p>
            <a:pPr algn="just">
              <a:buFont typeface="Wingdings" panose="05000000000000000000" pitchFamily="2" charset="2"/>
              <a:buChar char="§"/>
            </a:pPr>
            <a:r>
              <a:rPr lang="pl-PL" sz="1600" dirty="0"/>
              <a:t>Prezydent po otrzymaniu wniosku może zwrócić się do organów, organizacji lub instytucji o udzielenie informacji, które mogą mieć znaczenie w sprawie</a:t>
            </a:r>
          </a:p>
          <a:p>
            <a:pPr marL="114300" indent="0" algn="just">
              <a:buNone/>
            </a:pPr>
            <a:r>
              <a:rPr lang="pl-PL" sz="1600" dirty="0"/>
              <a:t>*Prezydent może w każdym czasie zażądać przekazanie wniosku o zrzeczenie się obywatelstwa od wojewody, konsula czy ministra właściwego ds. wewnętrznych niezależnie od stadium postępowania</a:t>
            </a:r>
          </a:p>
          <a:p>
            <a:pPr algn="just">
              <a:buFont typeface="Wingdings" panose="05000000000000000000" pitchFamily="2" charset="2"/>
              <a:buChar char="§"/>
            </a:pPr>
            <a:r>
              <a:rPr lang="pl-PL" sz="1600" dirty="0"/>
              <a:t>utrata obywatelstwa polskiego następuje po upływie 30 dni od wydania postanowienia Prezydenta RP</a:t>
            </a:r>
          </a:p>
          <a:p>
            <a:pPr marL="114300" indent="0" algn="just">
              <a:buNone/>
            </a:pPr>
            <a:r>
              <a:rPr lang="pl-PL" sz="1600" dirty="0"/>
              <a:t>*utrata obywatelstwa może nastąpić w krótszym terminie – wówczas termin wskazany jest w postanowieniu Prezydenta</a:t>
            </a:r>
          </a:p>
          <a:p>
            <a:pPr algn="just">
              <a:buFont typeface="Wingdings" panose="05000000000000000000" pitchFamily="2" charset="2"/>
              <a:buChar char="§"/>
            </a:pPr>
            <a:r>
              <a:rPr lang="pl-PL" sz="1600" dirty="0"/>
              <a:t>Szef Kancelarii Prezydenta RP sporządza zawiadomienie o treści postanowień Prezydenta RP w kwestii zrzeczenia się obywatelstwa</a:t>
            </a:r>
          </a:p>
          <a:p>
            <a:pPr marL="114300" indent="0" algn="just">
              <a:buNone/>
            </a:pPr>
            <a:endParaRPr lang="pl-PL" sz="1600" dirty="0"/>
          </a:p>
        </p:txBody>
      </p:sp>
    </p:spTree>
    <p:extLst>
      <p:ext uri="{BB962C8B-B14F-4D97-AF65-F5344CB8AC3E}">
        <p14:creationId xmlns:p14="http://schemas.microsoft.com/office/powerpoint/2010/main" val="428134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4EE3F4-6C7A-4B1B-93E7-D7F887B12044}"/>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8A87CC45-3377-4B9C-BEDA-050E616E7E3F}"/>
              </a:ext>
            </a:extLst>
          </p:cNvPr>
          <p:cNvSpPr>
            <a:spLocks noGrp="1"/>
          </p:cNvSpPr>
          <p:nvPr>
            <p:ph idx="1"/>
          </p:nvPr>
        </p:nvSpPr>
        <p:spPr/>
        <p:txBody>
          <a:bodyPr>
            <a:normAutofit/>
          </a:bodyPr>
          <a:lstStyle/>
          <a:p>
            <a:pPr marL="114300" indent="0">
              <a:buNone/>
            </a:pPr>
            <a:r>
              <a:rPr lang="pl-PL" sz="1600" dirty="0"/>
              <a:t>Europejska konwencja o obywatelstwie z 1997 r.</a:t>
            </a:r>
          </a:p>
          <a:p>
            <a:pPr marL="114300" indent="0">
              <a:buNone/>
            </a:pPr>
            <a:r>
              <a:rPr lang="pl-PL" sz="1600" dirty="0"/>
              <a:t>Władze państwa nie mogą arbitralnie pozbawić osoby obywatelstwa z wyjątkiem:</a:t>
            </a:r>
          </a:p>
          <a:p>
            <a:pPr>
              <a:buFont typeface="Wingdings" panose="05000000000000000000" pitchFamily="2" charset="2"/>
              <a:buChar char="Ø"/>
            </a:pPr>
            <a:r>
              <a:rPr lang="pl-PL" sz="1600" dirty="0"/>
              <a:t>dobrowolnego przyjęcia obywatelstwa innego państwa</a:t>
            </a:r>
          </a:p>
          <a:p>
            <a:pPr algn="just">
              <a:buFont typeface="Wingdings" panose="05000000000000000000" pitchFamily="2" charset="2"/>
              <a:buChar char="Ø"/>
            </a:pPr>
            <a:r>
              <a:rPr lang="pl-PL" sz="1600" dirty="0"/>
              <a:t>nabycia obywatelstwa za pomocą oszustwa, fałszywej informacji lub ukrycia jakiegokolwiek istotnego faktu</a:t>
            </a:r>
          </a:p>
          <a:p>
            <a:pPr algn="just">
              <a:buFont typeface="Wingdings" panose="05000000000000000000" pitchFamily="2" charset="2"/>
              <a:buChar char="Ø"/>
            </a:pPr>
            <a:r>
              <a:rPr lang="pl-PL" sz="1600" dirty="0"/>
              <a:t>dobrowolnej służby w obcych siłach zbrojnych</a:t>
            </a:r>
          </a:p>
          <a:p>
            <a:pPr algn="just">
              <a:buFont typeface="Wingdings" panose="05000000000000000000" pitchFamily="2" charset="2"/>
              <a:buChar char="Ø"/>
            </a:pPr>
            <a:r>
              <a:rPr lang="pl-PL" sz="1600" dirty="0"/>
              <a:t>postępowania poważnie szkodzącego żywotnym interesom państwa</a:t>
            </a:r>
          </a:p>
          <a:p>
            <a:pPr algn="just">
              <a:buFont typeface="Wingdings" panose="05000000000000000000" pitchFamily="2" charset="2"/>
              <a:buChar char="Ø"/>
            </a:pPr>
            <a:r>
              <a:rPr lang="pl-PL" sz="1600" dirty="0"/>
              <a:t>braku rzeczywistej więzi między państwem a obywatelem stale zamieszkującym za granicą</a:t>
            </a:r>
          </a:p>
          <a:p>
            <a:pPr algn="just">
              <a:buFont typeface="Wingdings" panose="05000000000000000000" pitchFamily="2" charset="2"/>
              <a:buChar char="Ø"/>
            </a:pPr>
            <a:r>
              <a:rPr lang="pl-PL" sz="1600" dirty="0"/>
              <a:t>przysposobienia dziecka, jeżeli nabywa lub ma obywatelstwo obce jednego lub obojga przysposabiających</a:t>
            </a:r>
          </a:p>
          <a:p>
            <a:pPr marL="114300" indent="0" algn="just">
              <a:buNone/>
            </a:pPr>
            <a:r>
              <a:rPr lang="pl-PL" sz="1600" dirty="0"/>
              <a:t>Nie można pozbawić kogoś obywatelstwa, jeżeli prowadziłoby to do bezpaństwowości.</a:t>
            </a:r>
          </a:p>
        </p:txBody>
      </p:sp>
    </p:spTree>
    <p:extLst>
      <p:ext uri="{BB962C8B-B14F-4D97-AF65-F5344CB8AC3E}">
        <p14:creationId xmlns:p14="http://schemas.microsoft.com/office/powerpoint/2010/main" val="1992423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159166-DCC6-448B-8EF7-FC303735897A}"/>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D73F013C-4A11-40B8-870C-FAD01AFA4391}"/>
              </a:ext>
            </a:extLst>
          </p:cNvPr>
          <p:cNvSpPr>
            <a:spLocks noGrp="1"/>
          </p:cNvSpPr>
          <p:nvPr>
            <p:ph idx="1"/>
          </p:nvPr>
        </p:nvSpPr>
        <p:spPr>
          <a:xfrm>
            <a:off x="609600" y="1752601"/>
            <a:ext cx="10972800" cy="4697026"/>
          </a:xfrm>
        </p:spPr>
        <p:txBody>
          <a:bodyPr>
            <a:normAutofit lnSpcReduction="10000"/>
          </a:bodyPr>
          <a:lstStyle/>
          <a:p>
            <a:pPr marL="114300" indent="0">
              <a:buNone/>
            </a:pPr>
            <a:r>
              <a:rPr lang="pl-PL" sz="1600" dirty="0"/>
              <a:t>wielokrotne obywatelstwo</a:t>
            </a:r>
          </a:p>
          <a:p>
            <a:pPr>
              <a:buFont typeface="Wingdings" panose="05000000000000000000" pitchFamily="2" charset="2"/>
              <a:buChar char="Ø"/>
            </a:pPr>
            <a:r>
              <a:rPr lang="pl-PL" sz="1600" dirty="0"/>
              <a:t>uznawane za sytuację niepożądaną w prawie międzynarodowym</a:t>
            </a:r>
          </a:p>
          <a:p>
            <a:pPr>
              <a:buFont typeface="Wingdings" panose="05000000000000000000" pitchFamily="2" charset="2"/>
              <a:buChar char="Ø"/>
            </a:pPr>
            <a:r>
              <a:rPr lang="pl-PL" sz="1600" dirty="0"/>
              <a:t>pociąga za sobą wątpliwości co do zwierzchnictwa personalnego</a:t>
            </a:r>
          </a:p>
          <a:p>
            <a:pPr>
              <a:buFont typeface="Wingdings" panose="05000000000000000000" pitchFamily="2" charset="2"/>
              <a:buChar char="Ø"/>
            </a:pPr>
            <a:r>
              <a:rPr lang="pl-PL" sz="1600" dirty="0"/>
              <a:t>próby rozwiązywania kolizji poprzez </a:t>
            </a:r>
            <a:r>
              <a:rPr lang="pl-PL" sz="1600" b="1" dirty="0"/>
              <a:t>tzw. umowy Bancrofta </a:t>
            </a:r>
          </a:p>
          <a:p>
            <a:pPr marL="114300" indent="0" algn="just">
              <a:buNone/>
            </a:pPr>
            <a:r>
              <a:rPr lang="pl-PL" sz="1600" dirty="0"/>
              <a:t>umowy międzynarodowe przewidujące, że obywatele państwa A, którym nadano obywatelstwo państwa B, przebywający w państwie B co najmniej 5 lat bez przerwy, powinni być traktowani jako obywatele państwa B</a:t>
            </a:r>
          </a:p>
          <a:p>
            <a:pPr>
              <a:buFont typeface="Wingdings" panose="05000000000000000000" pitchFamily="2" charset="2"/>
              <a:buChar char="Ø"/>
            </a:pPr>
            <a:r>
              <a:rPr lang="pl-PL" sz="1600" dirty="0"/>
              <a:t>możliwość rozwiązywania problemów związanych z podwójnym obywatelstwem przy pomocy tzw. </a:t>
            </a:r>
            <a:r>
              <a:rPr lang="pl-PL" sz="1600" b="1" dirty="0"/>
              <a:t>prawa opcji</a:t>
            </a:r>
          </a:p>
          <a:p>
            <a:pPr marL="114300" indent="0">
              <a:buNone/>
            </a:pPr>
            <a:r>
              <a:rPr lang="pl-PL" sz="1600" dirty="0"/>
              <a:t>prawa wyboru jednego obywatelstwa i zrzeczenia się obywatelstwa innego lub innych państw</a:t>
            </a:r>
          </a:p>
          <a:p>
            <a:pPr>
              <a:buFont typeface="Wingdings" panose="05000000000000000000" pitchFamily="2" charset="2"/>
              <a:buChar char="Ø"/>
            </a:pPr>
            <a:r>
              <a:rPr lang="pl-PL" sz="1600" b="1" dirty="0"/>
              <a:t>tzw. zasada efektywnego obywatelstwa </a:t>
            </a:r>
            <a:r>
              <a:rPr lang="pl-PL" sz="1600" dirty="0"/>
              <a:t>(rzeczywistej więzi z państwem)</a:t>
            </a:r>
          </a:p>
          <a:p>
            <a:pPr marL="114300" indent="0">
              <a:buNone/>
            </a:pPr>
            <a:endParaRPr lang="pl-PL" sz="1600" dirty="0"/>
          </a:p>
          <a:p>
            <a:pPr marL="114300" indent="0">
              <a:buNone/>
            </a:pPr>
            <a:r>
              <a:rPr lang="pl-PL" sz="1600" dirty="0"/>
              <a:t>Konwencja RE o eliminowaniu przypadków podwójnego obywatelstwa z dnia 6 maja 1963 r.</a:t>
            </a:r>
          </a:p>
          <a:p>
            <a:pPr marL="114300" indent="0">
              <a:buNone/>
            </a:pPr>
            <a:r>
              <a:rPr lang="pl-PL" sz="1600" dirty="0"/>
              <a:t>Nabycie obywatelstwa jednego państwa pociąga za sobą utratę dotychczasowego obywatelstwa.</a:t>
            </a:r>
          </a:p>
          <a:p>
            <a:pPr marL="114300" indent="0">
              <a:buNone/>
            </a:pPr>
            <a:r>
              <a:rPr lang="pl-PL" sz="1600" dirty="0"/>
              <a:t>Możliwość zrzeczenia się jednego z posiadanych obywatelstw i zachowania drugiego, przy czym kryterium rozstrzygającym o tym, którego obywatelstwa można się zrzec, jest miejsce zamieszkania.</a:t>
            </a:r>
          </a:p>
          <a:p>
            <a:pPr marL="114300" indent="0">
              <a:buNone/>
            </a:pPr>
            <a:r>
              <a:rPr lang="pl-PL" sz="1600" dirty="0"/>
              <a:t>RP nie podpisała Konwencji o eliminowaniu przypadków podwójnego obywatelstwa</a:t>
            </a:r>
          </a:p>
          <a:p>
            <a:pPr marL="114300" indent="0">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366986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3565EB-6FE9-461C-8E15-4D7F3517ECB5}"/>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010D7219-88C5-4E53-A74B-E4F1DA5E16E9}"/>
              </a:ext>
            </a:extLst>
          </p:cNvPr>
          <p:cNvSpPr>
            <a:spLocks noGrp="1"/>
          </p:cNvSpPr>
          <p:nvPr>
            <p:ph idx="1"/>
          </p:nvPr>
        </p:nvSpPr>
        <p:spPr/>
        <p:txBody>
          <a:bodyPr>
            <a:normAutofit/>
          </a:bodyPr>
          <a:lstStyle/>
          <a:p>
            <a:pPr marL="114300" indent="0">
              <a:buNone/>
            </a:pPr>
            <a:r>
              <a:rPr lang="pl-PL" sz="1600" dirty="0"/>
              <a:t>Wyrok MTS z dnia 6 kwietnia 1955 r. w sprawie </a:t>
            </a:r>
            <a:r>
              <a:rPr lang="pl-PL" sz="1600" i="1" dirty="0"/>
              <a:t>Liechtenstein v. Gwatemala (sprawa Friedricha </a:t>
            </a:r>
            <a:r>
              <a:rPr lang="pl-PL" sz="1600" i="1" dirty="0" err="1"/>
              <a:t>Nottebohma</a:t>
            </a:r>
            <a:r>
              <a:rPr lang="pl-PL" sz="1600" i="1" dirty="0"/>
              <a:t>)</a:t>
            </a:r>
          </a:p>
          <a:p>
            <a:pPr marL="114300" indent="0" algn="just">
              <a:buNone/>
            </a:pPr>
            <a:r>
              <a:rPr lang="pl-PL" sz="1600" dirty="0"/>
              <a:t>F. </a:t>
            </a:r>
            <a:r>
              <a:rPr lang="pl-PL" sz="1600" dirty="0" err="1"/>
              <a:t>Nottebohm</a:t>
            </a:r>
            <a:r>
              <a:rPr lang="pl-PL" sz="1600" dirty="0"/>
              <a:t> urodził się w Hamburgu. Osiedlił się w Gwatemali, gdzie prowadził interesy. W 1940 r. uzyskał obywatelstwo Liechtensteinu (po ok. 3 tygodniach pobytu). W 1940 r. wrócił do Gwatemali. W 1943 r. został aresztowany w Gwatemali i przewieziony do amerykańskiej bazy wojskowej. Jako obywatel niemiecki został internowany w Stanach Zjednoczonych. W 1946 r. władze Gwatemali odmówiły </a:t>
            </a:r>
            <a:r>
              <a:rPr lang="pl-PL" sz="1600" dirty="0" err="1"/>
              <a:t>Nottebohmowi</a:t>
            </a:r>
            <a:r>
              <a:rPr lang="pl-PL" sz="1600" dirty="0"/>
              <a:t> pozwolenia na wjazd i rozpoczęły działania zmierzające do pozbawienia go majątku. W 1951 r. Liechtenstein wniósł sprawę </a:t>
            </a:r>
            <a:r>
              <a:rPr lang="pl-PL" sz="1600" dirty="0" err="1"/>
              <a:t>Nottebohma</a:t>
            </a:r>
            <a:r>
              <a:rPr lang="pl-PL" sz="1600" dirty="0"/>
              <a:t> do MTS.</a:t>
            </a:r>
          </a:p>
          <a:p>
            <a:pPr marL="114300" indent="0" algn="just">
              <a:buNone/>
            </a:pPr>
            <a:endParaRPr lang="pl-PL" sz="1600" dirty="0"/>
          </a:p>
          <a:p>
            <a:pPr marL="114300" indent="0" algn="just">
              <a:buNone/>
            </a:pPr>
            <a:r>
              <a:rPr lang="pl-PL" sz="1600" dirty="0"/>
              <a:t>MTS uznał skargę Liechtensteinu za niedopuszczalną, wskazując, że </a:t>
            </a:r>
            <a:r>
              <a:rPr lang="pl-PL" sz="1600" dirty="0" err="1"/>
              <a:t>Nottebohmowi</a:t>
            </a:r>
            <a:r>
              <a:rPr lang="pl-PL" sz="1600" dirty="0"/>
              <a:t> nie przysługiwała ochrona dyplomatyczna Liechtensteinu, ze względu na brak rzeczywistej łączności </a:t>
            </a:r>
            <a:r>
              <a:rPr lang="pl-PL" sz="1600" dirty="0" err="1"/>
              <a:t>Nottebohma</a:t>
            </a:r>
            <a:r>
              <a:rPr lang="pl-PL" sz="1600" dirty="0"/>
              <a:t> z </a:t>
            </a:r>
            <a:r>
              <a:rPr lang="pl-PL" sz="1600" dirty="0" err="1"/>
              <a:t>Liechtesteinem</a:t>
            </a:r>
            <a:r>
              <a:rPr lang="pl-PL" sz="1600" dirty="0"/>
              <a:t>.</a:t>
            </a:r>
          </a:p>
          <a:p>
            <a:pPr marL="114300" indent="0" algn="just">
              <a:buNone/>
            </a:pPr>
            <a:r>
              <a:rPr lang="pl-PL" sz="1600" i="1" dirty="0"/>
              <a:t>Obywatelstwo jest węzłem prawnym, u podstaw którego leży społeczny fakt przywiązania, efektywna solidarność bytu, interesów, uczuć, połączona wzajemnością praw i obowiązków (…). Czynniki brane pod uwagę bywają różne (…). Domicyl jednostki zainteresowanej odgrywa tam ważną rolę, ale chodzi także o siedzibę jej interesów, jej więzy rodzinne, jej udział w życiu publicznym, przywiązanie do tego kraju, jakie okazuje i wpaja swoim dzieciom.</a:t>
            </a:r>
          </a:p>
        </p:txBody>
      </p:sp>
    </p:spTree>
    <p:extLst>
      <p:ext uri="{BB962C8B-B14F-4D97-AF65-F5344CB8AC3E}">
        <p14:creationId xmlns:p14="http://schemas.microsoft.com/office/powerpoint/2010/main" val="415096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73869A-CAD0-480B-910B-311FE8A84AE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0942B649-05A9-436A-A3EE-DCF4262D04BD}"/>
              </a:ext>
            </a:extLst>
          </p:cNvPr>
          <p:cNvSpPr>
            <a:spLocks noGrp="1"/>
          </p:cNvSpPr>
          <p:nvPr>
            <p:ph idx="1"/>
          </p:nvPr>
        </p:nvSpPr>
        <p:spPr/>
        <p:txBody>
          <a:bodyPr>
            <a:normAutofit/>
          </a:bodyPr>
          <a:lstStyle/>
          <a:p>
            <a:pPr marL="114300" indent="0">
              <a:buNone/>
            </a:pPr>
            <a:r>
              <a:rPr lang="pl-PL" sz="1600" dirty="0"/>
              <a:t>Obywatelstwo UE</a:t>
            </a:r>
          </a:p>
          <a:p>
            <a:pPr marL="114300" indent="0">
              <a:buNone/>
            </a:pPr>
            <a:r>
              <a:rPr lang="pl-PL" sz="1600" dirty="0"/>
              <a:t>wynika z Traktatu o utworzeniu Unii Europejskiej z 1992 r. (Traktat z </a:t>
            </a:r>
            <a:r>
              <a:rPr lang="pl-PL" sz="1600" dirty="0" err="1"/>
              <a:t>Maastricht</a:t>
            </a:r>
            <a:r>
              <a:rPr lang="pl-PL" sz="1600" dirty="0"/>
              <a:t>)</a:t>
            </a:r>
          </a:p>
          <a:p>
            <a:pPr marL="114300" indent="0" algn="just">
              <a:buNone/>
            </a:pPr>
            <a:r>
              <a:rPr lang="pl-PL" sz="1600" b="1" dirty="0"/>
              <a:t>każda osoba posiadająca obywatelstwo państwa członkowskiego UE jest jednocześnie obywatelem UE</a:t>
            </a:r>
          </a:p>
          <a:p>
            <a:pPr marL="114300" indent="0" algn="just">
              <a:buNone/>
            </a:pPr>
            <a:endParaRPr lang="pl-PL" sz="1600" b="1" dirty="0"/>
          </a:p>
          <a:p>
            <a:pPr marL="114300" indent="0" algn="just">
              <a:buNone/>
            </a:pPr>
            <a:r>
              <a:rPr lang="pl-PL" sz="1600" dirty="0"/>
              <a:t>Uprawnienia obywateli UE</a:t>
            </a:r>
          </a:p>
          <a:p>
            <a:pPr algn="just">
              <a:buFont typeface="Wingdings" panose="05000000000000000000" pitchFamily="2" charset="2"/>
              <a:buChar char="Ø"/>
            </a:pPr>
            <a:r>
              <a:rPr lang="pl-PL" sz="1600" dirty="0"/>
              <a:t>prawo do swobodnego przemieszczania się i przebywania na terytorium państw członkowskich UE</a:t>
            </a:r>
          </a:p>
          <a:p>
            <a:pPr algn="just">
              <a:buFont typeface="Wingdings" panose="05000000000000000000" pitchFamily="2" charset="2"/>
              <a:buChar char="Ø"/>
            </a:pPr>
            <a:r>
              <a:rPr lang="pl-PL" sz="1600" dirty="0"/>
              <a:t>czynne i bierne prawo wyborcze do organów samorządowych państw członkowskich UE oraz do Parlamentu Europejskiego</a:t>
            </a:r>
          </a:p>
          <a:p>
            <a:pPr algn="just">
              <a:buFont typeface="Wingdings" panose="05000000000000000000" pitchFamily="2" charset="2"/>
              <a:buChar char="Ø"/>
            </a:pPr>
            <a:r>
              <a:rPr lang="pl-PL" sz="1600" dirty="0"/>
              <a:t>prawo do korzystania z opieki dyplomatycznej i konsularnej władz każdego z państw członkowskich UE</a:t>
            </a:r>
          </a:p>
          <a:p>
            <a:pPr algn="just">
              <a:buFont typeface="Wingdings" panose="05000000000000000000" pitchFamily="2" charset="2"/>
              <a:buChar char="Ø"/>
            </a:pPr>
            <a:r>
              <a:rPr lang="pl-PL" sz="1600" dirty="0"/>
              <a:t>prawo do składania petycji do Parlamentu Europejskiego</a:t>
            </a:r>
          </a:p>
          <a:p>
            <a:pPr algn="just">
              <a:buFont typeface="Wingdings" panose="05000000000000000000" pitchFamily="2" charset="2"/>
              <a:buChar char="Ø"/>
            </a:pPr>
            <a:r>
              <a:rPr lang="pl-PL" sz="1600" dirty="0"/>
              <a:t>prawo do wnoszenia skargi do Rzecznika Praw Obywatelskich UE</a:t>
            </a:r>
          </a:p>
          <a:p>
            <a:pPr algn="just">
              <a:buFont typeface="Wingdings" panose="05000000000000000000" pitchFamily="2" charset="2"/>
              <a:buChar char="Ø"/>
            </a:pPr>
            <a:r>
              <a:rPr lang="pl-PL" sz="1600" dirty="0"/>
              <a:t>prawo dostępu do dokumentów Parlamentu Europejskiego, Rady UE, Komisji Europejskiej</a:t>
            </a:r>
          </a:p>
        </p:txBody>
      </p:sp>
    </p:spTree>
    <p:extLst>
      <p:ext uri="{BB962C8B-B14F-4D97-AF65-F5344CB8AC3E}">
        <p14:creationId xmlns:p14="http://schemas.microsoft.com/office/powerpoint/2010/main" val="2608907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EAC48A-A77F-4A56-B1D6-F4FB91C6C15A}"/>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7A2C3EE7-3633-473A-AA49-9674E24EDF20}"/>
              </a:ext>
            </a:extLst>
          </p:cNvPr>
          <p:cNvSpPr>
            <a:spLocks noGrp="1"/>
          </p:cNvSpPr>
          <p:nvPr>
            <p:ph idx="1"/>
          </p:nvPr>
        </p:nvSpPr>
        <p:spPr>
          <a:xfrm>
            <a:off x="609600" y="1447800"/>
            <a:ext cx="10972800" cy="5285509"/>
          </a:xfrm>
        </p:spPr>
        <p:txBody>
          <a:bodyPr>
            <a:normAutofit fontScale="85000" lnSpcReduction="20000"/>
          </a:bodyPr>
          <a:lstStyle/>
          <a:p>
            <a:pPr marL="114300" indent="0">
              <a:buNone/>
            </a:pPr>
            <a:r>
              <a:rPr lang="pl-PL" sz="1600" dirty="0"/>
              <a:t>Sposoby nabycia obywatelstwa c.d.</a:t>
            </a:r>
          </a:p>
          <a:p>
            <a:pPr marL="114300" indent="0">
              <a:buNone/>
            </a:pPr>
            <a:r>
              <a:rPr lang="pl-PL" sz="1600" dirty="0"/>
              <a:t>uznanie za obywatela w RP c.d.</a:t>
            </a:r>
          </a:p>
          <a:p>
            <a:pPr marL="114300" indent="0" algn="just">
              <a:buNone/>
            </a:pPr>
            <a:r>
              <a:rPr lang="pl-PL" sz="1600" dirty="0"/>
              <a:t>dodatkowo – cudzoziemiec ubiegający się o uznanie za obywatela RP musi posiadać znajomość języka polskiego potwierdzoną urzędowym poświadczeniem, na poziomie biegłości językowej co najmniej B1, świadectwem ukończenia szkoły w RP lub świadectwem ukończenia szkoły za granicą z wykładowym językiem polskim</a:t>
            </a:r>
          </a:p>
          <a:p>
            <a:pPr marL="114300" indent="0" algn="just">
              <a:buNone/>
            </a:pPr>
            <a:r>
              <a:rPr lang="pl-PL" sz="1600" dirty="0"/>
              <a:t>Decyzję o uznaniu za obywatela RP wydaje </a:t>
            </a:r>
            <a:r>
              <a:rPr lang="pl-PL" sz="1600" b="1" dirty="0"/>
              <a:t>wojewoda</a:t>
            </a:r>
          </a:p>
          <a:p>
            <a:pPr algn="just">
              <a:buFont typeface="Wingdings" panose="05000000000000000000" pitchFamily="2" charset="2"/>
              <a:buChar char="Ø"/>
            </a:pPr>
            <a:r>
              <a:rPr lang="pl-PL" sz="1600" b="1" dirty="0"/>
              <a:t>zamążpójście</a:t>
            </a:r>
          </a:p>
          <a:p>
            <a:pPr marL="114300" indent="0" algn="just">
              <a:buNone/>
            </a:pPr>
            <a:r>
              <a:rPr lang="pl-PL" sz="1600" dirty="0"/>
              <a:t>obywatelstwo nabywane w myśl zasady – „żona idzie za mężem”</a:t>
            </a:r>
          </a:p>
          <a:p>
            <a:pPr marL="114300" indent="0" algn="just">
              <a:buNone/>
            </a:pPr>
            <a:r>
              <a:rPr lang="pl-PL" sz="1600" dirty="0"/>
              <a:t>art. 5 ustawy o obywatelstwie polskim – zawarcie związku małżeńskiego przez obywatela polskiego z osobą niebędącą obywatelem polskim nie powoduje zmian w obywatelstwie małżonków</a:t>
            </a:r>
          </a:p>
          <a:p>
            <a:pPr algn="just">
              <a:buFont typeface="Wingdings" panose="05000000000000000000" pitchFamily="2" charset="2"/>
              <a:buChar char="Ø"/>
            </a:pPr>
            <a:r>
              <a:rPr lang="pl-PL" sz="1600" b="1" dirty="0"/>
              <a:t>reintegracja</a:t>
            </a:r>
          </a:p>
          <a:p>
            <a:pPr marL="114300" indent="0" algn="just">
              <a:buNone/>
            </a:pPr>
            <a:r>
              <a:rPr lang="pl-PL" sz="1600" dirty="0"/>
              <a:t>odzyskanie obywatelstwa poprzedniego</a:t>
            </a:r>
          </a:p>
          <a:p>
            <a:pPr marL="114300" indent="0" algn="just">
              <a:buNone/>
            </a:pPr>
            <a:r>
              <a:rPr lang="pl-PL" sz="1600" dirty="0"/>
              <a:t>RP – możliwość przywrócenia obywatelstwa polskiego na wniosek cudzoziemca, który utracił obywatelstwo na skutek:</a:t>
            </a:r>
          </a:p>
          <a:p>
            <a:pPr algn="just">
              <a:buFont typeface="Wingdings" panose="05000000000000000000" pitchFamily="2" charset="2"/>
              <a:buChar char="§"/>
            </a:pPr>
            <a:r>
              <a:rPr lang="pl-PL" sz="1600" dirty="0"/>
              <a:t>nabycia obcego obywatelstwa</a:t>
            </a:r>
          </a:p>
          <a:p>
            <a:pPr algn="just">
              <a:buFont typeface="Wingdings" panose="05000000000000000000" pitchFamily="2" charset="2"/>
              <a:buChar char="§"/>
            </a:pPr>
            <a:r>
              <a:rPr lang="pl-PL" sz="1600" dirty="0"/>
              <a:t>przyjęcia urzędu publicznego lub wstąpienia do służby wojskowej w państwie obcym bez zgody właściwego wojewody</a:t>
            </a:r>
          </a:p>
          <a:p>
            <a:pPr algn="just">
              <a:buFont typeface="Wingdings" panose="05000000000000000000" pitchFamily="2" charset="2"/>
              <a:buChar char="§"/>
            </a:pPr>
            <a:r>
              <a:rPr lang="pl-PL" sz="1600" dirty="0"/>
              <a:t>naruszenia obowiązku wierności wobec Państwa Polskiego</a:t>
            </a:r>
          </a:p>
          <a:p>
            <a:pPr algn="just">
              <a:buFont typeface="Wingdings" panose="05000000000000000000" pitchFamily="2" charset="2"/>
              <a:buChar char="§"/>
            </a:pPr>
            <a:r>
              <a:rPr lang="pl-PL" sz="1600" dirty="0"/>
              <a:t>działania na szkodę żywotnych interesów PRL</a:t>
            </a:r>
          </a:p>
          <a:p>
            <a:pPr algn="just">
              <a:buFont typeface="Wingdings" panose="05000000000000000000" pitchFamily="2" charset="2"/>
              <a:buChar char="§"/>
            </a:pPr>
            <a:r>
              <a:rPr lang="pl-PL" sz="1600" dirty="0"/>
              <a:t>nielegalnego opuszczenia obszaru Państwa Polskiego po dniu 9 maja 1945 r.</a:t>
            </a:r>
          </a:p>
          <a:p>
            <a:pPr algn="just">
              <a:buFont typeface="Wingdings" panose="05000000000000000000" pitchFamily="2" charset="2"/>
              <a:buChar char="§"/>
            </a:pPr>
            <a:r>
              <a:rPr lang="pl-PL" sz="1600" dirty="0"/>
              <a:t>odmowy powrotu do Polski na wezwanie właściwego organu państwowego</a:t>
            </a:r>
          </a:p>
          <a:p>
            <a:pPr algn="just">
              <a:buFont typeface="Wingdings" panose="05000000000000000000" pitchFamily="2" charset="2"/>
              <a:buChar char="§"/>
            </a:pPr>
            <a:r>
              <a:rPr lang="pl-PL" sz="1600" dirty="0"/>
              <a:t>uchylania się od obowiązku wojskowego</a:t>
            </a:r>
          </a:p>
          <a:p>
            <a:pPr algn="just">
              <a:buFont typeface="Wingdings" panose="05000000000000000000" pitchFamily="2" charset="2"/>
              <a:buChar char="§"/>
            </a:pPr>
            <a:r>
              <a:rPr lang="pl-PL" sz="1600" dirty="0"/>
              <a:t>skazania za granicą za zbrodnię pospolitą lub bycie recydywistą</a:t>
            </a:r>
          </a:p>
          <a:p>
            <a:pPr marL="114300" indent="0" algn="just">
              <a:buNone/>
            </a:pPr>
            <a:r>
              <a:rPr lang="pl-PL" sz="1600" dirty="0"/>
              <a:t>Przywrócenie obywatelstwa polskiego następuje w drodze decyzji </a:t>
            </a:r>
            <a:r>
              <a:rPr lang="pl-PL" sz="1600" b="1" dirty="0"/>
              <a:t>ministra właściwego do spraw wewnętrznych.</a:t>
            </a:r>
          </a:p>
          <a:p>
            <a:pPr marL="114300" indent="0" algn="just">
              <a:buNone/>
            </a:pPr>
            <a:r>
              <a:rPr lang="pl-PL" sz="1600" dirty="0"/>
              <a:t>*minister przed wydaniem decyzji zasięga opinii Komendanta Głównego Policji i Szefa ABW </a:t>
            </a:r>
          </a:p>
          <a:p>
            <a:pPr marL="114300" indent="0" algn="just">
              <a:buNone/>
            </a:pPr>
            <a:r>
              <a:rPr lang="pl-PL" sz="1600" dirty="0"/>
              <a:t>*obecnie: służba w obcym wojsku – zgoda Ministra Obrony Narodowej; podjęcie służby bez zgody – zagrożenie karą pozbawienia wolności od 3 miesięcy do 5 lat </a:t>
            </a:r>
          </a:p>
          <a:p>
            <a:pPr marL="114300" indent="0" algn="just">
              <a:buNone/>
            </a:pPr>
            <a:endParaRPr lang="pl-PL" sz="1600" dirty="0"/>
          </a:p>
        </p:txBody>
      </p:sp>
    </p:spTree>
    <p:extLst>
      <p:ext uri="{BB962C8B-B14F-4D97-AF65-F5344CB8AC3E}">
        <p14:creationId xmlns:p14="http://schemas.microsoft.com/office/powerpoint/2010/main" val="271681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0DC486-78FD-4A72-B63D-49B72ABD58E5}"/>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3C2EED1E-02B9-44E3-8AE4-AC5FAB95DB81}"/>
              </a:ext>
            </a:extLst>
          </p:cNvPr>
          <p:cNvSpPr>
            <a:spLocks noGrp="1"/>
          </p:cNvSpPr>
          <p:nvPr>
            <p:ph idx="1"/>
          </p:nvPr>
        </p:nvSpPr>
        <p:spPr>
          <a:xfrm>
            <a:off x="609600" y="1752601"/>
            <a:ext cx="10972800" cy="4935746"/>
          </a:xfrm>
        </p:spPr>
        <p:txBody>
          <a:bodyPr>
            <a:normAutofit fontScale="92500" lnSpcReduction="20000"/>
          </a:bodyPr>
          <a:lstStyle/>
          <a:p>
            <a:pPr marL="114300" indent="0">
              <a:buNone/>
            </a:pPr>
            <a:r>
              <a:rPr lang="pl-PL" sz="1600" dirty="0"/>
              <a:t>Sposoby nabycia obywatelstwa c.d.</a:t>
            </a:r>
          </a:p>
          <a:p>
            <a:pPr>
              <a:buFont typeface="Wingdings" panose="05000000000000000000" pitchFamily="2" charset="2"/>
              <a:buChar char="Ø"/>
            </a:pPr>
            <a:r>
              <a:rPr lang="pl-PL" sz="1600" b="1" dirty="0"/>
              <a:t>adopcja </a:t>
            </a:r>
          </a:p>
          <a:p>
            <a:pPr marL="114300" indent="0">
              <a:buNone/>
            </a:pPr>
            <a:r>
              <a:rPr lang="pl-PL" sz="1600" dirty="0"/>
              <a:t>adoptowany uzyskuje obywatelstwo adoptującego</a:t>
            </a:r>
          </a:p>
          <a:p>
            <a:pPr marL="114300" indent="0">
              <a:buNone/>
            </a:pPr>
            <a:r>
              <a:rPr lang="pl-PL" sz="1600" dirty="0"/>
              <a:t>RP – art. 16 ustawy o obywatelstwie polskim</a:t>
            </a:r>
          </a:p>
          <a:p>
            <a:pPr marL="114300" indent="0" algn="just">
              <a:buNone/>
            </a:pPr>
            <a:r>
              <a:rPr lang="pl-PL" sz="1600" dirty="0"/>
              <a:t>Małoletni cudzoziemiec, przysposobiony przez osobę lub osoby posiadające obywatelstwo polskie, nabywa obywatelstwo polskie, jeżeli przysposobienie pełne nastąpiło przed ukończeniem przez niego 16 lat. W tym przypadku przyjmuje się, że małoletni cudzoziemiec nabył obywatelstwo polskie z dniem urodzenia.</a:t>
            </a:r>
          </a:p>
          <a:p>
            <a:pPr>
              <a:buFont typeface="Wingdings" panose="05000000000000000000" pitchFamily="2" charset="2"/>
              <a:buChar char="Ø"/>
            </a:pPr>
            <a:r>
              <a:rPr lang="pl-PL" sz="1600" b="1" dirty="0"/>
              <a:t>repatriacja</a:t>
            </a:r>
          </a:p>
          <a:p>
            <a:pPr marL="114300" indent="0" algn="just">
              <a:buNone/>
            </a:pPr>
            <a:r>
              <a:rPr lang="pl-PL" sz="1600" dirty="0"/>
              <a:t>obywatelstwo z mocy prawa uzyskują osoby przybywające na terytorium państwa z zamiarem osiedlenia się na stałe, pod warunkiem, że posiadają określoną narodowość lub pochodzenie</a:t>
            </a:r>
          </a:p>
          <a:p>
            <a:pPr marL="114300" indent="0">
              <a:buNone/>
            </a:pPr>
            <a:r>
              <a:rPr lang="pl-PL" sz="1600" dirty="0"/>
              <a:t>RP – ustawa z dnia 9 listopada 2000 r. o repatriacji</a:t>
            </a:r>
          </a:p>
          <a:p>
            <a:pPr marL="114300" indent="0" algn="just">
              <a:buNone/>
            </a:pPr>
            <a:r>
              <a:rPr lang="pl-PL" sz="1600" b="1" dirty="0"/>
              <a:t>repatriant</a:t>
            </a:r>
            <a:r>
              <a:rPr lang="pl-PL" sz="1600" dirty="0"/>
              <a:t> – osoba, która przybyła do RP na podstawie wizy krajowej wydanej w celu repatriacji z zamiarem osiedlenia się na stałe</a:t>
            </a:r>
          </a:p>
          <a:p>
            <a:pPr marL="114300" indent="0" algn="just">
              <a:buNone/>
            </a:pPr>
            <a:r>
              <a:rPr lang="pl-PL" sz="1600" b="1" dirty="0"/>
              <a:t>nabycie obywatelstwa polskiego </a:t>
            </a:r>
            <a:r>
              <a:rPr lang="pl-PL" sz="1600" dirty="0"/>
              <a:t>– osoba przybywająca do RP na podstawie wizy krajowej w celu repatriacji nabywa obywatelstwo polskie z mocy prawa z dniem przekroczenia granicy RP</a:t>
            </a:r>
          </a:p>
          <a:p>
            <a:pPr marL="114300" indent="0" algn="just">
              <a:buNone/>
            </a:pPr>
            <a:r>
              <a:rPr lang="pl-PL" sz="1400" dirty="0"/>
              <a:t>osoba polskiego pochodzenia – osoba deklarująca narodowość polską i spełniająca łącznie następujące warunki:</a:t>
            </a:r>
          </a:p>
          <a:p>
            <a:pPr algn="just">
              <a:buFont typeface="Wingdings" panose="05000000000000000000" pitchFamily="2" charset="2"/>
              <a:buChar char="§"/>
            </a:pPr>
            <a:r>
              <a:rPr lang="pl-PL" sz="1400" dirty="0"/>
              <a:t>co najmniej jedno z jej rodziców lub dziadków albo dwoje pradziadków było narodowości polskiej (warunek spełniony, jeżeli co najmniej jedno z rodziców lub dziadków albo dwoje pradziadków wnioskodawcy potwierdziło swoją przynależność do Narodu Polskiego przez, w szczególności, pielęgnowanie polskich tradycji i zwyczajów)</a:t>
            </a:r>
          </a:p>
          <a:p>
            <a:pPr algn="just">
              <a:buFont typeface="Wingdings" panose="05000000000000000000" pitchFamily="2" charset="2"/>
              <a:buChar char="§"/>
            </a:pPr>
            <a:r>
              <a:rPr lang="pl-PL" sz="1400" dirty="0"/>
              <a:t>wykaże ona swój związek z polskością</a:t>
            </a:r>
          </a:p>
          <a:p>
            <a:pPr marL="114300" indent="0" algn="just">
              <a:buNone/>
            </a:pPr>
            <a:r>
              <a:rPr lang="pl-PL" sz="1400" dirty="0"/>
              <a:t>Decyzję w sprawie stwierdzenia polskiego pochodzenia wydaje konsul na podstawie wniosku osoby ubiegającej się o wydanie wizy krajowej w celu repatriacji albo ubiegającej się o uznanie za repatrianta</a:t>
            </a:r>
          </a:p>
          <a:p>
            <a:pPr marL="114300" indent="0" algn="just">
              <a:buNone/>
            </a:pPr>
            <a:r>
              <a:rPr lang="pl-PL" sz="1600" b="1" dirty="0"/>
              <a:t>wizę krajową w celu repatriacji wydaje konsul</a:t>
            </a:r>
          </a:p>
        </p:txBody>
      </p:sp>
    </p:spTree>
    <p:extLst>
      <p:ext uri="{BB962C8B-B14F-4D97-AF65-F5344CB8AC3E}">
        <p14:creationId xmlns:p14="http://schemas.microsoft.com/office/powerpoint/2010/main" val="24753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dirty="0"/>
              <a:t>Sposoby nabycia obywatelstwa c.d.</a:t>
            </a:r>
          </a:p>
          <a:p>
            <a:pPr>
              <a:buFont typeface="Wingdings" panose="05000000000000000000" pitchFamily="2" charset="2"/>
              <a:buChar char="Ø"/>
            </a:pPr>
            <a:r>
              <a:rPr lang="pl-PL" sz="1600" b="1" dirty="0"/>
              <a:t>opcja</a:t>
            </a:r>
          </a:p>
          <a:p>
            <a:pPr marL="114300" indent="0">
              <a:buNone/>
            </a:pPr>
            <a:r>
              <a:rPr lang="pl-PL" sz="1600" dirty="0"/>
              <a:t>prawo wyboru obywatelstwa jednego z państw</a:t>
            </a:r>
          </a:p>
          <a:p>
            <a:pPr marL="114300" indent="0" algn="just">
              <a:buNone/>
            </a:pPr>
            <a:r>
              <a:rPr lang="pl-PL" sz="1600" dirty="0"/>
              <a:t>dotyczy głównie osób zawierających związek małżeński z cudzoziemcem i osób objętych </a:t>
            </a:r>
            <a:r>
              <a:rPr lang="pl-PL" sz="1600"/>
              <a:t>zmianami terytorialnymi</a:t>
            </a:r>
            <a:endParaRPr lang="pl-PL" sz="1600" dirty="0"/>
          </a:p>
        </p:txBody>
      </p:sp>
    </p:spTree>
    <p:extLst>
      <p:ext uri="{BB962C8B-B14F-4D97-AF65-F5344CB8AC3E}">
        <p14:creationId xmlns:p14="http://schemas.microsoft.com/office/powerpoint/2010/main" val="344012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a:xfrm>
            <a:off x="609600" y="1752601"/>
            <a:ext cx="10972800" cy="4625760"/>
          </a:xfrm>
        </p:spPr>
        <p:txBody>
          <a:bodyPr>
            <a:normAutofit/>
          </a:bodyPr>
          <a:lstStyle/>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lgn="just">
              <a:buFont typeface="Wingdings" panose="05000000000000000000" pitchFamily="2" charset="2"/>
              <a:buChar char="Ø"/>
            </a:pPr>
            <a:r>
              <a:rPr lang="pl-PL" altLang="pl-PL" sz="1600" dirty="0"/>
              <a:t>istota opieki dyplomatycznej wiąże się z podstawową zasadą prawa międzynarodowego - ponoszeniem odpowiedzialności przez państwa za naruszenia prawa międzynarodowego</a:t>
            </a:r>
          </a:p>
          <a:p>
            <a:pPr algn="just">
              <a:buFont typeface="Wingdings" panose="05000000000000000000" pitchFamily="2" charset="2"/>
              <a:buChar char="Ø"/>
            </a:pPr>
            <a:r>
              <a:rPr lang="pl-PL" altLang="pl-PL" sz="1600" dirty="0"/>
              <a:t>skutkami naruszeń prawa międzynarodowego mogą być dotknięte osoby fizyczne lub prawne</a:t>
            </a:r>
          </a:p>
          <a:p>
            <a:pPr marL="114300" indent="0" algn="just">
              <a:buNone/>
            </a:pPr>
            <a:r>
              <a:rPr lang="pl-PL" altLang="pl-PL" sz="1600" dirty="0"/>
              <a:t>*zasadniczo osoby te nie mają możliwości samodzielnego wnoszenia roszczeń przeciwko państwom na płaszczyźnie międzynarodowej</a:t>
            </a:r>
          </a:p>
          <a:p>
            <a:pPr algn="just">
              <a:buFont typeface="Wingdings" panose="05000000000000000000" pitchFamily="2" charset="2"/>
              <a:buChar char="Ø"/>
            </a:pPr>
            <a:r>
              <a:rPr lang="pl-PL" altLang="pl-PL" sz="1600" dirty="0"/>
              <a:t>działania mające na celu pociągnięcie do odpowiedzialności państwa dopuszczającego się aktu międzynarodowo bezprawnego mogą być jednak podejmowane przez inne państwo, jeśli ofiarą naruszenia jest jego obywatel lub osoba prawna posiadająca jego przynależność państwową (</a:t>
            </a:r>
            <a:r>
              <a:rPr lang="pl-PL" altLang="pl-PL" sz="1600" i="1" dirty="0" err="1"/>
              <a:t>nationality</a:t>
            </a:r>
            <a:r>
              <a:rPr lang="pl-PL" altLang="pl-PL" sz="1600" dirty="0"/>
              <a:t>)</a:t>
            </a:r>
          </a:p>
          <a:p>
            <a:pPr algn="just">
              <a:buFont typeface="Wingdings" panose="05000000000000000000" pitchFamily="2" charset="2"/>
              <a:buChar char="Ø"/>
            </a:pPr>
            <a:endParaRPr lang="pl-PL" sz="1600" dirty="0"/>
          </a:p>
          <a:p>
            <a:pPr marL="114300" indent="0" algn="just">
              <a:buNone/>
            </a:pPr>
            <a:r>
              <a:rPr lang="pl-PL" sz="1600" b="1" dirty="0"/>
              <a:t>opieka dyplomatyczna</a:t>
            </a:r>
          </a:p>
          <a:p>
            <a:pPr marL="114300" indent="0" algn="just">
              <a:buNone/>
            </a:pPr>
            <a:r>
              <a:rPr lang="pl-PL" altLang="pl-PL" sz="1600" dirty="0"/>
              <a:t>występowanie przez państwo wobec drugiego państwa, wyrządzającego szkodę jego obywatelowi lub osobie prawnej posiadającej jego przynależność państwową</a:t>
            </a:r>
            <a:r>
              <a:rPr lang="pl-PL" sz="1600" dirty="0"/>
              <a:t> </a:t>
            </a:r>
            <a:endParaRPr lang="pl-PL" sz="1600" b="1" dirty="0"/>
          </a:p>
        </p:txBody>
      </p:sp>
    </p:spTree>
    <p:extLst>
      <p:ext uri="{BB962C8B-B14F-4D97-AF65-F5344CB8AC3E}">
        <p14:creationId xmlns:p14="http://schemas.microsoft.com/office/powerpoint/2010/main" val="176412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dirty="0"/>
              <a:t>Podstawa prawna opieki dyplomatycznej</a:t>
            </a:r>
          </a:p>
          <a:p>
            <a:pPr algn="just">
              <a:buFont typeface="Wingdings" panose="05000000000000000000" pitchFamily="2" charset="2"/>
              <a:buChar char="Ø"/>
            </a:pPr>
            <a:r>
              <a:rPr lang="pl-PL" altLang="pl-PL" sz="1600" dirty="0"/>
              <a:t>prawo państwa do sprawowania opieki dyplomatycznej i zasady jej wykonywania były wielokrotnie przedmiotem orzeczeń sądów międzynarodowych; ponadto występuje bogata praktyka państw w tym zakresie, co pozwala na stwierdzenie, że wykształciły się normy zwyczajowe dotyczące tej instytucji</a:t>
            </a:r>
          </a:p>
          <a:p>
            <a:pPr algn="just">
              <a:buFont typeface="Wingdings" panose="05000000000000000000" pitchFamily="2" charset="2"/>
              <a:buChar char="Ø"/>
            </a:pPr>
            <a:r>
              <a:rPr lang="pl-PL" altLang="pl-PL" sz="1600" dirty="0"/>
              <a:t>w 2006 r. Komisja Prawa Międzynarodowego zakończyła prace kodyfikacyjne nad projektem artykułów na temat opieki dyplomatycznej – przedstawione zostały na 58 sesji (sprawozdanie Komisji Prawa Międzynarodowego z roku 2006)</a:t>
            </a:r>
          </a:p>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marL="114300" indent="0" algn="just">
              <a:buNone/>
            </a:pPr>
            <a:r>
              <a:rPr lang="pl-PL" sz="1600" dirty="0"/>
              <a:t>*https://legal.un.org/ilc/reports/2006/english/chp4.pdf</a:t>
            </a:r>
          </a:p>
          <a:p>
            <a:pPr marL="114300" indent="0" algn="just">
              <a:buNone/>
            </a:pPr>
            <a:r>
              <a:rPr lang="pl-PL" sz="1600" dirty="0"/>
              <a:t>https://legal.un.org/ilc/reports/2006/french/chp4.pdf</a:t>
            </a:r>
          </a:p>
          <a:p>
            <a:pPr marL="114300" indent="0" algn="just">
              <a:buNone/>
            </a:pPr>
            <a:endParaRPr lang="pl-PL" sz="1600" dirty="0"/>
          </a:p>
        </p:txBody>
      </p:sp>
    </p:spTree>
    <p:extLst>
      <p:ext uri="{BB962C8B-B14F-4D97-AF65-F5344CB8AC3E}">
        <p14:creationId xmlns:p14="http://schemas.microsoft.com/office/powerpoint/2010/main" val="315128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b="1" dirty="0"/>
              <a:t>Warunek 1 objęcia opieką dyplomatyczną – więź prawna</a:t>
            </a:r>
          </a:p>
          <a:p>
            <a:pPr algn="just">
              <a:buFont typeface="Wingdings" panose="05000000000000000000" pitchFamily="2" charset="2"/>
              <a:buChar char="Ø"/>
            </a:pPr>
            <a:r>
              <a:rPr lang="pl-PL" altLang="pl-PL" sz="1600" dirty="0"/>
              <a:t>podstawowym warunkiem wykonywania opieki dyplomatycznej jest istnienie więzi przynależności państwowej (</a:t>
            </a:r>
            <a:r>
              <a:rPr lang="pl-PL" altLang="pl-PL" sz="1600" i="1" dirty="0" err="1"/>
              <a:t>nationality</a:t>
            </a:r>
            <a:r>
              <a:rPr lang="pl-PL" altLang="pl-PL" sz="1600" dirty="0"/>
              <a:t>) pomiędzy jednostką pokrzywdzoną a państwem podejmującym się opieki</a:t>
            </a:r>
          </a:p>
          <a:p>
            <a:pPr algn="just">
              <a:buFont typeface="Wingdings" panose="05000000000000000000" pitchFamily="2" charset="2"/>
              <a:buChar char="Ø"/>
            </a:pPr>
            <a:r>
              <a:rPr lang="pl-PL" altLang="pl-PL" sz="1600" dirty="0"/>
              <a:t>w przypadku osób fizycznych więzią tą jest obywatelstwo, przy czym państwo ma swobodę w decydowaniu, komu je przyznaje</a:t>
            </a:r>
          </a:p>
          <a:p>
            <a:pPr marL="114300" indent="0" algn="just">
              <a:buNone/>
            </a:pPr>
            <a:r>
              <a:rPr lang="pl-PL" altLang="pl-PL" sz="1600" dirty="0"/>
              <a:t>*niezależnie od posiadanego obywatelstwa – państwo może objąć opieką bezpaństwowców i uchodźców</a:t>
            </a:r>
          </a:p>
          <a:p>
            <a:pPr algn="just">
              <a:buFont typeface="Wingdings" panose="05000000000000000000" pitchFamily="2" charset="2"/>
              <a:buChar char="Ø"/>
            </a:pPr>
            <a:r>
              <a:rPr lang="pl-PL" altLang="pl-PL" sz="1600" dirty="0"/>
              <a:t>Komisja w komentarzu podkreśliła przy tym, iż nie jest konieczne udowodnienie rzeczywistej więzi (</a:t>
            </a:r>
            <a:r>
              <a:rPr lang="pl-PL" altLang="pl-PL" sz="1600" i="1" dirty="0" err="1"/>
              <a:t>genuine</a:t>
            </a:r>
            <a:r>
              <a:rPr lang="pl-PL" altLang="pl-PL" sz="1600" i="1" dirty="0"/>
              <a:t> link</a:t>
            </a:r>
            <a:r>
              <a:rPr lang="pl-PL" altLang="pl-PL" sz="1600" dirty="0"/>
              <a:t>) pomiędzy osobą a państwem</a:t>
            </a:r>
          </a:p>
          <a:p>
            <a:pPr marL="114300" indent="0" algn="just">
              <a:buNone/>
            </a:pPr>
            <a:r>
              <a:rPr lang="pl-PL" sz="1600" dirty="0"/>
              <a:t>*Komisja przywołała sprawę </a:t>
            </a:r>
            <a:r>
              <a:rPr lang="pl-PL" sz="1600" dirty="0" err="1"/>
              <a:t>Nottebohm</a:t>
            </a:r>
            <a:r>
              <a:rPr lang="pl-PL" sz="1600" dirty="0"/>
              <a:t> jako rozwiązanie przeciwne </a:t>
            </a:r>
          </a:p>
        </p:txBody>
      </p:sp>
    </p:spTree>
    <p:extLst>
      <p:ext uri="{BB962C8B-B14F-4D97-AF65-F5344CB8AC3E}">
        <p14:creationId xmlns:p14="http://schemas.microsoft.com/office/powerpoint/2010/main" val="301003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b="1" dirty="0"/>
              <a:t>Warunek 2 objęcia opieką dyplomatyczną – wyczerpanie środków krajowych</a:t>
            </a:r>
          </a:p>
          <a:p>
            <a:pPr algn="just">
              <a:buFont typeface="Wingdings" panose="05000000000000000000" pitchFamily="2" charset="2"/>
              <a:buChar char="Ø"/>
            </a:pPr>
            <a:r>
              <a:rPr lang="pl-PL" altLang="pl-PL" sz="1600" dirty="0"/>
              <a:t>warunkiem wykonywania przez państwo opieki dyplomatycznej jest wyczerpanie przez jednostkę wszelkich krajowych środków ochrony prawnej (</a:t>
            </a:r>
            <a:r>
              <a:rPr lang="pl-PL" altLang="pl-PL" sz="1600" i="1" dirty="0" err="1"/>
              <a:t>local</a:t>
            </a:r>
            <a:r>
              <a:rPr lang="pl-PL" altLang="pl-PL" sz="1600" i="1" dirty="0"/>
              <a:t> </a:t>
            </a:r>
            <a:r>
              <a:rPr lang="pl-PL" altLang="pl-PL" sz="1600" i="1" dirty="0" err="1"/>
              <a:t>remedies</a:t>
            </a:r>
            <a:r>
              <a:rPr lang="pl-PL" altLang="pl-PL" sz="1600" dirty="0"/>
              <a:t>), rozumianych jako sądowe lub administracyjne środki ochrony, zarówno o charakterze zwyczajnym, jak i nadzwyczajnym</a:t>
            </a:r>
          </a:p>
          <a:p>
            <a:pPr algn="just">
              <a:buFont typeface="Wingdings" panose="05000000000000000000" pitchFamily="2" charset="2"/>
              <a:buChar char="Ø"/>
            </a:pPr>
            <a:r>
              <a:rPr lang="pl-PL" altLang="pl-PL" sz="1600" dirty="0"/>
              <a:t>środki te muszą być dostępne dla tej osoby w państwie odpowiedzialnym za naruszenie oraz efektywne, czyli stwarzać rzeczywistą możliwość uzyskania odpowiedniego zadośćuczynienia. Wymóg wyczerpania środków krajowych nie musi być spełniony m.in. w sytuacjach, gdy następuje nadmierne opóźnienie w rozpatrywaniu sprawy z winy państwa, w którym toczy się postępowanie</a:t>
            </a:r>
            <a:endParaRPr lang="pl-PL" sz="1600" b="1" dirty="0"/>
          </a:p>
          <a:p>
            <a:pPr marL="114300" indent="0">
              <a:buNone/>
            </a:pPr>
            <a:endParaRPr lang="pl-PL" sz="1600" dirty="0"/>
          </a:p>
        </p:txBody>
      </p:sp>
    </p:spTree>
    <p:extLst>
      <p:ext uri="{BB962C8B-B14F-4D97-AF65-F5344CB8AC3E}">
        <p14:creationId xmlns:p14="http://schemas.microsoft.com/office/powerpoint/2010/main" val="338911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buFont typeface="Wingdings" panose="05000000000000000000" pitchFamily="2" charset="2"/>
              <a:buChar char="Ø"/>
            </a:pPr>
            <a:r>
              <a:rPr lang="pl-PL" altLang="pl-PL" sz="1600" dirty="0"/>
              <a:t>w świetle zwyczajowego prawa międzynarodowego możliwość wykonywania opieki dyplomatycznej jest </a:t>
            </a:r>
            <a:r>
              <a:rPr lang="pl-PL" altLang="pl-PL" sz="1600" u="sng" dirty="0"/>
              <a:t>prawem państwa </a:t>
            </a:r>
            <a:r>
              <a:rPr lang="pl-PL" altLang="pl-PL" sz="1600" dirty="0"/>
              <a:t>o charakterze uznaniowym</a:t>
            </a:r>
          </a:p>
          <a:p>
            <a:pPr>
              <a:buFont typeface="Wingdings" panose="05000000000000000000" pitchFamily="2" charset="2"/>
              <a:buChar char="Ø"/>
            </a:pPr>
            <a:endParaRPr lang="pl-PL" altLang="pl-PL" sz="1600" dirty="0"/>
          </a:p>
          <a:p>
            <a:pPr>
              <a:buFont typeface="Wingdings" panose="05000000000000000000" pitchFamily="2" charset="2"/>
              <a:buChar char="Ø"/>
            </a:pPr>
            <a:r>
              <a:rPr lang="pl-PL" altLang="pl-PL" sz="1600" dirty="0"/>
              <a:t>państwo samodzielnie decyduje w konkretnym przypadku, czy się jej podjąć, w jakim zakresie i jakimi metodami</a:t>
            </a:r>
            <a:endParaRPr lang="pl-PL" sz="1600" b="1" dirty="0"/>
          </a:p>
          <a:p>
            <a:pPr marL="114300" indent="0">
              <a:buNone/>
            </a:pPr>
            <a:endParaRPr lang="pl-PL" sz="1600" dirty="0"/>
          </a:p>
        </p:txBody>
      </p:sp>
    </p:spTree>
    <p:extLst>
      <p:ext uri="{BB962C8B-B14F-4D97-AF65-F5344CB8AC3E}">
        <p14:creationId xmlns:p14="http://schemas.microsoft.com/office/powerpoint/2010/main" val="410512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1862</Words>
  <Application>Microsoft Office PowerPoint</Application>
  <PresentationFormat>Panoramiczny</PresentationFormat>
  <Paragraphs>152</Paragraphs>
  <Slides>15</Slides>
  <Notes>4</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15</vt:i4>
      </vt:variant>
    </vt:vector>
  </HeadingPairs>
  <TitlesOfParts>
    <vt:vector size="21" baseType="lpstr">
      <vt:lpstr>Aptos</vt:lpstr>
      <vt:lpstr>Arial</vt:lpstr>
      <vt:lpstr>Book Antiqua</vt:lpstr>
      <vt:lpstr>Century Gothic</vt:lpstr>
      <vt:lpstr>Wingdings</vt:lpstr>
      <vt:lpstr>Apteka</vt:lpstr>
      <vt:lpstr>Prawo międzynarodowe publiczne</vt:lpstr>
      <vt:lpstr>Ludność państwa</vt:lpstr>
      <vt:lpstr>Ludność państwa</vt:lpstr>
      <vt:lpstr>Ludność państwa</vt:lpstr>
      <vt:lpstr>Ludność państwa opieka dyplomatyczna</vt:lpstr>
      <vt:lpstr>Ludność państwa opieka dyplomatyczna</vt:lpstr>
      <vt:lpstr>Ludność państwa opieka dyplomatyczna</vt:lpstr>
      <vt:lpstr>Ludność państwa opieka dyplomatyczna</vt:lpstr>
      <vt:lpstr>Ludność państwa opieka dyplomatyczna</vt:lpstr>
      <vt:lpstr>Ludność państwa opieka dyplomatyczna</vt:lpstr>
      <vt:lpstr>Ludność państwa</vt:lpstr>
      <vt:lpstr>Ludność państwa</vt:lpstr>
      <vt:lpstr>Ludność państwa</vt:lpstr>
      <vt:lpstr>Ludność państwa</vt:lpstr>
      <vt:lpstr>Ludność państwa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2024-04-14T15:24:14Z</dcterms:created>
  <dcterms:modified xsi:type="dcterms:W3CDTF">2024-04-14T15:24:50Z</dcterms:modified>
</cp:coreProperties>
</file>