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37"/>
  </p:notesMasterIdLst>
  <p:sldIdLst>
    <p:sldId id="258" r:id="rId3"/>
    <p:sldId id="426" r:id="rId4"/>
    <p:sldId id="427" r:id="rId5"/>
    <p:sldId id="428" r:id="rId6"/>
    <p:sldId id="429" r:id="rId7"/>
    <p:sldId id="430" r:id="rId8"/>
    <p:sldId id="432" r:id="rId9"/>
    <p:sldId id="433" r:id="rId10"/>
    <p:sldId id="434" r:id="rId11"/>
    <p:sldId id="435" r:id="rId12"/>
    <p:sldId id="436" r:id="rId13"/>
    <p:sldId id="437" r:id="rId14"/>
    <p:sldId id="438" r:id="rId15"/>
    <p:sldId id="439" r:id="rId16"/>
    <p:sldId id="440" r:id="rId17"/>
    <p:sldId id="441" r:id="rId18"/>
    <p:sldId id="443" r:id="rId19"/>
    <p:sldId id="442" r:id="rId20"/>
    <p:sldId id="444" r:id="rId21"/>
    <p:sldId id="446" r:id="rId22"/>
    <p:sldId id="445" r:id="rId23"/>
    <p:sldId id="447" r:id="rId24"/>
    <p:sldId id="448" r:id="rId25"/>
    <p:sldId id="450" r:id="rId26"/>
    <p:sldId id="449" r:id="rId27"/>
    <p:sldId id="453" r:id="rId28"/>
    <p:sldId id="454" r:id="rId29"/>
    <p:sldId id="455" r:id="rId30"/>
    <p:sldId id="456" r:id="rId31"/>
    <p:sldId id="457" r:id="rId32"/>
    <p:sldId id="458" r:id="rId33"/>
    <p:sldId id="461" r:id="rId34"/>
    <p:sldId id="462" r:id="rId35"/>
    <p:sldId id="463" r:id="rId3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6" autoAdjust="0"/>
    <p:restoredTop sz="94660"/>
  </p:normalViewPr>
  <p:slideViewPr>
    <p:cSldViewPr snapToGrid="0">
      <p:cViewPr varScale="1">
        <p:scale>
          <a:sx n="85" d="100"/>
          <a:sy n="85" d="100"/>
        </p:scale>
        <p:origin x="9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E8F3FA-F393-4614-A0F5-7AC271EDD3E4}" type="datetimeFigureOut">
              <a:rPr lang="pl-PL" smtClean="0"/>
              <a:t>26.11.2024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4CF30A-5723-41B3-B2A1-42BBC8ADBD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4021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88C4F-1252-41D0-9139-CCAFEF95706C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4023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26.11.2024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80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26.11.2024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742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26.11.2024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800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26.11.2024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3061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26.11.2024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94742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26.11.2024</a:t>
            </a:fld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554829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26.11.2024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64404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26.11.2024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11703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26.11.2024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25637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26.11.2024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35835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26.11.2024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031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26.11.2024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7381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26.11.2024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1341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26.11.2024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3445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26.11.2024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4818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26.11.2024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61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26.11.2024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080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26.11.2024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017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26.11.2024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169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26.11.2024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355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26.11.2024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346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26.11.2024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814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26.11.2024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105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/>
              <a:pPr/>
              <a:t>26.11.2024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406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Wykład 8</a:t>
            </a:r>
          </a:p>
          <a:p>
            <a:r>
              <a:rPr lang="pl-PL" dirty="0"/>
              <a:t>EEEKS1-1121, EEEKS1-1122, EEEKS1-1123 </a:t>
            </a: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/>
              <a:t>Encyklopedia </a:t>
            </a:r>
            <a:r>
              <a:rPr lang="pl-PL" dirty="0"/>
              <a:t>prawa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dowodowe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Domniemanie faktyczne – </a:t>
            </a:r>
            <a:r>
              <a:rPr lang="pl-PL" sz="1600" dirty="0"/>
              <a:t>wnioskowanie na podstawie znanego faktu o istnieniu faktu poszukiwanego. 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Domniemanie prawne – </a:t>
            </a:r>
            <a:r>
              <a:rPr lang="pl-PL" sz="1600" dirty="0"/>
              <a:t>przepis prawny nakazuje przyjęcie faktu poszukiwanego na podstawie innego wskazanego faktu.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domniemania wzruszalne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domniemania niewzruszalne</a:t>
            </a:r>
          </a:p>
        </p:txBody>
      </p:sp>
    </p:spTree>
    <p:extLst>
      <p:ext uri="{BB962C8B-B14F-4D97-AF65-F5344CB8AC3E}">
        <p14:creationId xmlns:p14="http://schemas.microsoft.com/office/powerpoint/2010/main" val="372069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dowodowe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Zasady postępowania dowodowego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swobodnej oceny dowodów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jawności wobec strony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bezpośredniości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rozstrzygania wątpliwości na korzyść strony</a:t>
            </a:r>
          </a:p>
          <a:p>
            <a:pPr marL="114300" indent="0" algn="just">
              <a:buNone/>
            </a:pPr>
            <a:r>
              <a:rPr lang="pl-PL" sz="1600" dirty="0"/>
              <a:t>*wyjątek – nie stosuje się tej zasady, jeżeli: w sprawie występują strony o spornych interesach lub wynik sprawy ma wpływ na prawa osób trzecich, przepisy wymagają udowodnienia określonej okoliczności, jeżeli wymaga tego ważny interes publiczny, w szczególności istotne interesy państwa (np. dotyczące bezpieczeństwa państwa), w sprawach osobowych funkcjonariuszy i żołnierzy zawodowych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ciężar dowodu – zasadniczo – zasad inkwizycyjności, przy czym dużą rolę odgrywa współdziałanie organu i strony (elementy zasady kontradyktoryjności)</a:t>
            </a:r>
          </a:p>
          <a:p>
            <a:pPr marL="114300" indent="0" algn="just">
              <a:buNone/>
            </a:pPr>
            <a:r>
              <a:rPr lang="pl-PL" sz="1600" dirty="0"/>
              <a:t>*organ powinien uwzględnić żądanie strony dotyczące przeprowadzenia dowodu dotyczącego okoliczności mających znaczenia </a:t>
            </a:r>
            <a:r>
              <a:rPr lang="pl-PL" sz="1600"/>
              <a:t>dla sprawy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893350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dowodowe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Klasyfikacja dowodów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dowody bezpośrednie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dowody pośrednie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dowody podstawowe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dowody posiłkowe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dowody nazwane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dowody nienazwane</a:t>
            </a:r>
          </a:p>
        </p:txBody>
      </p:sp>
    </p:spTree>
    <p:extLst>
      <p:ext uri="{BB962C8B-B14F-4D97-AF65-F5344CB8AC3E}">
        <p14:creationId xmlns:p14="http://schemas.microsoft.com/office/powerpoint/2010/main" val="4146475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dowodowe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r>
              <a:rPr lang="pl-PL" sz="1600" b="1" dirty="0"/>
              <a:t>Dowód z dokumentów</a:t>
            </a:r>
          </a:p>
          <a:p>
            <a:pPr marL="114300" indent="0" algn="just">
              <a:buNone/>
            </a:pPr>
            <a:r>
              <a:rPr lang="pl-PL" sz="1600" b="1" dirty="0"/>
              <a:t>Dokumenty prywatne – </a:t>
            </a:r>
            <a:r>
              <a:rPr lang="pl-PL" sz="1600" dirty="0"/>
              <a:t>wystawione przez osoby prywatne; stanowią dowód tego, że osoba, która sporządziła dokument, złożyła oświadczenie w nim zawarte.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Dokumenty urzędowe – </a:t>
            </a:r>
            <a:r>
              <a:rPr lang="pl-PL" sz="1600" dirty="0"/>
              <a:t>sporządzone w przepisanej prawem formie przez upoważniony do tego organ państwowy stanowią dowód tego, co zostało w nich oświadczone. </a:t>
            </a:r>
          </a:p>
          <a:p>
            <a:pPr marL="114300" indent="0" algn="just">
              <a:buNone/>
            </a:pPr>
            <a:r>
              <a:rPr lang="pl-PL" sz="1600" dirty="0"/>
              <a:t>*dokumenty urzędowe korzystają z domniemania prawdziwości twierdzeń w nich zawartych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Jest to dowód: nazwany, pośredni, podstawowy.</a:t>
            </a:r>
          </a:p>
        </p:txBody>
      </p:sp>
    </p:spTree>
    <p:extLst>
      <p:ext uri="{BB962C8B-B14F-4D97-AF65-F5344CB8AC3E}">
        <p14:creationId xmlns:p14="http://schemas.microsoft.com/office/powerpoint/2010/main" val="1460638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dowodowe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53935" y="1628800"/>
            <a:ext cx="10928465" cy="5112568"/>
          </a:xfrm>
        </p:spPr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pl-PL" sz="1600" b="1" dirty="0"/>
              <a:t>Dowód z zeznań świadków</a:t>
            </a:r>
          </a:p>
          <a:p>
            <a:pPr marL="114300" indent="0" algn="just">
              <a:buNone/>
            </a:pPr>
            <a:r>
              <a:rPr lang="pl-PL" sz="1600" b="1" dirty="0"/>
              <a:t>Brak możliwości bycia świadkiem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osoby niezdolne do spostrzegania lub komunikowania swych spostrzeżeń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osoby obowiązane do zachowania tajemnicy prawnie chronionej, jeżeli nie zostały zwolnione z obowiązku jej zachowania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duchowni co do faktów objętych tajemnicą spowiedzi</a:t>
            </a:r>
          </a:p>
          <a:p>
            <a:pPr marL="114300" indent="0" algn="just">
              <a:buNone/>
            </a:pPr>
            <a:r>
              <a:rPr lang="pl-PL" sz="1600" b="1" dirty="0"/>
              <a:t>Prawo odmowy składania zeznań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małżonek strony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wstępni, zstępni i rodzeństwo strony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powinowaci pierwszego stopnia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osoby pozostające ze stroną w stosunku przysposobienia, opieki lub kurateli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mediatorzy co do faktów, o których dowiedzieli się w związku z prowadzeniem mediacji, chyba że uczestnicy mediacji zwolnią ich z obowiązku zachowania tajemnicy</a:t>
            </a:r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Odmowa odpowiedzi na pytanie – </a:t>
            </a:r>
            <a:r>
              <a:rPr lang="pl-PL" sz="1600" dirty="0"/>
              <a:t>jeżeli odpowiedź na pytanie mogłaby narazić świadka lub osobę mu bliską na odpowiedzialność karną, hańbę, bezpośrednią szkodę majątkową albo spowodować ujawnienie tajemnicy prawnie chronionej.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Jest to dowód: nazwany, pośredni, podstawowy.</a:t>
            </a:r>
          </a:p>
        </p:txBody>
      </p:sp>
    </p:spTree>
    <p:extLst>
      <p:ext uri="{BB962C8B-B14F-4D97-AF65-F5344CB8AC3E}">
        <p14:creationId xmlns:p14="http://schemas.microsoft.com/office/powerpoint/2010/main" val="2848482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dowodowe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 algn="ctr">
              <a:buNone/>
            </a:pPr>
            <a:r>
              <a:rPr lang="pl-PL" sz="1600" b="1" dirty="0"/>
              <a:t>Dowód z opinii biegłego</a:t>
            </a:r>
          </a:p>
          <a:p>
            <a:pPr marL="114300" indent="0" algn="just">
              <a:buNone/>
            </a:pPr>
            <a:r>
              <a:rPr lang="pl-PL" sz="1600" dirty="0"/>
              <a:t>Gdy do wyjaśnienia sprawy potrzebne są wiadomości specjalne. Biegły – podlega wyłączeniu na takich samych zasadach jak pracownik organu i może odmówić zeznań lub odpowiedzi na pytanie na takich zasadach jak świadek.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Jest to dowód: nazwany, pośredni, podstawowy.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Oględziny</a:t>
            </a:r>
          </a:p>
          <a:p>
            <a:pPr marL="114300" indent="0" algn="just">
              <a:buNone/>
            </a:pPr>
            <a:r>
              <a:rPr lang="pl-PL" sz="1600" dirty="0"/>
              <a:t>Polegają na bezpośrednim zbadaniu przedmiotu, miejsca lub osoby przez organ, w celu dokonania bezpośrednich spostrzeżeń za pomocą wzroku, słuchu, dotyku, węchu, smaku, co do właściwości lub stanu badanej rzeczy lub miejsca.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Jest to dowód: nazwany, bezpośredni, podstawowy.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Przesłuchanie stron</a:t>
            </a:r>
          </a:p>
          <a:p>
            <a:pPr marL="114300" indent="0" algn="just">
              <a:buNone/>
            </a:pPr>
            <a:r>
              <a:rPr lang="pl-PL" sz="1600" dirty="0"/>
              <a:t>Dowód posiłkowy – może być stosowany, gdy wyczerpano inne środki dowodowe, a nadal pozostały niewyjaśnione fakty istotne dla rozstrzygnięcia sprawy.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Jest to dowód: nazwany, pośredni, posiłkowy.</a:t>
            </a:r>
          </a:p>
        </p:txBody>
      </p:sp>
    </p:spTree>
    <p:extLst>
      <p:ext uri="{BB962C8B-B14F-4D97-AF65-F5344CB8AC3E}">
        <p14:creationId xmlns:p14="http://schemas.microsoft.com/office/powerpoint/2010/main" val="3361787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81395" y="1752600"/>
            <a:ext cx="10595958" cy="4988768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Przerwanie toku postępowania - czasowe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Zawieszenie postępowania: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obligatoryjne</a:t>
            </a:r>
            <a:r>
              <a:rPr lang="pl-PL" sz="1600" dirty="0"/>
              <a:t> – w razie śmierci strony lub jednej ze stron, jeżeli wezwanie spadkobiercy strony albo zarządcy sukcesyjnego do udziału w postępowaniu nie jest możliwe; w razie śmierci przedstawiciela ustawowego strony; w razie utraty przez stronę lub przez jej przedstawiciela ustawowego zdolności do czynności prawnych; w razie wygaśnięcia zarządu sukcesyjnego, jeżeli wezwanie spadkobierców nie jest możliwe; gdy rozpatrzenie sprawy i wydanie decyzji zależy od uprzedniego rozstrzygnięcia zagadnienia wstępnego przez inny organ lub sąd; na wniosek Bankowego Funduszu Gwarancyjnego, jeżeli stroną postępowania jest podmiot w restrukturyzacji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fakultatywne</a:t>
            </a:r>
            <a:r>
              <a:rPr lang="pl-PL" sz="1600" dirty="0"/>
              <a:t> – na wniosek strony, która żądała wszczęcia postępowania, a nie sprzeciwiają się temu inne strony oraz nie zagraża to interesowi społecznemu – maksymalnie 3 lata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Zawieszenie postępowania – w drodze postanowienia</a:t>
            </a:r>
          </a:p>
        </p:txBody>
      </p:sp>
    </p:spTree>
    <p:extLst>
      <p:ext uri="{BB962C8B-B14F-4D97-AF65-F5344CB8AC3E}">
        <p14:creationId xmlns:p14="http://schemas.microsoft.com/office/powerpoint/2010/main" val="1791469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59229" y="1752600"/>
            <a:ext cx="10778836" cy="491676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Zagadnienie wstępne – </a:t>
            </a:r>
            <a:r>
              <a:rPr lang="pl-PL" sz="1600" dirty="0"/>
              <a:t>kwestia prejudycjalna – pewien problem pojawiający się w toku załatwiania sprawy administracyjnej, bez rozstrzygnięcia którego nie można załatwić sprawy, który jednocześnie nie należy do właściwości organu załatwiającego sprawę administracyjną.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Postępowanie: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zawieszenie postępowania </a:t>
            </a:r>
            <a:r>
              <a:rPr lang="pl-PL" sz="1600" dirty="0"/>
              <a:t>i zwrócenie się o załatwienie zagadnienia wstępnego przez właściwy organ lub sąd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rozstrzygnięcie zagadnienia wstępnego przez organ prowadzący postępowanie – wyjątkowo – </a:t>
            </a:r>
            <a:r>
              <a:rPr lang="pl-PL" sz="1600" dirty="0"/>
              <a:t>jeżeli zawieszenie postępowania mogłoby spowodować niebezpieczeństwo dla zdrowia lub życia ludzkiego albo poważną szkodę dla interesu społecznego, a także wówczas, gdy strona mimo wezwania przez organ nie wystąpiła w oznaczonym czasie o rozstrzygnięcie zagadnienia wstępnego; rozstrzygnięcie następuje w drodze tzw. decyzji tymczasowej (prowizorycznej)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2193705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Przerwanie toku postępowania - trwałe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Umorzenie postępowania: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obligatoryjne</a:t>
            </a:r>
            <a:r>
              <a:rPr lang="pl-PL" sz="1600" dirty="0"/>
              <a:t> – gdy postępowanie stało się bezprzedmiotowe np. w razie śmierci strony, gdy sprawa dotyczyła jej uprawnień o charakterze osobistym, w przypadku zmiany stanu prawnego, gdy nie ma potrzeby wydawania decyzji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fakultatywne</a:t>
            </a:r>
            <a:r>
              <a:rPr lang="pl-PL" sz="1600" dirty="0"/>
              <a:t> – jeżeli strona, która wystąpiła z wnioskiem o wszczęcie postępowania, wystąpi o jego umorzenie, a pozostałe strony nie sprzeciwią się temu i nie ucierpi na tym interes społeczny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Umorzenie postępowania – w drodze decyzji administracyjnej</a:t>
            </a:r>
          </a:p>
        </p:txBody>
      </p:sp>
    </p:spTree>
    <p:extLst>
      <p:ext uri="{BB962C8B-B14F-4D97-AF65-F5344CB8AC3E}">
        <p14:creationId xmlns:p14="http://schemas.microsoft.com/office/powerpoint/2010/main" val="739281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8172" y="1556792"/>
            <a:ext cx="10931102" cy="5184576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Mediacje</a:t>
            </a:r>
          </a:p>
          <a:p>
            <a:pPr marL="114300" indent="0" algn="just">
              <a:buNone/>
            </a:pPr>
            <a:r>
              <a:rPr lang="pl-PL" sz="1600" dirty="0"/>
              <a:t>Mogą być przeprowadzone, jeśli przemawia za tym charakter sprawy.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Są dobrowolne.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Cel</a:t>
            </a:r>
            <a:r>
              <a:rPr lang="pl-PL" sz="1600" dirty="0"/>
              <a:t> – wyjaśnienie i rozważenie okoliczności faktycznych i prawnych sprawy oraz dokonanie ustaleń co do sposobu załatwienia sprawy w granicach obowiązującego prawa.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Uczestnicy</a:t>
            </a:r>
            <a:r>
              <a:rPr lang="pl-PL" sz="1600" dirty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 oraz strona/strony postępowania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strony postępowania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Mediacja nie jest jawna – mediator i uczestnicy mediacji zobowiązani są zachować w tajemnicy wszelkie fakty, o których dowiedzieli się podczas mediacji.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W przypadku mediacji – odroczenie rozpatrzenia sprawy o 2 miesiące. </a:t>
            </a:r>
          </a:p>
          <a:p>
            <a:pPr marL="114300" indent="0" algn="just">
              <a:buNone/>
            </a:pPr>
            <a:r>
              <a:rPr lang="pl-PL" sz="1600" dirty="0"/>
              <a:t>Przedłużenie mediacji – maksymalnie o 1 miesiąc.</a:t>
            </a:r>
          </a:p>
        </p:txBody>
      </p:sp>
    </p:spTree>
    <p:extLst>
      <p:ext uri="{BB962C8B-B14F-4D97-AF65-F5344CB8AC3E}">
        <p14:creationId xmlns:p14="http://schemas.microsoft.com/office/powerpoint/2010/main" val="1644961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8171" y="1752600"/>
            <a:ext cx="10864600" cy="491676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Liczenie terminów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 dniach </a:t>
            </a:r>
            <a:r>
              <a:rPr lang="pl-PL" sz="1600" dirty="0"/>
              <a:t>– termin upływa ostatniego dnia z wyznaczonej liczby dni, przy czym dnia, w którym nastąpiło zdarzenie, nie wlicza się </a:t>
            </a:r>
          </a:p>
          <a:p>
            <a:pPr marL="114300" indent="0" algn="just">
              <a:buNone/>
            </a:pPr>
            <a:r>
              <a:rPr lang="pl-PL" sz="1600" dirty="0"/>
              <a:t> np. termin wynosi 3 dni, zdarzenie nastąpiło 25 listopada 2024 r. </a:t>
            </a:r>
          </a:p>
          <a:p>
            <a:pPr marL="114300" indent="0" algn="just">
              <a:buNone/>
            </a:pPr>
            <a:r>
              <a:rPr lang="pl-PL" sz="1600" dirty="0"/>
              <a:t>– termin upłynie 28 listopada 2024 r. o godz. 24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 tygodniach </a:t>
            </a:r>
            <a:r>
              <a:rPr lang="pl-PL" sz="1600" dirty="0"/>
              <a:t>– termin kończy się z upływem tego dnia w ostatnim tygodniu, który nazwą odpowiada początkowemu dniowi terminu</a:t>
            </a:r>
          </a:p>
          <a:p>
            <a:pPr marL="114300" indent="0" algn="just">
              <a:buNone/>
            </a:pPr>
            <a:r>
              <a:rPr lang="pl-PL" sz="1600" dirty="0"/>
              <a:t> np. termin wynosi dwa tygodnie, zdarzenie nastąpiło 25 listopada 2024 r. w poniedziałek </a:t>
            </a:r>
          </a:p>
          <a:p>
            <a:pPr marL="114300" indent="0" algn="just">
              <a:buNone/>
            </a:pPr>
            <a:r>
              <a:rPr lang="pl-PL" sz="1600" dirty="0"/>
              <a:t>– termin upłynie 9 grudnia 2024 r. w poniedziałek o godz. 24 (za dwa tygodnie)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 miesiącach </a:t>
            </a:r>
            <a:r>
              <a:rPr lang="pl-PL" sz="1600" dirty="0"/>
              <a:t>– termin kończy się z upływem tego dnia w ostatnim miesiącu, który odpowiada początkowemu dniowi terminu, a gdyby takiego dnia w ostatnim miesiącu nie było – w ostatnim dniu tego miesiąca</a:t>
            </a:r>
          </a:p>
          <a:p>
            <a:pPr marL="114300" indent="0" algn="just">
              <a:buNone/>
            </a:pPr>
            <a:r>
              <a:rPr lang="pl-PL" sz="1600" dirty="0"/>
              <a:t> np. termin wynosi miesiąc, zdarzenie nastąpiło 18 listopada 2024 r. </a:t>
            </a:r>
          </a:p>
          <a:p>
            <a:pPr marL="114300" indent="0" algn="just">
              <a:buNone/>
            </a:pPr>
            <a:r>
              <a:rPr lang="pl-PL" sz="1600" dirty="0"/>
              <a:t>– termin upłynie 18 grudnia 2024 r. o godz. 24</a:t>
            </a:r>
          </a:p>
          <a:p>
            <a:pPr marL="114300" indent="0" algn="just">
              <a:buNone/>
            </a:pPr>
            <a:r>
              <a:rPr lang="pl-PL" sz="1600" dirty="0"/>
              <a:t>np. termin wynosi 4 miesiące, zdarzenie nastąpiło 31 października 2024 r. </a:t>
            </a:r>
          </a:p>
          <a:p>
            <a:pPr marL="114300" indent="0" algn="just">
              <a:buNone/>
            </a:pPr>
            <a:r>
              <a:rPr lang="pl-PL" sz="1600" dirty="0"/>
              <a:t>– termin upłynie 28 lutego 2025 r. o godz. 24  </a:t>
            </a:r>
          </a:p>
        </p:txBody>
      </p:sp>
    </p:spTree>
    <p:extLst>
      <p:ext uri="{BB962C8B-B14F-4D97-AF65-F5344CB8AC3E}">
        <p14:creationId xmlns:p14="http://schemas.microsoft.com/office/powerpoint/2010/main" val="4158379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Załatwienie sprawy co do istoty: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administracyjna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milczące załatwienie sprawy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ugoda administracyjna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Załatwienie spraw o charakterze proceduralnym: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postanowienie </a:t>
            </a:r>
          </a:p>
        </p:txBody>
      </p:sp>
    </p:spTree>
    <p:extLst>
      <p:ext uri="{BB962C8B-B14F-4D97-AF65-F5344CB8AC3E}">
        <p14:creationId xmlns:p14="http://schemas.microsoft.com/office/powerpoint/2010/main" val="1434700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Decyzje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42109" y="1752600"/>
            <a:ext cx="10318866" cy="477274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Klasyfikacja decyzji administracyjnych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deklaratoryjne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konstytutywne</a:t>
            </a:r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stanowcze </a:t>
            </a:r>
            <a:r>
              <a:rPr lang="pl-PL" sz="1600" dirty="0"/>
              <a:t>(definitywne)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tymczasowe </a:t>
            </a:r>
            <a:r>
              <a:rPr lang="pl-PL" sz="1600" dirty="0"/>
              <a:t>(prowizoryczne)</a:t>
            </a:r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pozytywne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negatywne</a:t>
            </a:r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swobodne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związane</a:t>
            </a:r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nieostateczne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ostateczne</a:t>
            </a:r>
          </a:p>
        </p:txBody>
      </p:sp>
    </p:spTree>
    <p:extLst>
      <p:ext uri="{BB962C8B-B14F-4D97-AF65-F5344CB8AC3E}">
        <p14:creationId xmlns:p14="http://schemas.microsoft.com/office/powerpoint/2010/main" val="2383006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decyzje administracyjne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6815" y="1752600"/>
            <a:ext cx="10684625" cy="4772744"/>
          </a:xfrm>
        </p:spPr>
        <p:txBody>
          <a:bodyPr>
            <a:normAutofit fontScale="85000" lnSpcReduction="20000"/>
          </a:bodyPr>
          <a:lstStyle/>
          <a:p>
            <a:pPr marL="114300" indent="0" algn="just">
              <a:buNone/>
            </a:pPr>
            <a:r>
              <a:rPr lang="pl-PL" sz="1600" b="1" dirty="0"/>
              <a:t>Elementy decyzji administracyjnej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daty wydania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organu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adresata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podstawa prawna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rozstrzygnięcie (osnowa)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uzasadnienie faktyczne i prawne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pouczenie o przysługujących środkach i o możliwości rezygnacji z nich, a w przypadku, gdy przysługuje skarga do sądu – także o wysokości wpisu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podpis pracownika organu, który wydał decyzję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przypadku decyzji, od których może być wniesione powództwo do sądu powszechnego, sprzeciw od decyzji  lub skarga do sądu administracyjnego – pouczenie o możliwości wniesienia powództwa, sprzeciwu od decyzji lub skargi oraz o wysokości opłaty od powództwa lub skargi, a także o możliwości ubiegania się o zwolnienie od kosztów i przyznanie pomocy prawnej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Elementy dodatkowe decyzji – mogą być zamieszczane tylko wtedy, gdy zezwalają na to przepisy szczególne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termin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warunek zawieszający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warunek rozwiązujący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klauzula odwołalności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zlecenie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rygor natychmiastowej wykonalności </a:t>
            </a:r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733452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milczące załatwienie sprawy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53935" y="1752600"/>
            <a:ext cx="10928465" cy="510540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W taki sposób można załatwić sprawę tylko wtedy, gdy przepisy szczególne na to zezwalają.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Sprawę uważa się za załatwioną milcząco</a:t>
            </a:r>
            <a:r>
              <a:rPr lang="pl-PL" sz="1600" dirty="0"/>
              <a:t> w sposób w całości uwzględniający żądanie strony, jeżeli w ciągu miesiąca od dnia doręczenia żądania strony właściwemu organowi albo w innym terminie: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 nie wyda decyzji lub postanowienia kończącego postępowanie w sprawie (milczące zakończenie postępowania) albo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 nie wniesie sprzeciwu w drodze decyzji  (milcząca zgoda)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Dzień wydania decyzji lub postanowienia kończącego postępowanie w sprawie albo dzień wydania sprzeciwu: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dzień nadania sprzeciwu, decyzji lub postanowienia przez operatora pocztowego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dzień doręczenia sprzeciwu, decyzji lub postanowienia przez pracownika organu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dzień wprowadzenia sprzeciwu, decyzji lub postanowienia do systemu teleinformatycznego </a:t>
            </a:r>
          </a:p>
        </p:txBody>
      </p:sp>
    </p:spTree>
    <p:extLst>
      <p:ext uri="{BB962C8B-B14F-4D97-AF65-F5344CB8AC3E}">
        <p14:creationId xmlns:p14="http://schemas.microsoft.com/office/powerpoint/2010/main" val="857572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milczące załatwienie sprawy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6102" y="1752600"/>
            <a:ext cx="10906298" cy="4988768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Dzień milczącego załatwienia sprawy </a:t>
            </a:r>
            <a:r>
              <a:rPr lang="pl-PL" sz="1600" dirty="0"/>
              <a:t>– dzień, który następuje po dniu, w którym upływa termin do wydania decyzji lub postanowienia kończącego postępowanie w sprawie albo wniesienia sprzeciwu.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Zaświadczenie o milczącym załatwieniu sprawy – </a:t>
            </a:r>
            <a:r>
              <a:rPr lang="pl-PL" sz="1600" dirty="0"/>
              <a:t>wydawane w formie postanowienia na wniosek.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Elementy postanowienia – zaświadczenia o milczącym załatwieniu sprawy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organu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data wydania zaświadczenia o milczącym załatwieniu sprawy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strony/stron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podstawa prawna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treść rozstrzygnięcia sprawy załatwionej milcząco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data milczącego załatwienia sprawy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pouczenie o możliwości wniesienia zażalenia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podpis pracownika organu</a:t>
            </a:r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887374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ugoda administracyjna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0683" y="1752600"/>
            <a:ext cx="11014229" cy="477274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Przesłanki do zawarcia ugody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uproszczenie i przyspieszenie postępowania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czasie trwania postępowania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sprawa ma charakter sporny (co najmniej dwie strony o spornych interesach)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zawarciu ugody nie sprzeciwiają się przepisy prawa</a:t>
            </a:r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Ugoda zawierana jest przez strony postępowania, </a:t>
            </a:r>
            <a:r>
              <a:rPr lang="pl-PL" sz="1600" dirty="0"/>
              <a:t>a nie przez stronę i organ administracji publicznej.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W celu zawarcia ugody organ administracji publicznej odracza termin wydania decyzji administracyjnej.</a:t>
            </a:r>
          </a:p>
        </p:txBody>
      </p:sp>
    </p:spTree>
    <p:extLst>
      <p:ext uri="{BB962C8B-B14F-4D97-AF65-F5344CB8AC3E}">
        <p14:creationId xmlns:p14="http://schemas.microsoft.com/office/powerpoint/2010/main" val="814223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ugoda administracyjna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31520" y="1752600"/>
            <a:ext cx="10906298" cy="4844752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Elementy ugody administracyjnej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organu, przed którym ugoda została zawarta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stron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data sporządzenia ugody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przedmiot i treść uzgodnień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podpisy stron oraz podpis upoważnionego pracownika organu administracji publicznej</a:t>
            </a:r>
          </a:p>
          <a:p>
            <a:pPr marL="114300" indent="0" algn="just">
              <a:buNone/>
            </a:pPr>
            <a:r>
              <a:rPr lang="pl-PL" sz="1600" dirty="0"/>
              <a:t>*W przypadku ugody zawieranej na piśmie – przed podpisaniem odczytuje się ugodę. W przypadku ugody w formie dokumentu elektronicznego nie odczytuje się ugody.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Zatwierdzenie ugody przez organ – </a:t>
            </a:r>
            <a:r>
              <a:rPr lang="pl-PL" sz="1600" dirty="0"/>
              <a:t>w ciągu 7 dni od dnia zawarcia ugody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postanowienie o zatwierdzeniu ugody </a:t>
            </a:r>
            <a:endParaRPr lang="pl-PL" sz="1600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postanowienie o odmowie zatwierdzenia ugody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Na postanowienie o zatwierdzeniu lub odmowie zatwierdzenia ugody służy zażalenie. </a:t>
            </a:r>
          </a:p>
        </p:txBody>
      </p:sp>
    </p:spTree>
    <p:extLst>
      <p:ext uri="{BB962C8B-B14F-4D97-AF65-F5344CB8AC3E}">
        <p14:creationId xmlns:p14="http://schemas.microsoft.com/office/powerpoint/2010/main" val="963249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Postanowienia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2233" y="1752600"/>
            <a:ext cx="10490662" cy="48447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Zasadniczo</a:t>
            </a:r>
            <a:r>
              <a:rPr lang="pl-PL" sz="1600" dirty="0"/>
              <a:t> – nie rozstrzygają sprawy administracyjnej co do istoty.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W drodze postanowień załatwiane są zagadnienia pojawiające się w toku postępowania.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Klasyfikacja postanowień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postanowienia incydentalne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postanowienia końcowe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postanowienia pozytywne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postanowienia negatywne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postanowienia ostateczne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postanowienia zaskarżalne w drodze zażalenia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postanowienia zaskarżalne łącznie z decyzją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postanowienia zaskarżalne w drodze skargi do sądu administracyjnego</a:t>
            </a:r>
          </a:p>
        </p:txBody>
      </p:sp>
    </p:spTree>
    <p:extLst>
      <p:ext uri="{BB962C8B-B14F-4D97-AF65-F5344CB8AC3E}">
        <p14:creationId xmlns:p14="http://schemas.microsoft.com/office/powerpoint/2010/main" val="2334825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Postanowienia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Elementy postanowienia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data wydania postanowienia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oznaczenie organu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oznaczenie adresata np. strona, świadek, biegły, uczestnik postępowania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podstawa prawna – głównie przepisy proceduralne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rozstrzygnięcie (osnowa)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uzasadnienie faktyczne i prawne – jeżeli na postanowienie przysługuje zażalenie/ skarga do sądu albo jest to postanowienie wydane po rozpatrzeniu zażalenia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pouczenie o przysługujących środkach prawnych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podpis pracownika organu</a:t>
            </a:r>
          </a:p>
        </p:txBody>
      </p:sp>
    </p:spTree>
    <p:extLst>
      <p:ext uri="{BB962C8B-B14F-4D97-AF65-F5344CB8AC3E}">
        <p14:creationId xmlns:p14="http://schemas.microsoft.com/office/powerpoint/2010/main" val="8904231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kontrola rozstrzygnięć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Środki prawne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zwykłe</a:t>
            </a:r>
            <a:r>
              <a:rPr lang="pl-PL" sz="1600" dirty="0"/>
              <a:t> – przysługują w stosunku do rozstrzygnięć nieostatecznych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nadzwyczajne</a:t>
            </a:r>
            <a:r>
              <a:rPr lang="pl-PL" sz="1600" dirty="0"/>
              <a:t> – przysługują w stosunku do rozstrzygnięć ostatecznych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Podział środków prawnych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samoistne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niesamoistne</a:t>
            </a:r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1600" dirty="0" err="1"/>
              <a:t>dewolutywne</a:t>
            </a:r>
            <a:r>
              <a:rPr lang="pl-PL" sz="1600" dirty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 err="1"/>
              <a:t>niedewolutywne</a:t>
            </a: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suspensywne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niesuspensywne</a:t>
            </a:r>
          </a:p>
        </p:txBody>
      </p:sp>
    </p:spTree>
    <p:extLst>
      <p:ext uri="{BB962C8B-B14F-4D97-AF65-F5344CB8AC3E}">
        <p14:creationId xmlns:p14="http://schemas.microsoft.com/office/powerpoint/2010/main" val="2022249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58981" y="1752600"/>
            <a:ext cx="10645833" cy="4916760"/>
          </a:xfrm>
        </p:spPr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pl-PL" sz="1600" b="1" dirty="0"/>
              <a:t>Liczenie terminów c.d.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 latach </a:t>
            </a:r>
            <a:r>
              <a:rPr lang="pl-PL" sz="1600" dirty="0"/>
              <a:t>– termin kończy się z upływem tego dnia w ostatnim roku, który odpowiada początkowemu dniowi terminu, a gdyby takiego dnia w ostatnim roku nie było – w dniu poprzedzającym bezpośrednio ten dzień</a:t>
            </a:r>
          </a:p>
          <a:p>
            <a:pPr marL="114300" indent="0" algn="just">
              <a:buNone/>
            </a:pPr>
            <a:r>
              <a:rPr lang="pl-PL" sz="1600" dirty="0"/>
              <a:t> np. termin wynosi 1 rok, zdarzenie nastąpiło 25 listopada 2024 r. </a:t>
            </a:r>
          </a:p>
          <a:p>
            <a:pPr marL="114300" indent="0" algn="just">
              <a:buNone/>
            </a:pPr>
            <a:r>
              <a:rPr lang="pl-PL" sz="1600" dirty="0"/>
              <a:t>– termin upłynie 25 listopada 2025 r. o godz. 24</a:t>
            </a:r>
          </a:p>
          <a:p>
            <a:pPr marL="114300" indent="0" algn="just">
              <a:buNone/>
            </a:pPr>
            <a:r>
              <a:rPr lang="pl-PL" sz="1600" dirty="0"/>
              <a:t> np. termin wynosi 1 rok, zdarzenie nastąpiło 29 lutego 2024 r. </a:t>
            </a:r>
          </a:p>
          <a:p>
            <a:pPr marL="114300" indent="0" algn="just">
              <a:buNone/>
            </a:pPr>
            <a:r>
              <a:rPr lang="pl-PL" sz="1600" dirty="0"/>
              <a:t>– termin upłynie 28 lutego 2025 r. o godz. 24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koniec terminu przypada na dzień ustawowo wolny od pracy lub na sobotę – </a:t>
            </a:r>
            <a:r>
              <a:rPr lang="pl-PL" sz="1600" dirty="0"/>
              <a:t>termin upływa następnego dnia, który nie jest dniem wolnym od pracy ani sobotą</a:t>
            </a:r>
          </a:p>
          <a:p>
            <a:pPr marL="114300" indent="0" algn="just">
              <a:buNone/>
            </a:pPr>
            <a:r>
              <a:rPr lang="pl-PL" sz="1600" b="1" dirty="0"/>
              <a:t> </a:t>
            </a:r>
            <a:r>
              <a:rPr lang="pl-PL" sz="1600" dirty="0"/>
              <a:t>np. termin wynosi miesiąc, zdarzenie nastąpiło 25 listopada 2024 r. </a:t>
            </a:r>
          </a:p>
          <a:p>
            <a:pPr marL="114300" indent="0" algn="just">
              <a:buNone/>
            </a:pPr>
            <a:r>
              <a:rPr lang="pl-PL" sz="1600" dirty="0"/>
              <a:t>– termin upłynie 27 grudnia 2025 r. (piątek) – 25 grudnia 2024 r. to dzień ustawowo wolny od pracy   </a:t>
            </a:r>
          </a:p>
          <a:p>
            <a:pPr marL="114300" indent="0" algn="just">
              <a:buNone/>
            </a:pPr>
            <a:r>
              <a:rPr lang="pl-PL" sz="1600" dirty="0"/>
              <a:t> np. termin wynosi 2 miesiące, zdarzenie nastąpiło 25 listopada 2024 r. (poniedziałek) </a:t>
            </a:r>
          </a:p>
          <a:p>
            <a:pPr marL="114300" indent="0" algn="just">
              <a:buNone/>
            </a:pPr>
            <a:r>
              <a:rPr lang="pl-PL" sz="1600" dirty="0"/>
              <a:t>– termin upłynie 27 stycznia 2025 r. o godz. 24 – 25 stycznia 2025 r. to sobota</a:t>
            </a:r>
          </a:p>
          <a:p>
            <a:pPr marL="114300" indent="0" algn="just">
              <a:buNone/>
            </a:pPr>
            <a:r>
              <a:rPr lang="pl-PL" sz="1600" b="1" dirty="0"/>
              <a:t> </a:t>
            </a:r>
            <a:r>
              <a:rPr lang="pl-PL" sz="1600" dirty="0"/>
              <a:t>np. termin wynosi 5 miesięcy, zdarzenie nastąpiło 19 listopada 2024 r. </a:t>
            </a:r>
          </a:p>
          <a:p>
            <a:pPr marL="114300" indent="0" algn="just">
              <a:buNone/>
            </a:pPr>
            <a:r>
              <a:rPr lang="pl-PL" sz="1600" dirty="0"/>
              <a:t>– termin upłynie 22 kwietnia 2025 r. we wtorek o godz. 24 – wg reguł dotyczących terminów liczonych  w miesiącach powinien to być 19 kwietnia 2025 r., ale ten dzień to sobota, dodatkowo w najbliższy poniedziałek wypada dzień ustawowo wolny od pracy - najbliższy dzień „roboczy” to 22 kwietnia 2025 r.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256884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zwykłe - odwołanie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Podmioty uprawnione – </a:t>
            </a:r>
            <a:r>
              <a:rPr lang="pl-PL" sz="1600" dirty="0"/>
              <a:t>strony, uczestnicy na prawach strony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Termin – </a:t>
            </a:r>
            <a:r>
              <a:rPr lang="pl-PL" sz="1600" dirty="0"/>
              <a:t>zasadniczo - 14 dni od doręczenia decyzji administracyjnej</a:t>
            </a:r>
          </a:p>
          <a:p>
            <a:pPr marL="114300" indent="0" algn="just">
              <a:buNone/>
            </a:pPr>
            <a:r>
              <a:rPr lang="pl-PL" sz="1600" dirty="0"/>
              <a:t>*uwaga – przepisy szczególne z zakresu prawa administracyjnego mogą wprowadzać inne terminy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Odwołanie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środek </a:t>
            </a:r>
            <a:r>
              <a:rPr lang="pl-PL" sz="1600" b="1" dirty="0" err="1"/>
              <a:t>dewolutywny</a:t>
            </a:r>
            <a:r>
              <a:rPr lang="pl-PL" sz="1600" b="1" dirty="0"/>
              <a:t> </a:t>
            </a:r>
            <a:r>
              <a:rPr lang="pl-PL" sz="1600" dirty="0"/>
              <a:t>(względnie </a:t>
            </a:r>
            <a:r>
              <a:rPr lang="pl-PL" sz="1600" dirty="0" err="1"/>
              <a:t>dewolutywny</a:t>
            </a:r>
            <a:r>
              <a:rPr lang="pl-PL" sz="1600" dirty="0"/>
              <a:t>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środek </a:t>
            </a:r>
            <a:r>
              <a:rPr lang="pl-PL" sz="1600" b="1" dirty="0"/>
              <a:t>suspensywny</a:t>
            </a:r>
            <a:endParaRPr lang="pl-PL" sz="1600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3352552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zwykłe - odwołanie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654696"/>
            <a:ext cx="8229600" cy="4988768"/>
          </a:xfrm>
        </p:spPr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pl-PL" sz="1600" b="1" dirty="0"/>
              <a:t>odwołanie</a:t>
            </a:r>
          </a:p>
          <a:p>
            <a:pPr marL="114300" indent="0" algn="ctr">
              <a:buNone/>
            </a:pPr>
            <a:r>
              <a:rPr lang="pl-PL" sz="1600" dirty="0"/>
              <a:t>wnoszone, co do zasady, w ciągu 14 dni od doręczenia decyzji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organ, który wydał decyzję w I instancji</a:t>
            </a:r>
          </a:p>
          <a:p>
            <a:pPr marL="114300" indent="0" algn="ctr">
              <a:buNone/>
            </a:pPr>
            <a:r>
              <a:rPr lang="pl-PL" sz="1600" b="1" dirty="0"/>
              <a:t>samokontrola </a:t>
            </a:r>
          </a:p>
          <a:p>
            <a:pPr marL="114300" indent="0" algn="ctr">
              <a:buNone/>
            </a:pPr>
            <a:r>
              <a:rPr lang="pl-PL" sz="1600" dirty="0"/>
              <a:t>organ, który wydał decyzję administracyjną, w ciągu 7 dni od otrzymania odwołania, może zmienić zaskarżoną decyzję, jeżeli w całości uwzględnia odwołanie strony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 zmiana decyzji w trybie samokontroli                 brak zmiany decyzji</a:t>
            </a:r>
          </a:p>
          <a:p>
            <a:pPr marL="114300" indent="0" algn="just">
              <a:buNone/>
            </a:pPr>
            <a:r>
              <a:rPr lang="pl-PL" sz="1200" dirty="0"/>
              <a:t>tylko, gdy organ w całości uwzględnia żądanie strony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                        strona                                              organ wyższego stopnia</a:t>
            </a:r>
          </a:p>
          <a:p>
            <a:pPr marL="114300" indent="0" algn="just">
              <a:buNone/>
            </a:pPr>
            <a:r>
              <a:rPr lang="pl-PL" sz="1600" b="1" dirty="0"/>
              <a:t>może odwołać się od „nowej” decyzji</a:t>
            </a:r>
          </a:p>
          <a:p>
            <a:pPr marL="114300" indent="0" algn="just">
              <a:buNone/>
            </a:pPr>
            <a:r>
              <a:rPr lang="pl-PL" sz="1600" b="1" dirty="0"/>
              <a:t>                                                                                  rozpatrzenie odwołania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                                                                                decyzja organu II instancji</a:t>
            </a:r>
          </a:p>
          <a:p>
            <a:pPr marL="114300" indent="0" algn="ctr">
              <a:buNone/>
            </a:pPr>
            <a:r>
              <a:rPr lang="pl-PL" sz="1600" dirty="0"/>
              <a:t> </a:t>
            </a:r>
          </a:p>
        </p:txBody>
      </p:sp>
      <p:sp>
        <p:nvSpPr>
          <p:cNvPr id="5" name="Strzałka w dół 4"/>
          <p:cNvSpPr/>
          <p:nvPr/>
        </p:nvSpPr>
        <p:spPr>
          <a:xfrm>
            <a:off x="6023992" y="2271363"/>
            <a:ext cx="7200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5087888" y="3717032"/>
            <a:ext cx="43204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6888088" y="3745525"/>
            <a:ext cx="43204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trzałka w dół 9"/>
          <p:cNvSpPr/>
          <p:nvPr/>
        </p:nvSpPr>
        <p:spPr>
          <a:xfrm>
            <a:off x="3863753" y="4581128"/>
            <a:ext cx="4571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Strzałka w dół 10"/>
          <p:cNvSpPr/>
          <p:nvPr/>
        </p:nvSpPr>
        <p:spPr>
          <a:xfrm>
            <a:off x="7968209" y="4391000"/>
            <a:ext cx="4571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3" name="Strzałka w dół 12"/>
          <p:cNvSpPr/>
          <p:nvPr/>
        </p:nvSpPr>
        <p:spPr>
          <a:xfrm>
            <a:off x="7968209" y="5001797"/>
            <a:ext cx="4571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4" name="Strzałka w dół 13"/>
          <p:cNvSpPr/>
          <p:nvPr/>
        </p:nvSpPr>
        <p:spPr>
          <a:xfrm>
            <a:off x="7970235" y="5582743"/>
            <a:ext cx="4571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3341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zwykłe - odwołanie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Rozstrzygnięcia organu II instancji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o utrzymaniu w mocy zaskarżonej decyzji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</a:t>
            </a:r>
            <a:r>
              <a:rPr lang="pl-PL" sz="1600" dirty="0" err="1"/>
              <a:t>reformatoryjna</a:t>
            </a:r>
            <a:r>
              <a:rPr lang="pl-PL" sz="1600" dirty="0"/>
              <a:t> – zmieniająca zaskarżoną decyzję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kasacyjna – uchylająca decyzję I instancji i zwracająca sprawę do ponownego rozpoznania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o uchyleniu decyzji I instancji i umorzeniu postępowania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o uchyleniu zaskarżonej decyzji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o umorzeniu postępowania odwoławczego</a:t>
            </a:r>
          </a:p>
        </p:txBody>
      </p:sp>
    </p:spTree>
    <p:extLst>
      <p:ext uri="{BB962C8B-B14F-4D97-AF65-F5344CB8AC3E}">
        <p14:creationId xmlns:p14="http://schemas.microsoft.com/office/powerpoint/2010/main" val="1750337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zwykłe – wniosek o ponowne rozpatrzenie sprawy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l-PL" dirty="0"/>
          </a:p>
          <a:p>
            <a:pPr marL="114300" indent="0" algn="just">
              <a:buNone/>
            </a:pPr>
            <a:r>
              <a:rPr lang="pl-PL" sz="1600" dirty="0"/>
              <a:t>Przysługuje, gdy </a:t>
            </a:r>
            <a:r>
              <a:rPr lang="pl-PL" sz="1600" b="1" dirty="0"/>
              <a:t>decyzja w I instancji została wydana przez ministra lub samorządowe kolegium odwoławcze.</a:t>
            </a:r>
            <a:endParaRPr lang="pl-PL" sz="1600" dirty="0"/>
          </a:p>
          <a:p>
            <a:pPr marL="114300" indent="0">
              <a:buNone/>
            </a:pPr>
            <a:endParaRPr lang="pl-PL" dirty="0"/>
          </a:p>
          <a:p>
            <a:pPr marL="114300" indent="0" algn="just">
              <a:buNone/>
            </a:pPr>
            <a:r>
              <a:rPr lang="pl-PL" sz="1600" b="1" dirty="0"/>
              <a:t>Podmioty uprawnione – </a:t>
            </a:r>
            <a:r>
              <a:rPr lang="pl-PL" sz="1600" dirty="0"/>
              <a:t>strony, uczestnicy na prawach strony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Termin – </a:t>
            </a:r>
            <a:r>
              <a:rPr lang="pl-PL" sz="1600" dirty="0"/>
              <a:t>zasadniczo - 14 dni od doręczenia decyzji administracyjnej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Wniosek o ponowne rozpatrzenie sprawy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środek </a:t>
            </a:r>
            <a:r>
              <a:rPr lang="pl-PL" sz="1600" b="1" dirty="0" err="1"/>
              <a:t>niedewolutywny</a:t>
            </a:r>
            <a:endParaRPr lang="pl-PL" sz="1600" dirty="0"/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środek </a:t>
            </a:r>
            <a:r>
              <a:rPr lang="pl-PL" sz="1600" b="1" dirty="0"/>
              <a:t>suspensywny</a:t>
            </a: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00484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zwykłe – wniosek o ponowne rozpatrzenie sprawy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wniosek o ponowne rozpatrzenie sprawy</a:t>
            </a:r>
          </a:p>
          <a:p>
            <a:pPr marL="114300" indent="0" algn="ctr">
              <a:buNone/>
            </a:pPr>
            <a:r>
              <a:rPr lang="pl-PL" sz="1600" dirty="0"/>
              <a:t>wnoszony, co do zasady, w ciągu 14 dni od doręczenia decyzji wydanej przez ministra lub samorządowe kolegium odwoławcze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organ, który wydał decyzję w I instancji </a:t>
            </a:r>
          </a:p>
          <a:p>
            <a:pPr marL="114300" indent="0" algn="ctr">
              <a:buNone/>
            </a:pPr>
            <a:r>
              <a:rPr lang="pl-PL" sz="1600" dirty="0"/>
              <a:t>rozpatrzenie wniosku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decyzja administracyjna uwzględniająca/nieuwzględniająca żądania strony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Jeżeli decyzja w I instancji została wydana przez ministra lub SKO, strona może wnieść od decyzji wydanej po raz pierwszy </a:t>
            </a:r>
            <a:r>
              <a:rPr lang="pl-PL" sz="1600" b="1" dirty="0"/>
              <a:t>skargę do wojewódzkiego sądu administracyjnego</a:t>
            </a:r>
            <a:r>
              <a:rPr lang="pl-PL" sz="1600" dirty="0"/>
              <a:t> w terminie 30 dni od doręczenia decyzji administracyjnej – bez konieczności uprzedniego wniesienia wniosku o ponowne rozpatrzenie sprawy.</a:t>
            </a:r>
          </a:p>
        </p:txBody>
      </p:sp>
      <p:sp>
        <p:nvSpPr>
          <p:cNvPr id="6" name="Strzałka w dół 5"/>
          <p:cNvSpPr/>
          <p:nvPr/>
        </p:nvSpPr>
        <p:spPr>
          <a:xfrm>
            <a:off x="6023992" y="2636912"/>
            <a:ext cx="7200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0" name="Strzałka w dół 9"/>
          <p:cNvSpPr/>
          <p:nvPr/>
        </p:nvSpPr>
        <p:spPr>
          <a:xfrm>
            <a:off x="6023992" y="3501008"/>
            <a:ext cx="7200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2538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Terminy załatwienia sprawy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niezwłocznie </a:t>
            </a:r>
            <a:r>
              <a:rPr lang="pl-PL" sz="1600" dirty="0"/>
              <a:t>– jeżeli strona z żądaniem wszczęcia postępowania dostarczyła dowody lub w oparciu o fakty i dowody powszechnie znane lub znane organowi z urzędu; postępowanie uproszczone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 ciągu miesiąca </a:t>
            </a:r>
            <a:r>
              <a:rPr lang="pl-PL" sz="1600" dirty="0"/>
              <a:t>– gdy potrzebne jest postępowanie wyjaśniające, postępowanie odwoławcze, maksymalny termin rozpoznania sprawy w postępowaniu uproszczonym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 ciągu dwóch miesięcy </a:t>
            </a:r>
            <a:r>
              <a:rPr lang="pl-PL" sz="1600" dirty="0"/>
              <a:t>– sprawa szczególnie skomplikowana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4217223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063552" y="1556792"/>
            <a:ext cx="8229600" cy="5301208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dirty="0"/>
              <a:t>organ nie może załatwić sprawy w terminie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sygnalizacja</a:t>
            </a:r>
          </a:p>
          <a:p>
            <a:pPr marL="114300" indent="0" algn="ctr">
              <a:buNone/>
            </a:pPr>
            <a:r>
              <a:rPr lang="pl-PL" sz="1600" dirty="0"/>
              <a:t>Organ informuje stronę o niemożności załatwienia sprawy w terminie i wskazuje termin, w którym załatwi sprawę. Organ informuje stronę o możliwości wniesienia ponaglenia.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ponaglenie</a:t>
            </a:r>
          </a:p>
          <a:p>
            <a:pPr algn="ctr">
              <a:buFont typeface="Wingdings" pitchFamily="2" charset="2"/>
              <a:buChar char="§"/>
            </a:pPr>
            <a:r>
              <a:rPr lang="pl-PL" sz="1600" dirty="0"/>
              <a:t>przysługuje do organu wyższego stopnia nad organem załatwiającym sprawę</a:t>
            </a:r>
          </a:p>
          <a:p>
            <a:pPr algn="ctr">
              <a:buFont typeface="Wingdings" pitchFamily="2" charset="2"/>
              <a:buChar char="§"/>
            </a:pPr>
            <a:r>
              <a:rPr lang="pl-PL" sz="1600" dirty="0"/>
              <a:t>przysługuje do tego samego organu, jeżeli nie ma organu wyższego stopnia  </a:t>
            </a:r>
          </a:p>
          <a:p>
            <a:pPr marL="114300" indent="0" algn="ctr">
              <a:buNone/>
            </a:pPr>
            <a:r>
              <a:rPr lang="pl-PL" sz="1600" dirty="0"/>
              <a:t>Przysługuje na niezałatwienie sprawy w terminie lub gdy postępowanie jest prowadzone w sposób przewlekły (dłużej niż jest to niezbędne do załatwienia sprawy). Ponaglenie musi zawierać uzasadnienie.</a:t>
            </a:r>
          </a:p>
          <a:p>
            <a:pPr marL="114300" indent="0" algn="ctr">
              <a:buNone/>
            </a:pPr>
            <a:r>
              <a:rPr lang="pl-PL" sz="1600" dirty="0"/>
              <a:t>Wnoszone jest za pośrednictwem organu, którego dotyczy.   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przekazanie ponaglenia do organu wyższego stopnia w ciągu 7 dni od jego otrzymania wraz z aktami sprawy  </a:t>
            </a:r>
          </a:p>
        </p:txBody>
      </p:sp>
      <p:sp>
        <p:nvSpPr>
          <p:cNvPr id="4" name="Strzałka w dół 3"/>
          <p:cNvSpPr/>
          <p:nvPr/>
        </p:nvSpPr>
        <p:spPr>
          <a:xfrm>
            <a:off x="6023992" y="1940394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Strzałka w dół 4"/>
          <p:cNvSpPr/>
          <p:nvPr/>
        </p:nvSpPr>
        <p:spPr>
          <a:xfrm>
            <a:off x="6037640" y="3284984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Strzałka w dół 5"/>
          <p:cNvSpPr/>
          <p:nvPr/>
        </p:nvSpPr>
        <p:spPr>
          <a:xfrm>
            <a:off x="6023992" y="5544348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Strzałka w dół 6"/>
          <p:cNvSpPr/>
          <p:nvPr/>
        </p:nvSpPr>
        <p:spPr>
          <a:xfrm>
            <a:off x="6059997" y="6309320"/>
            <a:ext cx="4571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993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dirty="0"/>
              <a:t>organ uprawniony do rozpatrzenia ponaglenia w ciągu 7 dni od jego otrzymania</a:t>
            </a:r>
          </a:p>
          <a:p>
            <a:pPr algn="ctr">
              <a:buFont typeface="Wingdings" pitchFamily="2" charset="2"/>
              <a:buChar char="§"/>
            </a:pPr>
            <a:r>
              <a:rPr lang="pl-PL" sz="1600" dirty="0"/>
              <a:t>rozpatruje ponaglenie</a:t>
            </a:r>
          </a:p>
          <a:p>
            <a:pPr algn="ctr">
              <a:buFont typeface="Wingdings" pitchFamily="2" charset="2"/>
              <a:buChar char="§"/>
            </a:pPr>
            <a:r>
              <a:rPr lang="pl-PL" sz="1600" dirty="0"/>
              <a:t>wydaje postanowienie, w którym wskazuje, czy organ rozpoznający sprawę dopuścił się bezczynności lub przewlekłego prowadzenia postępowania</a:t>
            </a:r>
          </a:p>
          <a:p>
            <a:pPr algn="ctr">
              <a:buFont typeface="Wingdings" pitchFamily="2" charset="2"/>
              <a:buChar char="§"/>
            </a:pPr>
            <a:r>
              <a:rPr lang="pl-PL" sz="1600" dirty="0"/>
              <a:t>w przypadku stwierdzenia bezczynności lub przewlekłości – zobowiązuje organ do załatwienia sprawy i wyznacza termin jej załatwienia oraz zarządza wyjaśnienie przyczyn i ustalenie osób winnych bezczynności lub przewlekłości, a także podjęcie środków zapobiegających tego typu zjawiskom</a:t>
            </a:r>
          </a:p>
          <a:p>
            <a:pPr algn="ctr">
              <a:buFont typeface="Wingdings" pitchFamily="2" charset="2"/>
              <a:buChar char="§"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brak załatwienia sprawy przez organ rozpoznający sprawę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skarga na bezczynność do Wojewódzkiego Sądu Administracyjnego</a:t>
            </a:r>
          </a:p>
        </p:txBody>
      </p:sp>
      <p:sp>
        <p:nvSpPr>
          <p:cNvPr id="4" name="Strzałka w dół 3"/>
          <p:cNvSpPr/>
          <p:nvPr/>
        </p:nvSpPr>
        <p:spPr>
          <a:xfrm>
            <a:off x="6023992" y="3831370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Strzałka w dół 4"/>
          <p:cNvSpPr/>
          <p:nvPr/>
        </p:nvSpPr>
        <p:spPr>
          <a:xfrm>
            <a:off x="6023992" y="4351804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8229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Rozpatrzenie sprawy administracyjnej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postępowanie gabinetowe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rozprawa</a:t>
            </a:r>
          </a:p>
          <a:p>
            <a:pPr lvl="1" algn="just">
              <a:buFont typeface="Wingdings" pitchFamily="2" charset="2"/>
              <a:buChar char="§"/>
            </a:pPr>
            <a:r>
              <a:rPr lang="pl-PL" sz="1600" dirty="0"/>
              <a:t>gdy przepis prawa wymaga przeprowadzenia rozprawy</a:t>
            </a:r>
          </a:p>
          <a:p>
            <a:pPr lvl="1" algn="just">
              <a:buFont typeface="Wingdings" pitchFamily="2" charset="2"/>
              <a:buChar char="§"/>
            </a:pPr>
            <a:r>
              <a:rPr lang="pl-PL" sz="1600" dirty="0"/>
              <a:t>gdy w sprawie występują strony o spornych interesach</a:t>
            </a:r>
          </a:p>
          <a:p>
            <a:pPr lvl="1" algn="just">
              <a:buFont typeface="Wingdings" pitchFamily="2" charset="2"/>
              <a:buChar char="§"/>
            </a:pPr>
            <a:r>
              <a:rPr lang="pl-PL" sz="1600" dirty="0"/>
              <a:t>gdy należy udowodnić fakty przy pomocy zeznań świadków, opinii biegłych lub w drodze oględzin</a:t>
            </a:r>
          </a:p>
          <a:p>
            <a:pPr lvl="1" algn="just">
              <a:buFont typeface="Wingdings" pitchFamily="2" charset="2"/>
              <a:buChar char="§"/>
            </a:pPr>
            <a:r>
              <a:rPr lang="pl-PL" sz="1600" dirty="0"/>
              <a:t>gdy w sprawie zawarta będzie ugoda</a:t>
            </a:r>
          </a:p>
          <a:p>
            <a:pPr marL="411480" lvl="1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Część wstępna rozprawy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otwarcie rozprawy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ustalenie, czy osoby wezwane stawiły się i sprawdzenie, czy nie ma podstaw do odroczenia rozprawy</a:t>
            </a:r>
          </a:p>
        </p:txBody>
      </p:sp>
    </p:spTree>
    <p:extLst>
      <p:ext uri="{BB962C8B-B14F-4D97-AF65-F5344CB8AC3E}">
        <p14:creationId xmlns:p14="http://schemas.microsoft.com/office/powerpoint/2010/main" val="271398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Część właściwa rozprawy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postępowanie dowodowe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składanie wyjaśnień przez strony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zgłaszanie żądań, propozycji i zarzutów oraz przedstawienie dowodów na ich poparcie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Rozprawą kieruje pracownik organu administracji, przed którym odbywa się postępowanie.</a:t>
            </a:r>
          </a:p>
        </p:txBody>
      </p:sp>
    </p:spTree>
    <p:extLst>
      <p:ext uri="{BB962C8B-B14F-4D97-AF65-F5344CB8AC3E}">
        <p14:creationId xmlns:p14="http://schemas.microsoft.com/office/powerpoint/2010/main" val="750843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dowodowe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Fakty powszechnie znane </a:t>
            </a:r>
            <a:r>
              <a:rPr lang="pl-PL" sz="1600" dirty="0"/>
              <a:t>(fakty notoryczne, fakty notoryjne) – okoliczności, zdarzenia, czynności lub stany, które powinny być znane każdemu rozsądnemu i posiadającemu doświadczenie życiowe mieszkańcowi danej miejscowości.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Fakty znane z urzędu </a:t>
            </a:r>
            <a:r>
              <a:rPr lang="pl-PL" sz="1600" dirty="0"/>
              <a:t>– fakty, z którymi pracownik organu zapoznał się w toku swego urzędowania i w związku z urzędowaniem, a nie prywatnie.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Dowód – </a:t>
            </a:r>
            <a:r>
              <a:rPr lang="pl-PL" sz="1600" dirty="0"/>
              <a:t>wszystko co może przyczynić się do wyjaśnienia sprawy, a nie jest sprzeczne z prawem.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Uprawdopodobnienie – </a:t>
            </a:r>
            <a:r>
              <a:rPr lang="pl-PL" sz="1600" dirty="0"/>
              <a:t>środek zastępczy dowodu, niedający pewności, a tylko prawdopodobieństwo twierdzenia o jakimś fakcie. Może być stosowane tylko wtedy, gdy przepisy na to pozwalają. 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1818817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2998</Words>
  <Application>Microsoft Office PowerPoint</Application>
  <PresentationFormat>Panoramiczny</PresentationFormat>
  <Paragraphs>397</Paragraphs>
  <Slides>34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34</vt:i4>
      </vt:variant>
    </vt:vector>
  </HeadingPairs>
  <TitlesOfParts>
    <vt:vector size="41" baseType="lpstr">
      <vt:lpstr>Aptos</vt:lpstr>
      <vt:lpstr>Arial</vt:lpstr>
      <vt:lpstr>Book Antiqua</vt:lpstr>
      <vt:lpstr>Century Gothic</vt:lpstr>
      <vt:lpstr>Wingdings</vt:lpstr>
      <vt:lpstr>Apteka</vt:lpstr>
      <vt:lpstr>1_Apteka</vt:lpstr>
      <vt:lpstr>Encyklopedia prawa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 postępowanie dowodowe</vt:lpstr>
      <vt:lpstr>Postępowanie administracyjne postępowanie dowodowe</vt:lpstr>
      <vt:lpstr>Postępowanie administracyjne postępowanie dowodowe</vt:lpstr>
      <vt:lpstr>Postępowanie administracyjne postępowanie dowodowe</vt:lpstr>
      <vt:lpstr>Postępowanie administracyjne postępowanie dowodowe</vt:lpstr>
      <vt:lpstr>Postępowanie administracyjne postępowanie dowodowe</vt:lpstr>
      <vt:lpstr>Postępowanie administracyjne postępowanie dowodowe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 Decyzje administracyjne</vt:lpstr>
      <vt:lpstr>Postępowanie administracyjne decyzje administracyjne c.d.</vt:lpstr>
      <vt:lpstr>Postępowanie administracyjne milczące załatwienie sprawy</vt:lpstr>
      <vt:lpstr>Postępowanie administracyjne milczące załatwienie sprawy c.d.</vt:lpstr>
      <vt:lpstr>Postępowanie administracyjne ugoda administracyjna</vt:lpstr>
      <vt:lpstr>Postępowanie administracyjne ugoda administracyjna c.d.</vt:lpstr>
      <vt:lpstr>Postępowanie administracyjne Postanowienia</vt:lpstr>
      <vt:lpstr>Postępowanie administracyjne Postanowienia c.d.</vt:lpstr>
      <vt:lpstr>Postępowanie administracyjne kontrola rozstrzygnięć </vt:lpstr>
      <vt:lpstr>Postępowanie administracyjne Środki prawne zwykłe - odwołanie</vt:lpstr>
      <vt:lpstr>Postępowanie administracyjne Środki prawne zwykłe - odwołanie</vt:lpstr>
      <vt:lpstr>Postępowanie administracyjne Środki prawne zwykłe - odwołanie</vt:lpstr>
      <vt:lpstr>Postępowanie administracyjne Środki prawne zwykłe – wniosek o ponowne rozpatrzenie sprawy</vt:lpstr>
      <vt:lpstr>Postępowanie administracyjne Środki prawne zwykłe – wniosek o ponowne rozpatrzenie sprawy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1</cp:revision>
  <dcterms:created xsi:type="dcterms:W3CDTF">2024-11-26T16:50:28Z</dcterms:created>
  <dcterms:modified xsi:type="dcterms:W3CDTF">2024-11-26T16:51:06Z</dcterms:modified>
</cp:coreProperties>
</file>