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80" r:id="rId4"/>
    <p:sldId id="282" r:id="rId5"/>
    <p:sldId id="333" r:id="rId6"/>
    <p:sldId id="326" r:id="rId7"/>
    <p:sldId id="397" r:id="rId8"/>
    <p:sldId id="334" r:id="rId9"/>
    <p:sldId id="396" r:id="rId10"/>
    <p:sldId id="294" r:id="rId11"/>
    <p:sldId id="398" r:id="rId12"/>
    <p:sldId id="400" r:id="rId13"/>
    <p:sldId id="394" r:id="rId14"/>
    <p:sldId id="330" r:id="rId15"/>
    <p:sldId id="300" r:id="rId16"/>
    <p:sldId id="301" r:id="rId17"/>
    <p:sldId id="302" r:id="rId18"/>
    <p:sldId id="327" r:id="rId19"/>
    <p:sldId id="285" r:id="rId20"/>
    <p:sldId id="393" r:id="rId21"/>
    <p:sldId id="374" r:id="rId22"/>
    <p:sldId id="375" r:id="rId23"/>
    <p:sldId id="376" r:id="rId24"/>
    <p:sldId id="373" r:id="rId25"/>
    <p:sldId id="392" r:id="rId26"/>
    <p:sldId id="386" r:id="rId27"/>
    <p:sldId id="387" r:id="rId28"/>
    <p:sldId id="388" r:id="rId29"/>
    <p:sldId id="389" r:id="rId30"/>
    <p:sldId id="390" r:id="rId31"/>
    <p:sldId id="336" r:id="rId32"/>
    <p:sldId id="337" r:id="rId33"/>
    <p:sldId id="399" r:id="rId34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99FF33"/>
    <a:srgbClr val="FF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599" autoAdjust="0"/>
  </p:normalViewPr>
  <p:slideViewPr>
    <p:cSldViewPr>
      <p:cViewPr varScale="1">
        <p:scale>
          <a:sx n="83" d="100"/>
          <a:sy n="83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fld id="{19D36722-34C9-46C8-9960-4DB62C284E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359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22" tIns="48061" rIns="96122" bIns="48061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fld id="{F01C80EB-5709-4ECA-91D9-11C1040C85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82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B2C4-1E27-42C2-8942-27BCB40917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227644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25C4-789B-4D6E-95A3-809AF32399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656715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9B8A-4205-43B4-A651-E6861FBC8F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9102377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5F74-9110-4BB4-951F-B6220C9FF0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333188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C507-D5C4-49C3-AD8C-7B111CA933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905210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B2C4-1E27-42C2-8942-27BCB409174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07918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4CC11-88E9-4256-93B2-5C2A3E0DCFB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14932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0CFA-13FE-44D3-A5DF-D0A5742CF82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24552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B51ED-4D7E-4B8D-8796-FF0F59C25A7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16401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2CB61-80CD-4252-8B7C-18365D1B1C4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16415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61483-787B-4094-8446-52569FCD441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71404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4CC11-88E9-4256-93B2-5C2A3E0DCF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7783554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DD346-4624-4BD8-8B11-DC78963F4AE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75369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1A6A8-C7E9-46C6-9965-C7ADB4BA84B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1055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BCEFA-EB3D-460A-8C68-C2948831862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09372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25C4-789B-4D6E-95A3-809AF32399B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63388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19B8A-4205-43B4-A651-E6861FBC8F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98501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5F74-9110-4BB4-951F-B6220C9FF0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5611616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C507-D5C4-49C3-AD8C-7B111CA933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718471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0CFA-13FE-44D3-A5DF-D0A5742CF8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220706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B51ED-4D7E-4B8D-8796-FF0F59C25A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384739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CB61-80CD-4252-8B7C-18365D1B1C4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028423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1483-787B-4094-8446-52569FCD44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457177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D346-4624-4BD8-8B11-DC78963F4A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984288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A6A8-C7E9-46C6-9965-C7ADB4BA84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178838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CEFA-EB3D-460A-8C68-C294883186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501638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0DACD0-4B88-4B5B-AF57-6EC417B842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0DACD0-4B88-4B5B-AF57-6EC417B8420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55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Z1FHLFF8U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Zollverein_geschichte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1599"/>
            <a:ext cx="12192000" cy="88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-531440"/>
            <a:ext cx="9576420" cy="230505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pl-PL" altLang="pl-PL" sz="4800" b="1" dirty="0"/>
              <a:t>Rewitalizacja </a:t>
            </a:r>
            <a:r>
              <a:rPr lang="pl-PL" altLang="pl-PL" sz="4800" b="1" dirty="0" smtClean="0"/>
              <a:t>terenów poprzemysłowych</a:t>
            </a:r>
            <a:r>
              <a:rPr lang="pl-PL" altLang="pl-PL" sz="4000" b="1" dirty="0" smtClean="0"/>
              <a:t>  </a:t>
            </a:r>
            <a:endParaRPr lang="pl-PL" altLang="pl-PL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381000"/>
            <a:ext cx="9144000" cy="1143000"/>
          </a:xfrm>
        </p:spPr>
        <p:txBody>
          <a:bodyPr>
            <a:normAutofit/>
          </a:bodyPr>
          <a:lstStyle/>
          <a:p>
            <a:r>
              <a:rPr lang="pl-PL" altLang="pl-PL" sz="3200" b="1" dirty="0" smtClean="0">
                <a:latin typeface="Tahoma" panose="020B0604030504040204" pitchFamily="34" charset="0"/>
              </a:rPr>
              <a:t>Obszary zdegradowane/poprzemysłowe </a:t>
            </a:r>
            <a:br>
              <a:rPr lang="pl-PL" altLang="pl-PL" sz="3200" b="1" dirty="0" smtClean="0">
                <a:latin typeface="Tahoma" panose="020B0604030504040204" pitchFamily="34" charset="0"/>
              </a:rPr>
            </a:br>
            <a:r>
              <a:rPr lang="en-GB" altLang="pl-PL" sz="3000" b="1" dirty="0" smtClean="0">
                <a:latin typeface="Tahoma" panose="020B0604030504040204" pitchFamily="34" charset="0"/>
              </a:rPr>
              <a:t> </a:t>
            </a:r>
            <a:r>
              <a:rPr lang="pl-PL" altLang="pl-PL" sz="2000" b="1" dirty="0" smtClean="0">
                <a:latin typeface="Tahoma" panose="020B0604030504040204" pitchFamily="34" charset="0"/>
              </a:rPr>
              <a:t>na podstawie map numerycznych </a:t>
            </a:r>
            <a:r>
              <a:rPr lang="en-GB" altLang="pl-PL" sz="2000" b="1" dirty="0" smtClean="0">
                <a:latin typeface="Tahoma" panose="020B0604030504040204" pitchFamily="34" charset="0"/>
              </a:rPr>
              <a:t>CORINE </a:t>
            </a:r>
            <a:r>
              <a:rPr lang="en-GB" altLang="pl-PL" sz="2000" b="1" dirty="0">
                <a:latin typeface="Tahoma" panose="020B0604030504040204" pitchFamily="34" charset="0"/>
              </a:rPr>
              <a:t>(calculated by IETU)</a:t>
            </a:r>
            <a:r>
              <a:rPr lang="en-GB" altLang="pl-PL" sz="3000" b="1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5120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37" y="1716985"/>
            <a:ext cx="8426896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41" y="3629216"/>
            <a:ext cx="8390892" cy="30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688695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Cele rewitalizacji terenów poprzemysłowych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3200" dirty="0" smtClean="0"/>
              <a:t>Lokalny rozwój gospodarczy 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3200" dirty="0" smtClean="0"/>
              <a:t>Zachowanie dziedzictwa materialnego i kształtowania lokalnej tożsamości 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3200" dirty="0" smtClean="0"/>
              <a:t>Kształtowanie ładu przestrzennego 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3200" dirty="0" smtClean="0"/>
              <a:t>Poprawa lokalnych warunków ekologicznych 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4CC11-88E9-4256-93B2-5C2A3E0DCFB6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084870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sz="4000" b="1" dirty="0"/>
              <a:t>Formy użytkowania terenów poprzemysłowych</a:t>
            </a:r>
            <a:endParaRPr lang="en-US" altLang="en-US" sz="4000" b="1" dirty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983432" y="1690688"/>
            <a:ext cx="9505056" cy="5030789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pl-PL" altLang="en-US" sz="2400" dirty="0"/>
              <a:t>Obszar konserwowany i utrzymywany bez zmian (np. obszary i obiekty cenne historycznie, muzea techniki)</a:t>
            </a:r>
          </a:p>
          <a:p>
            <a:pPr marL="514350" indent="-514350">
              <a:buFontTx/>
              <a:buAutoNum type="arabicPeriod"/>
            </a:pPr>
            <a:r>
              <a:rPr lang="pl-PL" altLang="en-US" sz="2400" dirty="0"/>
              <a:t>Obszar dzierżawiony (bez zmian, obiekty nadające się do użytku) małym podmiotom, do czasu dekapitalizacji </a:t>
            </a:r>
          </a:p>
          <a:p>
            <a:pPr marL="514350" indent="-514350">
              <a:buFontTx/>
              <a:buAutoNum type="arabicPeriod"/>
            </a:pPr>
            <a:r>
              <a:rPr lang="pl-PL" altLang="en-US" sz="2400" b="1" dirty="0"/>
              <a:t>Adaptacja do nowych form użytkowania </a:t>
            </a:r>
          </a:p>
          <a:p>
            <a:pPr marL="514350" indent="-514350">
              <a:buFontTx/>
              <a:buAutoNum type="arabicPeriod"/>
            </a:pPr>
            <a:r>
              <a:rPr lang="pl-PL" altLang="en-US" sz="2400" b="1" dirty="0"/>
              <a:t>Wyburzanie i realizacja nowych funkcji (tereny atrakcyjne lokalizacyjnie, brak zabytków)</a:t>
            </a:r>
          </a:p>
          <a:p>
            <a:pPr marL="514350" indent="-514350">
              <a:buFontTx/>
              <a:buAutoNum type="arabicPeriod"/>
            </a:pPr>
            <a:r>
              <a:rPr lang="pl-PL" altLang="en-US" sz="2400" dirty="0"/>
              <a:t>Burzenie, oczyszczanie, ugór – tereny nieatrakcyjne inwestycyjnie, zanieczyszczone</a:t>
            </a:r>
          </a:p>
          <a:p>
            <a:pPr marL="514350" indent="-514350">
              <a:buFontTx/>
              <a:buAutoNum type="arabicPeriod"/>
            </a:pPr>
            <a:r>
              <a:rPr lang="pl-PL" altLang="en-US" sz="2400" dirty="0"/>
              <a:t>Porzucenie terenu bez zmian  </a:t>
            </a:r>
            <a:endParaRPr lang="en-US" altLang="en-US" sz="2400" dirty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0847A2-A6D0-43A7-86A5-A5F7451593E0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9498" y="265529"/>
            <a:ext cx="10515600" cy="1191667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Trudności restrukturyzacji terenów poprzemysłowych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628800"/>
            <a:ext cx="6768751" cy="49685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techniczne (budynki, budowle, instalacje, stan techniczny, dewastacje, infrastruktura)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ekonomiczne (koszty rekultywacji vs. </a:t>
            </a:r>
            <a:r>
              <a:rPr lang="pl-PL" altLang="pl-PL" dirty="0"/>
              <a:t>z</a:t>
            </a:r>
            <a:r>
              <a:rPr lang="pl-PL" altLang="pl-PL" dirty="0" smtClean="0"/>
              <a:t>yski; rozmiary terenów, konkurencja </a:t>
            </a:r>
            <a:r>
              <a:rPr lang="pl-PL" altLang="pl-PL" dirty="0" err="1" smtClean="0"/>
              <a:t>greenfields</a:t>
            </a:r>
            <a:r>
              <a:rPr lang="pl-PL" altLang="pl-PL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architektoniczne (istniejąca zabudowa)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Konserwatorskie (ochrona zabytków techniki)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planistyczne (oddzielenie od otaczających terenów mieszkaniowych i innych; zabudowa </a:t>
            </a:r>
            <a:r>
              <a:rPr lang="pl-PL" altLang="pl-PL" dirty="0" err="1" smtClean="0"/>
              <a:t>greenfields</a:t>
            </a:r>
            <a:r>
              <a:rPr lang="pl-PL" altLang="pl-PL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własnościowe (scalanie, podziały gruntów, wł. prywatna)</a:t>
            </a:r>
          </a:p>
          <a:p>
            <a:r>
              <a:rPr lang="pl-PL" altLang="pl-PL" dirty="0" smtClean="0"/>
              <a:t>ekologiczne (zanieczyszczenie </a:t>
            </a:r>
            <a:r>
              <a:rPr lang="pl-PL" altLang="pl-PL" dirty="0"/>
              <a:t>środowiska </a:t>
            </a:r>
            <a:r>
              <a:rPr lang="pl-PL" altLang="pl-PL" dirty="0" smtClean="0"/>
              <a:t>- gleby</a:t>
            </a:r>
            <a:r>
              <a:rPr lang="pl-PL" altLang="pl-PL" dirty="0"/>
              <a:t>, </a:t>
            </a:r>
            <a:r>
              <a:rPr lang="pl-PL" altLang="pl-PL" dirty="0" smtClean="0"/>
              <a:t>wód; zanieczyszczenie konstrukcji)</a:t>
            </a:r>
            <a:endParaRPr lang="pl-PL" altLang="pl-PL" dirty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instytucjonalne (regulacje, wsparcie instytucjonalne i finansowe, systemy informacji)</a:t>
            </a:r>
          </a:p>
        </p:txBody>
      </p:sp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B1320-3527-4312-8BFA-385EC2A6F4F0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400"/>
          </a:p>
        </p:txBody>
      </p:sp>
      <p:pic>
        <p:nvPicPr>
          <p:cNvPr id="15365" name="Picture 5" descr="f344d5c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880439"/>
            <a:ext cx="3987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274638"/>
            <a:ext cx="9910812" cy="1143000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Przekształcanie terenów poprzemysłowych – problemy infrastrukturalne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531937"/>
            <a:ext cx="5616624" cy="51895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infrastruktura techniczna: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zaopatrzenie w wodę, energię elektryczną, gaz, ciepło, usuwanie ścieków i odpadów, infrastruktura telefoniczna, radiowa, telewizja, </a:t>
            </a:r>
            <a:r>
              <a:rPr lang="pl-PL" altLang="pl-PL" dirty="0" err="1"/>
              <a:t>internet</a:t>
            </a:r>
            <a:r>
              <a:rPr lang="pl-PL" altLang="pl-PL" dirty="0"/>
              <a:t>, parkingi, zieleń, mała architektura,  infrastruktura transportowa)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infrastruktura społeczna: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żłobki, przedszkola, szkoły, ośrodki zdrowia, biblioteki, obiekty kultury, kina, teatry, obiekty sportowe, handel, usługi, tereny rekreacyjne, turystyczne)  </a:t>
            </a:r>
          </a:p>
        </p:txBody>
      </p:sp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C80EA-36C3-40E5-8BA4-78863AF700C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293812"/>
            <a:ext cx="4154488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20" y="131091"/>
            <a:ext cx="9057468" cy="1143000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Koszty przywrócenia nieruchomości do stanu sprzed skażenia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59620" y="1470941"/>
            <a:ext cx="5688508" cy="50679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dirty="0"/>
              <a:t>Nakłady na: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usunięcie skażenia gruntu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instalację skuteczniejszych środków kontroli skażenia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przeprojektowanie obiektów produkcyjnych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zapłatę kar i odszkodowań za niezastosowanie się do przepisów z zakresu ochrony środowiska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ubezpieczenie od szkód w przyszłości </a:t>
            </a:r>
          </a:p>
        </p:txBody>
      </p:sp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34063D-3FAB-4ECF-860B-CF4194648ECC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052513"/>
            <a:ext cx="398621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"/>
            <a:ext cx="11593288" cy="993775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Przykładowe jednostkowe koszty prac rekultywacyjnych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81075"/>
            <a:ext cx="8748712" cy="5640388"/>
          </a:xfrm>
          <a:noFill/>
        </p:spPr>
      </p:pic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87BA9-3F3F-419E-BB9A-82CD62F553AD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188913"/>
            <a:ext cx="9381480" cy="1143000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Cele restrukturyzacji terenów poprzemysłowych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891863" y="1537712"/>
            <a:ext cx="5195243" cy="475138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600" dirty="0" smtClean="0"/>
              <a:t>ekonomiczne</a:t>
            </a:r>
          </a:p>
          <a:p>
            <a:pPr eaLnBrk="1" hangingPunct="1"/>
            <a:r>
              <a:rPr lang="pl-PL" altLang="pl-PL" sz="3600" dirty="0" smtClean="0"/>
              <a:t>społeczne </a:t>
            </a:r>
          </a:p>
          <a:p>
            <a:pPr eaLnBrk="1" hangingPunct="1"/>
            <a:r>
              <a:rPr lang="pl-PL" altLang="pl-PL" sz="3600" dirty="0" smtClean="0"/>
              <a:t>ekologiczne</a:t>
            </a:r>
          </a:p>
          <a:p>
            <a:pPr eaLnBrk="1" hangingPunct="1"/>
            <a:r>
              <a:rPr lang="pl-PL" altLang="pl-PL" sz="3600" dirty="0" smtClean="0"/>
              <a:t>przestrzenne </a:t>
            </a:r>
          </a:p>
        </p:txBody>
      </p:sp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BEA75-B940-473E-A942-8CE34E9A104C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/>
          </a:p>
        </p:txBody>
      </p:sp>
      <p:pic>
        <p:nvPicPr>
          <p:cNvPr id="20485" name="Picture 4" descr="Zollverein_luftbild_schoo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268413"/>
            <a:ext cx="40227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0"/>
            <a:ext cx="9526066" cy="1143000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Kierunki przekształceń – nowe funkcje terenów poprzemysłowych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390360"/>
            <a:ext cx="5040560" cy="518318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handlowo – gastronomiczne </a:t>
            </a:r>
          </a:p>
          <a:p>
            <a:pPr eaLnBrk="1" hangingPunct="1"/>
            <a:r>
              <a:rPr lang="pl-PL" altLang="pl-PL" dirty="0" err="1" smtClean="0"/>
              <a:t>kulturalno</a:t>
            </a:r>
            <a:r>
              <a:rPr lang="pl-PL" altLang="pl-PL" dirty="0" smtClean="0"/>
              <a:t> – naukowe </a:t>
            </a:r>
          </a:p>
          <a:p>
            <a:pPr eaLnBrk="1" hangingPunct="1"/>
            <a:r>
              <a:rPr lang="pl-PL" altLang="pl-PL" dirty="0" err="1" smtClean="0"/>
              <a:t>administracyjno</a:t>
            </a:r>
            <a:r>
              <a:rPr lang="pl-PL" altLang="pl-PL" dirty="0" smtClean="0"/>
              <a:t> – biurowe </a:t>
            </a:r>
          </a:p>
          <a:p>
            <a:pPr eaLnBrk="1" hangingPunct="1"/>
            <a:r>
              <a:rPr lang="pl-PL" altLang="pl-PL" dirty="0" err="1" smtClean="0"/>
              <a:t>produkcyjno</a:t>
            </a:r>
            <a:r>
              <a:rPr lang="pl-PL" altLang="pl-PL" dirty="0" smtClean="0"/>
              <a:t> – magazynowe</a:t>
            </a:r>
          </a:p>
          <a:p>
            <a:pPr eaLnBrk="1" hangingPunct="1"/>
            <a:r>
              <a:rPr lang="pl-PL" altLang="pl-PL" dirty="0" smtClean="0"/>
              <a:t>mieszkaniowe</a:t>
            </a:r>
          </a:p>
          <a:p>
            <a:pPr eaLnBrk="1" hangingPunct="1"/>
            <a:r>
              <a:rPr lang="pl-PL" altLang="pl-PL" dirty="0" err="1"/>
              <a:t>t</a:t>
            </a:r>
            <a:r>
              <a:rPr lang="pl-PL" altLang="pl-PL" dirty="0" err="1" smtClean="0"/>
              <a:t>urystyczno</a:t>
            </a:r>
            <a:r>
              <a:rPr lang="pl-PL" altLang="pl-PL" dirty="0" smtClean="0"/>
              <a:t> – rekreacyjne </a:t>
            </a:r>
          </a:p>
        </p:txBody>
      </p:sp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2401A0-158B-42C7-B179-9F911A71D9CD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400"/>
          </a:p>
        </p:txBody>
      </p:sp>
      <p:pic>
        <p:nvPicPr>
          <p:cNvPr id="21509" name="Picture 4" descr="00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4" y="1196975"/>
            <a:ext cx="39973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767408" y="180236"/>
            <a:ext cx="10515600" cy="1325563"/>
          </a:xfrm>
        </p:spPr>
        <p:txBody>
          <a:bodyPr>
            <a:normAutofit/>
          </a:bodyPr>
          <a:lstStyle/>
          <a:p>
            <a:r>
              <a:rPr lang="pl-PL" altLang="en-US" sz="4000" b="1" dirty="0"/>
              <a:t>Strategie przekształceń terenów poprzemysłowych </a:t>
            </a:r>
            <a:endParaRPr lang="en-US" altLang="en-US" sz="4000" b="1" dirty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983432" y="1690688"/>
            <a:ext cx="10370368" cy="4486275"/>
          </a:xfrm>
        </p:spPr>
        <p:txBody>
          <a:bodyPr/>
          <a:lstStyle/>
          <a:p>
            <a:r>
              <a:rPr lang="pl-PL" altLang="en-US" sz="2800" dirty="0"/>
              <a:t>Tworzenie dzielnic mieszkaniowych (wraz z niezbędną infrastrukturą i usługami, transportem</a:t>
            </a:r>
            <a:r>
              <a:rPr lang="pl-PL" altLang="en-US" sz="2800" dirty="0" smtClean="0"/>
              <a:t>), </a:t>
            </a:r>
            <a:r>
              <a:rPr lang="pl-PL" altLang="en-US" sz="2800" i="1" dirty="0" smtClean="0"/>
              <a:t>np. Zabłocie w Krakowie </a:t>
            </a:r>
          </a:p>
          <a:p>
            <a:endParaRPr lang="pl-PL" altLang="en-US" sz="2800" dirty="0"/>
          </a:p>
          <a:p>
            <a:r>
              <a:rPr lang="pl-PL" altLang="en-US" sz="2800" dirty="0"/>
              <a:t>Budowa dzielnic </a:t>
            </a:r>
            <a:r>
              <a:rPr lang="pl-PL" altLang="en-US" sz="2800" dirty="0" err="1"/>
              <a:t>kulturalno</a:t>
            </a:r>
            <a:r>
              <a:rPr lang="pl-PL" altLang="en-US" sz="2800" dirty="0"/>
              <a:t> – rozrywkowych (zwykle tereny śródmiejskie, komunikacja, ew. funkcje mieszkaniowe</a:t>
            </a:r>
            <a:r>
              <a:rPr lang="pl-PL" altLang="en-US" sz="2800" dirty="0" smtClean="0"/>
              <a:t>), </a:t>
            </a:r>
            <a:r>
              <a:rPr lang="pl-PL" altLang="en-US" sz="2800" i="1" dirty="0" smtClean="0"/>
              <a:t>np. obszar „Dolnych Młynów”</a:t>
            </a:r>
          </a:p>
          <a:p>
            <a:endParaRPr lang="pl-PL" altLang="en-US" sz="2800" dirty="0"/>
          </a:p>
          <a:p>
            <a:r>
              <a:rPr lang="pl-PL" altLang="en-US" sz="2800" dirty="0"/>
              <a:t>Tworzenie dzielnicy biznesu, biura, handel, parki przemysłowe i technologiczne </a:t>
            </a:r>
            <a:r>
              <a:rPr lang="pl-PL" altLang="en-US" sz="2800" i="1" dirty="0" smtClean="0"/>
              <a:t>np. </a:t>
            </a:r>
            <a:r>
              <a:rPr lang="pl-PL" altLang="en-US" sz="2800" i="1" dirty="0" err="1" smtClean="0"/>
              <a:t>Bonarka</a:t>
            </a:r>
            <a:r>
              <a:rPr lang="pl-PL" altLang="en-US" sz="2800" i="1" dirty="0" smtClean="0"/>
              <a:t>, CH Zakopianka, Wadowicka </a:t>
            </a:r>
            <a:endParaRPr lang="pl-PL" altLang="en-US" sz="2800" i="1" dirty="0"/>
          </a:p>
          <a:p>
            <a:endParaRPr lang="en-US" altLang="en-US" dirty="0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E0B4F-BEA2-45AB-B577-5F754F9C3362}" type="slidenum">
              <a:rPr lang="pl-PL" altLang="pl-PL" smtClean="0"/>
              <a:pPr/>
              <a:t>19</a:t>
            </a:fld>
            <a:endParaRPr lang="pl-PL" altLang="pl-PL" smtClean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43669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b="1" dirty="0" smtClean="0"/>
              <a:t>Tereny poprzemysłowe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484313"/>
            <a:ext cx="5256584" cy="46418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sz="3200" dirty="0"/>
              <a:t>obszary, które </a:t>
            </a:r>
            <a:endParaRPr lang="pl-PL" altLang="pl-PL" sz="3200" dirty="0" smtClean="0"/>
          </a:p>
          <a:p>
            <a:r>
              <a:rPr lang="pl-PL" altLang="pl-PL" sz="3200" dirty="0" smtClean="0"/>
              <a:t>przestały </a:t>
            </a:r>
            <a:r>
              <a:rPr lang="pl-PL" altLang="pl-PL" sz="3200" dirty="0"/>
              <a:t>być miejscem produkcji przemysłowej lub </a:t>
            </a:r>
            <a:endParaRPr lang="pl-PL" altLang="pl-PL" sz="3200" dirty="0" smtClean="0"/>
          </a:p>
          <a:p>
            <a:r>
              <a:rPr lang="pl-PL" altLang="pl-PL" sz="3200" dirty="0" smtClean="0"/>
              <a:t>przestały </a:t>
            </a:r>
            <a:r>
              <a:rPr lang="pl-PL" altLang="pl-PL" sz="3200" dirty="0"/>
              <a:t>pełnić funkcje pomocnicze dla produkcji w obrębie zakładów przemysłowych </a:t>
            </a:r>
            <a:r>
              <a:rPr lang="pl-PL" altLang="pl-PL" dirty="0"/>
              <a:t>(magazynowe, transportowe, administracyjne</a:t>
            </a:r>
            <a:r>
              <a:rPr lang="pl-PL" altLang="pl-PL" sz="2400" dirty="0"/>
              <a:t>)</a:t>
            </a:r>
          </a:p>
        </p:txBody>
      </p:sp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72E9C8-159B-4212-987C-3627F8C9D9B8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/>
          </a:p>
        </p:txBody>
      </p:sp>
      <p:pic>
        <p:nvPicPr>
          <p:cNvPr id="5125" name="Picture 4" descr="Zollverein_Kokerei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1484314"/>
            <a:ext cx="4815580" cy="50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/>
              <a:t>Zalety obiektów poprzemysłowych</a:t>
            </a:r>
            <a:endParaRPr lang="en-US" altLang="pl-PL" sz="4000" b="1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983433" y="1690688"/>
            <a:ext cx="5617394" cy="4435476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jednoprzestrzenność</a:t>
            </a:r>
          </a:p>
          <a:p>
            <a:pPr eaLnBrk="1" hangingPunct="1"/>
            <a:r>
              <a:rPr lang="pl-PL" altLang="pl-PL" dirty="0" smtClean="0"/>
              <a:t>kubatura</a:t>
            </a:r>
          </a:p>
          <a:p>
            <a:pPr eaLnBrk="1" hangingPunct="1"/>
            <a:r>
              <a:rPr lang="pl-PL" altLang="pl-PL" dirty="0" smtClean="0"/>
              <a:t>duża nośność konstrukcji </a:t>
            </a:r>
          </a:p>
          <a:p>
            <a:pPr eaLnBrk="1" hangingPunct="1"/>
            <a:r>
              <a:rPr lang="pl-PL" altLang="pl-PL" dirty="0" smtClean="0"/>
              <a:t>dobre doświetlenie </a:t>
            </a:r>
          </a:p>
          <a:p>
            <a:pPr eaLnBrk="1" hangingPunct="1"/>
            <a:r>
              <a:rPr lang="pl-PL" altLang="pl-PL" dirty="0" smtClean="0"/>
              <a:t>rezerwy terenowe</a:t>
            </a:r>
          </a:p>
          <a:p>
            <a:pPr eaLnBrk="1" hangingPunct="1"/>
            <a:r>
              <a:rPr lang="pl-PL" altLang="pl-PL" dirty="0" smtClean="0"/>
              <a:t>korzystna lokalizacja i komunikacja </a:t>
            </a:r>
            <a:endParaRPr lang="en-US" altLang="pl-PL" dirty="0" smtClean="0"/>
          </a:p>
        </p:txBody>
      </p:sp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CE9C3-7DC1-460D-A8B9-7D50033C227F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40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2" y="1584558"/>
            <a:ext cx="3572540" cy="47527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/>
              <a:t>Wady obiektów poprzemysłowych </a:t>
            </a:r>
            <a:endParaRPr lang="en-US" altLang="pl-PL" sz="4000" b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1059754" y="1690688"/>
            <a:ext cx="582833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 smtClean="0"/>
              <a:t>lokalizacja </a:t>
            </a:r>
          </a:p>
          <a:p>
            <a:pPr eaLnBrk="1" hangingPunct="1"/>
            <a:r>
              <a:rPr lang="pl-PL" altLang="pl-PL" sz="3200" dirty="0" smtClean="0"/>
              <a:t>stan techniczny </a:t>
            </a:r>
          </a:p>
          <a:p>
            <a:pPr eaLnBrk="1" hangingPunct="1"/>
            <a:r>
              <a:rPr lang="pl-PL" altLang="pl-PL" sz="3200" dirty="0" smtClean="0"/>
              <a:t>przestarzałe technologie budowy </a:t>
            </a:r>
          </a:p>
          <a:p>
            <a:pPr eaLnBrk="1" hangingPunct="1"/>
            <a:r>
              <a:rPr lang="pl-PL" altLang="pl-PL" sz="3200" dirty="0" smtClean="0"/>
              <a:t>słaba izolacja termiczna</a:t>
            </a:r>
          </a:p>
          <a:p>
            <a:pPr eaLnBrk="1" hangingPunct="1"/>
            <a:r>
              <a:rPr lang="pl-PL" altLang="pl-PL" sz="3200" dirty="0" smtClean="0"/>
              <a:t>brak zabezpieczeń przeciwpożarowych </a:t>
            </a:r>
          </a:p>
          <a:p>
            <a:pPr eaLnBrk="1" hangingPunct="1"/>
            <a:r>
              <a:rPr lang="pl-PL" altLang="pl-PL" sz="3200" dirty="0" err="1"/>
              <a:t>z</a:t>
            </a:r>
            <a:r>
              <a:rPr lang="pl-PL" altLang="pl-PL" sz="3200" dirty="0" err="1" smtClean="0"/>
              <a:t>anieczyszenia</a:t>
            </a:r>
            <a:r>
              <a:rPr lang="pl-PL" altLang="pl-PL" sz="3200" dirty="0" smtClean="0"/>
              <a:t> konstrukcji </a:t>
            </a:r>
            <a:endParaRPr lang="en-US" altLang="pl-PL" sz="3200" dirty="0" smtClean="0"/>
          </a:p>
        </p:txBody>
      </p:sp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5CBC7-D228-4D78-8834-33559288BEAB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400"/>
          </a:p>
        </p:txBody>
      </p:sp>
      <p:pic>
        <p:nvPicPr>
          <p:cNvPr id="24581" name="Picture 4" descr="DSCN5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341622"/>
            <a:ext cx="33432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/>
              <a:t>Wartość obiektów poprzemysłowych</a:t>
            </a:r>
            <a:endParaRPr lang="en-US" altLang="pl-PL" sz="4000" b="1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956915" y="1632744"/>
            <a:ext cx="5400600" cy="478155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 smtClean="0"/>
              <a:t>historyczna </a:t>
            </a:r>
          </a:p>
          <a:p>
            <a:pPr eaLnBrk="1" hangingPunct="1"/>
            <a:r>
              <a:rPr lang="pl-PL" altLang="pl-PL" sz="3200" dirty="0" smtClean="0"/>
              <a:t>użytkowa </a:t>
            </a:r>
          </a:p>
          <a:p>
            <a:pPr eaLnBrk="1" hangingPunct="1"/>
            <a:r>
              <a:rPr lang="pl-PL" altLang="pl-PL" sz="3200" dirty="0" smtClean="0"/>
              <a:t>ekonomiczna – rynkowa </a:t>
            </a:r>
          </a:p>
          <a:p>
            <a:pPr eaLnBrk="1" hangingPunct="1"/>
            <a:r>
              <a:rPr lang="pl-PL" altLang="pl-PL" sz="3200" dirty="0" smtClean="0"/>
              <a:t>semiotyczna </a:t>
            </a:r>
          </a:p>
          <a:p>
            <a:pPr eaLnBrk="1" hangingPunct="1"/>
            <a:r>
              <a:rPr lang="pl-PL" altLang="pl-PL" sz="3200" dirty="0" smtClean="0"/>
              <a:t>emocjonalna </a:t>
            </a:r>
          </a:p>
          <a:p>
            <a:pPr eaLnBrk="1" hangingPunct="1"/>
            <a:r>
              <a:rPr lang="pl-PL" altLang="pl-PL" sz="3200" dirty="0" smtClean="0"/>
              <a:t>autentyczności</a:t>
            </a:r>
            <a:endParaRPr lang="en-US" altLang="pl-PL" sz="3200" dirty="0" smtClean="0"/>
          </a:p>
        </p:txBody>
      </p:sp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0F7D7-9B54-4DA0-8648-D81E76E8EA2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400"/>
          </a:p>
        </p:txBody>
      </p:sp>
      <p:pic>
        <p:nvPicPr>
          <p:cNvPr id="25605" name="Picture 4" descr="DSCN0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43" y="1381125"/>
            <a:ext cx="34956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115888"/>
            <a:ext cx="9237017" cy="1143000"/>
          </a:xfrm>
        </p:spPr>
        <p:txBody>
          <a:bodyPr>
            <a:noAutofit/>
          </a:bodyPr>
          <a:lstStyle/>
          <a:p>
            <a:r>
              <a:rPr lang="pl-PL" altLang="pl-PL" sz="4000" b="1" dirty="0" smtClean="0"/>
              <a:t>Rodzaje przekształceń (budowlanych) obiektów poprzemysłowych </a:t>
            </a:r>
            <a:endParaRPr lang="en-US" altLang="pl-PL" sz="4000" b="1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556792"/>
            <a:ext cx="5904655" cy="4709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nowy budynek w starych ścianach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rozbudowa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nowy budynek w starej ‘skorupie’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nadbudowa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dobudowa budynków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nowa konstrukcja i podział wnętrza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obudowa starego budynku nowym </a:t>
            </a:r>
            <a:endParaRPr lang="en-US" altLang="pl-PL" sz="2800" dirty="0"/>
          </a:p>
        </p:txBody>
      </p:sp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0A962-8983-4E12-83F6-A4C56B7D8985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40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89555"/>
            <a:ext cx="3554413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sz="4000" b="1" dirty="0"/>
              <a:t>Procesy zagospodarowania terenów poprzemysłowych</a:t>
            </a:r>
            <a:endParaRPr lang="en-US" altLang="en-US" sz="4000" b="1" dirty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983433" y="1916832"/>
            <a:ext cx="9433744" cy="4209332"/>
          </a:xfrm>
        </p:spPr>
        <p:txBody>
          <a:bodyPr/>
          <a:lstStyle/>
          <a:p>
            <a:r>
              <a:rPr lang="pl-PL" altLang="en-US" dirty="0" smtClean="0"/>
              <a:t>Bariery finansowe</a:t>
            </a:r>
          </a:p>
          <a:p>
            <a:pPr lvl="1"/>
            <a:r>
              <a:rPr lang="pl-PL" altLang="en-US" dirty="0" smtClean="0"/>
              <a:t>Inwestycje prywatne </a:t>
            </a:r>
          </a:p>
          <a:p>
            <a:pPr lvl="1"/>
            <a:r>
              <a:rPr lang="pl-PL" altLang="en-US" dirty="0" smtClean="0"/>
              <a:t>Fundusze UE</a:t>
            </a:r>
          </a:p>
          <a:p>
            <a:r>
              <a:rPr lang="pl-PL" altLang="en-US" dirty="0" smtClean="0"/>
              <a:t>Kreowanie procesów </a:t>
            </a:r>
          </a:p>
          <a:p>
            <a:pPr lvl="1"/>
            <a:r>
              <a:rPr lang="pl-PL" altLang="en-US" dirty="0" smtClean="0"/>
              <a:t>Lokalne programy rewitalizacji </a:t>
            </a:r>
          </a:p>
          <a:p>
            <a:pPr lvl="1"/>
            <a:r>
              <a:rPr lang="pl-PL" altLang="en-US" dirty="0" smtClean="0"/>
              <a:t>Miejscowe plany zagospodarowania przestrzennego </a:t>
            </a:r>
          </a:p>
          <a:p>
            <a:r>
              <a:rPr lang="pl-PL" altLang="en-US" dirty="0" smtClean="0"/>
              <a:t>Inwestycje publiczne </a:t>
            </a:r>
          </a:p>
          <a:p>
            <a:pPr lvl="1"/>
            <a:r>
              <a:rPr lang="pl-PL" altLang="en-US" dirty="0" smtClean="0"/>
              <a:t>Infrastruktura </a:t>
            </a:r>
          </a:p>
          <a:p>
            <a:pPr lvl="1"/>
            <a:r>
              <a:rPr lang="pl-PL" altLang="en-US" dirty="0" smtClean="0"/>
              <a:t>Kultura </a:t>
            </a: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751908-D1F2-4C10-BEDF-977081937C59}" type="slidenum">
              <a:rPr lang="pl-PL" altLang="pl-PL" smtClean="0"/>
              <a:pPr/>
              <a:t>24</a:t>
            </a:fld>
            <a:endParaRPr lang="pl-PL" altLang="pl-PL" smtClean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/>
              <a:t>Bariery inwestowania na terenach poprzemysłowych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734757"/>
            <a:ext cx="10370368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wewnętrznie sprzeczna praktyka dopuszczania rozwoju na obszarach „</a:t>
            </a:r>
            <a:r>
              <a:rPr lang="pl-PL" altLang="pl-PL" sz="2400" dirty="0" err="1"/>
              <a:t>greenfields</a:t>
            </a:r>
            <a:r>
              <a:rPr lang="pl-PL" altLang="pl-PL" sz="2400" dirty="0"/>
              <a:t>” przy równoczesnych próbach usunięcia poważnych problemów ekologicznych, gospodarczych i społecznych związanych z terenami poprzemysłowymi;</a:t>
            </a:r>
          </a:p>
          <a:p>
            <a:pPr eaLnBrk="1" hangingPunct="1">
              <a:lnSpc>
                <a:spcPct val="80000"/>
              </a:lnSpc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nieelastyczność polityki i prawa powstrzymująca restrukturyzację terenów poprzemysłowych;</a:t>
            </a:r>
          </a:p>
          <a:p>
            <a:pPr eaLnBrk="1" hangingPunct="1">
              <a:lnSpc>
                <a:spcPct val="80000"/>
              </a:lnSpc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brak wyczerpującej informacji o liczbie terenów poprzemysłowych oraz niewykorzystywanych budynkach i obszarach w miastach, oraz o ekonomicznych, społecznych i ekologicznych rezultatach restrukturyzacji terenów poprzemysłowych.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2000" i="1" dirty="0"/>
              <a:t>	</a:t>
            </a:r>
            <a:r>
              <a:rPr lang="pl-PL" altLang="pl-PL" sz="1400" b="1" i="1" dirty="0"/>
              <a:t>Źródło: Koncepcja zintegrowanego rozwoju obszarów poprzemysłowych i powojskowych – Założenia do Wojewódzkiego Programu Rewitalizacji Terenów Poprzemysłowych i Powojskowych, MARR S.A., Kraków 2005/2006</a:t>
            </a:r>
          </a:p>
        </p:txBody>
      </p:sp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49EDD-D532-4B53-823A-6919B98E0B0B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63575"/>
            <a:ext cx="860425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695401" y="44450"/>
            <a:ext cx="9793214" cy="792262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 smtClean="0"/>
              <a:t>Tereny poprzemysłowe w Małopolsce</a:t>
            </a:r>
          </a:p>
        </p:txBody>
      </p:sp>
      <p:sp>
        <p:nvSpPr>
          <p:cNvPr id="32770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AB1457-E1E9-4678-9CCB-42CB9D779E32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sz="1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99F79-55D9-4A6A-935B-44B3120CF37F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z="140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9144000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F0B1F-B2A0-49CB-9591-099ABC56873F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z="140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74650"/>
            <a:ext cx="892175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09C75-18A0-4FBF-97B4-5210F09D1903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sz="140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04814"/>
            <a:ext cx="8640762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9" y="274638"/>
            <a:ext cx="5833096" cy="1143000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Tereny poprzemysłowe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51385" y="1628800"/>
            <a:ext cx="5689080" cy="44973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3200" dirty="0" smtClean="0"/>
              <a:t>obszary </a:t>
            </a:r>
            <a:r>
              <a:rPr lang="pl-PL" altLang="pl-PL" sz="3200" dirty="0"/>
              <a:t>zdegradowane wskutek działalności przemysłowej (górniczej), składowania odpadów, skażenia gleb, wód;</a:t>
            </a:r>
          </a:p>
          <a:p>
            <a:pPr eaLnBrk="1" hangingPunct="1">
              <a:lnSpc>
                <a:spcPct val="90000"/>
              </a:lnSpc>
            </a:pPr>
            <a:endParaRPr lang="pl-PL" altLang="pl-PL" sz="3200" dirty="0"/>
          </a:p>
          <a:p>
            <a:pPr eaLnBrk="1" hangingPunct="1">
              <a:lnSpc>
                <a:spcPct val="90000"/>
              </a:lnSpc>
            </a:pPr>
            <a:r>
              <a:rPr lang="pl-PL" altLang="pl-PL" sz="3200" dirty="0"/>
              <a:t>obszary, pokopalniane, hutnicze, portowe, kolejowe, powojskowe. </a:t>
            </a:r>
          </a:p>
        </p:txBody>
      </p:sp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0C673-0716-4504-96DE-61439FDB95EF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/>
          </a:p>
        </p:txBody>
      </p:sp>
      <p:pic>
        <p:nvPicPr>
          <p:cNvPr id="6149" name="Picture 4" descr="6008b1df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94" y="687835"/>
            <a:ext cx="39608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42" name="Group 94"/>
          <p:cNvGraphicFramePr>
            <a:graphicFrameLocks noGrp="1"/>
          </p:cNvGraphicFramePr>
          <p:nvPr>
            <p:ph type="tbl" idx="1"/>
          </p:nvPr>
        </p:nvGraphicFramePr>
        <p:xfrm>
          <a:off x="1847851" y="260350"/>
          <a:ext cx="8640763" cy="6191274"/>
        </p:xfrm>
        <a:graphic>
          <a:graphicData uri="http://schemas.openxmlformats.org/drawingml/2006/table">
            <a:tbl>
              <a:tblPr/>
              <a:tblGrid>
                <a:gridCol w="2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Rozwiązania prawne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Cele restrukturyzacji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Ustawa o gospodarce nieruchomościami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ograniczenie podziałów i sprzedaży mniejszych fragmentów obszaru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ograniczenie atrakcyjności terenów niezabudowanych poprzez opłaty </a:t>
                      </a:r>
                      <a:r>
                        <a:rPr kumimoji="0" lang="pl-PL" alt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adiacenckie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przejmowanie przez gminy terenów likwidowanych zakładach państwowych na cele publiczne w drodze darowizny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przejmowanie przez gminy nieruchomości poprzemysłowych na cele publiczne w drodze pierwokupu lub wywłaszczeń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Ustawa o p-stwie państwowym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terenu do przyjęcia nowego zagospodarowania w procesie likwidacji zakładu przemysłowego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Ustawa o zagospodarowaniu przestrzennym, MPZP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ograniczenie podziałów i sprzedaży części terenów bez szerszej koncepcji urbanistycznej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renta planistyczna – ograniczenie spekulacji gruntami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realizacja przez gminę celów publicznych – przejmowanie terenów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9C684-C39B-44F3-8981-C44CDFC7E590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sz="1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5BBD-4BBF-4208-9B10-4D88FD7F720D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400"/>
          </a:p>
        </p:txBody>
      </p:sp>
      <p:graphicFrame>
        <p:nvGraphicFramePr>
          <p:cNvPr id="106558" name="Group 62"/>
          <p:cNvGraphicFramePr>
            <a:graphicFrameLocks noGrp="1"/>
          </p:cNvGraphicFramePr>
          <p:nvPr/>
        </p:nvGraphicFramePr>
        <p:xfrm>
          <a:off x="1847851" y="333376"/>
          <a:ext cx="8569325" cy="5759451"/>
        </p:xfrm>
        <a:graphic>
          <a:graphicData uri="http://schemas.openxmlformats.org/drawingml/2006/table">
            <a:tbl>
              <a:tblPr/>
              <a:tblGrid>
                <a:gridCol w="25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Rozwiązania prawne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Cele restrukturyzacji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Ustawa o podatku dochodowym (PIT, CIT); Ustawa o podatkach i opłatach lokalnych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zwiększenie atrakcyjności inwestycyjnej terenów poprzemysł. poprzez zwolnienia i ulgi podatkowe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Uchwała sejmiku woj., rady gminy lub powiatu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monitorowanie sytuacji zakładów i terenów poprzemysłowych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 miejscowy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scalanie, przygotowanie, sprzedaż i zagospodarowanie gruntów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Ustawa o ochronie zabytków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dostęp do funduszy publicznych jako wynik ochrony konserwatorskiej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Kontrakt państwo –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rekultywacja, podnoszenie wartości, przetrzymywanie i sprzedaż terenów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Regulacje prawne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ROZPORZĄDZENIE MINISTRA ŚRODOWISKA z dnia 1 września 2016 r. w sprawie sposobu prowadzenia oceny zanieczyszczenia powierzchni ziemi </a:t>
            </a:r>
            <a:endParaRPr lang="pl-PL" dirty="0" smtClean="0"/>
          </a:p>
          <a:p>
            <a:r>
              <a:rPr lang="pl-PL" dirty="0" smtClean="0"/>
              <a:t>USTAWA z </a:t>
            </a:r>
            <a:r>
              <a:rPr lang="pl-PL" dirty="0"/>
              <a:t>dnia 27 kwietnia 2001 r. </a:t>
            </a:r>
            <a:r>
              <a:rPr lang="pl-PL" dirty="0" smtClean="0"/>
              <a:t>Prawo </a:t>
            </a:r>
            <a:r>
              <a:rPr lang="pl-PL" dirty="0"/>
              <a:t>ochrony </a:t>
            </a:r>
            <a:r>
              <a:rPr lang="pl-PL" dirty="0" smtClean="0"/>
              <a:t>środowiska</a:t>
            </a:r>
          </a:p>
          <a:p>
            <a:r>
              <a:rPr lang="pl-PL" altLang="pl-PL" dirty="0" smtClean="0"/>
              <a:t>Ustawa z 21 sierpnia 1997r. O gospodarce nieruchomościami </a:t>
            </a:r>
          </a:p>
          <a:p>
            <a:r>
              <a:rPr lang="pl-PL" dirty="0" smtClean="0"/>
              <a:t>USTAWA z </a:t>
            </a:r>
            <a:r>
              <a:rPr lang="pl-PL" dirty="0"/>
              <a:t>dnia 23lipca 2003r.o ochronie zabytków </a:t>
            </a:r>
            <a:r>
              <a:rPr lang="pl-PL" dirty="0" smtClean="0"/>
              <a:t>i opiece </a:t>
            </a:r>
            <a:r>
              <a:rPr lang="pl-PL" dirty="0"/>
              <a:t>nad </a:t>
            </a:r>
            <a:r>
              <a:rPr lang="pl-PL" dirty="0" smtClean="0"/>
              <a:t>zabytkami</a:t>
            </a:r>
          </a:p>
          <a:p>
            <a:r>
              <a:rPr lang="pl-PL" dirty="0" smtClean="0"/>
              <a:t>USTAWA z </a:t>
            </a:r>
            <a:r>
              <a:rPr lang="pl-PL" dirty="0"/>
              <a:t>dnia 27marca 2003r.o </a:t>
            </a:r>
            <a:r>
              <a:rPr lang="pl-PL"/>
              <a:t>planowaniu </a:t>
            </a:r>
            <a:r>
              <a:rPr lang="pl-PL" smtClean="0"/>
              <a:t>i zagospodarowaniu </a:t>
            </a:r>
            <a:r>
              <a:rPr lang="pl-PL" dirty="0"/>
              <a:t>przestrzennym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DD346-4624-4BD8-8B11-DC78963F4AEB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857271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0"/>
            <a:ext cx="9669760" cy="1143000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Kategorie terenów poprzemysłowych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68759"/>
            <a:ext cx="6192316" cy="5367927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zdegradowane chemicznie </a:t>
            </a:r>
            <a:r>
              <a:rPr lang="pl-PL" altLang="pl-PL" sz="2800" i="1" dirty="0"/>
              <a:t>(konieczne oczyszczanie gleby</a:t>
            </a:r>
            <a:r>
              <a:rPr lang="pl-PL" altLang="pl-PL" sz="2800" i="1" dirty="0" smtClean="0"/>
              <a:t>)</a:t>
            </a:r>
          </a:p>
          <a:p>
            <a:pPr eaLnBrk="1" hangingPunct="1"/>
            <a:endParaRPr lang="pl-PL" altLang="pl-PL" sz="2800" i="1" dirty="0"/>
          </a:p>
          <a:p>
            <a:pPr eaLnBrk="1" hangingPunct="1"/>
            <a:r>
              <a:rPr lang="pl-PL" altLang="pl-PL" sz="2800" dirty="0"/>
              <a:t>zdegradowane morfologicznie </a:t>
            </a:r>
            <a:r>
              <a:rPr lang="pl-PL" altLang="pl-PL" sz="2800" i="1" dirty="0"/>
              <a:t>(niekorzystne przekształcenia naturalnego ukształtowania terenu</a:t>
            </a:r>
            <a:r>
              <a:rPr lang="pl-PL" altLang="pl-PL" sz="2800" i="1" dirty="0" smtClean="0"/>
              <a:t>)</a:t>
            </a:r>
          </a:p>
          <a:p>
            <a:pPr eaLnBrk="1" hangingPunct="1"/>
            <a:endParaRPr lang="pl-PL" altLang="pl-PL" sz="2800" i="1" dirty="0"/>
          </a:p>
          <a:p>
            <a:pPr eaLnBrk="1" hangingPunct="1"/>
            <a:r>
              <a:rPr lang="pl-PL" altLang="pl-PL" sz="2800" dirty="0"/>
              <a:t>nie spełniające funkcji gospodarczych lub spełniające je nieefektywnie </a:t>
            </a:r>
          </a:p>
        </p:txBody>
      </p:sp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A48EB-59BD-4DE1-939F-2F86C4709A40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/>
          </a:p>
        </p:txBody>
      </p:sp>
      <p:pic>
        <p:nvPicPr>
          <p:cNvPr id="7173" name="Picture 4" descr="2deea55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052514"/>
            <a:ext cx="37719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188913"/>
            <a:ext cx="7786687" cy="863600"/>
          </a:xfrm>
        </p:spPr>
        <p:txBody>
          <a:bodyPr>
            <a:normAutofit/>
          </a:bodyPr>
          <a:lstStyle/>
          <a:p>
            <a:r>
              <a:rPr lang="pl-PL" altLang="pl-PL" sz="4000" b="1" dirty="0" err="1"/>
              <a:t>Brownfields</a:t>
            </a:r>
            <a:endParaRPr lang="pl-PL" altLang="pl-PL" sz="4000" b="1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919289" y="908050"/>
            <a:ext cx="8497887" cy="273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800"/>
              <a:t>	</a:t>
            </a:r>
            <a:r>
              <a:rPr lang="pl-PL" altLang="pl-PL" sz="1800" b="1"/>
              <a:t>Teren, zanieczyszczony, zdegradowany wskutek prowadzonej wcześniej działalności przemysłowej, lub działań władz publicznych (tereny powojskowe) [OECD]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800" b="1"/>
              <a:t>	Tereny opuszczone, nieużytkowane albo niewykorzystywane stosownie do ich potencjału, z powodu zanieczyszczenia, utrudniającego ponowne zagospodarowanie.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800" b="1"/>
              <a:t>	Budynki poprzemysłowe (produkcyjne, magazynowe, biurowe), które nie są zanieczyszczone.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800" b="1"/>
              <a:t>	np. fabryki, magazyny, powierzchnie parkingowe, hangary, tereny na których składowano/naprawiano ciężki sprzęt i urządzenia, tereny pokolejowe, nieużytkowane lotniska, i wiele innych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1800" b="1"/>
          </a:p>
        </p:txBody>
      </p:sp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8B48D-1721-4867-AA6B-CD003B94DBAB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/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02026"/>
            <a:ext cx="74882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Bilbao </a:t>
            </a:r>
            <a:r>
              <a:rPr lang="pl-PL" sz="4000" b="1" dirty="0" err="1"/>
              <a:t>effect</a:t>
            </a:r>
            <a:endParaRPr lang="en-US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www.youtube.com/watch?v=rQZ1FHLFF8U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HafenCity</a:t>
            </a:r>
            <a:r>
              <a:rPr lang="pl-PL" dirty="0"/>
              <a:t>, Hamburg: </a:t>
            </a:r>
            <a:r>
              <a:rPr lang="pl-PL" dirty="0">
                <a:hlinkClick r:id="rId2"/>
              </a:rPr>
              <a:t>https</a:t>
            </a:r>
            <a:r>
              <a:rPr lang="pl-PL">
                <a:hlinkClick r:id="rId2"/>
              </a:rPr>
              <a:t>://</a:t>
            </a:r>
            <a:r>
              <a:rPr lang="pl-PL" smtClean="0">
                <a:hlinkClick r:id="rId2"/>
              </a:rPr>
              <a:t>www.youtube.com/watch?v=rQZ1FHLFF8U</a:t>
            </a:r>
            <a:endParaRPr lang="pl-PL" smtClean="0"/>
          </a:p>
          <a:p>
            <a:pPr marL="0" indent="0">
              <a:buNone/>
            </a:pPr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4CC11-88E9-4256-93B2-5C2A3E0DCFB6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290863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/>
              <a:t>Skąd tereny poprzemysłowe w miastach?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99" y="1556792"/>
            <a:ext cx="4679875" cy="4895850"/>
          </a:xfrm>
        </p:spPr>
        <p:txBody>
          <a:bodyPr/>
          <a:lstStyle/>
          <a:p>
            <a:pPr eaLnBrk="1" hangingPunct="1"/>
            <a:r>
              <a:rPr lang="pl-PL" altLang="pl-PL" dirty="0"/>
              <a:t>zmienne fale industrializacji </a:t>
            </a:r>
          </a:p>
          <a:p>
            <a:pPr eaLnBrk="1" hangingPunct="1"/>
            <a:r>
              <a:rPr lang="pl-PL" altLang="pl-PL" dirty="0"/>
              <a:t>relokacja terenów przemysłowych </a:t>
            </a:r>
          </a:p>
          <a:p>
            <a:pPr eaLnBrk="1" hangingPunct="1"/>
            <a:r>
              <a:rPr lang="pl-PL" altLang="pl-PL" dirty="0"/>
              <a:t>znaczny zasób terenów poprzemysłowych w śródmieściach miast </a:t>
            </a:r>
          </a:p>
          <a:p>
            <a:pPr eaLnBrk="1" hangingPunct="1"/>
            <a:r>
              <a:rPr lang="pl-PL" altLang="pl-PL" dirty="0"/>
              <a:t>ekstensywne wykorzystywanie terenów pod działalność przemysłową w miastach polskich </a:t>
            </a:r>
          </a:p>
          <a:p>
            <a:pPr eaLnBrk="1" hangingPunct="1"/>
            <a:endParaRPr lang="pl-PL" altLang="pl-PL" sz="2400" dirty="0"/>
          </a:p>
        </p:txBody>
      </p:sp>
      <p:graphicFrame>
        <p:nvGraphicFramePr>
          <p:cNvPr id="921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150794"/>
              </p:ext>
            </p:extLst>
          </p:nvPr>
        </p:nvGraphicFramePr>
        <p:xfrm>
          <a:off x="5375275" y="1556792"/>
          <a:ext cx="5906788" cy="417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Acrobat Document" r:id="rId3" imgW="8019750" imgH="5667283" progId="AcroExch.Document.7">
                  <p:embed/>
                </p:oleObj>
              </mc:Choice>
              <mc:Fallback>
                <p:oleObj name="Acrobat Document" r:id="rId3" imgW="8019750" imgH="5667283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556792"/>
                        <a:ext cx="5906788" cy="4174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857C4-282E-45D7-9C31-8E4BDAA7E643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16632"/>
            <a:ext cx="8334927" cy="1476425"/>
          </a:xfrm>
        </p:spPr>
        <p:txBody>
          <a:bodyPr>
            <a:noAutofit/>
          </a:bodyPr>
          <a:lstStyle/>
          <a:p>
            <a:r>
              <a:rPr lang="pl-PL" altLang="pl-PL" sz="4000" b="1" dirty="0"/>
              <a:t>Model upadku miasta (gospodarczego)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49588" y="5812727"/>
            <a:ext cx="8026731" cy="70246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900" i="1" dirty="0"/>
              <a:t>	</a:t>
            </a:r>
            <a:r>
              <a:rPr lang="de-DE" altLang="pl-PL" sz="1050" i="1" dirty="0"/>
              <a:t>Source: Friedrichs, J.: Eine Typologie westdeutscher Großstädte und Muster ihrer Entwicklungen 1970 bis 1990, in: Friedrichs, J.(Hrsg.): Die Städte in den 90er Jahren. Demographische, ökonomische und soziale Entwicklungen. Opladen/Wiesbaden: Westdeutscher Verlag 1997</a:t>
            </a:r>
            <a:endParaRPr lang="pl-PL" altLang="pl-PL" sz="1050" i="1" dirty="0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1631504" y="3278044"/>
            <a:ext cx="0" cy="4857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1559496" y="1970485"/>
            <a:ext cx="2862486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6042422" y="2402681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V="1">
            <a:off x="6905623" y="1593057"/>
            <a:ext cx="18371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7230666" y="3024784"/>
            <a:ext cx="1601638" cy="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V="1">
            <a:off x="6905623" y="4211838"/>
            <a:ext cx="1890416" cy="92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V="1">
            <a:off x="1652828" y="5396579"/>
            <a:ext cx="3023443" cy="1074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V="1">
            <a:off x="2955333" y="4221088"/>
            <a:ext cx="1976234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4421984" y="1340768"/>
            <a:ext cx="2158601" cy="10619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większa wrażliwość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na cykl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życia produktów 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839793" y="2349104"/>
            <a:ext cx="2015327" cy="970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małe zróżnicowanie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gospodarcze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5447110" y="2727724"/>
            <a:ext cx="1783556" cy="8084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i="0" dirty="0">
                <a:solidFill>
                  <a:schemeClr val="tx1"/>
                </a:solidFill>
              </a:rPr>
              <a:t>upadek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i="0" dirty="0">
                <a:solidFill>
                  <a:schemeClr val="tx1"/>
                </a:solidFill>
              </a:rPr>
              <a:t>gospodarczy</a:t>
            </a:r>
            <a:endParaRPr lang="en-US" altLang="pl-PL" sz="1800" i="0" dirty="0">
              <a:solidFill>
                <a:schemeClr val="tx1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>
            <a:off x="8742295" y="980729"/>
            <a:ext cx="1674185" cy="9093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niekorzystne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trendy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demograficzne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>
            <a:off x="831659" y="3672484"/>
            <a:ext cx="2123674" cy="9983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400" i="0" dirty="0">
                <a:solidFill>
                  <a:schemeClr val="tx1"/>
                </a:solidFill>
              </a:rPr>
              <a:t>dominacja jednej branży,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400" i="0" dirty="0">
                <a:solidFill>
                  <a:schemeClr val="tx1"/>
                </a:solidFill>
              </a:rPr>
              <a:t>gałęzi przemysłu / firmy </a:t>
            </a:r>
            <a:endParaRPr lang="en-US" altLang="pl-PL" sz="1400" i="0" dirty="0">
              <a:solidFill>
                <a:schemeClr val="tx1"/>
              </a:solidFill>
            </a:endParaRPr>
          </a:p>
        </p:txBody>
      </p:sp>
      <p:sp>
        <p:nvSpPr>
          <p:cNvPr id="16407" name="AutoShape 24"/>
          <p:cNvSpPr>
            <a:spLocks noChangeArrowheads="1"/>
          </p:cNvSpPr>
          <p:nvPr/>
        </p:nvSpPr>
        <p:spPr bwMode="auto">
          <a:xfrm>
            <a:off x="4676271" y="5124001"/>
            <a:ext cx="3723985" cy="5451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zasięg i czas trwania upadku wzrasta 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08" name="AutoShape 25"/>
          <p:cNvSpPr>
            <a:spLocks noChangeArrowheads="1"/>
          </p:cNvSpPr>
          <p:nvPr/>
        </p:nvSpPr>
        <p:spPr bwMode="auto">
          <a:xfrm>
            <a:off x="8796039" y="2539011"/>
            <a:ext cx="2160089" cy="9971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i="0" dirty="0">
                <a:solidFill>
                  <a:schemeClr val="tx1"/>
                </a:solidFill>
              </a:rPr>
              <a:t>spadek wpływów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i="0" dirty="0">
                <a:solidFill>
                  <a:schemeClr val="tx1"/>
                </a:solidFill>
              </a:rPr>
              <a:t>podatkowych gmin </a:t>
            </a:r>
            <a:endParaRPr lang="en-US" altLang="pl-PL" sz="1800" i="0" dirty="0">
              <a:solidFill>
                <a:schemeClr val="tx1"/>
              </a:solidFill>
            </a:endParaRPr>
          </a:p>
        </p:txBody>
      </p:sp>
      <p:sp>
        <p:nvSpPr>
          <p:cNvPr id="16409" name="AutoShape 26"/>
          <p:cNvSpPr>
            <a:spLocks noChangeArrowheads="1"/>
          </p:cNvSpPr>
          <p:nvPr/>
        </p:nvSpPr>
        <p:spPr bwMode="auto">
          <a:xfrm>
            <a:off x="8814170" y="3861197"/>
            <a:ext cx="2141957" cy="12628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 smtClean="0">
                <a:solidFill>
                  <a:schemeClr val="tx1"/>
                </a:solidFill>
              </a:rPr>
              <a:t>Niski </a:t>
            </a:r>
            <a:r>
              <a:rPr lang="pl-PL" altLang="pl-PL" sz="1600" i="0" dirty="0">
                <a:solidFill>
                  <a:schemeClr val="tx1"/>
                </a:solidFill>
              </a:rPr>
              <a:t>poziom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inwestycji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w nowe gałęzie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przemysłu 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>
            <a:off x="9624392" y="1891311"/>
            <a:ext cx="0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>
            <a:off x="9668987" y="3527013"/>
            <a:ext cx="0" cy="37861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AutoShape 31"/>
          <p:cNvSpPr>
            <a:spLocks noChangeArrowheads="1"/>
          </p:cNvSpPr>
          <p:nvPr/>
        </p:nvSpPr>
        <p:spPr bwMode="auto">
          <a:xfrm>
            <a:off x="4931566" y="3968352"/>
            <a:ext cx="2676602" cy="9008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200" i="1">
                <a:solidFill>
                  <a:srgbClr val="33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negatywne oddziaływanie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600" i="0" dirty="0">
                <a:solidFill>
                  <a:schemeClr val="tx1"/>
                </a:solidFill>
              </a:rPr>
              <a:t>na </a:t>
            </a:r>
            <a:r>
              <a:rPr lang="pl-PL" altLang="pl-PL" sz="1600" i="0" dirty="0" smtClean="0">
                <a:solidFill>
                  <a:schemeClr val="tx1"/>
                </a:solidFill>
              </a:rPr>
              <a:t>decydentów politycznych </a:t>
            </a:r>
            <a:endParaRPr lang="en-US" altLang="pl-PL" sz="1600" i="0" dirty="0">
              <a:solidFill>
                <a:schemeClr val="tx1"/>
              </a:solidFill>
            </a:endParaRPr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 flipH="1">
            <a:off x="6905623" y="1593057"/>
            <a:ext cx="3" cy="113347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4"/>
          <p:cNvSpPr>
            <a:spLocks noChangeShapeType="1"/>
          </p:cNvSpPr>
          <p:nvPr/>
        </p:nvSpPr>
        <p:spPr bwMode="auto">
          <a:xfrm>
            <a:off x="1572232" y="1970485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9120318" y="5138613"/>
            <a:ext cx="0" cy="37861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Łącznik prosty ze strzałką 3"/>
          <p:cNvCxnSpPr/>
          <p:nvPr/>
        </p:nvCxnSpPr>
        <p:spPr>
          <a:xfrm flipH="1">
            <a:off x="8364271" y="5517232"/>
            <a:ext cx="756047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32"/>
          <p:cNvSpPr>
            <a:spLocks noChangeShapeType="1"/>
          </p:cNvSpPr>
          <p:nvPr/>
        </p:nvSpPr>
        <p:spPr bwMode="auto">
          <a:xfrm flipH="1">
            <a:off x="1652827" y="4656495"/>
            <a:ext cx="10663" cy="74008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274639"/>
            <a:ext cx="9731424" cy="922337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Tereny poprzemysłowe w Polsce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695399" y="1340768"/>
            <a:ext cx="5545065" cy="52568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dirty="0"/>
              <a:t>ponad 8 000 km</a:t>
            </a:r>
            <a:r>
              <a:rPr lang="pl-PL" altLang="pl-PL" baseline="30000" dirty="0"/>
              <a:t>2 </a:t>
            </a:r>
            <a:r>
              <a:rPr lang="pl-PL" altLang="pl-PL" dirty="0"/>
              <a:t>terenów zdegradowanych (2,6% powierzchni kraju) oraz ponad 40tys. km</a:t>
            </a:r>
            <a:r>
              <a:rPr lang="pl-PL" altLang="pl-PL" baseline="30000" dirty="0"/>
              <a:t>2</a:t>
            </a:r>
            <a:r>
              <a:rPr lang="pl-PL" altLang="pl-PL" dirty="0"/>
              <a:t> wzdłuż szlaków komunikacyjnych </a:t>
            </a:r>
          </a:p>
          <a:p>
            <a:pPr eaLnBrk="1" hangingPunct="1">
              <a:lnSpc>
                <a:spcPct val="80000"/>
              </a:lnSpc>
            </a:pPr>
            <a:endParaRPr lang="pl-PL" altLang="pl-PL" dirty="0"/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ok. 4 000 km</a:t>
            </a:r>
            <a:r>
              <a:rPr lang="pl-PL" altLang="pl-PL" baseline="30000" dirty="0"/>
              <a:t>2</a:t>
            </a:r>
            <a:r>
              <a:rPr lang="pl-PL" altLang="pl-PL" dirty="0"/>
              <a:t> (32,5%) powierzchni woj. śląskiego to tereny zanieczyszczone </a:t>
            </a:r>
          </a:p>
          <a:p>
            <a:pPr eaLnBrk="1" hangingPunct="1">
              <a:lnSpc>
                <a:spcPct val="80000"/>
              </a:lnSpc>
            </a:pPr>
            <a:endParaRPr lang="pl-PL" altLang="pl-PL" dirty="0"/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obszary mocno zanieczyszczone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dirty="0"/>
              <a:t>	ok. 10-15% obszaru kraju i są to głównie gęsto zaludnione tereny miejsko-przemysłowe </a:t>
            </a:r>
          </a:p>
        </p:txBody>
      </p:sp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8C163-A753-4C92-A32F-3C961ECEFB05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96976"/>
            <a:ext cx="5944751" cy="475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domyślny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1059</Words>
  <Application>Microsoft Office PowerPoint</Application>
  <PresentationFormat>Panoramiczny</PresentationFormat>
  <Paragraphs>219</Paragraphs>
  <Slides>32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Wingdings</vt:lpstr>
      <vt:lpstr>Projekt domyślny</vt:lpstr>
      <vt:lpstr>1_Projekt domyślny</vt:lpstr>
      <vt:lpstr>Acrobat Document</vt:lpstr>
      <vt:lpstr>Rewitalizacja terenów poprzemysłowych  </vt:lpstr>
      <vt:lpstr>Tereny poprzemysłowe</vt:lpstr>
      <vt:lpstr>Tereny poprzemysłowe </vt:lpstr>
      <vt:lpstr>Kategorie terenów poprzemysłowych </vt:lpstr>
      <vt:lpstr>Brownfields</vt:lpstr>
      <vt:lpstr>Bilbao effect</vt:lpstr>
      <vt:lpstr>Skąd tereny poprzemysłowe w miastach? </vt:lpstr>
      <vt:lpstr>Model upadku miasta (gospodarczego)</vt:lpstr>
      <vt:lpstr>Tereny poprzemysłowe w Polsce </vt:lpstr>
      <vt:lpstr>Obszary zdegradowane/poprzemysłowe   na podstawie map numerycznych CORINE (calculated by IETU) </vt:lpstr>
      <vt:lpstr>Cele rewitalizacji terenów poprzemysłowych </vt:lpstr>
      <vt:lpstr>Formy użytkowania terenów poprzemysłowych</vt:lpstr>
      <vt:lpstr>Trudności restrukturyzacji terenów poprzemysłowych </vt:lpstr>
      <vt:lpstr>Przekształcanie terenów poprzemysłowych – problemy infrastrukturalne </vt:lpstr>
      <vt:lpstr>Koszty przywrócenia nieruchomości do stanu sprzed skażenia</vt:lpstr>
      <vt:lpstr>Przykładowe jednostkowe koszty prac rekultywacyjnych</vt:lpstr>
      <vt:lpstr>Cele restrukturyzacji terenów poprzemysłowych </vt:lpstr>
      <vt:lpstr>Kierunki przekształceń – nowe funkcje terenów poprzemysłowych </vt:lpstr>
      <vt:lpstr>Strategie przekształceń terenów poprzemysłowych </vt:lpstr>
      <vt:lpstr>Zalety obiektów poprzemysłowych</vt:lpstr>
      <vt:lpstr>Wady obiektów poprzemysłowych </vt:lpstr>
      <vt:lpstr>Wartość obiektów poprzemysłowych</vt:lpstr>
      <vt:lpstr>Rodzaje przekształceń (budowlanych) obiektów poprzemysłowych </vt:lpstr>
      <vt:lpstr>Procesy zagospodarowania terenów poprzemysłowych</vt:lpstr>
      <vt:lpstr>Bariery inwestowania na terenach poprzemysłowych</vt:lpstr>
      <vt:lpstr>Tereny poprzemysłowe w Małopolsce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Regulacje prawne </vt:lpstr>
    </vt:vector>
  </TitlesOfParts>
  <Company>Akademia Ekonomiczna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Rewitalizacja zabytkowych obszarów miejskich</dc:title>
  <dc:creator>Zięba</dc:creator>
  <cp:lastModifiedBy>user</cp:lastModifiedBy>
  <cp:revision>125</cp:revision>
  <dcterms:created xsi:type="dcterms:W3CDTF">2009-04-04T16:31:01Z</dcterms:created>
  <dcterms:modified xsi:type="dcterms:W3CDTF">2022-05-17T23:58:26Z</dcterms:modified>
</cp:coreProperties>
</file>