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63" r:id="rId3"/>
    <p:sldId id="261" r:id="rId4"/>
    <p:sldId id="286" r:id="rId5"/>
    <p:sldId id="282" r:id="rId6"/>
    <p:sldId id="287" r:id="rId7"/>
    <p:sldId id="292" r:id="rId8"/>
    <p:sldId id="285" r:id="rId9"/>
    <p:sldId id="289" r:id="rId10"/>
    <p:sldId id="290" r:id="rId11"/>
    <p:sldId id="293" r:id="rId12"/>
    <p:sldId id="291" r:id="rId13"/>
    <p:sldId id="284" r:id="rId14"/>
    <p:sldId id="294" r:id="rId15"/>
    <p:sldId id="271" r:id="rId16"/>
    <p:sldId id="267" r:id="rId17"/>
    <p:sldId id="295" r:id="rId18"/>
    <p:sldId id="268" r:id="rId19"/>
    <p:sldId id="281" r:id="rId20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7121"/>
    <p:restoredTop sz="94759"/>
  </p:normalViewPr>
  <p:slideViewPr>
    <p:cSldViewPr snapToGrid="0">
      <p:cViewPr varScale="1">
        <p:scale>
          <a:sx n="35" d="100"/>
          <a:sy n="35" d="100"/>
        </p:scale>
        <p:origin x="184" y="15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2A5E5E-67E9-CA49-97EA-D3DF89C20A6B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1CA633-E4F6-F24F-BC50-8E1CA3B98B2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15251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1CA633-E4F6-F24F-BC50-8E1CA3B98B24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71294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4F83BC-8BB6-55A4-AC0F-E3548D088C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5F805BF-98DC-3FF4-7D72-2B130A4C14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6E20AF4-357E-2214-7868-F6D84565C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78C5793-4C42-71BF-1A2F-D9E738EB7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EAAD1D4-1DF3-9C83-534B-F8D4A3F19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1018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4F86EAD-B497-BF5C-B5D8-C9C99B087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04E71D2-7EE7-5356-C252-C9F3EADF03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44FD5BC-98E6-A494-75D6-E6500C5BC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C2A5091-F585-99C6-0683-44BE0DADA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CD6769B-6EAC-E9B7-4695-54E9AA0CB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35993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F647AB31-A5F7-F5C6-FD82-89B891F980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E48E4D4C-EBB5-3E89-FC43-A416EA40D5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BE71D26-764B-2856-31B2-6A8D20A4A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325B249-0212-128B-58D0-10F86F123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A5FC8E3-6751-638C-A22C-04FB39B41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13385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BFCDCB2-BD11-BDD6-23A7-1C852FBE3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7C82245-1FEF-21A1-22A2-F477F01803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700B0AB-58D7-1A67-5E10-880894B55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240814A-7E64-4878-0B86-C76A430F1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31BBD4D-39DA-9666-66F3-FC245D28F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60131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B3C7E75-0BB1-F7DF-3521-CBE3B9B14D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78859D1-8028-8DF6-F7B4-34221D5988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8CE1D76-7B4F-A860-FCE6-908805519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3CF90A4-3159-0053-F7CE-00EDDB990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DF11B52-0A11-CD68-1AF7-ED6A4DD2B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12767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BD52C8A-715F-6568-9A77-5A48009C7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67437D7-2C9C-5510-F63E-0ED8ACA2A4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4EAC63B-A6D7-9843-92D2-F8C5579B5F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EE4CAE69-9F0E-9D82-85A3-D7F8192B3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04276722-0AFE-35A1-AB86-E4DB62000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F674837-00F3-ED81-6975-EE3352617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34846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9B724A2-6AD8-14DE-6BA1-CC84E5FD6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6C40460-A803-931B-5B35-8ABC53621C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D33B64F-7A68-04E0-6F52-70D4C5AF4E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54605E90-CA07-E359-000B-F61204119C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42B1FE13-2568-9719-4ADE-0308F64788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5A7F37E9-89DA-3C86-2DA8-E7532E598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EBDB368D-5625-0325-0AEB-AB84934E2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575C060E-C37F-CAD1-AB4B-4EEE1F563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39129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93F8498-2702-A2B8-0E6A-B06763DED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A3CC3C8-42DE-2428-944A-B75CD7B32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E7EC0234-30A9-6CD0-52D5-2C8283ACE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27DA96E-D8D5-912B-6B35-11F9BB38B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08611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3E5DB921-B640-C918-F4ED-A179BC192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F606974D-6ECA-ADB6-55BD-1254F81D8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B484F50-6FCC-5F47-9346-A43A0D60B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4852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9BAC5C3-F4CF-3E9F-781F-A9F62257D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8815164-07FF-C931-4B20-0007384DC5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BA2A4F6-D13A-B762-207E-3E6AFB49DD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F7C34F8-F86B-72BF-077C-5C9F440E3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2702243-3C36-75D5-0F8C-3BA8BE134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551B1FF-C155-75EC-CB75-B4C6B68AE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10270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F48EE4A-A99F-494A-8715-A7010C38A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C5B1BDF5-007F-4A4C-3251-D4AE715CCA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B723303-8AE2-012F-EF90-3241C7B330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218CD294-49EF-BB54-21F1-3C6595360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BFACCA8-2CB2-C803-C68F-34DD664A8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2E3142BE-1A24-D48D-DA26-50E4A5E98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14004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384AFE35-AC23-312C-D746-4CB71659F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1CFFE99-A8F3-9CEF-E221-ADB3E1C8B9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02BA983-F1E8-5771-5388-03CE45D99F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51F130-AB6B-BC44-A0E2-A0B286965FD0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65199AB-F517-C9E2-B584-6FEF5CBB96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898FB34-9122-403D-8253-53D5ABC5BC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80220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isap.sejm.gov.pl/isap.nsf/download.xsp/WDU20091571240/U/D20091240Lj.pdf" TargetMode="External"/><Relationship Id="rId3" Type="http://schemas.openxmlformats.org/officeDocument/2006/relationships/hyperlink" Target="https://phavi.umcs.pl/at/attachments/2016/0828/003421-133442-wykonanie-ustawy-budzetowej.pdf" TargetMode="External"/><Relationship Id="rId7" Type="http://schemas.openxmlformats.org/officeDocument/2006/relationships/hyperlink" Target="https://isap.sejm.gov.pl/isap.nsf/download.xsp/WDU20032031966/U/D20031966Lj.pdf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orka.sejm.gov.pl/WydBAS.nsf/0/7DCE31CB0162644EC125820A004E7AE6/$file/Studia_BAS_52.pdf" TargetMode="External"/><Relationship Id="rId5" Type="http://schemas.openxmlformats.org/officeDocument/2006/relationships/hyperlink" Target="https://phavi.umcs.pl/at/attachments/2017/0113/221104-procedura-budzetowapf-fp.pdf" TargetMode="External"/><Relationship Id="rId4" Type="http://schemas.openxmlformats.org/officeDocument/2006/relationships/hyperlink" Target="https://agro.icm.edu.pl/agro/element/bwmeta1.element.agro-c42fe8fe-79cf-4299-93b4-11b86762f3b0/c/356.pdf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pulpit.uksw.edu.pl/go/sip.legalis.pl~ssl/document-view.seam?documentId=mfrxilrtg4ytgnrvhe4tmltqmfyc4nbyha4timzrgm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13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1F7F356-83F9-E5D2-1FED-23119A6383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0338" y="841075"/>
            <a:ext cx="4215062" cy="3566160"/>
          </a:xfrm>
        </p:spPr>
        <p:txBody>
          <a:bodyPr anchor="b">
            <a:normAutofit fontScale="90000"/>
          </a:bodyPr>
          <a:lstStyle/>
          <a:p>
            <a:pPr algn="l"/>
            <a:r>
              <a:rPr lang="pl-PL" sz="5000" dirty="0"/>
              <a:t>Ekonomiczna analiza funkcjonowania samorządów lokalnych w Polsce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393692B-B60C-9DE9-F3DE-261C32A6D9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0339" y="4636008"/>
            <a:ext cx="3734014" cy="1572768"/>
          </a:xfrm>
        </p:spPr>
        <p:txBody>
          <a:bodyPr>
            <a:normAutofit/>
          </a:bodyPr>
          <a:lstStyle/>
          <a:p>
            <a:pPr algn="l"/>
            <a:r>
              <a:rPr lang="pl-PL" dirty="0">
                <a:latin typeface="Arial" panose="020B0604020202020204" pitchFamily="34" charset="0"/>
              </a:rPr>
              <a:t>Katarzyna Baran</a:t>
            </a:r>
            <a:endParaRPr lang="pl-PL" dirty="0"/>
          </a:p>
        </p:txBody>
      </p:sp>
      <p:sp>
        <p:nvSpPr>
          <p:cNvPr id="23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Stare Wrinkled dłoni z niektórymi monetami">
            <a:extLst>
              <a:ext uri="{FF2B5EF4-FFF2-40B4-BE49-F238E27FC236}">
                <a16:creationId xmlns:a16="http://schemas.microsoft.com/office/drawing/2014/main" id="{0846219D-517E-9B3C-6472-B1962313AA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17" r="27029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7344361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629AB3E-B89D-9179-5D37-FEDBCDC58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Najważniejsze wydatki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24F9FCB-7C61-45B8-6124-082811B32D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fontAlgn="base">
              <a:buFont typeface="Arial" panose="020B0604020202020204" pitchFamily="34" charset="0"/>
              <a:buChar char="•"/>
            </a:pPr>
            <a:r>
              <a:rPr lang="pl-PL" b="0" i="0" u="none" strike="noStrike" dirty="0">
                <a:solidFill>
                  <a:srgbClr val="1B1B1B"/>
                </a:solidFill>
                <a:effectLst/>
                <a:latin typeface="inherit"/>
              </a:rPr>
              <a:t>W 2025 roku rząd zabezpieczył rekordowo wysokie środki na opiekę zdrowotną.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pl-PL" b="0" i="0" u="none" strike="noStrike" dirty="0">
                <a:solidFill>
                  <a:srgbClr val="1B1B1B"/>
                </a:solidFill>
                <a:effectLst/>
                <a:latin typeface="inherit"/>
              </a:rPr>
              <a:t>Zgodnie z ustawą o świadczeniach opieki zdrowotnej finansowanych ze środków publicznych, będzie to co najmniej 6,5% PKB, czyli co najmniej 221,7 mld zł. (wzrost o prawie 31 mld zł, czyli o ok. 16%).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pl-PL" b="0" i="0" u="none" strike="noStrike" dirty="0">
                <a:solidFill>
                  <a:srgbClr val="1B1B1B"/>
                </a:solidFill>
                <a:effectLst/>
                <a:latin typeface="inherit"/>
              </a:rPr>
              <a:t>Rekordowe środki zabezpieczone zostały również na obronę narodową, w tym na wzrost uposażeń żołnierzy zawodowych.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pl-PL" b="0" i="0" u="none" strike="noStrike" dirty="0">
                <a:solidFill>
                  <a:srgbClr val="1B1B1B"/>
                </a:solidFill>
                <a:effectLst/>
                <a:latin typeface="inherit"/>
              </a:rPr>
              <a:t>Łącznie wydatki na obronę narodową sięgną 186,6 mld zł, czyli będą o 28,6 mld zł większe niż planowano na 2024 rok (wydatki na polskie wojsko wyniosą 4,7% PKB).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19322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03C6F4E6-30A1-4F63-C8CC-028750B5A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6668" cy="4570886"/>
            <a:chOff x="0" y="0"/>
            <a:chExt cx="12196668" cy="457088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9EA7CA8-3AE6-4F5F-9932-63303CF2D4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12196668" cy="4570632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6E3E019-A259-1130-CC5C-3165020BC5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791"/>
              <a:ext cx="10565988" cy="4568095"/>
            </a:xfrm>
            <a:prstGeom prst="rect">
              <a:avLst/>
            </a:prstGeom>
            <a:gradFill flip="none" rotWithShape="1">
              <a:gsLst>
                <a:gs pos="3000">
                  <a:schemeClr val="accent2"/>
                </a:gs>
                <a:gs pos="40000">
                  <a:schemeClr val="accent2">
                    <a:alpha val="0"/>
                  </a:schemeClr>
                </a:gs>
              </a:gsLst>
              <a:lin ang="17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0769F99-CCA6-5CDC-D1E1-C59A4762F1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"/>
              <a:ext cx="12192000" cy="4549891"/>
            </a:xfrm>
            <a:prstGeom prst="rect">
              <a:avLst/>
            </a:prstGeom>
            <a:gradFill>
              <a:gsLst>
                <a:gs pos="0">
                  <a:schemeClr val="accent5">
                    <a:alpha val="76000"/>
                  </a:schemeClr>
                </a:gs>
                <a:gs pos="67000">
                  <a:schemeClr val="accent2">
                    <a:alpha val="0"/>
                  </a:schemeClr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13E73D3-029B-3D4E-1956-8EE7068A60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4110544" y="18215"/>
              <a:ext cx="8086124" cy="4549887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50000"/>
                    <a:alpha val="36000"/>
                  </a:schemeClr>
                </a:gs>
                <a:gs pos="45000">
                  <a:schemeClr val="accent5">
                    <a:alpha val="0"/>
                  </a:schemeClr>
                </a:gs>
              </a:gsLst>
              <a:lin ang="4200000" scaled="0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2" name="Tytuł 1">
            <a:extLst>
              <a:ext uri="{FF2B5EF4-FFF2-40B4-BE49-F238E27FC236}">
                <a16:creationId xmlns:a16="http://schemas.microsoft.com/office/drawing/2014/main" id="{C38FDF55-5A59-39DF-F29D-AADBE7032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6348" y="1124262"/>
            <a:ext cx="8017652" cy="269041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5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Dane </a:t>
            </a:r>
            <a:r>
              <a:rPr lang="en-US" sz="54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makroekonomiczne</a:t>
            </a:r>
            <a:endParaRPr lang="en-US" sz="54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Graphic 6" descr="Wieniec">
            <a:extLst>
              <a:ext uri="{FF2B5EF4-FFF2-40B4-BE49-F238E27FC236}">
                <a16:creationId xmlns:a16="http://schemas.microsoft.com/office/drawing/2014/main" id="{8FBDFFD8-6FB1-67F9-9648-1C1FAE3872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15646" y="5061057"/>
            <a:ext cx="1199733" cy="1199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8367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399B646-7D5F-8328-5FE9-E37131A98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Dane makroekonomiczne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B1C7663-AE78-1EB4-F6B7-C965D498DB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l-PL" b="0" i="0" u="none" strike="noStrike" dirty="0">
                <a:solidFill>
                  <a:srgbClr val="1B1B1B"/>
                </a:solidFill>
                <a:effectLst/>
                <a:latin typeface="inherit"/>
              </a:rPr>
              <a:t>Produkt Krajowy Brutto wzrośnie o 3,9% (w 2024 roku o 3,1%). Spożycie prywatne – w 2025 roku dynamika spożycia prywatnego osiągnie poziom 4,3%. 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pl-PL" b="0" i="0" u="none" strike="noStrike" dirty="0">
                <a:solidFill>
                  <a:srgbClr val="1B1B1B"/>
                </a:solidFill>
                <a:effectLst/>
                <a:latin typeface="inherit"/>
              </a:rPr>
              <a:t>Inwestycje – w 2025 roku inwestycje ogółem zwiększą się o 6,4%.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pl-PL" b="0" i="0" u="none" strike="noStrike" dirty="0">
                <a:solidFill>
                  <a:srgbClr val="1B1B1B"/>
                </a:solidFill>
                <a:effectLst/>
                <a:latin typeface="inherit"/>
              </a:rPr>
              <a:t>Stopa bezrobocia – oczekuje się, że w 2025 roku, ze względu na dalszą poprawę tempa wzrostu gospodarczego, zwiększy się popyt na pracę. W efekcie, zatrudnienie w gospodarce narodowej wzrośnie o 0,4%, a stopa bezrobocia na koniec roku spadnie do 4,9%. 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pl-PL" b="0" i="0" u="none" strike="noStrike" dirty="0">
                <a:solidFill>
                  <a:srgbClr val="1B1B1B"/>
                </a:solidFill>
                <a:effectLst/>
                <a:latin typeface="inherit"/>
              </a:rPr>
              <a:t>Przeciętne wynagrodzenie – prognozuje się, że w 2025 roku wzrost przeciętnego wynagrodzenia w gospodarce narodowej wyniesie 7,1%, czyli o 2,1 pkt. proc. powyżej prognozowanej inflacji.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pl-PL" b="0" i="0" u="none" strike="noStrike" dirty="0">
                <a:solidFill>
                  <a:srgbClr val="1B1B1B"/>
                </a:solidFill>
                <a:effectLst/>
                <a:latin typeface="inherit"/>
              </a:rPr>
              <a:t>Inflacja – oczekuje się, że w 2025 roku inflacja wyniesie 5%</a:t>
            </a:r>
          </a:p>
        </p:txBody>
      </p:sp>
    </p:spTree>
    <p:extLst>
      <p:ext uri="{BB962C8B-B14F-4D97-AF65-F5344CB8AC3E}">
        <p14:creationId xmlns:p14="http://schemas.microsoft.com/office/powerpoint/2010/main" val="21298584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A4D335C-EC81-2FD0-5BB5-7E0BCAC70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Realizacja budżetu centralnego - dysponenci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42F325C-12E3-575D-DC0F-F0CA5BD8DB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buAutoNum type="arabicPeriod"/>
            </a:pPr>
            <a:r>
              <a:rPr lang="pl-PL" dirty="0"/>
              <a:t>Dysponenci pośredni: kierują̨ wykonaniem budżetu oraz sprawują̨ ogólną kontrolę i nadzór w tym zakresie (Rada Ministrów, Prezes Rady Ministrów, Minister Finansów oraz dysponenci I stopnia, tj. kierownicy jednostek, właściwi ministrowie, kierownicy urzędów centralnych, wojewodowie, kierownicy państwowych jednostek organizacyjnych). </a:t>
            </a:r>
          </a:p>
          <a:p>
            <a:pPr marL="514350" indent="-514350">
              <a:buAutoNum type="arabicPeriod"/>
            </a:pPr>
            <a:r>
              <a:rPr lang="pl-PL" dirty="0"/>
              <a:t>Dysponenci bezpośredni: jednostki sektora finansów publicznych, samodzielnie gromadzące dochody na rzecz budżetu oraz dokonujące wydatków ze środków budżetowych (dysponenci II i III stopnia)</a:t>
            </a:r>
          </a:p>
          <a:p>
            <a:r>
              <a:rPr lang="pl-PL" dirty="0"/>
              <a:t>dysponenci II stopnia (państwowe jednostki budżetowe bezpośrednio podległe dysponentom głównym);</a:t>
            </a:r>
          </a:p>
          <a:p>
            <a:r>
              <a:rPr lang="pl-PL" dirty="0"/>
              <a:t>dysponenci III stopnia (państwowe jednostki budżetowe bezpośrednio podległe dysponentom drugiego stopnia albo głównym, dokonują̨ wydatków ze środków z budżetu, ale bez prawa ich przekazywania dalej).</a:t>
            </a:r>
          </a:p>
          <a:p>
            <a:pPr marL="0" indent="0">
              <a:buNone/>
            </a:pPr>
            <a:r>
              <a:rPr lang="pl-PL" dirty="0"/>
              <a:t>3.    Podmioty prowadzące bankową obsługę budżetu (NBP lub BGK).</a:t>
            </a:r>
          </a:p>
        </p:txBody>
      </p:sp>
    </p:spTree>
    <p:extLst>
      <p:ext uri="{BB962C8B-B14F-4D97-AF65-F5344CB8AC3E}">
        <p14:creationId xmlns:p14="http://schemas.microsoft.com/office/powerpoint/2010/main" val="39594605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505C74-0350-84A0-A98D-B894E7C84D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B913A6D5-34A4-674B-6135-891212887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6668" cy="4570886"/>
            <a:chOff x="0" y="0"/>
            <a:chExt cx="12196668" cy="457088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634EB7-344C-07D4-0C82-BAA5336D4C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12196668" cy="4570632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F0FB8C5-A3F6-3C26-6675-AA7DDFDC1E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791"/>
              <a:ext cx="10565988" cy="4568095"/>
            </a:xfrm>
            <a:prstGeom prst="rect">
              <a:avLst/>
            </a:prstGeom>
            <a:gradFill flip="none" rotWithShape="1">
              <a:gsLst>
                <a:gs pos="3000">
                  <a:schemeClr val="accent2"/>
                </a:gs>
                <a:gs pos="40000">
                  <a:schemeClr val="accent2">
                    <a:alpha val="0"/>
                  </a:schemeClr>
                </a:gs>
              </a:gsLst>
              <a:lin ang="17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074FA1E-F037-AD1A-2FEC-180A828432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"/>
              <a:ext cx="12192000" cy="4549891"/>
            </a:xfrm>
            <a:prstGeom prst="rect">
              <a:avLst/>
            </a:prstGeom>
            <a:gradFill>
              <a:gsLst>
                <a:gs pos="0">
                  <a:schemeClr val="accent5">
                    <a:alpha val="76000"/>
                  </a:schemeClr>
                </a:gs>
                <a:gs pos="67000">
                  <a:schemeClr val="accent2">
                    <a:alpha val="0"/>
                  </a:schemeClr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BB04C62-4FBC-29DB-755A-CC25D89C65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4110544" y="18215"/>
              <a:ext cx="8086124" cy="4549887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50000"/>
                    <a:alpha val="36000"/>
                  </a:schemeClr>
                </a:gs>
                <a:gs pos="45000">
                  <a:schemeClr val="accent5">
                    <a:alpha val="0"/>
                  </a:schemeClr>
                </a:gs>
              </a:gsLst>
              <a:lin ang="4200000" scaled="0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2" name="Tytuł 1">
            <a:extLst>
              <a:ext uri="{FF2B5EF4-FFF2-40B4-BE49-F238E27FC236}">
                <a16:creationId xmlns:a16="http://schemas.microsoft.com/office/drawing/2014/main" id="{4B09280E-6DB3-1913-6FB1-F29B94CD0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6348" y="1124262"/>
            <a:ext cx="8017652" cy="269041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5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 </a:t>
            </a:r>
            <a:r>
              <a:rPr lang="en-US" sz="54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składa</a:t>
            </a:r>
            <a:r>
              <a:rPr lang="en-US" sz="5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4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się</a:t>
            </a:r>
            <a:r>
              <a:rPr lang="en-US" sz="5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4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na</a:t>
            </a:r>
            <a:r>
              <a:rPr lang="en-US" sz="5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100 </a:t>
            </a:r>
            <a:r>
              <a:rPr lang="en-US" sz="54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zł</a:t>
            </a:r>
            <a:r>
              <a:rPr lang="en-US" sz="5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?</a:t>
            </a:r>
          </a:p>
        </p:txBody>
      </p:sp>
      <p:pic>
        <p:nvPicPr>
          <p:cNvPr id="7" name="Graphic 6" descr="Wieniec">
            <a:extLst>
              <a:ext uri="{FF2B5EF4-FFF2-40B4-BE49-F238E27FC236}">
                <a16:creationId xmlns:a16="http://schemas.microsoft.com/office/drawing/2014/main" id="{5DE66992-32A7-7150-C247-F065401891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15646" y="5061057"/>
            <a:ext cx="1199733" cy="1199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939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16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18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0E0843A9-9E53-B614-40A7-055C44E97B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209" y="57173"/>
            <a:ext cx="9466178" cy="6800827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BAE18729-9FC3-D7E9-7C71-7E2FB08B94FC}"/>
              </a:ext>
            </a:extLst>
          </p:cNvPr>
          <p:cNvSpPr txBox="1"/>
          <p:nvPr/>
        </p:nvSpPr>
        <p:spPr>
          <a:xfrm flipH="1">
            <a:off x="10503338" y="1289742"/>
            <a:ext cx="1015663" cy="521833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pl-PL" dirty="0"/>
              <a:t>Źródło: </a:t>
            </a:r>
            <a:r>
              <a:rPr lang="pl-PL" dirty="0" err="1"/>
              <a:t>https</a:t>
            </a:r>
            <a:r>
              <a:rPr lang="pl-PL" dirty="0"/>
              <a:t>://</a:t>
            </a:r>
            <a:r>
              <a:rPr lang="pl-PL" dirty="0" err="1"/>
              <a:t>www.podatki.gov.pl</a:t>
            </a:r>
            <a:r>
              <a:rPr lang="pl-PL" dirty="0"/>
              <a:t>/z-twoich-</a:t>
            </a:r>
            <a:r>
              <a:rPr lang="pl-PL" dirty="0" err="1"/>
              <a:t>podatkow</a:t>
            </a:r>
            <a:r>
              <a:rPr lang="pl-PL" dirty="0"/>
              <a:t>/dochody-i-wydatki-z-twoich-</a:t>
            </a:r>
            <a:r>
              <a:rPr lang="pl-PL" dirty="0" err="1"/>
              <a:t>podatkow</a:t>
            </a:r>
            <a:r>
              <a:rPr lang="pl-PL" dirty="0"/>
              <a:t>/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27822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776DC1C-0EA8-662B-1FE3-AE01D2934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837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dirty="0"/>
              <a:t>Podatki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4F8E140-2D42-EDD9-ABE1-081AC6C880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77456"/>
            <a:ext cx="5097780" cy="3795748"/>
          </a:xfrm>
        </p:spPr>
        <p:txBody>
          <a:bodyPr>
            <a:normAutofit/>
          </a:bodyPr>
          <a:lstStyle/>
          <a:p>
            <a:r>
              <a:rPr lang="pl-PL" sz="2400" dirty="0"/>
              <a:t>Centralne</a:t>
            </a:r>
          </a:p>
          <a:p>
            <a:pPr>
              <a:buFontTx/>
              <a:buChar char="-"/>
            </a:pPr>
            <a:r>
              <a:rPr lang="pl-PL" sz="2400" dirty="0"/>
              <a:t>podatek dochody od osób fizycznych (PIT)</a:t>
            </a:r>
          </a:p>
          <a:p>
            <a:pPr>
              <a:buFontTx/>
              <a:buChar char="-"/>
            </a:pPr>
            <a:r>
              <a:rPr lang="pl-PL" sz="2400" dirty="0"/>
              <a:t>podatek dochodowy od osób prawnych (CIT)</a:t>
            </a:r>
          </a:p>
          <a:p>
            <a:pPr>
              <a:buFontTx/>
              <a:buChar char="-"/>
            </a:pPr>
            <a:r>
              <a:rPr lang="pl-PL" sz="2400" dirty="0"/>
              <a:t>podatek od towarów i usług (VAT)</a:t>
            </a:r>
          </a:p>
          <a:p>
            <a:pPr>
              <a:buFontTx/>
              <a:buChar char="-"/>
            </a:pPr>
            <a:r>
              <a:rPr lang="pl-PL" sz="2400" dirty="0"/>
              <a:t>podatek akcyzowy</a:t>
            </a:r>
          </a:p>
          <a:p>
            <a:pPr>
              <a:buFontTx/>
              <a:buChar char="-"/>
            </a:pPr>
            <a:r>
              <a:rPr lang="pl-PL" sz="2400" dirty="0"/>
              <a:t>podatek od gier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8ADE1F4-AD36-C00E-19A7-4B3BF94792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6020" y="2177456"/>
            <a:ext cx="5097780" cy="3795748"/>
          </a:xfrm>
        </p:spPr>
        <p:txBody>
          <a:bodyPr>
            <a:normAutofit/>
          </a:bodyPr>
          <a:lstStyle/>
          <a:p>
            <a:r>
              <a:rPr lang="pl-PL" sz="2400" dirty="0"/>
              <a:t>Lokalne</a:t>
            </a:r>
          </a:p>
          <a:p>
            <a:pPr>
              <a:buFontTx/>
              <a:buChar char="-"/>
            </a:pPr>
            <a:r>
              <a:rPr lang="pl-PL" sz="2400" dirty="0"/>
              <a:t>podatek od nieruchomości</a:t>
            </a:r>
          </a:p>
          <a:p>
            <a:pPr>
              <a:buFontTx/>
              <a:buChar char="-"/>
            </a:pPr>
            <a:r>
              <a:rPr lang="pl-PL" sz="2400" dirty="0"/>
              <a:t>podatek rolny</a:t>
            </a:r>
          </a:p>
          <a:p>
            <a:pPr>
              <a:buFontTx/>
              <a:buChar char="-"/>
            </a:pPr>
            <a:r>
              <a:rPr lang="pl-PL" sz="2400" dirty="0"/>
              <a:t>podatek leśny</a:t>
            </a:r>
          </a:p>
          <a:p>
            <a:pPr>
              <a:buFontTx/>
              <a:buChar char="-"/>
            </a:pPr>
            <a:r>
              <a:rPr lang="pl-PL" sz="2400" dirty="0"/>
              <a:t>podatek od środków transportu</a:t>
            </a:r>
          </a:p>
        </p:txBody>
      </p:sp>
    </p:spTree>
    <p:extLst>
      <p:ext uri="{BB962C8B-B14F-4D97-AF65-F5344CB8AC3E}">
        <p14:creationId xmlns:p14="http://schemas.microsoft.com/office/powerpoint/2010/main" val="25621461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B2CFBF6-8E74-C7D7-904F-47DA200952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984D7C3-93B9-890B-2A17-61FAB281A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6668" cy="4570886"/>
            <a:chOff x="0" y="0"/>
            <a:chExt cx="12196668" cy="457088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6248DDC-6EC7-83B5-A683-7509D4CC1F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12196668" cy="4570632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C796C2C-3A56-C21E-B11D-F7705BBFE1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791"/>
              <a:ext cx="10565988" cy="4568095"/>
            </a:xfrm>
            <a:prstGeom prst="rect">
              <a:avLst/>
            </a:prstGeom>
            <a:gradFill flip="none" rotWithShape="1">
              <a:gsLst>
                <a:gs pos="3000">
                  <a:schemeClr val="accent2"/>
                </a:gs>
                <a:gs pos="40000">
                  <a:schemeClr val="accent2">
                    <a:alpha val="0"/>
                  </a:schemeClr>
                </a:gs>
              </a:gsLst>
              <a:lin ang="17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7BBC225-6410-E31E-CCFC-CC085CC1FD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"/>
              <a:ext cx="12192000" cy="4549891"/>
            </a:xfrm>
            <a:prstGeom prst="rect">
              <a:avLst/>
            </a:prstGeom>
            <a:gradFill>
              <a:gsLst>
                <a:gs pos="0">
                  <a:schemeClr val="accent5">
                    <a:alpha val="76000"/>
                  </a:schemeClr>
                </a:gs>
                <a:gs pos="67000">
                  <a:schemeClr val="accent2">
                    <a:alpha val="0"/>
                  </a:schemeClr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135A190-201D-5228-6051-F9CD2B38C1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4110544" y="18215"/>
              <a:ext cx="8086124" cy="4549887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50000"/>
                    <a:alpha val="36000"/>
                  </a:schemeClr>
                </a:gs>
                <a:gs pos="45000">
                  <a:schemeClr val="accent5">
                    <a:alpha val="0"/>
                  </a:schemeClr>
                </a:gs>
              </a:gsLst>
              <a:lin ang="4200000" scaled="0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2" name="Tytuł 1">
            <a:extLst>
              <a:ext uri="{FF2B5EF4-FFF2-40B4-BE49-F238E27FC236}">
                <a16:creationId xmlns:a16="http://schemas.microsoft.com/office/drawing/2014/main" id="{D28D1220-F09D-DD5B-F43D-103A7766C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6348" y="1124262"/>
            <a:ext cx="8017652" cy="269041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5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 </a:t>
            </a:r>
            <a:r>
              <a:rPr lang="en-US" sz="54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wpływa</a:t>
            </a:r>
            <a:r>
              <a:rPr lang="en-US" sz="5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4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na</a:t>
            </a:r>
            <a:r>
              <a:rPr lang="en-US" sz="5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4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kondycję</a:t>
            </a:r>
            <a:r>
              <a:rPr lang="en-US" sz="5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4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budżetów</a:t>
            </a:r>
            <a:r>
              <a:rPr lang="en-US" sz="5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?</a:t>
            </a:r>
          </a:p>
        </p:txBody>
      </p:sp>
      <p:pic>
        <p:nvPicPr>
          <p:cNvPr id="7" name="Graphic 6" descr="Wieniec">
            <a:extLst>
              <a:ext uri="{FF2B5EF4-FFF2-40B4-BE49-F238E27FC236}">
                <a16:creationId xmlns:a16="http://schemas.microsoft.com/office/drawing/2014/main" id="{647CA8A1-001E-C6B0-8FB4-5F7EAA119B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15646" y="5061057"/>
            <a:ext cx="1199733" cy="1199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4830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AAEF92-739A-9D5A-EB37-E9738DFF4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Czynniki wpływające na kondycję budżetów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8913283-E6F3-02B2-6EA9-97A0ECB6DA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pl-PL" dirty="0"/>
              <a:t>Koniunktura gospodarcza kraju.</a:t>
            </a:r>
          </a:p>
          <a:p>
            <a:pPr marL="514350" indent="-514350">
              <a:buAutoNum type="arabicPeriod"/>
            </a:pPr>
            <a:r>
              <a:rPr lang="pl-PL" dirty="0"/>
              <a:t>Kształt systemu podatkowego.</a:t>
            </a:r>
          </a:p>
          <a:p>
            <a:pPr marL="514350" indent="-514350">
              <a:buAutoNum type="arabicPeriod"/>
            </a:pPr>
            <a:r>
              <a:rPr lang="pl-PL" dirty="0"/>
              <a:t>Gotowość do ponoszenia ciężaru podatkowego.</a:t>
            </a:r>
          </a:p>
          <a:p>
            <a:pPr marL="514350" indent="-514350">
              <a:buAutoNum type="arabicPeriod"/>
            </a:pPr>
            <a:r>
              <a:rPr lang="pl-PL" dirty="0"/>
              <a:t>Sprawność i efektywność działania administracji publicznej. </a:t>
            </a:r>
          </a:p>
        </p:txBody>
      </p:sp>
    </p:spTree>
    <p:extLst>
      <p:ext uri="{BB962C8B-B14F-4D97-AF65-F5344CB8AC3E}">
        <p14:creationId xmlns:p14="http://schemas.microsoft.com/office/powerpoint/2010/main" val="11416557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07A3E33-4F35-5EC5-7BB8-57960C2D0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Bibliografia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F6BE6E5-2C83-9BE1-EA89-3F49CB1CDD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pl-PL" dirty="0">
                <a:hlinkClick r:id="rId3"/>
              </a:rPr>
              <a:t>https://phavi.umcs.pl/at/attachments/2016/0828/003421-133442-wykonanie-ustawy-budzetowej.pdf</a:t>
            </a:r>
            <a:endParaRPr lang="pl-PL" dirty="0"/>
          </a:p>
          <a:p>
            <a:r>
              <a:rPr lang="pl-PL" dirty="0">
                <a:hlinkClick r:id="rId4"/>
              </a:rPr>
              <a:t>https://agro.icm.edu.pl/agro/element/bwmeta1.element.agro-c42fe8fe-79cf-4299-93b4-11b86762f3b0/c/356.pdf</a:t>
            </a:r>
            <a:endParaRPr lang="pl-PL" dirty="0"/>
          </a:p>
          <a:p>
            <a:r>
              <a:rPr lang="pl-PL" dirty="0">
                <a:hlinkClick r:id="rId5"/>
              </a:rPr>
              <a:t>https://phavi.umcs.pl/at/attachments/2017/0113/221104-procedura-budzetowapf-fp.pdf</a:t>
            </a:r>
            <a:endParaRPr lang="pl-PL" dirty="0"/>
          </a:p>
          <a:p>
            <a:r>
              <a:rPr lang="pl-PL" dirty="0">
                <a:hlinkClick r:id="rId6"/>
              </a:rPr>
              <a:t>http://orka.sejm.gov.pl/WydBAS.nsf/0/7DCE31CB0162644EC125820A004E7AE6/$file/Studia_BAS_52.pdf</a:t>
            </a:r>
            <a:endParaRPr lang="pl-PL" dirty="0"/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Akty prawne:</a:t>
            </a:r>
          </a:p>
          <a:p>
            <a:r>
              <a:rPr lang="pl-PL" dirty="0">
                <a:hlinkClick r:id="rId7"/>
              </a:rPr>
              <a:t>https://isap.sejm.gov.pl/isap.nsf/download.xsp/WDU20032031966/U/D20031966Lj.pdf</a:t>
            </a:r>
            <a:endParaRPr lang="pl-PL" dirty="0"/>
          </a:p>
          <a:p>
            <a:r>
              <a:rPr lang="pl-PL" dirty="0">
                <a:hlinkClick r:id="rId8"/>
              </a:rPr>
              <a:t>https://isap.sejm.gov.pl/isap.nsf/download.xsp/WDU20091571240/U/D20091240Lj.pdf</a:t>
            </a:r>
            <a:endParaRPr lang="pl-PL" dirty="0"/>
          </a:p>
          <a:p>
            <a:endParaRPr lang="pl-PL" dirty="0"/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78585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ABF15D9-3654-EA11-A8C6-7D459C949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Budżet centralny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676E598-8698-15DF-A387-04D5040893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pl-PL" dirty="0"/>
              <a:t>Podstawowe rozumienie.</a:t>
            </a:r>
          </a:p>
          <a:p>
            <a:pPr marL="514350" indent="-514350">
              <a:buAutoNum type="arabicPeriod"/>
            </a:pPr>
            <a:r>
              <a:rPr lang="pl-PL" dirty="0"/>
              <a:t>Dochody:</a:t>
            </a:r>
          </a:p>
          <a:p>
            <a:pPr marL="0" indent="0">
              <a:buNone/>
            </a:pPr>
            <a:r>
              <a:rPr lang="pl-PL" dirty="0"/>
              <a:t>- bezzwrotne i zwrotne;</a:t>
            </a:r>
          </a:p>
          <a:p>
            <a:pPr>
              <a:buFontTx/>
              <a:buChar char="-"/>
            </a:pPr>
            <a:r>
              <a:rPr lang="pl-PL" dirty="0"/>
              <a:t>krajowe i zagraniczne;</a:t>
            </a:r>
          </a:p>
          <a:p>
            <a:pPr>
              <a:buFontTx/>
              <a:buChar char="-"/>
            </a:pPr>
            <a:r>
              <a:rPr lang="pl-PL" dirty="0"/>
              <a:t>podatkowe i niepodatkowe</a:t>
            </a:r>
          </a:p>
          <a:p>
            <a:pPr marL="0" indent="0">
              <a:buNone/>
            </a:pPr>
            <a:r>
              <a:rPr lang="pl-PL" dirty="0"/>
              <a:t>3.   Danina publiczna.</a:t>
            </a:r>
          </a:p>
          <a:p>
            <a:pPr marL="514350" indent="-514350">
              <a:buAutoNum type="arabicPeriod"/>
            </a:pPr>
            <a:endParaRPr lang="pl-PL" dirty="0"/>
          </a:p>
          <a:p>
            <a:pPr marL="514350" indent="-514350">
              <a:buAutoNum type="arabicPeriod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12052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DE3EA7C-57B4-598B-5DA9-C0B91D57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76268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/>
              <a:t>Przykładowa struktura dochodów budżetu centralnego: Polska 2019</a:t>
            </a:r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0F593B75-821A-555D-66FD-AC7D7F3258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9246" y="1690687"/>
            <a:ext cx="10256137" cy="4334400"/>
          </a:xfr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7A53BB3C-EB8A-EA0A-FEC8-F053AC1270F9}"/>
              </a:ext>
            </a:extLst>
          </p:cNvPr>
          <p:cNvSpPr txBox="1"/>
          <p:nvPr/>
        </p:nvSpPr>
        <p:spPr>
          <a:xfrm>
            <a:off x="838199" y="6173272"/>
            <a:ext cx="9273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Źródło: </a:t>
            </a:r>
            <a:r>
              <a:rPr lang="pl-PL" dirty="0" err="1"/>
              <a:t>https</a:t>
            </a:r>
            <a:r>
              <a:rPr lang="pl-PL" dirty="0"/>
              <a:t>://</a:t>
            </a:r>
            <a:r>
              <a:rPr lang="pl-PL" dirty="0" err="1"/>
              <a:t>www.podatki.gov.pl</a:t>
            </a:r>
            <a:r>
              <a:rPr lang="pl-PL" dirty="0"/>
              <a:t>/z-twoich-</a:t>
            </a:r>
            <a:r>
              <a:rPr lang="pl-PL" dirty="0" err="1"/>
              <a:t>podatkow</a:t>
            </a:r>
            <a:r>
              <a:rPr lang="pl-PL" dirty="0"/>
              <a:t>/dochody-i-wydatki-z-twoich-</a:t>
            </a:r>
            <a:r>
              <a:rPr lang="pl-PL" dirty="0" err="1"/>
              <a:t>podatkow</a:t>
            </a:r>
            <a:r>
              <a:rPr lang="pl-PL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16355771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6F6DD38F-B772-BD0B-F14F-D23A2206BD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4074" b="5582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0545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78E06AD-95D5-6A06-1D5F-F9D2669D8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Budżet centralny - wydatki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C5799D3-F59E-316D-3400-94B9D6E0C3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Autofit/>
          </a:bodyPr>
          <a:lstStyle/>
          <a:p>
            <a:r>
              <a:rPr lang="pl-PL" sz="2000" dirty="0"/>
              <a:t>funkcjonowanie organów władzy publicznej, w tym organów administracji rządowej, organów kontroli i ochrony prawa oraz sądów i trybunałów;</a:t>
            </a:r>
          </a:p>
          <a:p>
            <a:r>
              <a:rPr lang="pl-PL" sz="2000" dirty="0"/>
              <a:t>zadania wykonywane przez administrację rządową;</a:t>
            </a:r>
          </a:p>
          <a:p>
            <a:r>
              <a:rPr lang="pl-PL" sz="2000" dirty="0"/>
              <a:t>subwencje ogólne dla jednostek samorządu terytorialnego;</a:t>
            </a:r>
          </a:p>
          <a:p>
            <a:r>
              <a:rPr lang="pl-PL" sz="2000" dirty="0"/>
              <a:t>dotacje dla jednostek samorządu terytorialnego;</a:t>
            </a:r>
          </a:p>
          <a:p>
            <a:r>
              <a:rPr lang="pl-PL" sz="2000" dirty="0"/>
              <a:t>wpłaty do budżetu Unii Europejskiej, zwane dalej „środkami własnymi Unii Europejskiej”;</a:t>
            </a:r>
          </a:p>
          <a:p>
            <a:r>
              <a:rPr lang="pl-PL" sz="2000" dirty="0"/>
              <a:t>subwencje dla partii politycznych;</a:t>
            </a:r>
          </a:p>
          <a:p>
            <a:r>
              <a:rPr lang="pl-PL" sz="2000" dirty="0"/>
              <a:t>dotacje na zadania określone odrębnymi ustawami;</a:t>
            </a:r>
          </a:p>
          <a:p>
            <a:r>
              <a:rPr lang="pl-PL" sz="2000" dirty="0"/>
              <a:t>obsługę długu publicznego;</a:t>
            </a:r>
          </a:p>
          <a:p>
            <a:r>
              <a:rPr lang="pl-PL" sz="2000" dirty="0"/>
              <a:t>wkład krajowy na realizację programów finansowanych z udziałem środków europejskich lub środków, o których mowa w </a:t>
            </a:r>
            <a:r>
              <a:rPr lang="pl-PL" sz="2000" b="0" i="0" u="sng" dirty="0">
                <a:solidFill>
                  <a:srgbClr val="000000"/>
                </a:solidFill>
                <a:effectLst/>
                <a:latin typeface="tahoma" panose="020B0604030504040204" pitchFamily="34" charset="0"/>
                <a:hlinkClick r:id="rId2"/>
              </a:rPr>
              <a:t>art. 5 ust. 3 pkt 3, 5 i 6</a:t>
            </a:r>
            <a:r>
              <a:rPr lang="pl-PL" sz="2000" b="0" i="0" u="none" strike="noStrike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 [ustawy]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26175562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DCAB05C5-506D-7492-1768-E46DAF4C21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362" b="6929"/>
          <a:stretch/>
        </p:blipFill>
        <p:spPr>
          <a:xfrm>
            <a:off x="20" y="0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6247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 descr="Obraz zawierający tekst, Czcionka, zrzut ekranu&#10;&#10;Opis wygenerowany automatycznie">
            <a:extLst>
              <a:ext uri="{FF2B5EF4-FFF2-40B4-BE49-F238E27FC236}">
                <a16:creationId xmlns:a16="http://schemas.microsoft.com/office/drawing/2014/main" id="{F30373E6-C30E-48B4-2884-5EC7BE7CA9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56903" y="643466"/>
            <a:ext cx="8878194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5575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37EF0F6-4A8B-F798-ADFA-E2FC1C60B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Rezerwy budżetowe 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DF150DB-D860-5E47-E745-90590C524ED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pl-PL" dirty="0"/>
              <a:t>Rezerwa ogólna</a:t>
            </a:r>
          </a:p>
          <a:p>
            <a:pPr>
              <a:buFontTx/>
              <a:buChar char="-"/>
            </a:pPr>
            <a:r>
              <a:rPr lang="pl-PL" dirty="0"/>
              <a:t>nie zawiera wskazania jakiegokolwiek przeznaczenia</a:t>
            </a:r>
          </a:p>
          <a:p>
            <a:pPr>
              <a:buFontTx/>
              <a:buChar char="-"/>
            </a:pPr>
            <a:r>
              <a:rPr lang="pl-PL" dirty="0"/>
              <a:t>dysponuje nią Rada Ministrów, która upoważniona Prezesa Rady Ministrów do zwiększenia wydatków na poszczególne części budżetu o maksymalnie 5 mln zł.</a:t>
            </a:r>
          </a:p>
          <a:p>
            <a:pPr>
              <a:buFontTx/>
              <a:buChar char="-"/>
            </a:pP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E8CBA65-BE4F-5130-8E27-E79D14624C4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pl-PL" dirty="0"/>
              <a:t>Rezerwa celowa</a:t>
            </a:r>
          </a:p>
          <a:p>
            <a:pPr>
              <a:buFontTx/>
              <a:buChar char="-"/>
            </a:pPr>
            <a:r>
              <a:rPr lang="pl-PL" dirty="0"/>
              <a:t>ma określone przeznaczenie jednak bez wskazania wysokości wsparcia i pozycji w budżecie</a:t>
            </a:r>
          </a:p>
          <a:p>
            <a:pPr>
              <a:buFontTx/>
              <a:buChar char="-"/>
            </a:pPr>
            <a:r>
              <a:rPr lang="pl-PL" dirty="0"/>
              <a:t>łączna kwota rezerw nie może przekroczyć 5% wydatków ogółem</a:t>
            </a:r>
          </a:p>
          <a:p>
            <a:pPr>
              <a:buFontTx/>
              <a:buChar char="-"/>
            </a:pPr>
            <a:r>
              <a:rPr lang="pl-PL" dirty="0"/>
              <a:t>podziału dokonuje Rada Ministrów lub Minister Finansów</a:t>
            </a:r>
          </a:p>
        </p:txBody>
      </p:sp>
    </p:spTree>
    <p:extLst>
      <p:ext uri="{BB962C8B-B14F-4D97-AF65-F5344CB8AC3E}">
        <p14:creationId xmlns:p14="http://schemas.microsoft.com/office/powerpoint/2010/main" val="40194282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B4C7ACE-99BC-3037-82EB-00B3B7DB8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Projekt ustawy budżetowej na 2025 rok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99A75D02-36B0-140A-A351-F510383356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b="0" i="0" u="none" strike="noStrike" dirty="0">
                <a:solidFill>
                  <a:srgbClr val="1B1B1B"/>
                </a:solidFill>
                <a:effectLst/>
                <a:latin typeface="inherit"/>
              </a:rPr>
              <a:t>Dochody budżetu państwa mają wynieść 632,6 mld zł. 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pl-PL" b="0" i="0" u="none" strike="noStrike" dirty="0">
                <a:solidFill>
                  <a:srgbClr val="1B1B1B"/>
                </a:solidFill>
                <a:effectLst/>
                <a:latin typeface="inherit"/>
              </a:rPr>
              <a:t>Wydatki powinny ukształtować się na poziomie 921,6 mld zł.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pl-PL" b="0" i="0" u="none" strike="noStrike" dirty="0">
                <a:solidFill>
                  <a:srgbClr val="1B1B1B"/>
                </a:solidFill>
                <a:effectLst/>
                <a:latin typeface="inherit"/>
              </a:rPr>
              <a:t>Deficyt budżetu państwa ma wynieść 289 mld zł.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9507873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7618</TotalTime>
  <Words>869</Words>
  <Application>Microsoft Macintosh PowerPoint</Application>
  <PresentationFormat>Panoramiczny</PresentationFormat>
  <Paragraphs>85</Paragraphs>
  <Slides>19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inherit</vt:lpstr>
      <vt:lpstr>tahoma</vt:lpstr>
      <vt:lpstr>Motyw pakietu Office</vt:lpstr>
      <vt:lpstr>Ekonomiczna analiza funkcjonowania samorządów lokalnych w Polsce</vt:lpstr>
      <vt:lpstr>Budżet centralny</vt:lpstr>
      <vt:lpstr>Przykładowa struktura dochodów budżetu centralnego: Polska 2019</vt:lpstr>
      <vt:lpstr>Prezentacja programu PowerPoint</vt:lpstr>
      <vt:lpstr>Budżet centralny - wydatki</vt:lpstr>
      <vt:lpstr>Prezentacja programu PowerPoint</vt:lpstr>
      <vt:lpstr>Prezentacja programu PowerPoint</vt:lpstr>
      <vt:lpstr>Rezerwy budżetowe </vt:lpstr>
      <vt:lpstr>Projekt ustawy budżetowej na 2025 rok</vt:lpstr>
      <vt:lpstr>Najważniejsze wydatki</vt:lpstr>
      <vt:lpstr>Dane makroekonomiczne</vt:lpstr>
      <vt:lpstr>Dane makroekonomiczne</vt:lpstr>
      <vt:lpstr>Realizacja budżetu centralnego - dysponenci</vt:lpstr>
      <vt:lpstr>Co składa się na 100 zł?</vt:lpstr>
      <vt:lpstr>Prezentacja programu PowerPoint</vt:lpstr>
      <vt:lpstr>Podatki</vt:lpstr>
      <vt:lpstr>Co wpływa na kondycję budżetów?</vt:lpstr>
      <vt:lpstr>Czynniki wpływające na kondycję budżetów</vt:lpstr>
      <vt:lpstr>Bibliografia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Finansowanie przedsięwzięć publicznych</dc:title>
  <dc:creator>Katarzyna Baran</dc:creator>
  <cp:lastModifiedBy>Katarzyna Baran</cp:lastModifiedBy>
  <cp:revision>7</cp:revision>
  <dcterms:created xsi:type="dcterms:W3CDTF">2023-02-25T11:03:55Z</dcterms:created>
  <dcterms:modified xsi:type="dcterms:W3CDTF">2024-10-15T07:45:27Z</dcterms:modified>
</cp:coreProperties>
</file>