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64" r:id="rId4"/>
    <p:sldId id="265" r:id="rId5"/>
    <p:sldId id="266" r:id="rId6"/>
    <p:sldId id="267" r:id="rId7"/>
    <p:sldId id="268" r:id="rId8"/>
    <p:sldId id="269" r:id="rId9"/>
    <p:sldId id="270" r:id="rId10"/>
    <p:sldId id="450" r:id="rId11"/>
    <p:sldId id="271" r:id="rId12"/>
    <p:sldId id="259" r:id="rId13"/>
    <p:sldId id="260" r:id="rId14"/>
    <p:sldId id="261" r:id="rId15"/>
    <p:sldId id="262" r:id="rId16"/>
    <p:sldId id="263" r:id="rId17"/>
    <p:sldId id="451" r:id="rId18"/>
    <p:sldId id="452" r:id="rId19"/>
    <p:sldId id="453" r:id="rId20"/>
    <p:sldId id="454" r:id="rId21"/>
    <p:sldId id="455" r:id="rId22"/>
    <p:sldId id="456" r:id="rId23"/>
    <p:sldId id="272" r:id="rId24"/>
    <p:sldId id="273" r:id="rId25"/>
    <p:sldId id="415" r:id="rId26"/>
    <p:sldId id="416" r:id="rId27"/>
    <p:sldId id="417" r:id="rId28"/>
    <p:sldId id="418" r:id="rId29"/>
    <p:sldId id="419" r:id="rId30"/>
    <p:sldId id="420" r:id="rId31"/>
    <p:sldId id="421" r:id="rId32"/>
    <p:sldId id="422" r:id="rId33"/>
    <p:sldId id="423" r:id="rId34"/>
    <p:sldId id="424" r:id="rId35"/>
    <p:sldId id="425" r:id="rId36"/>
    <p:sldId id="431" r:id="rId37"/>
    <p:sldId id="426" r:id="rId38"/>
    <p:sldId id="427" r:id="rId39"/>
    <p:sldId id="428" r:id="rId40"/>
    <p:sldId id="429" r:id="rId41"/>
    <p:sldId id="430" r:id="rId42"/>
    <p:sldId id="432" r:id="rId43"/>
    <p:sldId id="433" r:id="rId44"/>
    <p:sldId id="434" r:id="rId45"/>
    <p:sldId id="435" r:id="rId46"/>
    <p:sldId id="436" r:id="rId47"/>
    <p:sldId id="437" r:id="rId48"/>
    <p:sldId id="438" r:id="rId49"/>
    <p:sldId id="439" r:id="rId50"/>
    <p:sldId id="440" r:id="rId51"/>
    <p:sldId id="441" r:id="rId52"/>
    <p:sldId id="443" r:id="rId53"/>
    <p:sldId id="442" r:id="rId54"/>
    <p:sldId id="444" r:id="rId55"/>
    <p:sldId id="446" r:id="rId56"/>
    <p:sldId id="445" r:id="rId57"/>
    <p:sldId id="447" r:id="rId58"/>
    <p:sldId id="448" r:id="rId59"/>
    <p:sldId id="457" r:id="rId60"/>
    <p:sldId id="449" r:id="rId61"/>
    <p:sldId id="458" r:id="rId62"/>
    <p:sldId id="459" r:id="rId63"/>
    <p:sldId id="460" r:id="rId64"/>
    <p:sldId id="461" r:id="rId65"/>
    <p:sldId id="462" r:id="rId66"/>
    <p:sldId id="463" r:id="rId67"/>
    <p:sldId id="464" r:id="rId68"/>
    <p:sldId id="465" r:id="rId69"/>
    <p:sldId id="466" r:id="rId70"/>
    <p:sldId id="467" r:id="rId71"/>
    <p:sldId id="468" r:id="rId72"/>
    <p:sldId id="469" r:id="rId73"/>
    <p:sldId id="470" r:id="rId74"/>
    <p:sldId id="471" r:id="rId75"/>
    <p:sldId id="472" r:id="rId76"/>
    <p:sldId id="473" r:id="rId77"/>
    <p:sldId id="474" r:id="rId78"/>
    <p:sldId id="475" r:id="rId79"/>
    <p:sldId id="476" r:id="rId80"/>
    <p:sldId id="477" r:id="rId81"/>
    <p:sldId id="478" r:id="rId82"/>
    <p:sldId id="479" r:id="rId83"/>
    <p:sldId id="480" r:id="rId84"/>
    <p:sldId id="481" r:id="rId85"/>
    <p:sldId id="482" r:id="rId86"/>
    <p:sldId id="483" r:id="rId87"/>
    <p:sldId id="484" r:id="rId88"/>
    <p:sldId id="485" r:id="rId89"/>
    <p:sldId id="486" r:id="rId90"/>
    <p:sldId id="487" r:id="rId91"/>
    <p:sldId id="488" r:id="rId92"/>
    <p:sldId id="489" r:id="rId93"/>
    <p:sldId id="490" r:id="rId94"/>
    <p:sldId id="491" r:id="rId95"/>
    <p:sldId id="492" r:id="rId96"/>
    <p:sldId id="493" r:id="rId97"/>
    <p:sldId id="494" r:id="rId98"/>
    <p:sldId id="496" r:id="rId99"/>
    <p:sldId id="497" r:id="rId100"/>
    <p:sldId id="498" r:id="rId101"/>
    <p:sldId id="499" r:id="rId102"/>
    <p:sldId id="501" r:id="rId103"/>
    <p:sldId id="502" r:id="rId104"/>
    <p:sldId id="503" r:id="rId105"/>
    <p:sldId id="504" r:id="rId106"/>
    <p:sldId id="505" r:id="rId107"/>
    <p:sldId id="506" r:id="rId108"/>
    <p:sldId id="507" r:id="rId109"/>
    <p:sldId id="508" r:id="rId110"/>
    <p:sldId id="509" r:id="rId111"/>
    <p:sldId id="510" r:id="rId112"/>
    <p:sldId id="541" r:id="rId113"/>
    <p:sldId id="542" r:id="rId114"/>
    <p:sldId id="543" r:id="rId115"/>
    <p:sldId id="544" r:id="rId116"/>
    <p:sldId id="545" r:id="rId117"/>
    <p:sldId id="546" r:id="rId118"/>
    <p:sldId id="547" r:id="rId119"/>
    <p:sldId id="548" r:id="rId120"/>
    <p:sldId id="549" r:id="rId121"/>
    <p:sldId id="550" r:id="rId122"/>
    <p:sldId id="551" r:id="rId123"/>
    <p:sldId id="511" r:id="rId124"/>
    <p:sldId id="512" r:id="rId125"/>
    <p:sldId id="513" r:id="rId126"/>
    <p:sldId id="514" r:id="rId127"/>
    <p:sldId id="516" r:id="rId128"/>
    <p:sldId id="517" r:id="rId129"/>
    <p:sldId id="518" r:id="rId130"/>
    <p:sldId id="520" r:id="rId131"/>
    <p:sldId id="519" r:id="rId132"/>
    <p:sldId id="521" r:id="rId133"/>
    <p:sldId id="522" r:id="rId134"/>
    <p:sldId id="523" r:id="rId135"/>
    <p:sldId id="524" r:id="rId136"/>
    <p:sldId id="525" r:id="rId137"/>
    <p:sldId id="526" r:id="rId138"/>
    <p:sldId id="527" r:id="rId139"/>
    <p:sldId id="528" r:id="rId140"/>
    <p:sldId id="529" r:id="rId141"/>
    <p:sldId id="530" r:id="rId142"/>
    <p:sldId id="531" r:id="rId143"/>
    <p:sldId id="532" r:id="rId144"/>
    <p:sldId id="533" r:id="rId145"/>
    <p:sldId id="552" r:id="rId146"/>
    <p:sldId id="553" r:id="rId147"/>
    <p:sldId id="554" r:id="rId148"/>
    <p:sldId id="534" r:id="rId149"/>
    <p:sldId id="535" r:id="rId150"/>
    <p:sldId id="536" r:id="rId151"/>
    <p:sldId id="537" r:id="rId152"/>
    <p:sldId id="538" r:id="rId153"/>
    <p:sldId id="539" r:id="rId154"/>
    <p:sldId id="540" r:id="rId15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tableStyles" Target="tableStyles.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53" Type="http://schemas.openxmlformats.org/officeDocument/2006/relationships/slide" Target="slides/slide51.xml"/><Relationship Id="rId74" Type="http://schemas.openxmlformats.org/officeDocument/2006/relationships/slide" Target="slides/slide72.xml"/><Relationship Id="rId128" Type="http://schemas.openxmlformats.org/officeDocument/2006/relationships/slide" Target="slides/slide126.xml"/><Relationship Id="rId149" Type="http://schemas.openxmlformats.org/officeDocument/2006/relationships/slide" Target="slides/slide147.xml"/><Relationship Id="rId5" Type="http://schemas.openxmlformats.org/officeDocument/2006/relationships/slide" Target="slides/slide3.xml"/><Relationship Id="rId95" Type="http://schemas.openxmlformats.org/officeDocument/2006/relationships/slide" Target="slides/slide93.xml"/><Relationship Id="rId22" Type="http://schemas.openxmlformats.org/officeDocument/2006/relationships/slide" Target="slides/slide20.xml"/><Relationship Id="rId43" Type="http://schemas.openxmlformats.org/officeDocument/2006/relationships/slide" Target="slides/slide41.xml"/><Relationship Id="rId64" Type="http://schemas.openxmlformats.org/officeDocument/2006/relationships/slide" Target="slides/slide62.xml"/><Relationship Id="rId118" Type="http://schemas.openxmlformats.org/officeDocument/2006/relationships/slide" Target="slides/slide116.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presProps" Target="presProps.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viewProps" Target="viewProps.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6" Type="http://schemas.openxmlformats.org/officeDocument/2006/relationships/slide" Target="slides/slide14.xml"/><Relationship Id="rId37" Type="http://schemas.openxmlformats.org/officeDocument/2006/relationships/slide" Target="slides/slide35.xml"/><Relationship Id="rId58" Type="http://schemas.openxmlformats.org/officeDocument/2006/relationships/slide" Target="slides/slide56.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44" Type="http://schemas.openxmlformats.org/officeDocument/2006/relationships/slide" Target="slides/slide142.xml"/><Relationship Id="rId90" Type="http://schemas.openxmlformats.org/officeDocument/2006/relationships/slide" Target="slides/slide88.xml"/><Relationship Id="rId27" Type="http://schemas.openxmlformats.org/officeDocument/2006/relationships/slide" Target="slides/slide25.xml"/><Relationship Id="rId48" Type="http://schemas.openxmlformats.org/officeDocument/2006/relationships/slide" Target="slides/slide46.xml"/><Relationship Id="rId69" Type="http://schemas.openxmlformats.org/officeDocument/2006/relationships/slide" Target="slides/slide67.xml"/><Relationship Id="rId113" Type="http://schemas.openxmlformats.org/officeDocument/2006/relationships/slide" Target="slides/slide111.xml"/><Relationship Id="rId134" Type="http://schemas.openxmlformats.org/officeDocument/2006/relationships/slide" Target="slides/slide13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15329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0000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560269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547523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6500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5635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526781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812511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9690262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842536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06309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023071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385295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869637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65590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57426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532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80651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4582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9254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04950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583217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21.11.2024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351598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21.11.2024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2404572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a:t>Wykład 3</a:t>
            </a:r>
            <a:endParaRPr lang="pl-PL" dirty="0"/>
          </a:p>
          <a:p>
            <a:r>
              <a:rPr lang="pl-PL" dirty="0"/>
              <a:t>ZIRCN1-1111, ZIRCN1-1112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Zasady postępowania administracyjnego</a:t>
            </a:r>
          </a:p>
        </p:txBody>
      </p:sp>
      <p:sp>
        <p:nvSpPr>
          <p:cNvPr id="3" name="Symbol zastępczy zawartości 2"/>
          <p:cNvSpPr>
            <a:spLocks noGrp="1"/>
          </p:cNvSpPr>
          <p:nvPr>
            <p:ph idx="1"/>
          </p:nvPr>
        </p:nvSpPr>
        <p:spPr>
          <a:xfrm>
            <a:off x="781394" y="1628800"/>
            <a:ext cx="10191406" cy="5112568"/>
          </a:xfrm>
        </p:spPr>
        <p:txBody>
          <a:bodyPr>
            <a:normAutofit fontScale="92500" lnSpcReduction="10000"/>
          </a:bodyPr>
          <a:lstStyle/>
          <a:p>
            <a:pPr algn="just">
              <a:buFont typeface="Wingdings" pitchFamily="2" charset="2"/>
              <a:buChar char="Ø"/>
            </a:pPr>
            <a:r>
              <a:rPr lang="pl-PL" sz="1600" dirty="0"/>
              <a:t>zasada praworządności – art. 7 Konstytucji, art. 6 kpa</a:t>
            </a:r>
          </a:p>
          <a:p>
            <a:pPr algn="just">
              <a:buFont typeface="Wingdings" pitchFamily="2" charset="2"/>
              <a:buChar char="Ø"/>
            </a:pPr>
            <a:r>
              <a:rPr lang="pl-PL" sz="1600" dirty="0"/>
              <a:t>zasada prawdy obiektywnej – art. 7 kpa</a:t>
            </a:r>
          </a:p>
          <a:p>
            <a:pPr algn="just">
              <a:buFont typeface="Wingdings" pitchFamily="2" charset="2"/>
              <a:buChar char="Ø"/>
            </a:pPr>
            <a:r>
              <a:rPr lang="pl-PL" sz="1600" dirty="0"/>
              <a:t>zasada uwzględnienia interesu społecznego i słusznego interesu jednostki – art. 7 in fine kpa</a:t>
            </a:r>
          </a:p>
          <a:p>
            <a:pPr algn="just">
              <a:buFont typeface="Wingdings" pitchFamily="2" charset="2"/>
              <a:buChar char="Ø"/>
            </a:pPr>
            <a:r>
              <a:rPr lang="pl-PL" sz="1600" dirty="0"/>
              <a:t>zasada czynnego udziału stron w postępowaniu – art. 10 i art. 7 kpa</a:t>
            </a:r>
          </a:p>
          <a:p>
            <a:pPr algn="just">
              <a:buFont typeface="Wingdings" pitchFamily="2" charset="2"/>
              <a:buChar char="Ø"/>
            </a:pPr>
            <a:r>
              <a:rPr lang="pl-PL" sz="1600" dirty="0"/>
              <a:t>zasada zaufania uczestników postępowania do organów państwa – art. 8 kpa</a:t>
            </a:r>
          </a:p>
          <a:p>
            <a:pPr algn="just">
              <a:buFont typeface="Wingdings" pitchFamily="2" charset="2"/>
              <a:buChar char="Ø"/>
            </a:pPr>
            <a:r>
              <a:rPr lang="pl-PL" sz="1600" dirty="0"/>
              <a:t>zasada dwuinstancyjności postępowania – art. 15 kpa</a:t>
            </a:r>
          </a:p>
          <a:p>
            <a:pPr algn="just">
              <a:buFont typeface="Wingdings" pitchFamily="2" charset="2"/>
              <a:buChar char="Ø"/>
            </a:pPr>
            <a:r>
              <a:rPr lang="pl-PL" sz="1600" dirty="0"/>
              <a:t>zasada trwałości decyzji administracyjnych – art. 16 </a:t>
            </a:r>
            <a:r>
              <a:rPr lang="pl-PL" sz="1600" dirty="0">
                <a:latin typeface="Century Gothic" pitchFamily="34" charset="0"/>
                <a:cs typeface="Simplified Arabic Fixed"/>
              </a:rPr>
              <a:t>§1 kpa</a:t>
            </a:r>
          </a:p>
          <a:p>
            <a:pPr algn="just">
              <a:buFont typeface="Wingdings" pitchFamily="2" charset="2"/>
              <a:buChar char="Ø"/>
            </a:pPr>
            <a:r>
              <a:rPr lang="pl-PL" sz="1600" dirty="0">
                <a:latin typeface="Century Gothic" pitchFamily="34" charset="0"/>
                <a:cs typeface="Simplified Arabic Fixed"/>
              </a:rPr>
              <a:t>zasada sądowej kontroli decyzji administracyjnych – art. 16 §2 kpa</a:t>
            </a:r>
          </a:p>
          <a:p>
            <a:pPr algn="just">
              <a:buFont typeface="Wingdings" pitchFamily="2" charset="2"/>
              <a:buChar char="Ø"/>
            </a:pPr>
            <a:r>
              <a:rPr lang="pl-PL" sz="1600" dirty="0">
                <a:latin typeface="Century Gothic" pitchFamily="34" charset="0"/>
                <a:cs typeface="Simplified Arabic Fixed"/>
              </a:rPr>
              <a:t>zasada przekonywania – art. 11 kpa</a:t>
            </a:r>
          </a:p>
          <a:p>
            <a:pPr algn="just">
              <a:buFont typeface="Wingdings" pitchFamily="2" charset="2"/>
              <a:buChar char="Ø"/>
            </a:pPr>
            <a:r>
              <a:rPr lang="pl-PL" sz="1600" dirty="0">
                <a:latin typeface="Century Gothic" pitchFamily="34" charset="0"/>
                <a:cs typeface="Simplified Arabic Fixed"/>
              </a:rPr>
              <a:t>zasada udzielania informacji faktycznej i prawnej stronom – art. 9 </a:t>
            </a:r>
          </a:p>
          <a:p>
            <a:pPr algn="just">
              <a:buFont typeface="Wingdings" pitchFamily="2" charset="2"/>
              <a:buChar char="Ø"/>
            </a:pPr>
            <a:r>
              <a:rPr lang="pl-PL" sz="1600" dirty="0">
                <a:latin typeface="Century Gothic" pitchFamily="34" charset="0"/>
                <a:cs typeface="Simplified Arabic Fixed"/>
              </a:rPr>
              <a:t>zasada ugodowego załatwiania spraw stron o spornych interesach – art. 13 kpa </a:t>
            </a:r>
          </a:p>
          <a:p>
            <a:pPr algn="just">
              <a:buFont typeface="Wingdings" pitchFamily="2" charset="2"/>
              <a:buChar char="Ø"/>
            </a:pPr>
            <a:r>
              <a:rPr lang="pl-PL" sz="1600" dirty="0">
                <a:latin typeface="Century Gothic" pitchFamily="34" charset="0"/>
                <a:cs typeface="Simplified Arabic Fixed"/>
              </a:rPr>
              <a:t>zasada rozstrzygania wątpliwości na korzyść strony przy nakładaniu obowiązków lub ograniczaniu uprawnień strony – art. 7a kpa</a:t>
            </a:r>
          </a:p>
          <a:p>
            <a:pPr algn="just">
              <a:buFont typeface="Wingdings" pitchFamily="2" charset="2"/>
              <a:buChar char="Ø"/>
            </a:pPr>
            <a:r>
              <a:rPr lang="pl-PL" sz="1600" dirty="0">
                <a:latin typeface="Century Gothic" pitchFamily="34" charset="0"/>
                <a:cs typeface="Simplified Arabic Fixed"/>
              </a:rPr>
              <a:t>zasada współdziałania organów administracji publicznej w zakresie niezbędnym do dokładnego wyjaśnienia stanu faktycznego i prawnego sprawy, mając na względzie interes społeczny i słuszny interes obywatela oraz sprawność postępowania – art. 7b kpa</a:t>
            </a:r>
          </a:p>
          <a:p>
            <a:pPr algn="just">
              <a:buFont typeface="Wingdings" pitchFamily="2" charset="2"/>
              <a:buChar char="Ø"/>
            </a:pPr>
            <a:r>
              <a:rPr lang="pl-PL" sz="1600" dirty="0">
                <a:latin typeface="Century Gothic" pitchFamily="34" charset="0"/>
                <a:cs typeface="Simplified Arabic Fixed"/>
              </a:rPr>
              <a:t>zasada szybkości i prostoty postępowania – art. 12 kpa</a:t>
            </a:r>
          </a:p>
          <a:p>
            <a:pPr algn="just">
              <a:buFont typeface="Wingdings" pitchFamily="2" charset="2"/>
              <a:buChar char="Ø"/>
            </a:pPr>
            <a:r>
              <a:rPr lang="pl-PL" sz="1600" dirty="0">
                <a:latin typeface="Century Gothic" pitchFamily="34" charset="0"/>
                <a:cs typeface="Simplified Arabic Fixed"/>
              </a:rPr>
              <a:t>zasada pisemności – art. 14 kpa</a:t>
            </a:r>
          </a:p>
          <a:p>
            <a:pPr algn="just">
              <a:buFont typeface="Wingdings" pitchFamily="2" charset="2"/>
              <a:buChar char="Ø"/>
            </a:pPr>
            <a:r>
              <a:rPr lang="pl-PL" sz="1600" dirty="0">
                <a:latin typeface="Century Gothic" pitchFamily="34" charset="0"/>
                <a:cs typeface="Simplified Arabic Fixed"/>
              </a:rPr>
              <a:t>zasada umożliwiania dokonywania oceny działania urzędów kierowanych przez organy administracji publicznej – art. 14a kpa </a:t>
            </a:r>
          </a:p>
        </p:txBody>
      </p:sp>
    </p:spTree>
    <p:extLst>
      <p:ext uri="{BB962C8B-B14F-4D97-AF65-F5344CB8AC3E}">
        <p14:creationId xmlns:p14="http://schemas.microsoft.com/office/powerpoint/2010/main" val="213635058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r>
              <a:rPr lang="pl-PL" sz="1600" b="1" dirty="0"/>
              <a:t>Zażalenie </a:t>
            </a:r>
            <a:r>
              <a:rPr lang="pl-PL" sz="1600" dirty="0"/>
              <a:t>– przysługuje na postanowienia wojewódzkiego sądu administracyjnego.</a:t>
            </a:r>
          </a:p>
          <a:p>
            <a:pPr marL="114300" indent="0" algn="just">
              <a:buNone/>
            </a:pPr>
            <a:endParaRPr lang="pl-PL" sz="1600" dirty="0"/>
          </a:p>
          <a:p>
            <a:pPr marL="114300" indent="0" algn="just">
              <a:buNone/>
            </a:pPr>
            <a:r>
              <a:rPr lang="pl-PL" sz="1600" b="1" dirty="0"/>
              <a:t>Zażalenie – </a:t>
            </a:r>
            <a:r>
              <a:rPr lang="pl-PL" sz="1600" dirty="0"/>
              <a:t>warunki wniesienia:</a:t>
            </a:r>
          </a:p>
          <a:p>
            <a:pPr algn="just">
              <a:buFont typeface="Wingdings" pitchFamily="2" charset="2"/>
              <a:buChar char="Ø"/>
            </a:pPr>
            <a:r>
              <a:rPr lang="pl-PL" sz="1600" dirty="0"/>
              <a:t>termin – 7 dni od doręczenia postanowienia</a:t>
            </a:r>
          </a:p>
          <a:p>
            <a:pPr algn="just">
              <a:buFont typeface="Wingdings" pitchFamily="2" charset="2"/>
              <a:buChar char="Ø"/>
            </a:pPr>
            <a:r>
              <a:rPr lang="pl-PL" sz="1600" dirty="0"/>
              <a:t>powinno zawierać wskazanie zaskarżonego postanowienia i wniosek o jego zmianę lub uchylenie</a:t>
            </a:r>
          </a:p>
          <a:p>
            <a:pPr algn="just">
              <a:buFont typeface="Wingdings" pitchFamily="2" charset="2"/>
              <a:buChar char="Ø"/>
            </a:pPr>
            <a:r>
              <a:rPr lang="pl-PL" sz="1600" dirty="0"/>
              <a:t>zażalenie na postanowienie o odrzuceniu skargi kasacyjnej podlega przymusowi adwokacko-radcowskiemu</a:t>
            </a:r>
          </a:p>
          <a:p>
            <a:pPr algn="just">
              <a:buFont typeface="Wingdings" pitchFamily="2" charset="2"/>
              <a:buChar char="Ø"/>
            </a:pPr>
            <a:r>
              <a:rPr lang="pl-PL" sz="1600" dirty="0"/>
              <a:t>tryb wniesienia – za pośrednictwem wojewódzkiego sądu administracyjnego</a:t>
            </a:r>
          </a:p>
        </p:txBody>
      </p:sp>
    </p:spTree>
    <p:extLst>
      <p:ext uri="{BB962C8B-B14F-4D97-AF65-F5344CB8AC3E}">
        <p14:creationId xmlns:p14="http://schemas.microsoft.com/office/powerpoint/2010/main" val="22037538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r>
              <a:rPr lang="pl-PL" sz="1600" dirty="0"/>
              <a:t>Zespół norm regulujących stosunki majątkowe i niektóre stosunki osobiste pomiędzy równorzędnymi podmiotami.</a:t>
            </a:r>
          </a:p>
          <a:p>
            <a:pPr marL="114300" indent="0" algn="just">
              <a:buNone/>
            </a:pPr>
            <a:endParaRPr lang="pl-PL" sz="1600" dirty="0"/>
          </a:p>
          <a:p>
            <a:pPr marL="114300" indent="0" algn="just">
              <a:buNone/>
            </a:pPr>
            <a:endParaRPr lang="pl-PL" sz="1600" dirty="0"/>
          </a:p>
          <a:p>
            <a:pPr marL="114300" indent="0" algn="just">
              <a:buNone/>
            </a:pPr>
            <a:r>
              <a:rPr lang="pl-PL" sz="1600" dirty="0"/>
              <a:t>Podział prawa cywilnego:</a:t>
            </a:r>
          </a:p>
          <a:p>
            <a:pPr algn="just">
              <a:buFont typeface="Wingdings" panose="05000000000000000000" pitchFamily="2" charset="2"/>
              <a:buChar char="§"/>
            </a:pPr>
            <a:r>
              <a:rPr lang="pl-PL" sz="1600" dirty="0"/>
              <a:t>część ogólna</a:t>
            </a:r>
          </a:p>
          <a:p>
            <a:pPr algn="just">
              <a:buFont typeface="Wingdings" panose="05000000000000000000" pitchFamily="2" charset="2"/>
              <a:buChar char="§"/>
            </a:pPr>
            <a:r>
              <a:rPr lang="pl-PL" sz="1600" dirty="0"/>
              <a:t>prawo rzeczowe – regulujące prawne formy korzystania z rzeczy</a:t>
            </a:r>
          </a:p>
          <a:p>
            <a:pPr algn="just">
              <a:buFont typeface="Wingdings" panose="05000000000000000000" pitchFamily="2" charset="2"/>
              <a:buChar char="§"/>
            </a:pPr>
            <a:r>
              <a:rPr lang="pl-PL" sz="1600" dirty="0"/>
              <a:t>prawo zobowiązaniowe</a:t>
            </a:r>
          </a:p>
          <a:p>
            <a:pPr algn="just">
              <a:buFont typeface="Wingdings" panose="05000000000000000000" pitchFamily="2" charset="2"/>
              <a:buChar char="§"/>
            </a:pPr>
            <a:r>
              <a:rPr lang="pl-PL" sz="1600" dirty="0"/>
              <a:t>prawo spadkowe</a:t>
            </a:r>
          </a:p>
          <a:p>
            <a:pPr marL="114300" indent="0" algn="just">
              <a:buNone/>
            </a:pPr>
            <a:endParaRPr lang="pl-PL" sz="1600" dirty="0"/>
          </a:p>
          <a:p>
            <a:pPr marL="114300" indent="0" algn="just">
              <a:buNone/>
            </a:pPr>
            <a:endParaRPr lang="pl-PL" sz="1600" dirty="0"/>
          </a:p>
          <a:p>
            <a:pPr marL="114300" indent="0" algn="just">
              <a:buNone/>
            </a:pPr>
            <a:r>
              <a:rPr lang="pl-PL" sz="1600" dirty="0"/>
              <a:t>Źródła prawa cywilnego</a:t>
            </a:r>
          </a:p>
          <a:p>
            <a:pPr algn="just">
              <a:buFont typeface="Wingdings" panose="05000000000000000000" pitchFamily="2" charset="2"/>
              <a:buChar char="§"/>
            </a:pPr>
            <a:r>
              <a:rPr lang="pl-PL" sz="1600" dirty="0"/>
              <a:t>Kodeks cywilny z 23 kwietnia 1964 r.</a:t>
            </a:r>
          </a:p>
          <a:p>
            <a:pPr algn="just">
              <a:buFont typeface="Wingdings" panose="05000000000000000000" pitchFamily="2" charset="2"/>
              <a:buChar char="§"/>
            </a:pPr>
            <a:r>
              <a:rPr lang="pl-PL" sz="1600" dirty="0"/>
              <a:t>inne ustawy np. kodeks spółek handlowych, prawo spółdzielcze</a:t>
            </a:r>
          </a:p>
        </p:txBody>
      </p:sp>
    </p:spTree>
    <p:extLst>
      <p:ext uri="{BB962C8B-B14F-4D97-AF65-F5344CB8AC3E}">
        <p14:creationId xmlns:p14="http://schemas.microsoft.com/office/powerpoint/2010/main" val="54061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b="1" dirty="0"/>
              <a:t>Klauzula generalna </a:t>
            </a:r>
            <a:r>
              <a:rPr lang="pl-PL" sz="1600" dirty="0"/>
              <a:t>– przepis prawa, który przez użycie ogólnych pojęć, podlegających ocenie organu stosującego prawo, ma na celu osiągnięcie elastyczności w stosowaniu prawa:</a:t>
            </a:r>
          </a:p>
          <a:p>
            <a:pPr algn="just">
              <a:buFont typeface="Wingdings" panose="05000000000000000000" pitchFamily="2" charset="2"/>
              <a:buChar char="Ø"/>
            </a:pPr>
            <a:r>
              <a:rPr lang="pl-PL" sz="1600" dirty="0"/>
              <a:t>klauzula zasad współżycia społecznego np. art. 5 </a:t>
            </a:r>
            <a:r>
              <a:rPr lang="pl-PL" sz="1600" dirty="0" err="1"/>
              <a:t>kc</a:t>
            </a:r>
            <a:endParaRPr lang="pl-PL" sz="1600" dirty="0"/>
          </a:p>
          <a:p>
            <a:pPr algn="just">
              <a:buFont typeface="Wingdings" panose="05000000000000000000" pitchFamily="2" charset="2"/>
              <a:buChar char="Ø"/>
            </a:pPr>
            <a:r>
              <a:rPr lang="pl-PL" sz="1600" dirty="0"/>
              <a:t>klauzula społeczno-gospodarczego przeznaczenia prawa – art. 5 </a:t>
            </a:r>
            <a:r>
              <a:rPr lang="pl-PL" sz="1600" dirty="0" err="1"/>
              <a:t>kc</a:t>
            </a:r>
            <a:endParaRPr lang="pl-PL" sz="1600" dirty="0"/>
          </a:p>
          <a:p>
            <a:pPr algn="just">
              <a:buFont typeface="Wingdings" panose="05000000000000000000" pitchFamily="2" charset="2"/>
              <a:buChar char="Ø"/>
            </a:pPr>
            <a:r>
              <a:rPr lang="pl-PL" sz="1600" dirty="0"/>
              <a:t>klauzula niegodziwości celu świadczenia (wynagrodzenie za czyn niedozwolony) – art. 412 </a:t>
            </a:r>
            <a:r>
              <a:rPr lang="pl-PL" sz="1600" dirty="0" err="1"/>
              <a:t>kc</a:t>
            </a:r>
            <a:r>
              <a:rPr lang="pl-PL" sz="1600" dirty="0"/>
              <a:t> </a:t>
            </a:r>
          </a:p>
        </p:txBody>
      </p:sp>
    </p:spTree>
    <p:extLst>
      <p:ext uri="{BB962C8B-B14F-4D97-AF65-F5344CB8AC3E}">
        <p14:creationId xmlns:p14="http://schemas.microsoft.com/office/powerpoint/2010/main" val="65019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b="1" dirty="0"/>
              <a:t>Stosunek cywilnoprawny </a:t>
            </a:r>
            <a:r>
              <a:rPr lang="pl-PL" sz="1600" dirty="0"/>
              <a:t>– stosunek regulowany przez przepisy prawa cywilnego.</a:t>
            </a:r>
          </a:p>
          <a:p>
            <a:pPr marL="114300" indent="0" algn="just">
              <a:buNone/>
            </a:pPr>
            <a:endParaRPr lang="pl-PL" sz="1600" dirty="0"/>
          </a:p>
          <a:p>
            <a:pPr marL="114300" indent="0" algn="just">
              <a:buNone/>
            </a:pPr>
            <a:r>
              <a:rPr lang="pl-PL" sz="1600" b="1" dirty="0"/>
              <a:t>Elementy stosunku cywilnoprawnego</a:t>
            </a:r>
            <a:r>
              <a:rPr lang="pl-PL" sz="1600" dirty="0"/>
              <a:t>:</a:t>
            </a:r>
          </a:p>
          <a:p>
            <a:pPr algn="just">
              <a:buFont typeface="Wingdings" panose="05000000000000000000" pitchFamily="2" charset="2"/>
              <a:buChar char="Ø"/>
            </a:pPr>
            <a:r>
              <a:rPr lang="pl-PL" sz="1600" dirty="0"/>
              <a:t>podmioty stosunku</a:t>
            </a:r>
          </a:p>
          <a:p>
            <a:pPr algn="just">
              <a:buFont typeface="Wingdings" panose="05000000000000000000" pitchFamily="2" charset="2"/>
              <a:buChar char="Ø"/>
            </a:pPr>
            <a:r>
              <a:rPr lang="pl-PL" sz="1600" dirty="0"/>
              <a:t>przedmiot stosunku</a:t>
            </a:r>
          </a:p>
          <a:p>
            <a:pPr algn="just">
              <a:buFont typeface="Wingdings" panose="05000000000000000000" pitchFamily="2" charset="2"/>
              <a:buChar char="Ø"/>
            </a:pPr>
            <a:r>
              <a:rPr lang="pl-PL" sz="1600" dirty="0"/>
              <a:t>uprawnienia wynikające ze stosunku</a:t>
            </a:r>
          </a:p>
          <a:p>
            <a:pPr algn="just">
              <a:buFont typeface="Wingdings" panose="05000000000000000000" pitchFamily="2" charset="2"/>
              <a:buChar char="Ø"/>
            </a:pPr>
            <a:r>
              <a:rPr lang="pl-PL" sz="1600" dirty="0"/>
              <a:t>obowiązki wynikające ze stosunku</a:t>
            </a:r>
          </a:p>
        </p:txBody>
      </p:sp>
    </p:spTree>
    <p:extLst>
      <p:ext uri="{BB962C8B-B14F-4D97-AF65-F5344CB8AC3E}">
        <p14:creationId xmlns:p14="http://schemas.microsoft.com/office/powerpoint/2010/main" val="186102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prawo podmiotowe </a:t>
            </a:r>
            <a:r>
              <a:rPr lang="pl-PL" sz="1600" dirty="0"/>
              <a:t>(na gruncie prawa cywilnego)</a:t>
            </a:r>
          </a:p>
          <a:p>
            <a:pPr marL="114300" indent="0" algn="ctr">
              <a:buNone/>
            </a:pPr>
            <a:r>
              <a:rPr lang="pl-PL" sz="1600" dirty="0"/>
              <a:t>przyznana i zabezpieczona przez normy prawa cywilnego oraz wynikająca ze stosunku prawnego możność postępowania w określony sposób</a:t>
            </a:r>
          </a:p>
          <a:p>
            <a:pPr marL="114300" indent="0" algn="just">
              <a:buNone/>
            </a:pPr>
            <a:endParaRPr lang="pl-PL" sz="1600" dirty="0"/>
          </a:p>
          <a:p>
            <a:pPr marL="114300" indent="0" algn="just">
              <a:buNone/>
            </a:pPr>
            <a:r>
              <a:rPr lang="pl-PL" sz="1600" dirty="0"/>
              <a:t>                                </a:t>
            </a:r>
            <a:r>
              <a:rPr lang="pl-PL" sz="1600" b="1" dirty="0"/>
              <a:t>uprawniony                                                                    zobowiązany</a:t>
            </a:r>
          </a:p>
          <a:p>
            <a:pPr marL="114300" indent="0" algn="just">
              <a:buNone/>
            </a:pPr>
            <a:r>
              <a:rPr lang="pl-PL" sz="1600" dirty="0"/>
              <a:t>           możność działania w granicach                                      nienaruszanie prawa podmiotowego</a:t>
            </a:r>
          </a:p>
          <a:p>
            <a:pPr marL="114300" indent="0" algn="just">
              <a:buNone/>
            </a:pPr>
            <a:r>
              <a:rPr lang="pl-PL" sz="1600" dirty="0"/>
              <a:t>                                 prawa</a:t>
            </a:r>
          </a:p>
          <a:p>
            <a:pPr marL="114300" indent="0" algn="just">
              <a:buNone/>
            </a:pPr>
            <a:endParaRPr lang="pl-PL" sz="1600" dirty="0"/>
          </a:p>
          <a:p>
            <a:pPr marL="114300" indent="0" algn="just">
              <a:buNone/>
            </a:pPr>
            <a:endParaRPr lang="pl-PL" sz="1600" dirty="0"/>
          </a:p>
          <a:p>
            <a:pPr marL="114300" indent="0" algn="ctr">
              <a:buNone/>
            </a:pPr>
            <a:r>
              <a:rPr lang="pl-PL" sz="1600" dirty="0"/>
              <a:t>prawo podmiotowe </a:t>
            </a:r>
            <a:r>
              <a:rPr lang="pl-PL" sz="1600" dirty="0">
                <a:latin typeface="Times New Roman"/>
                <a:cs typeface="Times New Roman"/>
              </a:rPr>
              <a:t>&gt; </a:t>
            </a:r>
            <a:r>
              <a:rPr lang="pl-PL" sz="1600" dirty="0">
                <a:cs typeface="Times New Roman"/>
              </a:rPr>
              <a:t>uprawnienie</a:t>
            </a:r>
          </a:p>
          <a:p>
            <a:pPr marL="114300" indent="0" algn="ctr">
              <a:buNone/>
            </a:pPr>
            <a:endParaRPr lang="pl-PL" sz="1600" dirty="0">
              <a:cs typeface="Times New Roman"/>
            </a:endParaRPr>
          </a:p>
          <a:p>
            <a:pPr marL="114300" indent="0" algn="ctr">
              <a:buNone/>
            </a:pPr>
            <a:r>
              <a:rPr lang="pl-PL" sz="1600" dirty="0">
                <a:cs typeface="Times New Roman"/>
              </a:rPr>
              <a:t>skonkretyzowane uprawnienie = roszczenie</a:t>
            </a:r>
            <a:endParaRPr lang="pl-PL" sz="1600" dirty="0"/>
          </a:p>
          <a:p>
            <a:pPr marL="114300" indent="0" algn="just">
              <a:buNone/>
            </a:pPr>
            <a:endParaRPr lang="pl-PL" sz="1600" dirty="0"/>
          </a:p>
        </p:txBody>
      </p:sp>
      <p:cxnSp>
        <p:nvCxnSpPr>
          <p:cNvPr id="5" name="Łącznik prosty ze strzałką 4"/>
          <p:cNvCxnSpPr/>
          <p:nvPr/>
        </p:nvCxnSpPr>
        <p:spPr>
          <a:xfrm flipH="1">
            <a:off x="3647728" y="2636912"/>
            <a:ext cx="86409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2636912"/>
            <a:ext cx="79208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17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r>
              <a:rPr lang="pl-PL" sz="1600" dirty="0"/>
              <a:t>Podział praw podmiotowych:</a:t>
            </a:r>
          </a:p>
          <a:p>
            <a:pPr algn="just">
              <a:buFont typeface="Wingdings" pitchFamily="2" charset="2"/>
              <a:buChar char="Ø"/>
            </a:pPr>
            <a:r>
              <a:rPr lang="pl-PL" sz="1600" b="1" dirty="0"/>
              <a:t>prawa  podmiotowe bezwzględne </a:t>
            </a:r>
            <a:r>
              <a:rPr lang="pl-PL" sz="1600" dirty="0"/>
              <a:t>– skuteczne wobec wszystkich; wszyscy zobowiązani są do nienaruszania prawa podmiotowego</a:t>
            </a:r>
          </a:p>
          <a:p>
            <a:pPr algn="just">
              <a:buFont typeface="Wingdings" pitchFamily="2" charset="2"/>
              <a:buChar char="Ø"/>
            </a:pPr>
            <a:r>
              <a:rPr lang="pl-PL" sz="1600" b="1" dirty="0"/>
              <a:t>prawa podmiotowe względne </a:t>
            </a:r>
            <a:r>
              <a:rPr lang="pl-PL" sz="1600" dirty="0"/>
              <a:t>– przysługujące tylko względem oznaczonej osoby np. wierzytelności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ctr">
              <a:buNone/>
            </a:pPr>
            <a:r>
              <a:rPr lang="pl-PL" sz="1600" b="1" dirty="0"/>
              <a:t>Osoby fizyczne</a:t>
            </a:r>
          </a:p>
          <a:p>
            <a:pPr algn="ctr">
              <a:buNone/>
            </a:pPr>
            <a:endParaRPr lang="pl-PL" sz="1600" dirty="0"/>
          </a:p>
          <a:p>
            <a:pPr algn="just">
              <a:buNone/>
            </a:pPr>
            <a:r>
              <a:rPr lang="pl-PL" sz="1600" b="1" dirty="0"/>
              <a:t>Zdolność prawna – </a:t>
            </a:r>
            <a:r>
              <a:rPr lang="pl-PL" sz="1600" dirty="0"/>
              <a:t>zdolność do występowania w charakterze podmiotu (strony) w stosunkach cywilnoprawnych. </a:t>
            </a:r>
          </a:p>
          <a:p>
            <a:pPr algn="just">
              <a:buNone/>
            </a:pPr>
            <a:r>
              <a:rPr lang="pl-PL" sz="1600" dirty="0"/>
              <a:t>*inaczej – zdolność do bycia podmiotem praw i obowiązków</a:t>
            </a:r>
          </a:p>
          <a:p>
            <a:pPr algn="just">
              <a:buNone/>
            </a:pPr>
            <a:r>
              <a:rPr lang="pl-PL" sz="1600" b="1" dirty="0"/>
              <a:t>nabycie</a:t>
            </a:r>
            <a:r>
              <a:rPr lang="pl-PL" sz="1600" dirty="0"/>
              <a:t> – z chwilą urodzenia się (żywego)</a:t>
            </a:r>
          </a:p>
          <a:p>
            <a:pPr algn="just">
              <a:buNone/>
            </a:pPr>
            <a:r>
              <a:rPr lang="pl-PL" sz="1600" b="1" dirty="0"/>
              <a:t>utrata</a:t>
            </a:r>
            <a:r>
              <a:rPr lang="pl-PL" sz="1600" dirty="0"/>
              <a:t> – z chwilą śmierci</a:t>
            </a:r>
          </a:p>
          <a:p>
            <a:pPr algn="just">
              <a:buNone/>
            </a:pPr>
            <a:endParaRPr lang="pl-PL" sz="1600" dirty="0"/>
          </a:p>
          <a:p>
            <a:pPr algn="just">
              <a:buNone/>
            </a:pPr>
            <a:r>
              <a:rPr lang="pl-PL" sz="1600" b="1" dirty="0"/>
              <a:t>Zdolność do czynności prawnych – </a:t>
            </a:r>
            <a:r>
              <a:rPr lang="pl-PL" sz="1600" dirty="0"/>
              <a:t>zdolność do nabywania praw i zaciągania zobowiązań za pomocą czynności prawnych. Może być:</a:t>
            </a:r>
          </a:p>
          <a:p>
            <a:pPr algn="just">
              <a:buFont typeface="Wingdings" pitchFamily="2" charset="2"/>
              <a:buChar char="Ø"/>
            </a:pPr>
            <a:r>
              <a:rPr lang="pl-PL" sz="1600" b="1" dirty="0"/>
              <a:t>pełna </a:t>
            </a:r>
            <a:r>
              <a:rPr lang="pl-PL" sz="1600" dirty="0"/>
              <a:t>– osoby, które ukończyły 18 r.ż., oraz kobiety, które ukończyły 16 r.ż. i za zgodą sądu zawarły związek małżeński </a:t>
            </a:r>
            <a:endParaRPr lang="pl-PL" sz="1600" b="1" dirty="0"/>
          </a:p>
          <a:p>
            <a:pPr algn="just">
              <a:buFont typeface="Wingdings" pitchFamily="2" charset="2"/>
              <a:buChar char="Ø"/>
            </a:pPr>
            <a:r>
              <a:rPr lang="pl-PL" sz="1600" b="1" dirty="0"/>
              <a:t>ograniczona – </a:t>
            </a:r>
            <a:r>
              <a:rPr lang="pl-PL" sz="1600" dirty="0"/>
              <a:t>małoletni pomiędzy 13 a 18 </a:t>
            </a:r>
            <a:r>
              <a:rPr lang="pl-PL" sz="1600" dirty="0" err="1"/>
              <a:t>r.ż</a:t>
            </a:r>
            <a:r>
              <a:rPr lang="pl-PL" sz="1600" dirty="0"/>
              <a:t>. oraz osoby ubezwłasnowolnione częściowo</a:t>
            </a:r>
            <a:endParaRPr lang="pl-PL" sz="1600" b="1" dirty="0"/>
          </a:p>
          <a:p>
            <a:pPr algn="just">
              <a:buFont typeface="Wingdings" pitchFamily="2" charset="2"/>
              <a:buChar char="Ø"/>
            </a:pPr>
            <a:r>
              <a:rPr lang="pl-PL" sz="1600" b="1" dirty="0"/>
              <a:t>brak – </a:t>
            </a:r>
            <a:r>
              <a:rPr lang="pl-PL" sz="1600" dirty="0"/>
              <a:t>małoletni poniżej 13 </a:t>
            </a:r>
            <a:r>
              <a:rPr lang="pl-PL" sz="1600" dirty="0" err="1"/>
              <a:t>r.ż</a:t>
            </a:r>
            <a:r>
              <a:rPr lang="pl-PL" sz="1600" dirty="0"/>
              <a:t>. oraz osoby ubezwłasnowolnione całkowicie</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b="1" dirty="0"/>
              <a:t>Ubezwłasnowolnienie:</a:t>
            </a:r>
          </a:p>
          <a:p>
            <a:pPr algn="just">
              <a:buFont typeface="Wingdings" pitchFamily="2" charset="2"/>
              <a:buChar char="Ø"/>
            </a:pPr>
            <a:r>
              <a:rPr lang="pl-PL" sz="1600" b="1" dirty="0"/>
              <a:t>całkowite – </a:t>
            </a:r>
            <a:r>
              <a:rPr lang="pl-PL" sz="1600" dirty="0"/>
              <a:t>osoba, która ukończyła 13 </a:t>
            </a:r>
            <a:r>
              <a:rPr lang="pl-PL" sz="1600" dirty="0" err="1"/>
              <a:t>r.ż</a:t>
            </a:r>
            <a:r>
              <a:rPr lang="pl-PL" sz="1600" dirty="0"/>
              <a:t>., może być ubezwłasnowolniona całkowicie, jeżeli z powodu choroby psychicznej, niedorozwoju umysłowego albo innego rodzaju zaburzeń psychicznych, w szczególności pijaństwa lub narkomanii, nie jest w stanie kierować swym postępowaniem</a:t>
            </a:r>
          </a:p>
          <a:p>
            <a:pPr algn="just">
              <a:buFont typeface="Wingdings" pitchFamily="2" charset="2"/>
              <a:buChar char="Ø"/>
            </a:pPr>
            <a:r>
              <a:rPr lang="pl-PL" sz="1600" b="1" dirty="0"/>
              <a:t>częściowe – </a:t>
            </a:r>
            <a:r>
              <a:rPr lang="pl-PL" sz="1600" dirty="0"/>
              <a:t>osoba pełnoletnia może być ubezwłasnowolniona częściowo, jeżeli z powodu choroby psychicznej, niedorozwoju umysłowego albo innego rodzaju zaburzeń psychicznych, w szczególności pijaństwa lub narkomanii, potrzebna jest pomoc do prowadzenia jej spraw </a:t>
            </a:r>
            <a:endParaRPr lang="pl-PL" sz="1600" b="1" dirty="0"/>
          </a:p>
          <a:p>
            <a:pPr algn="just">
              <a:buNone/>
            </a:pPr>
            <a:r>
              <a:rPr lang="pl-PL" sz="1600" dirty="0"/>
              <a:t> </a:t>
            </a:r>
          </a:p>
          <a:p>
            <a:pPr algn="just">
              <a:buNone/>
            </a:pPr>
            <a:r>
              <a:rPr lang="pl-PL" sz="1600" dirty="0"/>
              <a:t>    Za ubezwłasnowolnionego całkowicie działa </a:t>
            </a:r>
            <a:r>
              <a:rPr lang="pl-PL" sz="1600" b="1" dirty="0"/>
              <a:t>opiekun, </a:t>
            </a:r>
            <a:r>
              <a:rPr lang="pl-PL" sz="1600" dirty="0"/>
              <a:t>natomiast dla ubezwłasnowolnionego częściowo ustanawia się </a:t>
            </a:r>
            <a:r>
              <a:rPr lang="pl-PL" sz="1600" b="1" dirty="0"/>
              <a:t>kuratora.</a:t>
            </a: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70559" y="1752600"/>
            <a:ext cx="10812087" cy="4844752"/>
          </a:xfrm>
        </p:spPr>
        <p:txBody>
          <a:bodyPr>
            <a:normAutofit/>
          </a:bodyPr>
          <a:lstStyle/>
          <a:p>
            <a:pPr>
              <a:buNone/>
            </a:pPr>
            <a:r>
              <a:rPr lang="pl-PL" sz="1600" b="1" dirty="0"/>
              <a:t>Uznanie za zmarłego:</a:t>
            </a:r>
          </a:p>
          <a:p>
            <a:pPr algn="just">
              <a:buFont typeface="Wingdings" pitchFamily="2" charset="2"/>
              <a:buChar char="Ø"/>
            </a:pPr>
            <a:r>
              <a:rPr lang="pl-PL" sz="1600" b="1" dirty="0"/>
              <a:t>standardowo</a:t>
            </a:r>
            <a:r>
              <a:rPr lang="pl-PL" sz="1600" dirty="0"/>
              <a:t> – po upływie 10 lat od końca roku kalendarzowego, w którym według wiadomości zaginiony jeszcze żył; gdyby w chwili uznania za zmarłego zaginiony ukończył 70 r.ż., wystarcza upływ 5 lat; uznanie za zmarłego nie może nastąpić przed końcem roku, w którym zaginiony ukończyłby 23 lata</a:t>
            </a:r>
          </a:p>
          <a:p>
            <a:pPr algn="just">
              <a:buFont typeface="Wingdings" pitchFamily="2" charset="2"/>
              <a:buChar char="Ø"/>
            </a:pPr>
            <a:r>
              <a:rPr lang="pl-PL" sz="1600" b="1" dirty="0"/>
              <a:t>w związku z katastrofą</a:t>
            </a:r>
            <a:r>
              <a:rPr lang="pl-PL" sz="1600" dirty="0"/>
              <a:t> – po upływie 6 miesięcy od dnia, w którym nastąpiła katastrofa powietrzna lub morska albo inne szczególne zdarzenie</a:t>
            </a:r>
          </a:p>
          <a:p>
            <a:pPr algn="just">
              <a:buFont typeface="Wingdings" pitchFamily="2" charset="2"/>
              <a:buChar char="Ø"/>
            </a:pPr>
            <a:r>
              <a:rPr lang="pl-PL" sz="1600" b="1" dirty="0"/>
              <a:t>jeżeli nie można stwierdzić katastrofy statku lub okrętu</a:t>
            </a:r>
            <a:r>
              <a:rPr lang="pl-PL" sz="1600" dirty="0"/>
              <a:t> – bieg sześciomiesięcznego terminu, po upływie którego można uznać zaginionego za zmarłego, rozpoczyna się z upływem roku od dnia, w którym statek lub okręt miał przybyć do portu przeznaczenia, a jeżeli nie miał portu przeznaczenia – z upływem 2 lat od dnia, w którym była ostatnia o nim wiadomość</a:t>
            </a:r>
          </a:p>
          <a:p>
            <a:pPr algn="just">
              <a:buFont typeface="Wingdings" pitchFamily="2" charset="2"/>
              <a:buChar char="Ø"/>
            </a:pPr>
            <a:r>
              <a:rPr lang="pl-PL" sz="1600" b="1" dirty="0"/>
              <a:t>zaginięcie w związku z innym bezpośrednim niebezpieczeństwem dla życia</a:t>
            </a:r>
            <a:r>
              <a:rPr lang="pl-PL" sz="1600" dirty="0"/>
              <a:t> – po upływie roku od dnia, w którym niebezpieczeństwo ustało albo według okoliczności powinno było ustać </a:t>
            </a:r>
          </a:p>
          <a:p>
            <a:pPr algn="just">
              <a:buFont typeface="Wingdings" pitchFamily="2" charset="2"/>
              <a:buChar char="Ø"/>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b="1" dirty="0"/>
              <a:t>Osoby prawne:</a:t>
            </a:r>
          </a:p>
          <a:p>
            <a:pPr>
              <a:buFont typeface="Wingdings" pitchFamily="2" charset="2"/>
              <a:buChar char="Ø"/>
            </a:pPr>
            <a:r>
              <a:rPr lang="pl-PL" sz="1600" dirty="0"/>
              <a:t>element ludzki</a:t>
            </a:r>
          </a:p>
          <a:p>
            <a:pPr>
              <a:buFont typeface="Wingdings" pitchFamily="2" charset="2"/>
              <a:buChar char="Ø"/>
            </a:pPr>
            <a:r>
              <a:rPr lang="pl-PL" sz="1600" dirty="0"/>
              <a:t>element majątkowy</a:t>
            </a:r>
          </a:p>
          <a:p>
            <a:pPr>
              <a:buFont typeface="Wingdings" pitchFamily="2" charset="2"/>
              <a:buChar char="Ø"/>
            </a:pPr>
            <a:r>
              <a:rPr lang="pl-PL" sz="1600" dirty="0"/>
              <a:t>element organizacyjny</a:t>
            </a:r>
          </a:p>
          <a:p>
            <a:pPr>
              <a:buFont typeface="Wingdings" pitchFamily="2" charset="2"/>
              <a:buChar char="Ø"/>
            </a:pPr>
            <a:r>
              <a:rPr lang="pl-PL" sz="1600" dirty="0"/>
              <a:t>cel</a:t>
            </a:r>
          </a:p>
          <a:p>
            <a:pPr>
              <a:buNone/>
            </a:pPr>
            <a:endParaRPr lang="pl-PL" sz="1600" dirty="0"/>
          </a:p>
          <a:p>
            <a:pPr>
              <a:buNone/>
            </a:pPr>
            <a:r>
              <a:rPr lang="pl-PL" sz="1600" dirty="0"/>
              <a:t>Podział osób prawnych:</a:t>
            </a:r>
          </a:p>
          <a:p>
            <a:pPr>
              <a:buFont typeface="Wingdings" pitchFamily="2" charset="2"/>
              <a:buChar char="Ø"/>
            </a:pPr>
            <a:r>
              <a:rPr lang="pl-PL" sz="1600" b="1" dirty="0"/>
              <a:t>typu instytucjonalnego – </a:t>
            </a:r>
            <a:r>
              <a:rPr lang="pl-PL" sz="1600" dirty="0"/>
              <a:t>tworzone przez państwo w drodze aktu władczego</a:t>
            </a:r>
          </a:p>
          <a:p>
            <a:pPr>
              <a:buFont typeface="Wingdings" pitchFamily="2" charset="2"/>
              <a:buChar char="Ø"/>
            </a:pPr>
            <a:r>
              <a:rPr lang="pl-PL" sz="1600" b="1" dirty="0"/>
              <a:t>typu zrzeszeniowego – </a:t>
            </a:r>
            <a:r>
              <a:rPr lang="pl-PL" sz="1600" dirty="0"/>
              <a:t>tworzone w drodze porozumień</a:t>
            </a:r>
          </a:p>
          <a:p>
            <a:pPr>
              <a:buNone/>
            </a:pPr>
            <a:endParaRPr lang="pl-PL" sz="1600" b="1" dirty="0"/>
          </a:p>
          <a:p>
            <a:pPr>
              <a:buFont typeface="Wingdings" pitchFamily="2" charset="2"/>
              <a:buChar char="Ø"/>
            </a:pPr>
            <a:r>
              <a:rPr lang="pl-PL" sz="1600" b="1" dirty="0"/>
              <a:t>o celach gospodarczych</a:t>
            </a:r>
          </a:p>
          <a:p>
            <a:pPr>
              <a:buFont typeface="Wingdings" pitchFamily="2" charset="2"/>
              <a:buChar char="Ø"/>
            </a:pPr>
            <a:r>
              <a:rPr lang="pl-PL" sz="1600" b="1" dirty="0"/>
              <a:t>o celach niegospodarczych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Wszczęcie postępowania</a:t>
            </a:r>
          </a:p>
          <a:p>
            <a:pPr algn="just">
              <a:buFont typeface="Wingdings" pitchFamily="2" charset="2"/>
              <a:buChar char="Ø"/>
            </a:pPr>
            <a:r>
              <a:rPr lang="pl-PL" sz="1600" dirty="0"/>
              <a:t>z urzędu – za moment wszczęcia postępowania uważa się dzień pierwszej czynności, o której powiadomiono stronę</a:t>
            </a:r>
          </a:p>
          <a:p>
            <a:pPr algn="just">
              <a:buFont typeface="Wingdings" pitchFamily="2" charset="2"/>
              <a:buChar char="Ø"/>
            </a:pPr>
            <a:r>
              <a:rPr lang="pl-PL" sz="1600" dirty="0"/>
              <a:t>na żądanie strony – za moment wszczęcia postępowania uważa się dzień doręczenia żądania strony organowi</a:t>
            </a:r>
          </a:p>
          <a:p>
            <a:pPr marL="114300" indent="0" algn="just">
              <a:buNone/>
            </a:pPr>
            <a:endParaRPr lang="pl-PL" sz="1600" dirty="0"/>
          </a:p>
          <a:p>
            <a:pPr marL="114300" indent="0" algn="just">
              <a:buNone/>
            </a:pPr>
            <a:endParaRPr lang="pl-PL" sz="1600" dirty="0"/>
          </a:p>
          <a:p>
            <a:pPr marL="114300" indent="0" algn="just">
              <a:buNone/>
            </a:pPr>
            <a:r>
              <a:rPr lang="pl-PL" sz="1600" dirty="0"/>
              <a:t>* Organ może wszcząć z urzędu postępowanie w sprawie wymagającej wniosku strony tylko wtedy, gdy wymaga tego szczególnie ważny interes strony. Musi jednak uzyskać zgodę strony na dalsze prowadzenie postępowania.</a:t>
            </a:r>
          </a:p>
          <a:p>
            <a:pPr marL="114300" indent="0" algn="just">
              <a:buNone/>
            </a:pPr>
            <a:endParaRPr lang="pl-PL" sz="1600" dirty="0"/>
          </a:p>
          <a:p>
            <a:pPr marL="114300" indent="0" algn="just">
              <a:buNone/>
            </a:pPr>
            <a:endParaRPr lang="pl-PL" sz="1600" dirty="0"/>
          </a:p>
          <a:p>
            <a:pPr marL="114300" indent="0" algn="just">
              <a:buNone/>
            </a:pPr>
            <a:r>
              <a:rPr lang="pl-PL" sz="1600" dirty="0"/>
              <a:t>Brak spełnienia przez podanie o wszczęcie postępowania wymagań przewidzianych w przepisach prawa – wezwanie do uzupełnienia braków w terminie nie krótszym niż 7 dni od doręczenia wezwania pod rygorem pozostawienia podania bez rozpoznania.</a:t>
            </a:r>
          </a:p>
        </p:txBody>
      </p:sp>
    </p:spTree>
    <p:extLst>
      <p:ext uri="{BB962C8B-B14F-4D97-AF65-F5344CB8AC3E}">
        <p14:creationId xmlns:p14="http://schemas.microsoft.com/office/powerpoint/2010/main" val="368768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b="1" dirty="0"/>
              <a:t>Rodzaje osób prawnych:</a:t>
            </a:r>
          </a:p>
          <a:p>
            <a:pPr>
              <a:buFont typeface="Wingdings" pitchFamily="2" charset="2"/>
              <a:buChar char="§"/>
            </a:pPr>
            <a:r>
              <a:rPr lang="pl-PL" sz="1600" dirty="0"/>
              <a:t>Skarb Państwa</a:t>
            </a:r>
          </a:p>
          <a:p>
            <a:pPr>
              <a:buFont typeface="Wingdings" pitchFamily="2" charset="2"/>
              <a:buChar char="§"/>
            </a:pPr>
            <a:r>
              <a:rPr lang="pl-PL" sz="1600" dirty="0"/>
              <a:t>spółki kapitałowe</a:t>
            </a:r>
          </a:p>
          <a:p>
            <a:pPr>
              <a:buFont typeface="Wingdings" pitchFamily="2" charset="2"/>
              <a:buChar char="§"/>
            </a:pPr>
            <a:r>
              <a:rPr lang="pl-PL" sz="1600" dirty="0"/>
              <a:t>przedsiębiorstwa państwowe</a:t>
            </a:r>
          </a:p>
          <a:p>
            <a:pPr>
              <a:buFont typeface="Wingdings" pitchFamily="2" charset="2"/>
              <a:buChar char="§"/>
            </a:pPr>
            <a:r>
              <a:rPr lang="pl-PL" sz="1600" dirty="0"/>
              <a:t>banki</a:t>
            </a:r>
          </a:p>
          <a:p>
            <a:pPr>
              <a:buFont typeface="Wingdings" pitchFamily="2" charset="2"/>
              <a:buChar char="§"/>
            </a:pPr>
            <a:r>
              <a:rPr lang="pl-PL" sz="1600" dirty="0"/>
              <a:t>państwowe jednostki organizacyjne</a:t>
            </a:r>
          </a:p>
          <a:p>
            <a:pPr>
              <a:buFont typeface="Wingdings" pitchFamily="2" charset="2"/>
              <a:buChar char="§"/>
            </a:pPr>
            <a:r>
              <a:rPr lang="pl-PL" sz="1600" dirty="0"/>
              <a:t>spółdzielnie</a:t>
            </a:r>
          </a:p>
          <a:p>
            <a:pPr>
              <a:buFont typeface="Wingdings" pitchFamily="2" charset="2"/>
              <a:buChar char="§"/>
            </a:pPr>
            <a:r>
              <a:rPr lang="pl-PL" sz="1600" dirty="0"/>
              <a:t>fundacje</a:t>
            </a:r>
          </a:p>
          <a:p>
            <a:pPr>
              <a:buFont typeface="Wingdings" pitchFamily="2" charset="2"/>
              <a:buChar char="§"/>
            </a:pPr>
            <a:r>
              <a:rPr lang="pl-PL" sz="1600" dirty="0"/>
              <a:t>stowarzyszenia (nie wszystkie)</a:t>
            </a:r>
          </a:p>
          <a:p>
            <a:pPr>
              <a:buFont typeface="Wingdings" pitchFamily="2" charset="2"/>
              <a:buChar char="§"/>
            </a:pPr>
            <a:r>
              <a:rPr lang="pl-PL" sz="1600" dirty="0"/>
              <a:t>inne jednostki organizacyjne np. kościoły, związki wyznaniowe, związki zawodowe</a:t>
            </a:r>
          </a:p>
          <a:p>
            <a:pPr>
              <a:buNone/>
            </a:pPr>
            <a:endParaRPr lang="pl-PL" sz="1600" dirty="0"/>
          </a:p>
          <a:p>
            <a:pPr algn="just">
              <a:buNone/>
            </a:pPr>
            <a:r>
              <a:rPr lang="pl-PL" sz="1600" dirty="0"/>
              <a:t>   </a:t>
            </a:r>
            <a:r>
              <a:rPr lang="pl-PL" sz="1600" b="1" dirty="0"/>
              <a:t> Osoby prawne posiadają zdolność prawną i pełną zdolność do czynności prawnych.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86744"/>
          </a:xfrm>
        </p:spPr>
        <p:txBody>
          <a:bodyPr>
            <a:normAutofit/>
          </a:bodyPr>
          <a:lstStyle/>
          <a:p>
            <a:pPr algn="just">
              <a:buNone/>
            </a:pPr>
            <a:r>
              <a:rPr lang="pl-PL" sz="1600" b="1" dirty="0"/>
              <a:t>Przedsiębiorca</a:t>
            </a:r>
          </a:p>
          <a:p>
            <a:pPr algn="just">
              <a:buNone/>
            </a:pPr>
            <a:r>
              <a:rPr lang="pl-PL" sz="1600" dirty="0"/>
              <a:t>osoba fizyczna, osoba prawna lub jednostka organizacyjna niebędąca osobą prawną prowadząca we własnym imieniu działalność gospodarczą lub zawodową</a:t>
            </a:r>
          </a:p>
          <a:p>
            <a:pPr algn="just">
              <a:buNone/>
            </a:pPr>
            <a:endParaRPr lang="pl-PL" sz="1600" dirty="0"/>
          </a:p>
          <a:p>
            <a:pPr algn="just">
              <a:buNone/>
            </a:pPr>
            <a:r>
              <a:rPr lang="pl-PL" sz="1600" dirty="0"/>
              <a:t>Przedsiębiorca działa pod firmą – firma przedsiębiorcy powinna odróżniać się od firm innych przedsiębiorców prowadzących działalność gospodarczą na tym samym rynku</a:t>
            </a:r>
          </a:p>
          <a:p>
            <a:pPr algn="just">
              <a:buNone/>
            </a:pPr>
            <a:r>
              <a:rPr lang="pl-PL" sz="1600" dirty="0"/>
              <a:t>*firma nie może wprowadzać w błąd, w szczególności co do przedsiębiorcy, przedmiotu działalności przedsiębiorcy, miejsca działania, źródeł zaopatrzenia</a:t>
            </a:r>
          </a:p>
          <a:p>
            <a:pPr algn="just">
              <a:buNone/>
            </a:pPr>
            <a:r>
              <a:rPr lang="pl-PL" sz="1600" dirty="0"/>
              <a:t>**firma ujawniana jest we właściwym rejestrze, chyba że przepisy szczególne stanowią inaczej</a:t>
            </a:r>
          </a:p>
          <a:p>
            <a:pPr algn="just">
              <a:buNone/>
            </a:pPr>
            <a:endParaRPr lang="pl-PL" sz="1600" dirty="0"/>
          </a:p>
          <a:p>
            <a:pPr algn="just">
              <a:buNone/>
            </a:pPr>
            <a:r>
              <a:rPr lang="pl-PL" sz="1600" b="1" dirty="0"/>
              <a:t>Firma osoby fizycznej</a:t>
            </a:r>
            <a:r>
              <a:rPr lang="pl-PL" sz="1600" dirty="0"/>
              <a:t> – imię i nazwisko tej osoby; możliwość dołączenia pseudonimu czy oznaczenia przedmiotu działalności</a:t>
            </a:r>
          </a:p>
          <a:p>
            <a:pPr algn="just">
              <a:buNone/>
            </a:pPr>
            <a:r>
              <a:rPr lang="pl-PL" sz="1600" dirty="0"/>
              <a:t>  </a:t>
            </a:r>
          </a:p>
          <a:p>
            <a:pPr algn="just">
              <a:buNone/>
            </a:pPr>
            <a:r>
              <a:rPr lang="pl-PL" sz="1600" b="1" dirty="0"/>
              <a:t>Firma osoby prawnej </a:t>
            </a:r>
            <a:r>
              <a:rPr lang="pl-PL" sz="1600" dirty="0"/>
              <a:t> - nazwa tej osoby prawnej; powinna zawierać określenie formy osoby prawnej; może wskazywać przedmiot działalności, siedzibę, imię i nazwisko lub pseudonim osoby fizycznej, jeżeli chodzi o ukazanie związku tej osoby z działalnością przedsiębiorstwa</a:t>
            </a:r>
            <a:endParaRPr lang="pl-PL" sz="1600" b="1" dirty="0"/>
          </a:p>
          <a:p>
            <a:pPr algn="just">
              <a:buNone/>
            </a:pPr>
            <a:endParaRPr lang="pl-PL" sz="1600" b="1" dirty="0"/>
          </a:p>
        </p:txBody>
      </p:sp>
    </p:spTree>
    <p:extLst>
      <p:ext uri="{BB962C8B-B14F-4D97-AF65-F5344CB8AC3E}">
        <p14:creationId xmlns:p14="http://schemas.microsoft.com/office/powerpoint/2010/main" val="325655720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endParaRPr lang="pl-PL" sz="1600" b="1" dirty="0"/>
          </a:p>
          <a:p>
            <a:pPr algn="just">
              <a:buNone/>
            </a:pPr>
            <a:endParaRPr lang="pl-PL" sz="1600" b="1" dirty="0"/>
          </a:p>
          <a:p>
            <a:pPr algn="just">
              <a:buNone/>
            </a:pPr>
            <a:endParaRPr lang="pl-PL" sz="1600" b="1" dirty="0"/>
          </a:p>
          <a:p>
            <a:pPr algn="just">
              <a:buNone/>
            </a:pPr>
            <a:endParaRPr lang="pl-PL" sz="1600" b="1" dirty="0"/>
          </a:p>
          <a:p>
            <a:pPr algn="just">
              <a:buNone/>
            </a:pPr>
            <a:r>
              <a:rPr lang="pl-PL" sz="1600" b="1" dirty="0"/>
              <a:t>Czynności prawne – </a:t>
            </a:r>
            <a:r>
              <a:rPr lang="pl-PL" sz="1600" dirty="0"/>
              <a:t>to takie czynności osób fizycznych/prawnych, które zmierzają do ustanowienia, zmiany lub zniesienia stosunku cywilnoprawnego przez złożenie odpowiedniego oświadczenia woli.</a:t>
            </a:r>
            <a:endParaRPr lang="pl-PL" sz="1600" b="1"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endParaRPr lang="pl-PL" sz="1600" b="1" dirty="0"/>
          </a:p>
          <a:p>
            <a:pPr algn="just">
              <a:buNone/>
            </a:pPr>
            <a:endParaRPr lang="pl-PL" sz="1600" b="1" dirty="0"/>
          </a:p>
          <a:p>
            <a:pPr algn="just">
              <a:buNone/>
            </a:pPr>
            <a:r>
              <a:rPr lang="pl-PL" sz="1600" b="1" dirty="0"/>
              <a:t>Oświadczenie woli – </a:t>
            </a:r>
            <a:r>
              <a:rPr lang="pl-PL" sz="1600" dirty="0"/>
              <a:t>taki przejaw woli, który w sposób dostateczny wyraża zamiar wywołania skutku prawnego w postaci ustanowienia, zmiany lub zniesienia stosunku prawnego.</a:t>
            </a:r>
          </a:p>
          <a:p>
            <a:pPr algn="just">
              <a:buNone/>
            </a:pPr>
            <a:endParaRPr lang="pl-PL" sz="1600" b="1" dirty="0"/>
          </a:p>
          <a:p>
            <a:pPr algn="just">
              <a:buNone/>
            </a:pPr>
            <a:endParaRPr lang="pl-PL" sz="1600" b="1" dirty="0"/>
          </a:p>
          <a:p>
            <a:pPr algn="just">
              <a:buNone/>
            </a:pPr>
            <a:r>
              <a:rPr lang="pl-PL" sz="1600" dirty="0"/>
              <a:t>Treść czynności prawnej kształtują:</a:t>
            </a:r>
          </a:p>
          <a:p>
            <a:pPr algn="just">
              <a:buFont typeface="Wingdings" pitchFamily="2" charset="2"/>
              <a:buChar char="Ø"/>
            </a:pPr>
            <a:r>
              <a:rPr lang="pl-PL" sz="1600" dirty="0"/>
              <a:t>oświadczenie woli</a:t>
            </a:r>
          </a:p>
          <a:p>
            <a:pPr algn="just">
              <a:buFont typeface="Wingdings" pitchFamily="2" charset="2"/>
              <a:buChar char="Ø"/>
            </a:pPr>
            <a:r>
              <a:rPr lang="pl-PL" sz="1600" dirty="0"/>
              <a:t>przepisy odnoszące się do danego rodzaju czynności prawnej</a:t>
            </a:r>
          </a:p>
          <a:p>
            <a:pPr algn="just">
              <a:buFont typeface="Wingdings" pitchFamily="2" charset="2"/>
              <a:buChar char="Ø"/>
            </a:pPr>
            <a:r>
              <a:rPr lang="pl-PL" sz="1600" dirty="0"/>
              <a:t>zasady współżycia społecznego</a:t>
            </a:r>
          </a:p>
          <a:p>
            <a:pPr algn="just">
              <a:buFont typeface="Wingdings" pitchFamily="2" charset="2"/>
              <a:buChar char="Ø"/>
            </a:pPr>
            <a:r>
              <a:rPr lang="pl-PL" sz="1600" dirty="0"/>
              <a:t>ustalone zwyczaje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814647" y="1752600"/>
            <a:ext cx="10690168" cy="4844752"/>
          </a:xfrm>
        </p:spPr>
        <p:txBody>
          <a:bodyPr>
            <a:normAutofit fontScale="92500" lnSpcReduction="20000"/>
          </a:bodyPr>
          <a:lstStyle/>
          <a:p>
            <a:pPr>
              <a:buNone/>
            </a:pPr>
            <a:r>
              <a:rPr lang="pl-PL" sz="1600" dirty="0"/>
              <a:t>Klasyfikacja czynności prawnych:</a:t>
            </a:r>
          </a:p>
          <a:p>
            <a:pPr>
              <a:buFont typeface="Wingdings" pitchFamily="2" charset="2"/>
              <a:buChar char="Ø"/>
            </a:pPr>
            <a:r>
              <a:rPr lang="pl-PL" sz="1600" b="1" dirty="0"/>
              <a:t>jednostronne </a:t>
            </a:r>
            <a:r>
              <a:rPr lang="pl-PL" sz="1600" dirty="0"/>
              <a:t>np. testament, udzielenie pełnomocnictwa, przyjęcie i odrzucenie spadku</a:t>
            </a:r>
            <a:endParaRPr lang="pl-PL" sz="1600" b="1" dirty="0"/>
          </a:p>
          <a:p>
            <a:pPr>
              <a:buFont typeface="Wingdings" pitchFamily="2" charset="2"/>
              <a:buChar char="Ø"/>
            </a:pPr>
            <a:r>
              <a:rPr lang="pl-PL" sz="1600" b="1" dirty="0"/>
              <a:t>dwustronne </a:t>
            </a:r>
            <a:r>
              <a:rPr lang="pl-PL" sz="1600" dirty="0"/>
              <a:t>(inaczej umowy) np. umowa darowizny, umowa najmu</a:t>
            </a:r>
            <a:endParaRPr lang="pl-PL" sz="1600" b="1" dirty="0"/>
          </a:p>
          <a:p>
            <a:pPr>
              <a:buNone/>
            </a:pPr>
            <a:endParaRPr lang="pl-PL" sz="1600" b="1" dirty="0"/>
          </a:p>
          <a:p>
            <a:pPr algn="just">
              <a:buFont typeface="Wingdings" pitchFamily="2" charset="2"/>
              <a:buChar char="Ø"/>
            </a:pPr>
            <a:r>
              <a:rPr lang="pl-PL" sz="1600" b="1" dirty="0"/>
              <a:t>rozporządzające – </a:t>
            </a:r>
            <a:r>
              <a:rPr lang="pl-PL" sz="1600" dirty="0"/>
              <a:t>powodują przeniesienie jakiegoś prawa na inną osobę, jego zniesienie albo obciążenie, np. przeniesienia prawa własności</a:t>
            </a:r>
          </a:p>
          <a:p>
            <a:pPr algn="just">
              <a:buFont typeface="Wingdings" pitchFamily="2" charset="2"/>
              <a:buChar char="Ø"/>
            </a:pPr>
            <a:r>
              <a:rPr lang="pl-PL" sz="1600" b="1" dirty="0"/>
              <a:t>zobowiązujące – </a:t>
            </a:r>
            <a:r>
              <a:rPr lang="pl-PL" sz="1600" dirty="0"/>
              <a:t>stanowią zobowiązanie do dokonania świadczenia w przyszłości, np. umowa o dzieło</a:t>
            </a:r>
          </a:p>
          <a:p>
            <a:pPr algn="just">
              <a:buNone/>
            </a:pPr>
            <a:endParaRPr lang="pl-PL" sz="1600" b="1" dirty="0"/>
          </a:p>
          <a:p>
            <a:pPr algn="just">
              <a:buFont typeface="Wingdings" pitchFamily="2" charset="2"/>
              <a:buChar char="Ø"/>
            </a:pPr>
            <a:r>
              <a:rPr lang="pl-PL" sz="1600" b="1" dirty="0"/>
              <a:t>odpłatne</a:t>
            </a:r>
            <a:r>
              <a:rPr lang="pl-PL" sz="1600" dirty="0"/>
              <a:t> – strona, która dokonała przysporzenia majątkowego na rzecz innej strony, otrzymuje wynagrodzenie, np. sprzedaż, dzierżawa, umowa o dzieło</a:t>
            </a:r>
            <a:endParaRPr lang="pl-PL" sz="1600" b="1" dirty="0"/>
          </a:p>
          <a:p>
            <a:pPr algn="just">
              <a:buFont typeface="Wingdings" pitchFamily="2" charset="2"/>
              <a:buChar char="Ø"/>
            </a:pPr>
            <a:r>
              <a:rPr lang="pl-PL" sz="1600" b="1" dirty="0"/>
              <a:t>nieodpłatne </a:t>
            </a:r>
            <a:r>
              <a:rPr lang="pl-PL" sz="1600" dirty="0"/>
              <a:t>– strona, która dokonała przysporzenia na rzecz innej strony, nie otrzymuje w zamian za to wynagrodzenia,</a:t>
            </a:r>
            <a:r>
              <a:rPr lang="pl-PL" sz="1600" b="1" dirty="0"/>
              <a:t> </a:t>
            </a:r>
            <a:r>
              <a:rPr lang="pl-PL" sz="1600" dirty="0"/>
              <a:t>np. użyczenie, darowizna</a:t>
            </a:r>
            <a:endParaRPr lang="pl-PL" sz="1600" b="1" dirty="0"/>
          </a:p>
          <a:p>
            <a:pPr algn="just">
              <a:buNone/>
            </a:pPr>
            <a:endParaRPr lang="pl-PL" sz="1600" b="1" dirty="0"/>
          </a:p>
          <a:p>
            <a:pPr algn="just">
              <a:buFont typeface="Wingdings" pitchFamily="2" charset="2"/>
              <a:buChar char="Ø"/>
            </a:pPr>
            <a:r>
              <a:rPr lang="pl-PL" sz="1600" b="1" dirty="0"/>
              <a:t>konsensualne – </a:t>
            </a:r>
            <a:r>
              <a:rPr lang="pl-PL" sz="1600" dirty="0"/>
              <a:t>do zawarcia wystarcza złożenie oświadczenia woli, np. umowa sprzedaży nieruchomości</a:t>
            </a:r>
          </a:p>
          <a:p>
            <a:pPr algn="just">
              <a:buFont typeface="Wingdings" pitchFamily="2" charset="2"/>
              <a:buChar char="Ø"/>
            </a:pPr>
            <a:r>
              <a:rPr lang="pl-PL" sz="1600" b="1" dirty="0"/>
              <a:t>realne – </a:t>
            </a:r>
            <a:r>
              <a:rPr lang="pl-PL" sz="1600" dirty="0"/>
              <a:t>oprócz złożenia oświadczenia woli konieczne jest także wydanie rzeczy, np. umowa przechowania, umowa użyczenia</a:t>
            </a:r>
          </a:p>
          <a:p>
            <a:pPr algn="just">
              <a:buFont typeface="Wingdings" pitchFamily="2" charset="2"/>
              <a:buChar char="Ø"/>
            </a:pPr>
            <a:endParaRPr lang="pl-PL" sz="1600" b="1" dirty="0"/>
          </a:p>
          <a:p>
            <a:pPr algn="just">
              <a:buFont typeface="Wingdings" pitchFamily="2" charset="2"/>
              <a:buChar char="Ø"/>
            </a:pPr>
            <a:r>
              <a:rPr lang="pl-PL" sz="1600" b="1" dirty="0" err="1"/>
              <a:t>inter</a:t>
            </a:r>
            <a:r>
              <a:rPr lang="pl-PL" sz="1600" b="1" dirty="0"/>
              <a:t> </a:t>
            </a:r>
            <a:r>
              <a:rPr lang="pl-PL" sz="1600" b="1" dirty="0" err="1"/>
              <a:t>vivos</a:t>
            </a:r>
            <a:r>
              <a:rPr lang="pl-PL" sz="1600" b="1" dirty="0"/>
              <a:t> </a:t>
            </a:r>
            <a:r>
              <a:rPr lang="pl-PL" sz="1600" dirty="0"/>
              <a:t>(między żyjącymi) – dochodzą do skutku w momencie ich dokonania</a:t>
            </a:r>
            <a:endParaRPr lang="pl-PL" sz="1600" b="1" dirty="0"/>
          </a:p>
          <a:p>
            <a:pPr algn="just">
              <a:buFont typeface="Wingdings" pitchFamily="2" charset="2"/>
              <a:buChar char="Ø"/>
            </a:pPr>
            <a:r>
              <a:rPr lang="pl-PL" sz="1600" b="1" dirty="0"/>
              <a:t>mortis causa </a:t>
            </a:r>
            <a:r>
              <a:rPr lang="pl-PL" sz="1600" dirty="0"/>
              <a:t>(na wypadek śmierci) – nabywają skuteczności w chwili śmierci osoby, która ich dokonuje np. testament</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endParaRPr lang="pl-PL" sz="1600" dirty="0"/>
          </a:p>
          <a:p>
            <a:pPr algn="just">
              <a:buNone/>
            </a:pPr>
            <a:endParaRPr lang="pl-PL" sz="1600" dirty="0"/>
          </a:p>
          <a:p>
            <a:pPr algn="just">
              <a:buNone/>
            </a:pPr>
            <a:r>
              <a:rPr lang="pl-PL" sz="1600" b="1" dirty="0"/>
              <a:t>Przesłanki ważności czynności prawnych</a:t>
            </a:r>
            <a:r>
              <a:rPr lang="pl-PL" sz="1600" dirty="0"/>
              <a:t>:</a:t>
            </a:r>
          </a:p>
          <a:p>
            <a:pPr algn="just">
              <a:buFont typeface="Wingdings" pitchFamily="2" charset="2"/>
              <a:buChar char="§"/>
            </a:pPr>
            <a:r>
              <a:rPr lang="pl-PL" sz="1600" dirty="0"/>
              <a:t>osoba dokonująca czynności prawnej musi posiadać zdolność prawną i zdolność do czynności prawnych</a:t>
            </a:r>
          </a:p>
          <a:p>
            <a:pPr algn="just">
              <a:buFont typeface="Wingdings" pitchFamily="2" charset="2"/>
              <a:buChar char="§"/>
            </a:pPr>
            <a:r>
              <a:rPr lang="pl-PL" sz="1600" dirty="0"/>
              <a:t>czynność prawna nie może być sprzeczna z ustawą i zasadami współżycia społecznego</a:t>
            </a:r>
          </a:p>
          <a:p>
            <a:pPr algn="just">
              <a:buFont typeface="Wingdings" pitchFamily="2" charset="2"/>
              <a:buChar char="§"/>
            </a:pPr>
            <a:r>
              <a:rPr lang="pl-PL" sz="1600" dirty="0"/>
              <a:t>czynność prawna musi być dokonana w przewidzianej formie</a:t>
            </a:r>
          </a:p>
          <a:p>
            <a:pPr algn="just">
              <a:buFont typeface="Wingdings" pitchFamily="2" charset="2"/>
              <a:buChar char="§"/>
            </a:pPr>
            <a:r>
              <a:rPr lang="pl-PL" sz="1600" dirty="0"/>
              <a:t>czynność prawna musi być wolna od wad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r>
              <a:rPr lang="pl-PL" sz="1600" dirty="0"/>
              <a:t>Nieważność czynności prawnej:</a:t>
            </a:r>
          </a:p>
          <a:p>
            <a:pPr>
              <a:buFont typeface="Wingdings" pitchFamily="2" charset="2"/>
              <a:buChar char="Ø"/>
            </a:pPr>
            <a:r>
              <a:rPr lang="pl-PL" sz="1600" b="1" dirty="0"/>
              <a:t>bezwzględna – </a:t>
            </a:r>
            <a:r>
              <a:rPr lang="pl-PL" sz="1600" dirty="0"/>
              <a:t>każdy może się na nią powołać i jest brana pod uwagę z urzędu, np. brak świadomości czy swobody, pozorność</a:t>
            </a:r>
          </a:p>
          <a:p>
            <a:pPr>
              <a:buFont typeface="Wingdings" pitchFamily="2" charset="2"/>
              <a:buChar char="Ø"/>
            </a:pPr>
            <a:r>
              <a:rPr lang="pl-PL" sz="1600" b="1" dirty="0"/>
              <a:t>względna – </a:t>
            </a:r>
            <a:r>
              <a:rPr lang="pl-PL" sz="1600" dirty="0"/>
              <a:t>przysługuje oznaczonej osobie i umożliwia uchylenie się od skutków dokonanej czynności prawnej</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1981200" y="1752600"/>
            <a:ext cx="8229600" cy="5025044"/>
          </a:xfrm>
        </p:spPr>
        <p:txBody>
          <a:bodyPr>
            <a:normAutofit/>
          </a:bodyPr>
          <a:lstStyle/>
          <a:p>
            <a:pPr>
              <a:buNone/>
            </a:pPr>
            <a:r>
              <a:rPr lang="pl-PL" sz="1600" dirty="0"/>
              <a:t>Wady oświadczenia woli:</a:t>
            </a:r>
          </a:p>
          <a:p>
            <a:pPr algn="just">
              <a:buFont typeface="Wingdings" pitchFamily="2" charset="2"/>
              <a:buChar char="Ø"/>
            </a:pPr>
            <a:r>
              <a:rPr lang="pl-PL" sz="1600" b="1" dirty="0"/>
              <a:t>brak świadomości lub swobody </a:t>
            </a:r>
            <a:r>
              <a:rPr lang="pl-PL" sz="1600" dirty="0"/>
              <a:t>– może mieć charakter trwały lub przejściowy, a brak swobody może polegać np. na stosowaniu przymusu; powodują nieważność czynności (art. 82 </a:t>
            </a:r>
            <a:r>
              <a:rPr lang="pl-PL" sz="1600" dirty="0" err="1"/>
              <a:t>kc</a:t>
            </a:r>
            <a:r>
              <a:rPr lang="pl-PL" sz="1600" dirty="0"/>
              <a:t>)</a:t>
            </a:r>
          </a:p>
          <a:p>
            <a:pPr algn="just">
              <a:buFont typeface="Wingdings" pitchFamily="2" charset="2"/>
              <a:buChar char="Ø"/>
            </a:pPr>
            <a:r>
              <a:rPr lang="pl-PL" sz="1600" b="1" dirty="0"/>
              <a:t>pozorność</a:t>
            </a:r>
            <a:r>
              <a:rPr lang="pl-PL" sz="1600" dirty="0"/>
              <a:t> – złożenie oświadczenia woli za zgodą drugiej strony </a:t>
            </a:r>
            <a:r>
              <a:rPr lang="pl-PL" sz="1600" u="sng" dirty="0"/>
              <a:t>dla pozoru </a:t>
            </a:r>
          </a:p>
          <a:p>
            <a:pPr algn="just">
              <a:buNone/>
            </a:pPr>
            <a:endParaRPr lang="pl-PL" sz="1600" u="sng" dirty="0"/>
          </a:p>
          <a:p>
            <a:pPr algn="just">
              <a:buNone/>
            </a:pPr>
            <a:r>
              <a:rPr lang="pl-PL" sz="1600" dirty="0"/>
              <a:t>                                           nie wywołuje skutków                        wywołuje skutki inne, </a:t>
            </a:r>
          </a:p>
          <a:p>
            <a:pPr algn="just">
              <a:buNone/>
            </a:pPr>
            <a:r>
              <a:rPr lang="pl-PL" sz="1600" dirty="0"/>
              <a:t>                                                                                                         niż wynika to z treści</a:t>
            </a:r>
          </a:p>
          <a:p>
            <a:pPr algn="just">
              <a:buNone/>
            </a:pPr>
            <a:r>
              <a:rPr lang="pl-PL" sz="1600" dirty="0"/>
              <a:t>                                                                                                         pozornej czynności</a:t>
            </a:r>
          </a:p>
          <a:p>
            <a:pPr algn="just">
              <a:buNone/>
            </a:pPr>
            <a:r>
              <a:rPr lang="pl-PL" sz="1600" dirty="0"/>
              <a:t>     Pozorność powoduje nieważność czynności i nie wywołuje skutków prawnych (art. 83 </a:t>
            </a:r>
            <a:r>
              <a:rPr lang="pl-PL" sz="1600" dirty="0">
                <a:latin typeface="Times New Roman"/>
                <a:cs typeface="Times New Roman"/>
              </a:rPr>
              <a:t>§1 </a:t>
            </a:r>
            <a:r>
              <a:rPr lang="pl-PL" sz="1600" dirty="0" err="1">
                <a:cs typeface="Times New Roman"/>
              </a:rPr>
              <a:t>kc</a:t>
            </a:r>
            <a:r>
              <a:rPr lang="pl-PL" sz="1600" dirty="0"/>
              <a:t>)</a:t>
            </a:r>
          </a:p>
          <a:p>
            <a:pPr algn="just">
              <a:buFont typeface="Wingdings" pitchFamily="2" charset="2"/>
              <a:buChar char="Ø"/>
            </a:pPr>
            <a:r>
              <a:rPr lang="pl-PL" sz="1600" b="1" dirty="0"/>
              <a:t>błąd</a:t>
            </a:r>
            <a:r>
              <a:rPr lang="pl-PL" sz="1600" dirty="0"/>
              <a:t> – mylne wyobrażenie osoby składającej oświadczenie o rzeczywistym stanie albo mylne wyobrażenie o treści złożonego oświadczenia; błąd umożliwia cofnięcie skutków oświadczenia woli (art. 84 </a:t>
            </a:r>
            <a:r>
              <a:rPr lang="pl-PL" sz="1600" dirty="0">
                <a:latin typeface="Times New Roman"/>
                <a:cs typeface="Times New Roman"/>
              </a:rPr>
              <a:t>§1 </a:t>
            </a:r>
            <a:r>
              <a:rPr lang="pl-PL" sz="1600" dirty="0" err="1">
                <a:cs typeface="Times New Roman"/>
              </a:rPr>
              <a:t>kc</a:t>
            </a:r>
            <a:r>
              <a:rPr lang="pl-PL" sz="1600" dirty="0"/>
              <a:t>), jeżeli kontrahent wiedział o błędzie, przemilczał błąd lub z łatwością mógł go zauważyć:</a:t>
            </a:r>
          </a:p>
          <a:p>
            <a:pPr marL="457200" indent="-342900" algn="just">
              <a:buFont typeface="+mj-lt"/>
              <a:buAutoNum type="arabicParenR"/>
            </a:pPr>
            <a:r>
              <a:rPr lang="pl-PL" sz="1600" dirty="0"/>
              <a:t>błąd istotny – gdyby nie błąd, osoba nie złożyłaby oświadczenia woli tej treści</a:t>
            </a:r>
          </a:p>
          <a:p>
            <a:pPr marL="457200" indent="-342900" algn="just">
              <a:buFont typeface="+mj-lt"/>
              <a:buAutoNum type="arabicParenR"/>
            </a:pPr>
            <a:r>
              <a:rPr lang="pl-PL" sz="1600" dirty="0"/>
              <a:t>błąd dotyczący treści czynności, a nie pobudek</a:t>
            </a:r>
          </a:p>
        </p:txBody>
      </p:sp>
      <p:cxnSp>
        <p:nvCxnSpPr>
          <p:cNvPr id="5" name="Łącznik prosty ze strzałką 4"/>
          <p:cNvCxnSpPr/>
          <p:nvPr/>
        </p:nvCxnSpPr>
        <p:spPr>
          <a:xfrm flipH="1">
            <a:off x="6096000" y="3140968"/>
            <a:ext cx="26642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9624392" y="3140968"/>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dirty="0"/>
              <a:t>Wady oświadczenia woli c.d.:</a:t>
            </a:r>
          </a:p>
          <a:p>
            <a:pPr algn="just">
              <a:buFont typeface="Wingdings" pitchFamily="2" charset="2"/>
              <a:buChar char="Ø"/>
            </a:pPr>
            <a:r>
              <a:rPr lang="pl-PL" sz="1600" b="1" dirty="0"/>
              <a:t>podstęp</a:t>
            </a:r>
            <a:r>
              <a:rPr lang="pl-PL" sz="1600" dirty="0"/>
              <a:t> – błąd celowo wywołany przez drugą stronę</a:t>
            </a:r>
          </a:p>
          <a:p>
            <a:pPr algn="just">
              <a:buNone/>
            </a:pPr>
            <a:r>
              <a:rPr lang="pl-PL" sz="1600" dirty="0"/>
              <a:t>    Uchylenie się od skutków błędu (także podstępu) – na piśmie w ciągu roku od wykrycia (art. 88 </a:t>
            </a:r>
            <a:r>
              <a:rPr lang="pl-PL" sz="1600" dirty="0">
                <a:latin typeface="Times New Roman"/>
                <a:cs typeface="Times New Roman"/>
              </a:rPr>
              <a:t>§2 </a:t>
            </a:r>
            <a:r>
              <a:rPr lang="pl-PL" sz="1600" dirty="0" err="1">
                <a:cs typeface="Times New Roman"/>
              </a:rPr>
              <a:t>kc</a:t>
            </a:r>
            <a:r>
              <a:rPr lang="pl-PL" sz="1600" dirty="0"/>
              <a:t>)</a:t>
            </a:r>
          </a:p>
          <a:p>
            <a:pPr algn="just">
              <a:buFont typeface="Wingdings" pitchFamily="2" charset="2"/>
              <a:buChar char="Ø"/>
            </a:pPr>
            <a:r>
              <a:rPr lang="pl-PL" sz="1600" b="1" dirty="0"/>
              <a:t>groźba</a:t>
            </a:r>
            <a:r>
              <a:rPr lang="pl-PL" sz="1600" dirty="0"/>
              <a:t> – przymus psychiczny w celu wymuszenia oświadczenia woli (niebezpieczeństwo osobiste lub majątkowe); groźba musi być </a:t>
            </a:r>
            <a:r>
              <a:rPr lang="pl-PL" sz="1600" u="sng" dirty="0"/>
              <a:t>bezprawna</a:t>
            </a:r>
            <a:r>
              <a:rPr lang="pl-PL" sz="1600" b="1" u="sng" dirty="0"/>
              <a:t>;</a:t>
            </a:r>
            <a:r>
              <a:rPr lang="pl-PL" sz="1600" b="1" dirty="0"/>
              <a:t> </a:t>
            </a:r>
            <a:r>
              <a:rPr lang="pl-PL" sz="1600" dirty="0"/>
              <a:t>uchylenie się od skutków – na piśmie w ciągu roku od ustania stanu obawy (art. 88 </a:t>
            </a:r>
            <a:r>
              <a:rPr lang="pl-PL" sz="1600" dirty="0">
                <a:latin typeface="Times New Roman"/>
                <a:cs typeface="Times New Roman"/>
              </a:rPr>
              <a:t>§2 </a:t>
            </a:r>
            <a:r>
              <a:rPr lang="pl-PL" sz="1600" dirty="0" err="1">
                <a:cs typeface="Times New Roman"/>
              </a:rPr>
              <a:t>kc</a:t>
            </a:r>
            <a:r>
              <a:rPr lang="pl-PL" sz="16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1981200" y="1752600"/>
            <a:ext cx="8507288" cy="4916760"/>
          </a:xfrm>
        </p:spPr>
        <p:txBody>
          <a:bodyPr>
            <a:normAutofit/>
          </a:bodyPr>
          <a:lstStyle/>
          <a:p>
            <a:pPr>
              <a:buNone/>
            </a:pPr>
            <a:r>
              <a:rPr lang="pl-PL" sz="1600" dirty="0"/>
              <a:t>Zawarcie umowy:</a:t>
            </a:r>
          </a:p>
          <a:p>
            <a:pPr algn="just">
              <a:buFont typeface="Wingdings" pitchFamily="2" charset="2"/>
              <a:buChar char="Ø"/>
            </a:pPr>
            <a:r>
              <a:rPr lang="pl-PL" sz="1600" b="1" dirty="0"/>
              <a:t>oferta </a:t>
            </a:r>
            <a:r>
              <a:rPr lang="pl-PL" sz="1600" dirty="0"/>
              <a:t>– złożenie i przyjęcie oferty</a:t>
            </a:r>
          </a:p>
          <a:p>
            <a:pPr algn="just">
              <a:buNone/>
            </a:pPr>
            <a:endParaRPr lang="pl-PL" sz="1600" b="1" dirty="0"/>
          </a:p>
          <a:p>
            <a:pPr algn="just">
              <a:buNone/>
            </a:pPr>
            <a:r>
              <a:rPr lang="pl-PL" sz="1600" b="1" dirty="0"/>
              <a:t>    oferent                                     oblat</a:t>
            </a:r>
          </a:p>
          <a:p>
            <a:pPr algn="just">
              <a:buNone/>
            </a:pPr>
            <a:r>
              <a:rPr lang="pl-PL" sz="1600" dirty="0"/>
              <a:t>składa ofertę                       przyjmuje ofertę</a:t>
            </a:r>
          </a:p>
          <a:p>
            <a:pPr algn="just">
              <a:buNone/>
            </a:pPr>
            <a:endParaRPr lang="pl-PL" sz="1600" b="1" dirty="0"/>
          </a:p>
          <a:p>
            <a:pPr algn="just">
              <a:buNone/>
            </a:pPr>
            <a:r>
              <a:rPr lang="pl-PL" sz="1600" b="1" dirty="0"/>
              <a:t>*</a:t>
            </a:r>
            <a:r>
              <a:rPr lang="pl-PL" sz="1600" dirty="0"/>
              <a:t>art. 71 </a:t>
            </a:r>
            <a:r>
              <a:rPr lang="pl-PL" sz="1600" dirty="0" err="1"/>
              <a:t>kc</a:t>
            </a:r>
            <a:r>
              <a:rPr lang="pl-PL" sz="1600" dirty="0"/>
              <a:t> – ofertą nie są reklamy, cenniki, gazetki promocyjne</a:t>
            </a:r>
          </a:p>
          <a:p>
            <a:pPr algn="just">
              <a:buNone/>
            </a:pPr>
            <a:r>
              <a:rPr lang="pl-PL" sz="1600" b="1" dirty="0"/>
              <a:t>                                                       </a:t>
            </a:r>
            <a:r>
              <a:rPr lang="pl-PL" sz="1600" dirty="0"/>
              <a:t>określony w ofercie</a:t>
            </a:r>
            <a:endParaRPr lang="pl-PL" sz="1600" b="1" dirty="0"/>
          </a:p>
          <a:p>
            <a:pPr algn="just">
              <a:buNone/>
            </a:pPr>
            <a:r>
              <a:rPr lang="pl-PL" sz="1600" b="1" dirty="0"/>
              <a:t>Termin przyjęcia oferty </a:t>
            </a:r>
          </a:p>
          <a:p>
            <a:pPr algn="just">
              <a:buNone/>
            </a:pPr>
            <a:r>
              <a:rPr lang="pl-PL" sz="1600" b="1" dirty="0"/>
              <a:t>                                                       </a:t>
            </a:r>
            <a:r>
              <a:rPr lang="pl-PL" sz="1600" dirty="0"/>
              <a:t>brak wskazania terminu w ofercie</a:t>
            </a:r>
          </a:p>
          <a:p>
            <a:pPr algn="just">
              <a:buNone/>
            </a:pPr>
            <a:endParaRPr lang="pl-PL" sz="1600" b="1" dirty="0"/>
          </a:p>
          <a:p>
            <a:pPr algn="just">
              <a:buNone/>
            </a:pPr>
            <a:r>
              <a:rPr lang="pl-PL" sz="1600" b="1" dirty="0"/>
              <a:t>                   </a:t>
            </a:r>
            <a:r>
              <a:rPr lang="pl-PL" sz="1600" dirty="0"/>
              <a:t>oferta złożona w obecności                     oferta złożona np. listownie</a:t>
            </a:r>
          </a:p>
          <a:p>
            <a:pPr algn="just">
              <a:buNone/>
            </a:pPr>
            <a:r>
              <a:rPr lang="pl-PL" sz="1600" dirty="0"/>
              <a:t>                    drugiej osoby </a:t>
            </a:r>
          </a:p>
          <a:p>
            <a:pPr algn="just">
              <a:buNone/>
            </a:pPr>
            <a:endParaRPr lang="pl-PL" sz="1600" b="1" dirty="0"/>
          </a:p>
          <a:p>
            <a:pPr algn="just">
              <a:buNone/>
            </a:pPr>
            <a:r>
              <a:rPr lang="pl-PL" sz="1600" b="1" dirty="0"/>
              <a:t>                   </a:t>
            </a:r>
            <a:r>
              <a:rPr lang="pl-PL" sz="1600" dirty="0"/>
              <a:t>przyjęcie niezwłoczne                             </a:t>
            </a:r>
            <a:r>
              <a:rPr lang="pl-PL" sz="1400" dirty="0"/>
              <a:t>przyjęcie powinno nastąpić </a:t>
            </a:r>
          </a:p>
          <a:p>
            <a:pPr algn="just">
              <a:buNone/>
            </a:pPr>
            <a:r>
              <a:rPr lang="pl-PL" sz="1400" dirty="0"/>
              <a:t>                                                      z uwzględnieniem czasu na dotarcie, zastanowienie, odpowiedź                                                                                   </a:t>
            </a:r>
            <a:endParaRPr lang="pl-PL" sz="1400" b="1" dirty="0"/>
          </a:p>
        </p:txBody>
      </p:sp>
      <p:cxnSp>
        <p:nvCxnSpPr>
          <p:cNvPr id="5" name="Łącznik prosty ze strzałką 4"/>
          <p:cNvCxnSpPr/>
          <p:nvPr/>
        </p:nvCxnSpPr>
        <p:spPr>
          <a:xfrm flipH="1">
            <a:off x="2855640" y="2348880"/>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4799856" y="2348880"/>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flipV="1">
            <a:off x="4439816" y="4005064"/>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4439816" y="4293096"/>
            <a:ext cx="79208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flipH="1">
            <a:off x="4655840" y="4725144"/>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p:cNvCxnSpPr/>
          <p:nvPr/>
        </p:nvCxnSpPr>
        <p:spPr>
          <a:xfrm>
            <a:off x="7752184" y="4725144"/>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p:cNvCxnSpPr/>
          <p:nvPr/>
        </p:nvCxnSpPr>
        <p:spPr>
          <a:xfrm>
            <a:off x="4511824" y="558924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p:cNvCxnSpPr/>
          <p:nvPr/>
        </p:nvCxnSpPr>
        <p:spPr>
          <a:xfrm>
            <a:off x="8472264" y="5301208"/>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Organy orzekające</a:t>
            </a:r>
          </a:p>
          <a:p>
            <a:pPr algn="just">
              <a:buFont typeface="Wingdings" pitchFamily="2" charset="2"/>
              <a:buChar char="Ø"/>
            </a:pPr>
            <a:r>
              <a:rPr lang="pl-PL" sz="1600" dirty="0"/>
              <a:t>organy administracji rządowej</a:t>
            </a:r>
          </a:p>
          <a:p>
            <a:pPr algn="just">
              <a:buFont typeface="Wingdings" pitchFamily="2" charset="2"/>
              <a:buChar char="Ø"/>
            </a:pPr>
            <a:r>
              <a:rPr lang="pl-PL" sz="1600" dirty="0"/>
              <a:t>organy samorządu terytorialnego</a:t>
            </a:r>
          </a:p>
          <a:p>
            <a:pPr algn="just">
              <a:buFont typeface="Wingdings" pitchFamily="2" charset="2"/>
              <a:buChar char="Ø"/>
            </a:pPr>
            <a:r>
              <a:rPr lang="pl-PL" sz="1600" dirty="0"/>
              <a:t>inne organy wykonujące funkcje administracji państwowej</a:t>
            </a:r>
          </a:p>
        </p:txBody>
      </p:sp>
    </p:spTree>
    <p:extLst>
      <p:ext uri="{BB962C8B-B14F-4D97-AF65-F5344CB8AC3E}">
        <p14:creationId xmlns:p14="http://schemas.microsoft.com/office/powerpoint/2010/main" val="323041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03370"/>
          </a:xfrm>
        </p:spPr>
        <p:txBody>
          <a:bodyPr>
            <a:normAutofit/>
          </a:bodyPr>
          <a:lstStyle/>
          <a:p>
            <a:pPr algn="just">
              <a:buNone/>
            </a:pPr>
            <a:r>
              <a:rPr lang="pl-PL" sz="1600" b="1" dirty="0"/>
              <a:t>Oferta w handlu elektronicznym</a:t>
            </a:r>
          </a:p>
          <a:p>
            <a:pPr algn="just">
              <a:buNone/>
            </a:pPr>
            <a:r>
              <a:rPr lang="pl-PL" sz="1600" dirty="0"/>
              <a:t>oferta złożona w postaci elektronicznej wiąże składającego, jeżeli druga strona potwierdzi niezwłocznie jej otrzymanie</a:t>
            </a:r>
          </a:p>
          <a:p>
            <a:pPr algn="just">
              <a:buNone/>
            </a:pPr>
            <a:endParaRPr lang="pl-PL" sz="1600" dirty="0"/>
          </a:p>
          <a:p>
            <a:pPr algn="just">
              <a:buNone/>
            </a:pPr>
            <a:r>
              <a:rPr lang="pl-PL" sz="1600" dirty="0"/>
              <a:t>Obowiązki przedsiębiorcy składającego ofertę w postaci elektronicznej (przed zawarciem umowy) – poinformowanie w sposób jednoznaczny i zrozumiały o:</a:t>
            </a:r>
          </a:p>
          <a:p>
            <a:pPr algn="just">
              <a:buFont typeface="Wingdings" panose="05000000000000000000" pitchFamily="2" charset="2"/>
              <a:buChar char="Ø"/>
            </a:pPr>
            <a:r>
              <a:rPr lang="pl-PL" sz="1600" dirty="0"/>
              <a:t>czynnościach technicznych składających się na procedurę zawarcia umowy</a:t>
            </a:r>
          </a:p>
          <a:p>
            <a:pPr algn="just">
              <a:buFont typeface="Wingdings" panose="05000000000000000000" pitchFamily="2" charset="2"/>
              <a:buChar char="Ø"/>
            </a:pPr>
            <a:r>
              <a:rPr lang="pl-PL" sz="1600" dirty="0"/>
              <a:t>skutkach prawnych potwierdzenia przez drugą stronę otrzymania oferty</a:t>
            </a:r>
          </a:p>
          <a:p>
            <a:pPr algn="just">
              <a:buFont typeface="Wingdings" panose="05000000000000000000" pitchFamily="2" charset="2"/>
              <a:buChar char="Ø"/>
            </a:pPr>
            <a:r>
              <a:rPr lang="pl-PL" sz="1600" dirty="0"/>
              <a:t>zasadach i sposobach utrwalania, zabezpieczania i udostępniania przez przedsiębiorcę drugiej stronie treści zawieranej umowy </a:t>
            </a:r>
          </a:p>
          <a:p>
            <a:pPr algn="just">
              <a:buFont typeface="Wingdings" panose="05000000000000000000" pitchFamily="2" charset="2"/>
              <a:buChar char="Ø"/>
            </a:pPr>
            <a:r>
              <a:rPr lang="pl-PL" sz="1600" dirty="0"/>
              <a:t>metodach i środkach technicznych służących wykrywaniu i korygowaniu błędów we wprowadzanych danych, które jest obowiązany udostępnić drugiej stronie</a:t>
            </a:r>
          </a:p>
          <a:p>
            <a:pPr algn="just">
              <a:buFont typeface="Wingdings" panose="05000000000000000000" pitchFamily="2" charset="2"/>
              <a:buChar char="Ø"/>
            </a:pPr>
            <a:r>
              <a:rPr lang="pl-PL" sz="1600" dirty="0"/>
              <a:t>językach, w których umowa może być zawarta</a:t>
            </a:r>
          </a:p>
          <a:p>
            <a:pPr algn="just">
              <a:buFont typeface="Wingdings" panose="05000000000000000000" pitchFamily="2" charset="2"/>
              <a:buChar char="Ø"/>
            </a:pPr>
            <a:r>
              <a:rPr lang="pl-PL" sz="1600" dirty="0"/>
              <a:t>kodeksach etycznych, które stosuje, oraz o ich dostępności w postaci elektronicznej</a:t>
            </a:r>
          </a:p>
          <a:p>
            <a:pPr marL="114300" indent="0" algn="just">
              <a:buNone/>
            </a:pPr>
            <a:endParaRPr lang="pl-PL" sz="1600" dirty="0"/>
          </a:p>
          <a:p>
            <a:pPr marL="114300" indent="0" algn="just">
              <a:buNone/>
            </a:pPr>
            <a:r>
              <a:rPr lang="pl-PL" sz="1600" dirty="0"/>
              <a:t>*zasad tych nie stosuje się do umów zawieranych przy pomocy poczty elektronicznej</a:t>
            </a:r>
          </a:p>
        </p:txBody>
      </p:sp>
    </p:spTree>
    <p:extLst>
      <p:ext uri="{BB962C8B-B14F-4D97-AF65-F5344CB8AC3E}">
        <p14:creationId xmlns:p14="http://schemas.microsoft.com/office/powerpoint/2010/main" val="41001211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dirty="0"/>
              <a:t>Zawarcie umowy c.d.:</a:t>
            </a:r>
          </a:p>
          <a:p>
            <a:pPr>
              <a:buFont typeface="Wingdings" pitchFamily="2" charset="2"/>
              <a:buChar char="Ø"/>
            </a:pPr>
            <a:r>
              <a:rPr lang="pl-PL" sz="1600" b="1" dirty="0"/>
              <a:t>aukcja i przetarg </a:t>
            </a:r>
            <a:r>
              <a:rPr lang="pl-PL" sz="1600" dirty="0"/>
              <a:t>(art. 70</a:t>
            </a:r>
            <a:r>
              <a:rPr lang="pl-PL" sz="1600" baseline="30000" dirty="0"/>
              <a:t>1</a:t>
            </a:r>
            <a:r>
              <a:rPr lang="pl-PL" sz="1600" dirty="0"/>
              <a:t>-70</a:t>
            </a:r>
            <a:r>
              <a:rPr lang="pl-PL" sz="1600" baseline="30000" dirty="0"/>
              <a:t>5</a:t>
            </a:r>
            <a:r>
              <a:rPr lang="pl-PL" sz="1600" dirty="0"/>
              <a:t> </a:t>
            </a:r>
            <a:r>
              <a:rPr lang="pl-PL" sz="1600" dirty="0" err="1"/>
              <a:t>kc</a:t>
            </a:r>
            <a:r>
              <a:rPr lang="pl-PL" sz="1600" dirty="0"/>
              <a:t>)</a:t>
            </a:r>
          </a:p>
          <a:p>
            <a:pPr>
              <a:buNone/>
            </a:pPr>
            <a:r>
              <a:rPr lang="pl-PL" sz="1600" dirty="0"/>
              <a:t>Etapy:</a:t>
            </a:r>
          </a:p>
          <a:p>
            <a:pPr marL="457200" indent="-342900">
              <a:buFont typeface="+mj-lt"/>
              <a:buAutoNum type="arabicPeriod"/>
            </a:pPr>
            <a:r>
              <a:rPr lang="pl-PL" sz="1600" dirty="0"/>
              <a:t>ogłoszenie aukcji/przetargu</a:t>
            </a:r>
          </a:p>
          <a:p>
            <a:pPr marL="457200" indent="-342900">
              <a:buFont typeface="+mj-lt"/>
              <a:buAutoNum type="arabicPeriod"/>
            </a:pPr>
            <a:r>
              <a:rPr lang="pl-PL" sz="1600" dirty="0"/>
              <a:t>zgłaszanie ofert</a:t>
            </a:r>
          </a:p>
          <a:p>
            <a:pPr marL="457200" indent="-342900">
              <a:buFont typeface="+mj-lt"/>
              <a:buAutoNum type="arabicPeriod"/>
            </a:pPr>
            <a:r>
              <a:rPr lang="pl-PL" sz="1600" dirty="0"/>
              <a:t>przyjęcie oferty</a:t>
            </a:r>
          </a:p>
          <a:p>
            <a:pPr marL="457200" indent="-342900">
              <a:buNone/>
            </a:pPr>
            <a:endParaRPr lang="pl-PL" sz="1600" dirty="0"/>
          </a:p>
          <a:p>
            <a:pPr marL="457200" indent="-342900">
              <a:buNone/>
            </a:pPr>
            <a:r>
              <a:rPr lang="pl-PL" sz="1600" dirty="0"/>
              <a:t>Aukcja:</a:t>
            </a:r>
          </a:p>
          <a:p>
            <a:pPr marL="457200" indent="-342900">
              <a:buFont typeface="Wingdings" pitchFamily="2" charset="2"/>
              <a:buChar char="§"/>
            </a:pPr>
            <a:r>
              <a:rPr lang="pl-PL" sz="1600" dirty="0"/>
              <a:t>ustna lub przy pomocy środków umożliwiających bezpośredni kontakt</a:t>
            </a:r>
          </a:p>
          <a:p>
            <a:pPr marL="457200" indent="-342900">
              <a:buFont typeface="Wingdings" pitchFamily="2" charset="2"/>
              <a:buChar char="§"/>
            </a:pPr>
            <a:r>
              <a:rPr lang="pl-PL" sz="1600" dirty="0"/>
              <a:t>ogłaszający aukcję oczekuje coraz korzystniejszych ofert</a:t>
            </a:r>
          </a:p>
          <a:p>
            <a:pPr marL="457200" indent="-342900" algn="just">
              <a:buFont typeface="Wingdings" pitchFamily="2" charset="2"/>
              <a:buChar char="§"/>
            </a:pPr>
            <a:r>
              <a:rPr lang="pl-PL" sz="1600" dirty="0"/>
              <a:t>do zawarcia umowy dochodzi w chwili wyboru najkorzystniejszej oferty – przez przybicie </a:t>
            </a:r>
          </a:p>
          <a:p>
            <a:pPr>
              <a:buNone/>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dirty="0"/>
              <a:t>Zawarcie umowy c.d.:</a:t>
            </a:r>
          </a:p>
          <a:p>
            <a:pPr>
              <a:buNone/>
            </a:pPr>
            <a:r>
              <a:rPr lang="pl-PL" sz="1600" dirty="0"/>
              <a:t>Przetarg:</a:t>
            </a:r>
          </a:p>
          <a:p>
            <a:pPr algn="just">
              <a:buFont typeface="Wingdings" pitchFamily="2" charset="2"/>
              <a:buChar char="§"/>
            </a:pPr>
            <a:r>
              <a:rPr lang="pl-PL" sz="1600" dirty="0"/>
              <a:t>pisemne zgłaszanie ofert w terminie wskazanym w ogłoszeniu</a:t>
            </a:r>
          </a:p>
          <a:p>
            <a:pPr algn="just">
              <a:buFont typeface="Wingdings" pitchFamily="2" charset="2"/>
              <a:buChar char="§"/>
            </a:pPr>
            <a:r>
              <a:rPr lang="pl-PL" sz="1600" dirty="0"/>
              <a:t>po zamknięciu – wybór oferty najkorzystniejszej albo brak wyboru jakiejkolwiek oferty</a:t>
            </a:r>
          </a:p>
          <a:p>
            <a:pPr algn="just">
              <a:buNone/>
            </a:pPr>
            <a:endParaRPr lang="pl-PL" sz="1600" dirty="0"/>
          </a:p>
          <a:p>
            <a:pPr algn="just">
              <a:buNone/>
            </a:pPr>
            <a:r>
              <a:rPr lang="pl-PL" sz="1600" dirty="0"/>
              <a:t>*wadium – suma pieniędzy wpłacana przez składającego ofertę lub zastaw ustanowiony przez niego, zabezpieczający zawarcie umowy; wadium zwracane jest w przypadku niewybrania oferty</a:t>
            </a:r>
          </a:p>
          <a:p>
            <a:pPr algn="just">
              <a:buNone/>
            </a:pPr>
            <a:endParaRPr lang="pl-PL" sz="1600" dirty="0"/>
          </a:p>
          <a:p>
            <a:pPr algn="just">
              <a:buFont typeface="Wingdings" pitchFamily="2" charset="2"/>
              <a:buChar char="Ø"/>
            </a:pPr>
            <a:r>
              <a:rPr lang="pl-PL" sz="1600" b="1" dirty="0"/>
              <a:t>negocjacje – </a:t>
            </a:r>
            <a:r>
              <a:rPr lang="pl-PL" sz="1600" dirty="0"/>
              <a:t>strony uzgadniają kolejno postanowienia umowy. Do zawarcia umowy dochodzi, gdy strony dojdą do porozumienia we wszystkich sprawach.</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8788"/>
          </a:xfrm>
        </p:spPr>
        <p:txBody>
          <a:bodyPr>
            <a:normAutofit lnSpcReduction="10000"/>
          </a:bodyPr>
          <a:lstStyle/>
          <a:p>
            <a:pPr>
              <a:buNone/>
            </a:pPr>
            <a:endParaRPr lang="pl-PL" sz="1600" dirty="0"/>
          </a:p>
          <a:p>
            <a:pPr>
              <a:buNone/>
            </a:pPr>
            <a:endParaRPr lang="pl-PL" sz="1600" dirty="0"/>
          </a:p>
          <a:p>
            <a:pPr>
              <a:buNone/>
            </a:pPr>
            <a:r>
              <a:rPr lang="pl-PL" sz="1600" dirty="0"/>
              <a:t>Forma czynności prawnych – wynika z ustawy lub umowy:</a:t>
            </a:r>
          </a:p>
          <a:p>
            <a:pPr algn="just">
              <a:buFont typeface="Wingdings" pitchFamily="2" charset="2"/>
              <a:buChar char="Ø"/>
            </a:pPr>
            <a:r>
              <a:rPr lang="pl-PL" sz="1600" b="1" dirty="0"/>
              <a:t>pisemna, dokumentowa, elektroniczna – </a:t>
            </a:r>
            <a:r>
              <a:rPr lang="pl-PL" sz="1600" dirty="0"/>
              <a:t>ad solemnitatem (pod rygorem nieważności), ad probationem (dla celów dowodowych), ad </a:t>
            </a:r>
            <a:r>
              <a:rPr lang="pl-PL" sz="1600" dirty="0" err="1"/>
              <a:t>eventum</a:t>
            </a:r>
            <a:r>
              <a:rPr lang="pl-PL" sz="1600" dirty="0"/>
              <a:t> (dla wywołania pewnych skutków)</a:t>
            </a:r>
          </a:p>
          <a:p>
            <a:pPr algn="just">
              <a:buFont typeface="Wingdings" pitchFamily="2" charset="2"/>
              <a:buChar char="Ø"/>
            </a:pPr>
            <a:r>
              <a:rPr lang="pl-PL" sz="1600" b="1" dirty="0"/>
              <a:t>pisemna z datą pewną – </a:t>
            </a:r>
            <a:r>
              <a:rPr lang="pl-PL" sz="1600" dirty="0"/>
              <a:t>potwierdzoną notarialnie/przez organ, z chwilą zamieszczenia wzmianki w dokumencie urzędowym, w razie śmierci jednej ze stron podpisanych na dokumencie (od daty śmierci tej osoby), w razie opatrzenia kwalifikowanym elektronicznym znacznikiem czasu dokumentu w postaci elektronicznej</a:t>
            </a:r>
          </a:p>
          <a:p>
            <a:pPr algn="just">
              <a:buFont typeface="Wingdings" pitchFamily="2" charset="2"/>
              <a:buChar char="Ø"/>
            </a:pPr>
            <a:r>
              <a:rPr lang="pl-PL" sz="1600" b="1" dirty="0"/>
              <a:t>pisemna z urzędowo poświadczonym podpisem</a:t>
            </a:r>
          </a:p>
          <a:p>
            <a:pPr algn="just">
              <a:buFont typeface="Wingdings" pitchFamily="2" charset="2"/>
              <a:buChar char="Ø"/>
            </a:pPr>
            <a:r>
              <a:rPr lang="pl-PL" sz="1600" b="1" dirty="0"/>
              <a:t>akt notarialny</a:t>
            </a:r>
          </a:p>
          <a:p>
            <a:pPr algn="just">
              <a:buFont typeface="Wingdings" pitchFamily="2" charset="2"/>
              <a:buChar char="Ø"/>
            </a:pPr>
            <a:r>
              <a:rPr lang="pl-PL" sz="1600" b="1" dirty="0"/>
              <a:t>inna </a:t>
            </a:r>
          </a:p>
          <a:p>
            <a:pPr marL="114300" indent="0" algn="just">
              <a:buNone/>
            </a:pPr>
            <a:endParaRPr lang="pl-PL" sz="1600" b="1" dirty="0"/>
          </a:p>
          <a:p>
            <a:pPr marL="114300" indent="0" algn="just">
              <a:buNone/>
            </a:pPr>
            <a:r>
              <a:rPr lang="pl-PL" sz="1600" dirty="0"/>
              <a:t>*dokument – nośnik informacji umożliwiający zapoznanie się z jej treścią</a:t>
            </a:r>
          </a:p>
          <a:p>
            <a:pPr marL="114300" indent="0" algn="just">
              <a:buNone/>
            </a:pPr>
            <a:r>
              <a:rPr lang="pl-PL" sz="1600" dirty="0"/>
              <a:t>**forma pisemna – dokument obejmujący oświadczenie woli z własnoręcznym podpisem</a:t>
            </a:r>
          </a:p>
          <a:p>
            <a:pPr marL="114300" indent="0" algn="just">
              <a:buNone/>
            </a:pPr>
            <a:r>
              <a:rPr lang="pl-PL" sz="1600" dirty="0"/>
              <a:t>***forma dokumentowa – złożenie oświadczenia woli w postaci dokumentu, w sposób umożliwiający ustalenie osoby składającej oświadczenie</a:t>
            </a:r>
          </a:p>
          <a:p>
            <a:pPr marL="114300" indent="0" algn="just">
              <a:buNone/>
            </a:pPr>
            <a:r>
              <a:rPr lang="pl-PL" sz="1600" dirty="0"/>
              <a:t>****forma elektroniczna – złożenie oświadczenia woli w formie elektronicznej i opatrzenie go kwalifikowanym podpisem elektronicznym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endParaRPr lang="pl-PL" sz="1600" dirty="0"/>
          </a:p>
          <a:p>
            <a:pPr>
              <a:buNone/>
            </a:pPr>
            <a:endParaRPr lang="pl-PL" sz="1600" dirty="0"/>
          </a:p>
          <a:p>
            <a:pPr algn="just">
              <a:buNone/>
            </a:pPr>
            <a:r>
              <a:rPr lang="pl-PL" sz="1600" dirty="0"/>
              <a:t>    </a:t>
            </a:r>
            <a:r>
              <a:rPr lang="pl-PL" sz="1600" b="1" dirty="0"/>
              <a:t>Wykładnia oświadczenia woli </a:t>
            </a:r>
            <a:r>
              <a:rPr lang="pl-PL" sz="1600" dirty="0"/>
              <a:t>– musi uwzględniać cel i zamiar dokonania czynności, a nie tylko dosłowne brzmienie oświadczenia.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br>
              <a:rPr lang="pl-PL" sz="2000" dirty="0"/>
            </a:br>
            <a:r>
              <a:rPr lang="pl-PL" sz="2000" dirty="0"/>
              <a:t>PRZEDSTAWICIELSTWO</a:t>
            </a:r>
          </a:p>
        </p:txBody>
      </p:sp>
      <p:sp>
        <p:nvSpPr>
          <p:cNvPr id="3" name="Symbol zastępczy tekstu 2"/>
          <p:cNvSpPr>
            <a:spLocks noGrp="1"/>
          </p:cNvSpPr>
          <p:nvPr>
            <p:ph type="body" idx="1"/>
          </p:nvPr>
        </p:nvSpPr>
        <p:spPr/>
        <p:txBody>
          <a:bodyPr/>
          <a:lstStyle/>
          <a:p>
            <a:r>
              <a:rPr lang="pl-PL" sz="1600" dirty="0"/>
              <a:t>Przedstawicielstwo ustawowe</a:t>
            </a:r>
          </a:p>
        </p:txBody>
      </p:sp>
      <p:sp>
        <p:nvSpPr>
          <p:cNvPr id="4" name="Symbol zastępczy zawartości 3"/>
          <p:cNvSpPr>
            <a:spLocks noGrp="1"/>
          </p:cNvSpPr>
          <p:nvPr>
            <p:ph sz="half" idx="2"/>
          </p:nvPr>
        </p:nvSpPr>
        <p:spPr/>
        <p:txBody>
          <a:bodyPr>
            <a:normAutofit/>
          </a:bodyPr>
          <a:lstStyle/>
          <a:p>
            <a:pPr>
              <a:buFont typeface="Wingdings" pitchFamily="2" charset="2"/>
              <a:buChar char="§"/>
            </a:pPr>
            <a:r>
              <a:rPr lang="pl-PL" sz="1600" dirty="0"/>
              <a:t>rodzice </a:t>
            </a:r>
          </a:p>
          <a:p>
            <a:pPr>
              <a:buFont typeface="Wingdings" pitchFamily="2" charset="2"/>
              <a:buChar char="§"/>
            </a:pPr>
            <a:r>
              <a:rPr lang="pl-PL" sz="1600" dirty="0"/>
              <a:t>opiekun/kurator</a:t>
            </a:r>
          </a:p>
        </p:txBody>
      </p:sp>
      <p:sp>
        <p:nvSpPr>
          <p:cNvPr id="5" name="Symbol zastępczy tekstu 4"/>
          <p:cNvSpPr>
            <a:spLocks noGrp="1"/>
          </p:cNvSpPr>
          <p:nvPr>
            <p:ph type="body" sz="quarter" idx="3"/>
          </p:nvPr>
        </p:nvSpPr>
        <p:spPr/>
        <p:txBody>
          <a:bodyPr/>
          <a:lstStyle/>
          <a:p>
            <a:r>
              <a:rPr lang="pl-PL" sz="1600" dirty="0"/>
              <a:t>Pełnomocnictwo</a:t>
            </a:r>
          </a:p>
        </p:txBody>
      </p:sp>
      <p:sp>
        <p:nvSpPr>
          <p:cNvPr id="6" name="Symbol zastępczy zawartości 5"/>
          <p:cNvSpPr>
            <a:spLocks noGrp="1"/>
          </p:cNvSpPr>
          <p:nvPr>
            <p:ph sz="quarter" idx="4"/>
          </p:nvPr>
        </p:nvSpPr>
        <p:spPr/>
        <p:txBody>
          <a:bodyPr>
            <a:normAutofit/>
          </a:bodyPr>
          <a:lstStyle/>
          <a:p>
            <a:pPr>
              <a:buFont typeface="Wingdings" pitchFamily="2" charset="2"/>
              <a:buChar char="§"/>
            </a:pPr>
            <a:r>
              <a:rPr lang="pl-PL" sz="1600" dirty="0"/>
              <a:t>ogólne – forma pisemna</a:t>
            </a:r>
          </a:p>
          <a:p>
            <a:pPr>
              <a:buFont typeface="Wingdings" pitchFamily="2" charset="2"/>
              <a:buChar char="§"/>
            </a:pPr>
            <a:r>
              <a:rPr lang="pl-PL" sz="1600" dirty="0"/>
              <a:t>rodzajowe</a:t>
            </a:r>
          </a:p>
          <a:p>
            <a:pPr>
              <a:buFont typeface="Wingdings" pitchFamily="2" charset="2"/>
              <a:buChar char="§"/>
            </a:pPr>
            <a:r>
              <a:rPr lang="pl-PL" sz="1600" dirty="0"/>
              <a:t>szczególne</a:t>
            </a:r>
          </a:p>
          <a:p>
            <a:pPr>
              <a:buNone/>
            </a:pPr>
            <a:endParaRPr lang="pl-PL" sz="1600" dirty="0"/>
          </a:p>
          <a:p>
            <a:pPr algn="just">
              <a:buNone/>
            </a:pPr>
            <a:r>
              <a:rPr lang="pl-PL" sz="1600" dirty="0"/>
              <a:t>mocodawca – musi mieć pełną zdolność do czynności prawnych</a:t>
            </a:r>
          </a:p>
          <a:p>
            <a:pPr algn="just">
              <a:buNone/>
            </a:pPr>
            <a:endParaRPr lang="pl-PL" sz="1600" dirty="0"/>
          </a:p>
          <a:p>
            <a:pPr algn="just">
              <a:buNone/>
            </a:pPr>
            <a:r>
              <a:rPr lang="pl-PL" sz="1600" dirty="0"/>
              <a:t>pełnomocnik – może posiadać ograniczoną zdolność do czynności prawnych</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b="1" dirty="0"/>
          </a:p>
          <a:p>
            <a:pPr>
              <a:buNone/>
            </a:pPr>
            <a:endParaRPr lang="pl-PL" sz="1600" b="1" dirty="0"/>
          </a:p>
          <a:p>
            <a:pPr>
              <a:buNone/>
            </a:pPr>
            <a:r>
              <a:rPr lang="pl-PL" sz="1600" b="1" dirty="0"/>
              <a:t>Przedawnienie roszczeń:</a:t>
            </a:r>
          </a:p>
          <a:p>
            <a:pPr algn="just">
              <a:buFont typeface="Wingdings" pitchFamily="2" charset="2"/>
              <a:buChar char="Ø"/>
            </a:pPr>
            <a:r>
              <a:rPr lang="pl-PL" sz="1600" dirty="0"/>
              <a:t>żeby dłużnik nie był przez cały czas zagrożony możliwością zgłoszenia roszczenia</a:t>
            </a:r>
          </a:p>
          <a:p>
            <a:pPr algn="just">
              <a:buFont typeface="Wingdings" pitchFamily="2" charset="2"/>
              <a:buChar char="Ø"/>
            </a:pPr>
            <a:r>
              <a:rPr lang="pl-PL" sz="1600" dirty="0"/>
              <a:t>po upływie czasu dochodzenie roszczenia mogłoby napotkać na trudności np. dowodowe</a:t>
            </a:r>
          </a:p>
          <a:p>
            <a:pPr algn="just">
              <a:buFont typeface="Wingdings" pitchFamily="2" charset="2"/>
              <a:buChar char="Ø"/>
            </a:pPr>
            <a:r>
              <a:rPr lang="pl-PL" sz="1600" dirty="0"/>
              <a:t>jeżeli wierzyciel długo nie dochodzi roszczenia, tzn. nie jest zainteresowany </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b="1" dirty="0"/>
              <a:t>Termin przedawnienia:</a:t>
            </a:r>
          </a:p>
          <a:p>
            <a:pPr algn="just">
              <a:buFont typeface="Wingdings" pitchFamily="2" charset="2"/>
              <a:buChar char="Ø"/>
            </a:pPr>
            <a:r>
              <a:rPr lang="pl-PL" sz="1600" dirty="0"/>
              <a:t>6 lat – standardowo</a:t>
            </a:r>
          </a:p>
          <a:p>
            <a:pPr algn="just">
              <a:buFont typeface="Wingdings" pitchFamily="2" charset="2"/>
              <a:buChar char="Ø"/>
            </a:pPr>
            <a:r>
              <a:rPr lang="pl-PL" sz="1600" dirty="0"/>
              <a:t>3 lata – świadczenia okresowe</a:t>
            </a:r>
          </a:p>
          <a:p>
            <a:pPr algn="just">
              <a:buFont typeface="Wingdings" pitchFamily="2" charset="2"/>
              <a:buChar char="Ø"/>
            </a:pPr>
            <a:r>
              <a:rPr lang="pl-PL" sz="1600" dirty="0"/>
              <a:t>3 lata – świadczenia związane z prowadzeniem działalności gospodarczej</a:t>
            </a:r>
          </a:p>
          <a:p>
            <a:pPr algn="just">
              <a:buFont typeface="Wingdings" pitchFamily="2" charset="2"/>
              <a:buChar char="Ø"/>
            </a:pPr>
            <a:r>
              <a:rPr lang="pl-PL" sz="1600" dirty="0"/>
              <a:t>3 lata – roszczenia z czynów niedozwolonych</a:t>
            </a:r>
          </a:p>
          <a:p>
            <a:pPr algn="just">
              <a:buFont typeface="Wingdings" pitchFamily="2" charset="2"/>
              <a:buChar char="Ø"/>
            </a:pPr>
            <a:r>
              <a:rPr lang="pl-PL" sz="1600" dirty="0"/>
              <a:t>20 lat – roszczenia z tytułu zbrodni i występku</a:t>
            </a:r>
          </a:p>
          <a:p>
            <a:pPr algn="just">
              <a:buFont typeface="Wingdings" pitchFamily="2" charset="2"/>
              <a:buChar char="Ø"/>
            </a:pPr>
            <a:r>
              <a:rPr lang="pl-PL" sz="1600" dirty="0"/>
              <a:t>1 rok – roszczenia z tytułu umowy przewozu</a:t>
            </a:r>
          </a:p>
          <a:p>
            <a:pPr algn="just">
              <a:buFont typeface="Wingdings" pitchFamily="2" charset="2"/>
              <a:buChar char="Ø"/>
            </a:pPr>
            <a:r>
              <a:rPr lang="pl-PL" sz="1600" dirty="0"/>
              <a:t>2 lata – roszczenia z tytułu świadczenia usług hotelowych i gastronomicznych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Skutki przedawnienia:</a:t>
            </a:r>
          </a:p>
          <a:p>
            <a:pPr algn="just">
              <a:buFont typeface="Wingdings" pitchFamily="2" charset="2"/>
              <a:buChar char="Ø"/>
            </a:pPr>
            <a:r>
              <a:rPr lang="pl-PL" sz="1600" dirty="0"/>
              <a:t>możliwość uchylenia się od spełnienia świadczenia – tylko z inicjatywy dłużnika</a:t>
            </a:r>
          </a:p>
          <a:p>
            <a:pPr algn="just">
              <a:buFont typeface="Wingdings" pitchFamily="2" charset="2"/>
              <a:buChar char="Ø"/>
            </a:pPr>
            <a:r>
              <a:rPr lang="pl-PL" sz="1600" dirty="0"/>
              <a:t>świadczenie przekształca się w tzw. świadczenie naturalne</a:t>
            </a:r>
          </a:p>
          <a:p>
            <a:pPr algn="just">
              <a:buFont typeface="Wingdings" pitchFamily="2" charset="2"/>
              <a:buChar char="Ø"/>
            </a:pPr>
            <a:r>
              <a:rPr lang="pl-PL" sz="1600" dirty="0"/>
              <a:t>dłużnik może zrzec się zarzutu przedawnienia</a:t>
            </a:r>
          </a:p>
          <a:p>
            <a:pPr algn="just">
              <a:buFont typeface="Wingdings" pitchFamily="2" charset="2"/>
              <a:buChar char="Ø"/>
            </a:pPr>
            <a:r>
              <a:rPr lang="pl-PL" sz="1600" dirty="0"/>
              <a:t>po upływie terminu przedawnienia nie można domagać się roszczenia przysługującego przeciwko konsumentowi</a:t>
            </a:r>
          </a:p>
          <a:p>
            <a:pPr marL="114300" indent="0" algn="just">
              <a:buNone/>
            </a:pPr>
            <a:endParaRPr lang="pl-PL" sz="1600" dirty="0"/>
          </a:p>
          <a:p>
            <a:pPr marL="114300" indent="0" algn="just">
              <a:buNone/>
            </a:pPr>
            <a:r>
              <a:rPr lang="pl-PL" sz="1600" dirty="0"/>
              <a:t>*początek biegu przedawnienia – dzień, w którym roszczenie stało się wymagalne</a:t>
            </a:r>
          </a:p>
          <a:p>
            <a:pPr marL="114300" indent="0" algn="just">
              <a:buNone/>
            </a:pPr>
            <a:r>
              <a:rPr lang="pl-PL" sz="1600" dirty="0"/>
              <a:t>*koniec przedawnienia przypada na ostatni dzień roku kalendarzowego, chyba że termin przedawnienia jest krótszy niż dwa lata</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78501831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lgn="just">
              <a:buNone/>
            </a:pPr>
            <a:r>
              <a:rPr lang="pl-PL" sz="1600" dirty="0"/>
              <a:t>Zawieszenie biegu przedawnienia:</a:t>
            </a:r>
          </a:p>
          <a:p>
            <a:pPr algn="just">
              <a:buFont typeface="Wingdings" pitchFamily="2" charset="2"/>
              <a:buChar char="Ø"/>
            </a:pPr>
            <a:r>
              <a:rPr lang="pl-PL" sz="1600" dirty="0"/>
              <a:t>rodzice-dzieci – na czas trwania władzy rodzicielskiej</a:t>
            </a:r>
          </a:p>
          <a:p>
            <a:pPr algn="just">
              <a:buFont typeface="Wingdings" pitchFamily="2" charset="2"/>
              <a:buChar char="Ø"/>
            </a:pPr>
            <a:r>
              <a:rPr lang="pl-PL" sz="1600" dirty="0"/>
              <a:t>opiekun/kurator-osoba nie mająca pełnej zdolności do czynności prawnych – na czas sprawowania opieki/kurateli</a:t>
            </a:r>
          </a:p>
          <a:p>
            <a:pPr algn="just">
              <a:buFont typeface="Wingdings" pitchFamily="2" charset="2"/>
              <a:buChar char="Ø"/>
            </a:pPr>
            <a:r>
              <a:rPr lang="pl-PL" sz="1600" dirty="0"/>
              <a:t>małżonkowie – na czas trwania małżeństwa</a:t>
            </a:r>
          </a:p>
          <a:p>
            <a:pPr algn="just">
              <a:buFont typeface="Wingdings" pitchFamily="2" charset="2"/>
              <a:buChar char="Ø"/>
            </a:pPr>
            <a:r>
              <a:rPr lang="pl-PL" sz="1600" dirty="0"/>
              <a:t>siła wyższa – na czas trwania przeszkody</a:t>
            </a:r>
          </a:p>
          <a:p>
            <a:pPr algn="just">
              <a:buFont typeface="Wingdings" pitchFamily="2" charset="2"/>
              <a:buChar char="Ø"/>
            </a:pPr>
            <a:r>
              <a:rPr lang="pl-PL" sz="1600" dirty="0"/>
              <a:t>roszczenia objęte umową o mediację - na czas mediacji</a:t>
            </a:r>
          </a:p>
          <a:p>
            <a:pPr algn="just">
              <a:buFont typeface="Wingdings" pitchFamily="2" charset="2"/>
              <a:buChar char="Ø"/>
            </a:pPr>
            <a:r>
              <a:rPr lang="pl-PL" sz="1600" dirty="0"/>
              <a:t>roszczenia objęte wnioskiem o zawezwanie do  próby ugodowej – na czas trwania postępowania pojednawczego</a:t>
            </a:r>
          </a:p>
          <a:p>
            <a:pPr marL="114300" indent="0">
              <a:buNone/>
            </a:pPr>
            <a:endParaRPr lang="pl-PL" sz="1600" dirty="0"/>
          </a:p>
        </p:txBody>
      </p:sp>
    </p:spTree>
    <p:extLst>
      <p:ext uri="{BB962C8B-B14F-4D97-AF65-F5344CB8AC3E}">
        <p14:creationId xmlns:p14="http://schemas.microsoft.com/office/powerpoint/2010/main" val="313616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714895" y="1752600"/>
            <a:ext cx="10324407" cy="4844752"/>
          </a:xfrm>
        </p:spPr>
        <p:txBody>
          <a:bodyPr>
            <a:normAutofit/>
          </a:bodyPr>
          <a:lstStyle/>
          <a:p>
            <a:pPr marL="114300" indent="0" algn="just">
              <a:buNone/>
            </a:pPr>
            <a:r>
              <a:rPr lang="pl-PL" sz="1600" b="1" dirty="0"/>
              <a:t>Właściwość organów</a:t>
            </a:r>
          </a:p>
          <a:p>
            <a:pPr algn="just">
              <a:buFont typeface="Wingdings" pitchFamily="2" charset="2"/>
              <a:buChar char="Ø"/>
            </a:pPr>
            <a:r>
              <a:rPr lang="pl-PL" sz="1600" b="1" dirty="0"/>
              <a:t>właściwość rzeczowa – </a:t>
            </a:r>
            <a:r>
              <a:rPr lang="pl-PL" sz="1600" dirty="0"/>
              <a:t>ze względu na przedmiot; określona przepisami prawa administracyjnego materialnego</a:t>
            </a:r>
            <a:endParaRPr lang="pl-PL" sz="1600" b="1" dirty="0"/>
          </a:p>
          <a:p>
            <a:pPr algn="just">
              <a:buFont typeface="Wingdings" pitchFamily="2" charset="2"/>
              <a:buChar char="Ø"/>
            </a:pPr>
            <a:r>
              <a:rPr lang="pl-PL" sz="1600" b="1" dirty="0"/>
              <a:t>właściwość instancyjna – </a:t>
            </a:r>
            <a:r>
              <a:rPr lang="pl-PL" sz="1600" dirty="0"/>
              <a:t>który z organów jest organem I instancji; określona przepisami prawa administracyjnego materialnego</a:t>
            </a:r>
            <a:endParaRPr lang="pl-PL" sz="1600" b="1" dirty="0"/>
          </a:p>
          <a:p>
            <a:pPr algn="just">
              <a:buFont typeface="Wingdings" pitchFamily="2" charset="2"/>
              <a:buChar char="Ø"/>
            </a:pPr>
            <a:r>
              <a:rPr lang="pl-PL" sz="1600" b="1" dirty="0"/>
              <a:t>właściwość miejscowa – </a:t>
            </a:r>
            <a:r>
              <a:rPr lang="pl-PL" sz="1600" dirty="0"/>
              <a:t>ze względu na miejsce; określona przepisami kpa</a:t>
            </a:r>
          </a:p>
          <a:p>
            <a:pPr algn="just">
              <a:buFont typeface="Wingdings" pitchFamily="2" charset="2"/>
              <a:buChar char="§"/>
            </a:pPr>
            <a:r>
              <a:rPr lang="pl-PL" sz="1600" dirty="0"/>
              <a:t>w sprawach dotyczących nieruchomości – organ właściwy ze względu na miejsce położenia nieruchomości</a:t>
            </a:r>
          </a:p>
          <a:p>
            <a:pPr algn="just">
              <a:buFont typeface="Wingdings" pitchFamily="2" charset="2"/>
              <a:buChar char="§"/>
            </a:pPr>
            <a:r>
              <a:rPr lang="pl-PL" sz="1600" dirty="0"/>
              <a:t>w sprawach zakładów pracy – organ właściwy ze względu na miejsce prowadzenia zakładu pracy</a:t>
            </a:r>
          </a:p>
          <a:p>
            <a:pPr algn="just">
              <a:buFont typeface="Wingdings" pitchFamily="2" charset="2"/>
              <a:buChar char="§"/>
            </a:pPr>
            <a:r>
              <a:rPr lang="pl-PL" sz="1600" dirty="0"/>
              <a:t>w pozostałych sprawach – organ właściwy ze względu na miejsce zamieszkania (siedziby) strony; w przypadku braku miejsca zamieszkania – organ właściwy ze względu na miejsce pobytu strony; w przypadku braku miejsca zamieszkania lub pobytu w kraju – miejsce ostatniego zamieszkania lub pobytu na terenie kraju </a:t>
            </a:r>
          </a:p>
          <a:p>
            <a:pPr algn="just">
              <a:buFont typeface="Wingdings" pitchFamily="2" charset="2"/>
              <a:buChar char="§"/>
            </a:pPr>
            <a:r>
              <a:rPr lang="pl-PL" sz="1600" dirty="0"/>
              <a:t>jeżeli w oparciu o powyższe kryteria nie można ustalić organu właściwego – organ właściwy ze względu na miejsce zdarzenia powodującego wszczęcie postępowania; w razie braku takiego miejsca – organ właściwy dla obszaru dzielnicy Śródmieście w m.st. Warszawie</a:t>
            </a:r>
          </a:p>
        </p:txBody>
      </p:sp>
    </p:spTree>
    <p:extLst>
      <p:ext uri="{BB962C8B-B14F-4D97-AF65-F5344CB8AC3E}">
        <p14:creationId xmlns:p14="http://schemas.microsoft.com/office/powerpoint/2010/main" val="376100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Przerwanie biegu przedawnienia:</a:t>
            </a:r>
          </a:p>
          <a:p>
            <a:pPr algn="just">
              <a:buFont typeface="Wingdings" pitchFamily="2" charset="2"/>
              <a:buChar char="Ø"/>
            </a:pPr>
            <a:r>
              <a:rPr lang="pl-PL" sz="1600" dirty="0"/>
              <a:t>czynność przed sądem</a:t>
            </a:r>
          </a:p>
          <a:p>
            <a:pPr algn="just">
              <a:buFont typeface="Wingdings" pitchFamily="2" charset="2"/>
              <a:buChar char="Ø"/>
            </a:pPr>
            <a:r>
              <a:rPr lang="pl-PL" sz="1600" dirty="0"/>
              <a:t>uznanie roszczenia</a:t>
            </a:r>
          </a:p>
          <a:p>
            <a:pPr marL="114300" indent="0" algn="just">
              <a:buNone/>
            </a:pPr>
            <a:endParaRPr lang="pl-PL" sz="1600" dirty="0"/>
          </a:p>
          <a:p>
            <a:pPr marL="114300" indent="0" algn="just">
              <a:buNone/>
            </a:pPr>
            <a:endParaRPr lang="pl-PL" sz="1600" dirty="0"/>
          </a:p>
          <a:p>
            <a:pPr marL="114300" indent="0" algn="just">
              <a:buNone/>
            </a:pPr>
            <a:r>
              <a:rPr lang="pl-PL" sz="1600" dirty="0"/>
              <a:t>Po każdym przerwaniu przedawnienie biegnie na nowo.</a:t>
            </a:r>
          </a:p>
        </p:txBody>
      </p:sp>
    </p:spTree>
    <p:extLst>
      <p:ext uri="{BB962C8B-B14F-4D97-AF65-F5344CB8AC3E}">
        <p14:creationId xmlns:p14="http://schemas.microsoft.com/office/powerpoint/2010/main" val="52522417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Rzecz – </a:t>
            </a:r>
            <a:r>
              <a:rPr lang="pl-PL" sz="1600" dirty="0"/>
              <a:t>przedmiot materialny, mający charakter samoistny, tzn. na tyle wyodrębniony, że może samodzielnie występować w obrocie.</a:t>
            </a:r>
          </a:p>
          <a:p>
            <a:pPr marL="114300" indent="0" algn="just">
              <a:buNone/>
            </a:pPr>
            <a:endParaRPr lang="pl-PL" sz="1600" b="1" dirty="0"/>
          </a:p>
          <a:p>
            <a:pPr marL="114300" indent="0" algn="just">
              <a:buNone/>
            </a:pPr>
            <a:r>
              <a:rPr lang="pl-PL" sz="1600" b="1" dirty="0"/>
              <a:t>Część składowa – </a:t>
            </a:r>
            <a:r>
              <a:rPr lang="pl-PL" sz="1600" dirty="0"/>
              <a:t>wszystko, co nie może być odłączone od rzeczy bez zmiany istoty całej rzeczy lub bez zmiany części składowej. Część składowa rzeczy nie może być odrębnym przedmiotem własności i innych praw rzeczowych, np. klatka schodowa w budynku</a:t>
            </a:r>
          </a:p>
          <a:p>
            <a:pPr marL="114300" indent="0" algn="just">
              <a:buNone/>
            </a:pPr>
            <a:endParaRPr lang="pl-PL" sz="1600" b="1" dirty="0"/>
          </a:p>
          <a:p>
            <a:pPr marL="114300" indent="0" algn="just">
              <a:buNone/>
            </a:pPr>
            <a:r>
              <a:rPr lang="pl-PL" sz="1600" b="1" dirty="0"/>
              <a:t>Przynależności – </a:t>
            </a:r>
            <a:r>
              <a:rPr lang="pl-PL" sz="1600" dirty="0"/>
              <a:t>rzeczy ruchome potrzebne do korzystania z innej rzeczy (rzeczy głównej) zgodnie z jej przeznaczeniem i pozostające z nią w faktycznym związku odpowiadającym temu celowi, np. kluczyki od samochodu.</a:t>
            </a:r>
            <a:endParaRPr lang="pl-PL" sz="1600" b="1" dirty="0"/>
          </a:p>
        </p:txBody>
      </p:sp>
    </p:spTree>
    <p:extLst>
      <p:ext uri="{BB962C8B-B14F-4D97-AF65-F5344CB8AC3E}">
        <p14:creationId xmlns:p14="http://schemas.microsoft.com/office/powerpoint/2010/main" val="215473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Podział rzeczy:</a:t>
            </a:r>
          </a:p>
          <a:p>
            <a:pPr algn="just">
              <a:buFont typeface="Wingdings" pitchFamily="2" charset="2"/>
              <a:buChar char="Ø"/>
            </a:pPr>
            <a:r>
              <a:rPr lang="pl-PL" sz="1600" b="1" dirty="0"/>
              <a:t>nieruchomości i ruchomości</a:t>
            </a:r>
          </a:p>
          <a:p>
            <a:pPr marL="114300" indent="0" algn="just">
              <a:buNone/>
            </a:pPr>
            <a:endParaRPr lang="pl-PL" sz="1600" b="1" dirty="0"/>
          </a:p>
          <a:p>
            <a:pPr algn="just">
              <a:buFont typeface="Wingdings" pitchFamily="2" charset="2"/>
              <a:buChar char="Ø"/>
            </a:pPr>
            <a:r>
              <a:rPr lang="pl-PL" sz="1600" b="1" dirty="0"/>
              <a:t>podzielne i niepodzielne</a:t>
            </a:r>
          </a:p>
          <a:p>
            <a:pPr algn="just">
              <a:buFont typeface="Wingdings" pitchFamily="2" charset="2"/>
              <a:buChar char="Ø"/>
            </a:pPr>
            <a:endParaRPr lang="pl-PL" sz="1600" b="1" dirty="0"/>
          </a:p>
          <a:p>
            <a:pPr algn="just">
              <a:buFont typeface="Wingdings" pitchFamily="2" charset="2"/>
              <a:buChar char="Ø"/>
            </a:pPr>
            <a:r>
              <a:rPr lang="pl-PL" sz="1600" b="1" dirty="0"/>
              <a:t>indywidualnie oznaczone i oznaczone gatunkowo</a:t>
            </a:r>
          </a:p>
          <a:p>
            <a:pPr algn="just">
              <a:buFont typeface="Wingdings" pitchFamily="2" charset="2"/>
              <a:buChar char="Ø"/>
            </a:pPr>
            <a:endParaRPr lang="pl-PL" sz="1600" b="1" dirty="0"/>
          </a:p>
          <a:p>
            <a:pPr algn="just">
              <a:buFont typeface="Wingdings" pitchFamily="2" charset="2"/>
              <a:buChar char="Ø"/>
            </a:pPr>
            <a:r>
              <a:rPr lang="pl-PL" sz="1600" b="1" dirty="0"/>
              <a:t>znajdujące  się w obrocie i wyjęte z obrotu</a:t>
            </a:r>
          </a:p>
          <a:p>
            <a:pPr algn="just">
              <a:buFont typeface="Wingdings" pitchFamily="2" charset="2"/>
              <a:buChar char="Ø"/>
            </a:pPr>
            <a:endParaRPr lang="pl-PL" sz="1600" b="1" dirty="0"/>
          </a:p>
          <a:p>
            <a:pPr algn="just">
              <a:buFont typeface="Wingdings" pitchFamily="2" charset="2"/>
              <a:buChar char="Ø"/>
            </a:pPr>
            <a:r>
              <a:rPr lang="pl-PL" sz="1600" b="1" dirty="0"/>
              <a:t>zużywalne i niezużywalne</a:t>
            </a:r>
          </a:p>
        </p:txBody>
      </p:sp>
    </p:spTree>
    <p:extLst>
      <p:ext uri="{BB962C8B-B14F-4D97-AF65-F5344CB8AC3E}">
        <p14:creationId xmlns:p14="http://schemas.microsoft.com/office/powerpoint/2010/main" val="206959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814647" y="1752600"/>
            <a:ext cx="10767753" cy="4844752"/>
          </a:xfrm>
        </p:spPr>
        <p:txBody>
          <a:bodyPr>
            <a:normAutofit/>
          </a:bodyPr>
          <a:lstStyle/>
          <a:p>
            <a:pPr marL="114300" indent="0" algn="just">
              <a:buNone/>
            </a:pPr>
            <a:r>
              <a:rPr lang="pl-PL" sz="1600" b="1" dirty="0"/>
              <a:t>Prawo własności – </a:t>
            </a:r>
            <a:r>
              <a:rPr lang="pl-PL" sz="1600" dirty="0"/>
              <a:t>prawo do korzystania i rozporządzania rzeczą.</a:t>
            </a:r>
          </a:p>
          <a:p>
            <a:pPr marL="114300" indent="0" algn="just">
              <a:buNone/>
            </a:pPr>
            <a:endParaRPr lang="pl-PL" sz="1600" b="1" dirty="0"/>
          </a:p>
          <a:p>
            <a:pPr marL="114300" indent="0" algn="just">
              <a:buNone/>
            </a:pPr>
            <a:r>
              <a:rPr lang="pl-PL" sz="1600" b="1" dirty="0"/>
              <a:t>Roszczenia windykacyjne – </a:t>
            </a:r>
            <a:r>
              <a:rPr lang="pl-PL" sz="1600" dirty="0"/>
              <a:t>przysługują właścicielowi w razie faktycznego pozbawienia go władztwa nad rzeczą. Chronią uprawnienie do posiadania rzeczy.</a:t>
            </a:r>
          </a:p>
          <a:p>
            <a:pPr marL="114300" indent="0" algn="just">
              <a:buNone/>
            </a:pPr>
            <a:endParaRPr lang="pl-PL" sz="1600" b="1" dirty="0"/>
          </a:p>
          <a:p>
            <a:pPr marL="114300" indent="0" algn="just">
              <a:buNone/>
            </a:pPr>
            <a:r>
              <a:rPr lang="pl-PL" sz="1600" b="1" dirty="0"/>
              <a:t>Roszczenia negatoryjne – </a:t>
            </a:r>
            <a:r>
              <a:rPr lang="pl-PL" sz="1600" dirty="0"/>
              <a:t>przysługują właścicielowi przeciwko osobie, która narusza własność w inny sposób aniżeli pozbawienie właściciela faktycznego władztwa nad rzeczą. Dają możliwość żądania przywrócenia stanu zgodnego z prawem lub zaniechania naruszeń.</a:t>
            </a:r>
          </a:p>
          <a:p>
            <a:pPr marL="114300" indent="0" algn="just">
              <a:buNone/>
            </a:pPr>
            <a:endParaRPr lang="pl-PL" sz="1600" b="1" dirty="0"/>
          </a:p>
          <a:p>
            <a:pPr marL="114300" indent="0" algn="just">
              <a:buNone/>
            </a:pPr>
            <a:r>
              <a:rPr lang="pl-PL" sz="1600" b="1" dirty="0"/>
              <a:t>Współwłasność:</a:t>
            </a:r>
          </a:p>
          <a:p>
            <a:pPr algn="just">
              <a:buFont typeface="Wingdings" panose="05000000000000000000" pitchFamily="2" charset="2"/>
              <a:buChar char="Ø"/>
            </a:pPr>
            <a:r>
              <a:rPr lang="pl-PL" sz="1600" b="1" dirty="0"/>
              <a:t>łączna – </a:t>
            </a:r>
            <a:r>
              <a:rPr lang="pl-PL" sz="1600" dirty="0"/>
              <a:t>nie można określić wielkości udziałów każdego z współwłaścicieli, a każdy z współwłaścicieli ma prawo do całej masy majątkowej</a:t>
            </a:r>
          </a:p>
          <a:p>
            <a:pPr algn="just">
              <a:buFont typeface="Wingdings" panose="05000000000000000000" pitchFamily="2" charset="2"/>
              <a:buChar char="Ø"/>
            </a:pPr>
            <a:r>
              <a:rPr lang="pl-PL" sz="1600" b="1" dirty="0"/>
              <a:t>w częściach ułamkowych – </a:t>
            </a:r>
            <a:r>
              <a:rPr lang="pl-PL" sz="1600" dirty="0"/>
              <a:t>każdy z współwłaścicieli posiada udział w rzeczy wspólnej i może bez zgody współwłaścicieli rozporządzać swoim udziałem.</a:t>
            </a:r>
            <a:endParaRPr lang="pl-PL" sz="1600" b="1" dirty="0"/>
          </a:p>
        </p:txBody>
      </p:sp>
    </p:spTree>
    <p:extLst>
      <p:ext uri="{BB962C8B-B14F-4D97-AF65-F5344CB8AC3E}">
        <p14:creationId xmlns:p14="http://schemas.microsoft.com/office/powerpoint/2010/main" val="141582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393469" y="1752600"/>
            <a:ext cx="11310851" cy="4772744"/>
          </a:xfrm>
        </p:spPr>
        <p:txBody>
          <a:bodyPr>
            <a:normAutofit fontScale="85000" lnSpcReduction="20000"/>
          </a:bodyPr>
          <a:lstStyle/>
          <a:p>
            <a:pPr marL="114300" indent="0" algn="just">
              <a:buNone/>
            </a:pPr>
            <a:r>
              <a:rPr lang="pl-PL" sz="1600" dirty="0"/>
              <a:t>Nabycie prawa własności:</a:t>
            </a:r>
          </a:p>
          <a:p>
            <a:pPr algn="just">
              <a:buFont typeface="Wingdings" panose="05000000000000000000" pitchFamily="2" charset="2"/>
              <a:buChar char="Ø"/>
            </a:pPr>
            <a:r>
              <a:rPr lang="pl-PL" sz="1600" b="1" dirty="0"/>
              <a:t>nabycie pierwotne – </a:t>
            </a:r>
            <a:r>
              <a:rPr lang="pl-PL" sz="1600" dirty="0"/>
              <a:t>nacjonalizacja, wywłaszczenie, zasiedzenie, znalezienie, zawłaszczenie rzeczy niczyjej, połączenie, pomieszanie i przeistoczenie</a:t>
            </a:r>
          </a:p>
          <a:p>
            <a:pPr algn="just">
              <a:buFont typeface="Wingdings" panose="05000000000000000000" pitchFamily="2" charset="2"/>
              <a:buChar char="Ø"/>
            </a:pPr>
            <a:r>
              <a:rPr lang="pl-PL" sz="1600" b="1" dirty="0"/>
              <a:t>nabycie wtórne – </a:t>
            </a:r>
            <a:r>
              <a:rPr lang="pl-PL" sz="1600" dirty="0"/>
              <a:t>w drodze umowy (sprzedaż, darowizna, zamiana), dziedziczenie, nabycie majątku przy łączeniu osób prawnych.</a:t>
            </a:r>
          </a:p>
          <a:p>
            <a:pPr algn="just">
              <a:buFont typeface="Wingdings" panose="05000000000000000000" pitchFamily="2" charset="2"/>
              <a:buChar char="Ø"/>
            </a:pPr>
            <a:endParaRPr lang="pl-PL" sz="1600" b="1" dirty="0"/>
          </a:p>
          <a:p>
            <a:pPr marL="114300" indent="0" algn="just">
              <a:buNone/>
            </a:pPr>
            <a:r>
              <a:rPr lang="pl-PL" sz="1600" dirty="0"/>
              <a:t>Nabycie od osoby nieuprawnionej – ochrona nabywcy w dobrej wierze – nabywca rzeczy od osoby nieuprawnionej uzyskuje własność tej rzeczy z chwilą jej wydania.</a:t>
            </a:r>
          </a:p>
          <a:p>
            <a:pPr marL="114300" indent="0" algn="just">
              <a:buNone/>
            </a:pPr>
            <a:r>
              <a:rPr lang="pl-PL" sz="1600" dirty="0"/>
              <a:t>*ochrona nie dotyczy działania w złej wierze</a:t>
            </a:r>
          </a:p>
          <a:p>
            <a:pPr marL="114300" indent="0" algn="just">
              <a:buNone/>
            </a:pPr>
            <a:r>
              <a:rPr lang="pl-PL" sz="1600" dirty="0"/>
              <a:t>**jeżeli rzecz została zgubiona, skradziona lub w inny sposób utracona przez właściciela, nabywca może uzyskać własność tej rzeczy po upływie trzech lat</a:t>
            </a:r>
          </a:p>
          <a:p>
            <a:pPr marL="114300" indent="0" algn="just">
              <a:buNone/>
            </a:pPr>
            <a:r>
              <a:rPr lang="pl-PL" sz="1600" dirty="0"/>
              <a:t>***brak ochrony w przypadku nabycia rzeczy wpisanej do krajowego rejestru utraconych dóbr kultury </a:t>
            </a:r>
          </a:p>
          <a:p>
            <a:pPr marL="114300" indent="0" algn="just">
              <a:buNone/>
            </a:pPr>
            <a:endParaRPr lang="pl-PL" sz="1600" dirty="0"/>
          </a:p>
          <a:p>
            <a:pPr marL="114300" indent="0" algn="just">
              <a:buNone/>
            </a:pPr>
            <a:r>
              <a:rPr lang="pl-PL" sz="1600" b="1" dirty="0"/>
              <a:t>Zasiedzenie:</a:t>
            </a:r>
          </a:p>
          <a:p>
            <a:pPr algn="just">
              <a:buFont typeface="Wingdings" panose="05000000000000000000" pitchFamily="2" charset="2"/>
              <a:buChar char="Ø"/>
            </a:pPr>
            <a:r>
              <a:rPr lang="pl-PL" sz="1600" dirty="0"/>
              <a:t>termin zasiedzenia nieruchomości – 20 lat w dobrej wierze/ 30 lat w złej wierze</a:t>
            </a:r>
          </a:p>
          <a:p>
            <a:pPr algn="just">
              <a:buFont typeface="Wingdings" panose="05000000000000000000" pitchFamily="2" charset="2"/>
              <a:buChar char="Ø"/>
            </a:pPr>
            <a:r>
              <a:rPr lang="pl-PL" sz="1600" dirty="0"/>
              <a:t>termin zasiedzenia ruchomości – 3 lata</a:t>
            </a:r>
          </a:p>
          <a:p>
            <a:pPr marL="114300" indent="0" algn="just">
              <a:buNone/>
            </a:pPr>
            <a:r>
              <a:rPr lang="pl-PL" sz="1600" dirty="0"/>
              <a:t>*brak możliwości nabycia w drodze zasiedzenia rzeczy wpisanej do krajowego rejestru utraconych dóbr kultury</a:t>
            </a:r>
          </a:p>
          <a:p>
            <a:pPr algn="just">
              <a:buFont typeface="Wingdings" panose="05000000000000000000" pitchFamily="2" charset="2"/>
              <a:buChar char="Ø"/>
            </a:pPr>
            <a:endParaRPr lang="pl-PL" sz="1600" dirty="0"/>
          </a:p>
          <a:p>
            <a:pPr marL="114300" indent="0" algn="just">
              <a:buNone/>
            </a:pPr>
            <a:r>
              <a:rPr lang="pl-PL" sz="1600" b="1" dirty="0"/>
              <a:t>Znalezienie – </a:t>
            </a:r>
            <a:r>
              <a:rPr lang="pl-PL" sz="1600" dirty="0"/>
              <a:t>termin do odebrania rzeczy:</a:t>
            </a:r>
          </a:p>
          <a:p>
            <a:pPr algn="just">
              <a:buFont typeface="Wingdings" panose="05000000000000000000" pitchFamily="2" charset="2"/>
              <a:buChar char="Ø"/>
            </a:pPr>
            <a:r>
              <a:rPr lang="pl-PL" sz="1600" dirty="0"/>
              <a:t>1 rok od wezwania do odebrania rzeczy</a:t>
            </a:r>
          </a:p>
          <a:p>
            <a:pPr algn="just">
              <a:buFont typeface="Wingdings" panose="05000000000000000000" pitchFamily="2" charset="2"/>
              <a:buChar char="Ø"/>
            </a:pPr>
            <a:r>
              <a:rPr lang="pl-PL" sz="1600" dirty="0"/>
              <a:t>2 lata bez wezwania do odebrania rzeczy</a:t>
            </a:r>
          </a:p>
          <a:p>
            <a:pPr marL="114300" indent="0" algn="just">
              <a:buNone/>
            </a:pPr>
            <a:r>
              <a:rPr lang="pl-PL" sz="1600" dirty="0"/>
              <a:t>*znaleźne – 10% wartości znalezionego przedmiotu.</a:t>
            </a:r>
          </a:p>
          <a:p>
            <a:pPr marL="114300" indent="0" algn="just">
              <a:buNone/>
            </a:pPr>
            <a:endParaRPr lang="pl-PL" sz="1600" dirty="0"/>
          </a:p>
        </p:txBody>
      </p:sp>
    </p:spTree>
    <p:extLst>
      <p:ext uri="{BB962C8B-B14F-4D97-AF65-F5344CB8AC3E}">
        <p14:creationId xmlns:p14="http://schemas.microsoft.com/office/powerpoint/2010/main" val="335464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42163"/>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Użytkowanie wieczyste – ustanawiane jest na:</a:t>
            </a:r>
          </a:p>
          <a:p>
            <a:pPr algn="just">
              <a:buFont typeface="Wingdings" panose="05000000000000000000" pitchFamily="2" charset="2"/>
              <a:buChar char="Ø"/>
            </a:pPr>
            <a:r>
              <a:rPr lang="pl-PL" sz="1600" dirty="0"/>
              <a:t>40 lat - wyjątkowo</a:t>
            </a:r>
          </a:p>
          <a:p>
            <a:pPr algn="just">
              <a:buFont typeface="Wingdings" panose="05000000000000000000" pitchFamily="2" charset="2"/>
              <a:buChar char="Ø"/>
            </a:pPr>
            <a:r>
              <a:rPr lang="pl-PL" sz="1600" dirty="0"/>
              <a:t>99 lat – zasada</a:t>
            </a:r>
          </a:p>
          <a:p>
            <a:pPr marL="114300" indent="0" algn="just">
              <a:buNone/>
            </a:pPr>
            <a:endParaRPr lang="pl-PL" sz="1600" dirty="0"/>
          </a:p>
          <a:p>
            <a:pPr marL="114300" indent="0" algn="just">
              <a:buNone/>
            </a:pPr>
            <a:r>
              <a:rPr lang="pl-PL" sz="1600" dirty="0"/>
              <a:t>Użytkowanie wieczyste może być ustanowione na gruntach należących do Skarbu Państwa lub należących do jednostek samorządu terytorialnego</a:t>
            </a:r>
          </a:p>
          <a:p>
            <a:pPr marL="114300" indent="0" algn="just">
              <a:buNone/>
            </a:pPr>
            <a:endParaRPr lang="pl-PL" sz="1600" dirty="0"/>
          </a:p>
          <a:p>
            <a:pPr marL="114300" indent="0" algn="just">
              <a:buNone/>
            </a:pPr>
            <a:r>
              <a:rPr lang="pl-PL" sz="1600" dirty="0"/>
              <a:t>Ustanowienie użytkowania wieczystego – forma aktu notarialnego, Analogicznie – przedłużenie i przeniesienie użytkowania wieczystego</a:t>
            </a:r>
          </a:p>
          <a:p>
            <a:pPr marL="114300" indent="0" algn="just">
              <a:buNone/>
            </a:pPr>
            <a:endParaRPr lang="pl-PL" sz="1600" dirty="0"/>
          </a:p>
          <a:p>
            <a:pPr marL="114300" indent="0" algn="just">
              <a:buNone/>
            </a:pPr>
            <a:r>
              <a:rPr lang="pl-PL" sz="1600" dirty="0"/>
              <a:t>Sposób korzystania z gruntu przekazanego w użytkowanie wieczyste powinien być określony w umowie</a:t>
            </a:r>
          </a:p>
        </p:txBody>
      </p:sp>
    </p:spTree>
    <p:extLst>
      <p:ext uri="{BB962C8B-B14F-4D97-AF65-F5344CB8AC3E}">
        <p14:creationId xmlns:p14="http://schemas.microsoft.com/office/powerpoint/2010/main" val="40746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Ograniczone prawa rzeczowe:</a:t>
            </a:r>
          </a:p>
          <a:p>
            <a:pPr algn="just">
              <a:buFont typeface="Wingdings" panose="05000000000000000000" pitchFamily="2" charset="2"/>
              <a:buChar char="Ø"/>
            </a:pPr>
            <a:r>
              <a:rPr lang="pl-PL" sz="1600" b="1" dirty="0"/>
              <a:t>użytkowanie</a:t>
            </a:r>
          </a:p>
          <a:p>
            <a:pPr algn="just">
              <a:buFont typeface="Wingdings" panose="05000000000000000000" pitchFamily="2" charset="2"/>
              <a:buChar char="Ø"/>
            </a:pPr>
            <a:r>
              <a:rPr lang="pl-PL" sz="1600" b="1" dirty="0"/>
              <a:t>zastaw</a:t>
            </a:r>
          </a:p>
          <a:p>
            <a:pPr algn="just">
              <a:buFont typeface="Wingdings" panose="05000000000000000000" pitchFamily="2" charset="2"/>
              <a:buChar char="Ø"/>
            </a:pPr>
            <a:r>
              <a:rPr lang="pl-PL" sz="1600" b="1" dirty="0"/>
              <a:t>służebność – </a:t>
            </a:r>
            <a:r>
              <a:rPr lang="pl-PL" sz="1600" dirty="0"/>
              <a:t>osobista (dla osoby na nieruchomości) lub gruntowa (dla nieruchomości na innej nieruchomości), służebność </a:t>
            </a:r>
            <a:r>
              <a:rPr lang="pl-PL" sz="1600" dirty="0" err="1"/>
              <a:t>przesyłu</a:t>
            </a:r>
            <a:r>
              <a:rPr lang="pl-PL" sz="1600" dirty="0"/>
              <a:t> (na rzecz przedsiębiorcy, który zamierza wybudować lub którego własność stanowią urządzenia służące do odprowadzania lub doprowadzania płynów, pary, gazu, energii elektrycznej)</a:t>
            </a:r>
          </a:p>
          <a:p>
            <a:pPr algn="just">
              <a:buFont typeface="Wingdings" panose="05000000000000000000" pitchFamily="2" charset="2"/>
              <a:buChar char="Ø"/>
            </a:pPr>
            <a:r>
              <a:rPr lang="pl-PL" sz="1600" b="1" dirty="0"/>
              <a:t>spółdzielcze prawa do lokalu – </a:t>
            </a:r>
            <a:r>
              <a:rPr lang="pl-PL" sz="1600" dirty="0"/>
              <a:t>własnościowe spółdzielcze prawo do lokalu mieszkalnego, spółdzielcze prawo do lokalu użytkowego, prawo do domu jednorodzinnego w spółdzielni mieszkaniowej.</a:t>
            </a:r>
            <a:endParaRPr lang="pl-PL" sz="1600" b="1" dirty="0"/>
          </a:p>
        </p:txBody>
      </p:sp>
    </p:spTree>
    <p:extLst>
      <p:ext uri="{BB962C8B-B14F-4D97-AF65-F5344CB8AC3E}">
        <p14:creationId xmlns:p14="http://schemas.microsoft.com/office/powerpoint/2010/main" val="265006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b="1" dirty="0"/>
          </a:p>
          <a:p>
            <a:pPr marL="114300" indent="0">
              <a:buNone/>
            </a:pPr>
            <a:endParaRPr lang="pl-PL" sz="1600" b="1" dirty="0"/>
          </a:p>
          <a:p>
            <a:pPr marL="114300" indent="0">
              <a:buNone/>
            </a:pPr>
            <a:r>
              <a:rPr lang="pl-PL" sz="1600" b="1" dirty="0"/>
              <a:t>Księgi wieczyste:</a:t>
            </a:r>
          </a:p>
          <a:p>
            <a:pPr algn="just">
              <a:buFont typeface="Wingdings" panose="05000000000000000000" pitchFamily="2" charset="2"/>
              <a:buChar char="Ø"/>
            </a:pPr>
            <a:r>
              <a:rPr lang="pl-PL" sz="1600" dirty="0"/>
              <a:t>domniemanie prawdziwości</a:t>
            </a:r>
          </a:p>
          <a:p>
            <a:pPr algn="just">
              <a:buFont typeface="Wingdings" panose="05000000000000000000" pitchFamily="2" charset="2"/>
              <a:buChar char="Ø"/>
            </a:pPr>
            <a:r>
              <a:rPr lang="pl-PL" sz="1600" dirty="0"/>
              <a:t>rękojmia wiary publicznej ksiąg wieczystych (ochrona osób działających w zaufaniu do treści księgi)</a:t>
            </a:r>
          </a:p>
          <a:p>
            <a:pPr algn="just">
              <a:buFont typeface="Wingdings" panose="05000000000000000000" pitchFamily="2" charset="2"/>
              <a:buChar char="Ø"/>
            </a:pPr>
            <a:r>
              <a:rPr lang="pl-PL" sz="1600" dirty="0"/>
              <a:t>działy księgi wieczystej: I – opis nieruchomości, II – właściciel, III – prawa rzeczowe obciążające nieruchomość, IV - hipoteka</a:t>
            </a:r>
          </a:p>
        </p:txBody>
      </p:sp>
    </p:spTree>
    <p:extLst>
      <p:ext uri="{BB962C8B-B14F-4D97-AF65-F5344CB8AC3E}">
        <p14:creationId xmlns:p14="http://schemas.microsoft.com/office/powerpoint/2010/main" val="196526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781396" y="1752600"/>
            <a:ext cx="10618124" cy="4916760"/>
          </a:xfrm>
        </p:spPr>
        <p:txBody>
          <a:bodyPr>
            <a:normAutofit/>
          </a:bodyPr>
          <a:lstStyle/>
          <a:p>
            <a:pPr marL="114300" indent="0" algn="just">
              <a:buNone/>
            </a:pPr>
            <a:r>
              <a:rPr lang="pl-PL" sz="1600" b="1" dirty="0"/>
              <a:t>Posiadanie – </a:t>
            </a:r>
            <a:r>
              <a:rPr lang="pl-PL" sz="1600" dirty="0"/>
              <a:t>składają się na nie element fizyczny (</a:t>
            </a:r>
            <a:r>
              <a:rPr lang="pl-PL" sz="1600" dirty="0" err="1"/>
              <a:t>corpus</a:t>
            </a:r>
            <a:r>
              <a:rPr lang="pl-PL" sz="1600" dirty="0"/>
              <a:t>) w postaci możności władania rzeczą tak, jak osoba, której do rzeczy przysługuje prawo, i element psychiczny (</a:t>
            </a:r>
            <a:r>
              <a:rPr lang="pl-PL" sz="1600" dirty="0" err="1"/>
              <a:t>animus</a:t>
            </a:r>
            <a:r>
              <a:rPr lang="pl-PL" sz="1600" dirty="0"/>
              <a:t>) w postaci woli wykonywania względem rzeczy określonego prawa dla siebie.</a:t>
            </a:r>
          </a:p>
          <a:p>
            <a:pPr marL="114300" indent="0" algn="just">
              <a:buNone/>
            </a:pPr>
            <a:endParaRPr lang="pl-PL" sz="1600" b="1" dirty="0"/>
          </a:p>
          <a:p>
            <a:pPr marL="114300" indent="0" algn="just">
              <a:buNone/>
            </a:pPr>
            <a:r>
              <a:rPr lang="pl-PL" sz="1600" dirty="0"/>
              <a:t>Posiadanie:</a:t>
            </a:r>
          </a:p>
          <a:p>
            <a:pPr algn="just">
              <a:buFont typeface="Wingdings" panose="05000000000000000000" pitchFamily="2" charset="2"/>
              <a:buChar char="Ø"/>
            </a:pPr>
            <a:r>
              <a:rPr lang="pl-PL" sz="1600" dirty="0"/>
              <a:t>samoistne – władanie rzeczą tak jak właściciel</a:t>
            </a:r>
          </a:p>
          <a:p>
            <a:pPr algn="just">
              <a:buFont typeface="Wingdings" panose="05000000000000000000" pitchFamily="2" charset="2"/>
              <a:buChar char="Ø"/>
            </a:pPr>
            <a:r>
              <a:rPr lang="pl-PL" sz="1600" dirty="0"/>
              <a:t>zależne – władanie rzeczą w zakresie innego prawa niż prawo własności, np. użytkowania, najmu, dzierżawy</a:t>
            </a:r>
          </a:p>
          <a:p>
            <a:pPr marL="114300" indent="0" algn="just">
              <a:buNone/>
            </a:pPr>
            <a:endParaRPr lang="pl-PL" sz="1600" dirty="0"/>
          </a:p>
          <a:p>
            <a:pPr marL="114300" indent="0" algn="just">
              <a:buNone/>
            </a:pPr>
            <a:r>
              <a:rPr lang="pl-PL" sz="1600" dirty="0"/>
              <a:t>Skutki posiadania:</a:t>
            </a:r>
          </a:p>
          <a:p>
            <a:pPr algn="just">
              <a:buFont typeface="Wingdings" panose="05000000000000000000" pitchFamily="2" charset="2"/>
              <a:buChar char="Ø"/>
            </a:pPr>
            <a:r>
              <a:rPr lang="pl-PL" sz="1600" dirty="0"/>
              <a:t> domniemania, że posiadacz jest posiadaczem samoistnym, że istnieje ciągłość posiadania, że posiadacz jest posiadaczem w dobrej wierze</a:t>
            </a:r>
          </a:p>
          <a:p>
            <a:pPr algn="just">
              <a:buFont typeface="Wingdings" panose="05000000000000000000" pitchFamily="2" charset="2"/>
              <a:buChar char="Ø"/>
            </a:pPr>
            <a:r>
              <a:rPr lang="pl-PL" sz="1600" dirty="0"/>
              <a:t>możliwość nabycia własności w drodze zasiedzenia</a:t>
            </a:r>
          </a:p>
          <a:p>
            <a:pPr algn="just">
              <a:buFont typeface="Wingdings" panose="05000000000000000000" pitchFamily="2" charset="2"/>
              <a:buChar char="Ø"/>
            </a:pPr>
            <a:r>
              <a:rPr lang="pl-PL" sz="1600" dirty="0"/>
              <a:t>ochrona posiadania </a:t>
            </a:r>
          </a:p>
        </p:txBody>
      </p:sp>
    </p:spTree>
    <p:extLst>
      <p:ext uri="{BB962C8B-B14F-4D97-AF65-F5344CB8AC3E}">
        <p14:creationId xmlns:p14="http://schemas.microsoft.com/office/powerpoint/2010/main" val="337367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Wierzytelność – </a:t>
            </a:r>
            <a:r>
              <a:rPr lang="pl-PL" sz="1600" dirty="0"/>
              <a:t>uprawnienie do żądania spełnienia określonego świadczenia wynikającego ze stosunku zobowiązaniowego, którego może domagać się od dłużnika wierzyciel</a:t>
            </a:r>
          </a:p>
          <a:p>
            <a:pPr marL="114300" indent="0" algn="just">
              <a:buNone/>
            </a:pPr>
            <a:endParaRPr lang="pl-PL" sz="1600" b="1" dirty="0"/>
          </a:p>
          <a:p>
            <a:pPr marL="114300" indent="0" algn="just">
              <a:buNone/>
            </a:pPr>
            <a:r>
              <a:rPr lang="pl-PL" sz="1600" b="1" dirty="0"/>
              <a:t>Dług – </a:t>
            </a:r>
            <a:r>
              <a:rPr lang="pl-PL" sz="1600" dirty="0"/>
              <a:t>świadczenie wynikające ze stosunku zobowiązaniowego, którego może domagać się wierzyciel</a:t>
            </a:r>
          </a:p>
          <a:p>
            <a:pPr marL="114300" indent="0" algn="just">
              <a:buNone/>
            </a:pPr>
            <a:endParaRPr lang="pl-PL" sz="1600" b="1" dirty="0"/>
          </a:p>
          <a:p>
            <a:pPr marL="114300" indent="0" algn="just">
              <a:buNone/>
            </a:pPr>
            <a:r>
              <a:rPr lang="pl-PL" sz="1600" b="1" dirty="0"/>
              <a:t>Zobowiązanie solidarne – </a:t>
            </a:r>
            <a:r>
              <a:rPr lang="pl-PL" sz="1600" dirty="0"/>
              <a:t>rodzaj zobowiązania charakteryzujący się tym, że po stronie uprawnionej lub zobowiązanej występuje wielość podmiotów.</a:t>
            </a:r>
            <a:endParaRPr lang="pl-PL" sz="1600" b="1" dirty="0"/>
          </a:p>
        </p:txBody>
      </p:sp>
    </p:spTree>
    <p:extLst>
      <p:ext uri="{BB962C8B-B14F-4D97-AF65-F5344CB8AC3E}">
        <p14:creationId xmlns:p14="http://schemas.microsoft.com/office/powerpoint/2010/main" val="349745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Organy wyższego stopnia</a:t>
            </a:r>
          </a:p>
          <a:p>
            <a:pPr algn="just">
              <a:buFont typeface="Wingdings" pitchFamily="2" charset="2"/>
              <a:buChar char="Ø"/>
            </a:pPr>
            <a:r>
              <a:rPr lang="pl-PL" sz="1600" dirty="0"/>
              <a:t>w stosunku do organów jednostek samorządu terytorialnego – samorządowe kolegia odwoławcze; wyjątki określone są ustawowo</a:t>
            </a:r>
          </a:p>
          <a:p>
            <a:pPr algn="just">
              <a:buFont typeface="Wingdings" pitchFamily="2" charset="2"/>
              <a:buChar char="Ø"/>
            </a:pPr>
            <a:r>
              <a:rPr lang="pl-PL" sz="1600" dirty="0"/>
              <a:t>w stosunku do wojewodów – właściwi ministrowie</a:t>
            </a:r>
          </a:p>
          <a:p>
            <a:pPr algn="just">
              <a:buFont typeface="Wingdings" pitchFamily="2" charset="2"/>
              <a:buChar char="Ø"/>
            </a:pPr>
            <a:r>
              <a:rPr lang="pl-PL" sz="1600" dirty="0"/>
              <a:t>w stosunku do innych organów administracji publicznej – odpowiednie organy nadrzędne lub właściwi ministrowie, a w razie ich braku – organy państwowe sprawujące nadzór nad ich działalnością</a:t>
            </a:r>
          </a:p>
          <a:p>
            <a:pPr algn="just">
              <a:buFont typeface="Wingdings" pitchFamily="2" charset="2"/>
              <a:buChar char="Ø"/>
            </a:pPr>
            <a:r>
              <a:rPr lang="pl-PL" sz="1600" dirty="0"/>
              <a:t>w stosunku do organów organizacji społecznych – odpowiednie organy wyższego stopnia tych organizacji, a w razie ich braku – organ państwowy sprawujący nadzór nad ich działalnością</a:t>
            </a:r>
          </a:p>
        </p:txBody>
      </p:sp>
    </p:spTree>
    <p:extLst>
      <p:ext uri="{BB962C8B-B14F-4D97-AF65-F5344CB8AC3E}">
        <p14:creationId xmlns:p14="http://schemas.microsoft.com/office/powerpoint/2010/main" val="239968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Źródła zobowiązań:</a:t>
            </a:r>
          </a:p>
          <a:p>
            <a:pPr algn="just">
              <a:buFont typeface="Wingdings" panose="05000000000000000000" pitchFamily="2" charset="2"/>
              <a:buChar char="Ø"/>
            </a:pPr>
            <a:r>
              <a:rPr lang="pl-PL" sz="1600" dirty="0"/>
              <a:t>czynności prawne</a:t>
            </a:r>
          </a:p>
          <a:p>
            <a:pPr algn="just">
              <a:buFont typeface="Wingdings" panose="05000000000000000000" pitchFamily="2" charset="2"/>
              <a:buChar char="Ø"/>
            </a:pPr>
            <a:r>
              <a:rPr lang="pl-PL" sz="1600" dirty="0"/>
              <a:t>czyny niedozwolone</a:t>
            </a:r>
          </a:p>
          <a:p>
            <a:pPr algn="just">
              <a:buFont typeface="Wingdings" panose="05000000000000000000" pitchFamily="2" charset="2"/>
              <a:buChar char="Ø"/>
            </a:pPr>
            <a:r>
              <a:rPr lang="pl-PL" sz="1600" dirty="0"/>
              <a:t>akty administracyjne</a:t>
            </a:r>
          </a:p>
          <a:p>
            <a:pPr algn="just">
              <a:buFont typeface="Wingdings" panose="05000000000000000000" pitchFamily="2" charset="2"/>
              <a:buChar char="Ø"/>
            </a:pPr>
            <a:r>
              <a:rPr lang="pl-PL" sz="1600" dirty="0"/>
              <a:t>inne zdarzenia np. prowadzenie cudzych spraw bez zlecenia, bezpodstawne wzbogacenie</a:t>
            </a:r>
          </a:p>
          <a:p>
            <a:pPr marL="114300" indent="0" algn="just">
              <a:buNone/>
            </a:pPr>
            <a:endParaRPr lang="pl-PL" sz="1600" dirty="0"/>
          </a:p>
        </p:txBody>
      </p:sp>
    </p:spTree>
    <p:extLst>
      <p:ext uri="{BB962C8B-B14F-4D97-AF65-F5344CB8AC3E}">
        <p14:creationId xmlns:p14="http://schemas.microsoft.com/office/powerpoint/2010/main" val="365267622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599" y="1752600"/>
            <a:ext cx="10817629" cy="4988768"/>
          </a:xfrm>
        </p:spPr>
        <p:txBody>
          <a:bodyPr>
            <a:normAutofit/>
          </a:bodyPr>
          <a:lstStyle/>
          <a:p>
            <a:pPr marL="114300" indent="0" algn="just">
              <a:buNone/>
            </a:pPr>
            <a:r>
              <a:rPr lang="pl-PL" sz="1600" dirty="0"/>
              <a:t>Odpowiedzialność cywilna:</a:t>
            </a:r>
          </a:p>
          <a:p>
            <a:pPr algn="just">
              <a:buFont typeface="Wingdings" panose="05000000000000000000" pitchFamily="2" charset="2"/>
              <a:buChar char="Ø"/>
            </a:pPr>
            <a:r>
              <a:rPr lang="pl-PL" sz="1600" b="1" dirty="0"/>
              <a:t>kontraktowa</a:t>
            </a:r>
            <a:r>
              <a:rPr lang="pl-PL" sz="1600" dirty="0"/>
              <a:t> – z umów</a:t>
            </a:r>
          </a:p>
          <a:p>
            <a:pPr algn="just">
              <a:buFont typeface="Wingdings" panose="05000000000000000000" pitchFamily="2" charset="2"/>
              <a:buChar char="Ø"/>
            </a:pPr>
            <a:r>
              <a:rPr lang="pl-PL" sz="1600" b="1" dirty="0"/>
              <a:t>deliktowa</a:t>
            </a:r>
            <a:r>
              <a:rPr lang="pl-PL" sz="1600" dirty="0"/>
              <a:t> – z czynów niedozwolonych</a:t>
            </a:r>
          </a:p>
          <a:p>
            <a:pPr marL="114300" indent="0" algn="just">
              <a:buNone/>
            </a:pPr>
            <a:endParaRPr lang="pl-PL" sz="1600" dirty="0"/>
          </a:p>
          <a:p>
            <a:pPr marL="114300" indent="0" algn="just">
              <a:buNone/>
            </a:pPr>
            <a:r>
              <a:rPr lang="pl-PL" sz="1600" dirty="0"/>
              <a:t>Zasady odpowiedzialności cywilnej:</a:t>
            </a:r>
          </a:p>
          <a:p>
            <a:pPr algn="just">
              <a:buFont typeface="Wingdings" panose="05000000000000000000" pitchFamily="2" charset="2"/>
              <a:buChar char="Ø"/>
            </a:pPr>
            <a:r>
              <a:rPr lang="pl-PL" sz="1600" b="1" dirty="0"/>
              <a:t>na zasadzie winy</a:t>
            </a:r>
          </a:p>
          <a:p>
            <a:pPr algn="just">
              <a:buFont typeface="Wingdings" panose="05000000000000000000" pitchFamily="2" charset="2"/>
              <a:buChar char="Ø"/>
            </a:pPr>
            <a:r>
              <a:rPr lang="pl-PL" sz="1600" b="1" dirty="0"/>
              <a:t>na zasadzie ryzyka</a:t>
            </a:r>
          </a:p>
          <a:p>
            <a:pPr algn="just">
              <a:buFont typeface="Wingdings" panose="05000000000000000000" pitchFamily="2" charset="2"/>
              <a:buChar char="Ø"/>
            </a:pPr>
            <a:r>
              <a:rPr lang="pl-PL" sz="1600" b="1" dirty="0"/>
              <a:t>na zasadzie słuszności</a:t>
            </a:r>
          </a:p>
          <a:p>
            <a:pPr algn="just">
              <a:buFont typeface="Wingdings" panose="05000000000000000000" pitchFamily="2" charset="2"/>
              <a:buChar char="Ø"/>
            </a:pPr>
            <a:r>
              <a:rPr lang="pl-PL" sz="1600" b="1" dirty="0"/>
              <a:t>na zasadach współżycia społecznego</a:t>
            </a:r>
          </a:p>
          <a:p>
            <a:pPr marL="114300" indent="0" algn="just">
              <a:buNone/>
            </a:pPr>
            <a:endParaRPr lang="pl-PL" sz="1600" dirty="0"/>
          </a:p>
          <a:p>
            <a:pPr marL="114300" indent="0" algn="just">
              <a:buNone/>
            </a:pPr>
            <a:r>
              <a:rPr lang="pl-PL" sz="1600" dirty="0"/>
              <a:t>Zwolnienie z odpowiedzialności – </a:t>
            </a:r>
            <a:r>
              <a:rPr lang="pl-PL" sz="1600" b="1" dirty="0"/>
              <a:t>siła wyższa – </a:t>
            </a:r>
            <a:r>
              <a:rPr lang="pl-PL" sz="1600" dirty="0"/>
              <a:t>brak możliwości przewidzenia zdarzenia, brak możliwości zapobieżenia zdarzeniu, zdarzenie musi pochodzić z zewnątrz.</a:t>
            </a:r>
          </a:p>
          <a:p>
            <a:pPr marL="114300" indent="0" algn="just">
              <a:buNone/>
            </a:pPr>
            <a:endParaRPr lang="pl-PL" sz="1600" dirty="0"/>
          </a:p>
          <a:p>
            <a:pPr marL="114300" indent="0" algn="just">
              <a:buNone/>
            </a:pPr>
            <a:r>
              <a:rPr lang="pl-PL" sz="1600" dirty="0"/>
              <a:t>Szkoda – obejmuje </a:t>
            </a:r>
            <a:r>
              <a:rPr lang="pl-PL" sz="1600" b="1" dirty="0"/>
              <a:t>stratę i utracone korzyści </a:t>
            </a:r>
            <a:r>
              <a:rPr lang="pl-PL" sz="1600" dirty="0"/>
              <a:t> - naprawienie szkody.</a:t>
            </a:r>
            <a:endParaRPr lang="pl-PL" sz="1600" b="1" dirty="0"/>
          </a:p>
          <a:p>
            <a:pPr marL="114300" indent="0" algn="just">
              <a:buNone/>
            </a:pPr>
            <a:r>
              <a:rPr lang="pl-PL" sz="1600" dirty="0"/>
              <a:t>W przypadku naruszenia dóbr osobistych – </a:t>
            </a:r>
            <a:r>
              <a:rPr lang="pl-PL" sz="1600" b="1" dirty="0"/>
              <a:t>krzywda </a:t>
            </a:r>
            <a:r>
              <a:rPr lang="pl-PL" sz="1600" dirty="0"/>
              <a:t>– zadośćuczynienie za krzywdę.</a:t>
            </a:r>
          </a:p>
        </p:txBody>
      </p:sp>
    </p:spTree>
    <p:extLst>
      <p:ext uri="{BB962C8B-B14F-4D97-AF65-F5344CB8AC3E}">
        <p14:creationId xmlns:p14="http://schemas.microsoft.com/office/powerpoint/2010/main" val="403628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Rodzaje umów:</a:t>
            </a:r>
          </a:p>
          <a:p>
            <a:pPr>
              <a:buFont typeface="Wingdings" panose="05000000000000000000" pitchFamily="2" charset="2"/>
              <a:buChar char="Ø"/>
            </a:pPr>
            <a:r>
              <a:rPr lang="pl-PL" sz="1600" dirty="0"/>
              <a:t>nazwane </a:t>
            </a:r>
          </a:p>
          <a:p>
            <a:pPr>
              <a:buFont typeface="Wingdings" panose="05000000000000000000" pitchFamily="2" charset="2"/>
              <a:buChar char="Ø"/>
            </a:pPr>
            <a:r>
              <a:rPr lang="pl-PL" sz="1600" dirty="0"/>
              <a:t>nienazwane</a:t>
            </a:r>
          </a:p>
          <a:p>
            <a:pPr>
              <a:buFont typeface="Wingdings" panose="05000000000000000000" pitchFamily="2" charset="2"/>
              <a:buChar char="Ø"/>
            </a:pPr>
            <a:r>
              <a:rPr lang="pl-PL" sz="1600" dirty="0"/>
              <a:t>mieszane</a:t>
            </a:r>
          </a:p>
          <a:p>
            <a:pPr marL="114300" indent="0">
              <a:buNone/>
            </a:pPr>
            <a:endParaRPr lang="pl-PL" sz="1600" dirty="0"/>
          </a:p>
          <a:p>
            <a:pPr>
              <a:buFont typeface="Wingdings" panose="05000000000000000000" pitchFamily="2" charset="2"/>
              <a:buChar char="Ø"/>
            </a:pPr>
            <a:r>
              <a:rPr lang="pl-PL" sz="1600" dirty="0"/>
              <a:t>jednostronnie zobowiązujące </a:t>
            </a:r>
          </a:p>
          <a:p>
            <a:pPr>
              <a:buFont typeface="Wingdings" panose="05000000000000000000" pitchFamily="2" charset="2"/>
              <a:buChar char="Ø"/>
            </a:pPr>
            <a:r>
              <a:rPr lang="pl-PL" sz="1600" dirty="0"/>
              <a:t>dwustronnie zobowiązujące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odpłatne</a:t>
            </a:r>
          </a:p>
          <a:p>
            <a:pPr>
              <a:buFont typeface="Wingdings" panose="05000000000000000000" pitchFamily="2" charset="2"/>
              <a:buChar char="Ø"/>
            </a:pPr>
            <a:r>
              <a:rPr lang="pl-PL" sz="1600" dirty="0"/>
              <a:t>nieodpłatne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konsensualne</a:t>
            </a:r>
          </a:p>
          <a:p>
            <a:pPr>
              <a:buFont typeface="Wingdings" panose="05000000000000000000" pitchFamily="2" charset="2"/>
              <a:buChar char="Ø"/>
            </a:pPr>
            <a:r>
              <a:rPr lang="pl-PL" sz="1600" dirty="0"/>
              <a:t>realne</a:t>
            </a:r>
          </a:p>
        </p:txBody>
      </p:sp>
    </p:spTree>
    <p:extLst>
      <p:ext uri="{BB962C8B-B14F-4D97-AF65-F5344CB8AC3E}">
        <p14:creationId xmlns:p14="http://schemas.microsoft.com/office/powerpoint/2010/main" val="6935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b="1" dirty="0"/>
              <a:t>Umowa przedwstępna – </a:t>
            </a:r>
            <a:r>
              <a:rPr lang="pl-PL" sz="1600" dirty="0"/>
              <a:t>umowa, poprzez którą strony zobowiązują się do zawarcia umowy w przyszłości.</a:t>
            </a:r>
          </a:p>
          <a:p>
            <a:pPr marL="114300" indent="0" algn="just">
              <a:buNone/>
            </a:pPr>
            <a:endParaRPr lang="pl-PL" sz="1600" b="1" dirty="0"/>
          </a:p>
          <a:p>
            <a:pPr marL="114300" indent="0" algn="just">
              <a:buNone/>
            </a:pPr>
            <a:endParaRPr lang="pl-PL" sz="1600" b="1" dirty="0"/>
          </a:p>
          <a:p>
            <a:pPr marL="114300" indent="0" algn="just">
              <a:buNone/>
            </a:pPr>
            <a:r>
              <a:rPr lang="pl-PL" sz="1600" dirty="0"/>
              <a:t>Jeżeli umowa przedwstępna czyni zadość wymaganiom co do formy umowy przyrzeczonej, można dochodzić zawarcia umowy przyrzeczonej.</a:t>
            </a:r>
          </a:p>
        </p:txBody>
      </p:sp>
    </p:spTree>
    <p:extLst>
      <p:ext uri="{BB962C8B-B14F-4D97-AF65-F5344CB8AC3E}">
        <p14:creationId xmlns:p14="http://schemas.microsoft.com/office/powerpoint/2010/main" val="550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7952"/>
          </a:xfrm>
        </p:spPr>
        <p:txBody>
          <a:bodyPr>
            <a:normAutofit fontScale="92500" lnSpcReduction="10000"/>
          </a:bodyPr>
          <a:lstStyle/>
          <a:p>
            <a:pPr marL="114300" indent="0" algn="just">
              <a:buNone/>
            </a:pPr>
            <a:r>
              <a:rPr lang="pl-PL" sz="1600" dirty="0"/>
              <a:t>Klauzule niedozwolone – art. 385</a:t>
            </a:r>
            <a:r>
              <a:rPr lang="pl-PL" sz="1600" baseline="30000" dirty="0"/>
              <a:t>3</a:t>
            </a:r>
            <a:r>
              <a:rPr lang="pl-PL" sz="1600" dirty="0"/>
              <a:t> k.c.:</a:t>
            </a:r>
          </a:p>
          <a:p>
            <a:pPr algn="just">
              <a:buFont typeface="Wingdings" panose="05000000000000000000" pitchFamily="2" charset="2"/>
              <a:buChar char="Ø"/>
            </a:pPr>
            <a:r>
              <a:rPr lang="pl-PL" sz="1600" dirty="0"/>
              <a:t>wyłączenie lub ograniczenie odpowiedzialności względem konsumenta za szkody na osobie</a:t>
            </a:r>
          </a:p>
          <a:p>
            <a:pPr algn="just">
              <a:buFont typeface="Wingdings" panose="05000000000000000000" pitchFamily="2" charset="2"/>
              <a:buChar char="Ø"/>
            </a:pPr>
            <a:r>
              <a:rPr lang="pl-PL" sz="1600" dirty="0"/>
              <a:t>wyłączenie lub istotne ograniczenie odpowiedzialności względem konsumenta za niewykonanie lub nienależyte wykonanie zobowiązania</a:t>
            </a:r>
          </a:p>
          <a:p>
            <a:pPr algn="just">
              <a:buFont typeface="Wingdings" panose="05000000000000000000" pitchFamily="2" charset="2"/>
              <a:buChar char="Ø"/>
            </a:pPr>
            <a:r>
              <a:rPr lang="pl-PL" sz="1600" dirty="0"/>
              <a:t>wyłączenie lub istotne ograniczenie potrącenia wierzytelności konsumenta z wierzytelnością drugiej strony</a:t>
            </a:r>
          </a:p>
          <a:p>
            <a:pPr algn="just">
              <a:buFont typeface="Wingdings" panose="05000000000000000000" pitchFamily="2" charset="2"/>
              <a:buChar char="Ø"/>
            </a:pPr>
            <a:r>
              <a:rPr lang="pl-PL" sz="1600" dirty="0"/>
              <a:t>postanowienia, z którymi konsument nie miał możliwości się zapoznać przed zawarciem umowy</a:t>
            </a:r>
          </a:p>
          <a:p>
            <a:pPr algn="just">
              <a:buFont typeface="Wingdings" panose="05000000000000000000" pitchFamily="2" charset="2"/>
              <a:buChar char="Ø"/>
            </a:pPr>
            <a:r>
              <a:rPr lang="pl-PL" sz="1600" dirty="0"/>
              <a:t>postanowienia zezwalające kontrahentowi konsumenta na przeniesienie praw i przekazanie obowiązków wynikających z umowy bez zgody konsumenta</a:t>
            </a:r>
          </a:p>
          <a:p>
            <a:pPr algn="just">
              <a:buFont typeface="Wingdings" panose="05000000000000000000" pitchFamily="2" charset="2"/>
              <a:buChar char="Ø"/>
            </a:pPr>
            <a:r>
              <a:rPr lang="pl-PL" sz="1600" dirty="0"/>
              <a:t>postanowienia uzależniające zawarcie umowy od przyrzeczenia przez konsumenta zawierania w przyszłości dalszych umów podobnego rodzaju</a:t>
            </a:r>
          </a:p>
          <a:p>
            <a:pPr algn="just">
              <a:buFont typeface="Wingdings" panose="05000000000000000000" pitchFamily="2" charset="2"/>
              <a:buChar char="Ø"/>
            </a:pPr>
            <a:r>
              <a:rPr lang="pl-PL" sz="1600" dirty="0"/>
              <a:t>postanowienia uzależniające zawarcie, treść lub wykonanie umowy od zawarcia innej umowy, niemającej bezpośredniego związku z umową zawierającą oceniane postanowienie</a:t>
            </a:r>
          </a:p>
          <a:p>
            <a:pPr algn="just">
              <a:buFont typeface="Wingdings" panose="05000000000000000000" pitchFamily="2" charset="2"/>
              <a:buChar char="Ø"/>
            </a:pPr>
            <a:r>
              <a:rPr lang="pl-PL" sz="1600" dirty="0"/>
              <a:t>postanowienia uzależniające spełnienie świadczenia od okoliczności zależnych tylko od woli kontrahenta konsumenta</a:t>
            </a:r>
          </a:p>
          <a:p>
            <a:pPr algn="just">
              <a:buFont typeface="Wingdings" panose="05000000000000000000" pitchFamily="2" charset="2"/>
              <a:buChar char="Ø"/>
            </a:pPr>
            <a:r>
              <a:rPr lang="pl-PL" sz="1600" dirty="0"/>
              <a:t>postanowienia przyznające kontrahentowi konsumenta uprawnienia do dokonywania wiążącej interpretacji umowy</a:t>
            </a:r>
          </a:p>
          <a:p>
            <a:pPr algn="just">
              <a:buFont typeface="Wingdings" panose="05000000000000000000" pitchFamily="2" charset="2"/>
              <a:buChar char="Ø"/>
            </a:pPr>
            <a:r>
              <a:rPr lang="pl-PL" sz="1600" dirty="0"/>
              <a:t>postanowienia uprawniające kontrahenta konsumenta do jednostronnej zmiany umowy bez ważnej przyczyny wskazanej w tej umowie</a:t>
            </a:r>
          </a:p>
          <a:p>
            <a:pPr algn="just">
              <a:buFont typeface="Wingdings" panose="05000000000000000000" pitchFamily="2" charset="2"/>
              <a:buChar char="Ø"/>
            </a:pPr>
            <a:r>
              <a:rPr lang="pl-PL" sz="1600" dirty="0"/>
              <a:t>postanowienia przyznające tylko kontrahentowi konsumenta uprawnienie do stwierdzania zgodności świadczenia z umową </a:t>
            </a:r>
          </a:p>
        </p:txBody>
      </p:sp>
    </p:spTree>
    <p:extLst>
      <p:ext uri="{BB962C8B-B14F-4D97-AF65-F5344CB8AC3E}">
        <p14:creationId xmlns:p14="http://schemas.microsoft.com/office/powerpoint/2010/main" val="361645296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81203"/>
          </a:xfrm>
        </p:spPr>
        <p:txBody>
          <a:bodyPr>
            <a:normAutofit fontScale="92500" lnSpcReduction="10000"/>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wyłączające obowiązek zwrotu konsumentowi uiszczonej zapłaty za świadczenie niespełnione w całości lub części, jeżeli konsument zrezygnuje z zawarcia umowy lub jej wykonania</a:t>
            </a:r>
          </a:p>
          <a:p>
            <a:pPr algn="just">
              <a:buFont typeface="Wingdings" panose="05000000000000000000" pitchFamily="2" charset="2"/>
              <a:buChar char="Ø"/>
            </a:pPr>
            <a:r>
              <a:rPr lang="pl-PL" sz="1600" dirty="0"/>
              <a:t>postanowienia przewidujące utratę prawa żądania zwrotu świadczenia konsumenta spełnionego wcześniej niż świadczenie kontrahenta, gdy strony wypowiadają, rozwiązują lub odstępują od umowy</a:t>
            </a:r>
          </a:p>
          <a:p>
            <a:pPr algn="just">
              <a:buFont typeface="Wingdings" panose="05000000000000000000" pitchFamily="2" charset="2"/>
              <a:buChar char="Ø"/>
            </a:pPr>
            <a:r>
              <a:rPr lang="pl-PL" sz="1600" dirty="0"/>
              <a:t>postanowienia pozbawiające wyłącznie konsumenta uprawnienia do rozwiązania umowy, odstąpienia od niej lub jej wypowiedzenia</a:t>
            </a:r>
          </a:p>
          <a:p>
            <a:pPr algn="just">
              <a:buFont typeface="Wingdings" panose="05000000000000000000" pitchFamily="2" charset="2"/>
              <a:buChar char="Ø"/>
            </a:pPr>
            <a:r>
              <a:rPr lang="pl-PL" sz="1600" dirty="0"/>
              <a:t>postanowienia zastrzegające dla kontrahenta konsumenta uprawnienie wypowiedzenia umowy zawartej na czas nieoznaczony, bez wskazania ważnych przyczyn i stosownego terminu wypowiedzenia</a:t>
            </a:r>
          </a:p>
          <a:p>
            <a:pPr algn="just">
              <a:buFont typeface="Wingdings" panose="05000000000000000000" pitchFamily="2" charset="2"/>
              <a:buChar char="Ø"/>
            </a:pPr>
            <a:r>
              <a:rPr lang="pl-PL" sz="1600" dirty="0"/>
              <a:t>postanowienia nakładające wyłącznie na konsumenta obowiązek zapłaty ustalonej sumy na wypadek rezygnacji z zawarcia lub wykonania umowy</a:t>
            </a:r>
          </a:p>
          <a:p>
            <a:pPr algn="just">
              <a:buFont typeface="Wingdings" panose="05000000000000000000" pitchFamily="2" charset="2"/>
              <a:buChar char="Ø"/>
            </a:pPr>
            <a:r>
              <a:rPr lang="pl-PL" sz="1600" dirty="0"/>
              <a:t>postanowienia nakładające na konsumenta, który nie wykonał zobowiązania lub odstąpił od umowy, obowiązek zapłaty rażąco wygórowanej kary umownej lub odstępnego</a:t>
            </a:r>
          </a:p>
          <a:p>
            <a:pPr algn="just">
              <a:buFont typeface="Wingdings" panose="05000000000000000000" pitchFamily="2" charset="2"/>
              <a:buChar char="Ø"/>
            </a:pPr>
            <a:r>
              <a:rPr lang="pl-PL" sz="1600" dirty="0"/>
              <a:t>postanowienia stanowiące, że umowa zawarta na czas oznaczony ulega przedłużeniu, o ile konsument, dla którego zastrzeżono rażąco krótki termin, nie złoży przeciwnego oświadczenia</a:t>
            </a:r>
          </a:p>
          <a:p>
            <a:pPr algn="just">
              <a:buFont typeface="Wingdings" panose="05000000000000000000" pitchFamily="2" charset="2"/>
              <a:buChar char="Ø"/>
            </a:pPr>
            <a:r>
              <a:rPr lang="pl-PL" sz="1600" dirty="0"/>
              <a:t>postanowienia przewidujące wyłącznie dla kontrahenta konsumenta jednostronne uprawnienie do zmiany, bez ważnych przyczyn, istotnych cech świadczenia</a:t>
            </a:r>
          </a:p>
          <a:p>
            <a:pPr algn="just">
              <a:buFont typeface="Wingdings" panose="05000000000000000000" pitchFamily="2" charset="2"/>
              <a:buChar char="Ø"/>
            </a:pPr>
            <a:r>
              <a:rPr lang="pl-PL" sz="1600" dirty="0"/>
              <a:t>postanowienia przewidujące uprawnienie kontrahenta konsumenta do określenia lub podwyższenia ceny lub wynagrodzenia po zawarciu umowy bez przyznania konsumentowi prawa odstąpienia od umowy</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352995649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631574"/>
          </a:xfrm>
        </p:spPr>
        <p:txBody>
          <a:bodyPr>
            <a:normAutofit/>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uzależniające odpowiedzialność kontrahenta konsumenta od wykonania zobowiązań przez osoby, za pośrednictwem których kontrahent konsumenta zawiera umowę lub przy których pomocy wykonuje swoje zobowiązanie, albo uzależniające tę odpowiedzialność od spełnienia przez konsumenta nadmiernie uciążliwych formalności</a:t>
            </a:r>
          </a:p>
          <a:p>
            <a:pPr algn="just">
              <a:buFont typeface="Wingdings" panose="05000000000000000000" pitchFamily="2" charset="2"/>
              <a:buChar char="Ø"/>
            </a:pPr>
            <a:r>
              <a:rPr lang="pl-PL" sz="1600" dirty="0"/>
              <a:t>postanowienia przewidujące obowiązek wykonania zobowiązania przez konsumenta mimo niewykonania lub nienależytego wykonania zobowiązania przez jego kontrahenta</a:t>
            </a:r>
          </a:p>
          <a:p>
            <a:pPr algn="just">
              <a:buFont typeface="Wingdings" panose="05000000000000000000" pitchFamily="2" charset="2"/>
              <a:buChar char="Ø"/>
            </a:pPr>
            <a:r>
              <a:rPr lang="pl-PL" sz="1600" dirty="0"/>
              <a:t>postanowienia wyłączające jurysdykcję sądów polskich lub poddające sprawę pod rozstrzygnięcie sądu polubownego polskiego lub zagranicznego albo innego organu, a także narzucające rozpoznanie sprawy przez sąd, który wedle przepisów proceduralnych nie jest miejscowo właściwy.</a:t>
            </a:r>
          </a:p>
        </p:txBody>
      </p:sp>
    </p:spTree>
    <p:extLst>
      <p:ext uri="{BB962C8B-B14F-4D97-AF65-F5344CB8AC3E}">
        <p14:creationId xmlns:p14="http://schemas.microsoft.com/office/powerpoint/2010/main" val="179786526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3246"/>
          </a:xfrm>
        </p:spPr>
        <p:txBody>
          <a:bodyPr>
            <a:normAutofit fontScale="92500" lnSpcReduction="10000"/>
          </a:bodyPr>
          <a:lstStyle/>
          <a:p>
            <a:pPr marL="114300" indent="0" algn="just">
              <a:buNone/>
            </a:pPr>
            <a:r>
              <a:rPr lang="pl-PL" sz="1600" dirty="0"/>
              <a:t>Czyny niedozwolone:</a:t>
            </a:r>
          </a:p>
          <a:p>
            <a:pPr algn="just">
              <a:buFont typeface="Wingdings" panose="05000000000000000000" pitchFamily="2" charset="2"/>
              <a:buChar char="Ø"/>
            </a:pPr>
            <a:r>
              <a:rPr lang="pl-PL" sz="1600" dirty="0"/>
              <a:t>odpowiedzialność </a:t>
            </a:r>
            <a:r>
              <a:rPr lang="pl-PL" sz="1600" b="1" dirty="0"/>
              <a:t>za własne czyny</a:t>
            </a:r>
            <a:r>
              <a:rPr lang="pl-PL" sz="1600" dirty="0"/>
              <a:t> – wina, poczytalność, obrona konieczna, stan wyższej konieczności, samopomoc</a:t>
            </a:r>
          </a:p>
          <a:p>
            <a:pPr algn="just">
              <a:buFont typeface="Wingdings" panose="05000000000000000000" pitchFamily="2" charset="2"/>
              <a:buChar char="Ø"/>
            </a:pPr>
            <a:r>
              <a:rPr lang="pl-PL" sz="1600" dirty="0"/>
              <a:t>odpowiedzialność </a:t>
            </a:r>
            <a:r>
              <a:rPr lang="pl-PL" sz="1600" b="1" dirty="0"/>
              <a:t>za cudze czyny</a:t>
            </a:r>
            <a:r>
              <a:rPr lang="pl-PL" sz="1600" dirty="0"/>
              <a:t> – za osoby niepoczytalne, za podwładnych, za osobę, której powierzona została czynność</a:t>
            </a:r>
          </a:p>
          <a:p>
            <a:pPr algn="just">
              <a:buFont typeface="Wingdings" panose="05000000000000000000" pitchFamily="2" charset="2"/>
              <a:buChar char="Ø"/>
            </a:pPr>
            <a:r>
              <a:rPr lang="pl-PL" sz="1600" dirty="0"/>
              <a:t>odpowiedzialność </a:t>
            </a:r>
            <a:r>
              <a:rPr lang="pl-PL" sz="1600" b="1" dirty="0"/>
              <a:t>Skarbu Państwa za szkody wyrządzone przez funkcjonariuszy państwowych</a:t>
            </a:r>
          </a:p>
          <a:p>
            <a:pPr algn="just">
              <a:buFont typeface="Wingdings" panose="05000000000000000000" pitchFamily="2" charset="2"/>
              <a:buChar char="Ø"/>
            </a:pPr>
            <a:r>
              <a:rPr lang="pl-PL" sz="1600" dirty="0"/>
              <a:t>odpowiedzialność </a:t>
            </a:r>
            <a:r>
              <a:rPr lang="pl-PL" sz="1600" b="1" dirty="0"/>
              <a:t>przedsiębiorstw stosujących siły przyrody</a:t>
            </a:r>
          </a:p>
          <a:p>
            <a:pPr algn="just">
              <a:buFont typeface="Wingdings" panose="05000000000000000000" pitchFamily="2" charset="2"/>
              <a:buChar char="Ø"/>
            </a:pPr>
            <a:r>
              <a:rPr lang="pl-PL" sz="1600" dirty="0"/>
              <a:t>odpowiedzialność </a:t>
            </a:r>
            <a:r>
              <a:rPr lang="pl-PL" sz="1600" b="1" dirty="0"/>
              <a:t>posiadaczy mechanicznych środków komunikacji</a:t>
            </a:r>
          </a:p>
          <a:p>
            <a:pPr algn="just">
              <a:buFont typeface="Wingdings" panose="05000000000000000000" pitchFamily="2" charset="2"/>
              <a:buChar char="Ø"/>
            </a:pPr>
            <a:r>
              <a:rPr lang="pl-PL" sz="1600" dirty="0"/>
              <a:t>odpowiedzialność </a:t>
            </a:r>
            <a:r>
              <a:rPr lang="pl-PL" sz="1600" b="1" dirty="0"/>
              <a:t>za szkodę wyrządzoną przez produkt niebezpieczny</a:t>
            </a:r>
          </a:p>
          <a:p>
            <a:pPr algn="just">
              <a:buFont typeface="Wingdings" panose="05000000000000000000" pitchFamily="2" charset="2"/>
              <a:buChar char="Ø"/>
            </a:pPr>
            <a:r>
              <a:rPr lang="pl-PL" sz="1600" dirty="0"/>
              <a:t>odpowiedzialność </a:t>
            </a:r>
            <a:r>
              <a:rPr lang="pl-PL" sz="1600" b="1" dirty="0"/>
              <a:t>za zwierzęta</a:t>
            </a:r>
          </a:p>
          <a:p>
            <a:pPr algn="just">
              <a:buFont typeface="Wingdings" panose="05000000000000000000" pitchFamily="2" charset="2"/>
              <a:buChar char="Ø"/>
            </a:pPr>
            <a:r>
              <a:rPr lang="pl-PL" sz="1600" dirty="0"/>
              <a:t>odpowiedzialność </a:t>
            </a:r>
            <a:r>
              <a:rPr lang="pl-PL" sz="1600" b="1" dirty="0"/>
              <a:t>za wyrzucenie, wylanie lub spadnięcie przedmiotu z pomieszczenia</a:t>
            </a:r>
          </a:p>
          <a:p>
            <a:pPr algn="just">
              <a:buFont typeface="Wingdings" panose="05000000000000000000" pitchFamily="2" charset="2"/>
              <a:buChar char="Ø"/>
            </a:pPr>
            <a:r>
              <a:rPr lang="pl-PL" sz="1600" dirty="0"/>
              <a:t>odpowiedzialność </a:t>
            </a:r>
            <a:r>
              <a:rPr lang="pl-PL" sz="1600" b="1" dirty="0"/>
              <a:t>za zawalenie się budowli</a:t>
            </a:r>
          </a:p>
          <a:p>
            <a:pPr marL="114300" indent="0" algn="just">
              <a:buNone/>
            </a:pPr>
            <a:endParaRPr lang="pl-PL" sz="1600" dirty="0"/>
          </a:p>
          <a:p>
            <a:pPr marL="114300" indent="0" algn="just">
              <a:buNone/>
            </a:pPr>
            <a:r>
              <a:rPr lang="pl-PL" sz="1600" dirty="0"/>
              <a:t>*obrona konieczna - odpieranie bezpośredniego i bezprawnego zamachu na jakiekolwiek dobro własne lub innej osoby</a:t>
            </a:r>
          </a:p>
          <a:p>
            <a:pPr marL="114300" indent="0" algn="just">
              <a:buNone/>
            </a:pPr>
            <a:r>
              <a:rPr lang="pl-PL" sz="1600" dirty="0"/>
              <a:t>**stan wyższej koniczności - zniszczenie lub uszkodzenie cudzej rzeczy albo zabicie lub zranienie cudzego zwierzęcia w celu odwrócenia od siebie lub od innych niebezpieczeństwa grożącego bezpośrednio od tej rzeczy lub zwierzęcia, jeżeli niebezpieczeństwa nie wywołało się osobiście, a nie można było inaczej mu zapobiec i jeżeli ratowane dobro jest oczywiście ważniejsze aniżeli dobro naruszone</a:t>
            </a:r>
          </a:p>
          <a:p>
            <a:pPr marL="114300" indent="0" algn="just">
              <a:buNone/>
            </a:pPr>
            <a:r>
              <a:rPr lang="pl-PL" sz="1600" dirty="0"/>
              <a:t>***niepoczytalność – stan wyłączający świadome albo swobodne powzięcie decyzji i wyrażenie woli</a:t>
            </a:r>
          </a:p>
          <a:p>
            <a:pPr marL="114300" indent="0" algn="just">
              <a:buNone/>
            </a:pPr>
            <a:endParaRPr lang="pl-PL" sz="1600" dirty="0"/>
          </a:p>
        </p:txBody>
      </p:sp>
    </p:spTree>
    <p:extLst>
      <p:ext uri="{BB962C8B-B14F-4D97-AF65-F5344CB8AC3E}">
        <p14:creationId xmlns:p14="http://schemas.microsoft.com/office/powerpoint/2010/main" val="361988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92727" y="1752600"/>
            <a:ext cx="11014229" cy="4844752"/>
          </a:xfrm>
        </p:spPr>
        <p:txBody>
          <a:bodyPr>
            <a:normAutofit fontScale="92500" lnSpcReduction="10000"/>
          </a:bodyPr>
          <a:lstStyle/>
          <a:p>
            <a:pPr marL="114300" indent="0" algn="just">
              <a:buNone/>
            </a:pPr>
            <a:r>
              <a:rPr lang="pl-PL" sz="1600" b="1" dirty="0"/>
              <a:t>Wykonanie zobowiązań</a:t>
            </a:r>
            <a:r>
              <a:rPr lang="pl-PL" sz="1600" dirty="0"/>
              <a:t> – miejsce i czas wykonania, dowód wykonania zobowiązań (pokwitowanie wykonania, zwrot dokumentu stwierdzającego zobowiązanie).</a:t>
            </a:r>
          </a:p>
          <a:p>
            <a:pPr marL="114300" indent="0" algn="just">
              <a:buNone/>
            </a:pPr>
            <a:r>
              <a:rPr lang="pl-PL" sz="1600" dirty="0"/>
              <a:t>*miejsce spełnienia świadczenia - gdzie w chwili powstania zobowiązania dłużnik miał zamieszkanie lub siedzibę. Jednakże świadczenie pieniężne powinno być spełnione w miejscu zamieszkania lub w siedzibie wierzyciela w chwili spełnienia świadczenia</a:t>
            </a:r>
          </a:p>
          <a:p>
            <a:pPr marL="114300" indent="0" algn="just">
              <a:buNone/>
            </a:pPr>
            <a:r>
              <a:rPr lang="pl-PL" sz="1600" dirty="0"/>
              <a:t>**termin spełnienia świadczenia - jeżeli termin spełnienia świadczenia nie jest oznaczony ani nie wynika z właściwości zobowiązania, świadczenie powinno być spełnione niezwłocznie po wezwaniu dłużnika do wykonania</a:t>
            </a:r>
          </a:p>
          <a:p>
            <a:pPr marL="114300" indent="0" algn="just">
              <a:buNone/>
            </a:pPr>
            <a:endParaRPr lang="pl-PL" sz="1600" dirty="0"/>
          </a:p>
          <a:p>
            <a:pPr marL="114300" indent="0" algn="just">
              <a:buNone/>
            </a:pPr>
            <a:r>
              <a:rPr lang="pl-PL" sz="1600" b="1" dirty="0"/>
              <a:t>Skutki niewykonania zobowiązań</a:t>
            </a:r>
            <a:r>
              <a:rPr lang="pl-PL" sz="1600" dirty="0"/>
              <a:t> – odpowiedzialność kontraktowa, ciężar dowodu, niemożność świadczenia, zwłoka dłużnika.</a:t>
            </a:r>
          </a:p>
          <a:p>
            <a:pPr marL="114300" indent="0" algn="just">
              <a:buNone/>
            </a:pPr>
            <a:endParaRPr lang="pl-PL" sz="1600" dirty="0"/>
          </a:p>
          <a:p>
            <a:pPr marL="114300" indent="0" algn="just">
              <a:buNone/>
            </a:pPr>
            <a:r>
              <a:rPr lang="pl-PL" sz="1600" b="1" dirty="0"/>
              <a:t>Zgaśnięcie zobowiązań</a:t>
            </a:r>
            <a:r>
              <a:rPr lang="pl-PL" sz="1600" dirty="0"/>
              <a:t>:</a:t>
            </a:r>
          </a:p>
          <a:p>
            <a:pPr algn="just">
              <a:buFont typeface="Wingdings" panose="05000000000000000000" pitchFamily="2" charset="2"/>
              <a:buChar char="Ø"/>
            </a:pPr>
            <a:r>
              <a:rPr lang="pl-PL" sz="1600" dirty="0"/>
              <a:t>świadczenie w miejsce wykonania (dłużnik proponuje wierzycielowi zamiast wykonania zobowiązania inne świadczenie)</a:t>
            </a:r>
          </a:p>
          <a:p>
            <a:pPr algn="just">
              <a:buFont typeface="Wingdings" panose="05000000000000000000" pitchFamily="2" charset="2"/>
              <a:buChar char="Ø"/>
            </a:pPr>
            <a:r>
              <a:rPr lang="pl-PL" sz="1600" dirty="0"/>
              <a:t>potrącenie</a:t>
            </a:r>
          </a:p>
          <a:p>
            <a:pPr algn="just">
              <a:buFont typeface="Wingdings" panose="05000000000000000000" pitchFamily="2" charset="2"/>
              <a:buChar char="Ø"/>
            </a:pPr>
            <a:r>
              <a:rPr lang="pl-PL" sz="1600" dirty="0"/>
              <a:t>odnowienie (dłużnik za zgodą wierzyciela zobowiązuje się świadczyć coś innego albo to samo z innej podstawy prawnej)</a:t>
            </a:r>
          </a:p>
          <a:p>
            <a:pPr algn="just">
              <a:buFont typeface="Wingdings" panose="05000000000000000000" pitchFamily="2" charset="2"/>
              <a:buChar char="Ø"/>
            </a:pPr>
            <a:r>
              <a:rPr lang="pl-PL" sz="1600" dirty="0"/>
              <a:t>złożenie do depozytu sądowego</a:t>
            </a:r>
          </a:p>
          <a:p>
            <a:pPr algn="just">
              <a:buFont typeface="Wingdings" panose="05000000000000000000" pitchFamily="2" charset="2"/>
              <a:buChar char="Ø"/>
            </a:pPr>
            <a:r>
              <a:rPr lang="pl-PL" sz="1600" dirty="0"/>
              <a:t>zwolnienie z długu</a:t>
            </a:r>
          </a:p>
          <a:p>
            <a:pPr algn="just">
              <a:buFont typeface="Wingdings" panose="05000000000000000000" pitchFamily="2" charset="2"/>
              <a:buChar char="Ø"/>
            </a:pPr>
            <a:r>
              <a:rPr lang="pl-PL" sz="1600" dirty="0"/>
              <a:t>zmiana wierzyciela lub dłużnika (przejęcie długu, cesja wierzytelności)</a:t>
            </a:r>
          </a:p>
        </p:txBody>
      </p:sp>
    </p:spTree>
    <p:extLst>
      <p:ext uri="{BB962C8B-B14F-4D97-AF65-F5344CB8AC3E}">
        <p14:creationId xmlns:p14="http://schemas.microsoft.com/office/powerpoint/2010/main" val="159005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53935" y="1700808"/>
            <a:ext cx="10623665" cy="4968552"/>
          </a:xfrm>
        </p:spPr>
        <p:txBody>
          <a:bodyPr>
            <a:normAutofit/>
          </a:bodyPr>
          <a:lstStyle/>
          <a:p>
            <a:pPr marL="114300" indent="0">
              <a:buNone/>
            </a:pPr>
            <a:r>
              <a:rPr lang="pl-PL" sz="1600" b="1" dirty="0"/>
              <a:t>Dziedziczenie z ustawy:</a:t>
            </a:r>
          </a:p>
          <a:p>
            <a:pPr algn="just">
              <a:buFont typeface="Wingdings" panose="05000000000000000000" pitchFamily="2" charset="2"/>
              <a:buChar char="Ø"/>
            </a:pPr>
            <a:r>
              <a:rPr lang="pl-PL" sz="1600" b="1" dirty="0"/>
              <a:t>w pierwszej kolejności</a:t>
            </a:r>
            <a:r>
              <a:rPr lang="pl-PL" sz="1600" dirty="0"/>
              <a:t> – dzieci i małżonek – dziedziczą w częściach równych, jednak część przypadająca małżonkowi nie może być mniejsza niż ¼ całości spadku</a:t>
            </a:r>
          </a:p>
          <a:p>
            <a:pPr algn="just">
              <a:buFont typeface="Wingdings" panose="05000000000000000000" pitchFamily="2" charset="2"/>
              <a:buChar char="Ø"/>
            </a:pPr>
            <a:r>
              <a:rPr lang="pl-PL" sz="1600" dirty="0"/>
              <a:t>jeżeli dziecko spadkodawcy nie dożyło chwili otwarcia spadku, jego udział w częściach równych przypada jego dzieciom (ta zasada jest odpowiednio stosowana do dalszych zstępnych)</a:t>
            </a:r>
          </a:p>
          <a:p>
            <a:pPr algn="just">
              <a:buFont typeface="Wingdings" panose="05000000000000000000" pitchFamily="2" charset="2"/>
              <a:buChar char="Ø"/>
            </a:pPr>
            <a:r>
              <a:rPr lang="pl-PL" sz="1600" dirty="0"/>
              <a:t>w przypadku braku zstępnych – rodzice i małżonek – każde z rodziców dziedziczy ¼ spadku, a małżonek ½ spadku</a:t>
            </a:r>
          </a:p>
          <a:p>
            <a:pPr algn="just">
              <a:buFont typeface="Wingdings" panose="05000000000000000000" pitchFamily="2" charset="2"/>
              <a:buChar char="Ø"/>
            </a:pPr>
            <a:r>
              <a:rPr lang="pl-PL" sz="1600" dirty="0"/>
              <a:t>w przypadku braku małżonka – rodzice – dziedziczą w częściach równych</a:t>
            </a:r>
          </a:p>
          <a:p>
            <a:pPr algn="just">
              <a:buFont typeface="Wingdings" panose="05000000000000000000" pitchFamily="2" charset="2"/>
              <a:buChar char="Ø"/>
            </a:pPr>
            <a:r>
              <a:rPr lang="pl-PL" sz="1600" dirty="0"/>
              <a:t>w przypadku gdy jedno z rodziców nie dożyło chwili otwarcia spadku – żyjący rodzic i rodzeństwo spadkodawcy – rodzeństwu przypada udział, który należałby się nieżyjącemu rodzicowi</a:t>
            </a:r>
          </a:p>
          <a:p>
            <a:pPr algn="just">
              <a:buFont typeface="Wingdings" panose="05000000000000000000" pitchFamily="2" charset="2"/>
              <a:buChar char="Ø"/>
            </a:pPr>
            <a:r>
              <a:rPr lang="pl-PL" sz="1600" dirty="0"/>
              <a:t>w przypadku gdy któreś z rodzeństwa nie dożyło otwarcia spadku – jego udział przypada jego zstępnym</a:t>
            </a:r>
          </a:p>
          <a:p>
            <a:pPr algn="just">
              <a:buFont typeface="Wingdings" panose="05000000000000000000" pitchFamily="2" charset="2"/>
              <a:buChar char="Ø"/>
            </a:pPr>
            <a:r>
              <a:rPr lang="pl-PL" sz="1600" dirty="0"/>
              <a:t>w przypadku gdy jedno z rodziców nie dożyło otwarcia spadku, brak jest rodzeństwa – żyjący rodzic i małżonek spadkodawcy dziedziczą po ½ całości spadku</a:t>
            </a:r>
          </a:p>
        </p:txBody>
      </p:sp>
    </p:spTree>
    <p:extLst>
      <p:ext uri="{BB962C8B-B14F-4D97-AF65-F5344CB8AC3E}">
        <p14:creationId xmlns:p14="http://schemas.microsoft.com/office/powerpoint/2010/main" val="16139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Organy naczelne</a:t>
            </a:r>
          </a:p>
          <a:p>
            <a:pPr algn="just">
              <a:buFont typeface="Wingdings" pitchFamily="2" charset="2"/>
              <a:buChar char="Ø"/>
            </a:pPr>
            <a:r>
              <a:rPr lang="pl-PL" sz="1600" dirty="0"/>
              <a:t>w stosunku do organów administracji rządowej, organów jednostek samorządu terytorialnego (z wyjątkiem SKO), organów państwowych i samorządowych jednostek organizacyjnych – Prezes RM i właściwi ministrowie</a:t>
            </a:r>
          </a:p>
          <a:p>
            <a:pPr algn="just">
              <a:buFont typeface="Wingdings" pitchFamily="2" charset="2"/>
              <a:buChar char="Ø"/>
            </a:pPr>
            <a:r>
              <a:rPr lang="pl-PL" sz="1600" dirty="0"/>
              <a:t>w stosunku do innych organów państwowych – odpowiednie organy o ogólnokrajowym zasięgu działania</a:t>
            </a:r>
          </a:p>
          <a:p>
            <a:pPr algn="just">
              <a:buFont typeface="Wingdings" pitchFamily="2" charset="2"/>
              <a:buChar char="Ø"/>
            </a:pPr>
            <a:r>
              <a:rPr lang="pl-PL" sz="1600" dirty="0"/>
              <a:t>w stosunku do organów organizacji społecznych – naczelne organy tych organizacji, a w razie ich braku – Prezes RM lub właściwi ministrowie sprawujący zwierzchni nadzór nad ich działalnością</a:t>
            </a:r>
          </a:p>
        </p:txBody>
      </p:sp>
    </p:spTree>
    <p:extLst>
      <p:ext uri="{BB962C8B-B14F-4D97-AF65-F5344CB8AC3E}">
        <p14:creationId xmlns:p14="http://schemas.microsoft.com/office/powerpoint/2010/main" val="30558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Dziedziczenie ustawowe c.d.:</a:t>
            </a:r>
          </a:p>
          <a:p>
            <a:pPr algn="just">
              <a:buFont typeface="Wingdings" panose="05000000000000000000" pitchFamily="2" charset="2"/>
              <a:buChar char="Ø"/>
            </a:pPr>
            <a:r>
              <a:rPr lang="pl-PL" sz="1600" dirty="0"/>
              <a:t>w przypadku braku zstępnych spadkodawcy, jego rodziców, rodzeństwa i ich zstępnych – całość spadku dziedziczy małżonek spadkodawcy</a:t>
            </a:r>
          </a:p>
          <a:p>
            <a:pPr algn="just">
              <a:buFont typeface="Wingdings" panose="05000000000000000000" pitchFamily="2" charset="2"/>
              <a:buChar char="Ø"/>
            </a:pPr>
            <a:r>
              <a:rPr lang="pl-PL" sz="1600" dirty="0"/>
              <a:t>w przypadku braku zstępnych, małżonka, rodziców, rodzeństwa i zstępnych rodzeństwa – całość spadku dziedziczą dziadkowie w częściach równych </a:t>
            </a:r>
          </a:p>
          <a:p>
            <a:pPr algn="just">
              <a:buFont typeface="Wingdings" panose="05000000000000000000" pitchFamily="2" charset="2"/>
              <a:buChar char="Ø"/>
            </a:pPr>
            <a:r>
              <a:rPr lang="pl-PL" sz="1600" dirty="0"/>
              <a:t>w przypadku gdy którykolwiek z dziadków nie dożył chwili otwarcia spadku – jego udział przypada jego dzieciom w częściach równych</a:t>
            </a:r>
          </a:p>
          <a:p>
            <a:pPr algn="just">
              <a:buFont typeface="Wingdings" panose="05000000000000000000" pitchFamily="2" charset="2"/>
              <a:buChar char="Ø"/>
            </a:pPr>
            <a:r>
              <a:rPr lang="pl-PL" sz="1600" dirty="0"/>
              <a:t>w przypadku gdy dziecko któregokolwiek z dziadków spadkodawcy nie dożyło otwarcia spadku,  udział spadkowy, który by mu przypadał, przypada jego dzieciom w częściach równych</a:t>
            </a:r>
          </a:p>
          <a:p>
            <a:pPr algn="just">
              <a:buFont typeface="Wingdings" panose="05000000000000000000" pitchFamily="2" charset="2"/>
              <a:buChar char="Ø"/>
            </a:pPr>
            <a:r>
              <a:rPr lang="pl-PL" sz="1600" dirty="0"/>
              <a:t>w przypadku braku dzieci i wnuków tego z dziadków, który nie dożył otwarcia spadku, udział spadkowy, który by mu przypadał, przypada pozostałym dziadkom w częściach równych </a:t>
            </a:r>
          </a:p>
          <a:p>
            <a:pPr algn="just">
              <a:buFont typeface="Wingdings" panose="05000000000000000000" pitchFamily="2" charset="2"/>
              <a:buChar char="Ø"/>
            </a:pPr>
            <a:r>
              <a:rPr lang="pl-PL" sz="1600" dirty="0"/>
              <a:t>w przypadku braku małżonka spadkodawcy, jego krewnych powołanych do dziedziczenia z ustawy – spadek przypada pasierbom (dzieciom nieżyjącego małżonka spadkodawcy)</a:t>
            </a:r>
          </a:p>
          <a:p>
            <a:pPr algn="just">
              <a:buFont typeface="Wingdings" panose="05000000000000000000" pitchFamily="2" charset="2"/>
              <a:buChar char="Ø"/>
            </a:pPr>
            <a:r>
              <a:rPr lang="pl-PL" sz="1600" dirty="0"/>
              <a:t>w przypadku braku małżonka, krewnych i dzieci małżonka spadkodawcy – spadek przypada gminie ostatniego miejsca zamieszkania spadkodawcy </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268460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2410"/>
          </a:xfrm>
        </p:spPr>
        <p:txBody>
          <a:bodyPr>
            <a:normAutofit lnSpcReduction="10000"/>
          </a:bodyPr>
          <a:lstStyle/>
          <a:p>
            <a:pPr marL="114300" indent="0" algn="just">
              <a:buNone/>
            </a:pPr>
            <a:r>
              <a:rPr lang="pl-PL" sz="1600" b="1" dirty="0"/>
              <a:t>Dziedziczenie testamentowe </a:t>
            </a:r>
            <a:r>
              <a:rPr lang="pl-PL" sz="1600" dirty="0"/>
              <a:t>– forma testamentu</a:t>
            </a:r>
            <a:r>
              <a:rPr lang="pl-PL" sz="1600" b="1" dirty="0"/>
              <a:t>:</a:t>
            </a:r>
          </a:p>
          <a:p>
            <a:pPr algn="just">
              <a:buFont typeface="Wingdings" panose="05000000000000000000" pitchFamily="2" charset="2"/>
              <a:buChar char="Ø"/>
            </a:pPr>
            <a:r>
              <a:rPr lang="pl-PL" sz="1600" b="1" dirty="0"/>
              <a:t>zwykła</a:t>
            </a:r>
          </a:p>
          <a:p>
            <a:pPr algn="just">
              <a:buFont typeface="Wingdings" panose="05000000000000000000" pitchFamily="2" charset="2"/>
              <a:buChar char="§"/>
            </a:pPr>
            <a:r>
              <a:rPr lang="pl-PL" sz="1600" dirty="0"/>
              <a:t>testament holograficzny (testament własnoręczny)</a:t>
            </a:r>
          </a:p>
          <a:p>
            <a:pPr algn="just">
              <a:buFont typeface="Wingdings" panose="05000000000000000000" pitchFamily="2" charset="2"/>
              <a:buChar char="§"/>
            </a:pPr>
            <a:r>
              <a:rPr lang="pl-PL" sz="1600" dirty="0"/>
              <a:t>testament notarialny</a:t>
            </a:r>
          </a:p>
          <a:p>
            <a:pPr algn="just">
              <a:buFont typeface="Wingdings" panose="05000000000000000000" pitchFamily="2" charset="2"/>
              <a:buChar char="§"/>
            </a:pPr>
            <a:r>
              <a:rPr lang="pl-PL" sz="1600" dirty="0"/>
              <a:t>testament </a:t>
            </a:r>
            <a:r>
              <a:rPr lang="pl-PL" sz="1600" dirty="0" err="1"/>
              <a:t>allograficzny</a:t>
            </a:r>
            <a:r>
              <a:rPr lang="pl-PL" sz="1600" dirty="0"/>
              <a:t> (testament sporządzony przed wójtem/burmistrzem/prezydentem miasta/starostą/marszałkiem województwa/sekretarzem powiatu albo gminy/kierownikiem urzędu stanu cywilnego w obecności dwóch świadków)</a:t>
            </a:r>
          </a:p>
          <a:p>
            <a:pPr algn="just">
              <a:buFont typeface="Wingdings" panose="05000000000000000000" pitchFamily="2" charset="2"/>
              <a:buChar char="Ø"/>
            </a:pPr>
            <a:r>
              <a:rPr lang="pl-PL" sz="1600" b="1" dirty="0"/>
              <a:t>szczególna</a:t>
            </a:r>
          </a:p>
          <a:p>
            <a:pPr algn="just">
              <a:buFont typeface="Wingdings" panose="05000000000000000000" pitchFamily="2" charset="2"/>
              <a:buChar char="§"/>
            </a:pPr>
            <a:r>
              <a:rPr lang="pl-PL" sz="1600" dirty="0"/>
              <a:t>testament ustny (w przypadku obawy rychłej śmierci, oświadczenie złożone w obecności co najmniej trzech świadków; utrwalenie treści testamentu – spisanie przed upływem roku albo zgodne oświadczenie świadków przed sądem w ciągu 6 miesięcy od otwarcia spadku; w razie spisania testamentu – podpis spadkodawcy i dwóch świadków lub trzech świadków)</a:t>
            </a:r>
          </a:p>
          <a:p>
            <a:pPr algn="just">
              <a:buFont typeface="Wingdings" panose="05000000000000000000" pitchFamily="2" charset="2"/>
              <a:buChar char="§"/>
            </a:pPr>
            <a:r>
              <a:rPr lang="pl-PL" sz="1600" dirty="0"/>
              <a:t>testament podróżny (sporządzony podczas podróży polskim statkiem morskim lub powietrznym przed dowódcą statku lub jego zastępcą w obecności dwóch świadków; dowódca lub zastępca statku spisuje testament; testament podpisują – spadkodawca, świadkowie i dowódca; w razie braku podpisu spadkodawcy należy podać przyczynę braku podpisu)</a:t>
            </a:r>
          </a:p>
          <a:p>
            <a:pPr algn="just">
              <a:buFont typeface="Wingdings" panose="05000000000000000000" pitchFamily="2" charset="2"/>
              <a:buChar char="§"/>
            </a:pPr>
            <a:r>
              <a:rPr lang="pl-PL" sz="1600" dirty="0"/>
              <a:t>testament wojskowy (tylko w czasie mobilizacji lub wojny albo w czasie przebywania w niewoli)</a:t>
            </a:r>
          </a:p>
          <a:p>
            <a:pPr marL="114300" indent="0" algn="just">
              <a:buNone/>
            </a:pPr>
            <a:r>
              <a:rPr lang="pl-PL" sz="1600" dirty="0"/>
              <a:t>*testament szczególny traci moc z upływem sześciu miesięcy od ustania okoliczności, uzasadniających niezachowanie formy zwykłej</a:t>
            </a:r>
          </a:p>
        </p:txBody>
      </p:sp>
    </p:spTree>
    <p:extLst>
      <p:ext uri="{BB962C8B-B14F-4D97-AF65-F5344CB8AC3E}">
        <p14:creationId xmlns:p14="http://schemas.microsoft.com/office/powerpoint/2010/main" val="19953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Zachowek – </a:t>
            </a:r>
            <a:r>
              <a:rPr lang="pl-PL" sz="1600" dirty="0"/>
              <a:t>należy się spadkobiercom, którzy byliby powołani do dziedziczenia z ustawy, ale nie zostali powołani do spadku w drodze testamentu:</a:t>
            </a:r>
          </a:p>
          <a:p>
            <a:pPr algn="just">
              <a:buFont typeface="Wingdings" panose="05000000000000000000" pitchFamily="2" charset="2"/>
              <a:buChar char="Ø"/>
            </a:pPr>
            <a:r>
              <a:rPr lang="pl-PL" sz="1600" dirty="0"/>
              <a:t>jeżeli uprawniony jest trwale niezdolny do pracy albo jeżeli zstępny uprawniony jest małoletni – wysokość zachowku wynosi 2/3 wartości udziału spadkowego, który by mu przypadał</a:t>
            </a:r>
          </a:p>
          <a:p>
            <a:pPr algn="just">
              <a:buFont typeface="Wingdings" panose="05000000000000000000" pitchFamily="2" charset="2"/>
              <a:buChar char="Ø"/>
            </a:pPr>
            <a:r>
              <a:rPr lang="pl-PL" sz="1600" dirty="0"/>
              <a:t>w innych przypadkach – wysokość zachowku wynosi ½ wartości udziału spadkowego, który przypadałby spadkobiercy</a:t>
            </a:r>
          </a:p>
        </p:txBody>
      </p:sp>
    </p:spTree>
    <p:extLst>
      <p:ext uri="{BB962C8B-B14F-4D97-AF65-F5344CB8AC3E}">
        <p14:creationId xmlns:p14="http://schemas.microsoft.com/office/powerpoint/2010/main" val="122320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80955"/>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Nabycie spadku:</a:t>
            </a:r>
          </a:p>
          <a:p>
            <a:pPr algn="just">
              <a:buFont typeface="Wingdings" panose="05000000000000000000" pitchFamily="2" charset="2"/>
              <a:buChar char="Ø"/>
            </a:pPr>
            <a:r>
              <a:rPr lang="pl-PL" sz="1600" b="1" dirty="0"/>
              <a:t>przyjęcie wprost</a:t>
            </a:r>
            <a:r>
              <a:rPr lang="pl-PL" sz="1600" dirty="0"/>
              <a:t> – przyjęcie spadku w ten sposób pociąga za sobą pełną odpowiedzialność za długi spadkowe</a:t>
            </a:r>
          </a:p>
          <a:p>
            <a:pPr algn="just">
              <a:buFont typeface="Wingdings" panose="05000000000000000000" pitchFamily="2" charset="2"/>
              <a:buChar char="Ø"/>
            </a:pPr>
            <a:r>
              <a:rPr lang="pl-PL" sz="1600" b="1" dirty="0"/>
              <a:t>przyjęcie z dobrodziejstwem inwentarza</a:t>
            </a:r>
            <a:r>
              <a:rPr lang="pl-PL" sz="1600" dirty="0"/>
              <a:t> – przyjęcie spadku w ten sposób oznacza, że spadkobierca odpowiada za długi spadkowe tylko do wysokości aktywów spadkowych</a:t>
            </a:r>
          </a:p>
          <a:p>
            <a:pPr algn="just">
              <a:buFont typeface="Wingdings" panose="05000000000000000000" pitchFamily="2" charset="2"/>
              <a:buChar char="Ø"/>
            </a:pPr>
            <a:r>
              <a:rPr lang="pl-PL" sz="1600" b="1" dirty="0"/>
              <a:t>odrzucenie spadku</a:t>
            </a:r>
          </a:p>
          <a:p>
            <a:pPr algn="just">
              <a:buFont typeface="Wingdings" panose="05000000000000000000" pitchFamily="2" charset="2"/>
              <a:buChar char="Ø"/>
            </a:pPr>
            <a:endParaRPr lang="pl-PL" sz="1600" b="1" dirty="0"/>
          </a:p>
          <a:p>
            <a:pPr marL="114300" indent="0" algn="just">
              <a:buNone/>
            </a:pPr>
            <a:r>
              <a:rPr lang="pl-PL" sz="1600" dirty="0"/>
              <a:t>Oświadczenie o przyjęciu lub odrzuceniu spadku – może być złożone w ciągu 6 miesięcy od dnia, w którym spadkobierca dowiedział się o tytule swego powołania</a:t>
            </a:r>
          </a:p>
          <a:p>
            <a:pPr marL="114300" indent="0" algn="just">
              <a:buNone/>
            </a:pPr>
            <a:r>
              <a:rPr lang="pl-PL" sz="1600" dirty="0"/>
              <a:t>*zachowanie terminu - złożenie przed jego upływem terminu wniosku do sądu o odebranie oświadczenia o przyjęciu lub o odrzuceniu spadku</a:t>
            </a:r>
          </a:p>
          <a:p>
            <a:pPr marL="114300" indent="0" algn="just">
              <a:buNone/>
            </a:pPr>
            <a:endParaRPr lang="pl-PL" sz="1600" dirty="0"/>
          </a:p>
          <a:p>
            <a:pPr marL="114300" indent="0" algn="just">
              <a:buNone/>
            </a:pPr>
            <a:r>
              <a:rPr lang="pl-PL" sz="1600" dirty="0"/>
              <a:t>Brak złożenia oświadczenia w terminie = przyjęcie spadku z </a:t>
            </a:r>
            <a:r>
              <a:rPr lang="pl-PL" sz="1600"/>
              <a:t>dobrodziejstwem inwentarza</a:t>
            </a:r>
            <a:endParaRPr lang="pl-PL" sz="1600" dirty="0"/>
          </a:p>
        </p:txBody>
      </p:sp>
    </p:spTree>
    <p:extLst>
      <p:ext uri="{BB962C8B-B14F-4D97-AF65-F5344CB8AC3E}">
        <p14:creationId xmlns:p14="http://schemas.microsoft.com/office/powerpoint/2010/main" val="419688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Spory o właściwość </a:t>
            </a:r>
            <a:r>
              <a:rPr lang="pl-PL" sz="1600" dirty="0"/>
              <a:t>– pomiędzy organami należącymi do tej samej struktury organizacyjnej</a:t>
            </a:r>
          </a:p>
          <a:p>
            <a:pPr marL="114300" indent="0" algn="just">
              <a:buNone/>
            </a:pPr>
            <a:endParaRPr lang="pl-PL" sz="1600" b="1" dirty="0"/>
          </a:p>
          <a:p>
            <a:pPr marL="114300" indent="0" algn="just">
              <a:buNone/>
            </a:pPr>
            <a:r>
              <a:rPr lang="pl-PL" sz="1600" b="1" dirty="0"/>
              <a:t>Spory kompetencyjne – </a:t>
            </a:r>
            <a:r>
              <a:rPr lang="pl-PL" sz="1600" dirty="0"/>
              <a:t>pomiędzy organami należącymi do różnych struktur organizacyjnych</a:t>
            </a:r>
            <a:endParaRPr lang="pl-PL" sz="1600" b="1" dirty="0"/>
          </a:p>
          <a:p>
            <a:pPr marL="114300" indent="0" algn="just">
              <a:buNone/>
            </a:pPr>
            <a:endParaRPr lang="pl-PL" sz="1600" b="1" dirty="0"/>
          </a:p>
          <a:p>
            <a:pPr marL="114300" indent="0" algn="just">
              <a:buNone/>
            </a:pPr>
            <a:r>
              <a:rPr lang="pl-PL" sz="1600" b="1" dirty="0"/>
              <a:t>Spory o właściwość i spory kompetencyjne</a:t>
            </a:r>
          </a:p>
          <a:p>
            <a:pPr algn="just">
              <a:buFont typeface="Wingdings" pitchFamily="2" charset="2"/>
              <a:buChar char="Ø"/>
            </a:pPr>
            <a:r>
              <a:rPr lang="pl-PL" sz="1600" dirty="0"/>
              <a:t>pozytywne </a:t>
            </a:r>
          </a:p>
          <a:p>
            <a:pPr algn="just">
              <a:buFont typeface="Wingdings" pitchFamily="2" charset="2"/>
              <a:buChar char="Ø"/>
            </a:pPr>
            <a:r>
              <a:rPr lang="pl-PL" sz="1600" dirty="0"/>
              <a:t>negatywne </a:t>
            </a:r>
          </a:p>
        </p:txBody>
      </p:sp>
    </p:spTree>
    <p:extLst>
      <p:ext uri="{BB962C8B-B14F-4D97-AF65-F5344CB8AC3E}">
        <p14:creationId xmlns:p14="http://schemas.microsoft.com/office/powerpoint/2010/main" val="146965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1" y="1556792"/>
            <a:ext cx="11014229" cy="5112568"/>
          </a:xfrm>
        </p:spPr>
        <p:txBody>
          <a:bodyPr>
            <a:normAutofit/>
          </a:bodyPr>
          <a:lstStyle/>
          <a:p>
            <a:pPr marL="114300" indent="0" algn="just">
              <a:buNone/>
            </a:pPr>
            <a:r>
              <a:rPr lang="pl-PL" sz="1600" b="1" dirty="0"/>
              <a:t>Spory o właściwość </a:t>
            </a:r>
          </a:p>
          <a:p>
            <a:pPr algn="just">
              <a:buFont typeface="Wingdings" pitchFamily="2" charset="2"/>
              <a:buChar char="Ø"/>
            </a:pPr>
            <a:r>
              <a:rPr lang="pl-PL" sz="1600" dirty="0"/>
              <a:t>między organami samorządu terytorialnego – rozstrzyga wspólny dla nich organ wyższego stopnia, a w jego braku – sąd administracyjny</a:t>
            </a:r>
          </a:p>
          <a:p>
            <a:pPr algn="just">
              <a:buFont typeface="Wingdings" pitchFamily="2" charset="2"/>
              <a:buChar char="Ø"/>
            </a:pPr>
            <a:r>
              <a:rPr lang="pl-PL" sz="1600" dirty="0"/>
              <a:t>między kierownikami służb, inspekcji i straży administracji zespolonej tego samego powiatu, działających w imieniu własnym lub w imieniu starosty – rozstrzyga starosta</a:t>
            </a:r>
          </a:p>
          <a:p>
            <a:pPr algn="just">
              <a:buFont typeface="Wingdings" pitchFamily="2" charset="2"/>
              <a:buChar char="Ø"/>
            </a:pPr>
            <a:r>
              <a:rPr lang="pl-PL" sz="1600" dirty="0"/>
              <a:t>między organami administracji zespolonej w jednym województwie – rozstrzyga wojewoda</a:t>
            </a:r>
          </a:p>
          <a:p>
            <a:pPr algn="just">
              <a:buFont typeface="Wingdings" pitchFamily="2" charset="2"/>
              <a:buChar char="Ø"/>
            </a:pPr>
            <a:r>
              <a:rPr lang="pl-PL" sz="1600" dirty="0"/>
              <a:t>między organami jednostek samorządu terytorialnego w różnych województwach w sprawach należących do zadań administracji rządowej – rozstrzyga minister właściwy do spraw administracji publicznej</a:t>
            </a:r>
          </a:p>
          <a:p>
            <a:pPr algn="just">
              <a:buFont typeface="Wingdings" pitchFamily="2" charset="2"/>
              <a:buChar char="Ø"/>
            </a:pPr>
            <a:r>
              <a:rPr lang="pl-PL" sz="1600" dirty="0"/>
              <a:t>między wojewodami oraz organami administracji zespolonej w różnych województwach – rozstrzyga minister właściwy do spraw administracji publicznej</a:t>
            </a:r>
          </a:p>
          <a:p>
            <a:pPr algn="just">
              <a:buFont typeface="Wingdings" pitchFamily="2" charset="2"/>
              <a:buChar char="Ø"/>
            </a:pPr>
            <a:r>
              <a:rPr lang="pl-PL" sz="1600" dirty="0"/>
              <a:t>między wojewodą a organami administracji niezespolonej – rozstrzyga minister właściwy do spraw administracji publicznej po porozumieniu z organem sprawującym nadzór nad organem pozostającym w sporze z wojewodą</a:t>
            </a:r>
          </a:p>
          <a:p>
            <a:pPr algn="just">
              <a:buFont typeface="Wingdings" pitchFamily="2" charset="2"/>
              <a:buChar char="Ø"/>
            </a:pPr>
            <a:r>
              <a:rPr lang="pl-PL" sz="1600" dirty="0"/>
              <a:t>między innymi organami administracji publicznej – rozstrzyga wspólny dla nich organ wyższego stopnia, a w razie braku takiego organu – minister właściwy do spraw administracji publicznej</a:t>
            </a:r>
          </a:p>
          <a:p>
            <a:pPr algn="just">
              <a:buFont typeface="Wingdings" pitchFamily="2" charset="2"/>
              <a:buChar char="Ø"/>
            </a:pPr>
            <a:r>
              <a:rPr lang="pl-PL" sz="1600" dirty="0"/>
              <a:t>między organami administracji publicznej, gdy jednym z nich jest minister – rozstrzyga Prezes Rady Ministrów</a:t>
            </a:r>
          </a:p>
          <a:p>
            <a:pPr marL="114300" indent="0" algn="just">
              <a:buNone/>
            </a:pPr>
            <a:endParaRPr lang="pl-PL" sz="1600" b="1" dirty="0"/>
          </a:p>
          <a:p>
            <a:pPr marL="114300" indent="0" algn="just">
              <a:buNone/>
            </a:pPr>
            <a:endParaRPr lang="pl-PL" sz="1600" dirty="0"/>
          </a:p>
        </p:txBody>
      </p:sp>
    </p:spTree>
    <p:extLst>
      <p:ext uri="{BB962C8B-B14F-4D97-AF65-F5344CB8AC3E}">
        <p14:creationId xmlns:p14="http://schemas.microsoft.com/office/powerpoint/2010/main" val="3985317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Spory kompetencyjne</a:t>
            </a:r>
          </a:p>
          <a:p>
            <a:pPr algn="just">
              <a:buFont typeface="Wingdings" pitchFamily="2" charset="2"/>
              <a:buChar char="Ø"/>
            </a:pPr>
            <a:r>
              <a:rPr lang="pl-PL" sz="1600" dirty="0"/>
              <a:t>między organami jednostek samorządu terytorialnego a organami administracji rządowej – rozstrzyga sąd administracyjny, dokładnie Naczelny Sąd Administracyjny</a:t>
            </a:r>
          </a:p>
        </p:txBody>
      </p:sp>
    </p:spTree>
    <p:extLst>
      <p:ext uri="{BB962C8B-B14F-4D97-AF65-F5344CB8AC3E}">
        <p14:creationId xmlns:p14="http://schemas.microsoft.com/office/powerpoint/2010/main" val="917293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626225" y="1752600"/>
            <a:ext cx="10956175" cy="4988768"/>
          </a:xfrm>
        </p:spPr>
        <p:txBody>
          <a:bodyPr>
            <a:normAutofit/>
          </a:bodyPr>
          <a:lstStyle/>
          <a:p>
            <a:pPr marL="114300" indent="0" algn="just">
              <a:buNone/>
            </a:pPr>
            <a:r>
              <a:rPr lang="pl-PL" sz="1600" b="1" dirty="0"/>
              <a:t>Wyłączenie pracownika organu</a:t>
            </a:r>
          </a:p>
          <a:p>
            <a:pPr algn="just">
              <a:buFont typeface="Wingdings" pitchFamily="2" charset="2"/>
              <a:buChar char="Ø"/>
            </a:pPr>
            <a:r>
              <a:rPr lang="pl-PL" sz="1600" b="1" dirty="0"/>
              <a:t>z urzędu </a:t>
            </a:r>
          </a:p>
          <a:p>
            <a:pPr algn="just">
              <a:buFont typeface="Wingdings" pitchFamily="2" charset="2"/>
              <a:buChar char="§"/>
            </a:pPr>
            <a:r>
              <a:rPr lang="pl-PL" sz="1600" dirty="0"/>
              <a:t>w sprawie, której jest stroną albo pozostaje z jedną ze stron w takim stosunku, że wynik sprawy oddziałuje na jego prawa lub obowiązki</a:t>
            </a:r>
          </a:p>
          <a:p>
            <a:pPr algn="just">
              <a:buFont typeface="Wingdings" pitchFamily="2" charset="2"/>
              <a:buChar char="§"/>
            </a:pPr>
            <a:r>
              <a:rPr lang="pl-PL" sz="1600" dirty="0"/>
              <a:t>w sprawie swego małżonka, krewnych i powinowatych do drugiego stopnia</a:t>
            </a:r>
          </a:p>
          <a:p>
            <a:pPr algn="just">
              <a:buFont typeface="Wingdings" pitchFamily="2" charset="2"/>
              <a:buChar char="§"/>
            </a:pPr>
            <a:r>
              <a:rPr lang="pl-PL" sz="1600" dirty="0"/>
              <a:t>w sprawach osób związanych z nim z tytułu przysposobienia, opieki lub kurateli</a:t>
            </a:r>
          </a:p>
          <a:p>
            <a:pPr algn="just">
              <a:buFont typeface="Wingdings" pitchFamily="2" charset="2"/>
              <a:buChar char="§"/>
            </a:pPr>
            <a:r>
              <a:rPr lang="pl-PL" sz="1600" dirty="0"/>
              <a:t>gdy pracownik był świadkiem lub biegłym w sprawie lub był przedstawicielem jednej ze stron, albo w sprawie, której przedstawicielem jednej ze stron jest któraś z osób bliskich pracownika</a:t>
            </a:r>
          </a:p>
          <a:p>
            <a:pPr algn="just">
              <a:buFont typeface="Wingdings" pitchFamily="2" charset="2"/>
              <a:buChar char="§"/>
            </a:pPr>
            <a:r>
              <a:rPr lang="pl-PL" sz="1600" dirty="0"/>
              <a:t>w sprawie, w której brał udział w wydaniu zaskarżonej decyzji</a:t>
            </a:r>
          </a:p>
          <a:p>
            <a:pPr algn="just">
              <a:buFont typeface="Wingdings" pitchFamily="2" charset="2"/>
              <a:buChar char="§"/>
            </a:pPr>
            <a:r>
              <a:rPr lang="pl-PL" sz="1600" dirty="0"/>
              <a:t>w sprawie, z powodu której wszczęto przeciw niemu dochodzenie służbowe, postępowanie dyscyplinarne lub karne</a:t>
            </a:r>
          </a:p>
          <a:p>
            <a:pPr algn="just">
              <a:buFont typeface="Wingdings" pitchFamily="2" charset="2"/>
              <a:buChar char="§"/>
            </a:pPr>
            <a:r>
              <a:rPr lang="pl-PL" sz="1600" dirty="0"/>
              <a:t>w sprawie, w której jedną ze stron jest osoba pozostające względem niego w stosunku nadrzędności służbowej</a:t>
            </a:r>
          </a:p>
          <a:p>
            <a:pPr algn="just">
              <a:buFont typeface="Wingdings" pitchFamily="2" charset="2"/>
              <a:buChar char="Ø"/>
            </a:pPr>
            <a:r>
              <a:rPr lang="pl-PL" sz="1600" b="1" dirty="0"/>
              <a:t>na wniosek – </a:t>
            </a:r>
            <a:r>
              <a:rPr lang="pl-PL" sz="1600" dirty="0"/>
              <a:t>jeżeli zostaną uprawdopodobnione okoliczności, które mogą wywoływać wątpliwości co do bezstronności pracownika</a:t>
            </a:r>
            <a:endParaRPr lang="pl-PL" sz="1600" b="1" dirty="0"/>
          </a:p>
        </p:txBody>
      </p:sp>
    </p:spTree>
    <p:extLst>
      <p:ext uri="{BB962C8B-B14F-4D97-AF65-F5344CB8AC3E}">
        <p14:creationId xmlns:p14="http://schemas.microsoft.com/office/powerpoint/2010/main" val="2158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Administracja – </a:t>
            </a:r>
            <a:r>
              <a:rPr lang="pl-PL" sz="1600" dirty="0"/>
              <a:t>zarządzanie państwem</a:t>
            </a:r>
          </a:p>
          <a:p>
            <a:pPr marL="114300" indent="0">
              <a:buNone/>
            </a:pPr>
            <a:endParaRPr lang="pl-PL" sz="1600" b="1" dirty="0"/>
          </a:p>
          <a:p>
            <a:pPr marL="114300" indent="0">
              <a:buNone/>
            </a:pPr>
            <a:r>
              <a:rPr lang="pl-PL" sz="1600" b="1" dirty="0"/>
              <a:t>Istota i przedmiot prawa administracyjnego</a:t>
            </a:r>
          </a:p>
          <a:p>
            <a:pPr>
              <a:buFont typeface="Wingdings" pitchFamily="2" charset="2"/>
              <a:buChar char="Ø"/>
            </a:pPr>
            <a:r>
              <a:rPr lang="pl-PL" sz="1600" dirty="0"/>
              <a:t>struktura i kompetencje organów administracji publicznej</a:t>
            </a:r>
          </a:p>
          <a:p>
            <a:pPr>
              <a:buFont typeface="Wingdings" pitchFamily="2" charset="2"/>
              <a:buChar char="Ø"/>
            </a:pPr>
            <a:r>
              <a:rPr lang="pl-PL" sz="1600" dirty="0"/>
              <a:t>stosunki prawne powstające w toku wykonawczo-zarządczej działalności tych organów</a:t>
            </a:r>
          </a:p>
          <a:p>
            <a:pPr marL="114300" indent="0">
              <a:buNone/>
            </a:pPr>
            <a:endParaRPr lang="pl-PL" sz="1600" dirty="0"/>
          </a:p>
          <a:p>
            <a:pPr marL="114300" indent="0">
              <a:buNone/>
            </a:pPr>
            <a:r>
              <a:rPr lang="pl-PL" sz="1600" b="1" dirty="0"/>
              <a:t>Prawo administracyjne obejmuje przepisy</a:t>
            </a:r>
          </a:p>
          <a:p>
            <a:pPr>
              <a:buFont typeface="Wingdings" pitchFamily="2" charset="2"/>
              <a:buChar char="Ø"/>
            </a:pPr>
            <a:r>
              <a:rPr lang="pl-PL" sz="1600" dirty="0"/>
              <a:t>odnoszące się do struktury organów</a:t>
            </a:r>
          </a:p>
          <a:p>
            <a:pPr>
              <a:buFont typeface="Wingdings" pitchFamily="2" charset="2"/>
              <a:buChar char="Ø"/>
            </a:pPr>
            <a:r>
              <a:rPr lang="pl-PL" sz="1600" dirty="0"/>
              <a:t>regulujące tok postępowania czy też działania organów</a:t>
            </a:r>
          </a:p>
          <a:p>
            <a:pPr>
              <a:buFont typeface="Wingdings" pitchFamily="2" charset="2"/>
              <a:buChar char="Ø"/>
            </a:pPr>
            <a:r>
              <a:rPr lang="pl-PL" sz="1600" dirty="0"/>
              <a:t>odnoszące się do sposobu załatwiania poszczególnych rodzajów spraw</a:t>
            </a:r>
          </a:p>
        </p:txBody>
      </p:sp>
    </p:spTree>
    <p:extLst>
      <p:ext uri="{BB962C8B-B14F-4D97-AF65-F5344CB8AC3E}">
        <p14:creationId xmlns:p14="http://schemas.microsoft.com/office/powerpoint/2010/main" val="1178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FF9C8-4E8C-A2FE-CFFB-B32DE783116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C32CA9D-703A-E7DC-4F7D-36548FC54D3E}"/>
              </a:ext>
            </a:extLst>
          </p:cNvPr>
          <p:cNvSpPr>
            <a:spLocks noGrp="1"/>
          </p:cNvSpPr>
          <p:nvPr>
            <p:ph type="title"/>
          </p:nvPr>
        </p:nvSpPr>
        <p:spPr/>
        <p:txBody>
          <a:bodyPr>
            <a:normAutofit/>
          </a:bodyPr>
          <a:lstStyle/>
          <a:p>
            <a:r>
              <a:rPr lang="pl-PL" sz="2000" dirty="0"/>
              <a:t>*w postępowaniu cywilnym przed sądem</a:t>
            </a:r>
          </a:p>
        </p:txBody>
      </p:sp>
      <p:sp>
        <p:nvSpPr>
          <p:cNvPr id="3" name="Symbol zastępczy zawartości 2">
            <a:extLst>
              <a:ext uri="{FF2B5EF4-FFF2-40B4-BE49-F238E27FC236}">
                <a16:creationId xmlns:a16="http://schemas.microsoft.com/office/drawing/2014/main" id="{44A1E9F3-A13A-113F-D96E-5D84E65A6C53}"/>
              </a:ext>
            </a:extLst>
          </p:cNvPr>
          <p:cNvSpPr>
            <a:spLocks noGrp="1"/>
          </p:cNvSpPr>
          <p:nvPr>
            <p:ph idx="1"/>
          </p:nvPr>
        </p:nvSpPr>
        <p:spPr>
          <a:xfrm>
            <a:off x="626225" y="1752600"/>
            <a:ext cx="10956175" cy="4988768"/>
          </a:xfrm>
        </p:spPr>
        <p:txBody>
          <a:bodyPr>
            <a:normAutofit/>
          </a:bodyPr>
          <a:lstStyle/>
          <a:p>
            <a:pPr marL="114300" indent="0" algn="just">
              <a:buNone/>
            </a:pPr>
            <a:r>
              <a:rPr lang="pl-PL" sz="1600" b="1" dirty="0"/>
              <a:t>Wyłączenie sędziego</a:t>
            </a:r>
          </a:p>
          <a:p>
            <a:pPr algn="just">
              <a:buFont typeface="Wingdings" pitchFamily="2" charset="2"/>
              <a:buChar char="Ø"/>
            </a:pPr>
            <a:r>
              <a:rPr lang="pl-PL" sz="1600" b="1" dirty="0"/>
              <a:t>z urzędu </a:t>
            </a:r>
          </a:p>
          <a:p>
            <a:pPr algn="just">
              <a:buFont typeface="Wingdings" pitchFamily="2" charset="2"/>
              <a:buChar char="§"/>
            </a:pPr>
            <a:r>
              <a:rPr lang="pl-PL" sz="1600" dirty="0"/>
              <a:t>w sprawie, której jest stroną albo pozostaje z jedną ze stron w takim stosunku, że wynik sprawy oddziałuje na jego prawa lub obowiązki</a:t>
            </a:r>
          </a:p>
          <a:p>
            <a:pPr algn="just">
              <a:buFont typeface="Wingdings" pitchFamily="2" charset="2"/>
              <a:buChar char="§"/>
            </a:pPr>
            <a:r>
              <a:rPr lang="pl-PL" sz="1600" dirty="0"/>
              <a:t>w sprawie swego małżonka, krewnych i powinowatych w linii prostej, krewnych bocznych do czwartego stopnia i powinowatych bocznych do drugiego stopnia</a:t>
            </a:r>
          </a:p>
          <a:p>
            <a:pPr algn="just">
              <a:buFont typeface="Wingdings" pitchFamily="2" charset="2"/>
              <a:buChar char="§"/>
            </a:pPr>
            <a:r>
              <a:rPr lang="pl-PL" sz="1600" dirty="0"/>
              <a:t>w sprawach osób związanych z nim z tytułu przysposobienia, opieki lub kurateli</a:t>
            </a:r>
          </a:p>
          <a:p>
            <a:pPr algn="just">
              <a:buFont typeface="Wingdings" pitchFamily="2" charset="2"/>
              <a:buChar char="§"/>
            </a:pPr>
            <a:r>
              <a:rPr lang="pl-PL" sz="1600" dirty="0"/>
              <a:t>w sprawach, w których był lub jeszcze jest pełnomocnikiem albo był radcą prawnym jednej ze stron </a:t>
            </a:r>
          </a:p>
          <a:p>
            <a:pPr algn="just">
              <a:buFont typeface="Wingdings" pitchFamily="2" charset="2"/>
              <a:buChar char="§"/>
            </a:pPr>
            <a:r>
              <a:rPr lang="pl-PL" sz="1600" dirty="0"/>
              <a:t>w sprawach, w których w instancji niższej brał udział w wydaniu zaskarżonego orzeczenia oraz w sprawach o ważność aktu prawnego z jego udziałem sporządzonego lub przez niego rozpoznanego, a także w sprawach, w których występował jako prokurator</a:t>
            </a:r>
          </a:p>
          <a:p>
            <a:pPr algn="just">
              <a:buFont typeface="Wingdings" pitchFamily="2" charset="2"/>
              <a:buChar char="§"/>
            </a:pPr>
            <a:r>
              <a:rPr lang="pl-PL" sz="1600" dirty="0"/>
              <a:t>w sprawach o odszkodowanie z tytułu szkody wyrządzonej przez wydanie prawomocnego orzeczenia niezgodnego z prawem, jeżeli brał udział w wydaniu tego orzeczenia</a:t>
            </a:r>
          </a:p>
          <a:p>
            <a:pPr algn="just">
              <a:buFont typeface="Wingdings" pitchFamily="2" charset="2"/>
              <a:buChar char="§"/>
            </a:pPr>
            <a:r>
              <a:rPr lang="pl-PL" sz="1600" dirty="0"/>
              <a:t>jeżeli brał udział w wydaniu orzeczenia objętego skargą o wznowienie postępowania lub skargą nadzwyczajną, nie może orzekać co do tej skargi</a:t>
            </a:r>
          </a:p>
          <a:p>
            <a:pPr algn="just">
              <a:buFont typeface="Wingdings" pitchFamily="2" charset="2"/>
              <a:buChar char="Ø"/>
            </a:pPr>
            <a:r>
              <a:rPr lang="pl-PL" sz="1600" b="1" dirty="0"/>
              <a:t>na wniosek – </a:t>
            </a:r>
            <a:r>
              <a:rPr lang="pl-PL" sz="1600" dirty="0"/>
              <a:t>jeżeli zostaną uprawdopodobnione okoliczności, które mogą wywoływać wątpliwości co do bezstronności sędziego</a:t>
            </a:r>
            <a:endParaRPr lang="pl-PL" sz="1600" b="1" dirty="0"/>
          </a:p>
        </p:txBody>
      </p:sp>
    </p:spTree>
    <p:extLst>
      <p:ext uri="{BB962C8B-B14F-4D97-AF65-F5344CB8AC3E}">
        <p14:creationId xmlns:p14="http://schemas.microsoft.com/office/powerpoint/2010/main" val="395037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Wyłączenie organu administracji</a:t>
            </a:r>
          </a:p>
          <a:p>
            <a:pPr algn="just">
              <a:buFont typeface="Wingdings" pitchFamily="2" charset="2"/>
              <a:buChar char="Ø"/>
            </a:pPr>
            <a:r>
              <a:rPr lang="pl-PL" sz="1600" dirty="0"/>
              <a:t>gdy sprawa dotyczy kierownika organu lub którejś z jego osób bliskich</a:t>
            </a:r>
          </a:p>
          <a:p>
            <a:pPr algn="just">
              <a:buFont typeface="Wingdings" pitchFamily="2" charset="2"/>
              <a:buChar char="Ø"/>
            </a:pPr>
            <a:r>
              <a:rPr lang="pl-PL" sz="1600" dirty="0"/>
              <a:t>gdy sprawa dotyczy osoby zajmującej stanowisko kierownicze w organie bezpośrednio wyższego stopnia lub osób bliskich tej osoby</a:t>
            </a:r>
          </a:p>
        </p:txBody>
      </p:sp>
    </p:spTree>
    <p:extLst>
      <p:ext uri="{BB962C8B-B14F-4D97-AF65-F5344CB8AC3E}">
        <p14:creationId xmlns:p14="http://schemas.microsoft.com/office/powerpoint/2010/main" val="243163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Strona postępowania – </a:t>
            </a:r>
            <a:r>
              <a:rPr lang="pl-PL" sz="1600" dirty="0"/>
              <a:t>podmiot, którego praw lub obowiązków dotyczy postępowanie administracyjne</a:t>
            </a:r>
          </a:p>
          <a:p>
            <a:pPr marL="114300" indent="0" algn="just">
              <a:buNone/>
            </a:pPr>
            <a:endParaRPr lang="pl-PL" sz="1600" b="1" dirty="0"/>
          </a:p>
          <a:p>
            <a:pPr marL="114300" indent="0" algn="just">
              <a:buNone/>
            </a:pPr>
            <a:r>
              <a:rPr lang="pl-PL" sz="1600" b="1" dirty="0"/>
              <a:t>Zdolność prawna i zdolność do czynności prawnych </a:t>
            </a:r>
            <a:r>
              <a:rPr lang="pl-PL" sz="1600" dirty="0"/>
              <a:t>– oceniana wg przepisów kodeksu cywilnego</a:t>
            </a:r>
            <a:endParaRPr lang="pl-PL" sz="1600" b="1" dirty="0"/>
          </a:p>
          <a:p>
            <a:pPr marL="114300" indent="0" algn="just">
              <a:buNone/>
            </a:pPr>
            <a:endParaRPr lang="pl-PL" sz="1600" b="1" dirty="0"/>
          </a:p>
          <a:p>
            <a:pPr marL="114300" indent="0" algn="just">
              <a:buNone/>
            </a:pPr>
            <a:r>
              <a:rPr lang="pl-PL" sz="1600" b="1" dirty="0"/>
              <a:t>Pełnomocnik – </a:t>
            </a:r>
            <a:r>
              <a:rPr lang="pl-PL" sz="1600" dirty="0"/>
              <a:t>może nim być każda osoba mająca zdolność do czynności prawnych. Pełnomocnik może działać na podstawie pisemnego pełnomocnictwa lub udzielonego ustnie do protokołu. </a:t>
            </a:r>
          </a:p>
          <a:p>
            <a:pPr marL="114300" indent="0" algn="just">
              <a:buNone/>
            </a:pPr>
            <a:endParaRPr lang="pl-PL" sz="1600" b="1" dirty="0"/>
          </a:p>
        </p:txBody>
      </p:sp>
    </p:spTree>
    <p:extLst>
      <p:ext uri="{BB962C8B-B14F-4D97-AF65-F5344CB8AC3E}">
        <p14:creationId xmlns:p14="http://schemas.microsoft.com/office/powerpoint/2010/main" val="295796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Uczestnicy na prawach strony</a:t>
            </a:r>
          </a:p>
          <a:p>
            <a:pPr algn="just">
              <a:buFont typeface="Wingdings" pitchFamily="2" charset="2"/>
              <a:buChar char="Ø"/>
            </a:pPr>
            <a:r>
              <a:rPr lang="pl-PL" sz="1600" dirty="0"/>
              <a:t>organizacja społeczna – gdy postępowanie dotyczy osoby trzeciej, udział organizacji jest uzasadniony jej celami statutowymi, udział organizacji jest uzasadniony interesem społecznym (dopuszczenie do postępowania w drodze postanowienia)</a:t>
            </a:r>
          </a:p>
          <a:p>
            <a:pPr algn="just">
              <a:buFont typeface="Wingdings" pitchFamily="2" charset="2"/>
              <a:buChar char="Ø"/>
            </a:pPr>
            <a:r>
              <a:rPr lang="pl-PL" sz="1600" dirty="0"/>
              <a:t>prokurator – celem udziału prokuratora jest usunięcie stanu niezgodnego z prawem (ochrona praworządności)</a:t>
            </a:r>
          </a:p>
          <a:p>
            <a:pPr algn="just">
              <a:buFont typeface="Wingdings" pitchFamily="2" charset="2"/>
              <a:buChar char="Ø"/>
            </a:pPr>
            <a:r>
              <a:rPr lang="pl-PL" sz="1600" dirty="0"/>
              <a:t>Rzecznik Praw Obywatelskich – celem udziału RPO jest ochrona wolności i praw człowieka i obywatela</a:t>
            </a:r>
          </a:p>
          <a:p>
            <a:pPr algn="just">
              <a:buFont typeface="Wingdings" pitchFamily="2" charset="2"/>
              <a:buChar char="Ø"/>
            </a:pPr>
            <a:r>
              <a:rPr lang="pl-PL" sz="1600" dirty="0"/>
              <a:t>Rzecznik Praw Dziecka – celem udziału RPD jest ochrona praw osób małoletnich</a:t>
            </a:r>
          </a:p>
          <a:p>
            <a:pPr marL="114300" indent="0" algn="just">
              <a:buNone/>
            </a:pPr>
            <a:endParaRPr lang="pl-PL" sz="1600" dirty="0"/>
          </a:p>
          <a:p>
            <a:pPr marL="114300" indent="0" algn="just">
              <a:buNone/>
            </a:pPr>
            <a:r>
              <a:rPr lang="pl-PL" sz="1600" dirty="0"/>
              <a:t>Uczestnicy na prawach strony mają uprawnienia procesowe takie jak strona, choć postępowanie nie dotyczy ich uprawnień i obowiązków. </a:t>
            </a:r>
          </a:p>
        </p:txBody>
      </p:sp>
    </p:spTree>
    <p:extLst>
      <p:ext uri="{BB962C8B-B14F-4D97-AF65-F5344CB8AC3E}">
        <p14:creationId xmlns:p14="http://schemas.microsoft.com/office/powerpoint/2010/main" val="373224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70065" y="1752600"/>
            <a:ext cx="10579331" cy="4628728"/>
          </a:xfrm>
        </p:spPr>
        <p:txBody>
          <a:bodyPr>
            <a:normAutofit/>
          </a:bodyPr>
          <a:lstStyle/>
          <a:p>
            <a:pPr marL="114300" indent="0" algn="just">
              <a:buNone/>
            </a:pPr>
            <a:r>
              <a:rPr lang="pl-PL" sz="1600" b="1" dirty="0"/>
              <a:t>Doręczenie</a:t>
            </a:r>
          </a:p>
          <a:p>
            <a:pPr algn="just">
              <a:buFont typeface="Wingdings" pitchFamily="2" charset="2"/>
              <a:buChar char="Ø"/>
            </a:pPr>
            <a:r>
              <a:rPr lang="pl-PL" sz="1600" dirty="0"/>
              <a:t>doręczanie pism jest warunkiem skuteczności działania organu administracji</a:t>
            </a:r>
          </a:p>
          <a:p>
            <a:pPr algn="just">
              <a:buFont typeface="Wingdings" pitchFamily="2" charset="2"/>
              <a:buChar char="Ø"/>
            </a:pPr>
            <a:r>
              <a:rPr lang="pl-PL" sz="1600" dirty="0"/>
              <a:t>organ może doręczać pisma za pokwitowaniem za pośrednictwem operatora pocztowego przy wykorzystaniu usługi hybrydowej, przez swoich pracowników lub przez inne upoważnione osoby lub organy, a także przesyłką rejestrowaną</a:t>
            </a:r>
          </a:p>
          <a:p>
            <a:pPr algn="just">
              <a:buFont typeface="Wingdings" pitchFamily="2" charset="2"/>
              <a:buChar char="Ø"/>
            </a:pPr>
            <a:r>
              <a:rPr lang="pl-PL" sz="1600" dirty="0"/>
              <a:t>organ może doręczać pisma drogą elektroniczną</a:t>
            </a:r>
          </a:p>
          <a:p>
            <a:pPr algn="just">
              <a:buFont typeface="Wingdings" panose="05000000000000000000" pitchFamily="2" charset="2"/>
              <a:buChar char="§"/>
            </a:pPr>
            <a:r>
              <a:rPr lang="pl-PL" sz="1600" dirty="0"/>
              <a:t>na adres do doręczeń elektronicznych wpisany do bazy adresów elektronicznych</a:t>
            </a:r>
          </a:p>
          <a:p>
            <a:pPr algn="just">
              <a:buFont typeface="Wingdings" panose="05000000000000000000" pitchFamily="2" charset="2"/>
              <a:buChar char="§"/>
            </a:pPr>
            <a:r>
              <a:rPr lang="pl-PL" sz="1600" dirty="0"/>
              <a:t>na adres do doręczeń elektronicznych powiązany z usługą rejestrowanego doręczenia elektronicznego, za pomocą której wniesiono podanie, jeżeli adres do doręczeń elektronicznych strony lub innego uczestnika postępowania nie został wpisany do bazy adresów elektronicznych</a:t>
            </a:r>
          </a:p>
          <a:p>
            <a:pPr marL="114300" indent="0" algn="just">
              <a:buNone/>
            </a:pPr>
            <a:endParaRPr lang="pl-PL" sz="1600" dirty="0"/>
          </a:p>
          <a:p>
            <a:pPr marL="114300" indent="0" algn="just">
              <a:buNone/>
            </a:pPr>
            <a:r>
              <a:rPr lang="pl-PL" sz="1600" dirty="0"/>
              <a:t>*wszystkie podmioty zarejestrowane w KRS i w CEIDG muszą posiadać adres w bazie adresów do doręczeń elektronicznych</a:t>
            </a:r>
          </a:p>
          <a:p>
            <a:pPr marL="411480" lvl="1" indent="0" algn="just">
              <a:buNone/>
            </a:pPr>
            <a:endParaRPr lang="pl-PL" sz="1600" dirty="0"/>
          </a:p>
          <a:p>
            <a:pPr marL="114300" indent="0" algn="ctr">
              <a:buNone/>
            </a:pPr>
            <a:endParaRPr lang="pl-PL" sz="1600" b="1" dirty="0"/>
          </a:p>
        </p:txBody>
      </p:sp>
    </p:spTree>
    <p:extLst>
      <p:ext uri="{BB962C8B-B14F-4D97-AF65-F5344CB8AC3E}">
        <p14:creationId xmlns:p14="http://schemas.microsoft.com/office/powerpoint/2010/main" val="178573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792479" y="1700808"/>
            <a:ext cx="10529455" cy="482453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Doręczenia</a:t>
            </a:r>
          </a:p>
          <a:p>
            <a:pPr algn="just">
              <a:buFont typeface="Wingdings" pitchFamily="2" charset="2"/>
              <a:buChar char="Ø"/>
            </a:pPr>
            <a:r>
              <a:rPr lang="pl-PL" sz="1600" dirty="0"/>
              <a:t>dla osób fizycznych – w ich mieszkaniu lub miejscu pracy; pisma mogą być także doręczane w siedzibie organu, jeżeli przepisy szczególne nie stanowią inaczej; w razie konieczności – pisma są doręczane w miejscu, w którym zastanie się adresata; pisma mogą być także doręczane na adres elektroniczny do doręczeń wpisany do bazy adresów elektronicznych</a:t>
            </a:r>
          </a:p>
          <a:p>
            <a:pPr algn="just">
              <a:buFont typeface="Wingdings" pitchFamily="2" charset="2"/>
              <a:buChar char="Ø"/>
            </a:pPr>
            <a:r>
              <a:rPr lang="pl-PL" sz="1600" dirty="0"/>
              <a:t>dla jednostek organizacyjnych i organizacji społecznych – w lokalu ich siedziby do rąk osób uprawnionych do odbioru pism</a:t>
            </a:r>
          </a:p>
          <a:p>
            <a:pPr marL="114300" indent="0" algn="just">
              <a:buNone/>
            </a:pPr>
            <a:endParaRPr lang="pl-PL" sz="1600" dirty="0"/>
          </a:p>
          <a:p>
            <a:pPr marL="114300" indent="0" algn="just">
              <a:buNone/>
            </a:pPr>
            <a:r>
              <a:rPr lang="pl-PL" sz="1600" dirty="0"/>
              <a:t>Potwierdzenie odbioru pisma – własny podpis ze wskazaniem daty doręczenia</a:t>
            </a:r>
          </a:p>
          <a:p>
            <a:pPr marL="114300" indent="0" algn="just">
              <a:buNone/>
            </a:pPr>
            <a:r>
              <a:rPr lang="pl-PL" sz="1600" dirty="0"/>
              <a:t>W przypadku doręczenia na adres elektroniczny – wygenerowanie dla organu przez operatora informacji o odebraniu pisma</a:t>
            </a:r>
          </a:p>
          <a:p>
            <a:pPr marL="114300" indent="0" algn="just">
              <a:buNone/>
            </a:pPr>
            <a:endParaRPr lang="pl-PL" sz="1600" dirty="0"/>
          </a:p>
          <a:p>
            <a:pPr algn="just">
              <a:buFont typeface="Wingdings" pitchFamily="2" charset="2"/>
              <a:buChar char="Ø"/>
            </a:pPr>
            <a:endParaRPr lang="pl-PL" sz="1600" dirty="0"/>
          </a:p>
        </p:txBody>
      </p:sp>
    </p:spTree>
    <p:extLst>
      <p:ext uri="{BB962C8B-B14F-4D97-AF65-F5344CB8AC3E}">
        <p14:creationId xmlns:p14="http://schemas.microsoft.com/office/powerpoint/2010/main" val="107954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b="1" dirty="0"/>
              <a:t>Doręczenie drogą elektroniczną</a:t>
            </a:r>
          </a:p>
          <a:p>
            <a:pPr algn="just">
              <a:buFont typeface="Wingdings" pitchFamily="2" charset="2"/>
              <a:buChar char="Ø"/>
            </a:pPr>
            <a:r>
              <a:rPr lang="pl-PL" sz="1600" dirty="0"/>
              <a:t>organ przesyła na adres elektroniczny pismo</a:t>
            </a:r>
          </a:p>
          <a:p>
            <a:pPr algn="just">
              <a:buFont typeface="Wingdings" pitchFamily="2" charset="2"/>
              <a:buChar char="Ø"/>
            </a:pPr>
            <a:r>
              <a:rPr lang="pl-PL" sz="1600" dirty="0"/>
              <a:t>w przypadku odbioru pisma operator wyznaczony w ramach świadczenia publicznej usługi doręczenia elektronicznego wystawia dowód otrzymania pisma przez adresata</a:t>
            </a:r>
          </a:p>
          <a:p>
            <a:pPr algn="just">
              <a:buFont typeface="Wingdings" pitchFamily="2" charset="2"/>
              <a:buChar char="Ø"/>
            </a:pPr>
            <a:r>
              <a:rPr lang="pl-PL" sz="1600" dirty="0"/>
              <a:t>brak odbioru pisma w ciągu 14 dni od dnia wpłynięcia korespondencji przesłanej przez podmiot publiczny na adres do doręczeń elektronicznych - operator wyznaczony w ramach świadczenia publicznej usługi doręczenia elektronicznego wystawia dowód otrzymania pisma przez adresata</a:t>
            </a:r>
          </a:p>
          <a:p>
            <a:pPr marL="114300" indent="0">
              <a:buNone/>
            </a:pPr>
            <a:endParaRPr lang="pl-PL" sz="1600" dirty="0"/>
          </a:p>
        </p:txBody>
      </p:sp>
    </p:spTree>
    <p:extLst>
      <p:ext uri="{BB962C8B-B14F-4D97-AF65-F5344CB8AC3E}">
        <p14:creationId xmlns:p14="http://schemas.microsoft.com/office/powerpoint/2010/main" val="184977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92233" y="1752600"/>
            <a:ext cx="10612582" cy="4988768"/>
          </a:xfrm>
        </p:spPr>
        <p:txBody>
          <a:bodyPr>
            <a:normAutofit/>
          </a:bodyPr>
          <a:lstStyle/>
          <a:p>
            <a:pPr marL="114300" indent="0" algn="just">
              <a:buNone/>
            </a:pPr>
            <a:r>
              <a:rPr lang="pl-PL" sz="1600" b="1" dirty="0"/>
              <a:t>Doręczenia</a:t>
            </a:r>
          </a:p>
          <a:p>
            <a:pPr algn="just">
              <a:buFont typeface="Wingdings" pitchFamily="2" charset="2"/>
              <a:buChar char="Ø"/>
            </a:pPr>
            <a:r>
              <a:rPr lang="pl-PL" sz="1600" b="1" dirty="0"/>
              <a:t>w przypadku nieobecności adresata – tzw. doręczenie zastępcze </a:t>
            </a:r>
            <a:r>
              <a:rPr lang="pl-PL" sz="1600" dirty="0"/>
              <a:t>–  za pokwitowaniem, do rąk dorosłego domownika, sąsiada lub dozorcy domu, jeżeli osoby te podjęły się oddania pisma; konieczność umieszczenia zawiadomienia o pozostawieniu pisma w oddawczej skrzynce pocztowej lub na drzwiach mieszkania</a:t>
            </a:r>
          </a:p>
          <a:p>
            <a:pPr algn="just">
              <a:buFont typeface="Wingdings" pitchFamily="2" charset="2"/>
              <a:buChar char="Ø"/>
            </a:pPr>
            <a:r>
              <a:rPr lang="pl-PL" sz="1600" b="1" dirty="0"/>
              <a:t>tzw. fikcja doręczenia </a:t>
            </a:r>
            <a:r>
              <a:rPr lang="pl-PL" sz="1600" dirty="0"/>
              <a:t>– gdy adresat odmawia przyjęcia pisma – pismo zwraca się nadawcy z adnotacją o odmowie przyjęcia i datą odmowy; pismo traktowane jest jak doręczone w dniu dokonania odmowy jego przyjęcia</a:t>
            </a:r>
          </a:p>
          <a:p>
            <a:pPr algn="just">
              <a:buFont typeface="Wingdings" pitchFamily="2" charset="2"/>
              <a:buChar char="Ø"/>
            </a:pPr>
            <a:r>
              <a:rPr lang="pl-PL" sz="1600" b="1" dirty="0"/>
              <a:t>tzw. domniemanie doręczenia </a:t>
            </a:r>
            <a:r>
              <a:rPr lang="pl-PL" sz="1600" dirty="0"/>
              <a:t>– gdy nie można doręczyć pisma adresatowi lub domownikowi, sąsiadowi, dozorcy domu, pismo pozostawia się w placówce operatora pocztowego albo składa w urzędzie właściwej gminy (miasta) na okres 14 dni; należy pozostawić zawiadomienie o miejscu pozostawienia pisma wraz z informacją o możliwości jego odbioru w terminie 7 dni od dnia pozostawienia zawiadomienia; brak odbioru pisma w ciągu 7 dni – kolejne zawiadomienie o możliwości odbioru pisma w terminie nie dłuższym niż 14 dni liczonych od pozostawienia pierwszego zawiadomienia; pismo uważa się za doręczone z upływem ostatniego dnia czternastodniowego terminu</a:t>
            </a:r>
          </a:p>
        </p:txBody>
      </p:sp>
    </p:spTree>
    <p:extLst>
      <p:ext uri="{BB962C8B-B14F-4D97-AF65-F5344CB8AC3E}">
        <p14:creationId xmlns:p14="http://schemas.microsoft.com/office/powerpoint/2010/main" val="245315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Doręczenia c.d.</a:t>
            </a:r>
          </a:p>
          <a:p>
            <a:pPr algn="just">
              <a:buFont typeface="Wingdings" pitchFamily="2" charset="2"/>
              <a:buChar char="Ø"/>
            </a:pPr>
            <a:r>
              <a:rPr lang="pl-PL" sz="1600" b="1" dirty="0"/>
              <a:t>na nieaktualny adres </a:t>
            </a:r>
            <a:r>
              <a:rPr lang="pl-PL" sz="1600" dirty="0"/>
              <a:t>– doręczenie uważa się za skuteczne na podany wcześniej adres, jeżeli strona nie zawiadomiła organu o zmianie swojego adresu</a:t>
            </a:r>
          </a:p>
          <a:p>
            <a:pPr algn="just">
              <a:buFont typeface="Wingdings" pitchFamily="2" charset="2"/>
              <a:buChar char="Ø"/>
            </a:pPr>
            <a:r>
              <a:rPr lang="pl-PL" sz="1600" b="1" dirty="0"/>
              <a:t>dla stron, które nie mają miejsca zamieszkania lub pobytu albo siedziby w Rzeczypospolitej Polskiej, innym państwie członkowskim UE, Konfederacji Szwajcarskiej albo państwie członkowskim Europejskiego Porozumienia o Wolnym Handlu (EFTA) – stronie umowy o Europejskim Obszarze Gospodarczym</a:t>
            </a:r>
            <a:r>
              <a:rPr lang="pl-PL" sz="1600" dirty="0"/>
              <a:t>, jeżeli nie ustanowiły pełnomocnika do prowadzenia sprawy zamieszkałego w RP i nie działają za pośrednictwem konsula – strony takie zobowiązane są wskazać w RP pełnomocnika do doręczeń, chyba że doręczenie następuje środkami komunikacji elektronicznej; brak wskazania pełnomocnika do doręczeń – pozostawienie pisma w aktach sprawy ze skutkiem doręczenia</a:t>
            </a:r>
          </a:p>
          <a:p>
            <a:pPr algn="just">
              <a:buFont typeface="Wingdings" pitchFamily="2" charset="2"/>
              <a:buChar char="Ø"/>
            </a:pPr>
            <a:r>
              <a:rPr lang="pl-PL" sz="1600" b="1" dirty="0"/>
              <a:t>dla osób nieznanych z miejsca pobytu </a:t>
            </a:r>
            <a:r>
              <a:rPr lang="pl-PL" sz="1600" dirty="0"/>
              <a:t>– organ zwraca się do sądu z wnioskiem o wyznaczenie przedstawiciela dla osoby nieobecnej; do przedstawiciela wyznaczonego przez sąd będą adresowane pisma</a:t>
            </a:r>
          </a:p>
        </p:txBody>
      </p:sp>
    </p:spTree>
    <p:extLst>
      <p:ext uri="{BB962C8B-B14F-4D97-AF65-F5344CB8AC3E}">
        <p14:creationId xmlns:p14="http://schemas.microsoft.com/office/powerpoint/2010/main" val="378258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Doręczenia c.d.</a:t>
            </a:r>
          </a:p>
          <a:p>
            <a:pPr algn="just">
              <a:buFont typeface="Wingdings" pitchFamily="2" charset="2"/>
              <a:buChar char="Ø"/>
            </a:pPr>
            <a:r>
              <a:rPr lang="pl-PL" sz="1600" b="1" dirty="0"/>
              <a:t>w formie obwieszczenia publicznego</a:t>
            </a:r>
            <a:r>
              <a:rPr lang="pl-PL" sz="1600" dirty="0"/>
              <a:t>, innej formie publicznego ogłoszenia zwyczajowo przyjętej w danej miejscowości lub poprzez udostępnienie pisma w Biuletynie Informacji Publicznej na stronie podmiotowej organu administracji publicznej – doręczenie uważa się za skuteczne po upływie 14 dni od upublicznienia informacji (data upublicznienia informacji podawana jest w obwieszczeniu)</a:t>
            </a:r>
          </a:p>
          <a:p>
            <a:pPr algn="just">
              <a:buFont typeface="Wingdings" pitchFamily="2" charset="2"/>
              <a:buChar char="Ø"/>
            </a:pPr>
            <a:r>
              <a:rPr lang="pl-PL" sz="1600" b="1" dirty="0"/>
              <a:t>gdy w sprawie jest więcej niż 20 stron </a:t>
            </a:r>
            <a:r>
              <a:rPr lang="pl-PL" sz="1600" dirty="0"/>
              <a:t>– organ może dokonywać doręczenia w formie publicznego obwieszczenia, jeżeli uprzednio powiadomi strony o takim sposobie dokonywania doręczeń; na wniosek strony – organ udostępnia odpis pisma lub decyzji w ciągu 3 dni od otrzymania wniosku</a:t>
            </a:r>
          </a:p>
        </p:txBody>
      </p:sp>
    </p:spTree>
    <p:extLst>
      <p:ext uri="{BB962C8B-B14F-4D97-AF65-F5344CB8AC3E}">
        <p14:creationId xmlns:p14="http://schemas.microsoft.com/office/powerpoint/2010/main" val="216989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Podział organów administracji</a:t>
            </a:r>
          </a:p>
          <a:p>
            <a:pPr>
              <a:buFont typeface="Wingdings" pitchFamily="2" charset="2"/>
              <a:buChar char="Ø"/>
            </a:pPr>
            <a:r>
              <a:rPr lang="pl-PL" sz="1600" dirty="0"/>
              <a:t>organy kolegialne i jednoosobowe</a:t>
            </a:r>
          </a:p>
          <a:p>
            <a:pPr>
              <a:buFont typeface="Wingdings" pitchFamily="2" charset="2"/>
              <a:buChar char="Ø"/>
            </a:pPr>
            <a:r>
              <a:rPr lang="pl-PL" sz="1600" dirty="0"/>
              <a:t>organy centralne i terenowe</a:t>
            </a:r>
          </a:p>
          <a:p>
            <a:pPr>
              <a:buFont typeface="Wingdings" pitchFamily="2" charset="2"/>
              <a:buChar char="Ø"/>
            </a:pPr>
            <a:r>
              <a:rPr lang="pl-PL" sz="1600" dirty="0"/>
              <a:t>organy kompetencji ogólnej i szczególnej</a:t>
            </a:r>
          </a:p>
          <a:p>
            <a:pPr marL="114300" indent="0">
              <a:buNone/>
            </a:pPr>
            <a:endParaRPr lang="pl-PL" sz="1600" dirty="0"/>
          </a:p>
        </p:txBody>
      </p:sp>
    </p:spTree>
    <p:extLst>
      <p:ext uri="{BB962C8B-B14F-4D97-AF65-F5344CB8AC3E}">
        <p14:creationId xmlns:p14="http://schemas.microsoft.com/office/powerpoint/2010/main" val="322871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Wezwania</a:t>
            </a:r>
          </a:p>
          <a:p>
            <a:pPr algn="just">
              <a:buFont typeface="Wingdings" pitchFamily="2" charset="2"/>
              <a:buChar char="Ø"/>
            </a:pPr>
            <a:r>
              <a:rPr lang="pl-PL" sz="1600" dirty="0"/>
              <a:t>organ może wzywać osoby do udziału w podejmowanych czynnościach i do złożenia wyjaśnień lub zeznań osobiście</a:t>
            </a:r>
          </a:p>
          <a:p>
            <a:pPr algn="just">
              <a:buFont typeface="Wingdings" pitchFamily="2" charset="2"/>
              <a:buChar char="Ø"/>
            </a:pPr>
            <a:r>
              <a:rPr lang="pl-PL" sz="1600" b="1" dirty="0"/>
              <a:t>osobiste stawiennictwo </a:t>
            </a:r>
            <a:r>
              <a:rPr lang="pl-PL" sz="1600" dirty="0"/>
              <a:t>– w obrębie gminy lub miasta, w którym wzywany zamieszkuje, jednak nie dalej niż sąsiednia gmina lub miasto</a:t>
            </a:r>
          </a:p>
          <a:p>
            <a:pPr algn="just">
              <a:buFont typeface="Wingdings" pitchFamily="2" charset="2"/>
              <a:buChar char="Ø"/>
            </a:pPr>
            <a:r>
              <a:rPr lang="pl-PL" sz="1600" b="1" dirty="0"/>
              <a:t>osoby, które nie mogą się stawić z powodu choroby, kalectwa lub innej niedającej się pokonać przeszkody </a:t>
            </a:r>
            <a:r>
              <a:rPr lang="pl-PL" sz="1600" dirty="0"/>
              <a:t>– czynność z udziałem tych osób może być dokonana w miejscu ich pobytu, jeżeli pozwalają na to okoliczności, w których osoba ta się znajduje</a:t>
            </a:r>
          </a:p>
          <a:p>
            <a:pPr algn="just">
              <a:buFont typeface="Wingdings" pitchFamily="2" charset="2"/>
              <a:buChar char="Ø"/>
            </a:pPr>
            <a:r>
              <a:rPr lang="pl-PL" sz="1600" b="1" dirty="0"/>
              <a:t>pomoc prawna – </a:t>
            </a:r>
            <a:r>
              <a:rPr lang="pl-PL" sz="1600" dirty="0"/>
              <a:t>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a:t>
            </a:r>
            <a:r>
              <a:rPr lang="pl-PL" sz="1600" b="1" dirty="0"/>
              <a:t> </a:t>
            </a:r>
          </a:p>
        </p:txBody>
      </p:sp>
    </p:spTree>
    <p:extLst>
      <p:ext uri="{BB962C8B-B14F-4D97-AF65-F5344CB8AC3E}">
        <p14:creationId xmlns:p14="http://schemas.microsoft.com/office/powerpoint/2010/main" val="161697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Elementy wezwania</a:t>
            </a:r>
          </a:p>
          <a:p>
            <a:pPr algn="just">
              <a:buFont typeface="Wingdings" pitchFamily="2" charset="2"/>
              <a:buChar char="§"/>
            </a:pPr>
            <a:r>
              <a:rPr lang="pl-PL" sz="1600" dirty="0"/>
              <a:t>nazwa i adres organu wzywającego</a:t>
            </a:r>
          </a:p>
          <a:p>
            <a:pPr algn="just">
              <a:buFont typeface="Wingdings" pitchFamily="2" charset="2"/>
              <a:buChar char="§"/>
            </a:pPr>
            <a:r>
              <a:rPr lang="pl-PL" sz="1600" dirty="0"/>
              <a:t>imię i nazwisko wzywanego</a:t>
            </a:r>
          </a:p>
          <a:p>
            <a:pPr algn="just">
              <a:buFont typeface="Wingdings" pitchFamily="2" charset="2"/>
              <a:buChar char="§"/>
            </a:pPr>
            <a:r>
              <a:rPr lang="pl-PL" sz="1600" dirty="0"/>
              <a:t>w jakiej sprawie oraz w jakim charakterze i w jakim celu zostaje wezwany</a:t>
            </a:r>
          </a:p>
          <a:p>
            <a:pPr algn="just">
              <a:buFont typeface="Wingdings" pitchFamily="2" charset="2"/>
              <a:buChar char="§"/>
            </a:pPr>
            <a:r>
              <a:rPr lang="pl-PL" sz="1600" dirty="0"/>
              <a:t>czy wezwany powinien stawić się osobiście lub przez pełnomocnika, czy też może złożyć wyjaśnienia lub zeznania na piśmie lub w formie dokumentu elektronicznego</a:t>
            </a:r>
          </a:p>
          <a:p>
            <a:pPr algn="just">
              <a:buFont typeface="Wingdings" pitchFamily="2" charset="2"/>
              <a:buChar char="§"/>
            </a:pPr>
            <a:r>
              <a:rPr lang="pl-PL" sz="1600" dirty="0"/>
              <a:t>termin, do którego żądanie powinno być spełnione, albo dzień, godzinę i miejsce stawienia się wezwanego lub jego pełnomocnika</a:t>
            </a:r>
          </a:p>
          <a:p>
            <a:pPr algn="just">
              <a:buFont typeface="Wingdings" pitchFamily="2" charset="2"/>
              <a:buChar char="§"/>
            </a:pPr>
            <a:r>
              <a:rPr lang="pl-PL" sz="1600" dirty="0"/>
              <a:t>skutki prawne niezastosowania się do wezwania </a:t>
            </a:r>
          </a:p>
          <a:p>
            <a:pPr algn="just">
              <a:buFont typeface="Wingdings" pitchFamily="2" charset="2"/>
              <a:buChar char="§"/>
            </a:pPr>
            <a:r>
              <a:rPr lang="pl-PL" sz="1600" dirty="0"/>
              <a:t>informacje w sprawie RODO</a:t>
            </a:r>
          </a:p>
          <a:p>
            <a:pPr algn="just">
              <a:buFont typeface="Wingdings" pitchFamily="2" charset="2"/>
              <a:buChar char="§"/>
            </a:pPr>
            <a:r>
              <a:rPr lang="pl-PL" sz="1600" dirty="0"/>
              <a:t>podpis pracownika organu wzywającego</a:t>
            </a:r>
          </a:p>
        </p:txBody>
      </p:sp>
    </p:spTree>
    <p:extLst>
      <p:ext uri="{BB962C8B-B14F-4D97-AF65-F5344CB8AC3E}">
        <p14:creationId xmlns:p14="http://schemas.microsoft.com/office/powerpoint/2010/main" val="3543242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r>
              <a:rPr lang="pl-PL" sz="1600" dirty="0"/>
              <a:t>Wezwanie w sprawach niecierpiących zwłoki – telefonicznie lub przy pomocy innych środków łączności</a:t>
            </a:r>
          </a:p>
          <a:p>
            <a:pPr marL="114300" indent="0">
              <a:buNone/>
            </a:pPr>
            <a:endParaRPr lang="pl-PL" sz="1600" dirty="0"/>
          </a:p>
          <a:p>
            <a:pPr marL="114300" indent="0">
              <a:buNone/>
            </a:pPr>
            <a:r>
              <a:rPr lang="pl-PL" sz="1600" b="1" dirty="0"/>
              <a:t>Zwrot kosztów stawienia się</a:t>
            </a:r>
          </a:p>
          <a:p>
            <a:pPr algn="just">
              <a:buFont typeface="Wingdings" pitchFamily="2" charset="2"/>
              <a:buChar char="Ø"/>
            </a:pPr>
            <a:r>
              <a:rPr lang="pl-PL" sz="1600" dirty="0"/>
              <a:t>zwrot kosztów podróży, zakwaterowania, utraconego zarobku</a:t>
            </a:r>
          </a:p>
          <a:p>
            <a:pPr algn="just">
              <a:buFont typeface="Wingdings" pitchFamily="2" charset="2"/>
              <a:buChar char="Ø"/>
            </a:pPr>
            <a:r>
              <a:rPr lang="pl-PL" sz="1600" dirty="0"/>
              <a:t>żądanie przyznania zwrotu kosztów stawienia się należy zgłosić organowi przed wydaniem decyzji</a:t>
            </a:r>
          </a:p>
          <a:p>
            <a:pPr algn="just">
              <a:buFont typeface="Wingdings" pitchFamily="2" charset="2"/>
              <a:buChar char="Ø"/>
            </a:pPr>
            <a:r>
              <a:rPr lang="pl-PL" sz="1600" dirty="0"/>
              <a:t>strona może żądać zwrotu kosztów stawienia się, gdy postępowanie zostało wszczęte z urzędu lub w przypadku błędnego wezwania</a:t>
            </a:r>
          </a:p>
          <a:p>
            <a:pPr marL="114300" indent="0" algn="just">
              <a:buNone/>
            </a:pPr>
            <a:endParaRPr lang="pl-PL" sz="1600" dirty="0"/>
          </a:p>
          <a:p>
            <a:pPr marL="114300" indent="0" algn="just">
              <a:buNone/>
            </a:pPr>
            <a:r>
              <a:rPr lang="pl-PL" sz="1600" dirty="0"/>
              <a:t>Kara za niestawiennictwo – tylko w przypadku prawidłowego wezwania</a:t>
            </a:r>
          </a:p>
        </p:txBody>
      </p:sp>
    </p:spTree>
    <p:extLst>
      <p:ext uri="{BB962C8B-B14F-4D97-AF65-F5344CB8AC3E}">
        <p14:creationId xmlns:p14="http://schemas.microsoft.com/office/powerpoint/2010/main" val="189110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Terminy </a:t>
            </a:r>
          </a:p>
          <a:p>
            <a:pPr algn="just">
              <a:buFont typeface="Wingdings" pitchFamily="2" charset="2"/>
              <a:buChar char="Ø"/>
            </a:pPr>
            <a:r>
              <a:rPr lang="pl-PL" sz="1600" dirty="0"/>
              <a:t>dynamizują postępowanie</a:t>
            </a:r>
          </a:p>
          <a:p>
            <a:pPr algn="just">
              <a:buFont typeface="Wingdings" pitchFamily="2" charset="2"/>
              <a:buChar char="Ø"/>
            </a:pPr>
            <a:r>
              <a:rPr lang="pl-PL" sz="1600" dirty="0"/>
              <a:t>porządkują postępowanie</a:t>
            </a:r>
          </a:p>
          <a:p>
            <a:pPr algn="just">
              <a:buFont typeface="Wingdings" pitchFamily="2" charset="2"/>
              <a:buChar char="Ø"/>
            </a:pPr>
            <a:r>
              <a:rPr lang="pl-PL" sz="1600" dirty="0"/>
              <a:t>decydują o skutkach podejmowanych czynności procesowych</a:t>
            </a:r>
          </a:p>
          <a:p>
            <a:pPr algn="just">
              <a:buFont typeface="Wingdings" pitchFamily="2" charset="2"/>
              <a:buChar char="Ø"/>
            </a:pPr>
            <a:r>
              <a:rPr lang="pl-PL" sz="1600" dirty="0"/>
              <a:t>stabilizują rozstrzygnięcie</a:t>
            </a:r>
          </a:p>
          <a:p>
            <a:pPr algn="just">
              <a:buFont typeface="Wingdings" pitchFamily="2" charset="2"/>
              <a:buChar char="Ø"/>
            </a:pPr>
            <a:endParaRPr lang="pl-PL" sz="1600" dirty="0"/>
          </a:p>
        </p:txBody>
      </p:sp>
    </p:spTree>
    <p:extLst>
      <p:ext uri="{BB962C8B-B14F-4D97-AF65-F5344CB8AC3E}">
        <p14:creationId xmlns:p14="http://schemas.microsoft.com/office/powerpoint/2010/main" val="13075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92233" y="1752600"/>
            <a:ext cx="10512829" cy="4844752"/>
          </a:xfrm>
        </p:spPr>
        <p:txBody>
          <a:bodyPr>
            <a:normAutofit/>
          </a:bodyPr>
          <a:lstStyle/>
          <a:p>
            <a:pPr marL="114300" indent="0">
              <a:buNone/>
            </a:pPr>
            <a:r>
              <a:rPr lang="pl-PL" sz="1600" b="1" dirty="0"/>
              <a:t>Klasyfikacja terminów</a:t>
            </a:r>
          </a:p>
          <a:p>
            <a:pPr>
              <a:buFont typeface="Wingdings" pitchFamily="2" charset="2"/>
              <a:buChar char="Ø"/>
            </a:pPr>
            <a:r>
              <a:rPr lang="pl-PL" sz="1600" b="1" dirty="0"/>
              <a:t>względnie oznaczone</a:t>
            </a:r>
          </a:p>
          <a:p>
            <a:pPr>
              <a:buFont typeface="Wingdings" pitchFamily="2" charset="2"/>
              <a:buChar char="Ø"/>
            </a:pPr>
            <a:r>
              <a:rPr lang="pl-PL" sz="1600" b="1" dirty="0"/>
              <a:t>bezwzględnie oznaczone</a:t>
            </a:r>
          </a:p>
          <a:p>
            <a:pPr marL="114300" indent="0">
              <a:buNone/>
            </a:pPr>
            <a:endParaRPr lang="pl-PL" sz="1600" dirty="0"/>
          </a:p>
          <a:p>
            <a:pPr>
              <a:buFont typeface="Wingdings" pitchFamily="2" charset="2"/>
              <a:buChar char="Ø"/>
            </a:pPr>
            <a:r>
              <a:rPr lang="pl-PL" sz="1600" b="1" dirty="0"/>
              <a:t>terminy ustawowe</a:t>
            </a:r>
          </a:p>
          <a:p>
            <a:pPr>
              <a:buFont typeface="Wingdings" pitchFamily="2" charset="2"/>
              <a:buChar char="Ø"/>
            </a:pPr>
            <a:r>
              <a:rPr lang="pl-PL" sz="1600" b="1" dirty="0"/>
              <a:t>terminy wyznaczone</a:t>
            </a:r>
          </a:p>
          <a:p>
            <a:pPr marL="114300" indent="0">
              <a:buNone/>
            </a:pPr>
            <a:endParaRPr lang="pl-PL" sz="1600" dirty="0"/>
          </a:p>
          <a:p>
            <a:pPr algn="just">
              <a:buFont typeface="Wingdings" pitchFamily="2" charset="2"/>
              <a:buChar char="Ø"/>
            </a:pPr>
            <a:r>
              <a:rPr lang="pl-PL" sz="1600" b="1" dirty="0"/>
              <a:t>terminy zwykłe </a:t>
            </a:r>
            <a:r>
              <a:rPr lang="pl-PL" sz="1600" dirty="0"/>
              <a:t>– uchybienie im nie rodzi konsekwencji</a:t>
            </a:r>
            <a:endParaRPr lang="pl-PL" sz="1600" b="1" dirty="0"/>
          </a:p>
          <a:p>
            <a:pPr algn="just">
              <a:buFont typeface="Wingdings" pitchFamily="2" charset="2"/>
              <a:buChar char="Ø"/>
            </a:pPr>
            <a:r>
              <a:rPr lang="pl-PL" sz="1600" b="1" dirty="0"/>
              <a:t>terminy zawite </a:t>
            </a:r>
            <a:r>
              <a:rPr lang="pl-PL" sz="1600" dirty="0"/>
              <a:t>– uchybienie im rodzi konsekwencje, ale mogą być przywrócone na wniosek</a:t>
            </a:r>
            <a:endParaRPr lang="pl-PL" sz="1600" b="1" dirty="0"/>
          </a:p>
          <a:p>
            <a:pPr algn="just">
              <a:buFont typeface="Wingdings" pitchFamily="2" charset="2"/>
              <a:buChar char="Ø"/>
            </a:pPr>
            <a:r>
              <a:rPr lang="pl-PL" sz="1600" b="1" dirty="0"/>
              <a:t>terminy przedawniające </a:t>
            </a:r>
            <a:r>
              <a:rPr lang="pl-PL" sz="1600" dirty="0"/>
              <a:t>– uchybienie im rodzi konsekwencje i nie mogą być przywrócone</a:t>
            </a:r>
            <a:endParaRPr lang="pl-PL" sz="1600" b="1" dirty="0"/>
          </a:p>
          <a:p>
            <a:pPr marL="114300" indent="0">
              <a:buNone/>
            </a:pPr>
            <a:endParaRPr lang="pl-PL" sz="1600" dirty="0"/>
          </a:p>
          <a:p>
            <a:pPr marL="114300" indent="0" algn="just">
              <a:buNone/>
            </a:pPr>
            <a:r>
              <a:rPr lang="pl-PL" sz="1600" b="1" dirty="0"/>
              <a:t>Przywrócenie terminu </a:t>
            </a:r>
            <a:r>
              <a:rPr lang="pl-PL" sz="1600" dirty="0"/>
              <a:t>– wniosek o przywrócenie terminu należy wnieść w terminie 7 dni od dnia ustania przyczyny uchybienia terminu. Należy uprawdopodobnić, że uchybienie terminu nastąpiło bez winy zainteresowanego. Jednocześnie należy dopełnić czynności, dla której przewidziany był termin. O przywróceniu terminu postanawia organ właściwy w sprawie. Na postanowienie o odmowie przywrócenia terminu służy zażalenie. </a:t>
            </a:r>
          </a:p>
        </p:txBody>
      </p:sp>
    </p:spTree>
    <p:extLst>
      <p:ext uri="{BB962C8B-B14F-4D97-AF65-F5344CB8AC3E}">
        <p14:creationId xmlns:p14="http://schemas.microsoft.com/office/powerpoint/2010/main" val="206955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1" y="1752600"/>
            <a:ext cx="10920018" cy="4844752"/>
          </a:xfrm>
        </p:spPr>
        <p:txBody>
          <a:bodyPr>
            <a:normAutofit/>
          </a:bodyPr>
          <a:lstStyle/>
          <a:p>
            <a:pPr marL="114300" indent="0">
              <a:buNone/>
            </a:pPr>
            <a:endParaRPr lang="pl-PL" sz="1600" b="1" dirty="0"/>
          </a:p>
          <a:p>
            <a:pPr marL="114300" indent="0">
              <a:buNone/>
            </a:pPr>
            <a:r>
              <a:rPr lang="pl-PL" sz="1600" b="1" dirty="0"/>
              <a:t>Zachowanie terminu</a:t>
            </a:r>
          </a:p>
          <a:p>
            <a:pPr algn="just">
              <a:buFont typeface="Wingdings" pitchFamily="2" charset="2"/>
              <a:buChar char="Ø"/>
            </a:pPr>
            <a:r>
              <a:rPr lang="pl-PL" sz="1600" dirty="0"/>
              <a:t>wysłanie dokumentu w formie elektronicznej i otrzymanie przez nadawcę urzędowego poświadczenia odbioru</a:t>
            </a:r>
          </a:p>
          <a:p>
            <a:pPr algn="just">
              <a:buFont typeface="Wingdings" pitchFamily="2" charset="2"/>
              <a:buChar char="Ø"/>
            </a:pPr>
            <a:r>
              <a:rPr lang="pl-PL" sz="1600" dirty="0"/>
              <a:t>nadanie pisma w polskiej placówce pocztowej operatora wyznaczonego albo w placówce pocztowej operatora świadczącego pocztowe usługi powszechne w innym państwie członkowskim UE, Konfederacji Szwajcarskiej albo państwie członkowskim Europejskiego Porozumienia o Wolnym Handlu (EFTA) – stronie umowy o Europejskim Obszarze Gospodarczym</a:t>
            </a:r>
          </a:p>
          <a:p>
            <a:pPr algn="just">
              <a:buFont typeface="Wingdings" pitchFamily="2" charset="2"/>
              <a:buChar char="Ø"/>
            </a:pPr>
            <a:r>
              <a:rPr lang="pl-PL" sz="1600" dirty="0"/>
              <a:t>złożenie pisma w polskim urzędzie konsularnym</a:t>
            </a:r>
          </a:p>
          <a:p>
            <a:pPr algn="just">
              <a:buFont typeface="Wingdings" pitchFamily="2" charset="2"/>
              <a:buChar char="Ø"/>
            </a:pPr>
            <a:r>
              <a:rPr lang="pl-PL" sz="1600" dirty="0"/>
              <a:t>złożenie pisma przez żołnierza w dowództwie jednostki wojskowej</a:t>
            </a:r>
          </a:p>
          <a:p>
            <a:pPr algn="just">
              <a:buFont typeface="Wingdings" pitchFamily="2" charset="2"/>
              <a:buChar char="Ø"/>
            </a:pPr>
            <a:r>
              <a:rPr lang="pl-PL" sz="1600" dirty="0"/>
              <a:t>złożenie pisma przez członka załogi statku morskiego kapitanowi statku</a:t>
            </a:r>
          </a:p>
          <a:p>
            <a:pPr algn="just">
              <a:buFont typeface="Wingdings" pitchFamily="2" charset="2"/>
              <a:buChar char="Ø"/>
            </a:pPr>
            <a:r>
              <a:rPr lang="pl-PL" sz="1600" dirty="0"/>
              <a:t>złożenie pisma przez osobę pozbawioną wolności w administracji zakładu karnego </a:t>
            </a:r>
          </a:p>
        </p:txBody>
      </p:sp>
    </p:spTree>
    <p:extLst>
      <p:ext uri="{BB962C8B-B14F-4D97-AF65-F5344CB8AC3E}">
        <p14:creationId xmlns:p14="http://schemas.microsoft.com/office/powerpoint/2010/main" val="399644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1" y="1752600"/>
            <a:ext cx="10864600" cy="4916760"/>
          </a:xfrm>
        </p:spPr>
        <p:txBody>
          <a:bodyPr>
            <a:normAutofit/>
          </a:bodyPr>
          <a:lstStyle/>
          <a:p>
            <a:pPr marL="114300" indent="0">
              <a:buNone/>
            </a:pPr>
            <a:r>
              <a:rPr lang="pl-PL" sz="1600" b="1" dirty="0"/>
              <a:t>Liczenie terminów</a:t>
            </a:r>
          </a:p>
          <a:p>
            <a:pPr algn="just">
              <a:buFont typeface="Wingdings" pitchFamily="2" charset="2"/>
              <a:buChar char="Ø"/>
            </a:pPr>
            <a:r>
              <a:rPr lang="pl-PL" sz="1600" b="1" dirty="0"/>
              <a:t>w dniach </a:t>
            </a:r>
            <a:r>
              <a:rPr lang="pl-PL" sz="1600" dirty="0"/>
              <a:t>– termin upływa ostatniego dnia z wyznaczonej liczby dni, przy czym dnia, w którym nastąpiło zdarzenie, nie wlicza się </a:t>
            </a:r>
          </a:p>
          <a:p>
            <a:pPr marL="114300" indent="0" algn="just">
              <a:buNone/>
            </a:pPr>
            <a:r>
              <a:rPr lang="pl-PL" sz="1600" dirty="0"/>
              <a:t> np. termin wynosi 3 dni, zdarzenie nastąpiło 18 listopada 2024 r. </a:t>
            </a:r>
          </a:p>
          <a:p>
            <a:pPr marL="114300" indent="0" algn="just">
              <a:buNone/>
            </a:pPr>
            <a:r>
              <a:rPr lang="pl-PL" sz="1600" dirty="0"/>
              <a:t>– termin upłynie 21 listopada 2024 r. o godz. 24</a:t>
            </a:r>
          </a:p>
          <a:p>
            <a:pPr algn="just">
              <a:buFont typeface="Wingdings" pitchFamily="2" charset="2"/>
              <a:buChar char="Ø"/>
            </a:pPr>
            <a:r>
              <a:rPr lang="pl-PL" sz="1600" b="1" dirty="0"/>
              <a:t>w tygodniach </a:t>
            </a:r>
            <a:r>
              <a:rPr lang="pl-PL" sz="1600" dirty="0"/>
              <a:t>– termin kończy się z upływem tego dnia w ostatnim tygodniu, który nazwą odpowiada początkowemu dniowi terminu</a:t>
            </a:r>
          </a:p>
          <a:p>
            <a:pPr marL="114300" indent="0" algn="just">
              <a:buNone/>
            </a:pPr>
            <a:r>
              <a:rPr lang="pl-PL" sz="1600" dirty="0"/>
              <a:t> np. termin wynosi dwa tygodnie, zdarzenie nastąpiło 18 listopada 2024 r. w poniedziałek </a:t>
            </a:r>
          </a:p>
          <a:p>
            <a:pPr marL="114300" indent="0" algn="just">
              <a:buNone/>
            </a:pPr>
            <a:r>
              <a:rPr lang="pl-PL" sz="1600" dirty="0"/>
              <a:t>– termin upłynie 2 grudnia 2024 r. w poniedziałek o godz. 24 (za dwa tygodnie)</a:t>
            </a:r>
          </a:p>
          <a:p>
            <a:pPr algn="just">
              <a:buFont typeface="Wingdings" pitchFamily="2" charset="2"/>
              <a:buChar char="Ø"/>
            </a:pPr>
            <a:r>
              <a:rPr lang="pl-PL" sz="1600" b="1" dirty="0"/>
              <a:t>w miesiącach </a:t>
            </a:r>
            <a:r>
              <a:rPr lang="pl-PL" sz="1600" dirty="0"/>
              <a:t>– termin kończy się z upływem tego dnia w ostatnim miesiącu, który odpowiada początkowemu dniowi terminu, a gdyby takiego dnia w ostatnim miesiącu nie było – w ostatnim dniu tego miesiąca</a:t>
            </a:r>
          </a:p>
          <a:p>
            <a:pPr marL="114300" indent="0" algn="just">
              <a:buNone/>
            </a:pPr>
            <a:r>
              <a:rPr lang="pl-PL" sz="1600" dirty="0"/>
              <a:t> np. termin wynosi miesiąc, zdarzenie nastąpiło 18 listopada 2024 r. </a:t>
            </a:r>
          </a:p>
          <a:p>
            <a:pPr marL="114300" indent="0" algn="just">
              <a:buNone/>
            </a:pPr>
            <a:r>
              <a:rPr lang="pl-PL" sz="1600" dirty="0"/>
              <a:t>– termin upłynie 18 grudnia 2024 r. o godz. 24</a:t>
            </a:r>
          </a:p>
          <a:p>
            <a:pPr marL="114300" indent="0" algn="just">
              <a:buNone/>
            </a:pPr>
            <a:r>
              <a:rPr lang="pl-PL" sz="1600" dirty="0"/>
              <a:t>np. termin wynosi 4 miesiące, zdarzenie nastąpiło 31 października 2024 r. </a:t>
            </a:r>
          </a:p>
          <a:p>
            <a:pPr marL="114300" indent="0" algn="just">
              <a:buNone/>
            </a:pPr>
            <a:r>
              <a:rPr lang="pl-PL" sz="1600" dirty="0"/>
              <a:t>– termin upłynie 28 lutego 2025 r. o godz. 24  </a:t>
            </a:r>
          </a:p>
        </p:txBody>
      </p:sp>
    </p:spTree>
    <p:extLst>
      <p:ext uri="{BB962C8B-B14F-4D97-AF65-F5344CB8AC3E}">
        <p14:creationId xmlns:p14="http://schemas.microsoft.com/office/powerpoint/2010/main" val="415837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858981" y="1752600"/>
            <a:ext cx="10645833" cy="4916760"/>
          </a:xfrm>
        </p:spPr>
        <p:txBody>
          <a:bodyPr>
            <a:normAutofit lnSpcReduction="10000"/>
          </a:bodyPr>
          <a:lstStyle/>
          <a:p>
            <a:pPr marL="114300" indent="0" algn="just">
              <a:buNone/>
            </a:pPr>
            <a:r>
              <a:rPr lang="pl-PL" sz="1600" b="1" dirty="0"/>
              <a:t>Liczenie terminów c.d.</a:t>
            </a:r>
          </a:p>
          <a:p>
            <a:pPr algn="just">
              <a:buFont typeface="Wingdings" pitchFamily="2" charset="2"/>
              <a:buChar char="Ø"/>
            </a:pPr>
            <a:r>
              <a:rPr lang="pl-PL" sz="1600" b="1" dirty="0"/>
              <a:t>w latach </a:t>
            </a:r>
            <a:r>
              <a:rPr lang="pl-PL" sz="1600" dirty="0"/>
              <a:t>– termin kończy się z upływem tego dnia w ostatnim roku, który odpowiada początkowemu dniowi terminu, a gdyby takiego dnia w ostatnim roku nie było – w dniu poprzedzającym bezpośrednio ten dzień</a:t>
            </a:r>
          </a:p>
          <a:p>
            <a:pPr marL="114300" indent="0" algn="just">
              <a:buNone/>
            </a:pPr>
            <a:r>
              <a:rPr lang="pl-PL" sz="1600" dirty="0"/>
              <a:t> np. termin wynosi 1 rok, zdarzenie nastąpiło 18 listopada 2024 r. </a:t>
            </a:r>
          </a:p>
          <a:p>
            <a:pPr marL="114300" indent="0" algn="just">
              <a:buNone/>
            </a:pPr>
            <a:r>
              <a:rPr lang="pl-PL" sz="1600" dirty="0"/>
              <a:t>– termin upłynie 18 listopada 2025 r. o godz. 24</a:t>
            </a:r>
          </a:p>
          <a:p>
            <a:pPr marL="114300" indent="0" algn="just">
              <a:buNone/>
            </a:pPr>
            <a:r>
              <a:rPr lang="pl-PL" sz="1600" dirty="0"/>
              <a:t> np. termin wynosi 1 rok, zdarzenie nastąpiło 29 lutego 2024 r. </a:t>
            </a:r>
          </a:p>
          <a:p>
            <a:pPr marL="114300" indent="0" algn="just">
              <a:buNone/>
            </a:pPr>
            <a:r>
              <a:rPr lang="pl-PL" sz="1600" dirty="0"/>
              <a:t>– termin upłynie 28 lutego 2025 r. o godz. 24 </a:t>
            </a:r>
          </a:p>
          <a:p>
            <a:pPr algn="just">
              <a:buFont typeface="Wingdings" pitchFamily="2" charset="2"/>
              <a:buChar char="Ø"/>
            </a:pPr>
            <a:r>
              <a:rPr lang="pl-PL" sz="1600" b="1" dirty="0"/>
              <a:t>koniec terminu przypada na dzień ustawowo wolny od pracy lub na sobotę – </a:t>
            </a:r>
            <a:r>
              <a:rPr lang="pl-PL" sz="1600" dirty="0"/>
              <a:t>termin upływa następnego dnia, który nie jest dniem wolnym od pracy ani sobotą</a:t>
            </a:r>
          </a:p>
          <a:p>
            <a:pPr marL="114300" indent="0" algn="just">
              <a:buNone/>
            </a:pPr>
            <a:r>
              <a:rPr lang="pl-PL" sz="1600" b="1" dirty="0"/>
              <a:t> </a:t>
            </a:r>
            <a:r>
              <a:rPr lang="pl-PL" sz="1600" dirty="0"/>
              <a:t>np. termin wynosi 2 miesiące, zdarzenie nastąpiło 18 listopada 2024 r. </a:t>
            </a:r>
          </a:p>
          <a:p>
            <a:pPr marL="114300" indent="0" algn="just">
              <a:buNone/>
            </a:pPr>
            <a:r>
              <a:rPr lang="pl-PL" sz="1600" dirty="0"/>
              <a:t>– termin upłynie 20 stycznia 2025 r. (poniedziałek) – 18 stycznia 2025 r. to sobota   </a:t>
            </a:r>
          </a:p>
          <a:p>
            <a:pPr marL="114300" indent="0" algn="just">
              <a:buNone/>
            </a:pPr>
            <a:r>
              <a:rPr lang="pl-PL" sz="1600" dirty="0"/>
              <a:t> np. termin wynosi 3 miesiące, zdarzenie nastąpiło 25 września 2024 r. (środa) </a:t>
            </a:r>
          </a:p>
          <a:p>
            <a:pPr marL="114300" indent="0" algn="just">
              <a:buNone/>
            </a:pPr>
            <a:r>
              <a:rPr lang="pl-PL" sz="1600" dirty="0"/>
              <a:t>– termin upłynie 27 grudnia 2024 r. o godz. 24 – 25 grudnia 2024 r. to dzień ustawowo wolny od pracy</a:t>
            </a:r>
          </a:p>
          <a:p>
            <a:pPr marL="114300" indent="0" algn="just">
              <a:buNone/>
            </a:pPr>
            <a:r>
              <a:rPr lang="pl-PL" sz="1600" b="1" dirty="0"/>
              <a:t> </a:t>
            </a:r>
            <a:r>
              <a:rPr lang="pl-PL" sz="1600" dirty="0"/>
              <a:t>np. termin wynosi 7 miesięcy, zdarzenie nastąpiło 19 września 2024 r. </a:t>
            </a:r>
          </a:p>
          <a:p>
            <a:pPr marL="114300" indent="0" algn="just">
              <a:buNone/>
            </a:pPr>
            <a:r>
              <a:rPr lang="pl-PL" sz="1600" dirty="0"/>
              <a:t>– termin upłynie 22 kwietnia 2025 r. we wtorek o godz. 24 – wg reguł dotyczących terminów liczonych  w miesiącach powinien to być 19 kwietnia 2025 r., ale ten dzień to sobota, dodatkowo w najbliższy poniedziałek wypada dzień ustawowo wolny od pracy - najbliższy dzień „roboczy” to 22 kwietnia 2025 r.</a:t>
            </a:r>
            <a:endParaRPr lang="pl-PL" sz="1600" b="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56884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Terminy załatwienia sprawy</a:t>
            </a:r>
          </a:p>
          <a:p>
            <a:pPr algn="just">
              <a:buFont typeface="Wingdings" pitchFamily="2" charset="2"/>
              <a:buChar char="Ø"/>
            </a:pPr>
            <a:r>
              <a:rPr lang="pl-PL" sz="1600" b="1" dirty="0"/>
              <a:t>niezwłocznie </a:t>
            </a:r>
            <a:r>
              <a:rPr lang="pl-PL" sz="1600" dirty="0"/>
              <a:t>– jeżeli strona z żądaniem wszczęcia postępowania dostarczyła dowody lub w oparciu o fakty i dowody powszechnie znane lub znane organowi z urzędu; postępowanie uproszczone</a:t>
            </a:r>
            <a:endParaRPr lang="pl-PL" sz="1600" b="1" dirty="0"/>
          </a:p>
          <a:p>
            <a:pPr algn="just">
              <a:buFont typeface="Wingdings" pitchFamily="2" charset="2"/>
              <a:buChar char="Ø"/>
            </a:pPr>
            <a:r>
              <a:rPr lang="pl-PL" sz="1600" b="1" dirty="0"/>
              <a:t>w ciągu miesiąca </a:t>
            </a:r>
            <a:r>
              <a:rPr lang="pl-PL" sz="1600" dirty="0"/>
              <a:t>– gdy potrzebne jest postępowanie wyjaśniające, postępowanie odwoławcze, maksymalny termin rozpoznania sprawy w postępowaniu uproszczonym</a:t>
            </a:r>
            <a:endParaRPr lang="pl-PL" sz="1600" b="1" dirty="0"/>
          </a:p>
          <a:p>
            <a:pPr algn="just">
              <a:buFont typeface="Wingdings" pitchFamily="2" charset="2"/>
              <a:buChar char="Ø"/>
            </a:pPr>
            <a:r>
              <a:rPr lang="pl-PL" sz="1600" b="1" dirty="0"/>
              <a:t>w ciągu dwóch miesięcy </a:t>
            </a:r>
            <a:r>
              <a:rPr lang="pl-PL" sz="1600" dirty="0"/>
              <a:t>– sprawa szczególnie skomplikowana</a:t>
            </a:r>
            <a:endParaRPr lang="pl-PL" sz="1600" b="1" dirty="0"/>
          </a:p>
        </p:txBody>
      </p:sp>
    </p:spTree>
    <p:extLst>
      <p:ext uri="{BB962C8B-B14F-4D97-AF65-F5344CB8AC3E}">
        <p14:creationId xmlns:p14="http://schemas.microsoft.com/office/powerpoint/2010/main" val="421722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2063552" y="1556792"/>
            <a:ext cx="8229600" cy="5301208"/>
          </a:xfrm>
        </p:spPr>
        <p:txBody>
          <a:bodyPr>
            <a:normAutofit/>
          </a:bodyPr>
          <a:lstStyle/>
          <a:p>
            <a:pPr marL="114300" indent="0" algn="ctr">
              <a:buNone/>
            </a:pPr>
            <a:r>
              <a:rPr lang="pl-PL" sz="1600" dirty="0"/>
              <a:t>organ nie może załatwić sprawy w terminie</a:t>
            </a:r>
          </a:p>
          <a:p>
            <a:pPr marL="114300" indent="0" algn="ctr">
              <a:buNone/>
            </a:pPr>
            <a:endParaRPr lang="pl-PL" sz="1600" dirty="0"/>
          </a:p>
          <a:p>
            <a:pPr marL="114300" indent="0" algn="ctr">
              <a:buNone/>
            </a:pPr>
            <a:r>
              <a:rPr lang="pl-PL" sz="1600" b="1" dirty="0"/>
              <a:t>sygnalizacja</a:t>
            </a:r>
          </a:p>
          <a:p>
            <a:pPr marL="114300" indent="0" algn="ctr">
              <a:buNone/>
            </a:pPr>
            <a:r>
              <a:rPr lang="pl-PL" sz="1600" dirty="0"/>
              <a:t>Organ informuje stronę o niemożności załatwienia sprawy w terminie i wskazuje termin, w którym załatwi sprawę. Organ informuje stronę o możliwości wniesienia ponaglenia.</a:t>
            </a:r>
          </a:p>
          <a:p>
            <a:pPr marL="114300" indent="0" algn="ctr">
              <a:buNone/>
            </a:pPr>
            <a:endParaRPr lang="pl-PL" sz="1600" dirty="0"/>
          </a:p>
          <a:p>
            <a:pPr marL="114300" indent="0" algn="ctr">
              <a:buNone/>
            </a:pPr>
            <a:r>
              <a:rPr lang="pl-PL" sz="1600" b="1" dirty="0"/>
              <a:t>ponaglenie</a:t>
            </a:r>
          </a:p>
          <a:p>
            <a:pPr algn="ctr">
              <a:buFont typeface="Wingdings" pitchFamily="2" charset="2"/>
              <a:buChar char="§"/>
            </a:pPr>
            <a:r>
              <a:rPr lang="pl-PL" sz="1600" dirty="0"/>
              <a:t>przysługuje do organu wyższego stopnia nad organem załatwiającym sprawę</a:t>
            </a:r>
          </a:p>
          <a:p>
            <a:pPr algn="ctr">
              <a:buFont typeface="Wingdings" pitchFamily="2" charset="2"/>
              <a:buChar char="§"/>
            </a:pPr>
            <a:r>
              <a:rPr lang="pl-PL" sz="1600" dirty="0"/>
              <a:t>przysługuje do tego samego organu, jeżeli nie ma organu wyższego stopnia  </a:t>
            </a:r>
          </a:p>
          <a:p>
            <a:pPr marL="114300" indent="0" algn="ctr">
              <a:buNone/>
            </a:pPr>
            <a:r>
              <a:rPr lang="pl-PL" sz="1600" dirty="0"/>
              <a:t>Przysługuje na niezałatwienie sprawy w terminie lub gdy postępowanie jest prowadzone w sposób przewlekły (dłużej niż jest to niezbędne do załatwienia sprawy). Ponaglenie musi zawierać uzasadnienie.</a:t>
            </a:r>
          </a:p>
          <a:p>
            <a:pPr marL="114300" indent="0" algn="ctr">
              <a:buNone/>
            </a:pPr>
            <a:r>
              <a:rPr lang="pl-PL" sz="1600" dirty="0"/>
              <a:t>Wnoszone jest za pośrednictwem organu, którego dotyczy.   </a:t>
            </a:r>
          </a:p>
          <a:p>
            <a:pPr marL="114300" indent="0" algn="ctr">
              <a:buNone/>
            </a:pPr>
            <a:endParaRPr lang="pl-PL" sz="1600" dirty="0"/>
          </a:p>
          <a:p>
            <a:pPr marL="114300" indent="0" algn="ctr">
              <a:buNone/>
            </a:pPr>
            <a:r>
              <a:rPr lang="pl-PL" sz="1600" dirty="0"/>
              <a:t>przekazanie ponaglenia do organu wyższego stopnia w ciągu 7 dni od jego otrzymania wraz z aktami sprawy  </a:t>
            </a:r>
          </a:p>
        </p:txBody>
      </p:sp>
      <p:sp>
        <p:nvSpPr>
          <p:cNvPr id="4" name="Strzałka w dół 3"/>
          <p:cNvSpPr/>
          <p:nvPr/>
        </p:nvSpPr>
        <p:spPr>
          <a:xfrm>
            <a:off x="6023992" y="194039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37640" y="328498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44348"/>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59997" y="630932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31993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Stosunek administracyjnoprawny</a:t>
            </a:r>
          </a:p>
          <a:p>
            <a:pPr algn="just">
              <a:buFont typeface="Wingdings" pitchFamily="2" charset="2"/>
              <a:buChar char="Ø"/>
            </a:pPr>
            <a:r>
              <a:rPr lang="pl-PL" sz="1600" dirty="0"/>
              <a:t>jedną ze stron stosunku jest organ – konsekwencją tego jest </a:t>
            </a:r>
            <a:r>
              <a:rPr lang="pl-PL" sz="1600" dirty="0" err="1"/>
              <a:t>nierównorzędność</a:t>
            </a:r>
            <a:r>
              <a:rPr lang="pl-PL" sz="1600" dirty="0"/>
              <a:t> podmiotów</a:t>
            </a:r>
          </a:p>
          <a:p>
            <a:pPr algn="just">
              <a:buFont typeface="Wingdings" pitchFamily="2" charset="2"/>
              <a:buChar char="Ø"/>
            </a:pPr>
            <a:r>
              <a:rPr lang="pl-PL" sz="1600" dirty="0"/>
              <a:t>przedmiotem są sprawy należące do kompetencji organów administracji państwowej</a:t>
            </a:r>
          </a:p>
          <a:p>
            <a:pPr algn="just">
              <a:buFont typeface="Wingdings" pitchFamily="2" charset="2"/>
              <a:buChar char="Ø"/>
            </a:pPr>
            <a:r>
              <a:rPr lang="pl-PL" sz="1600" dirty="0"/>
              <a:t>powstaje najczęściej z mocy aktów administracyjnych pomiędzy organem wydającym akt i adresatem aktu</a:t>
            </a:r>
          </a:p>
        </p:txBody>
      </p:sp>
    </p:spTree>
    <p:extLst>
      <p:ext uri="{BB962C8B-B14F-4D97-AF65-F5344CB8AC3E}">
        <p14:creationId xmlns:p14="http://schemas.microsoft.com/office/powerpoint/2010/main" val="160061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ctr">
              <a:buNone/>
            </a:pPr>
            <a:r>
              <a:rPr lang="pl-PL" sz="1600" dirty="0"/>
              <a:t>organ uprawniony do rozpatrzenia ponaglenia w ciągu 7 dni od jego otrzymania</a:t>
            </a:r>
          </a:p>
          <a:p>
            <a:pPr algn="ctr">
              <a:buFont typeface="Wingdings" pitchFamily="2" charset="2"/>
              <a:buChar char="§"/>
            </a:pPr>
            <a:r>
              <a:rPr lang="pl-PL" sz="1600" dirty="0"/>
              <a:t>rozpatruje ponaglenie</a:t>
            </a:r>
          </a:p>
          <a:p>
            <a:pPr algn="ctr">
              <a:buFont typeface="Wingdings" pitchFamily="2" charset="2"/>
              <a:buChar char="§"/>
            </a:pPr>
            <a:r>
              <a:rPr lang="pl-PL" sz="1600" dirty="0"/>
              <a:t>wydaje postanowienie, w którym wskazuje, czy organ rozpoznający sprawę dopuścił się bezczynności lub przewlekłego prowadzenia postępowania</a:t>
            </a:r>
          </a:p>
          <a:p>
            <a:pPr algn="ctr">
              <a:buFont typeface="Wingdings" pitchFamily="2" charset="2"/>
              <a:buChar char="§"/>
            </a:pPr>
            <a:r>
              <a:rPr lang="pl-PL" sz="1600" dirty="0"/>
              <a:t>w przypadku stwierdzenia bezczynności lub przewlekłości – zobowiązuje organ do załatwienia sprawy i wyznacza termin jej załatwienia oraz zarządza wyjaśnienie przyczyn i ustalenie osób winnych bezczynności lub przewlekłości, a także podjęcie środków zapobiegających tego typu zjawiskom</a:t>
            </a:r>
          </a:p>
          <a:p>
            <a:pPr algn="ctr">
              <a:buFont typeface="Wingdings" pitchFamily="2" charset="2"/>
              <a:buChar char="§"/>
            </a:pPr>
            <a:endParaRPr lang="pl-PL" sz="1600" dirty="0"/>
          </a:p>
          <a:p>
            <a:pPr marL="114300" indent="0" algn="ctr">
              <a:buNone/>
            </a:pPr>
            <a:r>
              <a:rPr lang="pl-PL" sz="1600" dirty="0"/>
              <a:t>brak załatwienia sprawy przez organ rozpoznający sprawę</a:t>
            </a:r>
          </a:p>
          <a:p>
            <a:pPr marL="114300" indent="0" algn="ctr">
              <a:buNone/>
            </a:pPr>
            <a:endParaRPr lang="pl-PL" sz="1600" dirty="0"/>
          </a:p>
          <a:p>
            <a:pPr marL="114300" indent="0" algn="ctr">
              <a:buNone/>
            </a:pPr>
            <a:r>
              <a:rPr lang="pl-PL" sz="1600" dirty="0"/>
              <a:t>skarga na bezczynność do Wojewódzkiego Sądu Administracyjnego</a:t>
            </a:r>
          </a:p>
        </p:txBody>
      </p:sp>
      <p:sp>
        <p:nvSpPr>
          <p:cNvPr id="4" name="Strzałka w dół 3"/>
          <p:cNvSpPr/>
          <p:nvPr/>
        </p:nvSpPr>
        <p:spPr>
          <a:xfrm>
            <a:off x="6023992" y="3831370"/>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35180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17822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buNone/>
            </a:pPr>
            <a:r>
              <a:rPr lang="pl-PL" sz="1600" dirty="0"/>
              <a:t>Rozpatrzenie sprawy administracyjnej</a:t>
            </a:r>
          </a:p>
          <a:p>
            <a:pPr algn="just">
              <a:buFont typeface="Wingdings" pitchFamily="2" charset="2"/>
              <a:buChar char="Ø"/>
            </a:pPr>
            <a:r>
              <a:rPr lang="pl-PL" sz="1600" dirty="0"/>
              <a:t>postępowanie gabinetowe</a:t>
            </a:r>
          </a:p>
          <a:p>
            <a:pPr algn="just">
              <a:buFont typeface="Wingdings" pitchFamily="2" charset="2"/>
              <a:buChar char="Ø"/>
            </a:pPr>
            <a:r>
              <a:rPr lang="pl-PL" sz="1600" dirty="0"/>
              <a:t>rozprawa</a:t>
            </a:r>
          </a:p>
          <a:p>
            <a:pPr lvl="1" algn="just">
              <a:buFont typeface="Wingdings" pitchFamily="2" charset="2"/>
              <a:buChar char="§"/>
            </a:pPr>
            <a:r>
              <a:rPr lang="pl-PL" sz="1600" dirty="0"/>
              <a:t>gdy przepis prawa wymaga przeprowadzenia rozprawy</a:t>
            </a:r>
          </a:p>
          <a:p>
            <a:pPr lvl="1" algn="just">
              <a:buFont typeface="Wingdings" pitchFamily="2" charset="2"/>
              <a:buChar char="§"/>
            </a:pPr>
            <a:r>
              <a:rPr lang="pl-PL" sz="1600" dirty="0"/>
              <a:t>gdy w sprawie występują strony o spornych interesach</a:t>
            </a:r>
          </a:p>
          <a:p>
            <a:pPr lvl="1" algn="just">
              <a:buFont typeface="Wingdings" pitchFamily="2" charset="2"/>
              <a:buChar char="§"/>
            </a:pPr>
            <a:r>
              <a:rPr lang="pl-PL" sz="1600" dirty="0"/>
              <a:t>gdy należy udowodnić fakty przy pomocy zeznań świadków, opinii biegłych lub w drodze oględzin</a:t>
            </a:r>
          </a:p>
          <a:p>
            <a:pPr lvl="1" algn="just">
              <a:buFont typeface="Wingdings" pitchFamily="2" charset="2"/>
              <a:buChar char="§"/>
            </a:pPr>
            <a:r>
              <a:rPr lang="pl-PL" sz="1600" dirty="0"/>
              <a:t>gdy w sprawie zawarta będzie ugoda</a:t>
            </a:r>
          </a:p>
          <a:p>
            <a:pPr marL="411480" lvl="1" indent="0" algn="just">
              <a:buNone/>
            </a:pPr>
            <a:endParaRPr lang="pl-PL" sz="1600" dirty="0"/>
          </a:p>
          <a:p>
            <a:pPr marL="114300" indent="0" algn="just">
              <a:buNone/>
            </a:pPr>
            <a:r>
              <a:rPr lang="pl-PL" sz="1600" dirty="0"/>
              <a:t>Część wstępna rozprawy</a:t>
            </a:r>
          </a:p>
          <a:p>
            <a:pPr algn="just">
              <a:buFont typeface="Wingdings" pitchFamily="2" charset="2"/>
              <a:buChar char="Ø"/>
            </a:pPr>
            <a:r>
              <a:rPr lang="pl-PL" sz="1600" dirty="0"/>
              <a:t>otwarcie rozprawy</a:t>
            </a:r>
          </a:p>
          <a:p>
            <a:pPr algn="just">
              <a:buFont typeface="Wingdings" pitchFamily="2" charset="2"/>
              <a:buChar char="Ø"/>
            </a:pPr>
            <a:r>
              <a:rPr lang="pl-PL" sz="1600" dirty="0"/>
              <a:t>ustalenie, czy osoby wezwane stawiły się i sprawdzenie, czy nie ma podstaw do odroczenia rozprawy</a:t>
            </a:r>
          </a:p>
        </p:txBody>
      </p:sp>
    </p:spTree>
    <p:extLst>
      <p:ext uri="{BB962C8B-B14F-4D97-AF65-F5344CB8AC3E}">
        <p14:creationId xmlns:p14="http://schemas.microsoft.com/office/powerpoint/2010/main" val="27139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r>
              <a:rPr lang="pl-PL" sz="1600" dirty="0"/>
              <a:t>Część właściwa rozprawy</a:t>
            </a:r>
          </a:p>
          <a:p>
            <a:pPr algn="just">
              <a:buFont typeface="Wingdings" pitchFamily="2" charset="2"/>
              <a:buChar char="Ø"/>
            </a:pPr>
            <a:r>
              <a:rPr lang="pl-PL" sz="1600" dirty="0"/>
              <a:t>postępowanie dowodowe</a:t>
            </a:r>
          </a:p>
          <a:p>
            <a:pPr algn="just">
              <a:buFont typeface="Wingdings" pitchFamily="2" charset="2"/>
              <a:buChar char="Ø"/>
            </a:pPr>
            <a:r>
              <a:rPr lang="pl-PL" sz="1600" dirty="0"/>
              <a:t>składanie wyjaśnień przez strony</a:t>
            </a:r>
          </a:p>
          <a:p>
            <a:pPr algn="just">
              <a:buFont typeface="Wingdings" pitchFamily="2" charset="2"/>
              <a:buChar char="Ø"/>
            </a:pPr>
            <a:r>
              <a:rPr lang="pl-PL" sz="1600" dirty="0"/>
              <a:t>zgłaszanie żądań, propozycji i zarzutów oraz przedstawienie dowodów na ich poparcie</a:t>
            </a:r>
          </a:p>
          <a:p>
            <a:pPr marL="114300" indent="0" algn="just">
              <a:buNone/>
            </a:pPr>
            <a:endParaRPr lang="pl-PL" sz="1600" dirty="0"/>
          </a:p>
          <a:p>
            <a:pPr marL="114300" indent="0" algn="just">
              <a:buNone/>
            </a:pPr>
            <a:r>
              <a:rPr lang="pl-PL" sz="1600" dirty="0"/>
              <a:t>Rozprawą kieruje pracownik organu administracji, przed którym odbywa się postępowanie.</a:t>
            </a:r>
          </a:p>
        </p:txBody>
      </p:sp>
    </p:spTree>
    <p:extLst>
      <p:ext uri="{BB962C8B-B14F-4D97-AF65-F5344CB8AC3E}">
        <p14:creationId xmlns:p14="http://schemas.microsoft.com/office/powerpoint/2010/main" val="75084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Fakty powszechnie znane </a:t>
            </a:r>
            <a:r>
              <a:rPr lang="pl-PL" sz="1600" dirty="0"/>
              <a:t>(fakty notoryczne, fakty notoryjne) – okoliczności, zdarzenia, czynności lub stany, które powinny być znane każdemu rozsądnemu i posiadającemu doświadczenie życiowe mieszkańcowi danej miejscowości.</a:t>
            </a:r>
          </a:p>
          <a:p>
            <a:pPr marL="114300" indent="0" algn="just">
              <a:buNone/>
            </a:pPr>
            <a:endParaRPr lang="pl-PL" sz="1600" dirty="0"/>
          </a:p>
          <a:p>
            <a:pPr marL="114300" indent="0" algn="just">
              <a:buNone/>
            </a:pPr>
            <a:r>
              <a:rPr lang="pl-PL" sz="1600" b="1" dirty="0"/>
              <a:t>Fakty znane z urzędu </a:t>
            </a:r>
            <a:r>
              <a:rPr lang="pl-PL" sz="1600" dirty="0"/>
              <a:t>– fakty, z którymi pracownik organu zapoznał się w toku swego urzędowania i w związku z urzędowaniem, a nie prywatnie.</a:t>
            </a:r>
          </a:p>
          <a:p>
            <a:pPr marL="114300" indent="0" algn="just">
              <a:buNone/>
            </a:pPr>
            <a:endParaRPr lang="pl-PL" sz="1600" b="1" dirty="0"/>
          </a:p>
          <a:p>
            <a:pPr marL="114300" indent="0" algn="just">
              <a:buNone/>
            </a:pPr>
            <a:r>
              <a:rPr lang="pl-PL" sz="1600" b="1" dirty="0"/>
              <a:t>Dowód – </a:t>
            </a:r>
            <a:r>
              <a:rPr lang="pl-PL" sz="1600" dirty="0"/>
              <a:t>wszystko co może przyczynić się do wyjaśnienia sprawy, a nie jest sprzeczne z prawem.</a:t>
            </a:r>
          </a:p>
          <a:p>
            <a:pPr marL="114300" indent="0" algn="just">
              <a:buNone/>
            </a:pPr>
            <a:endParaRPr lang="pl-PL" sz="1600" b="1" dirty="0"/>
          </a:p>
          <a:p>
            <a:pPr marL="114300" indent="0" algn="just">
              <a:buNone/>
            </a:pPr>
            <a:r>
              <a:rPr lang="pl-PL" sz="1600" b="1" dirty="0"/>
              <a:t>Uprawdopodobnienie – </a:t>
            </a:r>
            <a:r>
              <a:rPr lang="pl-PL" sz="1600" dirty="0"/>
              <a:t>środek zastępczy dowodu, niedający pewności, a tylko prawdopodobieństwo twierdzenia o jakimś fakcie. Może być stosowane tylko wtedy, gdy przepisy na to pozwalają. </a:t>
            </a:r>
            <a:endParaRPr lang="pl-PL" sz="1600" b="1" dirty="0"/>
          </a:p>
        </p:txBody>
      </p:sp>
    </p:spTree>
    <p:extLst>
      <p:ext uri="{BB962C8B-B14F-4D97-AF65-F5344CB8AC3E}">
        <p14:creationId xmlns:p14="http://schemas.microsoft.com/office/powerpoint/2010/main" val="181881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Domniemanie faktyczne – </a:t>
            </a:r>
            <a:r>
              <a:rPr lang="pl-PL" sz="1600" dirty="0"/>
              <a:t>wnioskowanie na podstawie znanego faktu o istnieniu faktu poszukiwanego. </a:t>
            </a:r>
          </a:p>
          <a:p>
            <a:pPr marL="114300" indent="0" algn="just">
              <a:buNone/>
            </a:pPr>
            <a:endParaRPr lang="pl-PL" sz="1600" b="1" dirty="0"/>
          </a:p>
          <a:p>
            <a:pPr marL="114300" indent="0" algn="just">
              <a:buNone/>
            </a:pPr>
            <a:r>
              <a:rPr lang="pl-PL" sz="1600" b="1" dirty="0"/>
              <a:t>Domniemanie prawne – </a:t>
            </a:r>
            <a:r>
              <a:rPr lang="pl-PL" sz="1600" dirty="0"/>
              <a:t>przepis prawny nakazuje przyjęcie faktu poszukiwanego na podstawie innego wskazanego faktu.</a:t>
            </a:r>
          </a:p>
          <a:p>
            <a:pPr algn="just">
              <a:buFont typeface="Wingdings" pitchFamily="2" charset="2"/>
              <a:buChar char="Ø"/>
            </a:pPr>
            <a:r>
              <a:rPr lang="pl-PL" sz="1600" b="1" dirty="0"/>
              <a:t>domniemania wzruszalne</a:t>
            </a:r>
          </a:p>
          <a:p>
            <a:pPr algn="just">
              <a:buFont typeface="Wingdings" pitchFamily="2" charset="2"/>
              <a:buChar char="Ø"/>
            </a:pPr>
            <a:r>
              <a:rPr lang="pl-PL" sz="1600" b="1" dirty="0"/>
              <a:t>domniemania niewzruszalne</a:t>
            </a:r>
          </a:p>
        </p:txBody>
      </p:sp>
    </p:spTree>
    <p:extLst>
      <p:ext uri="{BB962C8B-B14F-4D97-AF65-F5344CB8AC3E}">
        <p14:creationId xmlns:p14="http://schemas.microsoft.com/office/powerpoint/2010/main" val="372069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Zasady postępowania dowodowego</a:t>
            </a:r>
          </a:p>
          <a:p>
            <a:pPr algn="just">
              <a:buFont typeface="Wingdings" pitchFamily="2" charset="2"/>
              <a:buChar char="Ø"/>
            </a:pPr>
            <a:r>
              <a:rPr lang="pl-PL" sz="1600" dirty="0"/>
              <a:t>zasada swobodnej oceny dowodów</a:t>
            </a:r>
          </a:p>
          <a:p>
            <a:pPr algn="just">
              <a:buFont typeface="Wingdings" pitchFamily="2" charset="2"/>
              <a:buChar char="Ø"/>
            </a:pPr>
            <a:r>
              <a:rPr lang="pl-PL" sz="1600" dirty="0"/>
              <a:t>zasada jawności wobec strony</a:t>
            </a:r>
          </a:p>
          <a:p>
            <a:pPr algn="just">
              <a:buFont typeface="Wingdings" pitchFamily="2" charset="2"/>
              <a:buChar char="Ø"/>
            </a:pPr>
            <a:r>
              <a:rPr lang="pl-PL" sz="1600" dirty="0"/>
              <a:t>zasada bezpośredniości</a:t>
            </a:r>
          </a:p>
          <a:p>
            <a:pPr algn="just">
              <a:buFont typeface="Wingdings" pitchFamily="2" charset="2"/>
              <a:buChar char="Ø"/>
            </a:pPr>
            <a:r>
              <a:rPr lang="pl-PL" sz="1600" dirty="0"/>
              <a:t>zasada rozstrzygania wątpliwości na korzyść strony</a:t>
            </a:r>
          </a:p>
          <a:p>
            <a:pPr marL="114300" indent="0" algn="just">
              <a:buNone/>
            </a:pPr>
            <a:r>
              <a:rPr lang="pl-PL" sz="1600" dirty="0"/>
              <a:t>*wyjątek – nie stosuje się tej zasady, jeżeli: w sprawie występują strony o spornych interesach lub wynik sprawy ma wpływ na prawa osób trzecich, przepisy wymagają udowodnienia określonej okoliczności, jeżeli wymaga tego ważny interes publiczny, w szczególności istotne interesy państwa (np. dotyczące bezpieczeństwa państwa), w sprawach osobowych funkcjonariuszy i żołnierzy zawodowych</a:t>
            </a:r>
          </a:p>
          <a:p>
            <a:pPr algn="just">
              <a:buFont typeface="Wingdings" pitchFamily="2" charset="2"/>
              <a:buChar char="Ø"/>
            </a:pPr>
            <a:r>
              <a:rPr lang="pl-PL" sz="1600" dirty="0"/>
              <a:t>ciężar dowodu – zasadniczo – zasad inkwizycyjności, przy czym dużą rolę odgrywa współdziałanie organu i strony (elementy zasady kontradyktoryjności)</a:t>
            </a:r>
          </a:p>
          <a:p>
            <a:pPr marL="114300" indent="0" algn="just">
              <a:buNone/>
            </a:pPr>
            <a:r>
              <a:rPr lang="pl-PL" sz="1600" dirty="0"/>
              <a:t>*organ powinien uwzględnić żądanie strony dotyczące przeprowadzenia dowodu dotyczącego okoliczności mających znaczenia </a:t>
            </a:r>
            <a:r>
              <a:rPr lang="pl-PL" sz="1600"/>
              <a:t>dla sprawy</a:t>
            </a:r>
            <a:endParaRPr lang="pl-PL" sz="1600" dirty="0"/>
          </a:p>
        </p:txBody>
      </p:sp>
    </p:spTree>
    <p:extLst>
      <p:ext uri="{BB962C8B-B14F-4D97-AF65-F5344CB8AC3E}">
        <p14:creationId xmlns:p14="http://schemas.microsoft.com/office/powerpoint/2010/main" val="89335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Klasyfikacja dowodów</a:t>
            </a:r>
          </a:p>
          <a:p>
            <a:pPr algn="just">
              <a:buFont typeface="Wingdings" pitchFamily="2" charset="2"/>
              <a:buChar char="Ø"/>
            </a:pPr>
            <a:r>
              <a:rPr lang="pl-PL" sz="1600" b="1" dirty="0"/>
              <a:t>dowody bezpośrednie</a:t>
            </a:r>
          </a:p>
          <a:p>
            <a:pPr algn="just">
              <a:buFont typeface="Wingdings" pitchFamily="2" charset="2"/>
              <a:buChar char="Ø"/>
            </a:pPr>
            <a:r>
              <a:rPr lang="pl-PL" sz="1600" b="1" dirty="0"/>
              <a:t>dowody pośrednie</a:t>
            </a:r>
          </a:p>
          <a:p>
            <a:pPr marL="114300" indent="0" algn="just">
              <a:buNone/>
            </a:pPr>
            <a:endParaRPr lang="pl-PL" sz="1600" b="1" dirty="0"/>
          </a:p>
          <a:p>
            <a:pPr algn="just">
              <a:buFont typeface="Wingdings" pitchFamily="2" charset="2"/>
              <a:buChar char="Ø"/>
            </a:pPr>
            <a:r>
              <a:rPr lang="pl-PL" sz="1600" b="1" dirty="0"/>
              <a:t>dowody podstawowe</a:t>
            </a:r>
          </a:p>
          <a:p>
            <a:pPr algn="just">
              <a:buFont typeface="Wingdings" pitchFamily="2" charset="2"/>
              <a:buChar char="Ø"/>
            </a:pPr>
            <a:r>
              <a:rPr lang="pl-PL" sz="1600" b="1" dirty="0"/>
              <a:t>dowody posiłkowe</a:t>
            </a:r>
          </a:p>
          <a:p>
            <a:pPr marL="114300" indent="0" algn="just">
              <a:buNone/>
            </a:pPr>
            <a:endParaRPr lang="pl-PL" sz="1600" b="1" dirty="0"/>
          </a:p>
          <a:p>
            <a:pPr algn="just">
              <a:buFont typeface="Wingdings" pitchFamily="2" charset="2"/>
              <a:buChar char="Ø"/>
            </a:pPr>
            <a:r>
              <a:rPr lang="pl-PL" sz="1600" b="1" dirty="0"/>
              <a:t>dowody nazwane</a:t>
            </a:r>
          </a:p>
          <a:p>
            <a:pPr algn="just">
              <a:buFont typeface="Wingdings" pitchFamily="2" charset="2"/>
              <a:buChar char="Ø"/>
            </a:pPr>
            <a:r>
              <a:rPr lang="pl-PL" sz="1600" b="1" dirty="0"/>
              <a:t>dowody nienazwane</a:t>
            </a:r>
          </a:p>
        </p:txBody>
      </p:sp>
    </p:spTree>
    <p:extLst>
      <p:ext uri="{BB962C8B-B14F-4D97-AF65-F5344CB8AC3E}">
        <p14:creationId xmlns:p14="http://schemas.microsoft.com/office/powerpoint/2010/main" val="414647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p:txBody>
          <a:bodyPr>
            <a:normAutofit/>
          </a:bodyPr>
          <a:lstStyle/>
          <a:p>
            <a:pPr marL="114300" indent="0" algn="ctr">
              <a:buNone/>
            </a:pPr>
            <a:endParaRPr lang="pl-PL" sz="1600" b="1" dirty="0"/>
          </a:p>
          <a:p>
            <a:pPr marL="114300" indent="0" algn="ctr">
              <a:buNone/>
            </a:pPr>
            <a:r>
              <a:rPr lang="pl-PL" sz="1600" b="1" dirty="0"/>
              <a:t>Dowód z dokumentów</a:t>
            </a:r>
          </a:p>
          <a:p>
            <a:pPr marL="114300" indent="0" algn="just">
              <a:buNone/>
            </a:pPr>
            <a:r>
              <a:rPr lang="pl-PL" sz="1600" b="1" dirty="0"/>
              <a:t>Dokumenty prywatne – </a:t>
            </a:r>
            <a:r>
              <a:rPr lang="pl-PL" sz="1600" dirty="0"/>
              <a:t>wystawione przez osoby prywatne; stanowią dowód tego, że osoba, która sporządziła dokument, złożyła oświadczenie w nim zawarte.</a:t>
            </a:r>
          </a:p>
          <a:p>
            <a:pPr marL="114300" indent="0" algn="just">
              <a:buNone/>
            </a:pPr>
            <a:endParaRPr lang="pl-PL" sz="1600" b="1" dirty="0"/>
          </a:p>
          <a:p>
            <a:pPr marL="114300" indent="0" algn="just">
              <a:buNone/>
            </a:pPr>
            <a:r>
              <a:rPr lang="pl-PL" sz="1600" b="1" dirty="0"/>
              <a:t>Dokumenty urzędowe – </a:t>
            </a:r>
            <a:r>
              <a:rPr lang="pl-PL" sz="1600" dirty="0"/>
              <a:t>sporządzone w przepisanej prawem formie przez upoważniony do tego organ państwowy stanowią dowód tego, co zostało w nich oświadczone. </a:t>
            </a:r>
          </a:p>
          <a:p>
            <a:pPr marL="114300" indent="0" algn="just">
              <a:buNone/>
            </a:pPr>
            <a:r>
              <a:rPr lang="pl-PL" sz="1600" dirty="0"/>
              <a:t>*dokumenty urzędowe korzystają z domniemania prawdziwości twierdzeń w nich zawartych</a:t>
            </a:r>
          </a:p>
          <a:p>
            <a:pPr marL="114300" indent="0" algn="just">
              <a:buNone/>
            </a:pPr>
            <a:endParaRPr lang="pl-PL" sz="1600" b="1" dirty="0"/>
          </a:p>
          <a:p>
            <a:pPr marL="114300" indent="0" algn="just">
              <a:buNone/>
            </a:pPr>
            <a:r>
              <a:rPr lang="pl-PL" sz="1600" dirty="0"/>
              <a:t>Jest to dowód: nazwany, pośredni, podstawowy.</a:t>
            </a:r>
          </a:p>
        </p:txBody>
      </p:sp>
    </p:spTree>
    <p:extLst>
      <p:ext uri="{BB962C8B-B14F-4D97-AF65-F5344CB8AC3E}">
        <p14:creationId xmlns:p14="http://schemas.microsoft.com/office/powerpoint/2010/main" val="146063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a:xfrm>
            <a:off x="653935" y="1628800"/>
            <a:ext cx="10928465" cy="5112568"/>
          </a:xfrm>
        </p:spPr>
        <p:txBody>
          <a:bodyPr>
            <a:normAutofit lnSpcReduction="10000"/>
          </a:bodyPr>
          <a:lstStyle/>
          <a:p>
            <a:pPr marL="114300" indent="0" algn="ctr">
              <a:buNone/>
            </a:pPr>
            <a:r>
              <a:rPr lang="pl-PL" sz="1600" b="1" dirty="0"/>
              <a:t>Dowód z zeznań świadków</a:t>
            </a:r>
          </a:p>
          <a:p>
            <a:pPr marL="114300" indent="0" algn="just">
              <a:buNone/>
            </a:pPr>
            <a:r>
              <a:rPr lang="pl-PL" sz="1600" b="1" dirty="0"/>
              <a:t>Brak możliwości bycia świadkiem</a:t>
            </a:r>
          </a:p>
          <a:p>
            <a:pPr algn="just">
              <a:buFont typeface="Wingdings" pitchFamily="2" charset="2"/>
              <a:buChar char="Ø"/>
            </a:pPr>
            <a:r>
              <a:rPr lang="pl-PL" sz="1600" dirty="0"/>
              <a:t>osoby niezdolne do spostrzegania lub komunikowania swych spostrzeżeń</a:t>
            </a:r>
          </a:p>
          <a:p>
            <a:pPr algn="just">
              <a:buFont typeface="Wingdings" pitchFamily="2" charset="2"/>
              <a:buChar char="Ø"/>
            </a:pPr>
            <a:r>
              <a:rPr lang="pl-PL" sz="1600" dirty="0"/>
              <a:t>osoby obowiązane do zachowania tajemnicy prawnie chronionej, jeżeli nie zostały zwolnione z obowiązku jej zachowania</a:t>
            </a:r>
          </a:p>
          <a:p>
            <a:pPr algn="just">
              <a:buFont typeface="Wingdings" pitchFamily="2" charset="2"/>
              <a:buChar char="Ø"/>
            </a:pPr>
            <a:r>
              <a:rPr lang="pl-PL" sz="1600" dirty="0"/>
              <a:t>duchowni co do faktów objętych tajemnicą spowiedzi</a:t>
            </a:r>
          </a:p>
          <a:p>
            <a:pPr marL="114300" indent="0" algn="just">
              <a:buNone/>
            </a:pPr>
            <a:r>
              <a:rPr lang="pl-PL" sz="1600" b="1" dirty="0"/>
              <a:t>Prawo odmowy składania zeznań</a:t>
            </a:r>
          </a:p>
          <a:p>
            <a:pPr algn="just">
              <a:buFont typeface="Wingdings" pitchFamily="2" charset="2"/>
              <a:buChar char="Ø"/>
            </a:pPr>
            <a:r>
              <a:rPr lang="pl-PL" sz="1600" dirty="0"/>
              <a:t>małżonek strony</a:t>
            </a:r>
          </a:p>
          <a:p>
            <a:pPr algn="just">
              <a:buFont typeface="Wingdings" pitchFamily="2" charset="2"/>
              <a:buChar char="Ø"/>
            </a:pPr>
            <a:r>
              <a:rPr lang="pl-PL" sz="1600" dirty="0"/>
              <a:t>wstępni, zstępni i rodzeństwo strony</a:t>
            </a:r>
          </a:p>
          <a:p>
            <a:pPr algn="just">
              <a:buFont typeface="Wingdings" pitchFamily="2" charset="2"/>
              <a:buChar char="Ø"/>
            </a:pPr>
            <a:r>
              <a:rPr lang="pl-PL" sz="1600" dirty="0"/>
              <a:t>powinowaci pierwszego stopnia</a:t>
            </a:r>
          </a:p>
          <a:p>
            <a:pPr algn="just">
              <a:buFont typeface="Wingdings" pitchFamily="2" charset="2"/>
              <a:buChar char="Ø"/>
            </a:pPr>
            <a:r>
              <a:rPr lang="pl-PL" sz="1600" dirty="0"/>
              <a:t>osoby pozostające ze stroną w stosunku przysposobienia, opieki lub kurateli</a:t>
            </a:r>
          </a:p>
          <a:p>
            <a:pPr algn="just">
              <a:buFont typeface="Wingdings" pitchFamily="2" charset="2"/>
              <a:buChar char="Ø"/>
            </a:pPr>
            <a:r>
              <a:rPr lang="pl-PL" sz="1600" dirty="0"/>
              <a:t>mediatorzy co do faktów, o których dowiedzieli się w związku z prowadzeniem mediacji, chyba że uczestnicy mediacji zwolnią ich z obowiązku zachowania tajemnicy</a:t>
            </a:r>
          </a:p>
          <a:p>
            <a:pPr algn="just">
              <a:buFont typeface="Wingdings" pitchFamily="2" charset="2"/>
              <a:buChar char="Ø"/>
            </a:pPr>
            <a:endParaRPr lang="pl-PL" sz="1600" dirty="0"/>
          </a:p>
          <a:p>
            <a:pPr marL="114300" indent="0" algn="just">
              <a:buNone/>
            </a:pPr>
            <a:r>
              <a:rPr lang="pl-PL" sz="1600" b="1" dirty="0"/>
              <a:t>Odmowa odpowiedzi na pytanie – </a:t>
            </a:r>
            <a:r>
              <a:rPr lang="pl-PL" sz="1600" dirty="0"/>
              <a:t>jeżeli odpowiedź na pytanie mogłaby narazić świadka lub osobę mu bliską na odpowiedzialność karną, hańbę, bezpośrednią szkodę majątkową albo spowodować ujawnienie tajemnicy prawnie chronionej.</a:t>
            </a:r>
          </a:p>
          <a:p>
            <a:pPr marL="114300" indent="0" algn="just">
              <a:buNone/>
            </a:pPr>
            <a:endParaRPr lang="pl-PL" sz="1600" b="1" dirty="0"/>
          </a:p>
          <a:p>
            <a:pPr marL="114300" indent="0" algn="just">
              <a:buNone/>
            </a:pPr>
            <a:r>
              <a:rPr lang="pl-PL" sz="1600" dirty="0"/>
              <a:t>Jest to dowód: nazwany, pośredni, podstawowy.</a:t>
            </a:r>
          </a:p>
        </p:txBody>
      </p:sp>
    </p:spTree>
    <p:extLst>
      <p:ext uri="{BB962C8B-B14F-4D97-AF65-F5344CB8AC3E}">
        <p14:creationId xmlns:p14="http://schemas.microsoft.com/office/powerpoint/2010/main" val="284848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dowodowe</a:t>
            </a:r>
          </a:p>
        </p:txBody>
      </p:sp>
      <p:sp>
        <p:nvSpPr>
          <p:cNvPr id="3" name="Symbol zastępczy zawartości 2"/>
          <p:cNvSpPr>
            <a:spLocks noGrp="1"/>
          </p:cNvSpPr>
          <p:nvPr>
            <p:ph idx="1"/>
          </p:nvPr>
        </p:nvSpPr>
        <p:spPr/>
        <p:txBody>
          <a:bodyPr>
            <a:normAutofit fontScale="92500" lnSpcReduction="20000"/>
          </a:bodyPr>
          <a:lstStyle/>
          <a:p>
            <a:pPr marL="114300" indent="0" algn="ctr">
              <a:buNone/>
            </a:pPr>
            <a:r>
              <a:rPr lang="pl-PL" sz="1600" b="1" dirty="0"/>
              <a:t>Dowód z opinii biegłego</a:t>
            </a:r>
          </a:p>
          <a:p>
            <a:pPr marL="114300" indent="0" algn="just">
              <a:buNone/>
            </a:pPr>
            <a:r>
              <a:rPr lang="pl-PL" sz="1600" dirty="0"/>
              <a:t>Gdy do wyjaśnienia sprawy potrzebne są wiadomości specjalne. Biegły – podlega wyłączeniu na takich samych zasadach jak pracownik organu i może odmówić zeznań lub odpowiedzi na pytanie na takich zasadach jak świadek.</a:t>
            </a:r>
          </a:p>
          <a:p>
            <a:pPr marL="114300" indent="0" algn="just">
              <a:buNone/>
            </a:pPr>
            <a:endParaRPr lang="pl-PL" sz="1600" dirty="0"/>
          </a:p>
          <a:p>
            <a:pPr marL="114300" indent="0" algn="just">
              <a:buNone/>
            </a:pPr>
            <a:r>
              <a:rPr lang="pl-PL" sz="1600" dirty="0"/>
              <a:t>Jest to dowód: nazwany, pośredni, podstawowy.</a:t>
            </a:r>
          </a:p>
          <a:p>
            <a:pPr marL="114300" indent="0" algn="just">
              <a:buNone/>
            </a:pPr>
            <a:endParaRPr lang="pl-PL" sz="1600" dirty="0"/>
          </a:p>
          <a:p>
            <a:pPr marL="114300" indent="0" algn="ctr">
              <a:buNone/>
            </a:pPr>
            <a:r>
              <a:rPr lang="pl-PL" sz="1600" b="1" dirty="0"/>
              <a:t>Oględziny</a:t>
            </a:r>
          </a:p>
          <a:p>
            <a:pPr marL="114300" indent="0" algn="just">
              <a:buNone/>
            </a:pPr>
            <a:r>
              <a:rPr lang="pl-PL" sz="1600" dirty="0"/>
              <a:t>Polegają na bezpośrednim zbadaniu przedmiotu, miejsca lub osoby przez organ, w celu dokonania bezpośrednich spostrzeżeń za pomocą wzroku, słuchu, dotyku, węchu, smaku, co do właściwości lub stanu badanej rzeczy lub miejsca.</a:t>
            </a:r>
          </a:p>
          <a:p>
            <a:pPr marL="114300" indent="0" algn="just">
              <a:buNone/>
            </a:pPr>
            <a:endParaRPr lang="pl-PL" sz="1600" dirty="0"/>
          </a:p>
          <a:p>
            <a:pPr marL="114300" indent="0" algn="just">
              <a:buNone/>
            </a:pPr>
            <a:r>
              <a:rPr lang="pl-PL" sz="1600" dirty="0"/>
              <a:t>Jest to dowód: nazwany, bezpośredni, podstawowy.</a:t>
            </a:r>
          </a:p>
          <a:p>
            <a:pPr marL="114300" indent="0" algn="just">
              <a:buNone/>
            </a:pPr>
            <a:endParaRPr lang="pl-PL" sz="1600" dirty="0"/>
          </a:p>
          <a:p>
            <a:pPr marL="114300" indent="0" algn="ctr">
              <a:buNone/>
            </a:pPr>
            <a:r>
              <a:rPr lang="pl-PL" sz="1600" b="1" dirty="0"/>
              <a:t>Przesłuchanie stron</a:t>
            </a:r>
          </a:p>
          <a:p>
            <a:pPr marL="114300" indent="0" algn="just">
              <a:buNone/>
            </a:pPr>
            <a:r>
              <a:rPr lang="pl-PL" sz="1600" dirty="0"/>
              <a:t>Dowód posiłkowy – może być stosowany, gdy wyczerpano inne środki dowodowe, a nadal pozostały niewyjaśnione fakty istotne dla rozstrzygnięcia sprawy.</a:t>
            </a:r>
          </a:p>
          <a:p>
            <a:pPr marL="114300" indent="0" algn="just">
              <a:buNone/>
            </a:pPr>
            <a:endParaRPr lang="pl-PL" sz="1600" dirty="0"/>
          </a:p>
          <a:p>
            <a:pPr marL="114300" indent="0" algn="just">
              <a:buNone/>
            </a:pPr>
            <a:r>
              <a:rPr lang="pl-PL" sz="1600" dirty="0"/>
              <a:t>Jest to dowód: nazwany, pośredni, posiłkowy.</a:t>
            </a:r>
          </a:p>
        </p:txBody>
      </p:sp>
    </p:spTree>
    <p:extLst>
      <p:ext uri="{BB962C8B-B14F-4D97-AF65-F5344CB8AC3E}">
        <p14:creationId xmlns:p14="http://schemas.microsoft.com/office/powerpoint/2010/main" val="336178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Prawne formy działania administracji</a:t>
            </a:r>
          </a:p>
          <a:p>
            <a:pPr algn="just">
              <a:buFont typeface="Wingdings" pitchFamily="2" charset="2"/>
              <a:buChar char="Ø"/>
            </a:pPr>
            <a:r>
              <a:rPr lang="pl-PL" sz="1600" dirty="0"/>
              <a:t>stanowienie przepisów prawa</a:t>
            </a:r>
          </a:p>
          <a:p>
            <a:pPr algn="just">
              <a:buFont typeface="Wingdings" pitchFamily="2" charset="2"/>
              <a:buChar char="Ø"/>
            </a:pPr>
            <a:r>
              <a:rPr lang="pl-PL" sz="1600" dirty="0"/>
              <a:t>wydawanie aktów administracyjnych</a:t>
            </a:r>
          </a:p>
          <a:p>
            <a:pPr algn="just">
              <a:buFont typeface="Wingdings" pitchFamily="2" charset="2"/>
              <a:buChar char="Ø"/>
            </a:pPr>
            <a:r>
              <a:rPr lang="pl-PL" sz="1600" dirty="0"/>
              <a:t>zawieranie porozumień administracyjnych</a:t>
            </a:r>
          </a:p>
          <a:p>
            <a:pPr algn="just">
              <a:buFont typeface="Wingdings" pitchFamily="2" charset="2"/>
              <a:buChar char="Ø"/>
            </a:pPr>
            <a:r>
              <a:rPr lang="pl-PL" sz="1600" dirty="0"/>
              <a:t>zawieranie umów</a:t>
            </a:r>
          </a:p>
          <a:p>
            <a:pPr algn="just">
              <a:buFont typeface="Wingdings" pitchFamily="2" charset="2"/>
              <a:buChar char="Ø"/>
            </a:pPr>
            <a:r>
              <a:rPr lang="pl-PL" sz="1600" dirty="0"/>
              <a:t>prowadzenie działalności społeczno-organizatorskiej</a:t>
            </a:r>
          </a:p>
          <a:p>
            <a:pPr algn="just">
              <a:buFont typeface="Wingdings" pitchFamily="2" charset="2"/>
              <a:buChar char="Ø"/>
            </a:pPr>
            <a:r>
              <a:rPr lang="pl-PL" sz="1600" dirty="0"/>
              <a:t>wykonywanie czynności materialno-technicznych</a:t>
            </a:r>
          </a:p>
        </p:txBody>
      </p:sp>
    </p:spTree>
    <p:extLst>
      <p:ext uri="{BB962C8B-B14F-4D97-AF65-F5344CB8AC3E}">
        <p14:creationId xmlns:p14="http://schemas.microsoft.com/office/powerpoint/2010/main" val="36318248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781395" y="1752600"/>
            <a:ext cx="10595958" cy="4988768"/>
          </a:xfrm>
        </p:spPr>
        <p:txBody>
          <a:bodyPr>
            <a:normAutofit/>
          </a:bodyPr>
          <a:lstStyle/>
          <a:p>
            <a:pPr marL="114300" indent="0" algn="ctr">
              <a:buNone/>
            </a:pPr>
            <a:r>
              <a:rPr lang="pl-PL" sz="1600" b="1" dirty="0"/>
              <a:t>Przerwanie toku postępowania - czasowe</a:t>
            </a:r>
          </a:p>
          <a:p>
            <a:pPr marL="114300" indent="0" algn="just">
              <a:buNone/>
            </a:pPr>
            <a:endParaRPr lang="pl-PL" sz="1600" b="1" dirty="0"/>
          </a:p>
          <a:p>
            <a:pPr marL="114300" indent="0" algn="just">
              <a:buNone/>
            </a:pPr>
            <a:r>
              <a:rPr lang="pl-PL" sz="1600" b="1" dirty="0"/>
              <a:t>Zawieszenie postępowania:</a:t>
            </a:r>
          </a:p>
          <a:p>
            <a:pPr algn="just">
              <a:buFont typeface="Wingdings" pitchFamily="2" charset="2"/>
              <a:buChar char="Ø"/>
            </a:pPr>
            <a:r>
              <a:rPr lang="pl-PL" sz="1600" b="1" dirty="0"/>
              <a:t>obligatoryjne</a:t>
            </a:r>
            <a:r>
              <a:rPr lang="pl-PL" sz="1600" dirty="0"/>
              <a:t> – w razie śmierci strony lub jednej ze stron, jeżeli wezwanie spadkobiercy strony albo zarządcy sukcesyjnego do udziału w postępowaniu nie jest możliwe; w razie śmierci przedstawiciela ustawowego strony; w razie utraty przez stronę lub przez jej przedstawiciela ustawowego zdolności do czynności prawnych; w razie wygaśnięcia zarządu sukcesyjnego, jeżeli wezwanie spadkobierców nie jest możliwe; gdy rozpatrzenie sprawy i wydanie decyzji zależy od uprzedniego rozstrzygnięcia zagadnienia wstępnego przez inny organ lub sąd; na wniosek Bankowego Funduszu Gwarancyjnego, jeżeli stroną postępowania jest podmiot w restrukturyzacji</a:t>
            </a:r>
          </a:p>
          <a:p>
            <a:pPr algn="just">
              <a:buFont typeface="Wingdings" pitchFamily="2" charset="2"/>
              <a:buChar char="Ø"/>
            </a:pPr>
            <a:r>
              <a:rPr lang="pl-PL" sz="1600" b="1" dirty="0"/>
              <a:t>fakultatywne</a:t>
            </a:r>
            <a:r>
              <a:rPr lang="pl-PL" sz="1600" dirty="0"/>
              <a:t> – na wniosek strony, która żądała wszczęcia postępowania, a nie sprzeciwiają się temu inne strony oraz nie zagraża to interesowi społecznemu – maksymalnie 3 lata</a:t>
            </a:r>
          </a:p>
          <a:p>
            <a:pPr marL="114300" indent="0" algn="just">
              <a:buNone/>
            </a:pPr>
            <a:endParaRPr lang="pl-PL" sz="1600" dirty="0"/>
          </a:p>
          <a:p>
            <a:pPr marL="114300" indent="0" algn="just">
              <a:buNone/>
            </a:pPr>
            <a:r>
              <a:rPr lang="pl-PL" sz="1600" dirty="0"/>
              <a:t>Zawieszenie postępowania – w drodze postanowienia</a:t>
            </a:r>
          </a:p>
        </p:txBody>
      </p:sp>
    </p:spTree>
    <p:extLst>
      <p:ext uri="{BB962C8B-B14F-4D97-AF65-F5344CB8AC3E}">
        <p14:creationId xmlns:p14="http://schemas.microsoft.com/office/powerpoint/2010/main" val="179146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759229" y="1752600"/>
            <a:ext cx="10778836" cy="4916760"/>
          </a:xfrm>
        </p:spPr>
        <p:txBody>
          <a:bodyPr>
            <a:normAutofit/>
          </a:bodyPr>
          <a:lstStyle/>
          <a:p>
            <a:pPr marL="114300" indent="0">
              <a:buNone/>
            </a:pPr>
            <a:endParaRPr lang="pl-PL" sz="1600" dirty="0"/>
          </a:p>
          <a:p>
            <a:pPr marL="114300" indent="0">
              <a:buNone/>
            </a:pPr>
            <a:endParaRPr lang="pl-PL" sz="1600" dirty="0"/>
          </a:p>
          <a:p>
            <a:pPr marL="114300" indent="0" algn="just">
              <a:buNone/>
            </a:pPr>
            <a:r>
              <a:rPr lang="pl-PL" sz="1600" b="1" dirty="0"/>
              <a:t>Zagadnienie wstępne – </a:t>
            </a:r>
            <a:r>
              <a:rPr lang="pl-PL" sz="1600" dirty="0"/>
              <a:t>kwestia prejudycjalna – pewien problem pojawiający się w toku załatwiania sprawy administracyjnej, bez rozstrzygnięcia którego nie można załatwić sprawy, który jednocześnie nie należy do właściwości organu załatwiającego sprawę administracyjną.</a:t>
            </a:r>
          </a:p>
          <a:p>
            <a:pPr marL="114300" indent="0" algn="just">
              <a:buNone/>
            </a:pPr>
            <a:endParaRPr lang="pl-PL" sz="1600" b="1" dirty="0"/>
          </a:p>
          <a:p>
            <a:pPr marL="114300" indent="0" algn="just">
              <a:buNone/>
            </a:pPr>
            <a:r>
              <a:rPr lang="pl-PL" sz="1600" b="1" dirty="0"/>
              <a:t>Postępowanie:</a:t>
            </a:r>
          </a:p>
          <a:p>
            <a:pPr algn="just">
              <a:buFont typeface="Wingdings" pitchFamily="2" charset="2"/>
              <a:buChar char="Ø"/>
            </a:pPr>
            <a:r>
              <a:rPr lang="pl-PL" sz="1600" b="1" dirty="0"/>
              <a:t>zawieszenie postępowania </a:t>
            </a:r>
            <a:r>
              <a:rPr lang="pl-PL" sz="1600" dirty="0"/>
              <a:t>i zwrócenie się o załatwienie zagadnienia wstępnego przez właściwy organ lub sąd</a:t>
            </a:r>
          </a:p>
          <a:p>
            <a:pPr algn="just">
              <a:buFont typeface="Wingdings" pitchFamily="2" charset="2"/>
              <a:buChar char="Ø"/>
            </a:pPr>
            <a:r>
              <a:rPr lang="pl-PL" sz="1600" b="1" dirty="0"/>
              <a:t>rozstrzygnięcie zagadnienia wstępnego przez organ prowadzący postępowanie – wyjątkowo – </a:t>
            </a:r>
            <a:r>
              <a:rPr lang="pl-PL" sz="1600" dirty="0"/>
              <a:t>jeżeli zawieszenie postępowania mogłoby spowodować niebezpieczeństwo dla zdrowia lub życia ludzkiego albo poważną szkodę dla interesu społecznego, a także wówczas, gdy strona mimo wezwania przez organ nie wystąpiła w oznaczonym czasie o rozstrzygnięcie zagadnienia wstępnego; rozstrzygnięcie następuje w drodze tzw. decyzji tymczasowej (prowizorycznej)</a:t>
            </a:r>
            <a:endParaRPr lang="pl-PL" sz="1600" b="1" dirty="0"/>
          </a:p>
        </p:txBody>
      </p:sp>
    </p:spTree>
    <p:extLst>
      <p:ext uri="{BB962C8B-B14F-4D97-AF65-F5344CB8AC3E}">
        <p14:creationId xmlns:p14="http://schemas.microsoft.com/office/powerpoint/2010/main" val="219370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Przerwanie toku postępowania - trwałe</a:t>
            </a:r>
          </a:p>
          <a:p>
            <a:pPr marL="114300" indent="0" algn="ctr">
              <a:buNone/>
            </a:pPr>
            <a:endParaRPr lang="pl-PL" sz="1600" b="1" dirty="0"/>
          </a:p>
          <a:p>
            <a:pPr marL="114300" indent="0" algn="just">
              <a:buNone/>
            </a:pPr>
            <a:r>
              <a:rPr lang="pl-PL" sz="1600" b="1" dirty="0"/>
              <a:t>Umorzenie postępowania:</a:t>
            </a:r>
          </a:p>
          <a:p>
            <a:pPr algn="just">
              <a:buFont typeface="Wingdings" pitchFamily="2" charset="2"/>
              <a:buChar char="Ø"/>
            </a:pPr>
            <a:r>
              <a:rPr lang="pl-PL" sz="1600" b="1" dirty="0"/>
              <a:t>obligatoryjne</a:t>
            </a:r>
            <a:r>
              <a:rPr lang="pl-PL" sz="1600" dirty="0"/>
              <a:t> – gdy postępowanie stało się bezprzedmiotowe np. w razie śmierci strony, gdy sprawa dotyczyła jej uprawnień o charakterze osobistym, w przypadku zmiany stanu prawnego, gdy nie ma potrzeby wydawania decyzji </a:t>
            </a:r>
          </a:p>
          <a:p>
            <a:pPr algn="just">
              <a:buFont typeface="Wingdings" pitchFamily="2" charset="2"/>
              <a:buChar char="Ø"/>
            </a:pPr>
            <a:r>
              <a:rPr lang="pl-PL" sz="1600" b="1" dirty="0"/>
              <a:t>fakultatywne</a:t>
            </a:r>
            <a:r>
              <a:rPr lang="pl-PL" sz="1600" dirty="0"/>
              <a:t> – jeżeli strona, która wystąpiła z wnioskiem o wszczęcie postępowania, wystąpi o jego umorzenie, a pozostałe strony nie sprzeciwią się temu i nie ucierpi na tym interes społeczny</a:t>
            </a:r>
          </a:p>
          <a:p>
            <a:pPr marL="114300" indent="0" algn="just">
              <a:buNone/>
            </a:pPr>
            <a:endParaRPr lang="pl-PL" sz="1600" dirty="0"/>
          </a:p>
          <a:p>
            <a:pPr marL="114300" indent="0" algn="just">
              <a:buNone/>
            </a:pPr>
            <a:r>
              <a:rPr lang="pl-PL" sz="1600" dirty="0"/>
              <a:t>Umorzenie postępowania – w drodze decyzji administracyjnej</a:t>
            </a:r>
          </a:p>
        </p:txBody>
      </p:sp>
    </p:spTree>
    <p:extLst>
      <p:ext uri="{BB962C8B-B14F-4D97-AF65-F5344CB8AC3E}">
        <p14:creationId xmlns:p14="http://schemas.microsoft.com/office/powerpoint/2010/main" val="73928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a:xfrm>
            <a:off x="568172" y="1556792"/>
            <a:ext cx="10931102" cy="5184576"/>
          </a:xfrm>
        </p:spPr>
        <p:txBody>
          <a:bodyPr>
            <a:normAutofit/>
          </a:bodyPr>
          <a:lstStyle/>
          <a:p>
            <a:pPr marL="114300" indent="0" algn="ctr">
              <a:buNone/>
            </a:pPr>
            <a:r>
              <a:rPr lang="pl-PL" sz="1600" b="1" dirty="0"/>
              <a:t>Mediacje</a:t>
            </a:r>
          </a:p>
          <a:p>
            <a:pPr marL="114300" indent="0" algn="just">
              <a:buNone/>
            </a:pPr>
            <a:r>
              <a:rPr lang="pl-PL" sz="1600" dirty="0"/>
              <a:t>Mogą być przeprowadzone, jeśli przemawia za tym charakter sprawy.</a:t>
            </a:r>
          </a:p>
          <a:p>
            <a:pPr marL="114300" indent="0" algn="just">
              <a:buNone/>
            </a:pPr>
            <a:endParaRPr lang="pl-PL" sz="1600" dirty="0"/>
          </a:p>
          <a:p>
            <a:pPr marL="114300" indent="0" algn="just">
              <a:buNone/>
            </a:pPr>
            <a:r>
              <a:rPr lang="pl-PL" sz="1600" dirty="0"/>
              <a:t>Są dobrowolne.</a:t>
            </a:r>
          </a:p>
          <a:p>
            <a:pPr marL="114300" indent="0" algn="just">
              <a:buNone/>
            </a:pPr>
            <a:endParaRPr lang="pl-PL" sz="1600" dirty="0"/>
          </a:p>
          <a:p>
            <a:pPr marL="114300" indent="0" algn="just">
              <a:buNone/>
            </a:pPr>
            <a:r>
              <a:rPr lang="pl-PL" sz="1600" b="1" dirty="0"/>
              <a:t>Cel</a:t>
            </a:r>
            <a:r>
              <a:rPr lang="pl-PL" sz="1600" dirty="0"/>
              <a:t> – wyjaśnienie i rozważenie okoliczności faktycznych i prawnych sprawy oraz dokonanie ustaleń co do sposobu załatwienia sprawy w granicach obowiązującego prawa.</a:t>
            </a:r>
          </a:p>
          <a:p>
            <a:pPr marL="114300" indent="0" algn="just">
              <a:buNone/>
            </a:pPr>
            <a:endParaRPr lang="pl-PL" sz="1600" dirty="0"/>
          </a:p>
          <a:p>
            <a:pPr marL="114300" indent="0" algn="just">
              <a:buNone/>
            </a:pPr>
            <a:r>
              <a:rPr lang="pl-PL" sz="1600" b="1" dirty="0"/>
              <a:t>Uczestnicy</a:t>
            </a:r>
            <a:r>
              <a:rPr lang="pl-PL" sz="1600" dirty="0"/>
              <a:t>:</a:t>
            </a:r>
          </a:p>
          <a:p>
            <a:pPr algn="just">
              <a:buFont typeface="Wingdings" pitchFamily="2" charset="2"/>
              <a:buChar char="Ø"/>
            </a:pPr>
            <a:r>
              <a:rPr lang="pl-PL" sz="1600" dirty="0"/>
              <a:t>organ oraz strona/strony postępowania</a:t>
            </a:r>
          </a:p>
          <a:p>
            <a:pPr algn="just">
              <a:buFont typeface="Wingdings" pitchFamily="2" charset="2"/>
              <a:buChar char="Ø"/>
            </a:pPr>
            <a:r>
              <a:rPr lang="pl-PL" sz="1600" dirty="0"/>
              <a:t>strony postępowania</a:t>
            </a:r>
          </a:p>
          <a:p>
            <a:pPr marL="114300" indent="0" algn="just">
              <a:buNone/>
            </a:pPr>
            <a:endParaRPr lang="pl-PL" sz="1600" dirty="0"/>
          </a:p>
          <a:p>
            <a:pPr marL="114300" indent="0" algn="just">
              <a:buNone/>
            </a:pPr>
            <a:r>
              <a:rPr lang="pl-PL" sz="1600" dirty="0"/>
              <a:t>Mediacja nie jest jawna – mediator i uczestnicy mediacji zobowiązani są zachować w tajemnicy wszelkie fakty, o których dowiedzieli się podczas mediacji.</a:t>
            </a:r>
          </a:p>
          <a:p>
            <a:pPr marL="114300" indent="0" algn="just">
              <a:buNone/>
            </a:pPr>
            <a:endParaRPr lang="pl-PL" sz="1600" b="1" dirty="0"/>
          </a:p>
          <a:p>
            <a:pPr marL="114300" indent="0" algn="just">
              <a:buNone/>
            </a:pPr>
            <a:r>
              <a:rPr lang="pl-PL" sz="1600" dirty="0"/>
              <a:t>W przypadku mediacji – odroczenie rozpatrzenia sprawy o 2 miesiące. </a:t>
            </a:r>
          </a:p>
          <a:p>
            <a:pPr marL="114300" indent="0" algn="just">
              <a:buNone/>
            </a:pPr>
            <a:r>
              <a:rPr lang="pl-PL" sz="1600" dirty="0"/>
              <a:t>Przedłużenie mediacji – maksymalnie o 1 miesiąc.</a:t>
            </a:r>
          </a:p>
        </p:txBody>
      </p:sp>
    </p:spTree>
    <p:extLst>
      <p:ext uri="{BB962C8B-B14F-4D97-AF65-F5344CB8AC3E}">
        <p14:creationId xmlns:p14="http://schemas.microsoft.com/office/powerpoint/2010/main" val="164496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Załatwienie sprawy co do istoty:</a:t>
            </a:r>
          </a:p>
          <a:p>
            <a:pPr algn="just">
              <a:buFont typeface="Wingdings" pitchFamily="2" charset="2"/>
              <a:buChar char="Ø"/>
            </a:pPr>
            <a:r>
              <a:rPr lang="pl-PL" sz="1600" dirty="0"/>
              <a:t>decyzja administracyjna</a:t>
            </a:r>
          </a:p>
          <a:p>
            <a:pPr algn="just">
              <a:buFont typeface="Wingdings" pitchFamily="2" charset="2"/>
              <a:buChar char="Ø"/>
            </a:pPr>
            <a:r>
              <a:rPr lang="pl-PL" sz="1600" dirty="0"/>
              <a:t>milczące załatwienie sprawy</a:t>
            </a:r>
          </a:p>
          <a:p>
            <a:pPr algn="just">
              <a:buFont typeface="Wingdings" pitchFamily="2" charset="2"/>
              <a:buChar char="Ø"/>
            </a:pPr>
            <a:r>
              <a:rPr lang="pl-PL" sz="1600" dirty="0"/>
              <a:t>ugoda administracyjna</a:t>
            </a:r>
          </a:p>
          <a:p>
            <a:pPr marL="114300" indent="0" algn="just">
              <a:buNone/>
            </a:pPr>
            <a:endParaRPr lang="pl-PL" sz="1600" dirty="0"/>
          </a:p>
          <a:p>
            <a:pPr marL="114300" indent="0" algn="just">
              <a:buNone/>
            </a:pPr>
            <a:endParaRPr lang="pl-PL" sz="1600" dirty="0"/>
          </a:p>
          <a:p>
            <a:pPr marL="114300" indent="0" algn="just">
              <a:buNone/>
            </a:pPr>
            <a:r>
              <a:rPr lang="pl-PL" sz="1600" b="1" dirty="0"/>
              <a:t>Załatwienie spraw o charakterze proceduralnym:</a:t>
            </a:r>
          </a:p>
          <a:p>
            <a:pPr algn="just">
              <a:buFont typeface="Wingdings" pitchFamily="2" charset="2"/>
              <a:buChar char="Ø"/>
            </a:pPr>
            <a:r>
              <a:rPr lang="pl-PL" sz="1600" dirty="0"/>
              <a:t>postanowienie </a:t>
            </a:r>
          </a:p>
        </p:txBody>
      </p:sp>
    </p:spTree>
    <p:extLst>
      <p:ext uri="{BB962C8B-B14F-4D97-AF65-F5344CB8AC3E}">
        <p14:creationId xmlns:p14="http://schemas.microsoft.com/office/powerpoint/2010/main" val="143470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Decyzje administracyjne</a:t>
            </a:r>
          </a:p>
        </p:txBody>
      </p:sp>
      <p:sp>
        <p:nvSpPr>
          <p:cNvPr id="3" name="Symbol zastępczy zawartości 2"/>
          <p:cNvSpPr>
            <a:spLocks noGrp="1"/>
          </p:cNvSpPr>
          <p:nvPr>
            <p:ph idx="1"/>
          </p:nvPr>
        </p:nvSpPr>
        <p:spPr>
          <a:xfrm>
            <a:off x="942109" y="1752600"/>
            <a:ext cx="10318866" cy="4772744"/>
          </a:xfrm>
        </p:spPr>
        <p:txBody>
          <a:bodyPr>
            <a:normAutofit/>
          </a:bodyPr>
          <a:lstStyle/>
          <a:p>
            <a:pPr marL="114300" indent="0">
              <a:buNone/>
            </a:pPr>
            <a:r>
              <a:rPr lang="pl-PL" sz="1600" dirty="0"/>
              <a:t>Klasyfikacja decyzji administracyjnych</a:t>
            </a:r>
          </a:p>
          <a:p>
            <a:pPr>
              <a:buFont typeface="Wingdings" pitchFamily="2" charset="2"/>
              <a:buChar char="Ø"/>
            </a:pPr>
            <a:r>
              <a:rPr lang="pl-PL" sz="1600" b="1" dirty="0"/>
              <a:t>decyzje deklaratoryjne</a:t>
            </a:r>
          </a:p>
          <a:p>
            <a:pPr>
              <a:buFont typeface="Wingdings" pitchFamily="2" charset="2"/>
              <a:buChar char="Ø"/>
            </a:pPr>
            <a:r>
              <a:rPr lang="pl-PL" sz="1600" b="1" dirty="0"/>
              <a:t>decyzje konstytutywne</a:t>
            </a:r>
          </a:p>
          <a:p>
            <a:pPr marL="114300" indent="0">
              <a:buNone/>
            </a:pPr>
            <a:endParaRPr lang="pl-PL" sz="1600" dirty="0"/>
          </a:p>
          <a:p>
            <a:pPr>
              <a:buFont typeface="Wingdings" pitchFamily="2" charset="2"/>
              <a:buChar char="Ø"/>
            </a:pPr>
            <a:r>
              <a:rPr lang="pl-PL" sz="1600" b="1" dirty="0"/>
              <a:t>decyzje stanowcze </a:t>
            </a:r>
            <a:r>
              <a:rPr lang="pl-PL" sz="1600" dirty="0"/>
              <a:t>(definitywne)</a:t>
            </a:r>
          </a:p>
          <a:p>
            <a:pPr>
              <a:buFont typeface="Wingdings" pitchFamily="2" charset="2"/>
              <a:buChar char="Ø"/>
            </a:pPr>
            <a:r>
              <a:rPr lang="pl-PL" sz="1600" b="1" dirty="0"/>
              <a:t>decyzje tymczasowe </a:t>
            </a:r>
            <a:r>
              <a:rPr lang="pl-PL" sz="1600" dirty="0"/>
              <a:t>(prowizoryczne)</a:t>
            </a:r>
          </a:p>
          <a:p>
            <a:pPr marL="114300" indent="0">
              <a:buNone/>
            </a:pPr>
            <a:endParaRPr lang="pl-PL" sz="1600" dirty="0"/>
          </a:p>
          <a:p>
            <a:pPr>
              <a:buFont typeface="Wingdings" pitchFamily="2" charset="2"/>
              <a:buChar char="Ø"/>
            </a:pPr>
            <a:r>
              <a:rPr lang="pl-PL" sz="1600" b="1" dirty="0"/>
              <a:t>decyzje pozytywne</a:t>
            </a:r>
          </a:p>
          <a:p>
            <a:pPr>
              <a:buFont typeface="Wingdings" pitchFamily="2" charset="2"/>
              <a:buChar char="Ø"/>
            </a:pPr>
            <a:r>
              <a:rPr lang="pl-PL" sz="1600" b="1" dirty="0"/>
              <a:t>decyzje negatywne</a:t>
            </a:r>
          </a:p>
          <a:p>
            <a:pPr marL="114300" indent="0">
              <a:buNone/>
            </a:pPr>
            <a:endParaRPr lang="pl-PL" sz="1600" dirty="0"/>
          </a:p>
          <a:p>
            <a:pPr>
              <a:buFont typeface="Wingdings" pitchFamily="2" charset="2"/>
              <a:buChar char="Ø"/>
            </a:pPr>
            <a:r>
              <a:rPr lang="pl-PL" sz="1600" b="1" dirty="0"/>
              <a:t>decyzje swobodne</a:t>
            </a:r>
          </a:p>
          <a:p>
            <a:pPr>
              <a:buFont typeface="Wingdings" pitchFamily="2" charset="2"/>
              <a:buChar char="Ø"/>
            </a:pPr>
            <a:r>
              <a:rPr lang="pl-PL" sz="1600" b="1" dirty="0"/>
              <a:t>decyzje związane</a:t>
            </a:r>
          </a:p>
          <a:p>
            <a:pPr marL="114300" indent="0">
              <a:buNone/>
            </a:pPr>
            <a:endParaRPr lang="pl-PL" sz="1600" dirty="0"/>
          </a:p>
          <a:p>
            <a:pPr>
              <a:buFont typeface="Wingdings" pitchFamily="2" charset="2"/>
              <a:buChar char="Ø"/>
            </a:pPr>
            <a:r>
              <a:rPr lang="pl-PL" sz="1600" b="1" dirty="0"/>
              <a:t>decyzje nieostateczne</a:t>
            </a:r>
          </a:p>
          <a:p>
            <a:pPr>
              <a:buFont typeface="Wingdings" pitchFamily="2" charset="2"/>
              <a:buChar char="Ø"/>
            </a:pPr>
            <a:r>
              <a:rPr lang="pl-PL" sz="1600" b="1" dirty="0"/>
              <a:t>decyzje ostateczne</a:t>
            </a:r>
          </a:p>
        </p:txBody>
      </p:sp>
    </p:spTree>
    <p:extLst>
      <p:ext uri="{BB962C8B-B14F-4D97-AF65-F5344CB8AC3E}">
        <p14:creationId xmlns:p14="http://schemas.microsoft.com/office/powerpoint/2010/main" val="238300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decyzje administracyjne c.d.</a:t>
            </a:r>
          </a:p>
        </p:txBody>
      </p:sp>
      <p:sp>
        <p:nvSpPr>
          <p:cNvPr id="3" name="Symbol zastępczy zawartości 2"/>
          <p:cNvSpPr>
            <a:spLocks noGrp="1"/>
          </p:cNvSpPr>
          <p:nvPr>
            <p:ph idx="1"/>
          </p:nvPr>
        </p:nvSpPr>
        <p:spPr>
          <a:xfrm>
            <a:off x="836815" y="1752600"/>
            <a:ext cx="10684625" cy="4772744"/>
          </a:xfrm>
        </p:spPr>
        <p:txBody>
          <a:bodyPr>
            <a:normAutofit fontScale="85000" lnSpcReduction="20000"/>
          </a:bodyPr>
          <a:lstStyle/>
          <a:p>
            <a:pPr marL="114300" indent="0" algn="just">
              <a:buNone/>
            </a:pPr>
            <a:r>
              <a:rPr lang="pl-PL" sz="1600" b="1" dirty="0"/>
              <a:t>Elementy decyzji administracyjnej</a:t>
            </a:r>
          </a:p>
          <a:p>
            <a:pPr algn="just">
              <a:buFont typeface="Wingdings" pitchFamily="2" charset="2"/>
              <a:buChar char="Ø"/>
            </a:pPr>
            <a:r>
              <a:rPr lang="pl-PL" sz="1600" dirty="0"/>
              <a:t>oznaczenie daty wydania</a:t>
            </a:r>
          </a:p>
          <a:p>
            <a:pPr algn="just">
              <a:buFont typeface="Wingdings" pitchFamily="2" charset="2"/>
              <a:buChar char="Ø"/>
            </a:pPr>
            <a:r>
              <a:rPr lang="pl-PL" sz="1600" dirty="0"/>
              <a:t>oznaczenie organu </a:t>
            </a:r>
          </a:p>
          <a:p>
            <a:pPr algn="just">
              <a:buFont typeface="Wingdings" pitchFamily="2" charset="2"/>
              <a:buChar char="Ø"/>
            </a:pPr>
            <a:r>
              <a:rPr lang="pl-PL" sz="1600" dirty="0"/>
              <a:t>oznaczenie adresata</a:t>
            </a:r>
          </a:p>
          <a:p>
            <a:pPr algn="just">
              <a:buFont typeface="Wingdings" pitchFamily="2" charset="2"/>
              <a:buChar char="Ø"/>
            </a:pPr>
            <a:r>
              <a:rPr lang="pl-PL" sz="1600" dirty="0"/>
              <a:t>podstawa prawna</a:t>
            </a:r>
          </a:p>
          <a:p>
            <a:pPr algn="just">
              <a:buFont typeface="Wingdings" pitchFamily="2" charset="2"/>
              <a:buChar char="Ø"/>
            </a:pPr>
            <a:r>
              <a:rPr lang="pl-PL" sz="1600" dirty="0"/>
              <a:t>rozstrzygnięcie (osnowa)</a:t>
            </a:r>
          </a:p>
          <a:p>
            <a:pPr algn="just">
              <a:buFont typeface="Wingdings" pitchFamily="2" charset="2"/>
              <a:buChar char="Ø"/>
            </a:pPr>
            <a:r>
              <a:rPr lang="pl-PL" sz="1600" dirty="0"/>
              <a:t>uzasadnienie faktyczne i prawne</a:t>
            </a:r>
          </a:p>
          <a:p>
            <a:pPr algn="just">
              <a:buFont typeface="Wingdings" pitchFamily="2" charset="2"/>
              <a:buChar char="Ø"/>
            </a:pPr>
            <a:r>
              <a:rPr lang="pl-PL" sz="1600" dirty="0"/>
              <a:t>pouczenie o przysługujących środkach i o możliwości rezygnacji z nich, a w przypadku, gdy przysługuje skarga do sądu – także o wysokości wpisu</a:t>
            </a:r>
          </a:p>
          <a:p>
            <a:pPr algn="just">
              <a:buFont typeface="Wingdings" pitchFamily="2" charset="2"/>
              <a:buChar char="Ø"/>
            </a:pPr>
            <a:r>
              <a:rPr lang="pl-PL" sz="1600" dirty="0"/>
              <a:t>podpis pracownika organu, który wydał decyzję</a:t>
            </a:r>
          </a:p>
          <a:p>
            <a:pPr algn="just">
              <a:buFont typeface="Wingdings" pitchFamily="2" charset="2"/>
              <a:buChar char="Ø"/>
            </a:pPr>
            <a:r>
              <a:rPr lang="pl-PL" sz="1600" dirty="0"/>
              <a:t>w przypadku decyzji, od których może być wniesione powództwo do sądu powszechnego, sprzeciw od decyzji  lub skarga do sądu administracyjnego – pouczenie o możliwości wniesienia powództwa, sprzeciwu od decyzji lub skargi oraz o wysokości opłaty od powództwa lub skargi, a także o możliwości ubiegania się o zwolnienie od kosztów i przyznanie pomocy prawnej</a:t>
            </a:r>
          </a:p>
          <a:p>
            <a:pPr marL="114300" indent="0" algn="just">
              <a:buNone/>
            </a:pPr>
            <a:endParaRPr lang="pl-PL" sz="1600" dirty="0"/>
          </a:p>
          <a:p>
            <a:pPr marL="114300" indent="0" algn="just">
              <a:buNone/>
            </a:pPr>
            <a:r>
              <a:rPr lang="pl-PL" sz="1600" dirty="0"/>
              <a:t>Elementy dodatkowe decyzji – mogą być zamieszczane tylko wtedy, gdy zezwalają na to przepisy szczególne</a:t>
            </a:r>
          </a:p>
          <a:p>
            <a:pPr algn="just">
              <a:buFont typeface="Wingdings" pitchFamily="2" charset="2"/>
              <a:buChar char="Ø"/>
            </a:pPr>
            <a:r>
              <a:rPr lang="pl-PL" sz="1600" dirty="0"/>
              <a:t>termin </a:t>
            </a:r>
          </a:p>
          <a:p>
            <a:pPr algn="just">
              <a:buFont typeface="Wingdings" pitchFamily="2" charset="2"/>
              <a:buChar char="Ø"/>
            </a:pPr>
            <a:r>
              <a:rPr lang="pl-PL" sz="1600" dirty="0"/>
              <a:t>warunek zawieszający</a:t>
            </a:r>
          </a:p>
          <a:p>
            <a:pPr algn="just">
              <a:buFont typeface="Wingdings" pitchFamily="2" charset="2"/>
              <a:buChar char="Ø"/>
            </a:pPr>
            <a:r>
              <a:rPr lang="pl-PL" sz="1600" dirty="0"/>
              <a:t>warunek rozwiązujący</a:t>
            </a:r>
          </a:p>
          <a:p>
            <a:pPr algn="just">
              <a:buFont typeface="Wingdings" pitchFamily="2" charset="2"/>
              <a:buChar char="Ø"/>
            </a:pPr>
            <a:r>
              <a:rPr lang="pl-PL" sz="1600" dirty="0"/>
              <a:t>klauzula odwołalności</a:t>
            </a:r>
          </a:p>
          <a:p>
            <a:pPr algn="just">
              <a:buFont typeface="Wingdings" pitchFamily="2" charset="2"/>
              <a:buChar char="Ø"/>
            </a:pPr>
            <a:r>
              <a:rPr lang="pl-PL" sz="1600" dirty="0"/>
              <a:t>zlecenie</a:t>
            </a:r>
          </a:p>
          <a:p>
            <a:pPr algn="just">
              <a:buFont typeface="Wingdings" pitchFamily="2" charset="2"/>
              <a:buChar char="Ø"/>
            </a:pPr>
            <a:r>
              <a:rPr lang="pl-PL" sz="1600" dirty="0"/>
              <a:t>rygor natychmiastowej wykonalności </a:t>
            </a:r>
          </a:p>
          <a:p>
            <a:pPr algn="just">
              <a:buFont typeface="Wingdings" pitchFamily="2" charset="2"/>
              <a:buChar char="Ø"/>
            </a:pPr>
            <a:endParaRPr lang="pl-PL" sz="1600" dirty="0"/>
          </a:p>
        </p:txBody>
      </p:sp>
    </p:spTree>
    <p:extLst>
      <p:ext uri="{BB962C8B-B14F-4D97-AF65-F5344CB8AC3E}">
        <p14:creationId xmlns:p14="http://schemas.microsoft.com/office/powerpoint/2010/main" val="173345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2" end="1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3" end="1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4" end="1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5" end="1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6" end="1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milczące załatwienie sprawy</a:t>
            </a:r>
          </a:p>
        </p:txBody>
      </p:sp>
      <p:sp>
        <p:nvSpPr>
          <p:cNvPr id="3" name="Symbol zastępczy zawartości 2"/>
          <p:cNvSpPr>
            <a:spLocks noGrp="1"/>
          </p:cNvSpPr>
          <p:nvPr>
            <p:ph idx="1"/>
          </p:nvPr>
        </p:nvSpPr>
        <p:spPr>
          <a:xfrm>
            <a:off x="653935" y="1752600"/>
            <a:ext cx="10928465" cy="5105400"/>
          </a:xfrm>
        </p:spPr>
        <p:txBody>
          <a:bodyPr>
            <a:normAutofit/>
          </a:bodyPr>
          <a:lstStyle/>
          <a:p>
            <a:pPr marL="114300" indent="0" algn="just">
              <a:buNone/>
            </a:pPr>
            <a:r>
              <a:rPr lang="pl-PL" sz="1600" dirty="0"/>
              <a:t>W taki sposób można załatwić sprawę tylko wtedy, gdy przepisy szczególne na to zezwalają.</a:t>
            </a:r>
          </a:p>
          <a:p>
            <a:pPr marL="114300" indent="0" algn="just">
              <a:buNone/>
            </a:pPr>
            <a:endParaRPr lang="pl-PL" sz="1600" dirty="0"/>
          </a:p>
          <a:p>
            <a:pPr marL="114300" indent="0" algn="just">
              <a:buNone/>
            </a:pPr>
            <a:r>
              <a:rPr lang="pl-PL" sz="1600" b="1" dirty="0"/>
              <a:t>Sprawę uważa się za załatwioną milcząco</a:t>
            </a:r>
            <a:r>
              <a:rPr lang="pl-PL" sz="1600" dirty="0"/>
              <a:t> w sposób w całości uwzględniający żądanie strony, jeżeli w ciągu miesiąca od dnia doręczenia żądania strony właściwemu organowi albo w innym terminie:</a:t>
            </a:r>
          </a:p>
          <a:p>
            <a:pPr algn="just">
              <a:buFont typeface="Wingdings" pitchFamily="2" charset="2"/>
              <a:buChar char="Ø"/>
            </a:pPr>
            <a:r>
              <a:rPr lang="pl-PL" sz="1600" dirty="0"/>
              <a:t>organ nie wyda decyzji lub postanowienia kończącego postępowanie w sprawie (milczące zakończenie postępowania) albo </a:t>
            </a:r>
          </a:p>
          <a:p>
            <a:pPr algn="just">
              <a:buFont typeface="Wingdings" pitchFamily="2" charset="2"/>
              <a:buChar char="Ø"/>
            </a:pPr>
            <a:r>
              <a:rPr lang="pl-PL" sz="1600" dirty="0"/>
              <a:t>organ nie wniesie sprzeciwu w drodze decyzji  (milcząca zgoda)</a:t>
            </a:r>
          </a:p>
          <a:p>
            <a:pPr marL="114300" indent="0" algn="just">
              <a:buNone/>
            </a:pPr>
            <a:endParaRPr lang="pl-PL" sz="1600" dirty="0"/>
          </a:p>
          <a:p>
            <a:pPr marL="114300" indent="0" algn="just">
              <a:buNone/>
            </a:pPr>
            <a:r>
              <a:rPr lang="pl-PL" sz="1600" dirty="0"/>
              <a:t>Dzień wydania decyzji lub postanowienia kończącego postępowanie w sprawie albo dzień wydania sprzeciwu:</a:t>
            </a:r>
          </a:p>
          <a:p>
            <a:pPr algn="just">
              <a:buFont typeface="Wingdings" pitchFamily="2" charset="2"/>
              <a:buChar char="Ø"/>
            </a:pPr>
            <a:r>
              <a:rPr lang="pl-PL" sz="1600" dirty="0"/>
              <a:t>dzień nadania sprzeciwu, decyzji lub postanowienia przez operatora pocztowego</a:t>
            </a:r>
          </a:p>
          <a:p>
            <a:pPr algn="just">
              <a:buFont typeface="Wingdings" pitchFamily="2" charset="2"/>
              <a:buChar char="Ø"/>
            </a:pPr>
            <a:r>
              <a:rPr lang="pl-PL" sz="1600" dirty="0"/>
              <a:t>dzień doręczenia sprzeciwu, decyzji lub postanowienia przez pracownika organu</a:t>
            </a:r>
          </a:p>
          <a:p>
            <a:pPr algn="just">
              <a:buFont typeface="Wingdings" pitchFamily="2" charset="2"/>
              <a:buChar char="Ø"/>
            </a:pPr>
            <a:r>
              <a:rPr lang="pl-PL" sz="1600" dirty="0"/>
              <a:t>dzień wprowadzenia sprzeciwu, decyzji lub postanowienia do systemu teleinformatycznego </a:t>
            </a:r>
          </a:p>
        </p:txBody>
      </p:sp>
    </p:spTree>
    <p:extLst>
      <p:ext uri="{BB962C8B-B14F-4D97-AF65-F5344CB8AC3E}">
        <p14:creationId xmlns:p14="http://schemas.microsoft.com/office/powerpoint/2010/main" val="85757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milczące załatwienie sprawy c.d.</a:t>
            </a:r>
          </a:p>
        </p:txBody>
      </p:sp>
      <p:sp>
        <p:nvSpPr>
          <p:cNvPr id="3" name="Symbol zastępczy zawartości 2"/>
          <p:cNvSpPr>
            <a:spLocks noGrp="1"/>
          </p:cNvSpPr>
          <p:nvPr>
            <p:ph idx="1"/>
          </p:nvPr>
        </p:nvSpPr>
        <p:spPr>
          <a:xfrm>
            <a:off x="676102" y="1752600"/>
            <a:ext cx="10906298" cy="4988768"/>
          </a:xfrm>
        </p:spPr>
        <p:txBody>
          <a:bodyPr>
            <a:normAutofit/>
          </a:bodyPr>
          <a:lstStyle/>
          <a:p>
            <a:pPr marL="114300" indent="0" algn="just">
              <a:buNone/>
            </a:pPr>
            <a:r>
              <a:rPr lang="pl-PL" sz="1600" b="1" dirty="0"/>
              <a:t>Dzień milczącego załatwienia sprawy </a:t>
            </a:r>
            <a:r>
              <a:rPr lang="pl-PL" sz="1600" dirty="0"/>
              <a:t>– dzień, który następuje po dniu, w którym upływa termin do wydania decyzji lub postanowienia kończącego postępowanie w sprawie albo wniesienia sprzeciwu.</a:t>
            </a:r>
          </a:p>
          <a:p>
            <a:pPr marL="114300" indent="0" algn="just">
              <a:buNone/>
            </a:pPr>
            <a:endParaRPr lang="pl-PL" sz="1600" b="1" dirty="0"/>
          </a:p>
          <a:p>
            <a:pPr marL="114300" indent="0" algn="just">
              <a:buNone/>
            </a:pPr>
            <a:r>
              <a:rPr lang="pl-PL" sz="1600" b="1" dirty="0"/>
              <a:t>Zaświadczenie o milczącym załatwieniu sprawy – </a:t>
            </a:r>
            <a:r>
              <a:rPr lang="pl-PL" sz="1600" dirty="0"/>
              <a:t>wydawane w formie postanowienia na wniosek.</a:t>
            </a:r>
          </a:p>
          <a:p>
            <a:pPr marL="114300" indent="0" algn="just">
              <a:buNone/>
            </a:pPr>
            <a:endParaRPr lang="pl-PL" sz="1600" b="1" dirty="0"/>
          </a:p>
          <a:p>
            <a:pPr marL="114300" indent="0" algn="just">
              <a:buNone/>
            </a:pPr>
            <a:r>
              <a:rPr lang="pl-PL" sz="1600" b="1" dirty="0"/>
              <a:t>Elementy postanowienia – zaświadczenia o milczącym załatwieniu sprawy</a:t>
            </a:r>
          </a:p>
          <a:p>
            <a:pPr algn="just">
              <a:buFont typeface="Wingdings" pitchFamily="2" charset="2"/>
              <a:buChar char="Ø"/>
            </a:pPr>
            <a:r>
              <a:rPr lang="pl-PL" sz="1600" dirty="0"/>
              <a:t>oznaczenie organu</a:t>
            </a:r>
          </a:p>
          <a:p>
            <a:pPr algn="just">
              <a:buFont typeface="Wingdings" pitchFamily="2" charset="2"/>
              <a:buChar char="Ø"/>
            </a:pPr>
            <a:r>
              <a:rPr lang="pl-PL" sz="1600" dirty="0"/>
              <a:t>data wydania zaświadczenia o milczącym załatwieniu sprawy</a:t>
            </a:r>
          </a:p>
          <a:p>
            <a:pPr algn="just">
              <a:buFont typeface="Wingdings" pitchFamily="2" charset="2"/>
              <a:buChar char="Ø"/>
            </a:pPr>
            <a:r>
              <a:rPr lang="pl-PL" sz="1600" dirty="0"/>
              <a:t>oznaczenie strony/stron</a:t>
            </a:r>
          </a:p>
          <a:p>
            <a:pPr algn="just">
              <a:buFont typeface="Wingdings" pitchFamily="2" charset="2"/>
              <a:buChar char="Ø"/>
            </a:pPr>
            <a:r>
              <a:rPr lang="pl-PL" sz="1600" dirty="0"/>
              <a:t>podstawa prawna</a:t>
            </a:r>
          </a:p>
          <a:p>
            <a:pPr algn="just">
              <a:buFont typeface="Wingdings" pitchFamily="2" charset="2"/>
              <a:buChar char="Ø"/>
            </a:pPr>
            <a:r>
              <a:rPr lang="pl-PL" sz="1600" dirty="0"/>
              <a:t>treść rozstrzygnięcia sprawy załatwionej milcząco</a:t>
            </a:r>
          </a:p>
          <a:p>
            <a:pPr algn="just">
              <a:buFont typeface="Wingdings" pitchFamily="2" charset="2"/>
              <a:buChar char="Ø"/>
            </a:pPr>
            <a:r>
              <a:rPr lang="pl-PL" sz="1600" dirty="0"/>
              <a:t>data milczącego załatwienia sprawy</a:t>
            </a:r>
          </a:p>
          <a:p>
            <a:pPr algn="just">
              <a:buFont typeface="Wingdings" pitchFamily="2" charset="2"/>
              <a:buChar char="Ø"/>
            </a:pPr>
            <a:r>
              <a:rPr lang="pl-PL" sz="1600" dirty="0"/>
              <a:t>pouczenie o możliwości wniesienia zażalenia</a:t>
            </a:r>
          </a:p>
          <a:p>
            <a:pPr algn="just">
              <a:buFont typeface="Wingdings" pitchFamily="2" charset="2"/>
              <a:buChar char="Ø"/>
            </a:pPr>
            <a:r>
              <a:rPr lang="pl-PL" sz="1600" dirty="0"/>
              <a:t>podpis pracownika organu</a:t>
            </a:r>
          </a:p>
          <a:p>
            <a:pPr algn="just">
              <a:buFont typeface="Wingdings" pitchFamily="2" charset="2"/>
              <a:buChar char="Ø"/>
            </a:pPr>
            <a:endParaRPr lang="pl-PL" sz="1600" dirty="0"/>
          </a:p>
          <a:p>
            <a:pPr algn="just">
              <a:buFont typeface="Wingdings" pitchFamily="2" charset="2"/>
              <a:buChar char="Ø"/>
            </a:pPr>
            <a:endParaRPr lang="pl-PL" sz="1600" dirty="0"/>
          </a:p>
          <a:p>
            <a:pPr marL="114300" indent="0" algn="just">
              <a:buNone/>
            </a:pPr>
            <a:endParaRPr lang="pl-PL" sz="1600" dirty="0"/>
          </a:p>
        </p:txBody>
      </p:sp>
    </p:spTree>
    <p:extLst>
      <p:ext uri="{BB962C8B-B14F-4D97-AF65-F5344CB8AC3E}">
        <p14:creationId xmlns:p14="http://schemas.microsoft.com/office/powerpoint/2010/main" val="288737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ugoda administracyjna</a:t>
            </a:r>
          </a:p>
        </p:txBody>
      </p:sp>
      <p:sp>
        <p:nvSpPr>
          <p:cNvPr id="3" name="Symbol zastępczy zawartości 2"/>
          <p:cNvSpPr>
            <a:spLocks noGrp="1"/>
          </p:cNvSpPr>
          <p:nvPr>
            <p:ph idx="1"/>
          </p:nvPr>
        </p:nvSpPr>
        <p:spPr>
          <a:xfrm>
            <a:off x="620683" y="1752600"/>
            <a:ext cx="11014229" cy="4772744"/>
          </a:xfrm>
        </p:spPr>
        <p:txBody>
          <a:bodyPr>
            <a:normAutofit/>
          </a:bodyPr>
          <a:lstStyle/>
          <a:p>
            <a:pPr marL="114300" indent="0">
              <a:buNone/>
            </a:pPr>
            <a:endParaRPr lang="pl-PL" sz="1600" dirty="0"/>
          </a:p>
          <a:p>
            <a:pPr marL="114300" indent="0">
              <a:buNone/>
            </a:pPr>
            <a:r>
              <a:rPr lang="pl-PL" sz="1600" dirty="0"/>
              <a:t>Przesłanki do zawarcia ugody</a:t>
            </a:r>
          </a:p>
          <a:p>
            <a:pPr algn="just">
              <a:buFont typeface="Wingdings" pitchFamily="2" charset="2"/>
              <a:buChar char="Ø"/>
            </a:pPr>
            <a:r>
              <a:rPr lang="pl-PL" sz="1600" dirty="0"/>
              <a:t>uproszczenie i przyspieszenie postępowania</a:t>
            </a:r>
          </a:p>
          <a:p>
            <a:pPr algn="just">
              <a:buFont typeface="Wingdings" pitchFamily="2" charset="2"/>
              <a:buChar char="Ø"/>
            </a:pPr>
            <a:r>
              <a:rPr lang="pl-PL" sz="1600" dirty="0"/>
              <a:t>w czasie trwania postępowania</a:t>
            </a:r>
          </a:p>
          <a:p>
            <a:pPr algn="just">
              <a:buFont typeface="Wingdings" pitchFamily="2" charset="2"/>
              <a:buChar char="Ø"/>
            </a:pPr>
            <a:r>
              <a:rPr lang="pl-PL" sz="1600" dirty="0"/>
              <a:t>sprawa ma charakter sporny (co najmniej dwie strony o spornych interesach)</a:t>
            </a:r>
          </a:p>
          <a:p>
            <a:pPr algn="just">
              <a:buFont typeface="Wingdings" pitchFamily="2" charset="2"/>
              <a:buChar char="Ø"/>
            </a:pPr>
            <a:r>
              <a:rPr lang="pl-PL" sz="1600" dirty="0"/>
              <a:t>zawarciu ugody nie sprzeciwiają się przepisy prawa</a:t>
            </a:r>
          </a:p>
          <a:p>
            <a:pPr algn="just">
              <a:buFont typeface="Wingdings" pitchFamily="2" charset="2"/>
              <a:buChar char="Ø"/>
            </a:pPr>
            <a:endParaRPr lang="pl-PL" sz="1600" dirty="0"/>
          </a:p>
          <a:p>
            <a:pPr marL="114300" indent="0" algn="just">
              <a:buNone/>
            </a:pPr>
            <a:r>
              <a:rPr lang="pl-PL" sz="1600" b="1" dirty="0"/>
              <a:t>Ugoda zawierana jest przez strony postępowania, </a:t>
            </a:r>
            <a:r>
              <a:rPr lang="pl-PL" sz="1600" dirty="0"/>
              <a:t>a nie przez stronę i organ administracji publicznej.</a:t>
            </a:r>
          </a:p>
          <a:p>
            <a:pPr marL="114300" indent="0" algn="just">
              <a:buNone/>
            </a:pPr>
            <a:endParaRPr lang="pl-PL" sz="1600" b="1" dirty="0"/>
          </a:p>
          <a:p>
            <a:pPr marL="114300" indent="0" algn="just">
              <a:buNone/>
            </a:pPr>
            <a:r>
              <a:rPr lang="pl-PL" sz="1600" dirty="0"/>
              <a:t>W celu zawarcia ugody organ administracji publicznej odracza termin wydania decyzji administracyjnej.</a:t>
            </a:r>
          </a:p>
        </p:txBody>
      </p:sp>
    </p:spTree>
    <p:extLst>
      <p:ext uri="{BB962C8B-B14F-4D97-AF65-F5344CB8AC3E}">
        <p14:creationId xmlns:p14="http://schemas.microsoft.com/office/powerpoint/2010/main" val="81422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Akt administracyjny – </a:t>
            </a:r>
            <a:r>
              <a:rPr lang="pl-PL" sz="1600" dirty="0"/>
              <a:t> to wydawany w postępowaniu administracyjnym jednostronny władczy akt woli organu administracji publicznej, rozstrzygający w całości lub w części konkretną sprawę co do istoty, skierowany do oznaczonego adresata</a:t>
            </a:r>
            <a:endParaRPr lang="pl-PL" sz="1600" b="1" dirty="0"/>
          </a:p>
          <a:p>
            <a:pPr marL="114300" indent="0">
              <a:buNone/>
            </a:pPr>
            <a:endParaRPr lang="pl-PL" sz="1600" b="1" dirty="0"/>
          </a:p>
        </p:txBody>
      </p:sp>
    </p:spTree>
    <p:extLst>
      <p:ext uri="{BB962C8B-B14F-4D97-AF65-F5344CB8AC3E}">
        <p14:creationId xmlns:p14="http://schemas.microsoft.com/office/powerpoint/2010/main" val="6740707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ugoda administracyjna c.d.</a:t>
            </a:r>
          </a:p>
        </p:txBody>
      </p:sp>
      <p:sp>
        <p:nvSpPr>
          <p:cNvPr id="3" name="Symbol zastępczy zawartości 2"/>
          <p:cNvSpPr>
            <a:spLocks noGrp="1"/>
          </p:cNvSpPr>
          <p:nvPr>
            <p:ph idx="1"/>
          </p:nvPr>
        </p:nvSpPr>
        <p:spPr>
          <a:xfrm>
            <a:off x="731520" y="1752600"/>
            <a:ext cx="10906298" cy="4844752"/>
          </a:xfrm>
        </p:spPr>
        <p:txBody>
          <a:bodyPr>
            <a:normAutofit/>
          </a:bodyPr>
          <a:lstStyle/>
          <a:p>
            <a:pPr marL="114300" indent="0" algn="just">
              <a:buNone/>
            </a:pPr>
            <a:r>
              <a:rPr lang="pl-PL" sz="1600" b="1" dirty="0"/>
              <a:t>Elementy ugody administracyjnej</a:t>
            </a:r>
          </a:p>
          <a:p>
            <a:pPr algn="just">
              <a:buFont typeface="Wingdings" pitchFamily="2" charset="2"/>
              <a:buChar char="Ø"/>
            </a:pPr>
            <a:r>
              <a:rPr lang="pl-PL" sz="1600" dirty="0"/>
              <a:t>oznaczenie organu, przed którym ugoda została zawarta</a:t>
            </a:r>
          </a:p>
          <a:p>
            <a:pPr algn="just">
              <a:buFont typeface="Wingdings" pitchFamily="2" charset="2"/>
              <a:buChar char="Ø"/>
            </a:pPr>
            <a:r>
              <a:rPr lang="pl-PL" sz="1600" dirty="0"/>
              <a:t>oznaczenie stron</a:t>
            </a:r>
          </a:p>
          <a:p>
            <a:pPr algn="just">
              <a:buFont typeface="Wingdings" pitchFamily="2" charset="2"/>
              <a:buChar char="Ø"/>
            </a:pPr>
            <a:r>
              <a:rPr lang="pl-PL" sz="1600" dirty="0"/>
              <a:t>data sporządzenia ugody</a:t>
            </a:r>
          </a:p>
          <a:p>
            <a:pPr algn="just">
              <a:buFont typeface="Wingdings" pitchFamily="2" charset="2"/>
              <a:buChar char="Ø"/>
            </a:pPr>
            <a:r>
              <a:rPr lang="pl-PL" sz="1600" dirty="0"/>
              <a:t>przedmiot i treść uzgodnień</a:t>
            </a:r>
          </a:p>
          <a:p>
            <a:pPr algn="just">
              <a:buFont typeface="Wingdings" pitchFamily="2" charset="2"/>
              <a:buChar char="Ø"/>
            </a:pPr>
            <a:r>
              <a:rPr lang="pl-PL" sz="1600" dirty="0"/>
              <a:t>podpisy stron oraz podpis upoważnionego pracownika organu administracji publicznej</a:t>
            </a:r>
          </a:p>
          <a:p>
            <a:pPr marL="114300" indent="0" algn="just">
              <a:buNone/>
            </a:pPr>
            <a:r>
              <a:rPr lang="pl-PL" sz="1600" dirty="0"/>
              <a:t>*W przypadku ugody zawieranej na piśmie – przed podpisaniem odczytuje się ugodę. W przypadku ugody w formie dokumentu elektronicznego nie odczytuje się ugody.</a:t>
            </a:r>
          </a:p>
          <a:p>
            <a:pPr marL="114300" indent="0" algn="just">
              <a:buNone/>
            </a:pPr>
            <a:endParaRPr lang="pl-PL" sz="1600" dirty="0"/>
          </a:p>
          <a:p>
            <a:pPr marL="114300" indent="0" algn="just">
              <a:buNone/>
            </a:pPr>
            <a:r>
              <a:rPr lang="pl-PL" sz="1600" b="1" dirty="0"/>
              <a:t>Zatwierdzenie ugody przez organ – </a:t>
            </a:r>
            <a:r>
              <a:rPr lang="pl-PL" sz="1600" dirty="0"/>
              <a:t>w ciągu 7 dni od dnia zawarcia ugody</a:t>
            </a:r>
            <a:endParaRPr lang="pl-PL" sz="1600" b="1" dirty="0"/>
          </a:p>
          <a:p>
            <a:pPr algn="just">
              <a:buFont typeface="Wingdings" pitchFamily="2" charset="2"/>
              <a:buChar char="Ø"/>
            </a:pPr>
            <a:r>
              <a:rPr lang="pl-PL" sz="1600" b="1" dirty="0"/>
              <a:t>postanowienie o zatwierdzeniu ugody </a:t>
            </a:r>
            <a:endParaRPr lang="pl-PL" sz="1600" dirty="0"/>
          </a:p>
          <a:p>
            <a:pPr algn="just">
              <a:buFont typeface="Wingdings" pitchFamily="2" charset="2"/>
              <a:buChar char="Ø"/>
            </a:pPr>
            <a:r>
              <a:rPr lang="pl-PL" sz="1600" b="1" dirty="0"/>
              <a:t>postanowienie o odmowie zatwierdzenia ugody</a:t>
            </a:r>
          </a:p>
          <a:p>
            <a:pPr marL="114300" indent="0" algn="just">
              <a:buNone/>
            </a:pPr>
            <a:endParaRPr lang="pl-PL" sz="1600" b="1" dirty="0"/>
          </a:p>
          <a:p>
            <a:pPr marL="114300" indent="0" algn="just">
              <a:buNone/>
            </a:pPr>
            <a:r>
              <a:rPr lang="pl-PL" sz="1600" dirty="0"/>
              <a:t>Na postanowienie o zatwierdzeniu lub odmowie zatwierdzenia ugody służy zażalenie. </a:t>
            </a:r>
          </a:p>
        </p:txBody>
      </p:sp>
    </p:spTree>
    <p:extLst>
      <p:ext uri="{BB962C8B-B14F-4D97-AF65-F5344CB8AC3E}">
        <p14:creationId xmlns:p14="http://schemas.microsoft.com/office/powerpoint/2010/main" val="96324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Postanowienia</a:t>
            </a:r>
          </a:p>
        </p:txBody>
      </p:sp>
      <p:sp>
        <p:nvSpPr>
          <p:cNvPr id="3" name="Symbol zastępczy zawartości 2"/>
          <p:cNvSpPr>
            <a:spLocks noGrp="1"/>
          </p:cNvSpPr>
          <p:nvPr>
            <p:ph idx="1"/>
          </p:nvPr>
        </p:nvSpPr>
        <p:spPr>
          <a:xfrm>
            <a:off x="892233" y="1752600"/>
            <a:ext cx="10490662" cy="4844752"/>
          </a:xfrm>
        </p:spPr>
        <p:txBody>
          <a:bodyPr>
            <a:normAutofit/>
          </a:bodyPr>
          <a:lstStyle/>
          <a:p>
            <a:pPr marL="114300" indent="0">
              <a:buNone/>
            </a:pPr>
            <a:r>
              <a:rPr lang="pl-PL" sz="1600" b="1" dirty="0"/>
              <a:t>Zasadniczo</a:t>
            </a:r>
            <a:r>
              <a:rPr lang="pl-PL" sz="1600" dirty="0"/>
              <a:t> – nie rozstrzygają sprawy administracyjnej co do istoty.</a:t>
            </a:r>
          </a:p>
          <a:p>
            <a:pPr marL="114300" indent="0">
              <a:buNone/>
            </a:pPr>
            <a:endParaRPr lang="pl-PL" sz="1600" dirty="0"/>
          </a:p>
          <a:p>
            <a:pPr marL="114300" indent="0" algn="just">
              <a:buNone/>
            </a:pPr>
            <a:r>
              <a:rPr lang="pl-PL" sz="1600" dirty="0"/>
              <a:t>W drodze postanowień załatwiane są zagadnienia pojawiające się w toku postępowania.</a:t>
            </a:r>
          </a:p>
          <a:p>
            <a:pPr marL="114300" indent="0" algn="just">
              <a:buNone/>
            </a:pPr>
            <a:endParaRPr lang="pl-PL" sz="1600" dirty="0"/>
          </a:p>
          <a:p>
            <a:pPr marL="114300" indent="0" algn="just">
              <a:buNone/>
            </a:pPr>
            <a:r>
              <a:rPr lang="pl-PL" sz="1600" b="1" dirty="0"/>
              <a:t>Klasyfikacja postanowień</a:t>
            </a:r>
          </a:p>
          <a:p>
            <a:pPr algn="just">
              <a:buFont typeface="Wingdings" pitchFamily="2" charset="2"/>
              <a:buChar char="Ø"/>
            </a:pPr>
            <a:r>
              <a:rPr lang="pl-PL" sz="1600" b="1" dirty="0"/>
              <a:t>postanowienia incydentalne</a:t>
            </a:r>
          </a:p>
          <a:p>
            <a:pPr algn="just">
              <a:buFont typeface="Wingdings" pitchFamily="2" charset="2"/>
              <a:buChar char="Ø"/>
            </a:pPr>
            <a:r>
              <a:rPr lang="pl-PL" sz="1600" b="1" dirty="0"/>
              <a:t>postanowienia końcowe</a:t>
            </a:r>
          </a:p>
          <a:p>
            <a:pPr marL="114300" indent="0" algn="just">
              <a:buNone/>
            </a:pPr>
            <a:endParaRPr lang="pl-PL" sz="1600" dirty="0"/>
          </a:p>
          <a:p>
            <a:pPr algn="just">
              <a:buFont typeface="Wingdings" pitchFamily="2" charset="2"/>
              <a:buChar char="Ø"/>
            </a:pPr>
            <a:r>
              <a:rPr lang="pl-PL" sz="1600" b="1" dirty="0"/>
              <a:t>postanowienia pozytywne</a:t>
            </a:r>
          </a:p>
          <a:p>
            <a:pPr algn="just">
              <a:buFont typeface="Wingdings" pitchFamily="2" charset="2"/>
              <a:buChar char="Ø"/>
            </a:pPr>
            <a:r>
              <a:rPr lang="pl-PL" sz="1600" b="1" dirty="0"/>
              <a:t>postanowienia negatywne</a:t>
            </a:r>
          </a:p>
          <a:p>
            <a:pPr marL="114300" indent="0" algn="just">
              <a:buNone/>
            </a:pPr>
            <a:endParaRPr lang="pl-PL" sz="1600" dirty="0"/>
          </a:p>
          <a:p>
            <a:pPr algn="just">
              <a:buFont typeface="Wingdings" pitchFamily="2" charset="2"/>
              <a:buChar char="Ø"/>
            </a:pPr>
            <a:r>
              <a:rPr lang="pl-PL" sz="1600" b="1" dirty="0"/>
              <a:t>postanowienia ostateczne</a:t>
            </a:r>
          </a:p>
          <a:p>
            <a:pPr algn="just">
              <a:buFont typeface="Wingdings" pitchFamily="2" charset="2"/>
              <a:buChar char="Ø"/>
            </a:pPr>
            <a:r>
              <a:rPr lang="pl-PL" sz="1600" b="1" dirty="0"/>
              <a:t>postanowienia zaskarżalne w drodze zażalenia</a:t>
            </a:r>
          </a:p>
          <a:p>
            <a:pPr algn="just">
              <a:buFont typeface="Wingdings" pitchFamily="2" charset="2"/>
              <a:buChar char="Ø"/>
            </a:pPr>
            <a:r>
              <a:rPr lang="pl-PL" sz="1600" b="1" dirty="0"/>
              <a:t>postanowienia zaskarżalne łącznie z decyzją</a:t>
            </a:r>
          </a:p>
          <a:p>
            <a:pPr algn="just">
              <a:buFont typeface="Wingdings" pitchFamily="2" charset="2"/>
              <a:buChar char="Ø"/>
            </a:pPr>
            <a:r>
              <a:rPr lang="pl-PL" sz="1600" b="1" dirty="0"/>
              <a:t>postanowienia zaskarżalne w drodze skargi do sądu administracyjnego</a:t>
            </a:r>
          </a:p>
        </p:txBody>
      </p:sp>
    </p:spTree>
    <p:extLst>
      <p:ext uri="{BB962C8B-B14F-4D97-AF65-F5344CB8AC3E}">
        <p14:creationId xmlns:p14="http://schemas.microsoft.com/office/powerpoint/2010/main" val="233482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Postanowienia c.d.</a:t>
            </a:r>
          </a:p>
        </p:txBody>
      </p:sp>
      <p:sp>
        <p:nvSpPr>
          <p:cNvPr id="3" name="Symbol zastępczy zawartości 2"/>
          <p:cNvSpPr>
            <a:spLocks noGrp="1"/>
          </p:cNvSpPr>
          <p:nvPr>
            <p:ph idx="1"/>
          </p:nvPr>
        </p:nvSpPr>
        <p:spPr/>
        <p:txBody>
          <a:bodyPr>
            <a:normAutofit/>
          </a:bodyPr>
          <a:lstStyle/>
          <a:p>
            <a:pPr marL="114300" indent="0">
              <a:buNone/>
            </a:pPr>
            <a:r>
              <a:rPr lang="pl-PL" sz="1600" b="1" dirty="0"/>
              <a:t>Elementy postanowienia</a:t>
            </a:r>
          </a:p>
          <a:p>
            <a:pPr>
              <a:buFont typeface="Wingdings" pitchFamily="2" charset="2"/>
              <a:buChar char="Ø"/>
            </a:pPr>
            <a:r>
              <a:rPr lang="pl-PL" sz="1600" dirty="0"/>
              <a:t>data wydania postanowienia</a:t>
            </a:r>
          </a:p>
          <a:p>
            <a:pPr>
              <a:buFont typeface="Wingdings" pitchFamily="2" charset="2"/>
              <a:buChar char="Ø"/>
            </a:pPr>
            <a:r>
              <a:rPr lang="pl-PL" sz="1600" dirty="0"/>
              <a:t>oznaczenie organu</a:t>
            </a:r>
          </a:p>
          <a:p>
            <a:pPr>
              <a:buFont typeface="Wingdings" pitchFamily="2" charset="2"/>
              <a:buChar char="Ø"/>
            </a:pPr>
            <a:r>
              <a:rPr lang="pl-PL" sz="1600" dirty="0"/>
              <a:t>oznaczenie adresata np. strona, świadek, biegły, uczestnik postępowania</a:t>
            </a:r>
          </a:p>
          <a:p>
            <a:pPr>
              <a:buFont typeface="Wingdings" pitchFamily="2" charset="2"/>
              <a:buChar char="Ø"/>
            </a:pPr>
            <a:r>
              <a:rPr lang="pl-PL" sz="1600" dirty="0"/>
              <a:t>podstawa prawna – głównie przepisy proceduralne</a:t>
            </a:r>
          </a:p>
          <a:p>
            <a:pPr>
              <a:buFont typeface="Wingdings" pitchFamily="2" charset="2"/>
              <a:buChar char="Ø"/>
            </a:pPr>
            <a:r>
              <a:rPr lang="pl-PL" sz="1600" dirty="0"/>
              <a:t>rozstrzygnięcie (osnowa)</a:t>
            </a:r>
          </a:p>
          <a:p>
            <a:pPr algn="just">
              <a:buFont typeface="Wingdings" pitchFamily="2" charset="2"/>
              <a:buChar char="Ø"/>
            </a:pPr>
            <a:r>
              <a:rPr lang="pl-PL" sz="1600" dirty="0"/>
              <a:t>uzasadnienie faktyczne i prawne – jeżeli na postanowienie przysługuje zażalenie/ skarga do sądu albo jest to postanowienie wydane po rozpatrzeniu zażalenia</a:t>
            </a:r>
          </a:p>
          <a:p>
            <a:pPr algn="just">
              <a:buFont typeface="Wingdings" pitchFamily="2" charset="2"/>
              <a:buChar char="Ø"/>
            </a:pPr>
            <a:r>
              <a:rPr lang="pl-PL" sz="1600" dirty="0"/>
              <a:t>pouczenie o przysługujących środkach prawnych</a:t>
            </a:r>
          </a:p>
          <a:p>
            <a:pPr algn="just">
              <a:buFont typeface="Wingdings" pitchFamily="2" charset="2"/>
              <a:buChar char="Ø"/>
            </a:pPr>
            <a:r>
              <a:rPr lang="pl-PL" sz="1600" dirty="0"/>
              <a:t>podpis pracownika organu</a:t>
            </a:r>
          </a:p>
        </p:txBody>
      </p:sp>
    </p:spTree>
    <p:extLst>
      <p:ext uri="{BB962C8B-B14F-4D97-AF65-F5344CB8AC3E}">
        <p14:creationId xmlns:p14="http://schemas.microsoft.com/office/powerpoint/2010/main" val="8904231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kontrola rozstrzygnięć </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prawne</a:t>
            </a:r>
          </a:p>
          <a:p>
            <a:pPr>
              <a:buFont typeface="Wingdings" pitchFamily="2" charset="2"/>
              <a:buChar char="Ø"/>
            </a:pPr>
            <a:r>
              <a:rPr lang="pl-PL" sz="1600" b="1" dirty="0"/>
              <a:t>zwykłe</a:t>
            </a:r>
            <a:r>
              <a:rPr lang="pl-PL" sz="1600" dirty="0"/>
              <a:t> – przysługują w stosunku do rozstrzygnięć nieostatecznych</a:t>
            </a:r>
          </a:p>
          <a:p>
            <a:pPr>
              <a:buFont typeface="Wingdings" pitchFamily="2" charset="2"/>
              <a:buChar char="Ø"/>
            </a:pPr>
            <a:r>
              <a:rPr lang="pl-PL" sz="1600" b="1" dirty="0"/>
              <a:t>nadzwyczajne</a:t>
            </a:r>
            <a:r>
              <a:rPr lang="pl-PL" sz="1600" dirty="0"/>
              <a:t> – przysługują w stosunku do rozstrzygnięć ostatecznych</a:t>
            </a:r>
          </a:p>
          <a:p>
            <a:pPr marL="114300" indent="0">
              <a:buNone/>
            </a:pPr>
            <a:endParaRPr lang="pl-PL" sz="1600" dirty="0"/>
          </a:p>
          <a:p>
            <a:pPr marL="114300" indent="0">
              <a:buNone/>
            </a:pPr>
            <a:endParaRPr lang="pl-PL" sz="1600" dirty="0"/>
          </a:p>
          <a:p>
            <a:pPr marL="114300" indent="0">
              <a:buNone/>
            </a:pPr>
            <a:r>
              <a:rPr lang="pl-PL" sz="1600" dirty="0"/>
              <a:t>Podział środków prawnych</a:t>
            </a:r>
          </a:p>
          <a:p>
            <a:pPr>
              <a:buFont typeface="Wingdings" pitchFamily="2" charset="2"/>
              <a:buChar char="Ø"/>
            </a:pPr>
            <a:r>
              <a:rPr lang="pl-PL" sz="1600" dirty="0"/>
              <a:t>samoistne</a:t>
            </a:r>
          </a:p>
          <a:p>
            <a:pPr>
              <a:buFont typeface="Wingdings" pitchFamily="2" charset="2"/>
              <a:buChar char="Ø"/>
            </a:pPr>
            <a:r>
              <a:rPr lang="pl-PL" sz="1600" dirty="0"/>
              <a:t>niesamoistne</a:t>
            </a:r>
          </a:p>
          <a:p>
            <a:pPr marL="114300" indent="0">
              <a:buNone/>
            </a:pPr>
            <a:endParaRPr lang="pl-PL" sz="1600" dirty="0"/>
          </a:p>
          <a:p>
            <a:pPr>
              <a:buFont typeface="Wingdings" pitchFamily="2" charset="2"/>
              <a:buChar char="Ø"/>
            </a:pPr>
            <a:r>
              <a:rPr lang="pl-PL" sz="1600" dirty="0" err="1"/>
              <a:t>dewolutywne</a:t>
            </a:r>
            <a:r>
              <a:rPr lang="pl-PL" sz="1600" dirty="0"/>
              <a:t> </a:t>
            </a:r>
          </a:p>
          <a:p>
            <a:pPr>
              <a:buFont typeface="Wingdings" pitchFamily="2" charset="2"/>
              <a:buChar char="Ø"/>
            </a:pPr>
            <a:r>
              <a:rPr lang="pl-PL" sz="1600" dirty="0" err="1"/>
              <a:t>niedewolutywne</a:t>
            </a:r>
            <a:endParaRPr lang="pl-PL" sz="1600" dirty="0"/>
          </a:p>
          <a:p>
            <a:pPr marL="114300" indent="0">
              <a:buNone/>
            </a:pPr>
            <a:endParaRPr lang="pl-PL" sz="1600" dirty="0"/>
          </a:p>
          <a:p>
            <a:pPr>
              <a:buFont typeface="Wingdings" pitchFamily="2" charset="2"/>
              <a:buChar char="Ø"/>
            </a:pPr>
            <a:r>
              <a:rPr lang="pl-PL" sz="1600" dirty="0"/>
              <a:t>suspensywne</a:t>
            </a:r>
          </a:p>
          <a:p>
            <a:pPr>
              <a:buFont typeface="Wingdings" pitchFamily="2" charset="2"/>
              <a:buChar char="Ø"/>
            </a:pPr>
            <a:r>
              <a:rPr lang="pl-PL" sz="1600" dirty="0"/>
              <a:t>niesuspensywne</a:t>
            </a:r>
          </a:p>
        </p:txBody>
      </p:sp>
    </p:spTree>
    <p:extLst>
      <p:ext uri="{BB962C8B-B14F-4D97-AF65-F5344CB8AC3E}">
        <p14:creationId xmlns:p14="http://schemas.microsoft.com/office/powerpoint/2010/main" val="202224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odwołanie</a:t>
            </a:r>
          </a:p>
        </p:txBody>
      </p:sp>
      <p:sp>
        <p:nvSpPr>
          <p:cNvPr id="3" name="Symbol zastępczy zawartości 2"/>
          <p:cNvSpPr>
            <a:spLocks noGrp="1"/>
          </p:cNvSpPr>
          <p:nvPr>
            <p:ph idx="1"/>
          </p:nvPr>
        </p:nvSpPr>
        <p:spPr/>
        <p:txBody>
          <a:bodyPr>
            <a:normAutofit/>
          </a:bodyPr>
          <a:lstStyle/>
          <a:p>
            <a:pPr marL="114300" indent="0" algn="ctr">
              <a:buNone/>
            </a:pPr>
            <a:endParaRPr lang="pl-PL" sz="1600" b="1" dirty="0"/>
          </a:p>
          <a:p>
            <a:pPr marL="114300" indent="0" algn="ctr">
              <a:buNone/>
            </a:pPr>
            <a:endParaRPr lang="pl-PL" sz="1600" b="1" dirty="0"/>
          </a:p>
          <a:p>
            <a:pPr marL="114300" indent="0" algn="ctr">
              <a:buNone/>
            </a:pPr>
            <a:endParaRPr lang="pl-PL" sz="1600" b="1" dirty="0"/>
          </a:p>
          <a:p>
            <a:pPr marL="114300" indent="0" algn="just">
              <a:buNone/>
            </a:pPr>
            <a:endParaRPr lang="pl-PL" sz="1600" b="1" dirty="0"/>
          </a:p>
          <a:p>
            <a:pPr marL="114300" indent="0" algn="just">
              <a:buNone/>
            </a:pPr>
            <a:r>
              <a:rPr lang="pl-PL" sz="1600" b="1" dirty="0"/>
              <a:t>Podmioty uprawnione – </a:t>
            </a:r>
            <a:r>
              <a:rPr lang="pl-PL" sz="1600" dirty="0"/>
              <a:t>strony, uczestnicy na prawach strony</a:t>
            </a:r>
          </a:p>
          <a:p>
            <a:pPr marL="114300" indent="0" algn="just">
              <a:buNone/>
            </a:pPr>
            <a:endParaRPr lang="pl-PL" sz="1600" b="1" dirty="0"/>
          </a:p>
          <a:p>
            <a:pPr marL="114300" indent="0" algn="just">
              <a:buNone/>
            </a:pPr>
            <a:r>
              <a:rPr lang="pl-PL" sz="1600" b="1" dirty="0"/>
              <a:t>Termin – </a:t>
            </a:r>
            <a:r>
              <a:rPr lang="pl-PL" sz="1600" dirty="0"/>
              <a:t>zasadniczo - 14 dni od doręczenia decyzji administracyjnej</a:t>
            </a:r>
          </a:p>
          <a:p>
            <a:pPr marL="114300" indent="0" algn="just">
              <a:buNone/>
            </a:pPr>
            <a:r>
              <a:rPr lang="pl-PL" sz="1600" dirty="0"/>
              <a:t>*uwaga – przepisy szczególne z zakresu prawa administracyjnego mogą wprowadzać inne terminy</a:t>
            </a:r>
          </a:p>
          <a:p>
            <a:pPr marL="114300" indent="0" algn="just">
              <a:buNone/>
            </a:pPr>
            <a:endParaRPr lang="pl-PL" sz="1600" dirty="0"/>
          </a:p>
          <a:p>
            <a:pPr marL="114300" indent="0" algn="just">
              <a:buNone/>
            </a:pPr>
            <a:r>
              <a:rPr lang="pl-PL" sz="1600" dirty="0"/>
              <a:t>Odwołanie</a:t>
            </a:r>
          </a:p>
          <a:p>
            <a:pPr algn="just">
              <a:buFont typeface="Wingdings" pitchFamily="2" charset="2"/>
              <a:buChar char="Ø"/>
            </a:pPr>
            <a:r>
              <a:rPr lang="pl-PL" sz="1600" dirty="0"/>
              <a:t>środek </a:t>
            </a:r>
            <a:r>
              <a:rPr lang="pl-PL" sz="1600" b="1" dirty="0" err="1"/>
              <a:t>dewolutywny</a:t>
            </a:r>
            <a:r>
              <a:rPr lang="pl-PL" sz="1600" b="1" dirty="0"/>
              <a:t> </a:t>
            </a:r>
            <a:r>
              <a:rPr lang="pl-PL" sz="1600" dirty="0"/>
              <a:t>(względnie </a:t>
            </a:r>
            <a:r>
              <a:rPr lang="pl-PL" sz="1600" dirty="0" err="1"/>
              <a:t>dewolutywny</a:t>
            </a:r>
            <a:r>
              <a:rPr lang="pl-PL" sz="1600" dirty="0"/>
              <a:t>)</a:t>
            </a:r>
          </a:p>
          <a:p>
            <a:pPr algn="just">
              <a:buFont typeface="Wingdings" pitchFamily="2" charset="2"/>
              <a:buChar char="Ø"/>
            </a:pPr>
            <a:r>
              <a:rPr lang="pl-PL" sz="1600" dirty="0"/>
              <a:t>środek </a:t>
            </a:r>
            <a:r>
              <a:rPr lang="pl-PL" sz="1600" b="1" dirty="0"/>
              <a:t>suspensywny</a:t>
            </a:r>
            <a:endParaRPr lang="pl-PL" sz="1600" dirty="0"/>
          </a:p>
          <a:p>
            <a:pPr marL="114300" indent="0" algn="just">
              <a:buNone/>
            </a:pPr>
            <a:endParaRPr lang="pl-PL" sz="1600" b="1" dirty="0"/>
          </a:p>
          <a:p>
            <a:pPr marL="114300" indent="0" algn="just">
              <a:buNone/>
            </a:pPr>
            <a:endParaRPr lang="pl-PL" sz="1600" b="1" dirty="0"/>
          </a:p>
        </p:txBody>
      </p:sp>
    </p:spTree>
    <p:extLst>
      <p:ext uri="{BB962C8B-B14F-4D97-AF65-F5344CB8AC3E}">
        <p14:creationId xmlns:p14="http://schemas.microsoft.com/office/powerpoint/2010/main" val="335255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odwołanie</a:t>
            </a:r>
          </a:p>
        </p:txBody>
      </p:sp>
      <p:sp>
        <p:nvSpPr>
          <p:cNvPr id="3" name="Symbol zastępczy zawartości 2"/>
          <p:cNvSpPr>
            <a:spLocks noGrp="1"/>
          </p:cNvSpPr>
          <p:nvPr>
            <p:ph idx="1"/>
          </p:nvPr>
        </p:nvSpPr>
        <p:spPr>
          <a:xfrm>
            <a:off x="1981200" y="1654696"/>
            <a:ext cx="8229600" cy="4988768"/>
          </a:xfrm>
        </p:spPr>
        <p:txBody>
          <a:bodyPr>
            <a:normAutofit lnSpcReduction="10000"/>
          </a:bodyPr>
          <a:lstStyle/>
          <a:p>
            <a:pPr marL="114300" indent="0" algn="ctr">
              <a:buNone/>
            </a:pPr>
            <a:r>
              <a:rPr lang="pl-PL" sz="1600" b="1" dirty="0"/>
              <a:t>odwołanie</a:t>
            </a:r>
          </a:p>
          <a:p>
            <a:pPr marL="114300" indent="0" algn="ctr">
              <a:buNone/>
            </a:pPr>
            <a:r>
              <a:rPr lang="pl-PL" sz="1600" dirty="0"/>
              <a:t>wnoszone, co do zasady, w ciągu 14 dni od doręczenia decyzji</a:t>
            </a:r>
          </a:p>
          <a:p>
            <a:pPr marL="114300" indent="0" algn="ctr">
              <a:buNone/>
            </a:pPr>
            <a:endParaRPr lang="pl-PL" sz="1600" dirty="0"/>
          </a:p>
          <a:p>
            <a:pPr marL="114300" indent="0" algn="ctr">
              <a:buNone/>
            </a:pPr>
            <a:r>
              <a:rPr lang="pl-PL" sz="1600" dirty="0"/>
              <a:t>organ, który wydał decyzję w I instancji</a:t>
            </a:r>
          </a:p>
          <a:p>
            <a:pPr marL="114300" indent="0" algn="ctr">
              <a:buNone/>
            </a:pPr>
            <a:r>
              <a:rPr lang="pl-PL" sz="1600" b="1" dirty="0"/>
              <a:t>samokontrola </a:t>
            </a:r>
          </a:p>
          <a:p>
            <a:pPr marL="114300" indent="0" algn="ctr">
              <a:buNone/>
            </a:pPr>
            <a:r>
              <a:rPr lang="pl-PL" sz="1600" dirty="0"/>
              <a:t>organ, który wydał decyzję administracyjną, w ciągu 7 dni od otrzymania odwołania, może zmienić zaskarżoną decyzję, jeżeli w całości uwzględnia odwołanie strony</a:t>
            </a:r>
          </a:p>
          <a:p>
            <a:pPr marL="114300" indent="0" algn="ctr">
              <a:buNone/>
            </a:pPr>
            <a:endParaRPr lang="pl-PL" sz="1600" b="1" dirty="0"/>
          </a:p>
          <a:p>
            <a:pPr marL="114300" indent="0" algn="just">
              <a:buNone/>
            </a:pPr>
            <a:r>
              <a:rPr lang="pl-PL" sz="1600" b="1" dirty="0"/>
              <a:t> zmiana decyzji w trybie samokontroli                 brak zmiany decyzji</a:t>
            </a:r>
          </a:p>
          <a:p>
            <a:pPr marL="114300" indent="0" algn="just">
              <a:buNone/>
            </a:pPr>
            <a:r>
              <a:rPr lang="pl-PL" sz="1200" dirty="0"/>
              <a:t>tylko, gdy organ w całości uwzględnia żądanie strony</a:t>
            </a:r>
          </a:p>
          <a:p>
            <a:pPr marL="114300" indent="0" algn="just">
              <a:buNone/>
            </a:pPr>
            <a:endParaRPr lang="pl-PL" sz="1600" b="1" dirty="0"/>
          </a:p>
          <a:p>
            <a:pPr marL="114300" indent="0" algn="just">
              <a:buNone/>
            </a:pPr>
            <a:r>
              <a:rPr lang="pl-PL" sz="1600" b="1" dirty="0"/>
              <a:t>                        strona                                              organ wyższego stopnia</a:t>
            </a:r>
          </a:p>
          <a:p>
            <a:pPr marL="114300" indent="0" algn="just">
              <a:buNone/>
            </a:pPr>
            <a:r>
              <a:rPr lang="pl-PL" sz="1600" b="1" dirty="0"/>
              <a:t>może odwołać się od „nowej” decyzji</a:t>
            </a:r>
          </a:p>
          <a:p>
            <a:pPr marL="114300" indent="0" algn="just">
              <a:buNone/>
            </a:pPr>
            <a:r>
              <a:rPr lang="pl-PL" sz="1600" b="1" dirty="0"/>
              <a:t>                                                                                  rozpatrzenie odwołania</a:t>
            </a:r>
          </a:p>
          <a:p>
            <a:pPr marL="114300" indent="0" algn="just">
              <a:buNone/>
            </a:pPr>
            <a:endParaRPr lang="pl-PL" sz="1600" b="1" dirty="0"/>
          </a:p>
          <a:p>
            <a:pPr marL="114300" indent="0" algn="just">
              <a:buNone/>
            </a:pPr>
            <a:r>
              <a:rPr lang="pl-PL" sz="1600" b="1" dirty="0"/>
              <a:t>                                                                                decyzja organu II instancji</a:t>
            </a:r>
          </a:p>
          <a:p>
            <a:pPr marL="114300" indent="0" algn="ctr">
              <a:buNone/>
            </a:pPr>
            <a:r>
              <a:rPr lang="pl-PL" sz="1600" dirty="0"/>
              <a:t> </a:t>
            </a:r>
          </a:p>
        </p:txBody>
      </p:sp>
      <p:sp>
        <p:nvSpPr>
          <p:cNvPr id="5" name="Strzałka w dół 4"/>
          <p:cNvSpPr/>
          <p:nvPr/>
        </p:nvSpPr>
        <p:spPr>
          <a:xfrm>
            <a:off x="6023992" y="2271363"/>
            <a:ext cx="7200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p:nvPr/>
        </p:nvCxnSpPr>
        <p:spPr>
          <a:xfrm flipH="1">
            <a:off x="5087888" y="3717032"/>
            <a:ext cx="43204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888088" y="3745525"/>
            <a:ext cx="43204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3863753" y="4581128"/>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7968209" y="439100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7968209" y="5001797"/>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7970235" y="5582743"/>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72334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odwołanie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Rozstrzygnięcia organu II instancji</a:t>
            </a:r>
          </a:p>
          <a:p>
            <a:pPr algn="just">
              <a:buFont typeface="Wingdings" pitchFamily="2" charset="2"/>
              <a:buChar char="Ø"/>
            </a:pPr>
            <a:r>
              <a:rPr lang="pl-PL" sz="1600" dirty="0"/>
              <a:t>decyzja o utrzymaniu w mocy zaskarżonej decyzji</a:t>
            </a:r>
          </a:p>
          <a:p>
            <a:pPr algn="just">
              <a:buFont typeface="Wingdings" pitchFamily="2" charset="2"/>
              <a:buChar char="Ø"/>
            </a:pPr>
            <a:r>
              <a:rPr lang="pl-PL" sz="1600" dirty="0"/>
              <a:t>decyzja </a:t>
            </a:r>
            <a:r>
              <a:rPr lang="pl-PL" sz="1600" dirty="0" err="1"/>
              <a:t>reformatoryjna</a:t>
            </a:r>
            <a:r>
              <a:rPr lang="pl-PL" sz="1600" dirty="0"/>
              <a:t> – zmieniająca zaskarżoną decyzję</a:t>
            </a:r>
          </a:p>
          <a:p>
            <a:pPr algn="just">
              <a:buFont typeface="Wingdings" pitchFamily="2" charset="2"/>
              <a:buChar char="Ø"/>
            </a:pPr>
            <a:r>
              <a:rPr lang="pl-PL" sz="1600" dirty="0"/>
              <a:t>decyzja kasacyjna – uchylająca decyzję I instancji i zwracająca sprawę do ponownego rozpoznania</a:t>
            </a:r>
          </a:p>
          <a:p>
            <a:pPr algn="just">
              <a:buFont typeface="Wingdings" pitchFamily="2" charset="2"/>
              <a:buChar char="Ø"/>
            </a:pPr>
            <a:r>
              <a:rPr lang="pl-PL" sz="1600" dirty="0"/>
              <a:t>decyzja o uchyleniu decyzji I instancji i umorzeniu postępowania</a:t>
            </a:r>
          </a:p>
          <a:p>
            <a:pPr algn="just">
              <a:buFont typeface="Wingdings" pitchFamily="2" charset="2"/>
              <a:buChar char="Ø"/>
            </a:pPr>
            <a:r>
              <a:rPr lang="pl-PL" sz="1600" dirty="0"/>
              <a:t>decyzja o uchyleniu zaskarżonej decyzji</a:t>
            </a:r>
          </a:p>
          <a:p>
            <a:pPr algn="just">
              <a:buFont typeface="Wingdings" pitchFamily="2" charset="2"/>
              <a:buChar char="Ø"/>
            </a:pPr>
            <a:r>
              <a:rPr lang="pl-PL" sz="1600" dirty="0"/>
              <a:t>decyzja o umorzeniu postępowania odwoławczego</a:t>
            </a:r>
          </a:p>
        </p:txBody>
      </p:sp>
    </p:spTree>
    <p:extLst>
      <p:ext uri="{BB962C8B-B14F-4D97-AF65-F5344CB8AC3E}">
        <p14:creationId xmlns:p14="http://schemas.microsoft.com/office/powerpoint/2010/main" val="175033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wniosek o ponowne rozpatrzenie sprawy</a:t>
            </a:r>
          </a:p>
        </p:txBody>
      </p:sp>
      <p:sp>
        <p:nvSpPr>
          <p:cNvPr id="3" name="Symbol zastępczy zawartości 2"/>
          <p:cNvSpPr>
            <a:spLocks noGrp="1"/>
          </p:cNvSpPr>
          <p:nvPr>
            <p:ph idx="1"/>
          </p:nvPr>
        </p:nvSpPr>
        <p:spPr/>
        <p:txBody>
          <a:bodyPr/>
          <a:lstStyle/>
          <a:p>
            <a:pPr marL="114300" indent="0">
              <a:buNone/>
            </a:pPr>
            <a:endParaRPr lang="pl-PL" dirty="0"/>
          </a:p>
          <a:p>
            <a:pPr marL="114300" indent="0" algn="just">
              <a:buNone/>
            </a:pPr>
            <a:r>
              <a:rPr lang="pl-PL" sz="1600" dirty="0"/>
              <a:t>Przysługuje, gdy </a:t>
            </a:r>
            <a:r>
              <a:rPr lang="pl-PL" sz="1600" b="1" dirty="0"/>
              <a:t>decyzja w I instancji została wydana przez ministra lub samorządowe kolegium odwoławcze.</a:t>
            </a:r>
            <a:endParaRPr lang="pl-PL" sz="1600" dirty="0"/>
          </a:p>
          <a:p>
            <a:pPr marL="114300" indent="0">
              <a:buNone/>
            </a:pPr>
            <a:endParaRPr lang="pl-PL" dirty="0"/>
          </a:p>
          <a:p>
            <a:pPr marL="114300" indent="0" algn="just">
              <a:buNone/>
            </a:pPr>
            <a:r>
              <a:rPr lang="pl-PL" sz="1600" b="1" dirty="0"/>
              <a:t>Podmioty uprawnione – </a:t>
            </a:r>
            <a:r>
              <a:rPr lang="pl-PL" sz="1600" dirty="0"/>
              <a:t>strony, uczestnicy na prawach strony</a:t>
            </a:r>
          </a:p>
          <a:p>
            <a:pPr marL="114300" indent="0" algn="just">
              <a:buNone/>
            </a:pPr>
            <a:endParaRPr lang="pl-PL" sz="1600" b="1" dirty="0"/>
          </a:p>
          <a:p>
            <a:pPr marL="114300" indent="0" algn="just">
              <a:buNone/>
            </a:pPr>
            <a:r>
              <a:rPr lang="pl-PL" sz="1600" b="1" dirty="0"/>
              <a:t>Termin – </a:t>
            </a:r>
            <a:r>
              <a:rPr lang="pl-PL" sz="1600" dirty="0"/>
              <a:t>zasadniczo - 14 dni od doręczenia decyzji administracyjnej</a:t>
            </a:r>
          </a:p>
          <a:p>
            <a:pPr marL="114300" indent="0" algn="just">
              <a:buNone/>
            </a:pPr>
            <a:endParaRPr lang="pl-PL" sz="1600" dirty="0"/>
          </a:p>
          <a:p>
            <a:pPr marL="114300" indent="0" algn="just">
              <a:buNone/>
            </a:pPr>
            <a:r>
              <a:rPr lang="pl-PL" sz="1600" dirty="0"/>
              <a:t>Wniosek o ponowne rozpatrzenie sprawy</a:t>
            </a:r>
          </a:p>
          <a:p>
            <a:pPr algn="just">
              <a:buFont typeface="Wingdings" pitchFamily="2" charset="2"/>
              <a:buChar char="Ø"/>
            </a:pPr>
            <a:r>
              <a:rPr lang="pl-PL" sz="1600" dirty="0"/>
              <a:t>środek </a:t>
            </a:r>
            <a:r>
              <a:rPr lang="pl-PL" sz="1600" b="1" dirty="0" err="1"/>
              <a:t>niedewolutywny</a:t>
            </a:r>
            <a:endParaRPr lang="pl-PL" sz="1600" dirty="0"/>
          </a:p>
          <a:p>
            <a:pPr algn="just">
              <a:buFont typeface="Wingdings" pitchFamily="2" charset="2"/>
              <a:buChar char="Ø"/>
            </a:pPr>
            <a:r>
              <a:rPr lang="pl-PL" sz="1600" dirty="0"/>
              <a:t>środek </a:t>
            </a:r>
            <a:r>
              <a:rPr lang="pl-PL" sz="1600" b="1" dirty="0"/>
              <a:t>suspensywny</a:t>
            </a:r>
            <a:endParaRPr lang="pl-PL" sz="1600" dirty="0"/>
          </a:p>
          <a:p>
            <a:pPr marL="114300" indent="0">
              <a:buNone/>
            </a:pPr>
            <a:endParaRPr lang="pl-PL" sz="1600" dirty="0"/>
          </a:p>
        </p:txBody>
      </p:sp>
    </p:spTree>
    <p:extLst>
      <p:ext uri="{BB962C8B-B14F-4D97-AF65-F5344CB8AC3E}">
        <p14:creationId xmlns:p14="http://schemas.microsoft.com/office/powerpoint/2010/main" val="30048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wniosek o ponowne rozpatrzenie sprawy</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wniosek o ponowne rozpatrzenie sprawy</a:t>
            </a:r>
          </a:p>
          <a:p>
            <a:pPr marL="114300" indent="0" algn="ctr">
              <a:buNone/>
            </a:pPr>
            <a:r>
              <a:rPr lang="pl-PL" sz="1600" dirty="0"/>
              <a:t>wnoszony, co do zasady, w ciągu 14 dni od doręczenia decyzji wydanej przez ministra lub samorządowe kolegium odwoławcze</a:t>
            </a:r>
          </a:p>
          <a:p>
            <a:pPr marL="114300" indent="0" algn="ctr">
              <a:buNone/>
            </a:pPr>
            <a:endParaRPr lang="pl-PL" sz="1600" dirty="0"/>
          </a:p>
          <a:p>
            <a:pPr marL="114300" indent="0" algn="ctr">
              <a:buNone/>
            </a:pPr>
            <a:r>
              <a:rPr lang="pl-PL" sz="1600" b="1" dirty="0"/>
              <a:t>organ, który wydał decyzję w I instancji </a:t>
            </a:r>
          </a:p>
          <a:p>
            <a:pPr marL="114300" indent="0" algn="ctr">
              <a:buNone/>
            </a:pPr>
            <a:r>
              <a:rPr lang="pl-PL" sz="1600" dirty="0"/>
              <a:t>rozpatrzenie wniosku</a:t>
            </a:r>
          </a:p>
          <a:p>
            <a:pPr marL="114300" indent="0" algn="ctr">
              <a:buNone/>
            </a:pPr>
            <a:endParaRPr lang="pl-PL" sz="1600" dirty="0"/>
          </a:p>
          <a:p>
            <a:pPr marL="114300" indent="0" algn="ctr">
              <a:buNone/>
            </a:pPr>
            <a:r>
              <a:rPr lang="pl-PL" sz="1600" b="1" dirty="0"/>
              <a:t>decyzja administracyjna uwzględniająca/nieuwzględniająca żądania strony</a:t>
            </a:r>
          </a:p>
          <a:p>
            <a:pPr marL="114300" indent="0" algn="ctr">
              <a:buNone/>
            </a:pPr>
            <a:endParaRPr lang="pl-PL" sz="1600" b="1" dirty="0"/>
          </a:p>
          <a:p>
            <a:pPr marL="114300" indent="0" algn="ctr">
              <a:buNone/>
            </a:pPr>
            <a:endParaRPr lang="pl-PL" sz="1600" b="1" dirty="0"/>
          </a:p>
          <a:p>
            <a:pPr marL="114300" indent="0" algn="just">
              <a:buNone/>
            </a:pPr>
            <a:r>
              <a:rPr lang="pl-PL" sz="1600" dirty="0"/>
              <a:t>Jeżeli decyzja w I instancji została wydana przez ministra lub SKO, strona może wnieść od decyzji wydanej po raz pierwszy </a:t>
            </a:r>
            <a:r>
              <a:rPr lang="pl-PL" sz="1600" b="1" dirty="0"/>
              <a:t>skargę do wojewódzkiego sądu administracyjnego</a:t>
            </a:r>
            <a:r>
              <a:rPr lang="pl-PL" sz="1600" dirty="0"/>
              <a:t> w terminie 30 dni od doręczenia decyzji administracyjnej – bez konieczności uprzedniego wniesienia wniosku o ponowne rozpatrzenie sprawy.</a:t>
            </a:r>
          </a:p>
        </p:txBody>
      </p:sp>
      <p:sp>
        <p:nvSpPr>
          <p:cNvPr id="6" name="Strzałka w dół 5"/>
          <p:cNvSpPr/>
          <p:nvPr/>
        </p:nvSpPr>
        <p:spPr>
          <a:xfrm>
            <a:off x="6023992" y="2636912"/>
            <a:ext cx="7200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6023992" y="3501008"/>
            <a:ext cx="7200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253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zażalenie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dirty="0"/>
              <a:t>Środek, przy pomocy którego można zakwestionować postanowienie, jeżeli ustawa tak stanowi.</a:t>
            </a:r>
          </a:p>
          <a:p>
            <a:pPr marL="114300" indent="0" algn="just">
              <a:buNone/>
            </a:pPr>
            <a:endParaRPr lang="pl-PL" sz="1600" b="1" dirty="0"/>
          </a:p>
          <a:p>
            <a:pPr marL="114300" indent="0" algn="just">
              <a:buNone/>
            </a:pPr>
            <a:r>
              <a:rPr lang="pl-PL" sz="1600" b="1" dirty="0"/>
              <a:t>Podmioty uprawnione – </a:t>
            </a:r>
            <a:r>
              <a:rPr lang="pl-PL" sz="1600" dirty="0"/>
              <a:t>adresaci postanowienia</a:t>
            </a:r>
          </a:p>
          <a:p>
            <a:pPr marL="114300" indent="0" algn="just">
              <a:buNone/>
            </a:pPr>
            <a:endParaRPr lang="pl-PL" sz="1600" b="1" dirty="0"/>
          </a:p>
          <a:p>
            <a:pPr marL="114300" indent="0" algn="just">
              <a:buNone/>
            </a:pPr>
            <a:r>
              <a:rPr lang="pl-PL" sz="1600" b="1" dirty="0"/>
              <a:t>Termin – </a:t>
            </a:r>
            <a:r>
              <a:rPr lang="pl-PL" sz="1600" dirty="0"/>
              <a:t>zasadniczo - 7 dni od doręczenia postanowienia</a:t>
            </a:r>
          </a:p>
          <a:p>
            <a:pPr marL="114300" indent="0" algn="just">
              <a:buNone/>
            </a:pPr>
            <a:endParaRPr lang="pl-PL" sz="1600" dirty="0"/>
          </a:p>
          <a:p>
            <a:pPr marL="114300" indent="0" algn="just">
              <a:buNone/>
            </a:pPr>
            <a:r>
              <a:rPr lang="pl-PL" sz="1600" dirty="0"/>
              <a:t>Zażalenie</a:t>
            </a:r>
          </a:p>
          <a:p>
            <a:pPr algn="just">
              <a:buFont typeface="Wingdings" pitchFamily="2" charset="2"/>
              <a:buChar char="Ø"/>
            </a:pPr>
            <a:r>
              <a:rPr lang="pl-PL" sz="1600" dirty="0"/>
              <a:t>środek </a:t>
            </a:r>
            <a:r>
              <a:rPr lang="pl-PL" sz="1600" b="1" dirty="0" err="1"/>
              <a:t>dewolutywny</a:t>
            </a:r>
            <a:r>
              <a:rPr lang="pl-PL" sz="1600" b="1" dirty="0"/>
              <a:t> </a:t>
            </a:r>
            <a:r>
              <a:rPr lang="pl-PL" sz="1600" dirty="0"/>
              <a:t>(względnie </a:t>
            </a:r>
            <a:r>
              <a:rPr lang="pl-PL" sz="1600" dirty="0" err="1"/>
              <a:t>dewolutywny</a:t>
            </a:r>
            <a:r>
              <a:rPr lang="pl-PL" sz="1600" dirty="0"/>
              <a:t>)</a:t>
            </a:r>
          </a:p>
          <a:p>
            <a:pPr algn="just">
              <a:buFont typeface="Wingdings" pitchFamily="2" charset="2"/>
              <a:buChar char="Ø"/>
            </a:pPr>
            <a:r>
              <a:rPr lang="pl-PL" sz="1600" dirty="0"/>
              <a:t>środek </a:t>
            </a:r>
            <a:r>
              <a:rPr lang="pl-PL" sz="1600" b="1" dirty="0"/>
              <a:t>niesuspensywny </a:t>
            </a:r>
            <a:r>
              <a:rPr lang="pl-PL" sz="1600" dirty="0"/>
              <a:t>(względnie suspensywny)</a:t>
            </a:r>
          </a:p>
          <a:p>
            <a:pPr marL="114300" indent="0">
              <a:buNone/>
            </a:pPr>
            <a:endParaRPr lang="pl-PL" sz="1600" dirty="0"/>
          </a:p>
        </p:txBody>
      </p:sp>
    </p:spTree>
    <p:extLst>
      <p:ext uri="{BB962C8B-B14F-4D97-AF65-F5344CB8AC3E}">
        <p14:creationId xmlns:p14="http://schemas.microsoft.com/office/powerpoint/2010/main" val="402194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Elementy aktu administracyjnego</a:t>
            </a:r>
          </a:p>
          <a:p>
            <a:pPr algn="just">
              <a:buFont typeface="Wingdings" pitchFamily="2" charset="2"/>
              <a:buChar char="Ø"/>
            </a:pPr>
            <a:r>
              <a:rPr lang="pl-PL" sz="1600" dirty="0"/>
              <a:t>oznaczenie daty wydania aktu</a:t>
            </a:r>
          </a:p>
          <a:p>
            <a:pPr algn="just">
              <a:buFont typeface="Wingdings" pitchFamily="2" charset="2"/>
              <a:buChar char="Ø"/>
            </a:pPr>
            <a:r>
              <a:rPr lang="pl-PL" sz="1600" dirty="0"/>
              <a:t>oznaczenie organu administracji</a:t>
            </a:r>
          </a:p>
          <a:p>
            <a:pPr algn="just">
              <a:buFont typeface="Wingdings" pitchFamily="2" charset="2"/>
              <a:buChar char="Ø"/>
            </a:pPr>
            <a:r>
              <a:rPr lang="pl-PL" sz="1600" dirty="0"/>
              <a:t>oznaczenie stron</a:t>
            </a:r>
          </a:p>
          <a:p>
            <a:pPr algn="just">
              <a:buFont typeface="Wingdings" pitchFamily="2" charset="2"/>
              <a:buChar char="Ø"/>
            </a:pPr>
            <a:r>
              <a:rPr lang="pl-PL" sz="1600" dirty="0"/>
              <a:t>powołanie podstawy prawnej</a:t>
            </a:r>
          </a:p>
          <a:p>
            <a:pPr algn="just">
              <a:buFont typeface="Wingdings" pitchFamily="2" charset="2"/>
              <a:buChar char="Ø"/>
            </a:pPr>
            <a:r>
              <a:rPr lang="pl-PL" sz="1600" dirty="0"/>
              <a:t>treść rozstrzygnięcia</a:t>
            </a:r>
          </a:p>
          <a:p>
            <a:pPr algn="just">
              <a:buFont typeface="Wingdings" pitchFamily="2" charset="2"/>
              <a:buChar char="Ø"/>
            </a:pPr>
            <a:r>
              <a:rPr lang="pl-PL" sz="1600" dirty="0"/>
              <a:t>uzasadnienie faktyczne i prawne</a:t>
            </a:r>
          </a:p>
          <a:p>
            <a:pPr algn="just">
              <a:buFont typeface="Wingdings" pitchFamily="2" charset="2"/>
              <a:buChar char="Ø"/>
            </a:pPr>
            <a:r>
              <a:rPr lang="pl-PL" sz="1600" dirty="0"/>
              <a:t>pouczenie o przysługujących środkach prawnych</a:t>
            </a:r>
          </a:p>
          <a:p>
            <a:pPr algn="just">
              <a:buFont typeface="Wingdings" pitchFamily="2" charset="2"/>
              <a:buChar char="Ø"/>
            </a:pPr>
            <a:r>
              <a:rPr lang="pl-PL" sz="1600" dirty="0"/>
              <a:t>podpis i stanowisko służbowe urzędnika</a:t>
            </a:r>
          </a:p>
        </p:txBody>
      </p:sp>
    </p:spTree>
    <p:extLst>
      <p:ext uri="{BB962C8B-B14F-4D97-AF65-F5344CB8AC3E}">
        <p14:creationId xmlns:p14="http://schemas.microsoft.com/office/powerpoint/2010/main" val="206015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zwykłe - zażalenie</a:t>
            </a:r>
          </a:p>
        </p:txBody>
      </p:sp>
      <p:sp>
        <p:nvSpPr>
          <p:cNvPr id="3" name="Symbol zastępczy zawartości 2"/>
          <p:cNvSpPr>
            <a:spLocks noGrp="1"/>
          </p:cNvSpPr>
          <p:nvPr>
            <p:ph idx="1"/>
          </p:nvPr>
        </p:nvSpPr>
        <p:spPr/>
        <p:txBody>
          <a:bodyPr>
            <a:normAutofit fontScale="92500" lnSpcReduction="10000"/>
          </a:bodyPr>
          <a:lstStyle/>
          <a:p>
            <a:pPr marL="114300" indent="0" algn="ctr">
              <a:buNone/>
            </a:pPr>
            <a:r>
              <a:rPr lang="pl-PL" sz="1600" b="1" dirty="0"/>
              <a:t>zażalenie</a:t>
            </a:r>
          </a:p>
          <a:p>
            <a:pPr marL="114300" indent="0" algn="ctr">
              <a:buNone/>
            </a:pPr>
            <a:r>
              <a:rPr lang="pl-PL" sz="1600" dirty="0"/>
              <a:t>wnoszone, co do zasady, w ciągu 7 dni od doręczenia postanowienia</a:t>
            </a:r>
          </a:p>
          <a:p>
            <a:pPr marL="114300" indent="0" algn="ctr">
              <a:buNone/>
            </a:pPr>
            <a:endParaRPr lang="pl-PL" sz="1600" dirty="0"/>
          </a:p>
          <a:p>
            <a:pPr marL="114300" indent="0" algn="ctr">
              <a:buNone/>
            </a:pPr>
            <a:r>
              <a:rPr lang="pl-PL" sz="1600" dirty="0"/>
              <a:t>organ, który wydał postanowienie w I instancji</a:t>
            </a:r>
          </a:p>
          <a:p>
            <a:pPr marL="114300" indent="0" algn="ctr">
              <a:buNone/>
            </a:pPr>
            <a:r>
              <a:rPr lang="pl-PL" sz="1600" b="1" dirty="0"/>
              <a:t>samokontrola </a:t>
            </a:r>
          </a:p>
          <a:p>
            <a:pPr marL="114300" indent="0" algn="ctr">
              <a:buNone/>
            </a:pPr>
            <a:r>
              <a:rPr lang="pl-PL" sz="1600" dirty="0"/>
              <a:t>organ, który wydał postanowienie, w ciągu 7 dni od otrzymania zażalenia, może zmienić zaskarżone postanowienie, jeżeli w całości uwzględnia zażalenie</a:t>
            </a:r>
          </a:p>
          <a:p>
            <a:pPr marL="114300" indent="0" algn="ctr">
              <a:buNone/>
            </a:pPr>
            <a:endParaRPr lang="pl-PL" sz="1600" b="1" dirty="0"/>
          </a:p>
          <a:p>
            <a:pPr marL="114300" indent="0" algn="just">
              <a:buNone/>
            </a:pPr>
            <a:r>
              <a:rPr lang="pl-PL" sz="1600" b="1" dirty="0"/>
              <a:t> zmiana postanowienia w trybie samokontroli                 brak zmiany postanowienia</a:t>
            </a:r>
          </a:p>
          <a:p>
            <a:pPr marL="114300" indent="0" algn="just">
              <a:buNone/>
            </a:pPr>
            <a:endParaRPr lang="pl-PL" sz="1600" b="1" dirty="0"/>
          </a:p>
          <a:p>
            <a:pPr marL="114300" indent="0" algn="just">
              <a:buNone/>
            </a:pPr>
            <a:r>
              <a:rPr lang="pl-PL" sz="1600" b="1" dirty="0"/>
              <a:t>                       adresat                                                              organ wyższego stopnia</a:t>
            </a:r>
          </a:p>
          <a:p>
            <a:pPr marL="114300" indent="0" algn="just">
              <a:buNone/>
            </a:pPr>
            <a:r>
              <a:rPr lang="pl-PL" sz="1600" b="1" dirty="0"/>
              <a:t>może wnieść zażalenie na „nowe” postanowienie</a:t>
            </a:r>
          </a:p>
          <a:p>
            <a:pPr marL="114300" indent="0" algn="just">
              <a:buNone/>
            </a:pPr>
            <a:r>
              <a:rPr lang="pl-PL" sz="1600" b="1" dirty="0"/>
              <a:t>                                                                                                  rozpatrzenie zażalenia</a:t>
            </a:r>
          </a:p>
          <a:p>
            <a:pPr marL="114300" indent="0" algn="just">
              <a:buNone/>
            </a:pPr>
            <a:endParaRPr lang="pl-PL" sz="1600" b="1" dirty="0"/>
          </a:p>
          <a:p>
            <a:pPr marL="114300" indent="0" algn="just">
              <a:buNone/>
            </a:pPr>
            <a:r>
              <a:rPr lang="pl-PL" sz="1600" b="1" dirty="0"/>
              <a:t>                                                                                          postanowienie organu II instancji</a:t>
            </a:r>
          </a:p>
          <a:p>
            <a:pPr marL="114300" indent="0" algn="ctr">
              <a:buNone/>
            </a:pPr>
            <a:r>
              <a:rPr lang="pl-PL" sz="1600" dirty="0"/>
              <a:t> </a:t>
            </a:r>
          </a:p>
          <a:p>
            <a:pPr marL="114300" indent="0">
              <a:buNone/>
            </a:pPr>
            <a:endParaRPr lang="pl-PL" sz="1600" dirty="0"/>
          </a:p>
        </p:txBody>
      </p:sp>
      <p:sp>
        <p:nvSpPr>
          <p:cNvPr id="5" name="Strzałka w dół 4"/>
          <p:cNvSpPr/>
          <p:nvPr/>
        </p:nvSpPr>
        <p:spPr>
          <a:xfrm>
            <a:off x="6096000" y="2276872"/>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p:nvPr/>
        </p:nvCxnSpPr>
        <p:spPr>
          <a:xfrm flipH="1">
            <a:off x="4583832"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960096"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2269877" y="399212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7248128" y="3992124"/>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7248128" y="4483240"/>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7248128" y="505298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306830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wznowienie postępowania</a:t>
            </a:r>
          </a:p>
        </p:txBody>
      </p:sp>
      <p:sp>
        <p:nvSpPr>
          <p:cNvPr id="3" name="Symbol zastępczy zawartości 2"/>
          <p:cNvSpPr>
            <a:spLocks noGrp="1"/>
          </p:cNvSpPr>
          <p:nvPr>
            <p:ph idx="1"/>
          </p:nvPr>
        </p:nvSpPr>
        <p:spPr>
          <a:xfrm>
            <a:off x="568171" y="1730433"/>
            <a:ext cx="11080731" cy="4916760"/>
          </a:xfrm>
        </p:spPr>
        <p:txBody>
          <a:bodyPr>
            <a:normAutofit/>
          </a:bodyPr>
          <a:lstStyle/>
          <a:p>
            <a:pPr marL="114300" indent="0" algn="just">
              <a:buNone/>
            </a:pPr>
            <a:r>
              <a:rPr lang="pl-PL" sz="1600" b="1" dirty="0"/>
              <a:t>Przesłanki</a:t>
            </a:r>
          </a:p>
          <a:p>
            <a:pPr algn="just">
              <a:buFont typeface="Wingdings" pitchFamily="2" charset="2"/>
              <a:buChar char="Ø"/>
            </a:pPr>
            <a:r>
              <a:rPr lang="pl-PL" sz="1600" dirty="0"/>
              <a:t>dowody, na podstawie których ustalono istotne dla sprawy okoliczności, okazały się fałszywe</a:t>
            </a:r>
          </a:p>
          <a:p>
            <a:pPr algn="just">
              <a:buFont typeface="Wingdings" pitchFamily="2" charset="2"/>
              <a:buChar char="Ø"/>
            </a:pPr>
            <a:r>
              <a:rPr lang="pl-PL" sz="1600" dirty="0"/>
              <a:t>decyzja wydana została w wyniku przestępstwa</a:t>
            </a:r>
          </a:p>
          <a:p>
            <a:pPr algn="just">
              <a:buFont typeface="Wingdings" pitchFamily="2" charset="2"/>
              <a:buChar char="Ø"/>
            </a:pPr>
            <a:r>
              <a:rPr lang="pl-PL" sz="1600" dirty="0"/>
              <a:t>decyzja wydana została przez pracownika lub organ podlegający wyłączeniu</a:t>
            </a:r>
          </a:p>
          <a:p>
            <a:pPr algn="just">
              <a:buFont typeface="Wingdings" pitchFamily="2" charset="2"/>
              <a:buChar char="Ø"/>
            </a:pPr>
            <a:r>
              <a:rPr lang="pl-PL" sz="1600" dirty="0"/>
              <a:t>strona bez własnej winy nie brała udziału w postępowaniu</a:t>
            </a:r>
          </a:p>
          <a:p>
            <a:pPr algn="just">
              <a:buFont typeface="Wingdings" pitchFamily="2" charset="2"/>
              <a:buChar char="Ø"/>
            </a:pPr>
            <a:r>
              <a:rPr lang="pl-PL" sz="1600" dirty="0"/>
              <a:t>wyjdą na jaw istotne dla sprawy nowe okoliczności faktyczne lub nowe dowody istniejące w dniu wydania decyzji, nieznane organowi, który wydał decyzję</a:t>
            </a:r>
          </a:p>
          <a:p>
            <a:pPr algn="just">
              <a:buFont typeface="Wingdings" pitchFamily="2" charset="2"/>
              <a:buChar char="Ø"/>
            </a:pPr>
            <a:r>
              <a:rPr lang="pl-PL" sz="1600" dirty="0"/>
              <a:t>decyzja wydana została bez wymaganego prawem stanowiska innego organu</a:t>
            </a:r>
          </a:p>
          <a:p>
            <a:pPr algn="just">
              <a:buFont typeface="Wingdings" pitchFamily="2" charset="2"/>
              <a:buChar char="Ø"/>
            </a:pPr>
            <a:r>
              <a:rPr lang="pl-PL" sz="1600" dirty="0"/>
              <a:t>zagadnienie wstępne zostało rozstrzygnięte przez właściwy organ lub sąd odmiennie od oceny przyjętej przez organ przy wydaniu decyzji</a:t>
            </a:r>
          </a:p>
          <a:p>
            <a:pPr algn="just">
              <a:buFont typeface="Wingdings" pitchFamily="2" charset="2"/>
              <a:buChar char="Ø"/>
            </a:pPr>
            <a:r>
              <a:rPr lang="pl-PL" sz="1600" dirty="0"/>
              <a:t>decyzja została wydana w oparciu o inną decyzję lub orzeczenie sądu, które zostało następnie uchylone lub zmienione</a:t>
            </a:r>
          </a:p>
          <a:p>
            <a:pPr algn="just">
              <a:buFont typeface="Wingdings" pitchFamily="2" charset="2"/>
              <a:buChar char="Ø"/>
            </a:pPr>
            <a:r>
              <a:rPr lang="pl-PL" sz="1600" dirty="0"/>
              <a:t>Trybunał Konstytucyjny stwierdził niezgodność z Konstytucją lub innym aktem hierarchicznie wyższym aktu normatywnego, który był podstawą wydania decyzji </a:t>
            </a:r>
          </a:p>
          <a:p>
            <a:pPr algn="just">
              <a:buFont typeface="Wingdings" pitchFamily="2" charset="2"/>
              <a:buChar char="Ø"/>
            </a:pPr>
            <a:r>
              <a:rPr lang="pl-PL" sz="1600" dirty="0"/>
              <a:t>Trybunał Sprawiedliwości UE wydał orzeczenie, które ma wpływ na treść wydanej decyzji administracyjnej</a:t>
            </a:r>
          </a:p>
          <a:p>
            <a:pPr algn="just">
              <a:buFont typeface="Wingdings" pitchFamily="2" charset="2"/>
              <a:buChar char="Ø"/>
            </a:pPr>
            <a:r>
              <a:rPr lang="pl-PL" sz="1600" dirty="0"/>
              <a:t>sąd stwierdził naruszenie zasady równego traktowania, które miało wpływ na wynik rozstrzygnięcia sprawy</a:t>
            </a:r>
          </a:p>
        </p:txBody>
      </p:sp>
    </p:spTree>
    <p:extLst>
      <p:ext uri="{BB962C8B-B14F-4D97-AF65-F5344CB8AC3E}">
        <p14:creationId xmlns:p14="http://schemas.microsoft.com/office/powerpoint/2010/main" val="419874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wznowienie postępowania</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Ograniczenia czasowe</a:t>
            </a:r>
          </a:p>
          <a:p>
            <a:pPr algn="just">
              <a:buFont typeface="Wingdings" pitchFamily="2" charset="2"/>
              <a:buChar char="Ø"/>
            </a:pPr>
            <a:r>
              <a:rPr lang="pl-PL" sz="1600" dirty="0"/>
              <a:t>w przypadku żądania wznowienia ze względu na fałszywe dowody lub popełnienie przestępstwa przy wydaniu decyzji – 10 lat od doręczenia lub ogłoszenia decyzji</a:t>
            </a:r>
          </a:p>
          <a:p>
            <a:pPr algn="just">
              <a:buFont typeface="Wingdings" pitchFamily="2" charset="2"/>
              <a:buChar char="Ø"/>
            </a:pPr>
            <a:r>
              <a:rPr lang="pl-PL" sz="1600" dirty="0"/>
              <a:t>pozostałe przesłanki – 5 lat od doręczenia lub ogłoszenia decyzji</a:t>
            </a:r>
          </a:p>
        </p:txBody>
      </p:sp>
    </p:spTree>
    <p:extLst>
      <p:ext uri="{BB962C8B-B14F-4D97-AF65-F5344CB8AC3E}">
        <p14:creationId xmlns:p14="http://schemas.microsoft.com/office/powerpoint/2010/main" val="204288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wznowienie postępowania</a:t>
            </a:r>
          </a:p>
        </p:txBody>
      </p:sp>
      <p:sp>
        <p:nvSpPr>
          <p:cNvPr id="3" name="Symbol zastępczy zawartości 2"/>
          <p:cNvSpPr>
            <a:spLocks noGrp="1"/>
          </p:cNvSpPr>
          <p:nvPr>
            <p:ph idx="1"/>
          </p:nvPr>
        </p:nvSpPr>
        <p:spPr>
          <a:xfrm>
            <a:off x="1795549" y="1752600"/>
            <a:ext cx="8415251" cy="4988768"/>
          </a:xfrm>
        </p:spPr>
        <p:txBody>
          <a:bodyPr>
            <a:normAutofit/>
          </a:bodyPr>
          <a:lstStyle/>
          <a:p>
            <a:pPr marL="114300" indent="0" algn="ctr">
              <a:buNone/>
            </a:pPr>
            <a:r>
              <a:rPr lang="pl-PL" sz="1600" b="1" dirty="0"/>
              <a:t>podanie o wznowienie postępowania</a:t>
            </a:r>
          </a:p>
          <a:p>
            <a:pPr marL="114300" indent="0" algn="ctr">
              <a:buNone/>
            </a:pPr>
            <a:r>
              <a:rPr lang="pl-PL" sz="1600" dirty="0"/>
              <a:t>wnoszone w terminie miesiąca od dnia, w którym strona dowiedziała się o przesłance wznowienia postępowania </a:t>
            </a:r>
          </a:p>
          <a:p>
            <a:pPr marL="114300" indent="0" algn="ctr">
              <a:buNone/>
            </a:pPr>
            <a:endParaRPr lang="pl-PL" sz="1600" dirty="0"/>
          </a:p>
          <a:p>
            <a:pPr marL="114300" indent="0" algn="ctr">
              <a:buNone/>
            </a:pPr>
            <a:r>
              <a:rPr lang="pl-PL" sz="1600" b="1" dirty="0"/>
              <a:t>organ, który wydał decyzję w I instancji</a:t>
            </a:r>
          </a:p>
          <a:p>
            <a:pPr marL="114300" indent="0" algn="ctr">
              <a:buNone/>
            </a:pPr>
            <a:endParaRPr lang="pl-PL" sz="1600" b="1" dirty="0"/>
          </a:p>
          <a:p>
            <a:pPr marL="114300" indent="0" algn="ctr">
              <a:buNone/>
            </a:pPr>
            <a:r>
              <a:rPr lang="pl-PL" sz="1600" b="1" dirty="0"/>
              <a:t>organ, który wydał decyzję w ostatniej instancji, a jeżeli jego działanie jest przyczyną wznowienie – organ wyższej instancji</a:t>
            </a:r>
          </a:p>
          <a:p>
            <a:pPr marL="114300" indent="0" algn="ctr">
              <a:buNone/>
            </a:pPr>
            <a:r>
              <a:rPr lang="pl-PL" sz="1600" dirty="0"/>
              <a:t>w przypadku decyzji wydanych przez ministra lub SKO – ten sam organ</a:t>
            </a:r>
          </a:p>
          <a:p>
            <a:pPr marL="114300" indent="0" algn="ctr">
              <a:buNone/>
            </a:pPr>
            <a:r>
              <a:rPr lang="pl-PL" sz="1600" b="1" dirty="0"/>
              <a:t>organ prowadzi postępowanie co do przyczyn wznowienia i co do rozstrzygnięcia istoty sprawy</a:t>
            </a:r>
          </a:p>
          <a:p>
            <a:pPr marL="114300" indent="0" algn="ctr">
              <a:buNone/>
            </a:pPr>
            <a:endParaRPr lang="pl-PL" sz="1600" b="1" dirty="0"/>
          </a:p>
          <a:p>
            <a:pPr marL="114300" indent="0" algn="ctr">
              <a:buNone/>
            </a:pPr>
            <a:r>
              <a:rPr lang="pl-PL" sz="1600" b="1" dirty="0"/>
              <a:t>decyzja</a:t>
            </a:r>
          </a:p>
          <a:p>
            <a:pPr algn="ctr">
              <a:buFont typeface="Wingdings" pitchFamily="2" charset="2"/>
              <a:buChar char="Ø"/>
            </a:pPr>
            <a:r>
              <a:rPr lang="pl-PL" sz="1600" dirty="0"/>
              <a:t>odmowa uchylenia decyzji z powodu braku podstaw wznowienia</a:t>
            </a:r>
          </a:p>
          <a:p>
            <a:pPr algn="ctr">
              <a:buFont typeface="Wingdings" pitchFamily="2" charset="2"/>
              <a:buChar char="Ø"/>
            </a:pPr>
            <a:r>
              <a:rPr lang="pl-PL" sz="1600" dirty="0"/>
              <a:t>uchylenie decyzji dotychczasowej i wydanie nowej decyzji w sprawie</a:t>
            </a:r>
          </a:p>
          <a:p>
            <a:pPr algn="ctr">
              <a:buFont typeface="Wingdings" pitchFamily="2" charset="2"/>
              <a:buChar char="Ø"/>
            </a:pPr>
            <a:r>
              <a:rPr lang="pl-PL" sz="1600" dirty="0"/>
              <a:t>wydanie decyzji stwierdzającej wydanie kwestionowanej decyzji z naruszeniem przepisów prawa – gdy nie można z powodu upływu czasu uchylić decyzji </a:t>
            </a:r>
          </a:p>
        </p:txBody>
      </p:sp>
      <p:sp>
        <p:nvSpPr>
          <p:cNvPr id="4" name="Strzałka w dół 3"/>
          <p:cNvSpPr/>
          <p:nvPr/>
        </p:nvSpPr>
        <p:spPr>
          <a:xfrm>
            <a:off x="6023992" y="2636912"/>
            <a:ext cx="7200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3212976"/>
            <a:ext cx="7200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59997" y="4869160"/>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17043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uchylenie lub zmiana decyzji, przez którą strona nie nabyła uprawnień</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Decyzja ostateczna, przez którą strona nie nabyła uprawnień, może być w każdym czasie uchylona lub zmieniona przez organ </a:t>
            </a:r>
            <a:r>
              <a:rPr lang="pl-PL" sz="1600" b="1" dirty="0"/>
              <a:t>bez zgody strony</a:t>
            </a:r>
            <a:r>
              <a:rPr lang="pl-PL" sz="1600" dirty="0"/>
              <a:t>, jeżeli przemawia za tym interes społeczny lub słuszny interes strony.</a:t>
            </a:r>
          </a:p>
        </p:txBody>
      </p:sp>
    </p:spTree>
    <p:extLst>
      <p:ext uri="{BB962C8B-B14F-4D97-AF65-F5344CB8AC3E}">
        <p14:creationId xmlns:p14="http://schemas.microsoft.com/office/powerpoint/2010/main" val="28975418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uchylenie lub zmiana decyzji, przez którą strona nabyła uprawnienia</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lgn="just">
              <a:buNone/>
            </a:pPr>
            <a:r>
              <a:rPr lang="pl-PL" sz="1600" dirty="0"/>
              <a:t>Decyzja ostateczna, przez którą strona nabyła uprawnienia, może być w każdym czasie zmieniona lub uchylona </a:t>
            </a:r>
            <a:r>
              <a:rPr lang="pl-PL" sz="1600" b="1" dirty="0"/>
              <a:t>za zgodą strony </a:t>
            </a:r>
            <a:r>
              <a:rPr lang="pl-PL" sz="1600" dirty="0"/>
              <a:t>przez organ, który ją wydał, jeżeli przepisy szczególne nie sprzeciwiają się temu i przemawia za tym interes społeczny lub słuszny interes strony. </a:t>
            </a:r>
          </a:p>
        </p:txBody>
      </p:sp>
    </p:spTree>
    <p:extLst>
      <p:ext uri="{BB962C8B-B14F-4D97-AF65-F5344CB8AC3E}">
        <p14:creationId xmlns:p14="http://schemas.microsoft.com/office/powerpoint/2010/main" val="27564833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stwierdzenie nieważności decyzji</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Przesłanki</a:t>
            </a:r>
          </a:p>
          <a:p>
            <a:pPr algn="just">
              <a:buFont typeface="Wingdings" pitchFamily="2" charset="2"/>
              <a:buChar char="Ø"/>
            </a:pPr>
            <a:r>
              <a:rPr lang="pl-PL" sz="1600" dirty="0"/>
              <a:t>decyzja została wydana przez organ niewłaściwy</a:t>
            </a:r>
          </a:p>
          <a:p>
            <a:pPr algn="just">
              <a:buFont typeface="Wingdings" pitchFamily="2" charset="2"/>
              <a:buChar char="Ø"/>
            </a:pPr>
            <a:r>
              <a:rPr lang="pl-PL" sz="1600" dirty="0"/>
              <a:t>decyzja została wydana bez podstawy prawnej lub z rażącym naruszeniem prawa</a:t>
            </a:r>
          </a:p>
          <a:p>
            <a:pPr algn="just">
              <a:buFont typeface="Wingdings" pitchFamily="2" charset="2"/>
              <a:buChar char="Ø"/>
            </a:pPr>
            <a:r>
              <a:rPr lang="pl-PL" sz="1600" dirty="0"/>
              <a:t>decyzja dotyczy sprawy już poprzednio załatwionej inną decyzją ostateczną albo sprawy załatwionej milcząco</a:t>
            </a:r>
          </a:p>
          <a:p>
            <a:pPr algn="just">
              <a:buFont typeface="Wingdings" pitchFamily="2" charset="2"/>
              <a:buChar char="Ø"/>
            </a:pPr>
            <a:r>
              <a:rPr lang="pl-PL" sz="1600" dirty="0"/>
              <a:t>decyzja została skierowana do osoby niebędącej stroną w sprawie</a:t>
            </a:r>
          </a:p>
          <a:p>
            <a:pPr algn="just">
              <a:buFont typeface="Wingdings" pitchFamily="2" charset="2"/>
              <a:buChar char="Ø"/>
            </a:pPr>
            <a:r>
              <a:rPr lang="pl-PL" sz="1600" dirty="0"/>
              <a:t>decyzja była niewykonalna w dniu jej wydania i niewykonalność ma charakter trwały</a:t>
            </a:r>
          </a:p>
          <a:p>
            <a:pPr algn="just">
              <a:buFont typeface="Wingdings" pitchFamily="2" charset="2"/>
              <a:buChar char="Ø"/>
            </a:pPr>
            <a:r>
              <a:rPr lang="pl-PL" sz="1600" dirty="0"/>
              <a:t>decyzja w razie wykonania wywoła czyn zagrożony karą</a:t>
            </a:r>
          </a:p>
          <a:p>
            <a:pPr algn="just">
              <a:buFont typeface="Wingdings" pitchFamily="2" charset="2"/>
              <a:buChar char="Ø"/>
            </a:pPr>
            <a:r>
              <a:rPr lang="pl-PL" sz="1600" dirty="0"/>
              <a:t>decyzja zawiera wadę powodującą jej nieważność z mocy prawa</a:t>
            </a:r>
          </a:p>
          <a:p>
            <a:pPr algn="just">
              <a:buFont typeface="Wingdings" pitchFamily="2" charset="2"/>
              <a:buChar char="Ø"/>
            </a:pPr>
            <a:endParaRPr lang="pl-PL" sz="1600" dirty="0"/>
          </a:p>
          <a:p>
            <a:pPr marL="114300" indent="0" algn="just">
              <a:buNone/>
            </a:pPr>
            <a:endParaRPr lang="pl-PL" sz="1600" dirty="0"/>
          </a:p>
        </p:txBody>
      </p:sp>
    </p:spTree>
    <p:extLst>
      <p:ext uri="{BB962C8B-B14F-4D97-AF65-F5344CB8AC3E}">
        <p14:creationId xmlns:p14="http://schemas.microsoft.com/office/powerpoint/2010/main" val="28503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stwierdzenie nieważności decyzji</a:t>
            </a:r>
          </a:p>
        </p:txBody>
      </p:sp>
      <p:sp>
        <p:nvSpPr>
          <p:cNvPr id="3" name="Symbol zastępczy zawartości 2"/>
          <p:cNvSpPr>
            <a:spLocks noGrp="1"/>
          </p:cNvSpPr>
          <p:nvPr>
            <p:ph idx="1"/>
          </p:nvPr>
        </p:nvSpPr>
        <p:spPr/>
        <p:txBody>
          <a:bodyPr>
            <a:normAutofit/>
          </a:bodyPr>
          <a:lstStyle/>
          <a:p>
            <a:pPr marL="114300" indent="0" algn="just">
              <a:buNone/>
            </a:pPr>
            <a:r>
              <a:rPr lang="pl-PL" sz="1600" dirty="0"/>
              <a:t>Ograniczenie czasowe</a:t>
            </a:r>
          </a:p>
          <a:p>
            <a:pPr algn="just">
              <a:buFont typeface="Wingdings" pitchFamily="2" charset="2"/>
              <a:buChar char="Ø"/>
            </a:pPr>
            <a:r>
              <a:rPr lang="pl-PL" sz="1600" dirty="0"/>
              <a:t>brak możliwości stwierdzenia nieważności decyzji, jeżeli upłynęło 10 lat od doręczenia lub ogłoszenia decyzji lub gdy decyzja wywołała nieodwracalne skutki prawne</a:t>
            </a:r>
          </a:p>
          <a:p>
            <a:pPr algn="just">
              <a:buFont typeface="Wingdings" pitchFamily="2" charset="2"/>
              <a:buChar char="Ø"/>
            </a:pPr>
            <a:r>
              <a:rPr lang="pl-PL" sz="1600" dirty="0"/>
              <a:t>nie można wszcząć postępowania w sprawie stwierdzenia nieważności decyzji, jeżeli od dnia doręczenia lub ogłoszenia decyzji upłynęło trzydzieści lat</a:t>
            </a:r>
          </a:p>
          <a:p>
            <a:pPr marL="114300" indent="0" algn="just">
              <a:buNone/>
            </a:pPr>
            <a:endParaRPr lang="pl-PL" sz="1600" dirty="0"/>
          </a:p>
          <a:p>
            <a:pPr marL="114300" indent="0" algn="just">
              <a:buNone/>
            </a:pPr>
            <a:r>
              <a:rPr lang="pl-PL" sz="1600" dirty="0"/>
              <a:t>Organ właściwy do rozpatrzenia wniosku – </a:t>
            </a:r>
            <a:r>
              <a:rPr lang="pl-PL" sz="1600" b="1" dirty="0"/>
              <a:t>organ wyższego stopnia nad tym, którego decyzja jest dotknięta wadą. </a:t>
            </a:r>
            <a:r>
              <a:rPr lang="pl-PL" sz="1600" dirty="0"/>
              <a:t>W przypadku decyzji wydanej przez ministra lub SKO – </a:t>
            </a:r>
            <a:r>
              <a:rPr lang="pl-PL" sz="1600" b="1" dirty="0"/>
              <a:t>ten sam organ.</a:t>
            </a:r>
          </a:p>
          <a:p>
            <a:pPr marL="114300" indent="0" algn="just">
              <a:buNone/>
            </a:pPr>
            <a:endParaRPr lang="pl-PL" sz="1600" b="1" dirty="0"/>
          </a:p>
          <a:p>
            <a:pPr marL="114300" indent="0" algn="just">
              <a:buNone/>
            </a:pPr>
            <a:r>
              <a:rPr lang="pl-PL" sz="1600" b="1" dirty="0"/>
              <a:t>Rozstrzygnięcie:</a:t>
            </a:r>
          </a:p>
          <a:p>
            <a:pPr algn="just">
              <a:buFont typeface="Wingdings" pitchFamily="2" charset="2"/>
              <a:buChar char="Ø"/>
            </a:pPr>
            <a:r>
              <a:rPr lang="pl-PL" sz="1600" dirty="0"/>
              <a:t>decyzja o stwierdzeniu nieważności decyzji</a:t>
            </a:r>
          </a:p>
          <a:p>
            <a:pPr algn="just">
              <a:buFont typeface="Wingdings" pitchFamily="2" charset="2"/>
              <a:buChar char="Ø"/>
            </a:pPr>
            <a:r>
              <a:rPr lang="pl-PL" sz="1600" dirty="0"/>
              <a:t>decyzja o odmowie stwierdzenia nieważności decyzji</a:t>
            </a:r>
          </a:p>
          <a:p>
            <a:pPr algn="just">
              <a:buFont typeface="Wingdings" pitchFamily="2" charset="2"/>
              <a:buChar char="Ø"/>
            </a:pPr>
            <a:r>
              <a:rPr lang="pl-PL" sz="1600" dirty="0"/>
              <a:t>decyzja stwierdzająca wydanie decyzji w sprawie z naruszeniem przepisów prawa</a:t>
            </a:r>
          </a:p>
        </p:txBody>
      </p:sp>
    </p:spTree>
    <p:extLst>
      <p:ext uri="{BB962C8B-B14F-4D97-AF65-F5344CB8AC3E}">
        <p14:creationId xmlns:p14="http://schemas.microsoft.com/office/powerpoint/2010/main" val="256459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332657"/>
            <a:ext cx="8260672" cy="1115143"/>
          </a:xfrm>
        </p:spPr>
        <p:txBody>
          <a:bodyPr>
            <a:normAutofit fontScale="90000"/>
          </a:bodyPr>
          <a:lstStyle/>
          <a:p>
            <a:r>
              <a:rPr lang="pl-PL" sz="2000" dirty="0"/>
              <a:t>Postępowanie administracyjne</a:t>
            </a:r>
            <a:br>
              <a:rPr lang="pl-PL" sz="2000" dirty="0"/>
            </a:br>
            <a:r>
              <a:rPr lang="pl-PL" sz="2000" dirty="0"/>
              <a:t>Środki prawne nadzwyczajne – uchylenie lub zmiana decyzji, przez którą strona nabyła uprawnienia bez zgody strony</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Minister lub wojewoda (w stosunku do decyzji wydanych przez organy samorządu terytorialnego w sprawach należących do zadań z zakresu administracji rządowej) może uchylić lub zmienić w niezbędnym zakresie każdą decyzję ostateczną, bez zgody strony, jeżeli </a:t>
            </a:r>
            <a:r>
              <a:rPr lang="pl-PL" sz="1600" b="1" dirty="0"/>
              <a:t>w inny sposób nie można usunąć zagrożenia dla życia lub zdrowia ludzkiego albo zapobiec poważnym szkodom dla gospodarki narodowej lub dla ważnych interesów Państwa.</a:t>
            </a:r>
          </a:p>
          <a:p>
            <a:pPr marL="114300" indent="0" algn="just">
              <a:buNone/>
            </a:pPr>
            <a:endParaRPr lang="pl-PL" sz="1600" b="1" dirty="0"/>
          </a:p>
          <a:p>
            <a:pPr marL="114300" indent="0" algn="just">
              <a:buNone/>
            </a:pPr>
            <a:endParaRPr lang="pl-PL" sz="1600" b="1" dirty="0"/>
          </a:p>
          <a:p>
            <a:pPr marL="114300" indent="0" algn="just">
              <a:buNone/>
            </a:pPr>
            <a:r>
              <a:rPr lang="pl-PL" sz="1600" dirty="0"/>
              <a:t>Stronie, która poniosła szkodę, na skutek uchylenia lub zmiany decyzji, przysługuje odszkodowanie za poniesioną rzeczywista szkodę.</a:t>
            </a:r>
          </a:p>
          <a:p>
            <a:pPr marL="114300" indent="0" algn="just">
              <a:buNone/>
            </a:pPr>
            <a:r>
              <a:rPr lang="pl-PL" sz="1600" dirty="0"/>
              <a:t>*roszczenie odszkodowawcze przedawnia się z upływem 3 lat od dnia, w którym decyzja stała się ostateczna</a:t>
            </a:r>
          </a:p>
        </p:txBody>
      </p:sp>
    </p:spTree>
    <p:extLst>
      <p:ext uri="{BB962C8B-B14F-4D97-AF65-F5344CB8AC3E}">
        <p14:creationId xmlns:p14="http://schemas.microsoft.com/office/powerpoint/2010/main" val="13309680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wygaśnięcie decyzji</a:t>
            </a:r>
          </a:p>
        </p:txBody>
      </p:sp>
      <p:sp>
        <p:nvSpPr>
          <p:cNvPr id="3" name="Symbol zastępczy zawartości 2"/>
          <p:cNvSpPr>
            <a:spLocks noGrp="1"/>
          </p:cNvSpPr>
          <p:nvPr>
            <p:ph idx="1"/>
          </p:nvPr>
        </p:nvSpPr>
        <p:spPr/>
        <p:txBody>
          <a:bodyPr/>
          <a:lstStyle/>
          <a:p>
            <a:pPr marL="114300" indent="0">
              <a:buNone/>
            </a:pPr>
            <a:endParaRPr lang="pl-PL" dirty="0"/>
          </a:p>
          <a:p>
            <a:pPr marL="114300" indent="0">
              <a:buNone/>
            </a:pPr>
            <a:endParaRPr lang="pl-PL" dirty="0"/>
          </a:p>
          <a:p>
            <a:pPr marL="114300" indent="0" algn="just">
              <a:buNone/>
            </a:pPr>
            <a:r>
              <a:rPr lang="pl-PL" sz="1600" dirty="0"/>
              <a:t>Organ administracji publicznej, który wydał decyzję w I instancji, stwierdza wygaśnięcie decyzji, jeżeli:</a:t>
            </a:r>
          </a:p>
          <a:p>
            <a:pPr algn="just">
              <a:buFont typeface="Wingdings" pitchFamily="2" charset="2"/>
              <a:buChar char="Ø"/>
            </a:pPr>
            <a:r>
              <a:rPr lang="pl-PL" sz="1600" dirty="0"/>
              <a:t>decyzja stała się bezprzedmiotowa, a stwierdzenie wygaśnięcia takiej decyzji nakazuje przepis prawa albo gdy leży to w interesie społecznym lub w interesie strony</a:t>
            </a:r>
          </a:p>
          <a:p>
            <a:pPr algn="just">
              <a:buFont typeface="Wingdings" pitchFamily="2" charset="2"/>
              <a:buChar char="Ø"/>
            </a:pPr>
            <a:r>
              <a:rPr lang="pl-PL" sz="1600" dirty="0"/>
              <a:t>decyzja została wydana z zastrzeżeniem dopełnienia przez stronę określonego warunku, a strona nie dopełniła tego warunku.</a:t>
            </a:r>
          </a:p>
        </p:txBody>
      </p:sp>
    </p:spTree>
    <p:extLst>
      <p:ext uri="{BB962C8B-B14F-4D97-AF65-F5344CB8AC3E}">
        <p14:creationId xmlns:p14="http://schemas.microsoft.com/office/powerpoint/2010/main" val="280252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Podział aktów administracyjnych</a:t>
            </a:r>
          </a:p>
          <a:p>
            <a:pPr algn="just">
              <a:buFont typeface="Wingdings" pitchFamily="2" charset="2"/>
              <a:buChar char="Ø"/>
            </a:pPr>
            <a:r>
              <a:rPr lang="pl-PL" sz="1600" dirty="0"/>
              <a:t>zewnętrzne </a:t>
            </a:r>
          </a:p>
          <a:p>
            <a:pPr algn="just">
              <a:buFont typeface="Wingdings" pitchFamily="2" charset="2"/>
              <a:buChar char="Ø"/>
            </a:pPr>
            <a:r>
              <a:rPr lang="pl-PL" sz="1600" dirty="0"/>
              <a:t>wewnętrzne</a:t>
            </a:r>
          </a:p>
          <a:p>
            <a:pPr marL="114300" indent="0" algn="just">
              <a:buNone/>
            </a:pPr>
            <a:endParaRPr lang="pl-PL" sz="1600" dirty="0"/>
          </a:p>
          <a:p>
            <a:pPr algn="just">
              <a:buFont typeface="Wingdings" pitchFamily="2" charset="2"/>
              <a:buChar char="Ø"/>
            </a:pPr>
            <a:r>
              <a:rPr lang="pl-PL" sz="1600" dirty="0"/>
              <a:t>deklaratywne</a:t>
            </a:r>
          </a:p>
          <a:p>
            <a:pPr algn="just">
              <a:buFont typeface="Wingdings" pitchFamily="2" charset="2"/>
              <a:buChar char="Ø"/>
            </a:pPr>
            <a:r>
              <a:rPr lang="pl-PL" sz="1600" dirty="0"/>
              <a:t>konstytutywne</a:t>
            </a:r>
          </a:p>
          <a:p>
            <a:pPr marL="114300" indent="0" algn="just">
              <a:buNone/>
            </a:pPr>
            <a:endParaRPr lang="pl-PL" sz="1600" dirty="0"/>
          </a:p>
          <a:p>
            <a:pPr algn="just">
              <a:buFont typeface="Wingdings" pitchFamily="2" charset="2"/>
              <a:buChar char="Ø"/>
            </a:pPr>
            <a:r>
              <a:rPr lang="pl-PL" sz="1600" dirty="0"/>
              <a:t>pozytywne</a:t>
            </a:r>
          </a:p>
          <a:p>
            <a:pPr algn="just">
              <a:buFont typeface="Wingdings" pitchFamily="2" charset="2"/>
              <a:buChar char="Ø"/>
            </a:pPr>
            <a:r>
              <a:rPr lang="pl-PL" sz="1600" dirty="0"/>
              <a:t>negatywne</a:t>
            </a:r>
          </a:p>
        </p:txBody>
      </p:sp>
    </p:spTree>
    <p:extLst>
      <p:ext uri="{BB962C8B-B14F-4D97-AF65-F5344CB8AC3E}">
        <p14:creationId xmlns:p14="http://schemas.microsoft.com/office/powerpoint/2010/main" val="274881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Środki prawne nadzwyczajne – uchylenie decyzji ostatecznej</a:t>
            </a:r>
          </a:p>
        </p:txBody>
      </p:sp>
      <p:sp>
        <p:nvSpPr>
          <p:cNvPr id="3" name="Symbol zastępczy zawartości 2"/>
          <p:cNvSpPr>
            <a:spLocks noGrp="1"/>
          </p:cNvSpPr>
          <p:nvPr>
            <p:ph idx="1"/>
          </p:nvPr>
        </p:nvSpPr>
        <p:spPr/>
        <p:txBody>
          <a:bodyPr/>
          <a:lstStyle/>
          <a:p>
            <a:pPr marL="114300" indent="0">
              <a:buNone/>
            </a:pPr>
            <a:endParaRPr lang="pl-PL" dirty="0"/>
          </a:p>
          <a:p>
            <a:pPr marL="114300" indent="0">
              <a:buNone/>
            </a:pPr>
            <a:endParaRPr lang="pl-PL" dirty="0"/>
          </a:p>
          <a:p>
            <a:pPr marL="114300" indent="0">
              <a:buNone/>
            </a:pPr>
            <a:endParaRPr lang="pl-PL" dirty="0"/>
          </a:p>
          <a:p>
            <a:pPr marL="114300" indent="0" algn="just">
              <a:buNone/>
            </a:pPr>
            <a:r>
              <a:rPr lang="pl-PL" sz="1600" dirty="0"/>
              <a:t>Organ administracji publicznej, który wydał decyzję w I instancji, uchyla decyzję, jeżeli została ona wydana z zastrzeżeniem dopełnienia określonych czynności, a strona nie dopełniła tych czynności w wyznaczonym terminie.</a:t>
            </a:r>
          </a:p>
        </p:txBody>
      </p:sp>
    </p:spTree>
    <p:extLst>
      <p:ext uri="{BB962C8B-B14F-4D97-AF65-F5344CB8AC3E}">
        <p14:creationId xmlns:p14="http://schemas.microsoft.com/office/powerpoint/2010/main" val="14851016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uproszczone</a:t>
            </a:r>
          </a:p>
        </p:txBody>
      </p:sp>
      <p:sp>
        <p:nvSpPr>
          <p:cNvPr id="3" name="Symbol zastępczy zawartości 2"/>
          <p:cNvSpPr>
            <a:spLocks noGrp="1"/>
          </p:cNvSpPr>
          <p:nvPr>
            <p:ph idx="1"/>
          </p:nvPr>
        </p:nvSpPr>
        <p:spPr>
          <a:xfrm>
            <a:off x="781397" y="1752600"/>
            <a:ext cx="10706792" cy="4700736"/>
          </a:xfrm>
        </p:spPr>
        <p:txBody>
          <a:bodyPr>
            <a:normAutofit/>
          </a:bodyPr>
          <a:lstStyle/>
          <a:p>
            <a:pPr marL="114300" indent="0" algn="just">
              <a:buNone/>
            </a:pPr>
            <a:r>
              <a:rPr lang="pl-PL" sz="1600" dirty="0"/>
              <a:t>Organ może załatwić sprawę w postępowaniu uproszczonym, jeżeli przepisy szczególne na to zezwalają.</a:t>
            </a:r>
          </a:p>
          <a:p>
            <a:pPr marL="114300" indent="0" algn="just">
              <a:buNone/>
            </a:pPr>
            <a:endParaRPr lang="pl-PL" sz="1600" dirty="0"/>
          </a:p>
          <a:p>
            <a:pPr marL="114300" indent="0" algn="just">
              <a:buNone/>
            </a:pPr>
            <a:r>
              <a:rPr lang="pl-PL" sz="1600" dirty="0"/>
              <a:t>Postępowanie uproszczone może dotyczyć interesu prawnego lub obowiązku wyłącznie jednej strony (wyjątki muszą wynikać z przepisów szczególnych).</a:t>
            </a:r>
          </a:p>
          <a:p>
            <a:pPr marL="114300" indent="0" algn="just">
              <a:buNone/>
            </a:pPr>
            <a:endParaRPr lang="pl-PL" sz="1600" dirty="0"/>
          </a:p>
          <a:p>
            <a:pPr marL="114300" indent="0" algn="just">
              <a:buNone/>
            </a:pPr>
            <a:r>
              <a:rPr lang="pl-PL" sz="1600" dirty="0"/>
              <a:t>W postępowaniu uproszczonym stosowane są przepisy o milczącym załatwieniu sprawy.</a:t>
            </a:r>
          </a:p>
          <a:p>
            <a:pPr marL="114300" indent="0" algn="just">
              <a:buNone/>
            </a:pPr>
            <a:endParaRPr lang="pl-PL" sz="1600" dirty="0"/>
          </a:p>
          <a:p>
            <a:pPr marL="114300" indent="0" algn="just">
              <a:buNone/>
            </a:pPr>
            <a:r>
              <a:rPr lang="pl-PL" sz="1600" dirty="0"/>
              <a:t>Podanie w postępowaniu uproszczonym może być wniesione za pomocą urzędowego formularza, w którym wskazuje się okoliczności istotne dla sprawy oraz przedstawia dowody.</a:t>
            </a:r>
          </a:p>
          <a:p>
            <a:pPr marL="114300" indent="0" algn="just">
              <a:buNone/>
            </a:pPr>
            <a:endParaRPr lang="pl-PL" sz="1600" dirty="0"/>
          </a:p>
          <a:p>
            <a:pPr marL="114300" indent="0" algn="just">
              <a:buNone/>
            </a:pPr>
            <a:r>
              <a:rPr lang="pl-PL" sz="1600" dirty="0"/>
              <a:t>Postępowanie dowodowe jest ograniczone do dowodów zgłoszonych przez stronę.</a:t>
            </a:r>
          </a:p>
          <a:p>
            <a:pPr marL="114300" indent="0" algn="just">
              <a:buNone/>
            </a:pPr>
            <a:endParaRPr lang="pl-PL" sz="1600" dirty="0"/>
          </a:p>
          <a:p>
            <a:pPr marL="114300" indent="0" algn="just">
              <a:buNone/>
            </a:pPr>
            <a:r>
              <a:rPr lang="pl-PL" sz="1600" dirty="0"/>
              <a:t>Termin do załatwienia sprawy – nie później niż w ciągu miesiąca.</a:t>
            </a:r>
          </a:p>
        </p:txBody>
      </p:sp>
    </p:spTree>
    <p:extLst>
      <p:ext uri="{BB962C8B-B14F-4D97-AF65-F5344CB8AC3E}">
        <p14:creationId xmlns:p14="http://schemas.microsoft.com/office/powerpoint/2010/main" val="24828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zaświadczenia</a:t>
            </a:r>
          </a:p>
        </p:txBody>
      </p:sp>
      <p:sp>
        <p:nvSpPr>
          <p:cNvPr id="3" name="Symbol zastępczy zawartości 2"/>
          <p:cNvSpPr>
            <a:spLocks noGrp="1"/>
          </p:cNvSpPr>
          <p:nvPr>
            <p:ph idx="1"/>
          </p:nvPr>
        </p:nvSpPr>
        <p:spPr/>
        <p:txBody>
          <a:bodyPr>
            <a:normAutofit/>
          </a:bodyPr>
          <a:lstStyle/>
          <a:p>
            <a:pPr marL="114300" indent="0" algn="just">
              <a:buNone/>
            </a:pPr>
            <a:r>
              <a:rPr lang="pl-PL" sz="1600" dirty="0"/>
              <a:t>Wydawanie zaświadczeń jest czynnością materialno-techniczną.</a:t>
            </a:r>
          </a:p>
          <a:p>
            <a:pPr marL="114300" indent="0" algn="just">
              <a:buNone/>
            </a:pPr>
            <a:endParaRPr lang="pl-PL" sz="1600" dirty="0"/>
          </a:p>
          <a:p>
            <a:pPr marL="114300" indent="0" algn="just">
              <a:buNone/>
            </a:pPr>
            <a:r>
              <a:rPr lang="pl-PL" sz="1600" dirty="0"/>
              <a:t>Zaświadczenie jest urzędowym potwierdzeniem określonych faktów lub stanu prawnego. </a:t>
            </a:r>
          </a:p>
          <a:p>
            <a:pPr marL="114300" indent="0" algn="just">
              <a:buNone/>
            </a:pPr>
            <a:endParaRPr lang="pl-PL" sz="1600" dirty="0"/>
          </a:p>
          <a:p>
            <a:pPr marL="114300" indent="0" algn="just">
              <a:buNone/>
            </a:pPr>
            <a:r>
              <a:rPr lang="pl-PL" sz="1600" dirty="0"/>
              <a:t>Zaświadczenie:</a:t>
            </a:r>
          </a:p>
          <a:p>
            <a:pPr algn="just">
              <a:buFont typeface="Wingdings" pitchFamily="2" charset="2"/>
              <a:buChar char="Ø"/>
            </a:pPr>
            <a:r>
              <a:rPr lang="pl-PL" sz="1600" dirty="0"/>
              <a:t>wydawane jest na żądanie osoby ubiegającej się o zaświadczenie</a:t>
            </a:r>
          </a:p>
          <a:p>
            <a:pPr algn="just">
              <a:buFont typeface="Wingdings" pitchFamily="2" charset="2"/>
              <a:buChar char="Ø"/>
            </a:pPr>
            <a:r>
              <a:rPr lang="pl-PL" sz="1600" dirty="0"/>
              <a:t>wydawane jest, gdy przepisy prawa wymagają urzędowego potwierdzenia określonych faktów lub stanu prawnego albo gdy osoba ubiega się o zaświadczenie ze względu na swój interes prawny</a:t>
            </a:r>
          </a:p>
          <a:p>
            <a:pPr algn="just">
              <a:buFont typeface="Wingdings" pitchFamily="2" charset="2"/>
              <a:buChar char="Ø"/>
            </a:pPr>
            <a:r>
              <a:rPr lang="pl-PL" sz="1600" dirty="0"/>
              <a:t>wydawane jest bez zbędnej zwłoki, maksymalnie w ciągu 7 dni</a:t>
            </a:r>
          </a:p>
          <a:p>
            <a:pPr algn="just">
              <a:buFont typeface="Wingdings" pitchFamily="2" charset="2"/>
              <a:buChar char="Ø"/>
            </a:pPr>
            <a:r>
              <a:rPr lang="pl-PL" sz="1600" dirty="0"/>
              <a:t>odmowa wydania zaświadczenia lub odmowa wydania zaświadczenia o treści żądanej przez osobę ubiegającą się o nie następuje w drodze postanowienia, zaskarżalnego w drodze zażalenia</a:t>
            </a:r>
          </a:p>
        </p:txBody>
      </p:sp>
    </p:spTree>
    <p:extLst>
      <p:ext uri="{BB962C8B-B14F-4D97-AF65-F5344CB8AC3E}">
        <p14:creationId xmlns:p14="http://schemas.microsoft.com/office/powerpoint/2010/main" val="248654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zaświadczenia</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Różnice pomiędzy zaświadczeniem a decyzją administracyjną:</a:t>
            </a:r>
          </a:p>
          <a:p>
            <a:pPr>
              <a:buFont typeface="Wingdings" pitchFamily="2" charset="2"/>
              <a:buChar char="Ø"/>
            </a:pPr>
            <a:r>
              <a:rPr lang="pl-PL" sz="1600" dirty="0"/>
              <a:t>zaświadczenie nie zawiera normy postępowania – decyzja zawiera normę postępowania</a:t>
            </a:r>
          </a:p>
          <a:p>
            <a:pPr algn="just">
              <a:buFont typeface="Wingdings" pitchFamily="2" charset="2"/>
              <a:buChar char="Ø"/>
            </a:pPr>
            <a:r>
              <a:rPr lang="pl-PL" sz="1600" dirty="0"/>
              <a:t>do wydania zaświadczenia nie jest wymagana szczególna podstawa prawna – decyzja wydawana jest zawsze na podstawie przepisów prawa powszechnie obowiązującego</a:t>
            </a:r>
          </a:p>
          <a:p>
            <a:pPr algn="just">
              <a:buFont typeface="Wingdings" pitchFamily="2" charset="2"/>
              <a:buChar char="Ø"/>
            </a:pPr>
            <a:r>
              <a:rPr lang="pl-PL" sz="1600" dirty="0"/>
              <a:t>można wydać wiele zaświadczeń, a fakt wydania jednego nie wyklucza wydania kolejnych – jeżeli sprawa została zakończona decyzją ostateczną, wyklucza to możliwość wydawania kolejnych decyzji w sprawie</a:t>
            </a:r>
          </a:p>
        </p:txBody>
      </p:sp>
    </p:spTree>
    <p:extLst>
      <p:ext uri="{BB962C8B-B14F-4D97-AF65-F5344CB8AC3E}">
        <p14:creationId xmlns:p14="http://schemas.microsoft.com/office/powerpoint/2010/main" val="18694637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skargi i wnioski</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Skarga </a:t>
            </a:r>
            <a:r>
              <a:rPr lang="pl-PL" sz="1600" dirty="0"/>
              <a:t>– wyraz niezadowolenia. Przedmiotem skargi może być w szczególności zaniedbanie lub nienależyte wykonywanie zadań przez właściwe organy państwowe, przez ich pracowników, naruszenie praworządności lub interesów skarżących, przewlekłe lub biurokratyczne załatwianie spraw.</a:t>
            </a:r>
          </a:p>
          <a:p>
            <a:pPr marL="114300" indent="0" algn="just">
              <a:buNone/>
            </a:pPr>
            <a:endParaRPr lang="pl-PL" sz="1600" dirty="0"/>
          </a:p>
          <a:p>
            <a:pPr marL="114300" indent="0" algn="just">
              <a:buNone/>
            </a:pPr>
            <a:endParaRPr lang="pl-PL" sz="1600" dirty="0"/>
          </a:p>
          <a:p>
            <a:pPr marL="114300" indent="0" algn="just">
              <a:buNone/>
            </a:pPr>
            <a:r>
              <a:rPr lang="pl-PL" sz="1600" b="1" dirty="0"/>
              <a:t>Wniosek</a:t>
            </a:r>
            <a:r>
              <a:rPr lang="pl-PL" sz="1600" dirty="0"/>
              <a:t> – propozycja ulepszenia pracy organu. Przedmiotem wniosku mogą być w szczególności sprawy ulepszenia organizacji, wzmocnienia praworządności, usprawnienia pracy lub zapobiegania nadużyciom, ochrony własności, lepszego zaspokajania potrzeb ludności. </a:t>
            </a:r>
          </a:p>
        </p:txBody>
      </p:sp>
    </p:spTree>
    <p:extLst>
      <p:ext uri="{BB962C8B-B14F-4D97-AF65-F5344CB8AC3E}">
        <p14:creationId xmlns:p14="http://schemas.microsoft.com/office/powerpoint/2010/main" val="33183028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Skargi i wnioski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endParaRPr lang="pl-PL" sz="1600" dirty="0"/>
          </a:p>
          <a:p>
            <a:pPr algn="just">
              <a:buFont typeface="Wingdings" pitchFamily="2" charset="2"/>
              <a:buChar char="Ø"/>
            </a:pPr>
            <a:r>
              <a:rPr lang="pl-PL" sz="1600" dirty="0"/>
              <a:t>nie mają ograniczenia przedmiotowego – mogą dotyczyć każdej sprawy</a:t>
            </a:r>
          </a:p>
          <a:p>
            <a:pPr algn="just">
              <a:buFont typeface="Wingdings" pitchFamily="2" charset="2"/>
              <a:buChar char="Ø"/>
            </a:pPr>
            <a:r>
              <a:rPr lang="pl-PL" sz="1600" dirty="0"/>
              <a:t>nie są ograniczone podmiotowo – może z nimi wystąpić każdy</a:t>
            </a:r>
          </a:p>
          <a:p>
            <a:pPr algn="just">
              <a:buFont typeface="Wingdings" pitchFamily="2" charset="2"/>
              <a:buChar char="Ø"/>
            </a:pPr>
            <a:r>
              <a:rPr lang="pl-PL" sz="1600" dirty="0"/>
              <a:t>nie są ograniczone czasowo – można z nimi wystąpić w każdym czasie</a:t>
            </a:r>
          </a:p>
          <a:p>
            <a:pPr algn="just">
              <a:buFont typeface="Wingdings" pitchFamily="2" charset="2"/>
              <a:buChar char="Ø"/>
            </a:pPr>
            <a:r>
              <a:rPr lang="pl-PL" sz="1600" dirty="0"/>
              <a:t>nie są ograniczone ilościowo</a:t>
            </a:r>
          </a:p>
        </p:txBody>
      </p:sp>
    </p:spTree>
    <p:extLst>
      <p:ext uri="{BB962C8B-B14F-4D97-AF65-F5344CB8AC3E}">
        <p14:creationId xmlns:p14="http://schemas.microsoft.com/office/powerpoint/2010/main" val="276982215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Skargi i wnioski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Skarga:</a:t>
            </a:r>
          </a:p>
          <a:p>
            <a:pPr algn="just">
              <a:buFont typeface="Wingdings" pitchFamily="2" charset="2"/>
              <a:buChar char="Ø"/>
            </a:pPr>
            <a:r>
              <a:rPr lang="pl-PL" sz="1600" dirty="0"/>
              <a:t>z reguły składana do organu wyższego stopnia nad tym, którego działalności dotyczy, lub do organu sprawującego nadzór</a:t>
            </a:r>
          </a:p>
          <a:p>
            <a:pPr algn="just">
              <a:buFont typeface="Wingdings" pitchFamily="2" charset="2"/>
              <a:buChar char="Ø"/>
            </a:pPr>
            <a:r>
              <a:rPr lang="pl-PL" sz="1600" dirty="0"/>
              <a:t>jeżeli skargę otrzymał organ, który nie jest właściwy do jej rozpatrzenia, obowiązany jest niezwłocznie, nie później niż w terminie 7 dni, przekazać ją właściwemu organowi i zawiadomić o tym fakcie skarżącego</a:t>
            </a:r>
          </a:p>
          <a:p>
            <a:pPr algn="just">
              <a:buFont typeface="Wingdings" pitchFamily="2" charset="2"/>
              <a:buChar char="Ø"/>
            </a:pPr>
            <a:r>
              <a:rPr lang="pl-PL" sz="1600" dirty="0"/>
              <a:t>organ właściwy do załatwienia skargi powinien ją załatwić bez zbędnej zwłoki, maksymalnie w ciągu miesiąca, a jeżeli ze skargą wystąpił poseł, senator lub radny – w ciągu 14 dni.</a:t>
            </a:r>
          </a:p>
          <a:p>
            <a:pPr marL="114300" indent="0" algn="just">
              <a:buNone/>
            </a:pPr>
            <a:endParaRPr lang="pl-PL" sz="1600" dirty="0"/>
          </a:p>
        </p:txBody>
      </p:sp>
    </p:spTree>
    <p:extLst>
      <p:ext uri="{BB962C8B-B14F-4D97-AF65-F5344CB8AC3E}">
        <p14:creationId xmlns:p14="http://schemas.microsoft.com/office/powerpoint/2010/main" val="7617996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Skargi i wnioski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Wniosek:</a:t>
            </a:r>
          </a:p>
          <a:p>
            <a:pPr>
              <a:buFont typeface="Wingdings" pitchFamily="2" charset="2"/>
              <a:buChar char="Ø"/>
            </a:pPr>
            <a:r>
              <a:rPr lang="pl-PL" sz="1600" dirty="0"/>
              <a:t>składany do organu, którego działalności dotyczy,</a:t>
            </a:r>
          </a:p>
          <a:p>
            <a:pPr algn="just">
              <a:buFont typeface="Wingdings" pitchFamily="2" charset="2"/>
              <a:buChar char="Ø"/>
            </a:pPr>
            <a:r>
              <a:rPr lang="pl-PL" sz="1600" dirty="0"/>
              <a:t>jeżeli wniosek otrzymał organ, który nie jest właściwy do jego rozpatrzenia, obowiązany jest niezwłocznie, nie później niż w terminie 7 dni, przekazać go właściwemu organowi i zawiadomić o tym fakcie wnioskodawcę</a:t>
            </a:r>
          </a:p>
          <a:p>
            <a:pPr algn="just">
              <a:buFont typeface="Wingdings" pitchFamily="2" charset="2"/>
              <a:buChar char="Ø"/>
            </a:pPr>
            <a:r>
              <a:rPr lang="pl-PL" sz="1600" dirty="0"/>
              <a:t>organ właściwy do załatwienia wniosku powinien go załatwić bez zbędnej zwłoki, maksymalnie w ciągu miesiąca, a jeżeli z wnioskiem wystąpił poseł, senator lub radny – w ciągu 14 dni.</a:t>
            </a:r>
          </a:p>
          <a:p>
            <a:pPr marL="114300" indent="0">
              <a:buNone/>
            </a:pPr>
            <a:endParaRPr lang="pl-PL" sz="1600" dirty="0"/>
          </a:p>
        </p:txBody>
      </p:sp>
    </p:spTree>
    <p:extLst>
      <p:ext uri="{BB962C8B-B14F-4D97-AF65-F5344CB8AC3E}">
        <p14:creationId xmlns:p14="http://schemas.microsoft.com/office/powerpoint/2010/main" val="2000452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endParaRPr lang="pl-PL" sz="1600" b="1" dirty="0"/>
          </a:p>
          <a:p>
            <a:pPr marL="114300" indent="0" algn="just">
              <a:buNone/>
            </a:pPr>
            <a:r>
              <a:rPr lang="pl-PL" sz="1600" b="1" dirty="0"/>
              <a:t>Naczelny Sąd Administracyjny i wojewódzkie sądy administracyjne sprawują wymiar sprawiedliwości poprzez kontrolę działalności administracji publicznej.</a:t>
            </a:r>
          </a:p>
        </p:txBody>
      </p:sp>
    </p:spTree>
    <p:extLst>
      <p:ext uri="{BB962C8B-B14F-4D97-AF65-F5344CB8AC3E}">
        <p14:creationId xmlns:p14="http://schemas.microsoft.com/office/powerpoint/2010/main" val="42206308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a:xfrm>
            <a:off x="465615" y="1752600"/>
            <a:ext cx="11219632" cy="4772744"/>
          </a:xfrm>
        </p:spPr>
        <p:txBody>
          <a:bodyPr>
            <a:normAutofit/>
          </a:bodyPr>
          <a:lstStyle/>
          <a:p>
            <a:pPr marL="114300" indent="0" algn="just">
              <a:buNone/>
            </a:pPr>
            <a:r>
              <a:rPr lang="pl-PL" sz="1600" dirty="0"/>
              <a:t>Zakres właściwości </a:t>
            </a:r>
            <a:r>
              <a:rPr lang="pl-PL" sz="1600" b="1" dirty="0"/>
              <a:t>wojewódzkich sądów administracyjnych </a:t>
            </a:r>
            <a:r>
              <a:rPr lang="pl-PL" sz="1600" dirty="0"/>
              <a:t>:</a:t>
            </a:r>
          </a:p>
          <a:p>
            <a:pPr algn="just">
              <a:buFont typeface="Wingdings" pitchFamily="2" charset="2"/>
              <a:buChar char="§"/>
            </a:pPr>
            <a:r>
              <a:rPr lang="pl-PL" sz="1600" dirty="0"/>
              <a:t>orzekanie w sprawach skarg na:</a:t>
            </a:r>
          </a:p>
          <a:p>
            <a:pPr algn="just">
              <a:buFont typeface="Wingdings" pitchFamily="2" charset="2"/>
              <a:buChar char="Ø"/>
            </a:pPr>
            <a:r>
              <a:rPr lang="pl-PL" sz="1600" dirty="0"/>
              <a:t>decyzje administracyjne</a:t>
            </a:r>
          </a:p>
          <a:p>
            <a:pPr algn="just">
              <a:buFont typeface="Wingdings" pitchFamily="2" charset="2"/>
              <a:buChar char="Ø"/>
            </a:pPr>
            <a:r>
              <a:rPr lang="pl-PL" sz="1600" dirty="0"/>
              <a:t>postanowienia wydane w ogólnym postępowaniu administracyjnym, jeżeli służy na nie zażalenie lub kończą postępowanie</a:t>
            </a:r>
          </a:p>
          <a:p>
            <a:pPr algn="just">
              <a:buFont typeface="Wingdings" pitchFamily="2" charset="2"/>
              <a:buChar char="Ø"/>
            </a:pPr>
            <a:r>
              <a:rPr lang="pl-PL" sz="1600" dirty="0"/>
              <a:t>postanowienia wydane w postępowaniu egzekucyjnym i zabezpieczającym, jeżeli przysługuje na nie zażalenie</a:t>
            </a:r>
          </a:p>
          <a:p>
            <a:pPr algn="just">
              <a:buFont typeface="Wingdings" pitchFamily="2" charset="2"/>
              <a:buChar char="Ø"/>
            </a:pPr>
            <a:r>
              <a:rPr lang="pl-PL" sz="1600" dirty="0"/>
              <a:t>inne niż wymienione akty lub czynności z zakresu administracji publicznej dotyczące uprawnień lub obowiązków wynikających z przepisów prawa</a:t>
            </a:r>
          </a:p>
          <a:p>
            <a:pPr algn="just">
              <a:buFont typeface="Wingdings" pitchFamily="2" charset="2"/>
              <a:buChar char="Ø"/>
            </a:pPr>
            <a:r>
              <a:rPr lang="pl-PL" sz="1600" dirty="0"/>
              <a:t>pisemne interpretacje przepisów prawa podatkowego wydane w indywidualnych sprawach</a:t>
            </a:r>
          </a:p>
          <a:p>
            <a:pPr algn="just">
              <a:buFont typeface="Wingdings" pitchFamily="2" charset="2"/>
              <a:buChar char="Ø"/>
            </a:pPr>
            <a:r>
              <a:rPr lang="pl-PL" sz="1600" dirty="0"/>
              <a:t>akty prawa miejscowego jednostek samorządu terytorialnego i ich związków</a:t>
            </a:r>
          </a:p>
          <a:p>
            <a:pPr algn="just">
              <a:buFont typeface="Wingdings" pitchFamily="2" charset="2"/>
              <a:buChar char="Ø"/>
            </a:pPr>
            <a:r>
              <a:rPr lang="pl-PL" sz="1600" dirty="0"/>
              <a:t>akty nadzoru nad działalnością organów jednostek samorządu terytorialnego</a:t>
            </a:r>
          </a:p>
          <a:p>
            <a:pPr algn="just">
              <a:buFont typeface="Wingdings" pitchFamily="2" charset="2"/>
              <a:buChar char="Ø"/>
            </a:pPr>
            <a:r>
              <a:rPr lang="pl-PL" sz="1600" dirty="0"/>
              <a:t>bezczynność lub przewlekłe prowadzenie postępowania  </a:t>
            </a:r>
          </a:p>
          <a:p>
            <a:pPr algn="just">
              <a:buFont typeface="Wingdings" pitchFamily="2" charset="2"/>
              <a:buChar char="§"/>
            </a:pPr>
            <a:r>
              <a:rPr lang="pl-PL" sz="1600" dirty="0"/>
              <a:t>orzekanie w sprawach sprzeciwów od decyzji organów odwoławczych uchylających decyzję organu I instancji i przekazujących sprawę do ponownego rozpoznania</a:t>
            </a:r>
          </a:p>
        </p:txBody>
      </p:sp>
    </p:spTree>
    <p:extLst>
      <p:ext uri="{BB962C8B-B14F-4D97-AF65-F5344CB8AC3E}">
        <p14:creationId xmlns:p14="http://schemas.microsoft.com/office/powerpoint/2010/main" val="3505167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Warunki ważności aktu administracyjnego</a:t>
            </a:r>
          </a:p>
          <a:p>
            <a:pPr algn="just">
              <a:buFont typeface="Wingdings" pitchFamily="2" charset="2"/>
              <a:buChar char="Ø"/>
            </a:pPr>
            <a:r>
              <a:rPr lang="pl-PL" sz="1600" dirty="0"/>
              <a:t>wydany na podstawie prawa powszechnie obowiązującego</a:t>
            </a:r>
          </a:p>
          <a:p>
            <a:pPr algn="just">
              <a:buFont typeface="Wingdings" pitchFamily="2" charset="2"/>
              <a:buChar char="Ø"/>
            </a:pPr>
            <a:r>
              <a:rPr lang="pl-PL" sz="1600" dirty="0"/>
              <a:t>pochodzi od właściwego organu i mieści się w granicach jego kompetencji</a:t>
            </a:r>
          </a:p>
          <a:p>
            <a:pPr algn="just">
              <a:buFont typeface="Wingdings" pitchFamily="2" charset="2"/>
              <a:buChar char="Ø"/>
            </a:pPr>
            <a:r>
              <a:rPr lang="pl-PL" sz="1600" dirty="0"/>
              <a:t>wydawany jest po przeprowadzeniu postępowania</a:t>
            </a:r>
          </a:p>
        </p:txBody>
      </p:sp>
    </p:spTree>
    <p:extLst>
      <p:ext uri="{BB962C8B-B14F-4D97-AF65-F5344CB8AC3E}">
        <p14:creationId xmlns:p14="http://schemas.microsoft.com/office/powerpoint/2010/main" val="7078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r>
              <a:rPr lang="pl-PL" sz="1600" dirty="0"/>
              <a:t>Zakres właściwości </a:t>
            </a:r>
            <a:r>
              <a:rPr lang="pl-PL" sz="1600" b="1" dirty="0"/>
              <a:t>Naczelnego Sądu Administracyjnego</a:t>
            </a:r>
            <a:r>
              <a:rPr lang="pl-PL" sz="1600" dirty="0"/>
              <a:t>:</a:t>
            </a:r>
          </a:p>
          <a:p>
            <a:pPr algn="just">
              <a:buFont typeface="Wingdings" pitchFamily="2" charset="2"/>
              <a:buChar char="§"/>
            </a:pPr>
            <a:r>
              <a:rPr lang="pl-PL" sz="1600" dirty="0"/>
              <a:t>rozstrzyganie sporów o właściwość między organami samorządu terytorialnego i między samorządowymi kolegiami odwoławczymi oraz sporów kompetencyjnych między organami samorządu terytorialnego i organami administracji rządowej</a:t>
            </a:r>
          </a:p>
          <a:p>
            <a:pPr algn="just">
              <a:buFont typeface="Wingdings" pitchFamily="2" charset="2"/>
              <a:buChar char="§"/>
            </a:pPr>
            <a:r>
              <a:rPr lang="pl-PL" sz="1600" dirty="0"/>
              <a:t>rozpoznawanie środków odwoławczych od orzeczeń wojewódzkich sądów administracyjnych (skargi kasacyjnej, zażalenia i skargi o wznowienie postępowania)</a:t>
            </a:r>
          </a:p>
          <a:p>
            <a:pPr algn="just">
              <a:buFont typeface="Wingdings" pitchFamily="2" charset="2"/>
              <a:buChar char="§"/>
            </a:pPr>
            <a:r>
              <a:rPr lang="pl-PL" sz="1600" dirty="0"/>
              <a:t>podejmowanie uchwał mających na celu wyjaśnienie przepisów prawnych, których stosowanie wywołało rozbieżności w orzecznictwie sądów administracyjnych</a:t>
            </a:r>
          </a:p>
          <a:p>
            <a:pPr algn="just">
              <a:buFont typeface="Wingdings" pitchFamily="2" charset="2"/>
              <a:buChar char="§"/>
            </a:pPr>
            <a:r>
              <a:rPr lang="pl-PL" sz="1600" dirty="0"/>
              <a:t>podejmowanie uchwał zawierających rozstrzygnięcie zagadnień prawnych budzących poważne wątpliwości w konkretnej sprawie</a:t>
            </a:r>
          </a:p>
          <a:p>
            <a:pPr algn="just">
              <a:buFont typeface="Wingdings" pitchFamily="2" charset="2"/>
              <a:buChar char="§"/>
            </a:pPr>
            <a:r>
              <a:rPr lang="pl-PL" sz="1600" dirty="0"/>
              <a:t>rozstrzyganie innych spraw przekazanych w drodze przepisów szczególnych</a:t>
            </a:r>
          </a:p>
        </p:txBody>
      </p:sp>
    </p:spTree>
    <p:extLst>
      <p:ext uri="{BB962C8B-B14F-4D97-AF65-F5344CB8AC3E}">
        <p14:creationId xmlns:p14="http://schemas.microsoft.com/office/powerpoint/2010/main" val="22899269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Zasady obowiązujące w postępowaniu </a:t>
            </a:r>
            <a:r>
              <a:rPr lang="pl-PL" sz="1600" dirty="0" err="1"/>
              <a:t>sądowoadministracyjnym</a:t>
            </a:r>
            <a:r>
              <a:rPr lang="pl-PL" sz="1600" dirty="0"/>
              <a:t>:</a:t>
            </a:r>
          </a:p>
          <a:p>
            <a:pPr algn="just">
              <a:buFont typeface="Wingdings" pitchFamily="2" charset="2"/>
              <a:buChar char="Ø"/>
            </a:pPr>
            <a:r>
              <a:rPr lang="pl-PL" sz="1600" dirty="0"/>
              <a:t>zasada prawa do sądu</a:t>
            </a:r>
          </a:p>
          <a:p>
            <a:pPr algn="just">
              <a:buFont typeface="Wingdings" pitchFamily="2" charset="2"/>
              <a:buChar char="Ø"/>
            </a:pPr>
            <a:r>
              <a:rPr lang="pl-PL" sz="1600" dirty="0"/>
              <a:t>zasada dwuinstancyjności</a:t>
            </a:r>
          </a:p>
          <a:p>
            <a:pPr algn="just">
              <a:buFont typeface="Wingdings" pitchFamily="2" charset="2"/>
              <a:buChar char="Ø"/>
            </a:pPr>
            <a:r>
              <a:rPr lang="pl-PL" sz="1600" dirty="0"/>
              <a:t>zasada legalności</a:t>
            </a:r>
          </a:p>
          <a:p>
            <a:pPr algn="just">
              <a:buFont typeface="Wingdings" pitchFamily="2" charset="2"/>
              <a:buChar char="Ø"/>
            </a:pPr>
            <a:r>
              <a:rPr lang="pl-PL" sz="1600" dirty="0"/>
              <a:t>zasada informowania</a:t>
            </a:r>
          </a:p>
          <a:p>
            <a:pPr algn="just">
              <a:buFont typeface="Wingdings" pitchFamily="2" charset="2"/>
              <a:buChar char="Ø"/>
            </a:pPr>
            <a:r>
              <a:rPr lang="pl-PL" sz="1600" dirty="0"/>
              <a:t>zasada jawności</a:t>
            </a:r>
          </a:p>
          <a:p>
            <a:pPr algn="just">
              <a:buFont typeface="Wingdings" pitchFamily="2" charset="2"/>
              <a:buChar char="Ø"/>
            </a:pPr>
            <a:r>
              <a:rPr lang="pl-PL" sz="1600" dirty="0"/>
              <a:t>zasada ekonomii procesowej</a:t>
            </a:r>
          </a:p>
        </p:txBody>
      </p:sp>
    </p:spTree>
    <p:extLst>
      <p:ext uri="{BB962C8B-B14F-4D97-AF65-F5344CB8AC3E}">
        <p14:creationId xmlns:p14="http://schemas.microsoft.com/office/powerpoint/2010/main" val="170367699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Właściwość sądów administracyjnych:</a:t>
            </a:r>
          </a:p>
          <a:p>
            <a:pPr algn="just">
              <a:buFont typeface="Wingdings" pitchFamily="2" charset="2"/>
              <a:buChar char="Ø"/>
            </a:pPr>
            <a:r>
              <a:rPr lang="pl-PL" sz="1600" dirty="0"/>
              <a:t>domniemanie właściwości wojewódzkich sądów administracyjnych – sprawy, które nie zostały zastrzeżone do właściwości Naczelnego Sądu Administracyjnego należą do wojewódzkich sądów administracyjnych</a:t>
            </a:r>
          </a:p>
          <a:p>
            <a:pPr algn="just">
              <a:buFont typeface="Wingdings" pitchFamily="2" charset="2"/>
              <a:buChar char="Ø"/>
            </a:pPr>
            <a:r>
              <a:rPr lang="pl-PL" sz="1600" dirty="0"/>
              <a:t>właściwość miejscowa – właściwy miejscowo jest ten wojewódzki sąd administracyjny, na obszarze działania którego ma siedzibę organ, którego działalność została zaskarżona </a:t>
            </a:r>
          </a:p>
        </p:txBody>
      </p:sp>
    </p:spTree>
    <p:extLst>
      <p:ext uri="{BB962C8B-B14F-4D97-AF65-F5344CB8AC3E}">
        <p14:creationId xmlns:p14="http://schemas.microsoft.com/office/powerpoint/2010/main" val="11285456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lnSpcReduction="10000"/>
          </a:bodyPr>
          <a:lstStyle/>
          <a:p>
            <a:pPr marL="114300" indent="0">
              <a:buNone/>
            </a:pPr>
            <a:r>
              <a:rPr lang="pl-PL" sz="1600" dirty="0"/>
              <a:t>Skład sądu – sądy administracyjne orzekają w składzie trzech sędziów, chyba że ustawa stanowi inaczej.</a:t>
            </a:r>
          </a:p>
          <a:p>
            <a:pPr marL="114300" indent="0">
              <a:buNone/>
            </a:pPr>
            <a:endParaRPr lang="pl-PL" sz="1600" dirty="0"/>
          </a:p>
          <a:p>
            <a:pPr marL="114300" indent="0">
              <a:buNone/>
            </a:pPr>
            <a:r>
              <a:rPr lang="pl-PL" sz="1600" dirty="0"/>
              <a:t>Strony postępowania:</a:t>
            </a:r>
          </a:p>
          <a:p>
            <a:pPr>
              <a:buFont typeface="Wingdings" pitchFamily="2" charset="2"/>
              <a:buChar char="Ø"/>
            </a:pPr>
            <a:r>
              <a:rPr lang="pl-PL" sz="1600" dirty="0"/>
              <a:t>skarżący</a:t>
            </a:r>
          </a:p>
          <a:p>
            <a:pPr>
              <a:buFont typeface="Wingdings" pitchFamily="2" charset="2"/>
              <a:buChar char="Ø"/>
            </a:pPr>
            <a:r>
              <a:rPr lang="pl-PL" sz="1600" dirty="0"/>
              <a:t> organ, którego działalności dotyczy skarga</a:t>
            </a:r>
          </a:p>
          <a:p>
            <a:pPr marL="114300" indent="0">
              <a:buNone/>
            </a:pPr>
            <a:endParaRPr lang="pl-PL" sz="1600" dirty="0"/>
          </a:p>
          <a:p>
            <a:pPr marL="114300" indent="0">
              <a:buNone/>
            </a:pPr>
            <a:endParaRPr lang="pl-PL" sz="1600" dirty="0"/>
          </a:p>
          <a:p>
            <a:pPr marL="114300" indent="0">
              <a:buNone/>
            </a:pPr>
            <a:r>
              <a:rPr lang="pl-PL" sz="1600" dirty="0"/>
              <a:t>Podmioty uprawnione do wniesienia skargi:</a:t>
            </a:r>
          </a:p>
          <a:p>
            <a:pPr>
              <a:buFont typeface="Wingdings" pitchFamily="2" charset="2"/>
              <a:buChar char="§"/>
            </a:pPr>
            <a:r>
              <a:rPr lang="pl-PL" sz="1600" dirty="0"/>
              <a:t>każdy, kto ma w tym interes prawny</a:t>
            </a:r>
          </a:p>
          <a:p>
            <a:pPr>
              <a:buFont typeface="Wingdings" pitchFamily="2" charset="2"/>
              <a:buChar char="§"/>
            </a:pPr>
            <a:r>
              <a:rPr lang="pl-PL" sz="1600" dirty="0"/>
              <a:t>prokurator</a:t>
            </a:r>
          </a:p>
          <a:p>
            <a:pPr>
              <a:buFont typeface="Wingdings" pitchFamily="2" charset="2"/>
              <a:buChar char="§"/>
            </a:pPr>
            <a:r>
              <a:rPr lang="pl-PL" sz="1600" dirty="0"/>
              <a:t>Rzecznik Praw Obywatelskich</a:t>
            </a:r>
          </a:p>
          <a:p>
            <a:pPr>
              <a:buFont typeface="Wingdings" pitchFamily="2" charset="2"/>
              <a:buChar char="§"/>
            </a:pPr>
            <a:r>
              <a:rPr lang="pl-PL" sz="1600" dirty="0"/>
              <a:t>Rzecznik Praw Dziecka</a:t>
            </a:r>
          </a:p>
          <a:p>
            <a:pPr>
              <a:buFont typeface="Wingdings" pitchFamily="2" charset="2"/>
              <a:buChar char="§"/>
            </a:pPr>
            <a:r>
              <a:rPr lang="pl-PL" sz="1600" dirty="0"/>
              <a:t>Rzecznik Małych i Średnich Przedsiębiorców</a:t>
            </a:r>
          </a:p>
          <a:p>
            <a:pPr>
              <a:buFont typeface="Wingdings" pitchFamily="2" charset="2"/>
              <a:buChar char="§"/>
            </a:pPr>
            <a:r>
              <a:rPr lang="pl-PL" sz="1600" dirty="0"/>
              <a:t>organizacja społeczna w zakresie swojej statutowej działalności</a:t>
            </a:r>
          </a:p>
          <a:p>
            <a:pPr>
              <a:buFont typeface="Wingdings" pitchFamily="2" charset="2"/>
              <a:buChar char="§"/>
            </a:pPr>
            <a:r>
              <a:rPr lang="pl-PL" sz="1600" dirty="0"/>
              <a:t>inny podmiot, któremu prawo wniesienia skargi przyznają przepisy prawa</a:t>
            </a:r>
          </a:p>
        </p:txBody>
      </p:sp>
    </p:spTree>
    <p:extLst>
      <p:ext uri="{BB962C8B-B14F-4D97-AF65-F5344CB8AC3E}">
        <p14:creationId xmlns:p14="http://schemas.microsoft.com/office/powerpoint/2010/main" val="40212373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Zdolność sądowa – </a:t>
            </a:r>
            <a:r>
              <a:rPr lang="pl-PL" sz="1600" dirty="0"/>
              <a:t>odpowiada zdolności prawnej – zdolność do bycia stroną postępowania </a:t>
            </a:r>
            <a:r>
              <a:rPr lang="pl-PL" sz="1600" dirty="0" err="1"/>
              <a:t>sądowoadministracyjnego</a:t>
            </a:r>
            <a:endParaRPr lang="pl-PL" sz="1600" dirty="0"/>
          </a:p>
          <a:p>
            <a:pPr marL="114300" indent="0" algn="just">
              <a:buNone/>
            </a:pPr>
            <a:endParaRPr lang="pl-PL" sz="1600" b="1" dirty="0"/>
          </a:p>
          <a:p>
            <a:pPr marL="114300" indent="0" algn="just">
              <a:buNone/>
            </a:pPr>
            <a:r>
              <a:rPr lang="pl-PL" sz="1600" b="1" dirty="0"/>
              <a:t>Zdolność procesowa – </a:t>
            </a:r>
            <a:r>
              <a:rPr lang="pl-PL" sz="1600" dirty="0"/>
              <a:t>odpowiada zdolności do czynności prawnych – zdolność do podejmowania czynności w postępowaniu </a:t>
            </a:r>
            <a:r>
              <a:rPr lang="pl-PL" sz="1600" dirty="0" err="1"/>
              <a:t>sądowoadministracyjnym</a:t>
            </a:r>
            <a:endParaRPr lang="pl-PL" sz="1600" b="1" dirty="0"/>
          </a:p>
        </p:txBody>
      </p:sp>
    </p:spTree>
    <p:extLst>
      <p:ext uri="{BB962C8B-B14F-4D97-AF65-F5344CB8AC3E}">
        <p14:creationId xmlns:p14="http://schemas.microsoft.com/office/powerpoint/2010/main" val="12178992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r>
              <a:rPr lang="pl-PL" sz="1600" dirty="0"/>
              <a:t>Warunki wniesienia </a:t>
            </a:r>
            <a:r>
              <a:rPr lang="pl-PL" sz="1600" b="1" dirty="0"/>
              <a:t>skargi do sądu administracyjnego</a:t>
            </a:r>
            <a:r>
              <a:rPr lang="pl-PL" sz="1600" dirty="0"/>
              <a:t>:</a:t>
            </a:r>
          </a:p>
          <a:p>
            <a:pPr algn="just">
              <a:buFont typeface="Wingdings" pitchFamily="2" charset="2"/>
              <a:buChar char="Ø"/>
            </a:pPr>
            <a:r>
              <a:rPr lang="pl-PL" sz="1600" b="1" dirty="0"/>
              <a:t>legitymacja skargowa</a:t>
            </a:r>
            <a:r>
              <a:rPr lang="pl-PL" sz="1600" dirty="0"/>
              <a:t> – uprawnienie do wniesienia skargi</a:t>
            </a:r>
          </a:p>
          <a:p>
            <a:pPr algn="just">
              <a:buFont typeface="Wingdings" pitchFamily="2" charset="2"/>
              <a:buChar char="Ø"/>
            </a:pPr>
            <a:r>
              <a:rPr lang="pl-PL" sz="1600" b="1" dirty="0"/>
              <a:t>wyczerpanie środków zaskarżenia</a:t>
            </a:r>
            <a:r>
              <a:rPr lang="pl-PL" sz="1600" dirty="0"/>
              <a:t> – skarżący skorzystał z odwołania/zażalenia/ponaglenia do organu wyższego stopnia; wymóg ten nie dotyczy prokuratora, RPO i RPD</a:t>
            </a:r>
          </a:p>
          <a:p>
            <a:pPr marL="114300" indent="0" algn="just">
              <a:buNone/>
            </a:pPr>
            <a:r>
              <a:rPr lang="pl-PL" sz="1600" dirty="0"/>
              <a:t>* skorzystanie z wniosku o ponowne rozpatrzenie sprawy przez ten sam organ nie jest konieczne dla skorzystania ze skargi do sądu administracyjnego</a:t>
            </a:r>
          </a:p>
          <a:p>
            <a:pPr algn="just">
              <a:buFont typeface="Wingdings" pitchFamily="2" charset="2"/>
              <a:buChar char="Ø"/>
            </a:pPr>
            <a:r>
              <a:rPr lang="pl-PL" sz="1600" b="1" dirty="0"/>
              <a:t>termin do wniesienia skargi</a:t>
            </a:r>
            <a:r>
              <a:rPr lang="pl-PL" sz="1600" dirty="0"/>
              <a:t> – 30 dni od dnia doręczenia skarżącemu rozstrzygnięcia w sprawie; dla prokuratora, RPO i RPD – 6 miesięcy od dnia doręczenia stronie rozstrzygnięcia w sprawie indywidualnej </a:t>
            </a:r>
          </a:p>
          <a:p>
            <a:pPr algn="just">
              <a:buFont typeface="Wingdings" pitchFamily="2" charset="2"/>
              <a:buChar char="Ø"/>
            </a:pPr>
            <a:r>
              <a:rPr lang="pl-PL" sz="1600" b="1" dirty="0"/>
              <a:t>tryb wniesienia</a:t>
            </a:r>
            <a:r>
              <a:rPr lang="pl-PL" sz="1600" dirty="0"/>
              <a:t> – skarga jest wnoszona za pośrednictwem organu, którego działalności dotyczy</a:t>
            </a:r>
          </a:p>
          <a:p>
            <a:pPr algn="just">
              <a:buFont typeface="Wingdings" pitchFamily="2" charset="2"/>
              <a:buChar char="Ø"/>
            </a:pPr>
            <a:r>
              <a:rPr lang="pl-PL" sz="1600" b="1" dirty="0"/>
              <a:t>uiszczenie wpisu</a:t>
            </a:r>
          </a:p>
          <a:p>
            <a:pPr marL="114300" indent="0" algn="just">
              <a:buNone/>
            </a:pPr>
            <a:endParaRPr lang="pl-PL" sz="1600" b="1" dirty="0"/>
          </a:p>
          <a:p>
            <a:pPr marL="114300" indent="0" algn="just">
              <a:buNone/>
            </a:pPr>
            <a:r>
              <a:rPr lang="pl-PL" sz="1600" dirty="0"/>
              <a:t>Wniesienie skargi do sądu administracyjnego nie wstrzymuje wykonania rozstrzygnięcia organu administracji.</a:t>
            </a:r>
          </a:p>
        </p:txBody>
      </p:sp>
    </p:spTree>
    <p:extLst>
      <p:ext uri="{BB962C8B-B14F-4D97-AF65-F5344CB8AC3E}">
        <p14:creationId xmlns:p14="http://schemas.microsoft.com/office/powerpoint/2010/main" val="6554012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Sąd administracyjny może:</a:t>
            </a:r>
          </a:p>
          <a:p>
            <a:pPr algn="just">
              <a:buFont typeface="Wingdings" pitchFamily="2" charset="2"/>
              <a:buChar char="Ø"/>
            </a:pPr>
            <a:r>
              <a:rPr lang="pl-PL" sz="1600" dirty="0"/>
              <a:t>odrzucić skargę – bez oceny merytorycznej działalności organu</a:t>
            </a:r>
          </a:p>
          <a:p>
            <a:pPr algn="just">
              <a:buFont typeface="Wingdings" pitchFamily="2" charset="2"/>
              <a:buChar char="Ø"/>
            </a:pPr>
            <a:r>
              <a:rPr lang="pl-PL" sz="1600" dirty="0"/>
              <a:t>oddalić skargę – jeżeli działalność organu była poprawna</a:t>
            </a:r>
          </a:p>
          <a:p>
            <a:pPr algn="just">
              <a:buFont typeface="Wingdings" pitchFamily="2" charset="2"/>
              <a:buChar char="Ø"/>
            </a:pPr>
            <a:r>
              <a:rPr lang="pl-PL" sz="1600" dirty="0"/>
              <a:t>uwzględnić skargę – jeżeli działalność organu była niepoprawna</a:t>
            </a:r>
          </a:p>
        </p:txBody>
      </p:sp>
    </p:spTree>
    <p:extLst>
      <p:ext uri="{BB962C8B-B14F-4D97-AF65-F5344CB8AC3E}">
        <p14:creationId xmlns:p14="http://schemas.microsoft.com/office/powerpoint/2010/main" val="141291596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978B4F-8643-4A18-BB54-95C8D05FF434}"/>
              </a:ext>
            </a:extLst>
          </p:cNvPr>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a:extLst>
              <a:ext uri="{FF2B5EF4-FFF2-40B4-BE49-F238E27FC236}">
                <a16:creationId xmlns:a16="http://schemas.microsoft.com/office/drawing/2014/main" id="{EC8873EE-5F98-45F2-902A-7CB4D4B879B4}"/>
              </a:ext>
            </a:extLst>
          </p:cNvPr>
          <p:cNvSpPr>
            <a:spLocks noGrp="1"/>
          </p:cNvSpPr>
          <p:nvPr>
            <p:ph idx="1"/>
          </p:nvPr>
        </p:nvSpPr>
        <p:spPr/>
        <p:txBody>
          <a:bodyPr>
            <a:normAutofit/>
          </a:bodyPr>
          <a:lstStyle/>
          <a:p>
            <a:pPr marL="114300" indent="0">
              <a:buNone/>
            </a:pPr>
            <a:r>
              <a:rPr lang="pl-PL" sz="1600" dirty="0"/>
              <a:t>Warunki wniesienia </a:t>
            </a:r>
            <a:r>
              <a:rPr lang="pl-PL" sz="1600" b="1" dirty="0"/>
              <a:t>sprzeciwu od decyzji:</a:t>
            </a:r>
          </a:p>
          <a:p>
            <a:pPr>
              <a:buFont typeface="Wingdings" panose="05000000000000000000" pitchFamily="2" charset="2"/>
              <a:buChar char="Ø"/>
            </a:pPr>
            <a:r>
              <a:rPr lang="pl-PL" sz="1600" dirty="0"/>
              <a:t>przysługuje na decyzję organu odwoławczego uchylającą w całości decyzję organu I </a:t>
            </a:r>
            <a:r>
              <a:rPr lang="pl-PL" sz="1600" dirty="0" err="1"/>
              <a:t>instacji</a:t>
            </a:r>
            <a:r>
              <a:rPr lang="pl-PL" sz="1600" dirty="0"/>
              <a:t> i zwracającą sprawę do ponownego rozpoznania (gdy decyzja została wydana z naruszeniem przepisów postępowania i konieczne jest wyjaśnienie istotnego dla rozstrzygnięcia zakresu sprawy) </a:t>
            </a:r>
          </a:p>
          <a:p>
            <a:pPr>
              <a:buFont typeface="Wingdings" panose="05000000000000000000" pitchFamily="2" charset="2"/>
              <a:buChar char="Ø"/>
            </a:pPr>
            <a:r>
              <a:rPr lang="pl-PL" sz="1600" dirty="0"/>
              <a:t>wnoszony przez stronę niezadowoloną z treści decyzji</a:t>
            </a:r>
          </a:p>
          <a:p>
            <a:pPr>
              <a:buFont typeface="Wingdings" panose="05000000000000000000" pitchFamily="2" charset="2"/>
              <a:buChar char="Ø"/>
            </a:pPr>
            <a:r>
              <a:rPr lang="pl-PL" sz="1600" dirty="0"/>
              <a:t>sprzeciw powinien zawierać żądanie uchylenia zaskarżonej decyzji</a:t>
            </a:r>
          </a:p>
          <a:p>
            <a:pPr>
              <a:buFont typeface="Wingdings" panose="05000000000000000000" pitchFamily="2" charset="2"/>
              <a:buChar char="Ø"/>
            </a:pPr>
            <a:r>
              <a:rPr lang="pl-PL" sz="1600" b="1" dirty="0"/>
              <a:t>termin do wniesienia sprzeciwu - </a:t>
            </a:r>
            <a:r>
              <a:rPr lang="pl-PL" sz="1600" dirty="0"/>
              <a:t>14 dni od dnia doręczenia decyzji</a:t>
            </a:r>
            <a:r>
              <a:rPr lang="pl-PL" sz="1600" b="1" dirty="0"/>
              <a:t> </a:t>
            </a:r>
            <a:r>
              <a:rPr lang="pl-PL" sz="1600" dirty="0"/>
              <a:t>skarżącemu </a:t>
            </a:r>
          </a:p>
          <a:p>
            <a:pPr>
              <a:buFont typeface="Wingdings" panose="05000000000000000000" pitchFamily="2" charset="2"/>
              <a:buChar char="Ø"/>
            </a:pPr>
            <a:r>
              <a:rPr lang="pl-PL" sz="1600" b="1" dirty="0"/>
              <a:t>tryb wniesienia – </a:t>
            </a:r>
            <a:r>
              <a:rPr lang="pl-PL" sz="1600" dirty="0"/>
              <a:t>sprzeciw wnoszony jest za pośrednictwem organu, którego decyzji dotyczy</a:t>
            </a:r>
          </a:p>
          <a:p>
            <a:pPr marL="114300" indent="0">
              <a:buNone/>
            </a:pPr>
            <a:endParaRPr lang="pl-PL" sz="1600" b="1" dirty="0"/>
          </a:p>
          <a:p>
            <a:pPr marL="114300" indent="0">
              <a:buNone/>
            </a:pPr>
            <a:r>
              <a:rPr lang="pl-PL" sz="1600" b="1" dirty="0"/>
              <a:t>Rozstrzygnięcie sądu – </a:t>
            </a:r>
            <a:r>
              <a:rPr lang="pl-PL" sz="1600" dirty="0"/>
              <a:t>w ciągu 30 dni od dnia wpływu sprzeciwu</a:t>
            </a:r>
            <a:r>
              <a:rPr lang="pl-PL" sz="1600" b="1" dirty="0"/>
              <a:t>:</a:t>
            </a:r>
          </a:p>
          <a:p>
            <a:pPr>
              <a:buFont typeface="Wingdings" panose="05000000000000000000" pitchFamily="2" charset="2"/>
              <a:buChar char="Ø"/>
            </a:pPr>
            <a:r>
              <a:rPr lang="pl-PL" sz="1600" dirty="0"/>
              <a:t>uchylenie decyzji</a:t>
            </a:r>
          </a:p>
          <a:p>
            <a:pPr>
              <a:buFont typeface="Wingdings" panose="05000000000000000000" pitchFamily="2" charset="2"/>
              <a:buChar char="Ø"/>
            </a:pPr>
            <a:r>
              <a:rPr lang="pl-PL" sz="1600" dirty="0"/>
              <a:t>odmowa uchylenia zaskarżonej decyzji</a:t>
            </a:r>
          </a:p>
        </p:txBody>
      </p:sp>
    </p:spTree>
    <p:extLst>
      <p:ext uri="{BB962C8B-B14F-4D97-AF65-F5344CB8AC3E}">
        <p14:creationId xmlns:p14="http://schemas.microsoft.com/office/powerpoint/2010/main" val="41145684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Środki odwoławcze w postępowaniu </a:t>
            </a:r>
            <a:r>
              <a:rPr lang="pl-PL" sz="1600" dirty="0" err="1"/>
              <a:t>sądowoadministracyjnym</a:t>
            </a:r>
            <a:r>
              <a:rPr lang="pl-PL" sz="1600" dirty="0"/>
              <a:t>:</a:t>
            </a:r>
          </a:p>
          <a:p>
            <a:pPr>
              <a:buFont typeface="Wingdings" pitchFamily="2" charset="2"/>
              <a:buChar char="Ø"/>
            </a:pPr>
            <a:r>
              <a:rPr lang="pl-PL" sz="1600" dirty="0"/>
              <a:t>skarga kasacyjna</a:t>
            </a:r>
          </a:p>
          <a:p>
            <a:pPr>
              <a:buFont typeface="Wingdings" pitchFamily="2" charset="2"/>
              <a:buChar char="Ø"/>
            </a:pPr>
            <a:r>
              <a:rPr lang="pl-PL" sz="1600" dirty="0"/>
              <a:t>zażalenie</a:t>
            </a:r>
          </a:p>
        </p:txBody>
      </p:sp>
    </p:spTree>
    <p:extLst>
      <p:ext uri="{BB962C8B-B14F-4D97-AF65-F5344CB8AC3E}">
        <p14:creationId xmlns:p14="http://schemas.microsoft.com/office/powerpoint/2010/main" val="397163978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Postępowanie administracyjne</a:t>
            </a:r>
            <a:br>
              <a:rPr lang="pl-PL" sz="2000" dirty="0"/>
            </a:br>
            <a:r>
              <a:rPr lang="pl-PL" sz="2000" dirty="0"/>
              <a:t>postępowanie </a:t>
            </a:r>
            <a:r>
              <a:rPr lang="pl-PL" sz="2000" dirty="0" err="1"/>
              <a:t>sądowoadministracyjne</a:t>
            </a:r>
            <a:endParaRPr lang="pl-PL" sz="2000" dirty="0"/>
          </a:p>
        </p:txBody>
      </p:sp>
      <p:sp>
        <p:nvSpPr>
          <p:cNvPr id="3" name="Symbol zastępczy zawartości 2"/>
          <p:cNvSpPr>
            <a:spLocks noGrp="1"/>
          </p:cNvSpPr>
          <p:nvPr>
            <p:ph idx="1"/>
          </p:nvPr>
        </p:nvSpPr>
        <p:spPr>
          <a:xfrm>
            <a:off x="392687" y="1752600"/>
            <a:ext cx="11189713" cy="4916760"/>
          </a:xfrm>
        </p:spPr>
        <p:txBody>
          <a:bodyPr>
            <a:normAutofit lnSpcReduction="10000"/>
          </a:bodyPr>
          <a:lstStyle/>
          <a:p>
            <a:pPr marL="114300" indent="0">
              <a:buNone/>
            </a:pPr>
            <a:r>
              <a:rPr lang="pl-PL" sz="1600" b="1" dirty="0"/>
              <a:t>Skarga kasacyjna </a:t>
            </a:r>
            <a:r>
              <a:rPr lang="pl-PL" sz="1600" dirty="0"/>
              <a:t>– warunki wniesienia</a:t>
            </a:r>
            <a:r>
              <a:rPr lang="pl-PL" sz="1600" b="1" dirty="0"/>
              <a:t>:</a:t>
            </a:r>
          </a:p>
          <a:p>
            <a:pPr algn="just">
              <a:buFont typeface="Wingdings" pitchFamily="2" charset="2"/>
              <a:buChar char="Ø"/>
            </a:pPr>
            <a:r>
              <a:rPr lang="pl-PL" sz="1600" dirty="0"/>
              <a:t>naruszenie prawa materialnego przez jego błędną wykładnię lub niewłaściwe zastosowanie</a:t>
            </a:r>
          </a:p>
          <a:p>
            <a:pPr algn="just">
              <a:buFont typeface="Wingdings" pitchFamily="2" charset="2"/>
              <a:buChar char="Ø"/>
            </a:pPr>
            <a:r>
              <a:rPr lang="pl-PL" sz="1600" dirty="0"/>
              <a:t>naruszenie przepisów postępowania, jeżeli uchybienie to mogło mieć istotny wpływ na wynik postępowania</a:t>
            </a:r>
          </a:p>
          <a:p>
            <a:pPr algn="just">
              <a:buFont typeface="Wingdings" pitchFamily="2" charset="2"/>
              <a:buChar char="Ø"/>
            </a:pPr>
            <a:r>
              <a:rPr lang="pl-PL" sz="1600" dirty="0"/>
              <a:t>przymus adwokacko-radcowski – skargę może sporządzić adwokat, radca prawny, rzecznik patentowy (w sprawach własności przemysłowej), doradca podatkowy (w sprawach obowiązków podatkowych i celnych)</a:t>
            </a:r>
          </a:p>
          <a:p>
            <a:pPr algn="just">
              <a:buFont typeface="Wingdings" pitchFamily="2" charset="2"/>
              <a:buChar char="Ø"/>
            </a:pPr>
            <a:r>
              <a:rPr lang="pl-PL" sz="1600" dirty="0"/>
              <a:t>termin – 30 dni od dnia doręczenia stronie odpisu orzeczenia z uzasadnieniem</a:t>
            </a:r>
          </a:p>
          <a:p>
            <a:pPr algn="just">
              <a:buFont typeface="Wingdings" pitchFamily="2" charset="2"/>
              <a:buChar char="Ø"/>
            </a:pPr>
            <a:r>
              <a:rPr lang="pl-PL" sz="1600" dirty="0"/>
              <a:t>tryb wniesienia – za pośrednictwem wojewódzkiego sądu administracyjnego, którego orzeczenia dotyczy</a:t>
            </a:r>
          </a:p>
          <a:p>
            <a:pPr marL="114300" indent="0" algn="just">
              <a:buNone/>
            </a:pPr>
            <a:endParaRPr lang="pl-PL" sz="1600" dirty="0"/>
          </a:p>
          <a:p>
            <a:pPr marL="114300" indent="0" algn="just">
              <a:buNone/>
            </a:pPr>
            <a:r>
              <a:rPr lang="pl-PL" sz="1600" dirty="0"/>
              <a:t>Skarga kasacyjna powinna zawierać:</a:t>
            </a:r>
          </a:p>
          <a:p>
            <a:pPr algn="just">
              <a:buFont typeface="Wingdings" pitchFamily="2" charset="2"/>
              <a:buChar char="Ø"/>
            </a:pPr>
            <a:r>
              <a:rPr lang="pl-PL" sz="1600" dirty="0"/>
              <a:t>oznaczenie zaskarżonego orzeczenia</a:t>
            </a:r>
          </a:p>
          <a:p>
            <a:pPr algn="just">
              <a:buFont typeface="Wingdings" pitchFamily="2" charset="2"/>
              <a:buChar char="Ø"/>
            </a:pPr>
            <a:r>
              <a:rPr lang="pl-PL" sz="1600" dirty="0"/>
              <a:t>przytoczenie podstaw kasacyjnych i ich uzasadnienie</a:t>
            </a:r>
          </a:p>
          <a:p>
            <a:pPr algn="just">
              <a:buFont typeface="Wingdings" pitchFamily="2" charset="2"/>
              <a:buChar char="Ø"/>
            </a:pPr>
            <a:r>
              <a:rPr lang="pl-PL" sz="1600" dirty="0"/>
              <a:t>wniosek o uchylenie lub zmianę orzeczenia sądu z oznaczeniem zakresu żądanego uchylenia lub zmiany</a:t>
            </a:r>
          </a:p>
          <a:p>
            <a:pPr marL="114300" indent="0" algn="just">
              <a:buNone/>
            </a:pPr>
            <a:endParaRPr lang="pl-PL" sz="1600" dirty="0"/>
          </a:p>
          <a:p>
            <a:pPr marL="114300" indent="0" algn="just">
              <a:buNone/>
            </a:pPr>
            <a:r>
              <a:rPr lang="pl-PL" sz="1600" dirty="0"/>
              <a:t>Naczelny Sąd Administracyjny może:</a:t>
            </a:r>
          </a:p>
          <a:p>
            <a:pPr algn="just">
              <a:buFont typeface="Wingdings" pitchFamily="2" charset="2"/>
              <a:buChar char="Ø"/>
            </a:pPr>
            <a:r>
              <a:rPr lang="pl-PL" sz="1600" dirty="0"/>
              <a:t>oddalić skargę </a:t>
            </a:r>
          </a:p>
          <a:p>
            <a:pPr algn="just">
              <a:buFont typeface="Wingdings" pitchFamily="2" charset="2"/>
              <a:buChar char="Ø"/>
            </a:pPr>
            <a:r>
              <a:rPr lang="pl-PL" sz="1600" dirty="0"/>
              <a:t>uwzględnić skargę</a:t>
            </a:r>
          </a:p>
        </p:txBody>
      </p:sp>
    </p:spTree>
    <p:extLst>
      <p:ext uri="{BB962C8B-B14F-4D97-AF65-F5344CB8AC3E}">
        <p14:creationId xmlns:p14="http://schemas.microsoft.com/office/powerpoint/2010/main" val="22820974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12900</Words>
  <Application>Microsoft Office PowerPoint</Application>
  <PresentationFormat>Panoramiczny</PresentationFormat>
  <Paragraphs>1538</Paragraphs>
  <Slides>153</Slides>
  <Notes>0</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153</vt:i4>
      </vt:variant>
    </vt:vector>
  </HeadingPairs>
  <TitlesOfParts>
    <vt:vector size="160" baseType="lpstr">
      <vt:lpstr>Arial</vt:lpstr>
      <vt:lpstr>Book Antiqua</vt:lpstr>
      <vt:lpstr>Century Gothic</vt:lpstr>
      <vt:lpstr>Times New Roman</vt:lpstr>
      <vt:lpstr>Wingdings</vt:lpstr>
      <vt:lpstr>Apteka</vt:lpstr>
      <vt:lpstr>1_Apteka</vt:lpstr>
      <vt:lpstr>Podstawy prawa</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postępowanie administracyjne Zasady postępowania administracyjnego</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*w postępowaniu cywilnym przed sądem</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vt:lpstr>
      <vt:lpstr>Postępowanie administracyjne postępowanie dowodowe</vt:lpstr>
      <vt:lpstr>Postępowanie administracyjne postępowanie dowodowe</vt:lpstr>
      <vt:lpstr>Postępowanie administracyjne postępowanie dowodowe</vt:lpstr>
      <vt:lpstr>Postępowanie administracyjne postępowanie dowodowe</vt:lpstr>
      <vt:lpstr>Postępowanie administracyjne postępowanie dowodowe</vt:lpstr>
      <vt:lpstr>Postępowanie administracyjne postępowanie dowodowe</vt:lpstr>
      <vt:lpstr>Postępowanie administracyjne postępowanie dowodowe</vt:lpstr>
      <vt:lpstr>Postępowanie administracyjne</vt:lpstr>
      <vt:lpstr>Postępowanie administracyjne</vt:lpstr>
      <vt:lpstr>Postępowanie administracyjne</vt:lpstr>
      <vt:lpstr>Postępowanie administracyjne</vt:lpstr>
      <vt:lpstr>Postępowanie administracyjne</vt:lpstr>
      <vt:lpstr>Postępowanie administracyjne Decyzje administracyjne</vt:lpstr>
      <vt:lpstr>Postępowanie administracyjne decyzje administracyjne c.d.</vt:lpstr>
      <vt:lpstr>Postępowanie administracyjne milczące załatwienie sprawy</vt:lpstr>
      <vt:lpstr>Postępowanie administracyjne milczące załatwienie sprawy c.d.</vt:lpstr>
      <vt:lpstr>Postępowanie administracyjne ugoda administracyjna</vt:lpstr>
      <vt:lpstr>Postępowanie administracyjne ugoda administracyjna c.d.</vt:lpstr>
      <vt:lpstr>Postępowanie administracyjne Postanowienia</vt:lpstr>
      <vt:lpstr>Postępowanie administracyjne Postanowienia c.d.</vt:lpstr>
      <vt:lpstr>Postępowanie administracyjne kontrola rozstrzygnięć </vt:lpstr>
      <vt:lpstr>Postępowanie administracyjne Środki prawne zwykłe - odwołanie</vt:lpstr>
      <vt:lpstr>Postępowanie administracyjne Środki prawne zwykłe - odwołanie</vt:lpstr>
      <vt:lpstr>Postępowanie administracyjne Środki prawne zwykłe - odwołanie</vt:lpstr>
      <vt:lpstr>Postępowanie administracyjne Środki prawne zwykłe – wniosek o ponowne rozpatrzenie sprawy</vt:lpstr>
      <vt:lpstr>Postępowanie administracyjne Środki prawne zwykłe – wniosek o ponowne rozpatrzenie sprawy</vt:lpstr>
      <vt:lpstr>Postępowanie administracyjne Środki prawne zwykłe - zażalenie</vt:lpstr>
      <vt:lpstr>Postępowanie administracyjne Środki prawne zwykłe - zażalenie</vt:lpstr>
      <vt:lpstr>Postępowanie administracyjne Środki prawne nadzwyczajne – wznowienie postępowania</vt:lpstr>
      <vt:lpstr>Postępowanie administracyjne Środki prawne nadzwyczajne – wznowienie postępowania</vt:lpstr>
      <vt:lpstr>Postępowanie administracyjne Środki prawne nadzwyczajne – wznowienie postępowania</vt:lpstr>
      <vt:lpstr>Postępowanie administracyjne Środki prawne nadzwyczajne – uchylenie lub zmiana decyzji, przez którą strona nie nabyła uprawnień</vt:lpstr>
      <vt:lpstr>Postępowanie administracyjne Środki prawne nadzwyczajne – uchylenie lub zmiana decyzji, przez którą strona nabyła uprawnienia</vt:lpstr>
      <vt:lpstr>Postępowanie administracyjne Środki prawne nadzwyczajne – stwierdzenie nieważności decyzji</vt:lpstr>
      <vt:lpstr>Postępowanie administracyjne Środki prawne nadzwyczajne – stwierdzenie nieważności decyzji</vt:lpstr>
      <vt:lpstr>Postępowanie administracyjne Środki prawne nadzwyczajne – uchylenie lub zmiana decyzji, przez którą strona nabyła uprawnienia bez zgody strony</vt:lpstr>
      <vt:lpstr>Postępowanie administracyjne Środki prawne nadzwyczajne – wygaśnięcie decyzji</vt:lpstr>
      <vt:lpstr>Postępowanie administracyjne Środki prawne nadzwyczajne – uchylenie decyzji ostatecznej</vt:lpstr>
      <vt:lpstr>Postępowanie administracyjne postępowanie uproszczone</vt:lpstr>
      <vt:lpstr>Postępowanie administracyjne zaświadczenia</vt:lpstr>
      <vt:lpstr>Postępowanie administracyjne zaświadczenia</vt:lpstr>
      <vt:lpstr>Postępowanie administracyjne skargi i wnioski</vt:lpstr>
      <vt:lpstr>Postępowanie administracyjne Skargi i wnioski</vt:lpstr>
      <vt:lpstr>Postępowanie administracyjne Skargi i wnioski</vt:lpstr>
      <vt:lpstr>Postępowanie administracyjne Skargi i wnioski</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Postępowanie administracyjne postępowanie sądowoadministracyjne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 PRZEDSTAWICIELSTWO</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2024-11-21T18:09:45Z</dcterms:created>
  <dcterms:modified xsi:type="dcterms:W3CDTF">2024-11-21T18:14:16Z</dcterms:modified>
</cp:coreProperties>
</file>