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4"/>
  </p:notesMasterIdLst>
  <p:sldIdLst>
    <p:sldId id="256" r:id="rId2"/>
    <p:sldId id="257" r:id="rId3"/>
    <p:sldId id="258" r:id="rId4"/>
    <p:sldId id="29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6" r:id="rId25"/>
    <p:sldId id="287" r:id="rId26"/>
    <p:sldId id="288" r:id="rId27"/>
    <p:sldId id="267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9" r:id="rId36"/>
    <p:sldId id="291" r:id="rId37"/>
    <p:sldId id="290" r:id="rId38"/>
    <p:sldId id="292" r:id="rId39"/>
    <p:sldId id="293" r:id="rId40"/>
    <p:sldId id="294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4" r:id="rId58"/>
    <p:sldId id="313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E07FB-D32B-440E-84FD-6EA8BB4D437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63C5B-2C7C-49CD-AD4F-5AC99461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0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3C5B-2C7C-49CD-AD4F-5AC994619D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1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55-E090-4D4B-9F7B-512E35B069A6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3B6-B73F-4029-A40B-7ED2739C508A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6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CED6-8587-4B90-B316-9DFA51C8F798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7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200-A8B2-4BD6-9F3F-1AA8A49EEEAC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2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776D-3778-4E2E-84CF-45A022C74525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0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172-0E27-4E60-9EA8-E53777CD2170}" type="datetime1">
              <a:rPr lang="en-US" smtClean="0"/>
              <a:t>10/28/2019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3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6729-5307-4104-BED9-FA2FBA53BE23}" type="datetime1">
              <a:rPr lang="en-US" smtClean="0"/>
              <a:t>10/28/2019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0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518C-F1D5-4097-B4A5-E29E77C591BD}" type="datetime1">
              <a:rPr lang="en-US" smtClean="0"/>
              <a:t>10/28/2019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7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3240-A5BE-48F6-AC6B-832B611DE8AA}" type="datetime1">
              <a:rPr lang="en-US" smtClean="0"/>
              <a:t>10/28/2019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0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2983-11AE-480C-846F-6699D351A95C}" type="datetime1">
              <a:rPr lang="en-US" smtClean="0"/>
              <a:t>10/28/2019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2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532-0773-4010-9D4E-8039894327D7}" type="datetime1">
              <a:rPr lang="en-US" smtClean="0"/>
              <a:t>10/28/2019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9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A1EC-1926-4C4D-8117-5A4032279446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91A1-6A47-4A79-81DF-A02271CC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2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Strategie ratowania rentowności – zarządzanie ryzykiem strategicznym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Adrian </a:t>
            </a:r>
            <a:r>
              <a:rPr lang="pl-PL" dirty="0" err="1" smtClean="0"/>
              <a:t>Slywotzky</a:t>
            </a:r>
            <a:r>
              <a:rPr lang="pl-PL" dirty="0" smtClean="0"/>
              <a:t> The </a:t>
            </a:r>
            <a:r>
              <a:rPr lang="pl-PL" dirty="0" err="1" smtClean="0"/>
              <a:t>Upside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Przykłady błędów w realizacji projektów – zaniżanie szans na ich wystąpienie to zaniżanie wysiłku potrzebnego w sukces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45081"/>
            <a:ext cx="10515600" cy="4812919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Brak lub nieskuteczna komunikacja pomiędzy członkami zespołu – za mało eksperymentów, za mało rozpatrzonych opcji kiedy się projektuje nowy biznes albo nowy produkt,</a:t>
            </a:r>
          </a:p>
          <a:p>
            <a:r>
              <a:rPr lang="pl-PL" dirty="0" smtClean="0"/>
              <a:t>Poleganie na wadliwej technologii,</a:t>
            </a:r>
          </a:p>
          <a:p>
            <a:r>
              <a:rPr lang="pl-PL" dirty="0" smtClean="0"/>
              <a:t>Używanie zbyt kosztownej technologii,</a:t>
            </a:r>
          </a:p>
          <a:p>
            <a:r>
              <a:rPr lang="pl-PL" dirty="0" smtClean="0"/>
              <a:t>Używanie technologii, która wymaga zbyt wiele czasu, aby ją rozwinąć,</a:t>
            </a:r>
          </a:p>
          <a:p>
            <a:r>
              <a:rPr lang="pl-PL" dirty="0" smtClean="0"/>
              <a:t>Nieprzewidzenie ruchów konkurencji,</a:t>
            </a:r>
          </a:p>
          <a:p>
            <a:r>
              <a:rPr lang="pl-PL" dirty="0" smtClean="0"/>
              <a:t>Niepoprawnie przewidywanie popytu klientów,</a:t>
            </a:r>
          </a:p>
          <a:p>
            <a:r>
              <a:rPr lang="pl-PL" dirty="0" smtClean="0"/>
              <a:t>Przegapienie momentu kiedy trzeba było radykalnie zmienić instrumenty marketingowe</a:t>
            </a:r>
            <a:r>
              <a:rPr lang="pl-PL" dirty="0"/>
              <a:t> </a:t>
            </a:r>
            <a:r>
              <a:rPr lang="pl-PL" dirty="0" smtClean="0"/>
              <a:t>aby wypromować nowy produkt,</a:t>
            </a:r>
          </a:p>
          <a:p>
            <a:r>
              <a:rPr lang="pl-PL" dirty="0" smtClean="0"/>
              <a:t>Zignorowanie bomb z opóźnionym zapłonem wynikających z wewnętrznej polityki w firmie które uniemożliwią sukces w implementacji rozwiązań, jakie się chce wdrażać. 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 nadmiernego optymizmu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pl-PL" dirty="0" smtClean="0"/>
              <a:t>Konsultowanie się z ludźmi od marketingu tylko dwa razy zamiast 10 czy 100 razy,</a:t>
            </a:r>
          </a:p>
          <a:p>
            <a:r>
              <a:rPr lang="pl-PL" dirty="0" smtClean="0"/>
              <a:t>Niedoinwestowanie finansowe lub czasowe, emocjonalne, w zakresie rozpatrzonych opcji, rozmów i dyskusji, eksperymentów, symulacji, testów rynkowych, </a:t>
            </a:r>
          </a:p>
          <a:p>
            <a:r>
              <a:rPr lang="pl-PL" dirty="0" smtClean="0"/>
              <a:t>Nowy produkt trafia na rynek 6 miesięcy za późno z pominiętym kluczowym kanałem dystrybucji lub pominiętą kluczową funkcjonalnością,</a:t>
            </a:r>
          </a:p>
          <a:p>
            <a:r>
              <a:rPr lang="pl-PL" dirty="0" smtClean="0"/>
              <a:t>Zmarnowany czas, wysiłek, pieniądze. </a:t>
            </a:r>
          </a:p>
          <a:p>
            <a:r>
              <a:rPr lang="pl-PL" dirty="0" smtClean="0"/>
              <a:t>Sukces biznesowy to gra typu wszystko albo nic.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Toyota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Do początku lat 1990 Toyota była niezwykle rentowna i miała duży udział w rynku,</a:t>
            </a:r>
          </a:p>
          <a:p>
            <a:r>
              <a:rPr lang="pl-PL" dirty="0" smtClean="0"/>
              <a:t>Martwiło to bardzo menedżerów bo nic tak nie usypia człowieka jak sukces, obserwowali firmy Koreańskie, m.in. </a:t>
            </a:r>
            <a:r>
              <a:rPr lang="pl-PL" dirty="0" err="1" smtClean="0"/>
              <a:t>Hyundaya</a:t>
            </a:r>
            <a:r>
              <a:rPr lang="pl-PL" dirty="0" smtClean="0"/>
              <a:t>,</a:t>
            </a:r>
          </a:p>
          <a:p>
            <a:r>
              <a:rPr lang="pl-PL" dirty="0" smtClean="0"/>
              <a:t>Toyota konkurowała z przyszłymi potencjalnymi konkurentami, zanim stali się oni prawdziwą konkurencją dla Toyoty,</a:t>
            </a:r>
          </a:p>
          <a:p>
            <a:r>
              <a:rPr lang="pl-PL" dirty="0" smtClean="0"/>
              <a:t>Między innymi dlatego postanowili zaprojektować pierwszy samochód XXI wieku </a:t>
            </a:r>
            <a:r>
              <a:rPr lang="pl-PL" dirty="0" err="1" smtClean="0"/>
              <a:t>chodziaż</a:t>
            </a:r>
            <a:r>
              <a:rPr lang="pl-PL" dirty="0" smtClean="0"/>
              <a:t> mieli jeszcze do końca XX wieku 10 lat – była to Toyota </a:t>
            </a:r>
            <a:r>
              <a:rPr lang="pl-PL" dirty="0" err="1" smtClean="0"/>
              <a:t>Prius</a:t>
            </a:r>
            <a:r>
              <a:rPr lang="pl-PL" dirty="0"/>
              <a:t> </a:t>
            </a:r>
            <a:r>
              <a:rPr lang="pl-PL" dirty="0" smtClean="0"/>
              <a:t>(wygodny, łatwy do prowadzenia dla kobiet, ekologiczny, wydajny na paliwie, niski hałas i wibracje),</a:t>
            </a:r>
          </a:p>
          <a:p>
            <a:r>
              <a:rPr lang="pl-PL" dirty="0" smtClean="0"/>
              <a:t>Osobne zespoły pracowały nad systemem napędu, osobne nad: podwoziem, silnik, układ sterowania, karoserią, technologią produkcji, itd. </a:t>
            </a:r>
          </a:p>
          <a:p>
            <a:r>
              <a:rPr lang="pl-PL" dirty="0" smtClean="0"/>
              <a:t>Wszyscy członkowie zespołu mieli od 30 do 40 lat, mieli być doświadczeni ale jeszcze elastyczni i innowacyjni. </a:t>
            </a:r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Toyota chciała małego sedana, o zużyciu paliwa nie większym niż 6 litrów na 100 km, wydajność zużycia paliwa o 75% wyższa niż w podobnym modelu, który istniał, a mianowicie Corolli,</a:t>
            </a:r>
          </a:p>
          <a:p>
            <a:r>
              <a:rPr lang="pl-PL" dirty="0" smtClean="0"/>
              <a:t>Na początku chciano wydajność zużycia paliwa o połowę wyższą niż w Corolli, ale uznano, że to osiągną konkurencji, więc Toyota musiała mieć ją jeszcze o połowę wyższą, </a:t>
            </a:r>
          </a:p>
          <a:p>
            <a:r>
              <a:rPr lang="pl-PL" dirty="0" smtClean="0"/>
              <a:t>Oznaczało to kompletną zmianę technologii silnika, jedynie silniki hybrydowe, na razie w fazie kompletnych projektów były w stanie spełnić tak wyśrubowane warunki,</a:t>
            </a:r>
          </a:p>
          <a:p>
            <a:r>
              <a:rPr lang="pl-PL" dirty="0" smtClean="0"/>
              <a:t>Toyota nie wiedziała też jak daleko rozwinęli swoje silniki hybrydowe konkurenci, czyli Honda albo Ford. Musieli zatem pracować bardzo szybko.</a:t>
            </a:r>
          </a:p>
          <a:p>
            <a:r>
              <a:rPr lang="pl-PL" dirty="0" smtClean="0"/>
              <a:t>Szanse powodzenia Toyota szacowała na pięć procent albo mniej.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Aby ułatwić komunikację wszyscy członkowie zespołu pracowali w jednym dużym pokoju wyposażonym w cały niezbędny do projektowania sprzęt,</a:t>
            </a:r>
          </a:p>
          <a:p>
            <a:r>
              <a:rPr lang="pl-PL" dirty="0" smtClean="0"/>
              <a:t>Komunikacja była także elektroniczna, wszyscy wrzucali na wirtualną przestrzeń kluczowe kwestie do rozwiązania,</a:t>
            </a:r>
          </a:p>
          <a:p>
            <a:r>
              <a:rPr lang="pl-PL" dirty="0" smtClean="0"/>
              <a:t>Ten zespół ostatecznie liczył 300 ludzi. </a:t>
            </a:r>
          </a:p>
          <a:p>
            <a:r>
              <a:rPr lang="pl-PL" dirty="0" smtClean="0"/>
              <a:t>Po raz pierwszy problemy były rozwiązywane przez cały zespół, a nie hierarchicznie (najpierw pracownik zgłasza problem zwierzchnikowi, potem ten zgłasza swojemu jeżeli go nie potrafi rozwiązać) – każdy otrzymywał emaila z opisem problemu i każdy mógł problem rozwiązać (czyli komunikacja nie w piramidę tylko w kole),</a:t>
            </a:r>
          </a:p>
          <a:p>
            <a:r>
              <a:rPr lang="pl-PL" dirty="0" smtClean="0"/>
              <a:t>Można oszacować że już to, co zrobiono do tego momentu podniosło szanse na sukces z 5% do 10%.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/>
          </a:bodyPr>
          <a:lstStyle/>
          <a:p>
            <a:r>
              <a:rPr lang="pl-PL" dirty="0" smtClean="0"/>
              <a:t>Kierownik zespołu przewidział sporo problemów zanim się pojawiły, na przykład zamiast klasycznego dla Toyoty podejścia, że osoby projektujące samochód były wysłane na linię produkcyjną aby poznać proces produkcji i pomagać przy problemach nakazał aby osoby z produkcji uczestniczyły w projektowaniu samochodu, aby uniknąć potem problemów z montażem,</a:t>
            </a:r>
          </a:p>
          <a:p>
            <a:r>
              <a:rPr lang="pl-PL" dirty="0" smtClean="0"/>
              <a:t>W retrospekcji to podniosło szanse projektu do 15%,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0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Ludzie mieli skupić się na produkcie, a nie na interesach swojego działu,</a:t>
            </a:r>
          </a:p>
          <a:p>
            <a:pPr algn="just"/>
            <a:r>
              <a:rPr lang="pl-PL" dirty="0" smtClean="0"/>
              <a:t>Mimo, że to była firma japońska, odeszli od rangi pracowników, każdy dyskutował z każdym jak równy z równym,</a:t>
            </a:r>
          </a:p>
          <a:p>
            <a:pPr algn="just"/>
            <a:r>
              <a:rPr lang="pl-PL" dirty="0" smtClean="0"/>
              <a:t>Często zatrudniali osoby spoza firmy, bo pracowali pod presją czasu, bez historycznych odniesień do poprzednich produktów, z konieczności szybko się ucząc,</a:t>
            </a:r>
          </a:p>
          <a:p>
            <a:pPr algn="just"/>
            <a:r>
              <a:rPr lang="pl-PL" dirty="0" smtClean="0"/>
              <a:t>Rozpatrzyli 80 różnych typów silników hybrydowych – uznali, że jeżeli znajdą jedną wyróżniającą się opcję silnika hybrydowego, to podniesie to szanse na sukces do 17%.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Testy silników były w dużej części realizowane za pomocą oprogramowania do symulacji, ale musieli najpierw poprawić istniejące oprogramowanie, bo nie nadawało się do silników hybrydowych.</a:t>
            </a:r>
          </a:p>
          <a:p>
            <a:pPr algn="just"/>
            <a:r>
              <a:rPr lang="pl-PL" dirty="0" smtClean="0"/>
              <a:t>Dzięki temu zawęzili zbiór silników do czterech. Były one najbardziej wydajne co do zużycia paliwa, ale nie było wiadomo który jest najtańszy w produkcji. Wybrano ostatecznie silnik o najprostszej budowie.</a:t>
            </a:r>
          </a:p>
          <a:p>
            <a:pPr algn="just"/>
            <a:r>
              <a:rPr lang="pl-PL" dirty="0" smtClean="0"/>
              <a:t>To samo zrobili z zawieszeniem, stylizacją samochodu, wszystkimi częściami. </a:t>
            </a:r>
          </a:p>
          <a:p>
            <a:pPr algn="just"/>
            <a:r>
              <a:rPr lang="pl-PL" dirty="0" smtClean="0"/>
              <a:t>Tworzono dużo nadmiarowych opcji po to, aby wybrać najlepsze rozwiązanie. Toyota posiada 7 różnych studiów stylizacji pojazdów, normalnie dla różnych rodzajów pojazdów, ale tutaj wszystkie studia dostarczyły projekty. </a:t>
            </a:r>
          </a:p>
          <a:p>
            <a:pPr algn="just"/>
            <a:r>
              <a:rPr lang="pl-PL" dirty="0" smtClean="0"/>
              <a:t>Wypróbowano też 20 różnych systemów transmisji,</a:t>
            </a:r>
          </a:p>
          <a:p>
            <a:pPr algn="just"/>
            <a:r>
              <a:rPr lang="pl-PL" dirty="0" smtClean="0"/>
              <a:t>Oszacowano, że to podniosło szanse sukcesu do 20%.</a:t>
            </a:r>
          </a:p>
          <a:p>
            <a:pPr algn="just"/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Strategia nadmiarowych opcji była oparta na teorii, że we wczesnych fazach rozwoju technologii market usuwa z rynku dziesiątki różnych produktów, aby ostatecznie pozostały najlepsze projekty tych produktów. </a:t>
            </a:r>
          </a:p>
          <a:p>
            <a:pPr algn="just"/>
            <a:r>
              <a:rPr lang="pl-PL" dirty="0" smtClean="0"/>
              <a:t>Toyota zastosowała podobne podejście analizując możliwe rozwiązania i potem naśladując łączną reakcję tysięcy ludzi eliminowała projekty, które by i oni wyeliminowali,</a:t>
            </a:r>
          </a:p>
          <a:p>
            <a:pPr algn="just"/>
            <a:r>
              <a:rPr lang="pl-PL" dirty="0" smtClean="0"/>
              <a:t>Było to konieczne, bo musieli podjąć decyzję o produkcji bez działającego prototypu (pierwszy raz w historii Toyoty).</a:t>
            </a:r>
          </a:p>
          <a:p>
            <a:pPr algn="just"/>
            <a:r>
              <a:rPr lang="pl-PL" dirty="0" smtClean="0"/>
              <a:t>Problemem była konieczność stworzenia baterii 10 razy mniejszej niż istniejące. Toyota nie lubi kupować istotnych technologii, ale nie umieli sobie poradzić sami i ostatecznie wybrali Matsushita </a:t>
            </a:r>
            <a:r>
              <a:rPr lang="pl-PL" dirty="0" err="1" smtClean="0"/>
              <a:t>Electric</a:t>
            </a:r>
            <a:r>
              <a:rPr lang="pl-PL" dirty="0" smtClean="0"/>
              <a:t> aby zaprojektowali i wyprodukowali odpowiednie baterie. Baterie te miały być potem sprzedawane innym producentom hybryd. To było joint-venture więc Toyota nie straciła kontroli nad technologią. </a:t>
            </a:r>
          </a:p>
          <a:p>
            <a:pPr algn="just"/>
            <a:r>
              <a:rPr lang="pl-PL" dirty="0" smtClean="0"/>
              <a:t>Szanse powodzenia wzrosły do 25%.</a:t>
            </a:r>
          </a:p>
          <a:p>
            <a:pPr algn="just"/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4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strategiczne	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Każda firma w pewnym momencie staje przed maksymalnym momentem ryzyka, </a:t>
            </a:r>
          </a:p>
          <a:p>
            <a:r>
              <a:rPr lang="pl-PL" dirty="0" smtClean="0"/>
              <a:t>Jest to moment maksymalnych możliwości, kiedy los przedsiębiorstwa zależy od podjęcia właściwej decyzji w tym kluczowym momencie. </a:t>
            </a:r>
          </a:p>
          <a:p>
            <a:r>
              <a:rPr lang="pl-PL" dirty="0" smtClean="0"/>
              <a:t>Można dużo przegrać, ale także dużo wygrać. </a:t>
            </a:r>
          </a:p>
          <a:p>
            <a:r>
              <a:rPr lang="pl-PL" dirty="0" smtClean="0"/>
              <a:t>Poziom ryzyka działalności wydaje się rosnąć, w latach 80-tych około 30 procent spółek z indeksu S&amp;P miały najwyższy rating czyli inwestycyjny (A), a obecnie jest to zaledwie 14%. </a:t>
            </a:r>
          </a:p>
          <a:p>
            <a:r>
              <a:rPr lang="pl-PL" dirty="0" smtClean="0"/>
              <a:t>Z kolei spółki o ratingu C wzrosły z 12% do 30%. </a:t>
            </a:r>
          </a:p>
          <a:p>
            <a:r>
              <a:rPr lang="pl-PL" dirty="0" smtClean="0"/>
              <a:t>Strategia to plan zarządzania ryzykiem przedsiębiorstwa.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Kolejnym krokiem było stworzenie nowej elektroniki zdolnej do kontroli przepływu energii elektrycznej w samochodzie. Nikt takiej elektroniki nie produkował, Toyota musiała stworzyć własną nową fabrykę i zaprojektować chipsety od zera. </a:t>
            </a:r>
          </a:p>
          <a:p>
            <a:pPr algn="just"/>
            <a:r>
              <a:rPr lang="pl-PL" dirty="0" smtClean="0"/>
              <a:t>Toyota zatrudniła specjalistów od półprzewodników, przeszkoliła z zakresu motoryzacji i technologii hybrydowej. </a:t>
            </a:r>
          </a:p>
          <a:p>
            <a:pPr algn="just"/>
            <a:r>
              <a:rPr lang="pl-PL" dirty="0" smtClean="0"/>
              <a:t>Było to kosztowne i czasochłonne, ale podniosło szanse sukcesu do 30%. </a:t>
            </a:r>
          </a:p>
          <a:p>
            <a:pPr algn="just"/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Czas był bardzo ograniczony, wręcz do poziomu, który wydawał się niemożliwy do uzyskania, ale przez to nie pracowano nad niczym innym tylko nad tym projektem i nie można było zwolnić tempa,</a:t>
            </a:r>
          </a:p>
          <a:p>
            <a:pPr algn="just"/>
            <a:r>
              <a:rPr lang="pl-PL" dirty="0" smtClean="0"/>
              <a:t>Zaletą tak drakońskich terminów było zmniejszenie ryzyka nieprzewidzianych przeszkód takich jak:  nowi konkurenci, zmiany technologiczne, przewroty gospodarcze, zmiany potrzeb konsumentów,</a:t>
            </a:r>
          </a:p>
          <a:p>
            <a:pPr algn="just"/>
            <a:r>
              <a:rPr lang="pl-PL" dirty="0" smtClean="0"/>
              <a:t>Dzięki szybkości redukowano ryzyko, że do czasu zakończenia projekt stanie się przestarzały i niepotrzebny,</a:t>
            </a:r>
          </a:p>
          <a:p>
            <a:pPr algn="just"/>
            <a:r>
              <a:rPr lang="pl-PL" dirty="0" smtClean="0"/>
              <a:t>To podniosło szanse powodzenia do 35%.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Kolejnym problemem Toyoty była kwestia czy są w stanie wyprodukować samochód, który już został dobrze zaprojektowany po niskich kosztach.</a:t>
            </a:r>
          </a:p>
          <a:p>
            <a:pPr algn="just"/>
            <a:r>
              <a:rPr lang="pl-PL" dirty="0" smtClean="0"/>
              <a:t>Chodziło o wykorzystanie istniejących maszyn i wyprodukowanie ogromnych części z metalu po niskim koszcie. Przekierowano do tego ludzi z Toyoty z odpowiednim doświadczeniem.</a:t>
            </a:r>
          </a:p>
          <a:p>
            <a:pPr algn="just"/>
            <a:r>
              <a:rPr lang="pl-PL" dirty="0" smtClean="0"/>
              <a:t>Dzięki wykorzystaniu istniejących maszyn zaoszczędzono rok czasu i pół miliarda dolarów.</a:t>
            </a:r>
          </a:p>
          <a:p>
            <a:pPr algn="just"/>
            <a:r>
              <a:rPr lang="pl-PL" dirty="0" smtClean="0"/>
              <a:t>Cena sprzedaży nie mogła przekroczyć znacząco ceny normalnego sedana na rynku.</a:t>
            </a:r>
          </a:p>
          <a:p>
            <a:pPr algn="just"/>
            <a:r>
              <a:rPr lang="pl-PL" dirty="0" smtClean="0"/>
              <a:t>Ostatecznie udało się i podniosło to szanse sukcesu do 40%.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Toyota zmniejszyła ryzyko na modelu </a:t>
            </a:r>
            <a:r>
              <a:rPr lang="pl-PL" dirty="0" err="1" smtClean="0"/>
              <a:t>Prius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6635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Koszty rozwoju produktu wyniosły ponad 1 miliard dolarów.</a:t>
            </a:r>
          </a:p>
          <a:p>
            <a:pPr algn="just"/>
            <a:r>
              <a:rPr lang="pl-PL" dirty="0" smtClean="0"/>
              <a:t>W tym samym czasie na rynku pojawiły się także hybrydy Hondy,</a:t>
            </a:r>
          </a:p>
          <a:p>
            <a:pPr algn="just"/>
            <a:r>
              <a:rPr lang="pl-PL" dirty="0" smtClean="0"/>
              <a:t>Więc nie było gwarancji sukcesu. </a:t>
            </a:r>
          </a:p>
          <a:p>
            <a:pPr algn="just"/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Ale to nie wszystko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Wcześniejsze samochody-hybrydy nie sprzedawały się prawie zupełnie, </a:t>
            </a:r>
          </a:p>
          <a:p>
            <a:r>
              <a:rPr lang="pl-PL" dirty="0" smtClean="0"/>
              <a:t>Toyota musiała mądrze reklamować samochód, który był droższy od 3.000 do 5.000 USD od zwykłych sedanów tej klasy, dlatego marketing pomijał porównania cenowe,</a:t>
            </a:r>
          </a:p>
          <a:p>
            <a:r>
              <a:rPr lang="pl-PL" dirty="0" smtClean="0"/>
              <a:t>Toyota użyła techniki odskoczni w której organizowana jest seria projektów występujących po sobie, z których każdy kolejny bazuje na doświadczeniu wyniesionemu z poprzednich projektów,</a:t>
            </a:r>
          </a:p>
          <a:p>
            <a:r>
              <a:rPr lang="pl-PL" dirty="0" smtClean="0"/>
              <a:t>Przykładem jest system operacyjny Windows który w każdej kolejnej wersji jest ulepszany, dopiero druga-trzecia wersja jest naprawdę dobra. </a:t>
            </a:r>
          </a:p>
          <a:p>
            <a:r>
              <a:rPr lang="pl-PL" dirty="0" smtClean="0"/>
              <a:t>Tak samo było z Toyotą </a:t>
            </a:r>
            <a:r>
              <a:rPr lang="pl-PL" dirty="0" err="1" smtClean="0"/>
              <a:t>Prius</a:t>
            </a:r>
            <a:r>
              <a:rPr lang="pl-PL" dirty="0" smtClean="0"/>
              <a:t> – dopiero trzecia wersja samochodu była naprawdę dobra. Już </a:t>
            </a:r>
            <a:r>
              <a:rPr lang="pl-PL" dirty="0" err="1" smtClean="0"/>
              <a:t>Prius</a:t>
            </a:r>
            <a:r>
              <a:rPr lang="pl-PL" dirty="0" smtClean="0"/>
              <a:t> 1.0 zużywał o połowę mniej paliwa, ale wersja 3.0 dużo lepiej się prowadziła, była dopracowana </a:t>
            </a:r>
            <a:r>
              <a:rPr lang="pl-PL" dirty="0" err="1" smtClean="0"/>
              <a:t>designowo</a:t>
            </a:r>
            <a:r>
              <a:rPr lang="pl-PL" dirty="0" smtClean="0"/>
              <a:t> a koszty niektórych elementów zredukowano o 70%, zużycie paliwa było jeszcze mniejsze. </a:t>
            </a:r>
          </a:p>
          <a:p>
            <a:r>
              <a:rPr lang="pl-PL" dirty="0" smtClean="0"/>
              <a:t>Aby kupić </a:t>
            </a:r>
            <a:r>
              <a:rPr lang="pl-PL" dirty="0" err="1" smtClean="0"/>
              <a:t>Priusa</a:t>
            </a:r>
            <a:r>
              <a:rPr lang="pl-PL" dirty="0" smtClean="0"/>
              <a:t> 3.0 trzeba było czekać kilka miesięcy. </a:t>
            </a:r>
          </a:p>
          <a:p>
            <a:r>
              <a:rPr lang="pl-PL" dirty="0" smtClean="0"/>
              <a:t>Szanse na sukces finansowy projektu wzrosły do 50%.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Sukces Toyoty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Toyota oprócz produktu i marketingu miała dobry model biznesowy, czyli konstrukcję większą niż tylko produkt i marketing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987569"/>
              </p:ext>
            </p:extLst>
          </p:nvPr>
        </p:nvGraphicFramePr>
        <p:xfrm>
          <a:off x="838200" y="3017044"/>
          <a:ext cx="10399775" cy="3384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0941"/>
                <a:gridCol w="2206724"/>
                <a:gridCol w="4742110"/>
              </a:tblGrid>
              <a:tr h="19685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Elementy</a:t>
                      </a:r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projektu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Honda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Toyota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19685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Docelowa grupa klientów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Średnie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dochody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Wysokie dochody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3937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Unikalna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dla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klienta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Wydajność energetyczna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Wydajność energetyczna, łatwe prowadzenie, styl, </a:t>
                      </a:r>
                      <a:r>
                        <a:rPr lang="pl-PL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elektronika, prestiż,</a:t>
                      </a:r>
                      <a:r>
                        <a:rPr lang="pl-PL" sz="20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bardzo zaawansowany technicznie produkt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</a:tr>
              <a:tr h="3937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 zysku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samochody z niską marżą zysku</a:t>
                      </a:r>
                      <a:endParaRPr lang="pl-PL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samochody z wysoką marżą zysku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</a:tr>
              <a:tr h="7874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 strategiczna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patenty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patenty, możliwości produkcji chipów elektronicznych, pozycja z niższymi kosztami, marka "zielona" i "wysokich </a:t>
                      </a:r>
                      <a:r>
                        <a:rPr lang="pl-PL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technologii„ 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1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Sukces Toyoty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Dzięki ogromnemu popytowi różnica cenowa między </a:t>
            </a:r>
            <a:r>
              <a:rPr lang="pl-PL" dirty="0" err="1" smtClean="0"/>
              <a:t>Priusem</a:t>
            </a:r>
            <a:r>
              <a:rPr lang="pl-PL" dirty="0" smtClean="0"/>
              <a:t> a podobnym samochodem </a:t>
            </a:r>
            <a:r>
              <a:rPr lang="pl-PL" dirty="0" err="1" smtClean="0"/>
              <a:t>niehybrydą</a:t>
            </a:r>
            <a:r>
              <a:rPr lang="pl-PL" dirty="0" smtClean="0"/>
              <a:t> – Toyotą Camry spadła do 1000 USD,</a:t>
            </a:r>
          </a:p>
          <a:p>
            <a:r>
              <a:rPr lang="pl-PL" dirty="0" smtClean="0"/>
              <a:t>Sprzedaż w USA ruszyła dopiero po usunięciu usterek, które wykryli klienci w Japonii, gdzie zaczęto sprzedawać samochód,</a:t>
            </a:r>
          </a:p>
          <a:p>
            <a:r>
              <a:rPr lang="pl-PL" dirty="0" smtClean="0"/>
              <a:t>Spółka opracowała patenty i licencje na technologię hybrydową, które potem komercyjnie sprzedawała innym producentom samochodów.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Apple </a:t>
            </a:r>
            <a:r>
              <a:rPr lang="pl-PL" dirty="0" err="1" smtClean="0"/>
              <a:t>Ipod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Ipod</a:t>
            </a:r>
            <a:endParaRPr lang="en-US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Steve </a:t>
            </a:r>
            <a:r>
              <a:rPr lang="pl-PL" dirty="0" err="1" smtClean="0"/>
              <a:t>Jobs</a:t>
            </a:r>
            <a:r>
              <a:rPr lang="pl-PL" dirty="0" smtClean="0"/>
              <a:t> nie wprowadził do komputera </a:t>
            </a:r>
            <a:r>
              <a:rPr lang="pl-PL" dirty="0" err="1" smtClean="0"/>
              <a:t>iMac</a:t>
            </a:r>
            <a:r>
              <a:rPr lang="pl-PL" dirty="0" smtClean="0"/>
              <a:t> nagrywarki CD, chociaż sam był fanem muzyki, </a:t>
            </a:r>
          </a:p>
          <a:p>
            <a:r>
              <a:rPr lang="pl-PL" dirty="0" smtClean="0"/>
              <a:t>Nie pozwalało to zgrywać muzyki i jej powielać. </a:t>
            </a:r>
          </a:p>
          <a:p>
            <a:r>
              <a:rPr lang="pl-PL" dirty="0" smtClean="0"/>
              <a:t>Dopiero w kolejnych wersjach </a:t>
            </a:r>
            <a:r>
              <a:rPr lang="pl-PL" dirty="0" err="1" smtClean="0"/>
              <a:t>iMaca</a:t>
            </a:r>
            <a:r>
              <a:rPr lang="pl-PL" dirty="0" smtClean="0"/>
              <a:t> dołożono nagrywarkę, ale dało to do myślenia Steve’owi </a:t>
            </a:r>
            <a:r>
              <a:rPr lang="pl-PL" dirty="0" err="1" smtClean="0"/>
              <a:t>Jobs’owi</a:t>
            </a:r>
            <a:r>
              <a:rPr lang="pl-PL" dirty="0" smtClean="0"/>
              <a:t>. </a:t>
            </a:r>
            <a:r>
              <a:rPr lang="pl-PL" dirty="0" err="1" smtClean="0"/>
              <a:t>Jobs</a:t>
            </a:r>
            <a:r>
              <a:rPr lang="pl-PL" dirty="0" smtClean="0"/>
              <a:t> postanowił stworzyć rentowny system sprzedaży muzyki zanim wyprzedzi Go w tym konkurencja. </a:t>
            </a:r>
          </a:p>
          <a:p>
            <a:r>
              <a:rPr lang="pl-PL" dirty="0" smtClean="0"/>
              <a:t>Z uwagi na krótki czas kupiono oprogramowanie, które z czasem stało się iTunes – oprogramowanie kupiono gotowe, ale dostosowano je do standardów jakości firmy Apple. </a:t>
            </a:r>
          </a:p>
          <a:p>
            <a:r>
              <a:rPr lang="pl-PL" dirty="0" smtClean="0"/>
              <a:t>Ale Steve </a:t>
            </a:r>
            <a:r>
              <a:rPr lang="pl-PL" dirty="0" err="1" smtClean="0"/>
              <a:t>Jobs</a:t>
            </a:r>
            <a:r>
              <a:rPr lang="pl-PL" dirty="0" smtClean="0"/>
              <a:t> pamiętał walkmana i chciał stworzyć coś podobnego, ale uwspółcześnionego. Dlatego zdecydowano, że powstanie iPod.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iPod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początku projektu szanse były na poziomie 10%, że produkt będzie się sprzedawał, głównymi konkurentami były: Sony, Panasonic, Samsung. </a:t>
            </a:r>
          </a:p>
          <a:p>
            <a:r>
              <a:rPr lang="pl-PL" dirty="0" smtClean="0"/>
              <a:t>Wiadomo było, że rozwijane są konkurencyjne produkty do </a:t>
            </a:r>
            <a:r>
              <a:rPr lang="pl-PL" dirty="0" err="1" smtClean="0"/>
              <a:t>iTues</a:t>
            </a:r>
            <a:r>
              <a:rPr lang="pl-PL" dirty="0" smtClean="0"/>
              <a:t> i iPoda. Dodatkowo, koszty stworzenia produktu iPod (przenośne urządzenie do odtwarzania muzyki) były bardzo wysokie. </a:t>
            </a:r>
          </a:p>
          <a:p>
            <a:r>
              <a:rPr lang="pl-PL" dirty="0" smtClean="0"/>
              <a:t>Rynek na płatną muzykę mógł się nigdy nie rozwinąć (Napster).</a:t>
            </a:r>
          </a:p>
          <a:p>
            <a:r>
              <a:rPr lang="pl-PL" dirty="0" smtClean="0"/>
              <a:t>Ale Apple już wtedy miało swój rynek i swoich wiernych klientów.</a:t>
            </a:r>
          </a:p>
          <a:p>
            <a:r>
              <a:rPr lang="pl-PL" dirty="0" smtClean="0"/>
              <a:t>Na początku rozwijania koncepcji szanse na sukces wynosiły 10%.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2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 głównych rodzajów ryzyka strategicznego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20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1. Ryzyko niepowodzenia dużego projektu (badawczego, rozwojowego, inwestycyjnego) zwykle 20 : 80 – jak je obniżyć,</a:t>
            </a:r>
          </a:p>
          <a:p>
            <a:r>
              <a:rPr lang="pl-PL" dirty="0" smtClean="0"/>
              <a:t> 2. Nagle klienci odchodzą – zmiana preferencji, priorytetów, gustów,</a:t>
            </a:r>
          </a:p>
          <a:p>
            <a:r>
              <a:rPr lang="pl-PL" dirty="0" smtClean="0"/>
              <a:t>3. Przemysł staje na rozdrożu – kiedy w danej branży nagle drastycznie zmienia się technologia albo model biznesowy, to do 80% przedsiębiorstw nie przeżyje takich gwałtownych zmian,</a:t>
            </a:r>
          </a:p>
          <a:p>
            <a:r>
              <a:rPr lang="pl-PL" dirty="0" smtClean="0"/>
              <a:t>4. Pojawia się konkurent, który wydaje się nie do pokonania,</a:t>
            </a:r>
          </a:p>
          <a:p>
            <a:r>
              <a:rPr lang="pl-PL" dirty="0" smtClean="0"/>
              <a:t>5. </a:t>
            </a:r>
            <a:r>
              <a:rPr lang="pl-PL" dirty="0"/>
              <a:t>M</a:t>
            </a:r>
            <a:r>
              <a:rPr lang="pl-PL" dirty="0" smtClean="0"/>
              <a:t>arka traci siłę (40% znanych marek utraciło swoje znaczenie),</a:t>
            </a:r>
          </a:p>
          <a:p>
            <a:r>
              <a:rPr lang="pl-PL" dirty="0" smtClean="0"/>
              <a:t>6. W branży przestało się realizować zyski (nadmiar konkurencji, rosnąca siła klientów – linie lotnicze, elektronika, zakupy spożywcze)</a:t>
            </a:r>
          </a:p>
          <a:p>
            <a:r>
              <a:rPr lang="pl-PL" dirty="0" smtClean="0"/>
              <a:t>7. Sprzedaż przestała rosnąć w danej firmie (osiągnęła maksimum) , spadają ceny, nowe projekty wyhamowały, najzdolniejsi pracownicy odchodzą.</a:t>
            </a:r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iPod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0040" y="1298448"/>
            <a:ext cx="11484864" cy="55595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Zwiększanie szans rozpoczęto od wyznaczenia terminu uruchomienia nowego produktu – zamiast półtora roku było to 9 miesięcy.</a:t>
            </a:r>
          </a:p>
          <a:p>
            <a:pPr algn="just"/>
            <a:r>
              <a:rPr lang="pl-PL" dirty="0" smtClean="0"/>
              <a:t>Krótki czas był zarówno z powodu konkurencji jak i zmuszenia pracowników do skupienia całej swojej uwagi na tym produkcie. Mniej istotne projekty poszły w odstawkę.</a:t>
            </a:r>
          </a:p>
          <a:p>
            <a:pPr algn="just"/>
            <a:r>
              <a:rPr lang="pl-PL" dirty="0" smtClean="0"/>
              <a:t>Strategia rozwoju produktu oparta była na nadmiarze opcji, które rozważano i analizowano szukając najlepszych rozwiązań. </a:t>
            </a:r>
          </a:p>
          <a:p>
            <a:pPr algn="just"/>
            <a:r>
              <a:rPr lang="pl-PL" dirty="0" smtClean="0"/>
              <a:t>Nad produktem najpierw pracowało kilku ludzi, potem kilkunastu, w końcu 50 ludzi. </a:t>
            </a:r>
          </a:p>
          <a:p>
            <a:pPr algn="just"/>
            <a:r>
              <a:rPr lang="pl-PL" dirty="0" err="1" smtClean="0"/>
              <a:t>Jobs</a:t>
            </a:r>
            <a:r>
              <a:rPr lang="pl-PL" dirty="0" smtClean="0"/>
              <a:t> nie wierzył w liniowy rozwój produktu, lecz w </a:t>
            </a:r>
            <a:r>
              <a:rPr lang="pl-PL" dirty="0" err="1" smtClean="0"/>
              <a:t>pararelizację</a:t>
            </a:r>
            <a:r>
              <a:rPr lang="pl-PL" dirty="0" smtClean="0"/>
              <a:t>, więc równoległe pracowano nad różnymi elementami produktu: specjaliści od układów scalonych, marketingowcy, ludzie od produkcji, ludzie od designu, programiści.</a:t>
            </a:r>
          </a:p>
          <a:p>
            <a:pPr algn="just"/>
            <a:r>
              <a:rPr lang="pl-PL" dirty="0" smtClean="0"/>
              <a:t>W Apple nie było jednego wielkiego pokoju, ale ludzie non stop się spotykali i rozmawiali. </a:t>
            </a:r>
            <a:r>
              <a:rPr lang="pl-PL" dirty="0" err="1" smtClean="0"/>
              <a:t>Jobs</a:t>
            </a:r>
            <a:r>
              <a:rPr lang="pl-PL" dirty="0" smtClean="0"/>
              <a:t> rozstrzygał spory, pilnował czasu, kierował dyskusją.</a:t>
            </a:r>
          </a:p>
          <a:p>
            <a:pPr algn="just"/>
            <a:r>
              <a:rPr lang="pl-PL" dirty="0" smtClean="0"/>
              <a:t>Dyskusja trwała między wszystkimi osobami pracującymi nad produktem.</a:t>
            </a:r>
          </a:p>
          <a:p>
            <a:pPr algn="just"/>
            <a:r>
              <a:rPr lang="pl-PL" dirty="0" smtClean="0"/>
              <a:t>Szukano w </a:t>
            </a:r>
            <a:r>
              <a:rPr lang="pl-PL" dirty="0" err="1" smtClean="0"/>
              <a:t>internecie</a:t>
            </a:r>
            <a:r>
              <a:rPr lang="pl-PL" dirty="0" smtClean="0"/>
              <a:t> właściwego oprogramowania, komponentów, szukano najwyższych parametrów jeżeli chodzi o wygodę użytkowania, głównie kupując wszystko od partnerów (firm partnerskich). Od Toshiby kupili malutki dysk 1.8 cala. Dla innych firm był on za drogi.</a:t>
            </a:r>
          </a:p>
          <a:p>
            <a:pPr algn="just"/>
            <a:r>
              <a:rPr lang="pl-PL" dirty="0" smtClean="0"/>
              <a:t>Szanse dzięki temu wzrosły do 15%.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29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iPod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52144"/>
            <a:ext cx="10515600" cy="5204206"/>
          </a:xfrm>
        </p:spPr>
        <p:txBody>
          <a:bodyPr/>
          <a:lstStyle/>
          <a:p>
            <a:r>
              <a:rPr lang="pl-PL" dirty="0" smtClean="0"/>
              <a:t>Apple znalazło także małą spółkę </a:t>
            </a:r>
            <a:r>
              <a:rPr lang="pl-PL" dirty="0" err="1" smtClean="0"/>
              <a:t>PortalPlayer</a:t>
            </a:r>
            <a:r>
              <a:rPr lang="pl-PL" dirty="0" smtClean="0"/>
              <a:t>, które stworzyło technologię systemu na chipie, co mogło służyć jako wnętrze iPoda.</a:t>
            </a:r>
          </a:p>
          <a:p>
            <a:r>
              <a:rPr lang="pl-PL" dirty="0" smtClean="0"/>
              <a:t>To przyspieszyło prace nad produktem o kilka miesięcy i podniosło szanse na sukces do 18%.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iPod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Myśl ambitnie, ale upraszczaj – motto inżynierów Apple</a:t>
            </a:r>
          </a:p>
          <a:p>
            <a:r>
              <a:rPr lang="pl-PL" dirty="0" smtClean="0"/>
              <a:t>Po zakupie najważniejszych części technologicznych opracowano wygodny interfejs użytkownika oraz obudowę oraz opakowanie, musiały one nie tylko być atrakcyjne, ale wręcz takie, żeby trudno im się było oprzeć, </a:t>
            </a:r>
          </a:p>
          <a:p>
            <a:r>
              <a:rPr lang="pl-PL" dirty="0" smtClean="0"/>
              <a:t>Każdego dnia upraszczali menu odtwarzacza, w końcu stwierdzili wszyscy zgodnie, że to jest to, co chcieli uzyskać i czego chcieliby używać. </a:t>
            </a:r>
          </a:p>
          <a:p>
            <a:r>
              <a:rPr lang="pl-PL" dirty="0" smtClean="0"/>
              <a:t>Atrakcyjność urządzenia i łatwość obsługi podniosły szanse do 25%.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iPod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Kolejnym elementem redukcji ryzyka była odpowiednia prezentacja produktu – pokazano go w super atrakcyjny i medialny sposób. </a:t>
            </a:r>
          </a:p>
          <a:p>
            <a:r>
              <a:rPr lang="pl-PL" dirty="0" smtClean="0"/>
              <a:t> W efekcie prezentację spotkała pozytywna reakcja ludzi i mediów, w wyniku czego w wielu telewizjach świata iPod otrzymał bezpłatną reklamę, gdy pokazywano ich nowy produkt jako ciekawy gadżet,</a:t>
            </a:r>
          </a:p>
          <a:p>
            <a:r>
              <a:rPr lang="pl-PL" dirty="0" smtClean="0"/>
              <a:t>Podniosło to szanse na sukces sprzedażowy do 30%.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56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iPod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14984"/>
            <a:ext cx="10515600" cy="5161979"/>
          </a:xfrm>
        </p:spPr>
        <p:txBody>
          <a:bodyPr/>
          <a:lstStyle/>
          <a:p>
            <a:r>
              <a:rPr lang="pl-PL" dirty="0" smtClean="0"/>
              <a:t>Cena iPoda wynosiła 399 USD i była uważana za histerycznie wysoką, ale iPody sprzedawały się bardzo dobrze, mimo tak wysokiej ceny,</a:t>
            </a:r>
          </a:p>
          <a:p>
            <a:r>
              <a:rPr lang="pl-PL" dirty="0" smtClean="0"/>
              <a:t>Apple zaczęło pracę nad kolejną wersją iPoda, którą po roku sprzedawali za 499 USD, </a:t>
            </a:r>
          </a:p>
          <a:p>
            <a:r>
              <a:rPr lang="pl-PL" dirty="0" smtClean="0"/>
              <a:t>Zamieniono kółeczko mechaniczne kółeczkiem elektronicznym.</a:t>
            </a:r>
          </a:p>
          <a:p>
            <a:r>
              <a:rPr lang="pl-PL" dirty="0" smtClean="0"/>
              <a:t>iPod stał się modny, uznany za jakość wykonania i niezawodność, </a:t>
            </a:r>
          </a:p>
          <a:p>
            <a:r>
              <a:rPr lang="pl-PL" dirty="0" smtClean="0"/>
              <a:t>Podniosło to szanse sukcesu produktu do 50%.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iPod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Razem z iPodem rozwijano także program iTunes pozwalający tworzyć własne kolekcje muzyki, ściąganie legalnej muzyki było łatwe i tanie, </a:t>
            </a:r>
          </a:p>
          <a:p>
            <a:r>
              <a:rPr lang="pl-PL" dirty="0" smtClean="0"/>
              <a:t>Do tego rok później Apple zaczął sprzedawać trzecią wersję iPoda z dyskiem do 40 GB,</a:t>
            </a:r>
          </a:p>
          <a:p>
            <a:r>
              <a:rPr lang="pl-PL" dirty="0" smtClean="0"/>
              <a:t>Trzecia wersja iPoda zachwyciła użytkowników, używały jej gwiazdy telewizji i piosenki, recenzowano go wszędzie, co zapewniło Apple bezpłatną ogromną promocję, </a:t>
            </a:r>
          </a:p>
          <a:p>
            <a:r>
              <a:rPr lang="pl-PL" dirty="0" smtClean="0"/>
              <a:t>iPod stał się niezbędnym akcesorium dla młodzieży i fanów elektroniki,</a:t>
            </a:r>
          </a:p>
          <a:p>
            <a:r>
              <a:rPr lang="pl-PL" dirty="0" smtClean="0"/>
              <a:t>W tym samym czasie Apple uruchomiło swój sklep do iTunes, czyli iTunes automatycznie łączyło się ze sklepem gdzie można było kupować muzykę. Podpisano umowy z największymi firmami muzycznymi świata. Cena była ta sama i za jedną piosenkę trzeba było zapłacić 1 USD.</a:t>
            </a:r>
          </a:p>
          <a:p>
            <a:r>
              <a:rPr lang="pl-PL" dirty="0" smtClean="0"/>
              <a:t>Sklep zaczął sprzedawać miliony piosenek tygodniowo.</a:t>
            </a:r>
          </a:p>
          <a:p>
            <a:r>
              <a:rPr lang="pl-PL" dirty="0" smtClean="0"/>
              <a:t>W ciągu 3 lat iPod z 2.5 obrotu Apple urósł do 33% łącznego obrotu tej firmy.</a:t>
            </a:r>
          </a:p>
          <a:p>
            <a:r>
              <a:rPr lang="pl-PL" dirty="0" smtClean="0"/>
              <a:t>Tempo wzrostu sprzedaży Apple w tym czasie wynosiło 34% rocznie.</a:t>
            </a:r>
          </a:p>
          <a:p>
            <a:r>
              <a:rPr lang="pl-PL" dirty="0" smtClean="0"/>
              <a:t>Produkt dostosowano także do tego, że można go było obsługiwać w Windows.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Mars </a:t>
            </a:r>
            <a:r>
              <a:rPr lang="pl-PL" dirty="0" err="1" smtClean="0"/>
              <a:t>Pathfinder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Mars </a:t>
            </a:r>
            <a:r>
              <a:rPr lang="pl-PL" dirty="0" err="1" smtClean="0"/>
              <a:t>Pathfinder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lang="pl-PL" dirty="0" err="1" smtClean="0"/>
              <a:t>Pathfinder</a:t>
            </a:r>
            <a:r>
              <a:rPr lang="pl-PL" dirty="0" smtClean="0"/>
              <a:t> miał pracować na Marsie przez tydzień, a pracował przez ponad 3 miesiące, </a:t>
            </a:r>
          </a:p>
          <a:p>
            <a:r>
              <a:rPr lang="pl-PL" dirty="0" smtClean="0"/>
              <a:t>Kosztował 20% tego co inne misje na Marsa (265 milionów dolarów), </a:t>
            </a:r>
          </a:p>
          <a:p>
            <a:r>
              <a:rPr lang="pl-PL" dirty="0" smtClean="0"/>
              <a:t>Czas przygotowania to 4 lata gdzie inne misje przygotowywano przez osiem lat, </a:t>
            </a:r>
          </a:p>
          <a:p>
            <a:r>
              <a:rPr lang="pl-PL" dirty="0" smtClean="0"/>
              <a:t>Inżynierowie pracujący nad </a:t>
            </a:r>
            <a:r>
              <a:rPr lang="pl-PL" dirty="0" err="1" smtClean="0"/>
              <a:t>PathFinderem</a:t>
            </a:r>
            <a:r>
              <a:rPr lang="pl-PL" dirty="0" smtClean="0"/>
              <a:t> brali udział w wieku projektach jednocześnie, </a:t>
            </a:r>
          </a:p>
          <a:p>
            <a:r>
              <a:rPr lang="pl-PL" dirty="0" err="1" smtClean="0"/>
              <a:t>Pathfinder</a:t>
            </a:r>
            <a:r>
              <a:rPr lang="pl-PL" dirty="0" smtClean="0"/>
              <a:t> nie miał zdublowanych części, każdy komponent był tylko jeden, przez co był lżejszy i tańszy, ale całość działała tylko tak długo jak długo działał najsłabszy komponent, dlatego testowano aż do bólu każdą część i każdy komponent, </a:t>
            </a:r>
          </a:p>
          <a:p>
            <a:r>
              <a:rPr lang="pl-PL" dirty="0" smtClean="0"/>
              <a:t>Nie próbowali elektroniki uczynić bardziej zaawansowaną niż było potrzeba, bo im szybsze chipy tym więcej energii zużywają,</a:t>
            </a:r>
          </a:p>
          <a:p>
            <a:r>
              <a:rPr lang="pl-PL" dirty="0" smtClean="0"/>
              <a:t>Dla </a:t>
            </a:r>
            <a:r>
              <a:rPr lang="pl-PL" dirty="0" err="1" smtClean="0"/>
              <a:t>Pathfindera</a:t>
            </a:r>
            <a:r>
              <a:rPr lang="pl-PL" dirty="0" smtClean="0"/>
              <a:t> nie projektowano każdej części samodzielnie, ani nie zlecano jej wykonania poddostawców, większość części była kupiona jako gotowe komponenty.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4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wnioski wyciągnąć z tych opisów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Ile projektów jest w firmie, ile zużywają zasobów</a:t>
            </a:r>
          </a:p>
          <a:p>
            <a:r>
              <a:rPr lang="pl-PL" dirty="0" smtClean="0"/>
              <a:t>2. Jaki jest nasz wiodący projekt i jakie są realne szanse jego sukcesu,</a:t>
            </a:r>
          </a:p>
          <a:p>
            <a:r>
              <a:rPr lang="pl-PL" dirty="0" smtClean="0"/>
              <a:t>3. Jakie 20 rzeczy / działań / rozwiązań może poprawić szanse naszego projektu, że zakończy się sukcesem?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Proste narzędzie do oceny szans projektu</a:t>
            </a:r>
            <a:br>
              <a:rPr lang="pl-PL" dirty="0" smtClean="0"/>
            </a:br>
            <a:r>
              <a:rPr lang="pl-PL" dirty="0" smtClean="0"/>
              <a:t>(same odpowiedzi na lewo 6%, prawo 24%)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39</a:t>
            </a:fld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/>
          <a:srcRect l="41250" t="60871" r="37600" b="16682"/>
          <a:stretch/>
        </p:blipFill>
        <p:spPr>
          <a:xfrm>
            <a:off x="1874520" y="2073948"/>
            <a:ext cx="7516368" cy="423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Redukcja ryzyka dużego projektu inwestycyjnego</a:t>
            </a:r>
            <a:endParaRPr lang="en-US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Nagłe odchodzenie klientów</a:t>
            </a:r>
            <a:endParaRPr lang="en-US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/>
              <a:t>Ryzyko klientów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Reguła </a:t>
            </a:r>
            <a:r>
              <a:rPr lang="pl-PL" dirty="0" err="1" smtClean="0"/>
              <a:t>Pareto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0896" y="1472184"/>
            <a:ext cx="11530584" cy="5249291"/>
          </a:xfrm>
        </p:spPr>
        <p:txBody>
          <a:bodyPr>
            <a:normAutofit/>
          </a:bodyPr>
          <a:lstStyle/>
          <a:p>
            <a:r>
              <a:rPr lang="pl-PL" dirty="0" smtClean="0"/>
              <a:t>Często 20 procent najlepszych klientów generuje 80 procent zysku,</a:t>
            </a:r>
          </a:p>
          <a:p>
            <a:r>
              <a:rPr lang="pl-PL" dirty="0" smtClean="0"/>
              <a:t>Utrata kilki drobnych klientów to raczej proces normalny (zmieniające się gusty i preferencje klientów), ale jeżeli zaczynają odchodzić najlepsi klienci, jest to bardzo duże niebezpieczeństwo,</a:t>
            </a:r>
          </a:p>
          <a:p>
            <a:r>
              <a:rPr lang="pl-PL" dirty="0" smtClean="0"/>
              <a:t>Jest to takie samo ryzyko jak wszystkie inne, nie da się powstrzymać klientów przed odejściem, ale można zapobiec odejściu klientów, jeżeli będziemy wiedzieli o nich więcej od naszych konkurentów,</a:t>
            </a:r>
          </a:p>
          <a:p>
            <a:r>
              <a:rPr lang="pl-PL" dirty="0" smtClean="0"/>
              <a:t>Nawet zatrzymanie 5 procent klientów oznacza duże zyski,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klientów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1480" y="1399032"/>
            <a:ext cx="11439144" cy="4777931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Trzeba nieustannie zadawać sobie pytania czego boimy się dowiedzieć o klientach i jak się tego dowiedzieć już dzisiaj,</a:t>
            </a:r>
          </a:p>
          <a:p>
            <a:r>
              <a:rPr lang="pl-PL" dirty="0"/>
              <a:t>Systemy wyceny produktów muszą uwzględniać preferencje klientów, np. Intel obniżył o 50% cenę procesora </a:t>
            </a:r>
            <a:r>
              <a:rPr lang="pl-PL" dirty="0" smtClean="0"/>
              <a:t>i9-7980XE,</a:t>
            </a:r>
          </a:p>
          <a:p>
            <a:r>
              <a:rPr lang="pl-PL" dirty="0" smtClean="0"/>
              <a:t>Trzeba mieć programy organizujące najważniejsze elementy budowania relacji z klientami, m.in. Oferta produktów dostosowanych do preferencji klientów, programy premiowania stałych klientów, systemy sygnalizowania przez klientów problemów z produktami lub usługami, aby klienci byli zadowoleni z transakcji,</a:t>
            </a:r>
          </a:p>
          <a:p>
            <a:r>
              <a:rPr lang="pl-PL" dirty="0" smtClean="0"/>
              <a:t>Kultura organizacyjna nastawiona na klienta, aby pracownicy nie otrzymywali presji, że z jednej strony klienci mają być zadowoleni, a z drugiej należy na nich do bólu oszczędzać, pracownicy muszą wiedzieć co im wolno, czego nie wolno, jak im wolno dbać o klienta, a jak nie, itd. </a:t>
            </a:r>
          </a:p>
          <a:p>
            <a:r>
              <a:rPr lang="pl-PL" dirty="0" smtClean="0"/>
              <a:t>Kultura organizacyjna eksperymentowania z nowymi produktami, ofertami, usługami, warunkami sprzedaży, porażki cieszą tak samo jak sukcesy, bo przynajmniej wiadomo co się nie opłaca.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klientów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1480" y="1399032"/>
            <a:ext cx="11439144" cy="4777931"/>
          </a:xfrm>
        </p:spPr>
        <p:txBody>
          <a:bodyPr>
            <a:normAutofit/>
          </a:bodyPr>
          <a:lstStyle/>
          <a:p>
            <a:r>
              <a:rPr lang="pl-PL" dirty="0" smtClean="0"/>
              <a:t>Istotne w zarządzaniu ryzykiem klientów jest stworzenie systemu w którym informację o klientach się zbiera, systematyzuje, analizuje, stawia pytania, identyfikuje czego organizacja nie wie i stara się znaleźć odpowiedzi, co ostatecznie pozwala podejmować lepsze decyzje,</a:t>
            </a:r>
          </a:p>
          <a:p>
            <a:r>
              <a:rPr lang="pl-PL" dirty="0" smtClean="0"/>
              <a:t>Skuteczność decyzji może się poprawić z 50% do 55%, ale to nadal jest bardzo cenne i wartościowe, nawet wzrost skuteczności o 1% jest bardzo wartościowy,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0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Sektor modowy: </a:t>
            </a:r>
            <a:r>
              <a:rPr lang="pl-PL" dirty="0" err="1" smtClean="0"/>
              <a:t>Coach</a:t>
            </a:r>
            <a:r>
              <a:rPr lang="pl-PL" dirty="0" smtClean="0"/>
              <a:t>, </a:t>
            </a:r>
            <a:r>
              <a:rPr lang="pl-PL" dirty="0" err="1" smtClean="0"/>
              <a:t>Tsuataya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44</a:t>
            </a:fld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/>
          <a:srcRect l="43307" t="51333" r="36521" b="32000"/>
          <a:stretch/>
        </p:blipFill>
        <p:spPr>
          <a:xfrm>
            <a:off x="2258568" y="1690688"/>
            <a:ext cx="7470648" cy="432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Coach</a:t>
            </a:r>
            <a:r>
              <a:rPr lang="pl-PL" dirty="0" smtClean="0"/>
              <a:t> (torebki)	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Firma wyszła od bardzo konserwatywnych, bardzo wysokiej jakości torebek dla kobiet-prawników, sędziów, dyrektorów, które można było niezależnie od ich wieku odnowić w sklepie – były tak wysokiej jakości,</a:t>
            </a:r>
          </a:p>
          <a:p>
            <a:r>
              <a:rPr lang="pl-PL" dirty="0" smtClean="0"/>
              <a:t>Jednak pozycja kobiet w świecie biznesu poprawiała się i już nie musiały używać tylko konserwatywnych produktów – firma musiała dostosować się do zmiany potrzeb klientów i obecnie oferuje torebki wszelkiej maści i koloru,</a:t>
            </a:r>
          </a:p>
          <a:p>
            <a:r>
              <a:rPr lang="pl-PL" dirty="0" smtClean="0"/>
              <a:t>Zachowali jednak rozpoznawalność marki i bardzo wysoką jakość, </a:t>
            </a:r>
          </a:p>
          <a:p>
            <a:r>
              <a:rPr lang="pl-PL" dirty="0" smtClean="0"/>
              <a:t>Poszerzyli ofertę o kosmetyczki, buty, paski, rękawiczki, </a:t>
            </a:r>
          </a:p>
          <a:p>
            <a:r>
              <a:rPr lang="pl-PL" dirty="0" err="1" smtClean="0"/>
              <a:t>Coach</a:t>
            </a:r>
            <a:r>
              <a:rPr lang="pl-PL" dirty="0" smtClean="0"/>
              <a:t> zajmuje niszę rynkową – luksus po dostępnej cenie, dużo poniżej Gucciego, Coco-Chanel, Luis-</a:t>
            </a:r>
            <a:r>
              <a:rPr lang="pl-PL" dirty="0" err="1" smtClean="0"/>
              <a:t>Vutton</a:t>
            </a:r>
            <a:r>
              <a:rPr lang="pl-PL" dirty="0" smtClean="0"/>
              <a:t>, itp.</a:t>
            </a:r>
          </a:p>
          <a:p>
            <a:r>
              <a:rPr lang="pl-PL" dirty="0" err="1" smtClean="0"/>
              <a:t>Coach</a:t>
            </a:r>
            <a:r>
              <a:rPr lang="pl-PL" dirty="0" smtClean="0"/>
              <a:t> nieustannie szuka najważniejszych determinant wyborów klientów, co kupują i DLACZEGO,</a:t>
            </a:r>
          </a:p>
          <a:p>
            <a:r>
              <a:rPr lang="pl-PL" dirty="0" smtClean="0"/>
              <a:t>Co roku wydają 5 milionów dolarów na testy nowych produktów na co składa się około 60 tysięcy ankiet jeden-do-jednego z ankieterem, liczne ankiety telefoniczne, analizy konkurentów i konkurencyjności produktów, prototypy i testy w sklepach,</a:t>
            </a:r>
          </a:p>
          <a:p>
            <a:r>
              <a:rPr lang="pl-PL" dirty="0" smtClean="0"/>
              <a:t>Buduje się rankingi firm pod względem konkurencyjności i ustala jakie miejsce zajmuje </a:t>
            </a:r>
            <a:r>
              <a:rPr lang="pl-PL" dirty="0" err="1" smtClean="0"/>
              <a:t>Coach</a:t>
            </a:r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Coach</a:t>
            </a:r>
            <a:r>
              <a:rPr lang="pl-PL" dirty="0" smtClean="0"/>
              <a:t> (torebki)	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488" y="1690688"/>
            <a:ext cx="11338560" cy="4828984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Firma posiada 10 milionów klientów w swojej bazie i analizuje wszelkie dane o nich,</a:t>
            </a:r>
          </a:p>
          <a:p>
            <a:r>
              <a:rPr lang="pl-PL" dirty="0" smtClean="0"/>
              <a:t>Analizuje się ich stopień zadowolenia, konkurencyjność produktów, pozytywny zamiar zakupu (ang. </a:t>
            </a:r>
            <a:r>
              <a:rPr lang="pl-PL" dirty="0" err="1" smtClean="0"/>
              <a:t>positive</a:t>
            </a:r>
            <a:r>
              <a:rPr lang="pl-PL" dirty="0" smtClean="0"/>
              <a:t> </a:t>
            </a:r>
            <a:r>
              <a:rPr lang="pl-PL" dirty="0" err="1" smtClean="0"/>
              <a:t>buying</a:t>
            </a:r>
            <a:r>
              <a:rPr lang="pl-PL" dirty="0" smtClean="0"/>
              <a:t> </a:t>
            </a:r>
            <a:r>
              <a:rPr lang="pl-PL" dirty="0" err="1" smtClean="0"/>
              <a:t>intent</a:t>
            </a:r>
            <a:r>
              <a:rPr lang="pl-PL" dirty="0" smtClean="0"/>
              <a:t>) który się porównuje do prawdziwych, rzeczywiście realizowanych zakupów,</a:t>
            </a:r>
          </a:p>
          <a:p>
            <a:r>
              <a:rPr lang="pl-PL" dirty="0" smtClean="0"/>
              <a:t>Analizuje się nowych klientów, klientów którzy odeszli, reakcje klientów na ceny, reakcję na nowe rodzaje produktów, reakcję na zmienność na poziomie mikro czyli na przykład reakcję na kolor granatowy i morski, </a:t>
            </a:r>
          </a:p>
          <a:p>
            <a:r>
              <a:rPr lang="pl-PL" dirty="0" smtClean="0"/>
              <a:t>Dzięki temu firma wie jakie nowe wersje ich produktów powinny się dobrze sprzedawać,</a:t>
            </a:r>
          </a:p>
          <a:p>
            <a:r>
              <a:rPr lang="pl-PL" dirty="0" smtClean="0"/>
              <a:t>Tuż przed wprowadzeniem nowego produktu na rynek robią jeszcze małe i szybkie testy rynkowe sprawdzające i produkt i cenę,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Coach</a:t>
            </a:r>
            <a:r>
              <a:rPr lang="pl-PL" dirty="0" smtClean="0"/>
              <a:t> (torebki)	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488" y="1690688"/>
            <a:ext cx="11338560" cy="4828984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Firma w istotny sposób obniżyła ryzyko swojej działalności:</a:t>
            </a:r>
          </a:p>
          <a:p>
            <a:r>
              <a:rPr lang="pl-PL" dirty="0" smtClean="0"/>
              <a:t> obcięła koszty stałe za pomocą ostrożnego outsourcingu,</a:t>
            </a:r>
          </a:p>
          <a:p>
            <a:r>
              <a:rPr lang="pl-PL" dirty="0" smtClean="0"/>
              <a:t>Cykl rozwoju nowych produktów skrócili o 30% czasu,</a:t>
            </a:r>
          </a:p>
          <a:p>
            <a:r>
              <a:rPr lang="pl-PL" dirty="0" smtClean="0"/>
              <a:t>Obniżono zapasy produktów do 1/3 tego, co trzymają konkurencji, </a:t>
            </a:r>
          </a:p>
          <a:p>
            <a:r>
              <a:rPr lang="pl-PL" dirty="0" err="1" smtClean="0"/>
              <a:t>Coach</a:t>
            </a:r>
            <a:r>
              <a:rPr lang="pl-PL" dirty="0" smtClean="0"/>
              <a:t> pracował </a:t>
            </a:r>
            <a:r>
              <a:rPr lang="pl-PL" dirty="0"/>
              <a:t>szersze spektrum produktów, okazji do zakupu i cen; może śledzić ciągłe zmiany na rynku, w razie potrzeby ograniczając i rozszerzając linie </a:t>
            </a:r>
            <a:r>
              <a:rPr lang="pl-PL" dirty="0" smtClean="0"/>
              <a:t>produktów, </a:t>
            </a:r>
          </a:p>
          <a:p>
            <a:r>
              <a:rPr lang="pl-PL" dirty="0" smtClean="0"/>
              <a:t>Spółka jednak uważa, żeby nie przesadzić ani z tempem rozwoju, ani ilością produktów, odmawiają sprzedaży licencji na dany model produktu, odmawiają zakupu innych marek, ale i tak się boją, że rozwijają się za szybko. </a:t>
            </a:r>
          </a:p>
          <a:p>
            <a:r>
              <a:rPr lang="pl-PL" dirty="0" smtClean="0"/>
              <a:t>Ryzyko klienta nigdy nie znika.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</a:t>
            </a:r>
            <a:r>
              <a:rPr lang="pl-PL" dirty="0" err="1" smtClean="0"/>
              <a:t>Coach</a:t>
            </a:r>
            <a:r>
              <a:rPr lang="pl-PL" dirty="0" smtClean="0"/>
              <a:t> minimalizuje ryzyko klienta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77240"/>
            <a:ext cx="10515600" cy="5399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 * Ciągłe zbieranie informacji </a:t>
            </a:r>
            <a:r>
              <a:rPr lang="pl-PL" dirty="0"/>
              <a:t>o </a:t>
            </a:r>
            <a:r>
              <a:rPr lang="pl-PL" dirty="0" smtClean="0"/>
              <a:t>klientach,</a:t>
            </a:r>
          </a:p>
          <a:p>
            <a:r>
              <a:rPr lang="pl-PL" dirty="0" smtClean="0"/>
              <a:t>Używa </a:t>
            </a:r>
            <a:r>
              <a:rPr lang="pl-PL" dirty="0"/>
              <a:t>wielu punktów kontaktowych dla klientów, aby poprawić prognozowanie </a:t>
            </a:r>
            <a:r>
              <a:rPr lang="pl-PL" dirty="0" smtClean="0"/>
              <a:t>popytu,</a:t>
            </a:r>
          </a:p>
          <a:p>
            <a:r>
              <a:rPr lang="pl-PL" dirty="0" smtClean="0"/>
              <a:t>Monitoruje </a:t>
            </a:r>
            <a:r>
              <a:rPr lang="pl-PL" dirty="0"/>
              <a:t>sygnały wczesnego ostrzegania o zmianie klienta poprzez szczegółowe dane dotyczące </a:t>
            </a:r>
            <a:r>
              <a:rPr lang="pl-PL" dirty="0" smtClean="0"/>
              <a:t>sprzedaży,</a:t>
            </a:r>
          </a:p>
          <a:p>
            <a:r>
              <a:rPr lang="pl-PL" dirty="0" smtClean="0"/>
              <a:t>Zmniejszyli koszty stałe </a:t>
            </a:r>
            <a:r>
              <a:rPr lang="pl-PL" dirty="0"/>
              <a:t>(przejście z 75 procent </a:t>
            </a:r>
            <a:r>
              <a:rPr lang="pl-PL" dirty="0" err="1" smtClean="0"/>
              <a:t>insourcingu</a:t>
            </a:r>
            <a:r>
              <a:rPr lang="pl-PL" dirty="0" smtClean="0"/>
              <a:t> </a:t>
            </a:r>
            <a:r>
              <a:rPr lang="pl-PL" dirty="0"/>
              <a:t>w połowie lat 90. do 100 procent outsourcingu w 2002 r</a:t>
            </a:r>
            <a:r>
              <a:rPr lang="pl-PL" dirty="0" smtClean="0"/>
              <a:t>.).</a:t>
            </a:r>
          </a:p>
          <a:p>
            <a:r>
              <a:rPr lang="pl-PL" dirty="0" smtClean="0"/>
              <a:t>Skrócili </a:t>
            </a:r>
            <a:r>
              <a:rPr lang="pl-PL" dirty="0"/>
              <a:t>czas cyklu nowego produktu (wydawany co cztery do pięciu tygodni, w porównaniu </a:t>
            </a:r>
            <a:r>
              <a:rPr lang="pl-PL" dirty="0" smtClean="0"/>
              <a:t>do częstotliwości </a:t>
            </a:r>
            <a:r>
              <a:rPr lang="pl-PL" dirty="0"/>
              <a:t>dwa razy w roku</a:t>
            </a:r>
            <a:r>
              <a:rPr lang="pl-PL" dirty="0" smtClean="0"/>
              <a:t>).</a:t>
            </a:r>
          </a:p>
          <a:p>
            <a:r>
              <a:rPr lang="pl-PL" dirty="0" smtClean="0"/>
              <a:t>Uczą się oczekiwań klientów, oferując im wiele </a:t>
            </a:r>
            <a:r>
              <a:rPr lang="pl-PL" dirty="0"/>
              <a:t>odmian nowego produktu (od dwunastu do dwudziestu ośmiu na wydanie, od dwóch do trzech</a:t>
            </a:r>
            <a:r>
              <a:rPr lang="pl-PL" dirty="0" smtClean="0"/>
              <a:t>).</a:t>
            </a:r>
          </a:p>
          <a:p>
            <a:r>
              <a:rPr lang="pl-PL" dirty="0" smtClean="0"/>
              <a:t> </a:t>
            </a:r>
            <a:r>
              <a:rPr lang="pl-PL" dirty="0"/>
              <a:t>Skrócić czas realizacji koncepcji od półki (jedenaście miesięcy, poprawiony z piętnastu miesięcy).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7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Coach</a:t>
            </a:r>
            <a:r>
              <a:rPr lang="pl-PL" dirty="0" smtClean="0"/>
              <a:t> </a:t>
            </a:r>
            <a:r>
              <a:rPr lang="pl-PL" dirty="0" err="1" smtClean="0"/>
              <a:t>versis</a:t>
            </a:r>
            <a:r>
              <a:rPr lang="pl-PL" dirty="0" smtClean="0"/>
              <a:t> Gucci</a:t>
            </a:r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64333"/>
              </p:ext>
            </p:extLst>
          </p:nvPr>
        </p:nvGraphicFramePr>
        <p:xfrm>
          <a:off x="838200" y="1813719"/>
          <a:ext cx="10427207" cy="3689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3971"/>
                <a:gridCol w="3219853"/>
                <a:gridCol w="4243383"/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Element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Gucci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Coach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grupa docelowa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najwyższe dochody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średnie i najwyższe dochody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539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odróżnienie od konkurentów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>
                          <a:effectLst/>
                        </a:rPr>
                        <a:t>wysoki prestiż marki, dyktowanie mody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>
                          <a:effectLst/>
                        </a:rPr>
                        <a:t>uchwycenie sedna potrzeb klientów, comiesięczne odświeżenia linii produktowych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539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model zysków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ogromne marże zysku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>
                          <a:effectLst/>
                        </a:rPr>
                        <a:t>częste zakupy, rosnąca liczba produktów i linii produktowych, pewien udział w miesięcznych wydatkach klientów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kontrola strategiczna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marka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informacja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marka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Działania redukujące ryzyko strategiczne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Obniżanie kosztów stałych,</a:t>
            </a:r>
          </a:p>
          <a:p>
            <a:r>
              <a:rPr lang="pl-PL" dirty="0" smtClean="0"/>
              <a:t>Uzyskiwanie szybszych czasów reakcji na zamówienia klientów, na zmiany popytu na rynku,</a:t>
            </a:r>
          </a:p>
          <a:p>
            <a:r>
              <a:rPr lang="pl-PL" dirty="0" smtClean="0"/>
              <a:t>Wychwytywanie wczesnych oznak ryzyka strategicznego, których inni nie zauważyli, </a:t>
            </a:r>
          </a:p>
          <a:p>
            <a:r>
              <a:rPr lang="pl-PL" dirty="0" smtClean="0"/>
              <a:t>Rozwijanie i testowanie różnych wersji projektu produktów,</a:t>
            </a:r>
          </a:p>
          <a:p>
            <a:r>
              <a:rPr lang="pl-PL" dirty="0" smtClean="0"/>
              <a:t>Zbieranie danych o klientach – proces ciągły, dane wieloaspektowe.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Tsutaya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Japoński odpowiedni kombinacji Amazon + </a:t>
            </a:r>
            <a:r>
              <a:rPr lang="pl-PL" dirty="0" err="1" smtClean="0"/>
              <a:t>Barnes</a:t>
            </a:r>
            <a:r>
              <a:rPr lang="pl-PL" dirty="0" smtClean="0"/>
              <a:t> &amp; Noble razem, </a:t>
            </a:r>
          </a:p>
          <a:p>
            <a:r>
              <a:rPr lang="pl-PL" dirty="0" smtClean="0"/>
              <a:t>Dystrybuują informację i rozrywkę: muzykę, filmy video, książki, czasopisma, gry video, </a:t>
            </a:r>
          </a:p>
          <a:p>
            <a:r>
              <a:rPr lang="pl-PL" dirty="0" smtClean="0"/>
              <a:t>Od „zawsze” unikali wojen cenowych z większymi sieciami, </a:t>
            </a:r>
          </a:p>
          <a:p>
            <a:r>
              <a:rPr lang="pl-PL" dirty="0" smtClean="0"/>
              <a:t>Kolejne sklepy otwierali pod różnymi nazwami, aby nie kojarzono ich, że tworzą sieć i żeby nie drażnić większych konkurentów, </a:t>
            </a:r>
          </a:p>
          <a:p>
            <a:r>
              <a:rPr lang="pl-PL" dirty="0" smtClean="0"/>
              <a:t>W latach 1997 – 1999 próbowali uruchomić własną stację telewizyjną, ale ponieśli porażkę – nie poddali się, tylko w 1999 roku zobaczyli szansę w </a:t>
            </a:r>
            <a:r>
              <a:rPr lang="pl-PL" dirty="0" err="1" smtClean="0"/>
              <a:t>internecie</a:t>
            </a:r>
            <a:r>
              <a:rPr lang="pl-PL" dirty="0" smtClean="0"/>
              <a:t>, bo 48% klientów w ankiecie wypowiedziało się, że chce usług przez </a:t>
            </a:r>
            <a:r>
              <a:rPr lang="pl-PL" dirty="0" err="1" smtClean="0"/>
              <a:t>internet</a:t>
            </a:r>
            <a:r>
              <a:rPr lang="pl-PL" dirty="0" smtClean="0"/>
              <a:t>, ludzie ze stacji telewizyjnej przeszli do serwisu internetowego</a:t>
            </a:r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Tsutaya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Spółka stosowała karty pozwalające wypożyczać filmy (od tego spółka zaczęła działalność – od wypożyczalni filmów wideo) i potem te karty stosowali do wszelkich innych usług i zakupów – dzięki czemu zbierali dane o preferencjach klientów i ich zakupach,</a:t>
            </a:r>
          </a:p>
          <a:p>
            <a:r>
              <a:rPr lang="pl-PL" dirty="0" smtClean="0"/>
              <a:t>Systemy rejestrują miejsce, co kupiono, kiedy kupiono i prognozują co klient kupi następnego,</a:t>
            </a:r>
          </a:p>
          <a:p>
            <a:r>
              <a:rPr lang="pl-PL" dirty="0" smtClean="0"/>
              <a:t>Firma zbiera informacje o ulubionych książkach czy piosenkarzach i wyszukuje niszowe produkty, które powinny się spodobać danemu klientowi – nie zawęża swojej oferty, wręcz przeciwnie, </a:t>
            </a:r>
          </a:p>
          <a:p>
            <a:r>
              <a:rPr lang="pl-PL" dirty="0" smtClean="0"/>
              <a:t>Obserwują trendy w sprzedaży, wysyłają zalecenia co do produktów i redukcji kosztów do swoich sklepów,</a:t>
            </a:r>
          </a:p>
          <a:p>
            <a:r>
              <a:rPr lang="pl-PL" dirty="0" smtClean="0"/>
              <a:t>Znajomość o 5% więcej informacji o klientach daje ogromną przewagę konkurencyjną.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8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Tsutaya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Wystrój sklepów zależy od okolicy i oczekiwań klientów – raz wygląda jak Empik, innym razem jak sklep Apple, a raz jak sklep muzyczny z budkami do słuchania muzyki,</a:t>
            </a:r>
          </a:p>
          <a:p>
            <a:r>
              <a:rPr lang="pl-PL" dirty="0" smtClean="0"/>
              <a:t>Sklepy są otwarte od 7:00 do 4:00 (tak, nad ranem), a poza centrami miast od 7:00 do 1:00 (w nocy),</a:t>
            </a:r>
          </a:p>
          <a:p>
            <a:r>
              <a:rPr lang="pl-PL" dirty="0" smtClean="0"/>
              <a:t>Sklepy mają być piękne i przyciągać klientów, aby chcieli w nich spędzać czas,</a:t>
            </a:r>
          </a:p>
          <a:p>
            <a:r>
              <a:rPr lang="pl-PL" dirty="0" smtClean="0"/>
              <a:t>Spółka ma ponad 1400 sklepów w Japonii,</a:t>
            </a:r>
          </a:p>
          <a:p>
            <a:r>
              <a:rPr lang="pl-PL" dirty="0" smtClean="0"/>
              <a:t>Stosują liczne programy premiowe, zbieranie punktów, zniżek, kuponów, jeden na pięciu Japończyków posiada kartę lojalnościową </a:t>
            </a:r>
            <a:r>
              <a:rPr lang="pl-PL" dirty="0" err="1" smtClean="0"/>
              <a:t>Tsutaya</a:t>
            </a:r>
            <a:r>
              <a:rPr lang="pl-PL" dirty="0" smtClean="0"/>
              <a:t>,</a:t>
            </a:r>
          </a:p>
          <a:p>
            <a:r>
              <a:rPr lang="pl-PL" dirty="0" smtClean="0"/>
              <a:t>Cały czas poszerzają ofertę aby zaspokajać lepiej potrzeby klientów.</a:t>
            </a:r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Tsutaya</a:t>
            </a:r>
            <a:r>
              <a:rPr lang="pl-PL" dirty="0" smtClean="0"/>
              <a:t> – jak obniżyli ryzyko klienta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Unikanie nadmiaru lub niedoboru produktów poprzez nieustanne analizowanie danych o klientach,</a:t>
            </a:r>
          </a:p>
          <a:p>
            <a:r>
              <a:rPr lang="pl-PL" dirty="0" smtClean="0"/>
              <a:t>Każdy sklep oferuje odpowiedni produkt mix,</a:t>
            </a:r>
          </a:p>
          <a:p>
            <a:r>
              <a:rPr lang="pl-PL" dirty="0" smtClean="0"/>
              <a:t>System ostrzega przed możliwymi zmianami preferencji klientów,</a:t>
            </a:r>
          </a:p>
          <a:p>
            <a:r>
              <a:rPr lang="pl-PL" dirty="0" smtClean="0"/>
              <a:t>Gromadzą </a:t>
            </a:r>
            <a:r>
              <a:rPr lang="pl-PL" dirty="0"/>
              <a:t>i </a:t>
            </a:r>
            <a:r>
              <a:rPr lang="pl-PL" dirty="0" smtClean="0"/>
              <a:t>wykorzystują na bieżąco </a:t>
            </a:r>
            <a:r>
              <a:rPr lang="pl-PL" dirty="0"/>
              <a:t>informacje o klientach z wielu źródeł (firmy partnerskie lojalnościowe, sprzedaż online i offline, kontakty internetowe itp.). </a:t>
            </a:r>
          </a:p>
          <a:p>
            <a:r>
              <a:rPr lang="pl-PL" dirty="0" smtClean="0"/>
              <a:t>Zwiększają </a:t>
            </a:r>
            <a:r>
              <a:rPr lang="pl-PL" dirty="0"/>
              <a:t>punkty </a:t>
            </a:r>
            <a:r>
              <a:rPr lang="pl-PL" dirty="0" smtClean="0"/>
              <a:t>kontaktu z klientami za </a:t>
            </a:r>
            <a:r>
              <a:rPr lang="pl-PL" dirty="0"/>
              <a:t>pośrednictwem systemu punktów premiowych na karcie T. </a:t>
            </a:r>
          </a:p>
          <a:p>
            <a:r>
              <a:rPr lang="pl-PL" dirty="0" smtClean="0"/>
              <a:t>Tworzą ukierunkowane </a:t>
            </a:r>
            <a:r>
              <a:rPr lang="pl-PL" dirty="0"/>
              <a:t>oferty dla klientów (silnik rekomendacji, kupony, mail-maga itp.) </a:t>
            </a:r>
            <a:r>
              <a:rPr lang="pl-PL" dirty="0" smtClean="0"/>
              <a:t>za pomocą data </a:t>
            </a:r>
            <a:r>
              <a:rPr lang="pl-PL" dirty="0" err="1" smtClean="0"/>
              <a:t>miningu</a:t>
            </a:r>
            <a:r>
              <a:rPr lang="pl-PL" dirty="0"/>
              <a:t>.</a:t>
            </a:r>
            <a:endParaRPr lang="pl-PL" dirty="0" smtClean="0"/>
          </a:p>
          <a:p>
            <a:r>
              <a:rPr lang="pl-PL" dirty="0" smtClean="0"/>
              <a:t>Rozszerzają </a:t>
            </a:r>
            <a:r>
              <a:rPr lang="pl-PL" dirty="0"/>
              <a:t>portfolio produktów, aby zmniejszyć ryzyko pogorszenia się </a:t>
            </a:r>
            <a:r>
              <a:rPr lang="pl-PL" dirty="0" smtClean="0"/>
              <a:t>sprzedaży.</a:t>
            </a:r>
          </a:p>
          <a:p>
            <a:r>
              <a:rPr lang="pl-PL" dirty="0" smtClean="0"/>
              <a:t>Optymalizują </a:t>
            </a:r>
            <a:r>
              <a:rPr lang="pl-PL" dirty="0" err="1" smtClean="0"/>
              <a:t>product</a:t>
            </a:r>
            <a:r>
              <a:rPr lang="pl-PL" dirty="0" smtClean="0"/>
              <a:t> mix </a:t>
            </a:r>
            <a:r>
              <a:rPr lang="pl-PL" dirty="0"/>
              <a:t>poprzez </a:t>
            </a:r>
            <a:r>
              <a:rPr lang="pl-PL" dirty="0" smtClean="0"/>
              <a:t>analizę danych z danego obszaru o preferencjach klientów.</a:t>
            </a:r>
          </a:p>
          <a:p>
            <a:r>
              <a:rPr lang="pl-PL" dirty="0" smtClean="0"/>
              <a:t>Trendy analizują w ujęciu godzinowym (!) co pozwala ustalać stany magazynowe najniższe jakie są potrzebne.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Tsutaya</a:t>
            </a:r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24596"/>
              </p:ext>
            </p:extLst>
          </p:nvPr>
        </p:nvGraphicFramePr>
        <p:xfrm>
          <a:off x="557784" y="2610771"/>
          <a:ext cx="10634471" cy="2592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2886"/>
                <a:gridCol w="3283856"/>
                <a:gridCol w="4327729"/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Wyszczególnienie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model konwencjonalny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model intensywności informacyjnej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częstotliwość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>
                          <a:effectLst/>
                        </a:rPr>
                        <a:t>raz na rok lub mniej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>
                          <a:effectLst/>
                        </a:rPr>
                        <a:t>raz na miesiąc lub częściej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ilość wywiadów na rok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 tys - 6 tys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40 tys  - 60 tys.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szczegółowość danych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zagregowane, cały kraj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>
                          <a:effectLst/>
                        </a:rPr>
                        <a:t>zagregowane, regionalne, lokalne indywidualne, okazje zakupowe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ile eksperymentów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kilka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tysiące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redukować ryzyko klientów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1. </a:t>
            </a:r>
            <a:r>
              <a:rPr lang="pl-PL" dirty="0" smtClean="0"/>
              <a:t>Jak sprawny mamy system do </a:t>
            </a:r>
            <a:r>
              <a:rPr lang="pl-PL" dirty="0"/>
              <a:t>gromadzenia, śledzenia i wykorzystywania </a:t>
            </a:r>
            <a:r>
              <a:rPr lang="pl-PL" dirty="0" smtClean="0"/>
              <a:t>informacji </a:t>
            </a:r>
            <a:r>
              <a:rPr lang="pl-PL" dirty="0"/>
              <a:t>o </a:t>
            </a:r>
            <a:r>
              <a:rPr lang="pl-PL" dirty="0" smtClean="0"/>
              <a:t>klientach? </a:t>
            </a:r>
          </a:p>
          <a:p>
            <a:r>
              <a:rPr lang="pl-PL" dirty="0" smtClean="0"/>
              <a:t>2</a:t>
            </a:r>
            <a:r>
              <a:rPr lang="pl-PL" dirty="0"/>
              <a:t>. </a:t>
            </a:r>
            <a:r>
              <a:rPr lang="pl-PL" dirty="0" smtClean="0"/>
              <a:t>Ile eksperymentów rynkowych przeprowadziliśmy w ciągu ostatnich 12 miesięcy? </a:t>
            </a:r>
            <a:r>
              <a:rPr lang="pl-PL" dirty="0"/>
              <a:t>Czego nauczyliśmy się z tych eksperymentów? Ile </a:t>
            </a:r>
            <a:r>
              <a:rPr lang="pl-PL" dirty="0" smtClean="0"/>
              <a:t>okazało się, że marnowaliśmy kosztów marketingu</a:t>
            </a:r>
            <a:r>
              <a:rPr lang="pl-PL" dirty="0"/>
              <a:t>? </a:t>
            </a:r>
            <a:endParaRPr lang="pl-PL" dirty="0" smtClean="0"/>
          </a:p>
          <a:p>
            <a:r>
              <a:rPr lang="pl-PL" dirty="0" smtClean="0"/>
              <a:t>3</a:t>
            </a:r>
            <a:r>
              <a:rPr lang="pl-PL" dirty="0"/>
              <a:t>. </a:t>
            </a:r>
            <a:r>
              <a:rPr lang="pl-PL" dirty="0" smtClean="0"/>
              <a:t>Jeżeli nauczyliśmy się nowych cennych z punktu widzenia konkurencyjności rzeczy, to jak je wykorzystaliśmy do poprawy naszego modelu biznesowego? Jak je wykorzystaliśmy do zmiany następujących elementów:</a:t>
            </a:r>
          </a:p>
          <a:p>
            <a:r>
              <a:rPr lang="pl-PL" dirty="0" smtClean="0"/>
              <a:t>(a) wyborów klientów, </a:t>
            </a:r>
          </a:p>
          <a:p>
            <a:r>
              <a:rPr lang="pl-PL" dirty="0" smtClean="0"/>
              <a:t>(b) postrzegania unikalnych cech naszego produktu,</a:t>
            </a:r>
          </a:p>
          <a:p>
            <a:r>
              <a:rPr lang="pl-PL" dirty="0" smtClean="0"/>
              <a:t>(c ) korzyści z zakresu produktów, </a:t>
            </a:r>
          </a:p>
          <a:p>
            <a:r>
              <a:rPr lang="pl-PL" dirty="0" smtClean="0"/>
              <a:t>(d) zmiana lub ulepszenie modelu zysku, </a:t>
            </a:r>
          </a:p>
          <a:p>
            <a:r>
              <a:rPr lang="pl-PL" dirty="0" smtClean="0"/>
              <a:t>(e ) sposobu w jaki kontrolujemy naszą strategię produktową. </a:t>
            </a:r>
            <a:endParaRPr lang="pl-PL" dirty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redukować ryzyko klientów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4. Jak oceniasz skuteczność Twojej firmy w uczeniu się nowych informacji o klientach i używaniu tych informacji do zmiany strategii.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56</a:t>
            </a:fld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/>
          <a:srcRect l="43125" t="35318" r="39625" b="44353"/>
          <a:stretch/>
        </p:blipFill>
        <p:spPr>
          <a:xfrm>
            <a:off x="3072384" y="2682289"/>
            <a:ext cx="5797296" cy="362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Przemysł staje na rozdrożu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zmian (</a:t>
            </a:r>
            <a:r>
              <a:rPr lang="pl-PL" dirty="0" err="1" smtClean="0"/>
              <a:t>transition</a:t>
            </a:r>
            <a:r>
              <a:rPr lang="pl-PL" dirty="0" smtClean="0"/>
              <a:t> </a:t>
            </a:r>
            <a:r>
              <a:rPr lang="pl-PL" dirty="0" err="1" smtClean="0"/>
              <a:t>risk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6615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Ryzyko zmian to albo ryzyko wejścia na rynek nowej technologii, </a:t>
            </a:r>
          </a:p>
          <a:p>
            <a:r>
              <a:rPr lang="pl-PL" dirty="0" smtClean="0"/>
              <a:t>Albo ryzyko zmiany modelu biznesowego,</a:t>
            </a:r>
          </a:p>
          <a:p>
            <a:r>
              <a:rPr lang="pl-PL" dirty="0" smtClean="0"/>
              <a:t>Jednak spora ilość tych zmian daje się przewidzieć i wybrane firmy potrafią się na te zmiany przygotować,</a:t>
            </a:r>
          </a:p>
          <a:p>
            <a:r>
              <a:rPr lang="pl-PL" dirty="0" smtClean="0"/>
              <a:t>Jeżeli przemysł staje na rozdrożu technologicznym, trzeba obstawić obydwie technologie do momentu kiedy wiadomo która zwycięży, nie można ignorować pojawiających się rozdroży, bo można potem na tym dużo stracić (strategia </a:t>
            </a:r>
            <a:r>
              <a:rPr lang="pl-PL" dirty="0" err="1" smtClean="0"/>
              <a:t>double</a:t>
            </a:r>
            <a:r>
              <a:rPr lang="pl-PL" dirty="0" smtClean="0"/>
              <a:t>-Betting – w zakładach konnych nie stawiaj wszystkiego na jednego konia), </a:t>
            </a:r>
          </a:p>
          <a:p>
            <a:r>
              <a:rPr lang="pl-PL" dirty="0" smtClean="0"/>
              <a:t>Nie każde rozdroże to poważne zagrożenie, ale nie można żadnego ignorować.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zmian (</a:t>
            </a:r>
            <a:r>
              <a:rPr lang="pl-PL" dirty="0" err="1" smtClean="0"/>
              <a:t>transition</a:t>
            </a:r>
            <a:r>
              <a:rPr lang="pl-PL" dirty="0" smtClean="0"/>
              <a:t> </a:t>
            </a:r>
            <a:r>
              <a:rPr lang="pl-PL" dirty="0" err="1" smtClean="0"/>
              <a:t>risk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1751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Im większy sukces odniosło przedsiębiorstwo, tym trudniej zauważyć zagrożenie zmian w otoczeniu, dlatego, że:</a:t>
            </a:r>
          </a:p>
          <a:p>
            <a:r>
              <a:rPr lang="pl-PL" dirty="0" smtClean="0"/>
              <a:t>Kierownictwo haruje aby nadążyć za szybkim tempem rozwoju jednostki,</a:t>
            </a:r>
          </a:p>
          <a:p>
            <a:r>
              <a:rPr lang="pl-PL" dirty="0" smtClean="0"/>
              <a:t>Sukces powoduje spadek czujności, że konkurencja depcze nam po piętach,</a:t>
            </a:r>
          </a:p>
          <a:p>
            <a:r>
              <a:rPr lang="pl-PL" dirty="0" smtClean="0"/>
              <a:t>Im bardziej dane przedsiębiorstwo jest liderem w danej branży, tym więcej konkurentów stara się im podebrać rynek i klientów,</a:t>
            </a:r>
          </a:p>
          <a:p>
            <a:r>
              <a:rPr lang="pl-PL" dirty="0" smtClean="0"/>
              <a:t>Duże przedsiębiorstwa zwykle także mają skomplikowaną strukturę organizacyjną, stają się biurokratyczne i wolno reagują na wszelkie bodźce.</a:t>
            </a:r>
          </a:p>
          <a:p>
            <a:r>
              <a:rPr lang="pl-PL" dirty="0" smtClean="0"/>
              <a:t>Prosta zasada mówi – kiedy masz największą ochotę zrelaksować się, jest to moment największego ryzyka, z którego jeszcze nie zdajesz sobie sprawy.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Toyota – jak obniżyli ryzyko strategiczne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Obniżyła udział kosztów stałych,</a:t>
            </a:r>
          </a:p>
          <a:p>
            <a:r>
              <a:rPr lang="pl-PL" dirty="0" smtClean="0"/>
              <a:t>Skróciła długość cyklu operacyjnego, </a:t>
            </a:r>
          </a:p>
          <a:p>
            <a:r>
              <a:rPr lang="pl-PL" dirty="0" smtClean="0"/>
              <a:t>Skróciła czas rozwoju nowych produktów,</a:t>
            </a:r>
          </a:p>
          <a:p>
            <a:r>
              <a:rPr lang="pl-PL" dirty="0" smtClean="0"/>
              <a:t>Wdrożyła niezwykle elastyczny proces produkcyjny: jedna linia produkcyjna pozwala na montaż kilku modeli samochodów,</a:t>
            </a:r>
          </a:p>
          <a:p>
            <a:r>
              <a:rPr lang="pl-PL" dirty="0" smtClean="0"/>
              <a:t>Szeroki portfel różnych modeli samochodów (aby spadek popytu na jeden model nie załamał sprzedaży),</a:t>
            </a:r>
          </a:p>
          <a:p>
            <a:r>
              <a:rPr lang="pl-PL" dirty="0" smtClean="0"/>
              <a:t>Wzmacnia swoją markę,</a:t>
            </a:r>
          </a:p>
          <a:p>
            <a:r>
              <a:rPr lang="pl-PL" dirty="0" smtClean="0"/>
              <a:t>Jedne z najwyższych standardów jakości produktów i usług w branży.</a:t>
            </a:r>
          </a:p>
          <a:p>
            <a:r>
              <a:rPr lang="pl-PL" dirty="0" smtClean="0"/>
              <a:t>Można oferować wysoką jakość po niskiej cenie.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Netfliks</a:t>
            </a:r>
            <a:r>
              <a:rPr lang="pl-PL" dirty="0" smtClean="0"/>
              <a:t> i </a:t>
            </a:r>
            <a:r>
              <a:rPr lang="pl-PL" dirty="0" err="1" smtClean="0"/>
              <a:t>Blockbuster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9768" y="1825624"/>
            <a:ext cx="11420856" cy="4758056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 USA </a:t>
            </a:r>
            <a:r>
              <a:rPr lang="pl-PL" dirty="0" err="1" smtClean="0"/>
              <a:t>Blockbuster</a:t>
            </a:r>
            <a:r>
              <a:rPr lang="pl-PL" dirty="0" smtClean="0"/>
              <a:t> był bardzo rozpoznawalną marką wypożyczalni filmów video</a:t>
            </a:r>
          </a:p>
          <a:p>
            <a:pPr algn="just"/>
            <a:r>
              <a:rPr lang="pl-PL" dirty="0" smtClean="0"/>
              <a:t>W 1999 roku kiedy </a:t>
            </a:r>
            <a:r>
              <a:rPr lang="pl-PL" dirty="0" err="1" smtClean="0"/>
              <a:t>internet</a:t>
            </a:r>
            <a:r>
              <a:rPr lang="pl-PL" dirty="0" smtClean="0"/>
              <a:t> dopiero się pojawiał (chociaż sławną wiadomość „</a:t>
            </a:r>
            <a:r>
              <a:rPr lang="pl-PL" dirty="0" err="1" smtClean="0"/>
              <a:t>Cornell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wired</a:t>
            </a:r>
            <a:r>
              <a:rPr lang="pl-PL" dirty="0" smtClean="0"/>
              <a:t>” Steven </a:t>
            </a:r>
            <a:r>
              <a:rPr lang="pl-PL" dirty="0" err="1" smtClean="0"/>
              <a:t>Sinofski</a:t>
            </a:r>
            <a:r>
              <a:rPr lang="pl-PL" dirty="0" smtClean="0"/>
              <a:t> wysłał w maju 1994 roku do Billa Gatesa) </a:t>
            </a:r>
            <a:r>
              <a:rPr lang="pl-PL" dirty="0" err="1" smtClean="0"/>
              <a:t>Netfliks</a:t>
            </a:r>
            <a:r>
              <a:rPr lang="pl-PL" dirty="0" smtClean="0"/>
              <a:t> miał 5 mln USD przychodu i 100 </a:t>
            </a:r>
            <a:r>
              <a:rPr lang="pl-PL" dirty="0" err="1" smtClean="0"/>
              <a:t>tys</a:t>
            </a:r>
            <a:r>
              <a:rPr lang="pl-PL" dirty="0" smtClean="0"/>
              <a:t> klientów, większość sieci wypożyczalni video biły tę spółkę na głowę,</a:t>
            </a:r>
          </a:p>
          <a:p>
            <a:pPr algn="just"/>
            <a:r>
              <a:rPr lang="pl-PL" dirty="0" smtClean="0"/>
              <a:t>Już rok później, </a:t>
            </a:r>
            <a:r>
              <a:rPr lang="pl-PL" dirty="0" err="1" smtClean="0"/>
              <a:t>Netflix</a:t>
            </a:r>
            <a:r>
              <a:rPr lang="pl-PL" dirty="0" smtClean="0"/>
              <a:t> ma 292 </a:t>
            </a:r>
            <a:r>
              <a:rPr lang="pl-PL" dirty="0" err="1" smtClean="0"/>
              <a:t>tys</a:t>
            </a:r>
            <a:r>
              <a:rPr lang="pl-PL" dirty="0" smtClean="0"/>
              <a:t> klientów i 36 milionów obrotu,</a:t>
            </a:r>
          </a:p>
          <a:p>
            <a:pPr algn="just"/>
            <a:r>
              <a:rPr lang="pl-PL" dirty="0" smtClean="0"/>
              <a:t>Ale </a:t>
            </a:r>
            <a:r>
              <a:rPr lang="pl-PL" dirty="0" err="1" smtClean="0"/>
              <a:t>Blockbuster</a:t>
            </a:r>
            <a:r>
              <a:rPr lang="pl-PL" dirty="0" smtClean="0"/>
              <a:t> zorientował się w trendzie i zaczął oferować to samo, łącząc ofertę online z offline i ogromną bazę filmów, karty lojalnościowe, itd. </a:t>
            </a:r>
          </a:p>
          <a:p>
            <a:pPr algn="just"/>
            <a:r>
              <a:rPr lang="pl-PL" dirty="0" smtClean="0"/>
              <a:t>W 2002 roku </a:t>
            </a:r>
            <a:r>
              <a:rPr lang="pl-PL" dirty="0" err="1" smtClean="0"/>
              <a:t>Blockbuster</a:t>
            </a:r>
            <a:r>
              <a:rPr lang="pl-PL" dirty="0" smtClean="0"/>
              <a:t> lekceważył rywala uważając, że klienci </a:t>
            </a:r>
            <a:r>
              <a:rPr lang="pl-PL" dirty="0" err="1" smtClean="0"/>
              <a:t>Netflixa</a:t>
            </a:r>
            <a:r>
              <a:rPr lang="pl-PL" dirty="0" smtClean="0"/>
              <a:t> to niszowy rynek,</a:t>
            </a:r>
          </a:p>
          <a:p>
            <a:pPr algn="just"/>
            <a:r>
              <a:rPr lang="pl-PL" dirty="0" smtClean="0"/>
              <a:t>Tymczasem w 2003 roku </a:t>
            </a:r>
            <a:r>
              <a:rPr lang="pl-PL" dirty="0" err="1" smtClean="0"/>
              <a:t>Netflix</a:t>
            </a:r>
            <a:r>
              <a:rPr lang="pl-PL" dirty="0" smtClean="0"/>
              <a:t> miał już 1,5 miliona klientów a obrót przekroczył 250 milionów USD</a:t>
            </a:r>
          </a:p>
          <a:p>
            <a:pPr algn="just"/>
            <a:r>
              <a:rPr lang="pl-PL" dirty="0" smtClean="0"/>
              <a:t>W 2004 roku </a:t>
            </a:r>
            <a:r>
              <a:rPr lang="pl-PL" dirty="0" err="1" smtClean="0"/>
              <a:t>Blockbuster</a:t>
            </a:r>
            <a:r>
              <a:rPr lang="pl-PL" dirty="0" smtClean="0"/>
              <a:t> podjął próbę otwarcia swojego własnego serwisu online (to już nie było rozszerzenie oferty offline, tylko wyłącznie oferta online). Było to kilka miesięcy po tym, jak podobną ofertę stworzył Wal-Mart.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Netfliks</a:t>
            </a:r>
            <a:r>
              <a:rPr lang="pl-PL" dirty="0" smtClean="0"/>
              <a:t> i </a:t>
            </a:r>
            <a:r>
              <a:rPr lang="pl-PL" dirty="0" err="1" smtClean="0"/>
              <a:t>Blockbuster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r>
              <a:rPr lang="pl-PL" dirty="0" smtClean="0"/>
              <a:t>Do połowy 2006 roku </a:t>
            </a:r>
            <a:r>
              <a:rPr lang="pl-PL" dirty="0" err="1" smtClean="0"/>
              <a:t>Netflix</a:t>
            </a:r>
            <a:r>
              <a:rPr lang="pl-PL" dirty="0" smtClean="0"/>
              <a:t> miał 5,2 mln klientów podczas gdy </a:t>
            </a:r>
            <a:r>
              <a:rPr lang="pl-PL" dirty="0" err="1" smtClean="0"/>
              <a:t>Blockbuster</a:t>
            </a:r>
            <a:r>
              <a:rPr lang="pl-PL" dirty="0" smtClean="0"/>
              <a:t> 1,3 mln klientów,</a:t>
            </a:r>
          </a:p>
          <a:p>
            <a:r>
              <a:rPr lang="pl-PL" dirty="0" smtClean="0"/>
              <a:t>Wal-</a:t>
            </a:r>
            <a:r>
              <a:rPr lang="pl-PL" dirty="0" err="1" smtClean="0"/>
              <a:t>mart</a:t>
            </a:r>
            <a:r>
              <a:rPr lang="pl-PL" dirty="0" smtClean="0"/>
              <a:t> zamknął swoją usługę w 2005 roku,</a:t>
            </a:r>
          </a:p>
          <a:p>
            <a:r>
              <a:rPr lang="pl-PL" dirty="0" smtClean="0"/>
              <a:t>W 2019 roku </a:t>
            </a:r>
            <a:r>
              <a:rPr lang="pl-PL" dirty="0" err="1" smtClean="0"/>
              <a:t>Netflix</a:t>
            </a:r>
            <a:r>
              <a:rPr lang="pl-PL" dirty="0" smtClean="0"/>
              <a:t> miał 158 mln klientów,</a:t>
            </a:r>
          </a:p>
          <a:p>
            <a:r>
              <a:rPr lang="pl-PL" dirty="0" smtClean="0"/>
              <a:t>W 2013 roku </a:t>
            </a:r>
            <a:r>
              <a:rPr lang="pl-PL" dirty="0" err="1" smtClean="0"/>
              <a:t>Blockbuster</a:t>
            </a:r>
            <a:r>
              <a:rPr lang="pl-PL" dirty="0" smtClean="0"/>
              <a:t> został zlikwidowany.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zmian (</a:t>
            </a:r>
            <a:r>
              <a:rPr lang="pl-PL" dirty="0" err="1" smtClean="0"/>
              <a:t>transition</a:t>
            </a:r>
            <a:r>
              <a:rPr lang="pl-PL" dirty="0" smtClean="0"/>
              <a:t> </a:t>
            </a:r>
            <a:r>
              <a:rPr lang="pl-PL" dirty="0" err="1" smtClean="0"/>
              <a:t>risk</a:t>
            </a:r>
            <a:r>
              <a:rPr lang="pl-PL" dirty="0" smtClean="0"/>
              <a:t>) ostatnie 30 lat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Ile firm przetrwało w USA zmiany technologii:</a:t>
            </a:r>
          </a:p>
          <a:p>
            <a:r>
              <a:rPr lang="pl-PL" dirty="0" smtClean="0"/>
              <a:t>Domy handlowe 11%</a:t>
            </a:r>
          </a:p>
          <a:p>
            <a:r>
              <a:rPr lang="pl-PL" dirty="0" smtClean="0"/>
              <a:t>Komputery -&gt; Minikomputery 33%</a:t>
            </a:r>
          </a:p>
          <a:p>
            <a:r>
              <a:rPr lang="pl-PL" dirty="0" smtClean="0"/>
              <a:t>Huty stali 13%</a:t>
            </a:r>
          </a:p>
          <a:p>
            <a:r>
              <a:rPr lang="pl-PL" dirty="0" smtClean="0"/>
              <a:t>Sklepy dyskontowe 13%</a:t>
            </a:r>
          </a:p>
          <a:p>
            <a:r>
              <a:rPr lang="pl-PL" dirty="0" smtClean="0"/>
              <a:t>Firmy komputerowe 20%</a:t>
            </a:r>
          </a:p>
          <a:p>
            <a:r>
              <a:rPr lang="pl-PL" dirty="0" smtClean="0"/>
              <a:t>Sklepy z artykułami gospodarstwa domowego 14%</a:t>
            </a:r>
          </a:p>
          <a:p>
            <a:r>
              <a:rPr lang="pl-PL" dirty="0" smtClean="0"/>
              <a:t>Firmy tworzące oprogramowanie 30%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Lotus Notes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0895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W 1992 roku Windows wprowadził bardzo dobrą do Windows Ms Office, </a:t>
            </a:r>
          </a:p>
          <a:p>
            <a:r>
              <a:rPr lang="pl-PL" dirty="0" smtClean="0"/>
              <a:t>Zanim to nastąpiło Jim </a:t>
            </a:r>
            <a:r>
              <a:rPr lang="pl-PL" dirty="0" err="1" smtClean="0"/>
              <a:t>Manzi</a:t>
            </a:r>
            <a:r>
              <a:rPr lang="pl-PL" dirty="0" smtClean="0"/>
              <a:t>, dyrektor generalny Lotusa zorientował się co do skali zagrożenia i zaczął tworzyć program Lotus Notes, który jako jedyny przetrwał wprowadzenie na rynek Ms Office. Aby jednak to osiągnąć musiał zwolnić praktycznie wszystkich członków zarządu (odeszli z pracy) bo oni nie widzieli zagrożenia i nie poparli natychmiastowego skierowania wszystkich zasobów firmy na Lotus Notes,</a:t>
            </a:r>
          </a:p>
          <a:p>
            <a:r>
              <a:rPr lang="pl-PL" dirty="0" smtClean="0"/>
              <a:t>Spółkę wykupił w 1995 roku IBM, a w 2018 odsprzedali ją Indyjskiej firmie HCL </a:t>
            </a:r>
            <a:r>
              <a:rPr lang="pl-PL" dirty="0" err="1" smtClean="0"/>
              <a:t>technologies</a:t>
            </a:r>
            <a:r>
              <a:rPr lang="pl-PL" dirty="0" smtClean="0"/>
              <a:t> za 1,8 miliarda dolarów</a:t>
            </a:r>
          </a:p>
          <a:p>
            <a:r>
              <a:rPr lang="pl-PL" dirty="0" smtClean="0"/>
              <a:t>Lotus jako jeden z niewielu arkuszy kalkulacyjnych przetrwał wejście na rynek pakietu Ms Office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Powody niereagowania na nową technologię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1. Niezdolność do zauważenia zagrożenia – ucieczka przed zmuszeniem się do reakcji na coś, czego nie chcemy zauważyć, </a:t>
            </a:r>
          </a:p>
          <a:p>
            <a:r>
              <a:rPr lang="pl-PL" dirty="0" smtClean="0"/>
              <a:t>2. Niechęć do kanibalizmu własnych produktów przez nowe produkty oparte na nowej technologii,</a:t>
            </a:r>
          </a:p>
          <a:p>
            <a:r>
              <a:rPr lang="pl-PL" dirty="0" smtClean="0"/>
              <a:t>3. Obawa przed wydawaniem pieniędzy na nową technologię,</a:t>
            </a:r>
          </a:p>
          <a:p>
            <a:r>
              <a:rPr lang="pl-PL" dirty="0" err="1" smtClean="0"/>
              <a:t>Double</a:t>
            </a:r>
            <a:r>
              <a:rPr lang="pl-PL" dirty="0" smtClean="0"/>
              <a:t>-Betting stosuje się jedynie wtedy, kiedy nie wiemy która technologia wygra. </a:t>
            </a:r>
          </a:p>
          <a:p>
            <a:r>
              <a:rPr lang="pl-PL" dirty="0" err="1" smtClean="0"/>
              <a:t>Double</a:t>
            </a:r>
            <a:r>
              <a:rPr lang="pl-PL" dirty="0" smtClean="0"/>
              <a:t>-Betting rujnuje rachunek zysków i strat w którym okresie, ale może uratować firmę w przyszłości. Wymaga też najzdolniejszych ludzi w przedsiębiorstwie.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0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redukować ryzyko zmiany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1. Jak szybko Twoja firma może stanąć w obliczu ryzyka </a:t>
            </a:r>
            <a:r>
              <a:rPr lang="pl-PL" dirty="0" smtClean="0"/>
              <a:t>zmiany? </a:t>
            </a:r>
            <a:r>
              <a:rPr lang="pl-PL" dirty="0"/>
              <a:t>Jakie ryzyka tego rodzaju widzisz teraz na horyzoncie? Czy wyrastają one z innowacji technologicznych, zmian w modelu biznesowym, czy też z połączenia tych dwóch? Jak myślisz, jak zareaguje Twoja organizacja? </a:t>
            </a:r>
            <a:endParaRPr lang="pl-PL" dirty="0" smtClean="0"/>
          </a:p>
          <a:p>
            <a:pPr algn="just"/>
            <a:r>
              <a:rPr lang="pl-PL" dirty="0" smtClean="0"/>
              <a:t>2</a:t>
            </a:r>
            <a:r>
              <a:rPr lang="pl-PL" dirty="0"/>
              <a:t>. </a:t>
            </a:r>
            <a:r>
              <a:rPr lang="pl-PL" dirty="0" smtClean="0"/>
              <a:t>Stwórz scenariusz przyszłej historii Twojej firmy. </a:t>
            </a:r>
            <a:r>
              <a:rPr lang="pl-PL" dirty="0"/>
              <a:t>Wyobraź sobie i naszkicuj kilka ruchów, decyzji, środków zaradczych, reakcji, zwrotów akcji i niespodzianek, które opisują przyszłość. </a:t>
            </a:r>
            <a:r>
              <a:rPr lang="pl-PL" dirty="0" smtClean="0"/>
              <a:t>Zdefiniuj możliwe </a:t>
            </a:r>
            <a:r>
              <a:rPr lang="pl-PL" dirty="0"/>
              <a:t>szlaki, które możesz pokonać w nadchodzących latach. Zacznij od spojrzenia wstecz. Pomyśl o ostatnich trzech latach i napisz trzy alternatywne, całkowicie różne przeszłe syntetyczne historie. </a:t>
            </a:r>
            <a:endParaRPr lang="pl-PL" dirty="0" smtClean="0"/>
          </a:p>
          <a:p>
            <a:pPr algn="just"/>
            <a:r>
              <a:rPr lang="pl-PL" dirty="0" smtClean="0"/>
              <a:t>3</a:t>
            </a:r>
            <a:r>
              <a:rPr lang="pl-PL" dirty="0"/>
              <a:t>. Patrząc na stworzone przez siebie syntetyczne historie, zastanów się nad odpowiedziami na następujące pytania: Jakie były kluczowe punkty decyzyjne, wydarzenia, działania i interwencje, które spowodowały, że wszystko potoczyło się tak, jak miało to miejsce? Jaką rolę odegrała przypadek w kształtowaniu wyników, które z perspektywy czasu wydają się nieuniknione? Jak mogło być inaczej? </a:t>
            </a:r>
            <a:endParaRPr lang="pl-PL" dirty="0" smtClean="0"/>
          </a:p>
          <a:p>
            <a:pPr algn="just"/>
            <a:r>
              <a:rPr lang="pl-PL" dirty="0" smtClean="0"/>
              <a:t>4</a:t>
            </a:r>
            <a:r>
              <a:rPr lang="pl-PL" dirty="0"/>
              <a:t>. Na koniec skieruj swój wzrok z powrotem na przyszłość. Napisz trzy bardzo różne syntetyczne historie, wydarzenie po wydarzeniu, wydarzenie po wydarzeniu, śledząc swój biznes w ciągu następnych 24 miesięcy.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Wejście na rynek bardzo silnego konkurenta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6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Wal-</a:t>
            </a:r>
            <a:r>
              <a:rPr lang="pl-PL" dirty="0" err="1" smtClean="0"/>
              <a:t>mart</a:t>
            </a:r>
            <a:r>
              <a:rPr lang="pl-PL" dirty="0" smtClean="0"/>
              <a:t> versus Target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 latach 60-tych Wal-</a:t>
            </a:r>
            <a:r>
              <a:rPr lang="pl-PL" dirty="0" err="1" smtClean="0"/>
              <a:t>mart</a:t>
            </a:r>
            <a:r>
              <a:rPr lang="pl-PL" dirty="0" smtClean="0"/>
              <a:t> dzięki niskim cenom, agresywnemu kupowaniu i świetnemu zarządzaniu zapasami przesycił Arkansas swoimi sklepami, jednak pod koniec lat 60-tych pojawił się konkurent, który miał jeszcze lepsze ceny i systemy – </a:t>
            </a:r>
            <a:r>
              <a:rPr lang="pl-PL" dirty="0" err="1" smtClean="0"/>
              <a:t>Price</a:t>
            </a:r>
            <a:r>
              <a:rPr lang="pl-PL" dirty="0" smtClean="0"/>
              <a:t> Club,</a:t>
            </a:r>
          </a:p>
          <a:p>
            <a:r>
              <a:rPr lang="pl-PL" dirty="0" smtClean="0"/>
              <a:t>Wal-</a:t>
            </a:r>
            <a:r>
              <a:rPr lang="pl-PL" dirty="0" err="1" smtClean="0"/>
              <a:t>mart</a:t>
            </a:r>
            <a:r>
              <a:rPr lang="pl-PL" dirty="0" smtClean="0"/>
              <a:t> stworzył Sam-Club, aby bezpośrednio konkurować z </a:t>
            </a:r>
            <a:r>
              <a:rPr lang="pl-PL" dirty="0" err="1" smtClean="0"/>
              <a:t>Price</a:t>
            </a:r>
            <a:r>
              <a:rPr lang="pl-PL" dirty="0" smtClean="0"/>
              <a:t> Club – poprawili logistykę, zbieranie informacji o klientach, znali o wiele lepiej dostępnych dostawców, producentów, dystrybutorów, mieli o wiele większą siłę negocjacyjną, wykańczali małych lokalnych sprzedawców i wielkie sieci handlowe. </a:t>
            </a:r>
          </a:p>
          <a:p>
            <a:r>
              <a:rPr lang="pl-PL" dirty="0" smtClean="0"/>
              <a:t>Aż w końcu pojawił się Target. Właściwie wyrósł w cieniu Wal-marta, bo został także założony tak jak Wal-</a:t>
            </a:r>
            <a:r>
              <a:rPr lang="pl-PL" dirty="0" err="1" smtClean="0"/>
              <a:t>mart</a:t>
            </a:r>
            <a:r>
              <a:rPr lang="pl-PL" dirty="0" smtClean="0"/>
              <a:t> w 1962 roku.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Wal-</a:t>
            </a:r>
            <a:r>
              <a:rPr lang="pl-PL" dirty="0" err="1" smtClean="0"/>
              <a:t>mart</a:t>
            </a:r>
            <a:r>
              <a:rPr lang="pl-PL" dirty="0" smtClean="0"/>
              <a:t> versus Target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Założyciel </a:t>
            </a:r>
            <a:r>
              <a:rPr lang="pl-PL" dirty="0" err="1" smtClean="0"/>
              <a:t>Targetu</a:t>
            </a:r>
            <a:r>
              <a:rPr lang="pl-PL" dirty="0" smtClean="0"/>
              <a:t> posiadał dwie umiejętności, które zwykle rozdzielają się na różne osoby – umiał zarówno generować dochody, jak i ciąć koszty,</a:t>
            </a:r>
          </a:p>
          <a:p>
            <a:r>
              <a:rPr lang="pl-PL" dirty="0" smtClean="0"/>
              <a:t>Target zaczął sprzedawać produkty, które były niedostępne nigdzie indziej – nie mogli wygrać z Wal-</a:t>
            </a:r>
            <a:r>
              <a:rPr lang="pl-PL" dirty="0" err="1" smtClean="0"/>
              <a:t>martem</a:t>
            </a:r>
            <a:r>
              <a:rPr lang="pl-PL" dirty="0" smtClean="0"/>
              <a:t> w grze w której Wal-</a:t>
            </a:r>
            <a:r>
              <a:rPr lang="pl-PL" dirty="0" err="1" smtClean="0"/>
              <a:t>mart</a:t>
            </a:r>
            <a:r>
              <a:rPr lang="pl-PL" dirty="0" smtClean="0"/>
              <a:t> był dobry, więc wynaleźli inną grę – inne produkty,</a:t>
            </a:r>
          </a:p>
          <a:p>
            <a:r>
              <a:rPr lang="pl-PL" dirty="0" smtClean="0"/>
              <a:t>Target oferował wyższą jakość produktów i inne produkty niż Wal-</a:t>
            </a:r>
            <a:r>
              <a:rPr lang="pl-PL" dirty="0" err="1" smtClean="0"/>
              <a:t>mart</a:t>
            </a:r>
            <a:r>
              <a:rPr lang="pl-PL" dirty="0" smtClean="0"/>
              <a:t>, produkty </a:t>
            </a:r>
            <a:r>
              <a:rPr lang="pl-PL" dirty="0" err="1" smtClean="0"/>
              <a:t>Targetu</a:t>
            </a:r>
            <a:r>
              <a:rPr lang="pl-PL" dirty="0" smtClean="0"/>
              <a:t> miały klasę, design, czego brakowało najtańszym produktom oferowanym przez Wal-marta,</a:t>
            </a:r>
          </a:p>
          <a:p>
            <a:r>
              <a:rPr lang="pl-PL" dirty="0" smtClean="0"/>
              <a:t>Target znalazł genialnych ale tanich projektantów mody.</a:t>
            </a:r>
          </a:p>
          <a:p>
            <a:r>
              <a:rPr lang="pl-PL" dirty="0" smtClean="0"/>
              <a:t>Target ratował upadające firmy/projektantów z wielką marką – Disneya, Isaac </a:t>
            </a:r>
            <a:r>
              <a:rPr lang="pl-PL" dirty="0" err="1" smtClean="0"/>
              <a:t>Mizrahi</a:t>
            </a:r>
            <a:r>
              <a:rPr lang="pl-PL" dirty="0" smtClean="0"/>
              <a:t>, </a:t>
            </a:r>
            <a:r>
              <a:rPr lang="pl-PL" dirty="0" err="1" smtClean="0"/>
              <a:t>Mosimo</a:t>
            </a:r>
            <a:r>
              <a:rPr lang="pl-PL" dirty="0" smtClean="0"/>
              <a:t> </a:t>
            </a:r>
            <a:r>
              <a:rPr lang="pl-PL" dirty="0" err="1" smtClean="0"/>
              <a:t>Giannulli</a:t>
            </a:r>
            <a:r>
              <a:rPr lang="pl-PL" dirty="0" smtClean="0"/>
              <a:t>, </a:t>
            </a:r>
            <a:r>
              <a:rPr lang="pl-PL" dirty="0" err="1" smtClean="0"/>
              <a:t>Mosimmo</a:t>
            </a:r>
            <a:r>
              <a:rPr lang="pl-PL" dirty="0" smtClean="0"/>
              <a:t> (ubrania sportowe), Michael Graves (sprzęt domowy), Philippe </a:t>
            </a:r>
            <a:r>
              <a:rPr lang="pl-PL" dirty="0" err="1" smtClean="0"/>
              <a:t>Starck</a:t>
            </a:r>
            <a:r>
              <a:rPr lang="pl-PL" dirty="0" smtClean="0"/>
              <a:t> (czekoladki), </a:t>
            </a:r>
            <a:r>
              <a:rPr lang="pl-PL" dirty="0" err="1" smtClean="0"/>
              <a:t>Anrea</a:t>
            </a:r>
            <a:r>
              <a:rPr lang="pl-PL" dirty="0" smtClean="0"/>
              <a:t> </a:t>
            </a:r>
            <a:r>
              <a:rPr lang="pl-PL" dirty="0" err="1" smtClean="0"/>
              <a:t>Immer</a:t>
            </a:r>
            <a:r>
              <a:rPr lang="pl-PL" dirty="0" smtClean="0"/>
              <a:t> (wina), Stephen </a:t>
            </a:r>
            <a:r>
              <a:rPr lang="pl-PL" dirty="0" err="1" smtClean="0"/>
              <a:t>Sprouse</a:t>
            </a:r>
            <a:r>
              <a:rPr lang="pl-PL" dirty="0" smtClean="0"/>
              <a:t> (płaszcze, kurtki), Liz Lange (ubrania ciążowe), </a:t>
            </a:r>
            <a:r>
              <a:rPr lang="pl-PL" dirty="0" err="1" smtClean="0"/>
              <a:t>Amy</a:t>
            </a:r>
            <a:r>
              <a:rPr lang="pl-PL" dirty="0" smtClean="0"/>
              <a:t> </a:t>
            </a:r>
            <a:r>
              <a:rPr lang="pl-PL" dirty="0" err="1" smtClean="0"/>
              <a:t>Coe</a:t>
            </a:r>
            <a:r>
              <a:rPr lang="pl-PL" dirty="0" smtClean="0"/>
              <a:t> (pościel), itd. Bardzo jednak kontrolowali ceny produktów.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Wal-</a:t>
            </a:r>
            <a:r>
              <a:rPr lang="pl-PL" dirty="0" err="1" smtClean="0"/>
              <a:t>mart</a:t>
            </a:r>
            <a:r>
              <a:rPr lang="pl-PL" dirty="0" smtClean="0"/>
              <a:t> versus Target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Target stosował liczne kampanie reklamowe, np. przez kilka tygodni sprzedawali klimatyzatory na </a:t>
            </a:r>
            <a:r>
              <a:rPr lang="pl-PL" dirty="0" err="1" smtClean="0"/>
              <a:t>Manhatanie</a:t>
            </a:r>
            <a:r>
              <a:rPr lang="pl-PL" dirty="0" smtClean="0"/>
              <a:t>, albo w Rockefeller Center otworzyli na kilka tygodni butik, albo przywieźli cały statek prezentów świątecznych i sprzedawali w Nowym Jorku. Wkrótce logo </a:t>
            </a:r>
            <a:r>
              <a:rPr lang="pl-PL" dirty="0" err="1" smtClean="0"/>
              <a:t>Targetu</a:t>
            </a:r>
            <a:r>
              <a:rPr lang="pl-PL" dirty="0" smtClean="0"/>
              <a:t> było powszechne rozpoznawalne w USA. </a:t>
            </a:r>
          </a:p>
          <a:p>
            <a:r>
              <a:rPr lang="pl-PL" dirty="0" smtClean="0"/>
              <a:t>Sklepy są jasno oświetlone i czyste w porównaniu do innych sklepów, a prezentowanie towarów uporządkowane i przemyślane (lepiej zorganizowane).</a:t>
            </a:r>
          </a:p>
          <a:p>
            <a:r>
              <a:rPr lang="pl-PL" dirty="0" smtClean="0"/>
              <a:t>W sklepach </a:t>
            </a:r>
            <a:r>
              <a:rPr lang="pl-PL" dirty="0" err="1" smtClean="0"/>
              <a:t>Targetu</a:t>
            </a:r>
            <a:r>
              <a:rPr lang="pl-PL" dirty="0" smtClean="0"/>
              <a:t> jest dużo otwartych kas przez co nie trzeba stać w kolejkach. Sklep prowadzi też sprzedaż przez </a:t>
            </a:r>
            <a:r>
              <a:rPr lang="pl-PL" dirty="0" err="1" smtClean="0"/>
              <a:t>wirtynę</a:t>
            </a:r>
            <a:r>
              <a:rPr lang="pl-PL" dirty="0" smtClean="0"/>
              <a:t> internetową.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8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Samsung, Target, Toyota, </a:t>
            </a:r>
            <a:r>
              <a:rPr lang="pl-PL" dirty="0" err="1" smtClean="0"/>
              <a:t>Coach</a:t>
            </a:r>
            <a:r>
              <a:rPr lang="pl-PL" dirty="0" smtClean="0"/>
              <a:t>, Apple – jakie ryzyko strategiczne ponosili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Niektóre ich produkty oznaczały ryzyko od 1 do 2 mld USD (gdyby nie stały się hitami sprzedażowymi), ale firmy zabezpieczały się, aby to ryzyko zmniejszyć,</a:t>
            </a:r>
          </a:p>
          <a:p>
            <a:r>
              <a:rPr lang="pl-PL" dirty="0" smtClean="0"/>
              <a:t>Zyski jakie zrealizowano na tych samych produktach wyniosły od 10 do 20 mln USD,</a:t>
            </a:r>
          </a:p>
          <a:p>
            <a:r>
              <a:rPr lang="pl-PL" dirty="0" smtClean="0"/>
              <a:t>Target konkurował z Wal-</a:t>
            </a:r>
            <a:r>
              <a:rPr lang="pl-PL" dirty="0" err="1" smtClean="0"/>
              <a:t>Martem</a:t>
            </a:r>
            <a:r>
              <a:rPr lang="pl-PL" dirty="0" smtClean="0"/>
              <a:t>,</a:t>
            </a:r>
          </a:p>
          <a:p>
            <a:r>
              <a:rPr lang="pl-PL" dirty="0" smtClean="0"/>
              <a:t>Samsung miał opinię niskiej jakości, słabej innowacyjności,</a:t>
            </a:r>
          </a:p>
          <a:p>
            <a:r>
              <a:rPr lang="pl-PL" dirty="0" err="1" smtClean="0"/>
              <a:t>Coach</a:t>
            </a:r>
            <a:r>
              <a:rPr lang="pl-PL" dirty="0" smtClean="0"/>
              <a:t> (producent akcesoriów ze skóry) musiał dostosować się do nowych preferencji klientów,</a:t>
            </a:r>
          </a:p>
          <a:p>
            <a:r>
              <a:rPr lang="pl-PL" dirty="0" smtClean="0"/>
              <a:t>Apple nie miało zbyt dużego rynku i ich produkty nie były popularne.</a:t>
            </a:r>
          </a:p>
          <a:p>
            <a:r>
              <a:rPr lang="pl-PL" b="1" dirty="0" smtClean="0"/>
              <a:t>Wrócimy do tych firm, bo pokonały ryzyko strategiczne, przynajmniej na jakiś czas.</a:t>
            </a:r>
            <a:endParaRPr lang="en-US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Wal-</a:t>
            </a:r>
            <a:r>
              <a:rPr lang="pl-PL" dirty="0" err="1" smtClean="0"/>
              <a:t>mart</a:t>
            </a:r>
            <a:r>
              <a:rPr lang="pl-PL" dirty="0" smtClean="0"/>
              <a:t> versus Target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20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W sklepach </a:t>
            </a:r>
            <a:r>
              <a:rPr lang="pl-PL" dirty="0" err="1" smtClean="0"/>
              <a:t>Targetu</a:t>
            </a:r>
            <a:r>
              <a:rPr lang="pl-PL" dirty="0" smtClean="0"/>
              <a:t> są czytniki cen po kodach kreskowych, a każde sprawdzanie ceny wychwytuje system komputerowy zbierający informacje o klientach i produktach,</a:t>
            </a:r>
          </a:p>
          <a:p>
            <a:r>
              <a:rPr lang="pl-PL" dirty="0" smtClean="0"/>
              <a:t>Podobnie czytniki cen w kasach pokazują jakie produkty należy uzupełnić w sklepie,</a:t>
            </a:r>
          </a:p>
          <a:p>
            <a:r>
              <a:rPr lang="pl-PL" dirty="0" smtClean="0"/>
              <a:t>Analizowane są także błędy w obkładaniu półek produktami i błędy w podawaniu cen, poziom błędów ma spaść do 3%,</a:t>
            </a:r>
          </a:p>
          <a:p>
            <a:r>
              <a:rPr lang="pl-PL" dirty="0" smtClean="0"/>
              <a:t>W magazynach produkty są układane w pudłach każde z kodem kreskowym według określonego systemu pozwalającego łatwo znaleźć określony kod kreskowy,</a:t>
            </a:r>
          </a:p>
          <a:p>
            <a:r>
              <a:rPr lang="pl-PL" dirty="0" smtClean="0"/>
              <a:t>Pracownicy są regularnie oceniani i dostają jedną z trzech kategorii – zielona (bardzo dobry), żółta (alarm) i czerwona (zły). Jak w sklepie jest za dużo czerwonych ocen to sklep dostaje 11 dni aby poprawić sytuację, następuje kolejna ocena i znowu 11 dni na poprawę.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Target versus Wal-</a:t>
            </a:r>
            <a:r>
              <a:rPr lang="pl-PL" dirty="0" err="1" smtClean="0"/>
              <a:t>mart</a:t>
            </a:r>
            <a:r>
              <a:rPr lang="pl-PL" dirty="0" smtClean="0"/>
              <a:t>	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kasach </a:t>
            </a:r>
            <a:r>
              <a:rPr lang="pl-PL" dirty="0" err="1" smtClean="0"/>
              <a:t>Targetu</a:t>
            </a:r>
            <a:r>
              <a:rPr lang="pl-PL" dirty="0" smtClean="0"/>
              <a:t> może być maksymalnie 1 osoba obsługiwana i jedna czekająca w kolejce,</a:t>
            </a:r>
          </a:p>
          <a:p>
            <a:r>
              <a:rPr lang="pl-PL" dirty="0" smtClean="0"/>
              <a:t>Codziennie rano menedżerowie spotykają się, aby omówić co dzisiaj wymaga poprawy w sklepie,</a:t>
            </a:r>
          </a:p>
          <a:p>
            <a:r>
              <a:rPr lang="pl-PL" dirty="0" smtClean="0"/>
              <a:t>Na końcu każdej alejki jest czerwony telefon, można zadzwonić i zapytać o położenie określonego produktu,</a:t>
            </a:r>
          </a:p>
          <a:p>
            <a:r>
              <a:rPr lang="pl-PL" dirty="0" smtClean="0"/>
              <a:t>Tylko 30-40% asortymentu </a:t>
            </a:r>
            <a:r>
              <a:rPr lang="pl-PL" dirty="0" err="1" smtClean="0"/>
              <a:t>Targetu</a:t>
            </a:r>
            <a:r>
              <a:rPr lang="pl-PL" dirty="0" smtClean="0"/>
              <a:t> jest także oferowane w Wal-</a:t>
            </a:r>
            <a:r>
              <a:rPr lang="pl-PL" dirty="0" err="1" smtClean="0"/>
              <a:t>marcie</a:t>
            </a:r>
            <a:r>
              <a:rPr lang="pl-PL" dirty="0"/>
              <a:t> </a:t>
            </a:r>
            <a:r>
              <a:rPr lang="pl-PL" dirty="0" smtClean="0"/>
              <a:t>i ta liczba jest co roku obniżana,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redukować ryzyko silnego konkurenta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Graj w inną grę, nie konkuruj bezpośrednio z kimś, kto jest od ciebie silniejszy, odróżniaj się,</a:t>
            </a:r>
          </a:p>
          <a:p>
            <a:r>
              <a:rPr lang="pl-PL" dirty="0" smtClean="0"/>
              <a:t>Ulepszaj system, redukuj koszty, usprawniaj efektywność i szybkość, </a:t>
            </a:r>
          </a:p>
          <a:p>
            <a:r>
              <a:rPr lang="pl-PL" dirty="0" smtClean="0"/>
              <a:t>Uczyń Twoje produkty odróżnialnymi od konkurentów,</a:t>
            </a:r>
          </a:p>
          <a:p>
            <a:r>
              <a:rPr lang="pl-PL" dirty="0" smtClean="0"/>
              <a:t>Proponuj sensowną jakość po rozsądnej cenie, </a:t>
            </a:r>
          </a:p>
          <a:p>
            <a:r>
              <a:rPr lang="pl-PL" dirty="0" smtClean="0"/>
              <a:t>Buduj zainteresowanie Twoją marką i Twoimi sklepami za pomocą promocji, forów internetowych, innych akcji promocyjnych,</a:t>
            </a:r>
          </a:p>
          <a:p>
            <a:r>
              <a:rPr lang="pl-PL" dirty="0" smtClean="0"/>
              <a:t>Użyj technologii i rygorystycznego trenowania pracowników, aby oferować bezkonkurencyjną obsługę klienta.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09677"/>
            <a:ext cx="10515600" cy="57670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redukować ryzyko silnego konkurenta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20368"/>
            <a:ext cx="12192000" cy="59376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1. Czy nasz projekt biznesowy ma system wczesnego ostrzegania, aby zidentyfikować nowych potężnych konkurentów, którzy pojawią się na miejscu? Czy nasza organizacja ma forum, na którym nasi pracownicy na liniach </a:t>
            </a:r>
            <a:r>
              <a:rPr lang="pl-PL" dirty="0" smtClean="0"/>
              <a:t>kontaktu z klientami - </a:t>
            </a:r>
            <a:r>
              <a:rPr lang="pl-PL" dirty="0"/>
              <a:t>sprzedawcy, przedstawiciele obsługi klienta, menedżerowie łańcucha dostaw, menedżerowie dystrybucji i tak dalej - mogą zwracać uwagę naszego kierownictwa na nowe zagrożenia konkurencyjne? Czy mamy sposób myślenia, który zachęca ludzi do poważnego traktowania takich zagrożeń, nawet jeśli wydają się odległe lub nieistotne? </a:t>
            </a:r>
            <a:endParaRPr lang="pl-PL" dirty="0" smtClean="0"/>
          </a:p>
          <a:p>
            <a:pPr algn="just"/>
            <a:r>
              <a:rPr lang="pl-PL" dirty="0" smtClean="0"/>
              <a:t>2</a:t>
            </a:r>
            <a:r>
              <a:rPr lang="pl-PL" dirty="0"/>
              <a:t>. Czy istnieje wyjątkowy konkurent, który już działa w naszej przestrzeni biznesowej lub w sąsiedniej przestrzeni? Jeśli przeanalizujemy </a:t>
            </a:r>
            <a:r>
              <a:rPr lang="pl-PL" dirty="0" smtClean="0"/>
              <a:t>model biznesowy konkurenta z </a:t>
            </a:r>
            <a:r>
              <a:rPr lang="pl-PL" dirty="0"/>
              <a:t>jak największą szczegółowością i porównanie go z naszym, jakie są najważniejsze różnice, które dają </a:t>
            </a:r>
            <a:r>
              <a:rPr lang="pl-PL" dirty="0" smtClean="0"/>
              <a:t>konkurentowi przewagę</a:t>
            </a:r>
            <a:r>
              <a:rPr lang="pl-PL" dirty="0"/>
              <a:t>? </a:t>
            </a:r>
            <a:endParaRPr lang="pl-PL" dirty="0" smtClean="0"/>
          </a:p>
          <a:p>
            <a:pPr algn="just"/>
            <a:r>
              <a:rPr lang="pl-PL" dirty="0" smtClean="0"/>
              <a:t>3</a:t>
            </a:r>
            <a:r>
              <a:rPr lang="pl-PL" dirty="0"/>
              <a:t>. Jak możemy dostosować własny </a:t>
            </a:r>
            <a:r>
              <a:rPr lang="pl-PL" dirty="0" smtClean="0"/>
              <a:t>model biznesowy</a:t>
            </a:r>
            <a:r>
              <a:rPr lang="pl-PL" dirty="0"/>
              <a:t>, aby stworzyć znaczące różnice w porównaniu do unikalnego konkurenta? Jakie posiadamy aktywa, które mogłyby nam zaoferować korzyści dla klientów, których </a:t>
            </a:r>
            <a:r>
              <a:rPr lang="pl-PL" dirty="0" smtClean="0"/>
              <a:t>konkurent nie posiada i nie może pozyskać? </a:t>
            </a:r>
            <a:r>
              <a:rPr lang="pl-PL" dirty="0"/>
              <a:t>Aktywa te mogą być materialne (obiekty, sprzęt, produkty, systemy informacyjne) lub niematerialne (znajomość rynku, wiedza o produktach, wizerunek marki, lojalność klientów). </a:t>
            </a:r>
            <a:endParaRPr lang="pl-PL" dirty="0" smtClean="0"/>
          </a:p>
          <a:p>
            <a:pPr algn="just"/>
            <a:r>
              <a:rPr lang="pl-PL" dirty="0" smtClean="0"/>
              <a:t>4</a:t>
            </a:r>
            <a:r>
              <a:rPr lang="pl-PL" dirty="0"/>
              <a:t>. Najtrudniejsze ze wszystkich, jakie niewypowiedziane założenia dotyczące naszej działalności stoją na przeszkodzie stworzeniu nowej i innej gry, w której możemy </a:t>
            </a:r>
            <a:r>
              <a:rPr lang="pl-PL" dirty="0" smtClean="0"/>
              <a:t>konkurować </a:t>
            </a:r>
            <a:r>
              <a:rPr lang="pl-PL" dirty="0"/>
              <a:t>z </a:t>
            </a:r>
            <a:r>
              <a:rPr lang="pl-PL" dirty="0" smtClean="0"/>
              <a:t>konkurentem</a:t>
            </a:r>
            <a:r>
              <a:rPr lang="pl-PL" dirty="0"/>
              <a:t>? </a:t>
            </a:r>
            <a:r>
              <a:rPr lang="pl-PL" dirty="0" smtClean="0"/>
              <a:t>Poświęćcie czas </a:t>
            </a:r>
            <a:r>
              <a:rPr lang="pl-PL" dirty="0"/>
              <a:t>na burzę </a:t>
            </a:r>
            <a:r>
              <a:rPr lang="pl-PL" dirty="0" smtClean="0"/>
              <a:t>mózgów i znalezienie </a:t>
            </a:r>
            <a:r>
              <a:rPr lang="pl-PL" dirty="0"/>
              <a:t>dziesięciu faktów na temat naszej branży, które „wszyscy wiedzą” </a:t>
            </a:r>
            <a:r>
              <a:rPr lang="pl-PL" dirty="0" smtClean="0"/>
              <a:t>i zbadaj </a:t>
            </a:r>
            <a:r>
              <a:rPr lang="pl-PL" dirty="0"/>
              <a:t>każdy z nich i obróć go na głowie - </a:t>
            </a:r>
            <a:r>
              <a:rPr lang="pl-PL" dirty="0" smtClean="0"/>
              <a:t>co </a:t>
            </a:r>
            <a:r>
              <a:rPr lang="pl-PL" dirty="0"/>
              <a:t>z tych dziesięciu faktów można zmienić, aby stworzyć nowy projekt biznesowy dostosowany do naszych mocnych stron?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Marka traci siłę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utraty marki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4903"/>
          </a:xfrm>
        </p:spPr>
        <p:txBody>
          <a:bodyPr>
            <a:normAutofit/>
          </a:bodyPr>
          <a:lstStyle/>
          <a:p>
            <a:r>
              <a:rPr lang="pl-PL" dirty="0" smtClean="0"/>
              <a:t>Nie można nadmiernie polegać na marce i nie dostrzegać jej utraty wartości, </a:t>
            </a:r>
          </a:p>
          <a:p>
            <a:r>
              <a:rPr lang="pl-PL" dirty="0" smtClean="0"/>
              <a:t>Marka gwarantuje jakość i zaufanie klientów, jej utrata jest kosztowna, </a:t>
            </a:r>
          </a:p>
          <a:p>
            <a:r>
              <a:rPr lang="pl-PL" dirty="0" smtClean="0"/>
              <a:t> Marka może się nagle załamać (Arthur Andersen), albo powoli erodować,</a:t>
            </a:r>
          </a:p>
          <a:p>
            <a:r>
              <a:rPr lang="pl-PL" dirty="0" smtClean="0"/>
              <a:t>Współcześnie ryzyko marki jest wyższe niż kiedykolwiek,</a:t>
            </a:r>
          </a:p>
          <a:p>
            <a:r>
              <a:rPr lang="pl-PL" dirty="0" smtClean="0"/>
              <a:t>Zarządzanie ryzykiem </a:t>
            </a:r>
            <a:r>
              <a:rPr lang="pl-PL" b="1" dirty="0" smtClean="0"/>
              <a:t>marki</a:t>
            </a:r>
            <a:r>
              <a:rPr lang="pl-PL" dirty="0" smtClean="0"/>
              <a:t> to budowanie świetnych </a:t>
            </a:r>
            <a:r>
              <a:rPr lang="pl-PL" b="1" dirty="0" smtClean="0"/>
              <a:t>produktów</a:t>
            </a:r>
            <a:r>
              <a:rPr lang="pl-PL" dirty="0" smtClean="0"/>
              <a:t> o wyjątkowym designie, odpowiednie ich serwisowanie, oraz rozwijanie wspaniałego </a:t>
            </a:r>
            <a:r>
              <a:rPr lang="pl-PL" b="1" dirty="0" smtClean="0"/>
              <a:t>modelu biznesowego</a:t>
            </a:r>
            <a:r>
              <a:rPr lang="pl-PL" dirty="0" smtClean="0"/>
              <a:t>, co tworzy trójkąt: marka, produkt, model biznesowy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marki (</a:t>
            </a:r>
            <a:r>
              <a:rPr lang="pl-PL" dirty="0" err="1" smtClean="0"/>
              <a:t>brand</a:t>
            </a:r>
            <a:r>
              <a:rPr lang="pl-PL" dirty="0" smtClean="0"/>
              <a:t> </a:t>
            </a:r>
            <a:r>
              <a:rPr lang="pl-PL" dirty="0" err="1" smtClean="0"/>
              <a:t>risk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Aby zarządzać ryzykiem marki trzeba określić dlaczego następuje erozja znaczenia marki, </a:t>
            </a:r>
          </a:p>
          <a:p>
            <a:r>
              <a:rPr lang="pl-PL" dirty="0" smtClean="0"/>
              <a:t>To z kolei wymaga określenia silnych i słabych stron marki, które mierzy się za pomocą cech najistotniejszych dla klientów danej marki,</a:t>
            </a:r>
          </a:p>
          <a:p>
            <a:r>
              <a:rPr lang="pl-PL" dirty="0" smtClean="0"/>
              <a:t>Dla każdej marki jaką posiadacie, jakich jest 5 – 7 elementów, które są najistotniejsze dla Waszych klientów? Określ ich relatywne znaczenie. </a:t>
            </a:r>
          </a:p>
          <a:p>
            <a:r>
              <a:rPr lang="pl-PL" dirty="0" smtClean="0"/>
              <a:t>Potem oceń jakie punkty Twoja marka otrzymuje w porównaniu do marki najbliższego konkurenta,</a:t>
            </a:r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Samsung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5760" y="1825624"/>
            <a:ext cx="11475720" cy="5032376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Kojarzony z tanią elektroniką,</a:t>
            </a:r>
          </a:p>
          <a:p>
            <a:r>
              <a:rPr lang="pl-PL" dirty="0" smtClean="0"/>
              <a:t>Zaczęli inwestować w badania rozwojowe, które pozwoliły sprzedawać innowacyjne telewizory i telefony po stosunkowo niskich cenach (taniej od Sony czy Panasonica), </a:t>
            </a:r>
          </a:p>
          <a:p>
            <a:r>
              <a:rPr lang="pl-PL" dirty="0" smtClean="0"/>
              <a:t>Samsung stał się liderem technologicznym,</a:t>
            </a:r>
          </a:p>
          <a:p>
            <a:r>
              <a:rPr lang="pl-PL" dirty="0" smtClean="0"/>
              <a:t>Zaczęli współpracę z amerykańską uczelnią artystyczną, stworzyli wewnętrzną szkołę designu w Samsungu,</a:t>
            </a:r>
          </a:p>
          <a:p>
            <a:r>
              <a:rPr lang="pl-PL" dirty="0" smtClean="0"/>
              <a:t>W pewnym momencie na oczach pracowników Samsunga zniszczono wszystkie zapasy produktów uznając je za posiadające zbyt niską jakość. Wycofano wszystkie przeciętnej jakości produkty Samsunga.</a:t>
            </a:r>
          </a:p>
          <a:p>
            <a:r>
              <a:rPr lang="pl-PL" dirty="0" smtClean="0"/>
              <a:t>W 2000 Samsung wycofał produkty z Wal-marta na rzecz Best-</a:t>
            </a:r>
            <a:r>
              <a:rPr lang="pl-PL" dirty="0" err="1" smtClean="0"/>
              <a:t>Buya</a:t>
            </a:r>
            <a:r>
              <a:rPr lang="pl-PL" dirty="0" smtClean="0"/>
              <a:t> oraz </a:t>
            </a:r>
            <a:r>
              <a:rPr lang="pl-PL" dirty="0" err="1" smtClean="0"/>
              <a:t>Circuit</a:t>
            </a:r>
            <a:r>
              <a:rPr lang="pl-PL" dirty="0" smtClean="0"/>
              <a:t> City.</a:t>
            </a:r>
          </a:p>
          <a:p>
            <a:r>
              <a:rPr lang="pl-PL" dirty="0" smtClean="0"/>
              <a:t>Przestano sprzedawać produkty przez sieci dyskontowe, nawet tych niechodliwych, które nie zostały sprzedane. </a:t>
            </a:r>
          </a:p>
          <a:p>
            <a:r>
              <a:rPr lang="pl-PL" dirty="0" smtClean="0"/>
              <a:t>Samsung wydawał 3 mld USD rocznie na promowanie marki. 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Samsung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Promocja marki Samsunga za 3 mld USD objęła: produkty Samsunga w filmach o Jamesie Bondzie, plasowanie produktów w kinach w USA, partner drużyn sportowych na igrzyskach olimpijskich, produkty Samsunga w </a:t>
            </a:r>
            <a:r>
              <a:rPr lang="pl-PL" dirty="0" err="1" smtClean="0"/>
              <a:t>Matrixie</a:t>
            </a:r>
            <a:r>
              <a:rPr lang="pl-PL" dirty="0" smtClean="0"/>
              <a:t>, programy telewizyjne promujące produkty Samsunga, gazety takie jak </a:t>
            </a:r>
            <a:r>
              <a:rPr lang="pl-PL" dirty="0" err="1" smtClean="0"/>
              <a:t>Vogue</a:t>
            </a:r>
            <a:r>
              <a:rPr lang="pl-PL" dirty="0" smtClean="0"/>
              <a:t> i Style.com promujące produkty Samsunga,</a:t>
            </a:r>
          </a:p>
          <a:p>
            <a:r>
              <a:rPr lang="pl-PL" dirty="0" smtClean="0"/>
              <a:t>Postawiono duży nacisk na design, a nie tylko na inżynierów,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55397"/>
            <a:ext cx="10515600" cy="60413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redukować ryzyko marki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5008" y="859536"/>
            <a:ext cx="11378184" cy="53858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1. </a:t>
            </a:r>
            <a:r>
              <a:rPr lang="pl-PL" dirty="0" smtClean="0"/>
              <a:t>Czy </a:t>
            </a:r>
            <a:r>
              <a:rPr lang="pl-PL" dirty="0"/>
              <a:t>mamy prawdziwą markę? Jaką wiadomość przekazuje klientowi? Jaką premię cenową zarabia? Jaka </a:t>
            </a:r>
            <a:r>
              <a:rPr lang="pl-PL" dirty="0" smtClean="0"/>
              <a:t>jest premia wolumenu (ile więcej produktów sprzedajemy dzięki marce czyli bez obniżania ceny)? </a:t>
            </a:r>
          </a:p>
          <a:p>
            <a:pPr algn="just"/>
            <a:r>
              <a:rPr lang="pl-PL" dirty="0" smtClean="0"/>
              <a:t>2</a:t>
            </a:r>
            <a:r>
              <a:rPr lang="pl-PL" dirty="0"/>
              <a:t>. Czy nasza marka </a:t>
            </a:r>
            <a:r>
              <a:rPr lang="pl-PL" dirty="0" smtClean="0"/>
              <a:t>powoduje przekazywanie sobie pozytywnych opinii przez klientów o naszej marce? </a:t>
            </a:r>
            <a:r>
              <a:rPr lang="pl-PL" dirty="0"/>
              <a:t>Czy </a:t>
            </a:r>
            <a:r>
              <a:rPr lang="pl-PL" dirty="0" smtClean="0"/>
              <a:t>dzięki temu klienci przy wyborze produktu kupują produkty naszej firmy? </a:t>
            </a:r>
          </a:p>
          <a:p>
            <a:pPr algn="just"/>
            <a:r>
              <a:rPr lang="pl-PL" dirty="0" smtClean="0"/>
              <a:t>3</a:t>
            </a:r>
            <a:r>
              <a:rPr lang="pl-PL" dirty="0"/>
              <a:t>. Dlaczego klienci wybierają naszą markę zamiast marek konkurencyjnych lub generycznych? </a:t>
            </a:r>
            <a:r>
              <a:rPr lang="pl-PL" dirty="0" smtClean="0"/>
              <a:t>Którym segmentom klientów nasze produkty najbardziej się? </a:t>
            </a:r>
            <a:r>
              <a:rPr lang="pl-PL" dirty="0"/>
              <a:t>Jakich klientów to odjeżdża? </a:t>
            </a:r>
            <a:endParaRPr lang="pl-PL" dirty="0" smtClean="0"/>
          </a:p>
          <a:p>
            <a:pPr algn="just"/>
            <a:r>
              <a:rPr lang="pl-PL" dirty="0" smtClean="0"/>
              <a:t>4</a:t>
            </a:r>
            <a:r>
              <a:rPr lang="pl-PL" dirty="0"/>
              <a:t>. Czy zweryfikowaliśmy nasze przekonania na temat naszej marki, pytając klientów, co dla nich właściwie oznacza? </a:t>
            </a:r>
            <a:endParaRPr lang="pl-PL" dirty="0" smtClean="0"/>
          </a:p>
          <a:p>
            <a:pPr algn="just"/>
            <a:r>
              <a:rPr lang="pl-PL" dirty="0" smtClean="0"/>
              <a:t>5</a:t>
            </a:r>
            <a:r>
              <a:rPr lang="pl-PL" dirty="0"/>
              <a:t>. Jakie są główne zagrożenia, które mogą zniszczyć wartość naszej marki? Jaka jest historia ryzyka naszej marki? Jeśli przedstawimy naszą historię ryzyka </a:t>
            </a:r>
            <a:r>
              <a:rPr lang="pl-PL" dirty="0" smtClean="0"/>
              <a:t>kilku </a:t>
            </a:r>
            <a:r>
              <a:rPr lang="pl-PL" dirty="0"/>
              <a:t>współpracownikom, czy wszyscy energicznie kiwają </a:t>
            </a:r>
            <a:r>
              <a:rPr lang="pl-PL" dirty="0" smtClean="0"/>
              <a:t>głową lub potrząsają? Jeżeli tak, to dobrze trafiliśmy. </a:t>
            </a:r>
          </a:p>
          <a:p>
            <a:pPr algn="just"/>
            <a:endParaRPr lang="pl-PL" dirty="0" smtClean="0"/>
          </a:p>
          <a:p>
            <a:pPr algn="just"/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Nadmierny optymizm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5215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Rozwój firmy opiera się na poszukiwaniu nowych klientów, nowych rynków, rozwijaniu nowych produktów, oraz nabywaniu nowych pomysłów na działalność. </a:t>
            </a:r>
          </a:p>
          <a:p>
            <a:r>
              <a:rPr lang="pl-PL" dirty="0" smtClean="0"/>
              <a:t>Ulepszanie firmy opiera się na dużych nowych projektach (np. unowocześnienie systemów IT), upraszczaniu procesu produkcyjnego, i usprawnianiu przechodzenia towaru przez sieć dystrybucyjną. </a:t>
            </a:r>
          </a:p>
          <a:p>
            <a:r>
              <a:rPr lang="pl-PL" dirty="0" smtClean="0"/>
              <a:t>Zarówno jednak w przypadku rozwoju firmy jak i jej ulepszania ludzi cechuje nadmierny optymizm w zakresie szans na sukces podjętych inwestycji czy działań. </a:t>
            </a:r>
          </a:p>
          <a:p>
            <a:r>
              <a:rPr lang="pl-PL" dirty="0" smtClean="0"/>
              <a:t>Jakie są szanse że w ciągu 18 miesięcy firma wprowadzi do sprzedaży nowy produkt, który będzie sukcesem rynkowym?</a:t>
            </a:r>
          </a:p>
          <a:p>
            <a:r>
              <a:rPr lang="pl-PL" dirty="0" smtClean="0"/>
              <a:t>Jakie są szanse na udane połączenie 2 firm?</a:t>
            </a:r>
          </a:p>
          <a:p>
            <a:r>
              <a:rPr lang="pl-PL" dirty="0" smtClean="0"/>
              <a:t>Jeden na 20 projektów kończy się produktem, a ile z nich staje się popularne na rynku?</a:t>
            </a:r>
          </a:p>
          <a:p>
            <a:r>
              <a:rPr lang="pl-PL" dirty="0" smtClean="0"/>
              <a:t>Generalnie patrzymy na projekt o szansach 5 procent a myślimy 30, patrzymy na 10 procent a widzimy 50 procent szans.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redukować ryzyko marki?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272" y="746632"/>
            <a:ext cx="11679936" cy="560971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6. Oceniając nasze produkty i wszystkie główne elementy </a:t>
            </a:r>
            <a:r>
              <a:rPr lang="pl-PL" dirty="0" smtClean="0"/>
              <a:t>modelu biznesowego </a:t>
            </a:r>
            <a:r>
              <a:rPr lang="pl-PL" dirty="0"/>
              <a:t>- wybór klienta, unikalną ofertę wartości, model zysku, zakres działań, kontrolę strategiczną i architekturę organizacyjną - jak dobrze produkty naszej </a:t>
            </a:r>
            <a:r>
              <a:rPr lang="pl-PL" dirty="0" smtClean="0"/>
              <a:t>firmy </a:t>
            </a:r>
            <a:r>
              <a:rPr lang="pl-PL" dirty="0"/>
              <a:t>i </a:t>
            </a:r>
            <a:r>
              <a:rPr lang="pl-PL" dirty="0" smtClean="0"/>
              <a:t>jej </a:t>
            </a:r>
            <a:r>
              <a:rPr lang="pl-PL" dirty="0" err="1" smtClean="0"/>
              <a:t>mdel</a:t>
            </a:r>
            <a:r>
              <a:rPr lang="pl-PL" dirty="0" smtClean="0"/>
              <a:t> biznesowy </a:t>
            </a:r>
            <a:r>
              <a:rPr lang="pl-PL" dirty="0"/>
              <a:t>są zgodne z sygnałem naszej marki? Czy te elementy pasują logicznie do sygnału naszej marki, czy też istnieją oczywiste niedopasowania - na przykład marka, która oznacza „rodzinną zabawę” związaną z wyborem klientów skoncentrowanym na starzejącym się wyżu demograficznym? </a:t>
            </a:r>
            <a:endParaRPr lang="pl-PL" dirty="0" smtClean="0"/>
          </a:p>
          <a:p>
            <a:pPr algn="just"/>
            <a:r>
              <a:rPr lang="pl-PL" dirty="0" smtClean="0"/>
              <a:t>7</a:t>
            </a:r>
            <a:r>
              <a:rPr lang="pl-PL" dirty="0"/>
              <a:t>. Jaka jest łączna </a:t>
            </a:r>
            <a:r>
              <a:rPr lang="pl-PL" dirty="0" smtClean="0"/>
              <a:t>ilość pieniędzy i </a:t>
            </a:r>
            <a:r>
              <a:rPr lang="pl-PL" dirty="0"/>
              <a:t>godzin zarządzania zainwestowanych przez naszą firmę w markę w ubiegłym roku? </a:t>
            </a:r>
            <a:r>
              <a:rPr lang="pl-PL" dirty="0" smtClean="0"/>
              <a:t>Pieniądze te </a:t>
            </a:r>
            <a:r>
              <a:rPr lang="pl-PL" dirty="0"/>
              <a:t>obejmują reklamę i </a:t>
            </a:r>
            <a:r>
              <a:rPr lang="pl-PL" dirty="0" smtClean="0"/>
              <a:t>marketing, </a:t>
            </a:r>
            <a:r>
              <a:rPr lang="pl-PL" dirty="0"/>
              <a:t>a także </a:t>
            </a:r>
            <a:r>
              <a:rPr lang="pl-PL" dirty="0" smtClean="0"/>
              <a:t>wszystkie inne wydatki wydane na </a:t>
            </a:r>
            <a:r>
              <a:rPr lang="pl-PL" dirty="0"/>
              <a:t>działania, które zmieniają postrzeganie naszej marki przez klientów: programy jakości, szkolenia serwisowe, programy kanałów, programy medialne, opracowywanie nowych funkcji produktu i tak dalej. Obliczanie całkowitej kwoty inwestycji marki, bezpośredniej i pośredniej, nie jest łatwe - pierwsza próba może być od 30 do 70 procent - ale musimy obliczyć liczby, dopóki nie uwzględnią wszystkiego, co należy do puli inwestycji marki. Staje się to wskaźnikiem 100. </a:t>
            </a:r>
            <a:endParaRPr lang="pl-PL" dirty="0" smtClean="0"/>
          </a:p>
          <a:p>
            <a:pPr algn="just"/>
            <a:r>
              <a:rPr lang="pl-PL" dirty="0" smtClean="0"/>
              <a:t>8</a:t>
            </a:r>
            <a:r>
              <a:rPr lang="pl-PL" dirty="0"/>
              <a:t>. Czy wydaliśmy </a:t>
            </a:r>
            <a:r>
              <a:rPr lang="pl-PL" dirty="0" smtClean="0"/>
              <a:t>100% </a:t>
            </a:r>
            <a:r>
              <a:rPr lang="pl-PL" dirty="0"/>
              <a:t>dokładnie w stosunku do tego, co jest ważne dla naszych klientów? Czy zeszłoroczny </a:t>
            </a:r>
            <a:r>
              <a:rPr lang="pl-PL" dirty="0" err="1"/>
              <a:t>miks</a:t>
            </a:r>
            <a:r>
              <a:rPr lang="pl-PL" dirty="0"/>
              <a:t> inwestycyjny był odpowiedni? Dlaczego lub dlaczego nie? A jaka będzie właściwa mieszanka w ciągu najbliższych dwunastu miesięcy? W ciągu najbliższych 24 miesięcy? Dlaczego?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branży nie ma zysków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braku zysków w branży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0895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Branża może rozwijać się szybko, albo wolno, </a:t>
            </a:r>
          </a:p>
          <a:p>
            <a:r>
              <a:rPr lang="pl-PL" dirty="0" smtClean="0"/>
              <a:t>Branża może mieć perspektywy rozwojowe albo nie mieć, </a:t>
            </a:r>
          </a:p>
          <a:p>
            <a:r>
              <a:rPr lang="pl-PL" dirty="0" smtClean="0"/>
              <a:t>W branży może być wielu konkurentów, albo niewielu, </a:t>
            </a:r>
          </a:p>
          <a:p>
            <a:r>
              <a:rPr lang="pl-PL" dirty="0" smtClean="0"/>
              <a:t>Pozbywanie się części firm niczego nie zmienia, bo pojawiają się kolejne, jeszcze tańsze, jeszcze bardziej konkurencyjne, </a:t>
            </a:r>
          </a:p>
          <a:p>
            <a:r>
              <a:rPr lang="pl-PL" dirty="0" smtClean="0"/>
              <a:t>Trzeba przejść od konkurencji do współpracy, bo chociaż konkurencja jest dobra, ale nie w tym przypadku (za dużo konkurencji w takiej branży nie doprowadzi do generowania zysków),</a:t>
            </a:r>
          </a:p>
          <a:p>
            <a:r>
              <a:rPr lang="pl-PL" dirty="0" smtClean="0"/>
              <a:t>Branża muzyczna, przemysł lotniczy (Airbus to koalicja 4 linii lotniczych), produkcja półprzewodników (SEMATECH reprezentował 85% rynku półprzewodników), Vista, </a:t>
            </a:r>
            <a:r>
              <a:rPr lang="pl-PL" dirty="0" err="1" smtClean="0"/>
              <a:t>MasterCard</a:t>
            </a:r>
            <a:endParaRPr lang="pl-PL" dirty="0" smtClean="0"/>
          </a:p>
          <a:p>
            <a:r>
              <a:rPr lang="pl-PL" dirty="0" smtClean="0"/>
              <a:t>Taka współpraca to nie umawianie się co do cen, tylko współpraca w zakresie technologii. 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braku zysków w branży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• Jak ściśle muszą być </a:t>
            </a:r>
            <a:r>
              <a:rPr lang="pl-PL" dirty="0" smtClean="0"/>
              <a:t>firmy do potencjalnej współpracy, </a:t>
            </a:r>
            <a:r>
              <a:rPr lang="pl-PL" dirty="0"/>
              <a:t>biorąc pod uwagę zakres projektu, cele i ustalenia dotyczące </a:t>
            </a:r>
            <a:r>
              <a:rPr lang="pl-PL" dirty="0" smtClean="0"/>
              <a:t>odpowiedzialności za podejmowane decyzje? </a:t>
            </a:r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Jak podobne są strategie i środowiska operacyjne potencjalnych partnerów?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Jaką mamy wspólną historię albo bazę wiedzy z partnerami? Jeżeli jesteśmy silnie powiązani (co nas wiąże), to czy pomoże to współpracy czy zaszkodzi? </a:t>
            </a:r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Ile wspólnego mają potencjalni współpracownicy? </a:t>
            </a:r>
            <a:r>
              <a:rPr lang="pl-PL" dirty="0" smtClean="0"/>
              <a:t>Czy są wystarczająco różnorodni?</a:t>
            </a:r>
          </a:p>
          <a:p>
            <a:r>
              <a:rPr lang="pl-PL" dirty="0" smtClean="0"/>
              <a:t>Czy skorzystamy z dołączenia do grupy dostawców albo klientów?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można współpracować ze śmiertelnym wrogiem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Sony i </a:t>
            </a:r>
            <a:r>
              <a:rPr lang="pl-PL" dirty="0" err="1" smtClean="0"/>
              <a:t>Samung</a:t>
            </a:r>
            <a:r>
              <a:rPr lang="pl-PL" dirty="0" smtClean="0"/>
              <a:t> dzielą się 24 tysiącami patentów, </a:t>
            </a:r>
          </a:p>
          <a:p>
            <a:r>
              <a:rPr lang="pl-PL" dirty="0" smtClean="0"/>
              <a:t>HP i Canon wspólnie opracowywały nowe technologie do drukarek, </a:t>
            </a:r>
          </a:p>
          <a:p>
            <a:r>
              <a:rPr lang="pl-PL" dirty="0" smtClean="0"/>
              <a:t>Wytwórnie muzyczne współpracują z Apple i dostarczają muzyki do iTunes, 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1299"/>
          </a:xfrm>
        </p:spPr>
        <p:txBody>
          <a:bodyPr/>
          <a:lstStyle/>
          <a:p>
            <a:r>
              <a:rPr lang="pl-PL" dirty="0" smtClean="0"/>
              <a:t>Jak redukować ryzyko braku zysków w branży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7848" y="929512"/>
            <a:ext cx="11542776" cy="5681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1. Które z naszych działań biznesowych są niekonkurencyjne lub przynoszą niewielką lub żadną wartość? (Obejmuje to wszelkie działania, za które nasi klienci nie płacą lub za które odmówiliby zapłaty, gdyby zaoferowano im wybór). </a:t>
            </a:r>
            <a:endParaRPr lang="pl-PL" dirty="0" smtClean="0"/>
          </a:p>
          <a:p>
            <a:pPr algn="just"/>
            <a:r>
              <a:rPr lang="pl-PL" dirty="0" smtClean="0"/>
              <a:t>2</a:t>
            </a:r>
            <a:r>
              <a:rPr lang="pl-PL" dirty="0"/>
              <a:t>. </a:t>
            </a:r>
            <a:r>
              <a:rPr lang="pl-PL" dirty="0" smtClean="0"/>
              <a:t>Które z tych działań moglibyśmy robić razem z innymi firmami? Czy podniesienie stopy zwrotu uzyskamy dzięki współpracy w zakresie produkcji</a:t>
            </a:r>
            <a:r>
              <a:rPr lang="pl-PL" dirty="0"/>
              <a:t>, zaopatrzenia, podstawowych prac badawczo-rozwojowych, aplikacji, dystrybucji lub usług / szkoleń (na przykład branżowe programy szkoleniowe prowadzące do tworzenia nowych klientów i zwiększonego generowania popytu)? </a:t>
            </a:r>
            <a:endParaRPr lang="pl-PL" dirty="0" smtClean="0"/>
          </a:p>
          <a:p>
            <a:pPr algn="just"/>
            <a:r>
              <a:rPr lang="pl-PL" dirty="0" smtClean="0"/>
              <a:t>3</a:t>
            </a:r>
            <a:r>
              <a:rPr lang="pl-PL" dirty="0"/>
              <a:t>. W ramach </a:t>
            </a:r>
            <a:r>
              <a:rPr lang="pl-PL" dirty="0" smtClean="0"/>
              <a:t>każdego rodzaju działalności, w jakim zakresie najlepiej współpracować? Wspólny zakład silników? Skrzyń biegów? Innych części pojazdu (kiedy zaostrzone zostaną standardy łatwiej będzie im sprostać). A może wspólne zakupy aby negocjować ceny?</a:t>
            </a:r>
          </a:p>
          <a:p>
            <a:pPr algn="just"/>
            <a:r>
              <a:rPr lang="pl-PL" dirty="0" smtClean="0"/>
              <a:t>4</a:t>
            </a:r>
            <a:r>
              <a:rPr lang="pl-PL" dirty="0"/>
              <a:t>. Gdzie w procesie występują koszty tarcia (takie jak agregacja części od zbyt wielu różnych dostawców), które można zmniejszyć poprzez integrację (na przykład wykorzystanie wstępnie wyprodukowanych modułów) lub innych mechanizmów? </a:t>
            </a:r>
            <a:endParaRPr lang="pl-PL" dirty="0" smtClean="0"/>
          </a:p>
          <a:p>
            <a:pPr algn="just"/>
            <a:r>
              <a:rPr lang="pl-PL" dirty="0" smtClean="0"/>
              <a:t>5</a:t>
            </a:r>
            <a:r>
              <a:rPr lang="pl-PL" dirty="0"/>
              <a:t>. Które z naszych działań mogą wygenerować wyjątkową wartość, ale tylko wtedy, gdy będziemy współpracować z innymi w celu ich wykonania? </a:t>
            </a:r>
            <a:r>
              <a:rPr lang="pl-PL" dirty="0" smtClean="0"/>
              <a:t>Dobrym przykładem jest sklep iTunes, który jako jedyny oferuje tak ogromną ofertę muzyczną od wielu największych firm muzycznych świata. </a:t>
            </a:r>
          </a:p>
          <a:p>
            <a:pPr algn="just"/>
            <a:r>
              <a:rPr lang="pl-PL" dirty="0" smtClean="0"/>
              <a:t>6. Ile zaoszczędzimy jeżeli podejmiemy współpracę?</a:t>
            </a:r>
          </a:p>
          <a:p>
            <a:pPr algn="just"/>
            <a:r>
              <a:rPr lang="pl-PL" dirty="0" smtClean="0"/>
              <a:t>7. Jak możemy wykorzystać te oszczędności, aby bardziej odróżnić nasz produkt od konkurenta i podnieść wartość dla klientów jaką produkt oferuje?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Kiedy Twoje przedsiębiorstwo przestaje rosnąć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stagnacji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Sprzedaż, zyski i cena akcji osiągnęły zenit i dalej nie rosną,</a:t>
            </a:r>
          </a:p>
          <a:p>
            <a:r>
              <a:rPr lang="pl-PL" dirty="0" smtClean="0"/>
              <a:t>Niewielkie zyski, brak środków na nowe inwestycje, odchodzą utalentowani pracownicy, </a:t>
            </a:r>
          </a:p>
          <a:p>
            <a:r>
              <a:rPr lang="pl-PL" dirty="0" smtClean="0"/>
              <a:t>Najzdolniejsi menedżerowie odchodzą, bo wiedzą, że awans będzie zależał od wieku i koneksji, a nie od ich zdolności i skuteczności,</a:t>
            </a:r>
          </a:p>
          <a:p>
            <a:r>
              <a:rPr lang="pl-PL" dirty="0" smtClean="0"/>
              <a:t>Spada energia w organizacji, maleje liczba ludzi, którym się chce coś robić, </a:t>
            </a:r>
          </a:p>
          <a:p>
            <a:r>
              <a:rPr lang="pl-PL" dirty="0" smtClean="0"/>
              <a:t>Decyzje podejmowane są coraz mniej mądre i życiowe, </a:t>
            </a:r>
          </a:p>
          <a:p>
            <a:r>
              <a:rPr lang="pl-PL" dirty="0" smtClean="0"/>
              <a:t>Coraz mniej jest w firmie ludzi mądrych i skutecznych, </a:t>
            </a:r>
          </a:p>
          <a:p>
            <a:r>
              <a:rPr lang="pl-PL" dirty="0" smtClean="0"/>
              <a:t>Spada innowacyjność produktów i skuteczność badań rozwojowych, </a:t>
            </a:r>
          </a:p>
          <a:p>
            <a:r>
              <a:rPr lang="pl-PL" dirty="0" smtClean="0"/>
              <a:t>Brakuje wzrostu sprzedaży.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 stagnacji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Przewidzieć wszystkie uderzenia w biznes i uniknąć tych, których się uda uniknąć,</a:t>
            </a:r>
          </a:p>
          <a:p>
            <a:r>
              <a:rPr lang="pl-PL" dirty="0" smtClean="0"/>
              <a:t>Poznać wszystkie potrzeby klientów, aby oferować nie sam produkt, ale różne elementy towarzyszące, które mogą się przydać klientom, 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4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Continental (</a:t>
            </a:r>
            <a:r>
              <a:rPr lang="pl-PL" dirty="0" err="1" smtClean="0"/>
              <a:t>stagnation</a:t>
            </a:r>
            <a:r>
              <a:rPr lang="pl-PL" dirty="0" smtClean="0"/>
              <a:t> </a:t>
            </a:r>
            <a:r>
              <a:rPr lang="pl-PL" dirty="0" err="1" smtClean="0"/>
              <a:t>risk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918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Continental najpierw produkował opony, a potem zaczął produkować różne elementy samochodowe, poszerzając swój udział w procesie produkcji samochodów z 2-3% do 13-16%,</a:t>
            </a:r>
          </a:p>
          <a:p>
            <a:r>
              <a:rPr lang="pl-PL" dirty="0" smtClean="0"/>
              <a:t>Continental wykupował producentów podwozia: </a:t>
            </a:r>
            <a:r>
              <a:rPr lang="pl-PL" dirty="0" err="1" smtClean="0"/>
              <a:t>Teves</a:t>
            </a:r>
            <a:r>
              <a:rPr lang="pl-PL" dirty="0" smtClean="0"/>
              <a:t>, </a:t>
            </a:r>
            <a:r>
              <a:rPr lang="pl-PL" dirty="0" err="1" smtClean="0"/>
              <a:t>Temic</a:t>
            </a:r>
            <a:r>
              <a:rPr lang="pl-PL" dirty="0" smtClean="0"/>
              <a:t>, producenta sensorów kół Nagano Japan Radio, producenta plastiku i gumy Phoenix (w 76%), od Motoroli elektronikę samochodową zapewniającą bezpieczeństwo, </a:t>
            </a:r>
          </a:p>
          <a:p>
            <a:r>
              <a:rPr lang="pl-PL" dirty="0" smtClean="0"/>
              <a:t>Continental dostarcza Mercedesowi m.in. System kontroli drogi, system kontroli stabilności, systemy hamulcowe, systemy zawieszenia, systemy ogrzewania, rozruszniki, startery, itd.</a:t>
            </a:r>
          </a:p>
          <a:p>
            <a:r>
              <a:rPr lang="pl-PL" dirty="0" smtClean="0"/>
              <a:t>Każde nowe systemy które trzeba albo można wdrażać do samochodu, wszystko to rozwija i wytwarza Continental we współpracy z innymi firmami.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Nadmierny optymizm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Pomaga bo kreuje energię, ale nie można przesadzać. Oto szanse na porażkę kilku typów projektów:</a:t>
            </a:r>
          </a:p>
          <a:p>
            <a:r>
              <a:rPr lang="pl-PL" dirty="0" smtClean="0"/>
              <a:t>Firmy z Hollywood: 60 procent,</a:t>
            </a:r>
          </a:p>
          <a:p>
            <a:r>
              <a:rPr lang="pl-PL" dirty="0" smtClean="0"/>
              <a:t>Przejęcie lub fuzja: 60 procent,</a:t>
            </a:r>
          </a:p>
          <a:p>
            <a:r>
              <a:rPr lang="pl-PL" dirty="0" smtClean="0"/>
              <a:t>Projekt z innowacyjną technologią: 70 procent,</a:t>
            </a:r>
          </a:p>
          <a:p>
            <a:r>
              <a:rPr lang="pl-PL" dirty="0" smtClean="0"/>
              <a:t>Nowy produkt spożywczy: 78 procent,</a:t>
            </a:r>
          </a:p>
          <a:p>
            <a:r>
              <a:rPr lang="pl-PL" dirty="0" smtClean="0"/>
              <a:t>Inwestycja typu venture </a:t>
            </a:r>
            <a:r>
              <a:rPr lang="pl-PL" dirty="0" err="1" smtClean="0"/>
              <a:t>capital</a:t>
            </a:r>
            <a:r>
              <a:rPr lang="pl-PL" dirty="0" smtClean="0"/>
              <a:t>: 80 procent,</a:t>
            </a:r>
          </a:p>
          <a:p>
            <a:r>
              <a:rPr lang="pl-PL" dirty="0" smtClean="0"/>
              <a:t>Nowy produkt farmaceutyczny: 90 procent.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Procter&amp;Gamble</a:t>
            </a:r>
            <a:r>
              <a:rPr lang="pl-PL" dirty="0" smtClean="0"/>
              <a:t> (</a:t>
            </a:r>
            <a:r>
              <a:rPr lang="pl-PL" dirty="0" err="1" smtClean="0"/>
              <a:t>stagnation</a:t>
            </a:r>
            <a:r>
              <a:rPr lang="pl-PL" dirty="0" smtClean="0"/>
              <a:t> </a:t>
            </a:r>
            <a:r>
              <a:rPr lang="pl-PL" dirty="0" err="1" smtClean="0"/>
              <a:t>risk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1999 stało się jasne, że przedsiębiorstwo nie ma przed sobą perspektyw rozwojowych, cena ich akcji spadła o 50%,</a:t>
            </a:r>
          </a:p>
          <a:p>
            <a:r>
              <a:rPr lang="pl-PL" dirty="0" smtClean="0"/>
              <a:t>Utworzono zespół </a:t>
            </a:r>
            <a:r>
              <a:rPr lang="pl-PL" dirty="0" err="1" smtClean="0"/>
              <a:t>Organisations</a:t>
            </a:r>
            <a:r>
              <a:rPr lang="pl-PL" dirty="0" smtClean="0"/>
              <a:t> 2005 i zatrudnili 4 razy tyle projektantów,</a:t>
            </a:r>
          </a:p>
          <a:p>
            <a:r>
              <a:rPr lang="pl-PL" dirty="0" smtClean="0"/>
              <a:t>Spędzano tygodnie obserwując klientów, szukano gdzie firma może pomóc w sprzątaniu, praniu, prasowaniu, itd.,</a:t>
            </a:r>
          </a:p>
          <a:p>
            <a:r>
              <a:rPr lang="pl-PL" dirty="0" smtClean="0"/>
              <a:t>Na przykład, zaczęli sprzedawać </a:t>
            </a:r>
            <a:r>
              <a:rPr lang="pl-PL" dirty="0" err="1" smtClean="0"/>
              <a:t>mopy</a:t>
            </a:r>
            <a:r>
              <a:rPr lang="pl-PL" dirty="0" smtClean="0"/>
              <a:t> wytwarzające ładunek elektrostatyczny – obecnie dostępny w 75% gospodarstw domowych w USA (</a:t>
            </a:r>
            <a:r>
              <a:rPr lang="pl-PL" dirty="0" err="1" smtClean="0"/>
              <a:t>swiffer</a:t>
            </a:r>
            <a:r>
              <a:rPr lang="pl-PL" dirty="0" smtClean="0"/>
              <a:t>),</a:t>
            </a:r>
          </a:p>
          <a:p>
            <a:r>
              <a:rPr lang="pl-PL" dirty="0" smtClean="0"/>
              <a:t>Firma zbadała zwyczaje domowe ludzi praktycznie na całym świecie. Badali antropologię ich klientów.</a:t>
            </a:r>
          </a:p>
          <a:p>
            <a:r>
              <a:rPr lang="pl-PL" dirty="0" smtClean="0"/>
              <a:t>W efekcie, stopa wzrostu sprzedaży wynosiła 12% rocznie. 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00533"/>
            <a:ext cx="10515600" cy="777875"/>
          </a:xfrm>
        </p:spPr>
        <p:txBody>
          <a:bodyPr/>
          <a:lstStyle/>
          <a:p>
            <a:r>
              <a:rPr lang="pl-PL" dirty="0" smtClean="0"/>
              <a:t>Przykłady rozbudowy oferty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6992" y="1048384"/>
            <a:ext cx="11597640" cy="530796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Kombinacja kanapka, inne danie główne, napój i zabawka/upominek,</a:t>
            </a:r>
          </a:p>
          <a:p>
            <a:r>
              <a:rPr lang="pl-PL" dirty="0" smtClean="0"/>
              <a:t>Produkt (głośnik) który można rozbudować w zestaw do kina domowego,</a:t>
            </a:r>
          </a:p>
          <a:p>
            <a:r>
              <a:rPr lang="pl-PL" dirty="0" smtClean="0"/>
              <a:t>Firma ubezpieczeniowa o długiej tradycji oferuje swoje doświadczenie z konsumentami przy upadłościach, </a:t>
            </a:r>
          </a:p>
          <a:p>
            <a:r>
              <a:rPr lang="pl-PL" dirty="0" smtClean="0"/>
              <a:t>Oprócz usług dentystycznych klienci mogą wybielać zęby w domu, bez przyjeżdżania do gabinetu, </a:t>
            </a:r>
          </a:p>
          <a:p>
            <a:r>
              <a:rPr lang="pl-PL" dirty="0" smtClean="0"/>
              <a:t>Wynajem samochodu ale nie z lotniska czy odległego parkingu, tylko miejsc w centrum miasta, </a:t>
            </a:r>
          </a:p>
          <a:p>
            <a:r>
              <a:rPr lang="pl-PL" dirty="0" smtClean="0"/>
              <a:t>Oprócz motocykli oferowanie całego stylu życia (ubrania, sprzęty, itd.),</a:t>
            </a:r>
          </a:p>
          <a:p>
            <a:r>
              <a:rPr lang="pl-PL" dirty="0" smtClean="0"/>
              <a:t>System trakcji i inne systemy komfortu jazdy,</a:t>
            </a:r>
          </a:p>
          <a:p>
            <a:r>
              <a:rPr lang="pl-PL" dirty="0" smtClean="0"/>
              <a:t>Firma zmienia podejście i oferuje swoje usług nie tylko innym firmom, ale także klientom dostosowując cenę, </a:t>
            </a:r>
          </a:p>
          <a:p>
            <a:r>
              <a:rPr lang="pl-PL" dirty="0" smtClean="0"/>
              <a:t>Bank oferuje obsługę finansową stałych płatności miesięcznych. 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46253"/>
            <a:ext cx="10515600" cy="61328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redukować ryzyko stagnacji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4696" y="1103248"/>
            <a:ext cx="11707368" cy="5132959"/>
          </a:xfrm>
        </p:spPr>
        <p:txBody>
          <a:bodyPr>
            <a:normAutofit lnSpcReduction="10000"/>
          </a:bodyPr>
          <a:lstStyle/>
          <a:p>
            <a:r>
              <a:rPr lang="pl-PL" dirty="0"/>
              <a:t>1. Czy stagnacja naprawdę stanowi ryzyko dla naszej firmy? Jeśli tak, to jakie jest prawdziwe prawdopodobieństwo stagnacji, jaki jest prawdopodobny harmonogram i jaki jest potencjalny wpływ, szczególnie </a:t>
            </a:r>
            <a:r>
              <a:rPr lang="pl-PL" dirty="0" smtClean="0"/>
              <a:t>na najlepsze talenty w firmie? </a:t>
            </a:r>
          </a:p>
          <a:p>
            <a:r>
              <a:rPr lang="pl-PL" dirty="0" smtClean="0"/>
              <a:t>2</a:t>
            </a:r>
            <a:r>
              <a:rPr lang="pl-PL" dirty="0"/>
              <a:t>. Czy mamy system zarządzania ryzykiem zaprojektowany, aby pomóc naszej firmie uniknąć poważnych uderzeń lub zmniejszyć ich wpływ</a:t>
            </a:r>
            <a:r>
              <a:rPr lang="pl-PL" dirty="0" smtClean="0"/>
              <a:t>?</a:t>
            </a:r>
          </a:p>
          <a:p>
            <a:r>
              <a:rPr lang="pl-PL" dirty="0"/>
              <a:t>3. Które z odkrytych przez nas </a:t>
            </a:r>
            <a:r>
              <a:rPr lang="pl-PL" dirty="0" smtClean="0"/>
              <a:t>główne rodzaje </a:t>
            </a:r>
            <a:r>
              <a:rPr lang="pl-PL" dirty="0"/>
              <a:t>ryzyka </a:t>
            </a:r>
            <a:r>
              <a:rPr lang="pl-PL" dirty="0" smtClean="0"/>
              <a:t>stanowią jednocześnie dobre kierunki do rozwoju?</a:t>
            </a:r>
          </a:p>
          <a:p>
            <a:r>
              <a:rPr lang="pl-PL" dirty="0" smtClean="0"/>
              <a:t>4</a:t>
            </a:r>
            <a:r>
              <a:rPr lang="pl-PL" dirty="0"/>
              <a:t>. Jakie są nasze główne możliwości </a:t>
            </a:r>
            <a:r>
              <a:rPr lang="pl-PL"/>
              <a:t>innowacji </a:t>
            </a:r>
            <a:r>
              <a:rPr lang="pl-PL" smtClean="0"/>
              <a:t>w </a:t>
            </a:r>
            <a:r>
              <a:rPr lang="pl-PL" dirty="0" smtClean="0"/>
              <a:t>ofercie? </a:t>
            </a:r>
            <a:r>
              <a:rPr lang="pl-PL" dirty="0"/>
              <a:t>Czy w naszej organizacji jest wystarczająco dużo ludzi, którzy to rozumieją i dbają o to, aby odnieść sukces? </a:t>
            </a:r>
            <a:endParaRPr lang="pl-PL" dirty="0" smtClean="0"/>
          </a:p>
          <a:p>
            <a:r>
              <a:rPr lang="pl-PL" dirty="0" smtClean="0"/>
              <a:t>5</a:t>
            </a:r>
            <a:r>
              <a:rPr lang="pl-PL" dirty="0"/>
              <a:t>. Ile czasu zainwestowaliśmy w ubiegłym roku w poszukiwanie kolejnego wielkiego pomysłu?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91A1-6A47-4A79-81DF-A02271CC8E46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17777</TotalTime>
  <Words>8708</Words>
  <Application>Microsoft Office PowerPoint</Application>
  <PresentationFormat>Panoramiczny</PresentationFormat>
  <Paragraphs>655</Paragraphs>
  <Slides>92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92</vt:i4>
      </vt:variant>
    </vt:vector>
  </HeadingPairs>
  <TitlesOfParts>
    <vt:vector size="97" baseType="lpstr">
      <vt:lpstr>Arial</vt:lpstr>
      <vt:lpstr>Calibri</vt:lpstr>
      <vt:lpstr>Calibri Light</vt:lpstr>
      <vt:lpstr>Times New Roman</vt:lpstr>
      <vt:lpstr>Motyw pakietu Office</vt:lpstr>
      <vt:lpstr>Strategie ratowania rentowności – zarządzanie ryzykiem strategicznym</vt:lpstr>
      <vt:lpstr>Ryzyko strategiczne </vt:lpstr>
      <vt:lpstr>7 głównych rodzajów ryzyka strategicznego</vt:lpstr>
      <vt:lpstr>Redukcja ryzyka dużego projektu inwestycyjnego</vt:lpstr>
      <vt:lpstr>Działania redukujące ryzyko strategiczne</vt:lpstr>
      <vt:lpstr>Toyota – jak obniżyli ryzyko strategiczne</vt:lpstr>
      <vt:lpstr>Samsung, Target, Toyota, Coach, Apple – jakie ryzyko strategiczne ponosili</vt:lpstr>
      <vt:lpstr>Nadmierny optymizm</vt:lpstr>
      <vt:lpstr>Nadmierny optymizm</vt:lpstr>
      <vt:lpstr>Przykłady błędów w realizacji projektów – zaniżanie szans na ich wystąpienie to zaniżanie wysiłku potrzebnego w sukces</vt:lpstr>
      <vt:lpstr>Skutki nadmiernego optymizmu</vt:lpstr>
      <vt:lpstr>Toyota</vt:lpstr>
      <vt:lpstr>Jak Toyota zmniejszyła ryzyko na modelu Prius</vt:lpstr>
      <vt:lpstr>Jak Toyota zmniejszyła ryzyko na modelu Prius</vt:lpstr>
      <vt:lpstr>Jak Toyota zmniejszyła ryzyko na modelu Prius</vt:lpstr>
      <vt:lpstr>Jak Toyota zmniejszyła ryzyko na modelu Prius</vt:lpstr>
      <vt:lpstr>Jak Toyota zmniejszyła ryzyko na modelu Prius</vt:lpstr>
      <vt:lpstr>Jak Toyota zmniejszyła ryzyko na modelu Prius</vt:lpstr>
      <vt:lpstr>Jak Toyota zmniejszyła ryzyko na modelu Prius</vt:lpstr>
      <vt:lpstr>Jak Toyota zmniejszyła ryzyko na modelu Prius</vt:lpstr>
      <vt:lpstr>Jak Toyota zmniejszyła ryzyko na modelu Prius</vt:lpstr>
      <vt:lpstr>Jak Toyota zmniejszyła ryzyko na modelu Prius</vt:lpstr>
      <vt:lpstr>Jak Toyota zmniejszyła ryzyko na modelu Prius</vt:lpstr>
      <vt:lpstr>Ale to nie wszystko</vt:lpstr>
      <vt:lpstr>Sukces Toyoty</vt:lpstr>
      <vt:lpstr>Sukces Toyoty</vt:lpstr>
      <vt:lpstr>Apple Ipod</vt:lpstr>
      <vt:lpstr>Ipod</vt:lpstr>
      <vt:lpstr>iPod</vt:lpstr>
      <vt:lpstr>iPod</vt:lpstr>
      <vt:lpstr>iPod</vt:lpstr>
      <vt:lpstr>iPod</vt:lpstr>
      <vt:lpstr>iPod</vt:lpstr>
      <vt:lpstr>iPod</vt:lpstr>
      <vt:lpstr>iPod</vt:lpstr>
      <vt:lpstr>Mars Pathfinder</vt:lpstr>
      <vt:lpstr>Mars Pathfinder</vt:lpstr>
      <vt:lpstr>Jakie wnioski wyciągnąć z tych opisów</vt:lpstr>
      <vt:lpstr>Proste narzędzie do oceny szans projektu (same odpowiedzi na lewo 6%, prawo 24%)</vt:lpstr>
      <vt:lpstr>Nagłe odchodzenie klientów</vt:lpstr>
      <vt:lpstr>Reguła Pareto</vt:lpstr>
      <vt:lpstr>Ryzyko klientów</vt:lpstr>
      <vt:lpstr>Ryzyko klientów</vt:lpstr>
      <vt:lpstr>Sektor modowy: Coach, Tsuataya</vt:lpstr>
      <vt:lpstr>Coach (torebki) </vt:lpstr>
      <vt:lpstr>Coach (torebki) </vt:lpstr>
      <vt:lpstr>Coach (torebki) </vt:lpstr>
      <vt:lpstr>Jak Coach minimalizuje ryzyko klienta</vt:lpstr>
      <vt:lpstr>Coach versis Gucci</vt:lpstr>
      <vt:lpstr>Tsutaya</vt:lpstr>
      <vt:lpstr>Tsutaya</vt:lpstr>
      <vt:lpstr>Tsutaya</vt:lpstr>
      <vt:lpstr>Tsutaya – jak obniżyli ryzyko klienta</vt:lpstr>
      <vt:lpstr>Tsutaya</vt:lpstr>
      <vt:lpstr>Jak redukować ryzyko klientów</vt:lpstr>
      <vt:lpstr>Jak redukować ryzyko klientów</vt:lpstr>
      <vt:lpstr>Przemysł staje na rozdrożu</vt:lpstr>
      <vt:lpstr>Ryzyko zmian (transition risk)</vt:lpstr>
      <vt:lpstr>Ryzyko zmian (transition risk)</vt:lpstr>
      <vt:lpstr>Netfliks i Blockbuster</vt:lpstr>
      <vt:lpstr>Netfliks i Blockbuster</vt:lpstr>
      <vt:lpstr>Ryzyko zmian (transition risk) ostatnie 30 lat</vt:lpstr>
      <vt:lpstr>Lotus Notes</vt:lpstr>
      <vt:lpstr>Powody niereagowania na nową technologię</vt:lpstr>
      <vt:lpstr>Jak redukować ryzyko zmiany</vt:lpstr>
      <vt:lpstr>Wejście na rynek bardzo silnego konkurenta</vt:lpstr>
      <vt:lpstr>Wal-mart versus Target</vt:lpstr>
      <vt:lpstr>Wal-mart versus Target</vt:lpstr>
      <vt:lpstr>Wal-mart versus Target</vt:lpstr>
      <vt:lpstr>Wal-mart versus Target</vt:lpstr>
      <vt:lpstr>Target versus Wal-mart </vt:lpstr>
      <vt:lpstr>Jak redukować ryzyko silnego konkurenta</vt:lpstr>
      <vt:lpstr>Jak redukować ryzyko silnego konkurenta</vt:lpstr>
      <vt:lpstr>Marka traci siłę</vt:lpstr>
      <vt:lpstr>Ryzyko utraty marki</vt:lpstr>
      <vt:lpstr>Ryzyko marki (brand risk)</vt:lpstr>
      <vt:lpstr>Samsung</vt:lpstr>
      <vt:lpstr>Samsung</vt:lpstr>
      <vt:lpstr>Jak redukować ryzyko marki</vt:lpstr>
      <vt:lpstr>Jak redukować ryzyko marki?</vt:lpstr>
      <vt:lpstr>W branży nie ma zysków</vt:lpstr>
      <vt:lpstr>Ryzyko braku zysków w branży</vt:lpstr>
      <vt:lpstr>Ryzyko braku zysków w branży</vt:lpstr>
      <vt:lpstr>Czy można współpracować ze śmiertelnym wrogiem</vt:lpstr>
      <vt:lpstr>Jak redukować ryzyko braku zysków w branży</vt:lpstr>
      <vt:lpstr>Kiedy Twoje przedsiębiorstwo przestaje rosnąć</vt:lpstr>
      <vt:lpstr>Ryzyko stagnacji</vt:lpstr>
      <vt:lpstr>Ryzyko stagnacji</vt:lpstr>
      <vt:lpstr>Continental (stagnation risk)</vt:lpstr>
      <vt:lpstr>Procter&amp;Gamble (stagnation risk)</vt:lpstr>
      <vt:lpstr>Przykłady rozbudowy oferty</vt:lpstr>
      <vt:lpstr>Jak redukować ryzyko stagnacji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Wyrobek</dc:creator>
  <cp:lastModifiedBy>Joanna Wyrobek</cp:lastModifiedBy>
  <cp:revision>251</cp:revision>
  <dcterms:created xsi:type="dcterms:W3CDTF">2019-10-14T16:35:49Z</dcterms:created>
  <dcterms:modified xsi:type="dcterms:W3CDTF">2019-11-01T19:05:04Z</dcterms:modified>
</cp:coreProperties>
</file>