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25" r:id="rId5"/>
    <p:sldId id="313" r:id="rId6"/>
    <p:sldId id="326" r:id="rId7"/>
    <p:sldId id="327" r:id="rId8"/>
    <p:sldId id="337" r:id="rId9"/>
    <p:sldId id="345" r:id="rId10"/>
    <p:sldId id="376" r:id="rId11"/>
    <p:sldId id="377" r:id="rId12"/>
    <p:sldId id="378" r:id="rId13"/>
    <p:sldId id="379" r:id="rId14"/>
    <p:sldId id="261" r:id="rId15"/>
    <p:sldId id="262" r:id="rId16"/>
    <p:sldId id="402" r:id="rId17"/>
    <p:sldId id="403" r:id="rId18"/>
    <p:sldId id="409" r:id="rId19"/>
    <p:sldId id="380" r:id="rId20"/>
    <p:sldId id="381" r:id="rId21"/>
    <p:sldId id="382" r:id="rId22"/>
    <p:sldId id="383" r:id="rId23"/>
    <p:sldId id="384" r:id="rId24"/>
    <p:sldId id="282" r:id="rId25"/>
    <p:sldId id="385" r:id="rId26"/>
    <p:sldId id="272" r:id="rId27"/>
    <p:sldId id="386" r:id="rId28"/>
    <p:sldId id="387" r:id="rId29"/>
    <p:sldId id="388" r:id="rId30"/>
    <p:sldId id="389" r:id="rId31"/>
    <p:sldId id="390" r:id="rId32"/>
    <p:sldId id="404" r:id="rId33"/>
    <p:sldId id="406" r:id="rId34"/>
    <p:sldId id="407" r:id="rId35"/>
    <p:sldId id="408" r:id="rId36"/>
    <p:sldId id="331" r:id="rId37"/>
    <p:sldId id="391" r:id="rId38"/>
    <p:sldId id="410" r:id="rId39"/>
    <p:sldId id="265" r:id="rId40"/>
    <p:sldId id="392" r:id="rId41"/>
    <p:sldId id="393" r:id="rId42"/>
    <p:sldId id="394" r:id="rId43"/>
    <p:sldId id="395" r:id="rId44"/>
    <p:sldId id="396" r:id="rId45"/>
    <p:sldId id="398" r:id="rId46"/>
    <p:sldId id="397" r:id="rId47"/>
    <p:sldId id="399" r:id="rId48"/>
    <p:sldId id="373" r:id="rId49"/>
    <p:sldId id="374" r:id="rId50"/>
    <p:sldId id="335" r:id="rId51"/>
  </p:sldIdLst>
  <p:sldSz cx="12192000" cy="6858000"/>
  <p:notesSz cx="7099300" cy="10234613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B4623B5-278F-4599-B42D-59202980C5F6}">
          <p14:sldIdLst>
            <p14:sldId id="325"/>
            <p14:sldId id="313"/>
            <p14:sldId id="326"/>
            <p14:sldId id="327"/>
            <p14:sldId id="337"/>
            <p14:sldId id="345"/>
            <p14:sldId id="376"/>
            <p14:sldId id="377"/>
            <p14:sldId id="378"/>
            <p14:sldId id="379"/>
            <p14:sldId id="261"/>
            <p14:sldId id="262"/>
            <p14:sldId id="402"/>
            <p14:sldId id="403"/>
            <p14:sldId id="409"/>
            <p14:sldId id="380"/>
            <p14:sldId id="381"/>
            <p14:sldId id="382"/>
            <p14:sldId id="383"/>
            <p14:sldId id="384"/>
            <p14:sldId id="282"/>
            <p14:sldId id="385"/>
            <p14:sldId id="272"/>
            <p14:sldId id="386"/>
            <p14:sldId id="387"/>
            <p14:sldId id="388"/>
            <p14:sldId id="389"/>
            <p14:sldId id="390"/>
            <p14:sldId id="404"/>
            <p14:sldId id="406"/>
            <p14:sldId id="407"/>
            <p14:sldId id="408"/>
          </p14:sldIdLst>
        </p14:section>
        <p14:section name="Szkoła klasyczna" id="{F2D4D7D1-3674-49B0-AD5B-BD813E0CA7BE}">
          <p14:sldIdLst>
            <p14:sldId id="331"/>
            <p14:sldId id="391"/>
            <p14:sldId id="410"/>
            <p14:sldId id="265"/>
            <p14:sldId id="392"/>
            <p14:sldId id="393"/>
            <p14:sldId id="394"/>
            <p14:sldId id="395"/>
            <p14:sldId id="396"/>
            <p14:sldId id="398"/>
            <p14:sldId id="397"/>
            <p14:sldId id="399"/>
            <p14:sldId id="373"/>
            <p14:sldId id="374"/>
          </p14:sldIdLst>
        </p14:section>
        <p14:section name="Sekcja 2" id="{E210FAAD-7C7B-4973-AEA6-E0C655BD8B5E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0F0F0"/>
    <a:srgbClr val="F4F4F4"/>
    <a:srgbClr val="F5F5F5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3371" autoAdjust="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outlineViewPr>
    <p:cViewPr>
      <p:scale>
        <a:sx n="33" d="100"/>
        <a:sy n="33" d="100"/>
      </p:scale>
      <p:origin x="0" y="-488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965"/>
    </p:cViewPr>
  </p:sorterViewPr>
  <p:notesViewPr>
    <p:cSldViewPr snapToGrid="0">
      <p:cViewPr varScale="1">
        <p:scale>
          <a:sx n="79" d="100"/>
          <a:sy n="79" d="100"/>
        </p:scale>
        <p:origin x="36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989804" y="9795892"/>
            <a:ext cx="742093" cy="29241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 rtl="0"/>
            <a:fld id="{682C0B10-7CAE-41E4-AB02-7E8B1FF2B898}" type="slidenum">
              <a:rPr lang="pl-PL" smtClean="0">
                <a:latin typeface="Corbel" panose="020B0503020204020204" pitchFamily="34" charset="0"/>
              </a:rPr>
              <a:t>‹#›</a:t>
            </a:fld>
            <a:endParaRPr lang="pl-PL">
              <a:latin typeface="Corbel" panose="020B0503020204020204" pitchFamily="34" charset="0"/>
            </a:endParaRPr>
          </a:p>
        </p:txBody>
      </p:sp>
      <p:sp>
        <p:nvSpPr>
          <p:cNvPr id="6" name="Nagłówek — symbol zastępczy 1">
            <a:extLst>
              <a:ext uri="{FF2B5EF4-FFF2-40B4-BE49-F238E27FC236}">
                <a16:creationId xmlns:a16="http://schemas.microsoft.com/office/drawing/2014/main" id="{E5B3CA83-E8E4-7C14-D07D-FDAEE2B6BF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4126" y="182762"/>
            <a:ext cx="6303915" cy="5360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algn="ctr" rtl="0"/>
            <a:r>
              <a:rPr lang="pl-PL" dirty="0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 dirty="0">
                <a:latin typeface="Corbel" panose="020B0503020204020204" pitchFamily="34" charset="0"/>
              </a:rPr>
              <a:t>Uniwersytet Ekonomiczny w Krakowie</a:t>
            </a:r>
          </a:p>
        </p:txBody>
      </p:sp>
      <p:sp>
        <p:nvSpPr>
          <p:cNvPr id="7" name="Symbol zastępczy stopki 5">
            <a:extLst>
              <a:ext uri="{FF2B5EF4-FFF2-40B4-BE49-F238E27FC236}">
                <a16:creationId xmlns:a16="http://schemas.microsoft.com/office/drawing/2014/main" id="{37BE422F-FC4F-223A-8B7F-44911E0106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14126" y="9440564"/>
            <a:ext cx="6303915" cy="3145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algn="ctr"/>
            <a:r>
              <a:rPr lang="pl-PL" dirty="0">
                <a:latin typeface="Corbel" panose="020B0503020204020204" pitchFamily="34" charset="0"/>
              </a:rPr>
              <a:t>Odwiedź nas na stronie: https://kpz.uek.krakow.pl</a:t>
            </a:r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 rtl="0"/>
            <a:r>
              <a:rPr lang="pl-PL" noProof="0"/>
              <a:t>Edytuj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5899654" y="9771501"/>
            <a:ext cx="832243" cy="28023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Corbel" panose="020B0503020204020204" pitchFamily="34" charset="0"/>
              </a:defRPr>
            </a:lvl1pPr>
          </a:lstStyle>
          <a:p>
            <a:fld id="{8530193B-564F-4854-8A52-728F3FB19C8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Nagłówek — symbol zastępczy 1">
            <a:extLst>
              <a:ext uri="{FF2B5EF4-FFF2-40B4-BE49-F238E27FC236}">
                <a16:creationId xmlns:a16="http://schemas.microsoft.com/office/drawing/2014/main" id="{524A75AB-CDB0-183B-F722-39CD99C662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14126" y="182762"/>
            <a:ext cx="6303915" cy="53609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 algn="ctr" rtl="0"/>
            <a:r>
              <a:rPr lang="pl-PL" dirty="0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 dirty="0">
                <a:latin typeface="Corbel" panose="020B0503020204020204" pitchFamily="34" charset="0"/>
              </a:rPr>
              <a:t>Uniwersytet Ekonomiczny w Krakowie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610EA9BE-F518-214A-A08C-36231DF1A8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14126" y="9403945"/>
            <a:ext cx="6303915" cy="31450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 algn="ctr"/>
            <a:r>
              <a:rPr lang="pl-PL" dirty="0">
                <a:latin typeface="Corbel" panose="020B0503020204020204" pitchFamily="34" charset="0"/>
              </a:rPr>
              <a:t>Odwiedź nas na stronie: https://kpz.uek.krakow.pl</a:t>
            </a:r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1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250105-A8CE-EBA8-8EDA-58B6DB0DE4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BF01D6A3-BFA2-6C4A-BC3F-B6C82960BFF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825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Pojęcia ‘zarządzanie’ i ‘kierowanie’ - w zasadzie tożsame - są tłumaczeniami angielskiego słowa </a:t>
            </a:r>
            <a:r>
              <a:rPr lang="pl-PL" altLang="pl-PL" i="1" dirty="0">
                <a:solidFill>
                  <a:schemeClr val="tx1"/>
                </a:solidFill>
              </a:rPr>
              <a:t>management</a:t>
            </a:r>
            <a:r>
              <a:rPr lang="pl-PL" altLang="pl-PL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Ten podwójny polski odpowiednik zawiera w sobie pewne niuansowe różnice, które wyrażają  zróżnicowany stosunek zarządzającego do rzeczy i ludzi.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W tym znaczeniu pojęcie </a:t>
            </a:r>
            <a:r>
              <a:rPr lang="pl-PL" altLang="pl-PL" i="1" dirty="0">
                <a:solidFill>
                  <a:schemeClr val="tx1"/>
                </a:solidFill>
              </a:rPr>
              <a:t>management</a:t>
            </a:r>
            <a:r>
              <a:rPr lang="pl-PL" altLang="pl-PL" dirty="0">
                <a:solidFill>
                  <a:schemeClr val="tx1"/>
                </a:solidFill>
              </a:rPr>
              <a:t> tłumaczone na język polski jako ‘zarządzanie’ powinno się odnosić  do zarządzania rzeczami (zasobami rzeczowymi, kapitałem, technologią, produkcją), tłumaczone jako ‘kierowanie’ powinno się odnosić do zarządzania czynnikiem ludzkim. Ludźmi się kieruje, a nie zarządza.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35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20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pl-PL" altLang="pl-PL" sz="1200" dirty="0"/>
              <a:t>z j. łacińskiego </a:t>
            </a:r>
            <a:r>
              <a:rPr lang="pl-PL" altLang="pl-PL" sz="1200" i="1" dirty="0" err="1"/>
              <a:t>fungi</a:t>
            </a:r>
            <a:r>
              <a:rPr lang="pl-PL" altLang="pl-PL" sz="1200" i="1" dirty="0"/>
              <a:t>, </a:t>
            </a:r>
            <a:r>
              <a:rPr lang="pl-PL" altLang="pl-PL" sz="1200" i="1" dirty="0" err="1"/>
              <a:t>fungor</a:t>
            </a:r>
            <a:r>
              <a:rPr lang="pl-PL" altLang="pl-PL" sz="1200" i="1" dirty="0"/>
              <a:t>, </a:t>
            </a:r>
            <a:r>
              <a:rPr lang="pl-PL" altLang="pl-PL" sz="1200" i="1" dirty="0" err="1"/>
              <a:t>functus</a:t>
            </a:r>
            <a:r>
              <a:rPr lang="pl-PL" altLang="pl-PL" sz="1200" i="1" dirty="0"/>
              <a:t> sum </a:t>
            </a:r>
            <a:r>
              <a:rPr lang="pl-PL" altLang="pl-PL" sz="1200" dirty="0"/>
              <a:t>oznacza 'wykonać, wykonywać, dokonać, spełnić, uskutecznić, mieć wartość, mieć znaczenie. 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r>
              <a:rPr lang="pl-PL" altLang="pl-PL" sz="1200" dirty="0"/>
              <a:t>Według W. Doroszewskiego przez "funkcję" należy rozumieć "czynność", "działanie", "obowiązek", "pracę" - w sensie potocznym.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37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13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smtClean="0"/>
              <a:t>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3AA681-DD42-ADE6-863F-56D692CE29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B60EC24C-A1EC-3D86-8E68-96885285E16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55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3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2489AD-A4D2-02AB-1BD6-FF1D84C569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D1063D9D-9F87-0722-5472-C6DB263343D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7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4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4B1F6A3-31C3-3B81-0826-48FA7EC807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39FF6A79-6FC7-ACDC-AE9F-C40D2F1FC93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73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pl-PL" altLang="pl-PL" b="0" dirty="0">
                <a:solidFill>
                  <a:schemeClr val="tx1"/>
                </a:solidFill>
              </a:rPr>
              <a:t>Etymologicznie i znaczeniowo termin “organizacja” wiąże się z łacińskim słowem </a:t>
            </a:r>
            <a:r>
              <a:rPr lang="pl-PL" altLang="pl-PL" i="1" dirty="0">
                <a:solidFill>
                  <a:schemeClr val="tx1"/>
                </a:solidFill>
              </a:rPr>
              <a:t>organum</a:t>
            </a:r>
            <a:r>
              <a:rPr lang="pl-PL" altLang="pl-PL" b="0" dirty="0">
                <a:solidFill>
                  <a:schemeClr val="tx1"/>
                </a:solidFill>
              </a:rPr>
              <a:t>, które to słowo wywodzi się z języka greckiego </a:t>
            </a:r>
            <a:r>
              <a:rPr lang="pl-PL" altLang="pl-PL" i="1" dirty="0" err="1">
                <a:solidFill>
                  <a:schemeClr val="tx1"/>
                </a:solidFill>
              </a:rPr>
              <a:t>organon</a:t>
            </a:r>
            <a:r>
              <a:rPr lang="pl-PL" altLang="pl-PL" b="0" dirty="0">
                <a:solidFill>
                  <a:schemeClr val="tx1"/>
                </a:solidFill>
              </a:rPr>
              <a:t>, pierwotnie w znaczeniu narzędzia, później narządu, organu stanowiącego wyspecjalizowaną pod względem funkcji i dostosowaną do potrzeb całości część większej całości.</a:t>
            </a:r>
            <a:r>
              <a:rPr lang="pl-PL" altLang="pl-PL" sz="1200" dirty="0">
                <a:solidFill>
                  <a:schemeClr val="tx1"/>
                </a:solidFill>
              </a:rPr>
              <a:t> Greckie </a:t>
            </a:r>
            <a:r>
              <a:rPr lang="pl-PL" altLang="pl-PL" sz="1200" i="1" dirty="0" err="1">
                <a:solidFill>
                  <a:schemeClr val="tx1"/>
                </a:solidFill>
              </a:rPr>
              <a:t>organizo</a:t>
            </a:r>
            <a:r>
              <a:rPr lang="pl-PL" altLang="pl-PL" sz="1200" i="1" dirty="0">
                <a:solidFill>
                  <a:schemeClr val="tx1"/>
                </a:solidFill>
              </a:rPr>
              <a:t>, </a:t>
            </a:r>
            <a:r>
              <a:rPr lang="pl-PL" altLang="pl-PL" sz="1200" i="1" dirty="0" err="1">
                <a:solidFill>
                  <a:schemeClr val="tx1"/>
                </a:solidFill>
              </a:rPr>
              <a:t>organikós</a:t>
            </a:r>
            <a:r>
              <a:rPr lang="pl-PL" altLang="pl-PL" sz="1200" dirty="0">
                <a:solidFill>
                  <a:schemeClr val="tx1"/>
                </a:solidFill>
              </a:rPr>
              <a:t> oznacza wytworzony za pomocą narzędzia od </a:t>
            </a:r>
            <a:r>
              <a:rPr lang="pl-PL" altLang="pl-PL" sz="1200" i="1" dirty="0" err="1">
                <a:solidFill>
                  <a:schemeClr val="tx1"/>
                </a:solidFill>
              </a:rPr>
              <a:t>órganon</a:t>
            </a:r>
            <a:r>
              <a:rPr lang="pl-PL" altLang="pl-PL" sz="1200" dirty="0">
                <a:solidFill>
                  <a:schemeClr val="tx1"/>
                </a:solidFill>
              </a:rPr>
              <a:t> - 'narzędzie; instrument; przyrząd; organ; narząd stanowiący. Greckie </a:t>
            </a:r>
            <a:r>
              <a:rPr lang="pl-PL" altLang="pl-PL" sz="1200" i="1" dirty="0" err="1">
                <a:solidFill>
                  <a:schemeClr val="tx1"/>
                </a:solidFill>
              </a:rPr>
              <a:t>organon</a:t>
            </a:r>
            <a:r>
              <a:rPr lang="pl-PL" altLang="pl-PL" sz="1200" dirty="0">
                <a:solidFill>
                  <a:schemeClr val="tx1"/>
                </a:solidFill>
              </a:rPr>
              <a:t> i łacińskie </a:t>
            </a:r>
            <a:r>
              <a:rPr lang="pl-PL" altLang="pl-PL" sz="1200" i="1" dirty="0">
                <a:solidFill>
                  <a:schemeClr val="tx1"/>
                </a:solidFill>
              </a:rPr>
              <a:t>organum</a:t>
            </a:r>
            <a:r>
              <a:rPr lang="pl-PL" altLang="pl-PL" sz="1200" dirty="0">
                <a:solidFill>
                  <a:schemeClr val="tx1"/>
                </a:solidFill>
              </a:rPr>
              <a:t> stanowi rdzeń słowa "organizacji„.</a:t>
            </a:r>
            <a:r>
              <a:rPr lang="pl-PL" altLang="pl-PL" b="0" dirty="0">
                <a:solidFill>
                  <a:schemeClr val="tx1"/>
                </a:solidFill>
              </a:rPr>
              <a:t> W średniowieczu słowo </a:t>
            </a:r>
            <a:r>
              <a:rPr lang="pl-PL" altLang="pl-PL" i="1" dirty="0">
                <a:solidFill>
                  <a:schemeClr val="tx1"/>
                </a:solidFill>
              </a:rPr>
              <a:t>organum (</a:t>
            </a:r>
            <a:r>
              <a:rPr lang="pl-PL" altLang="pl-PL" i="1" dirty="0" err="1">
                <a:solidFill>
                  <a:schemeClr val="tx1"/>
                </a:solidFill>
              </a:rPr>
              <a:t>όργ</a:t>
            </a:r>
            <a:r>
              <a:rPr lang="pl-PL" altLang="pl-PL" i="1" dirty="0">
                <a:solidFill>
                  <a:schemeClr val="tx1"/>
                </a:solidFill>
              </a:rPr>
              <a:t>ανον)</a:t>
            </a:r>
            <a:r>
              <a:rPr lang="pl-PL" altLang="pl-PL" b="0" dirty="0">
                <a:solidFill>
                  <a:schemeClr val="tx1"/>
                </a:solidFill>
              </a:rPr>
              <a:t> został przyjęty przez nauki przyrodnicze (organ jako część organizmu). Słowo </a:t>
            </a:r>
            <a:r>
              <a:rPr lang="pl-PL" altLang="pl-PL" i="1" dirty="0">
                <a:solidFill>
                  <a:schemeClr val="tx1"/>
                </a:solidFill>
              </a:rPr>
              <a:t>organ</a:t>
            </a:r>
            <a:r>
              <a:rPr lang="pl-PL" altLang="pl-PL" b="0" dirty="0">
                <a:solidFill>
                  <a:schemeClr val="tx1"/>
                </a:solidFill>
              </a:rPr>
              <a:t> dał początek terminowi “</a:t>
            </a:r>
            <a:r>
              <a:rPr lang="pl-PL" altLang="pl-PL" dirty="0">
                <a:solidFill>
                  <a:schemeClr val="tx1"/>
                </a:solidFill>
              </a:rPr>
              <a:t>organizm</a:t>
            </a:r>
            <a:r>
              <a:rPr lang="pl-PL" altLang="pl-PL" b="0" dirty="0">
                <a:solidFill>
                  <a:schemeClr val="tx1"/>
                </a:solidFill>
              </a:rPr>
              <a:t>” dla określenia całości złożonej z organów, a w szczególności dla określenia istoty żywej.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4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ea typeface="Times New Roman" panose="02020603050405020304" pitchFamily="18" charset="0"/>
              </a:rPr>
              <a:t>Słowo model pochodzi z łac. </a:t>
            </a:r>
            <a:r>
              <a:rPr lang="pl-PL" i="1" dirty="0">
                <a:ea typeface="Times New Roman" panose="02020603050405020304" pitchFamily="18" charset="0"/>
              </a:rPr>
              <a:t>modus</a:t>
            </a:r>
            <a:r>
              <a:rPr lang="pl-PL" dirty="0">
                <a:ea typeface="Times New Roman" panose="02020603050405020304" pitchFamily="18" charset="0"/>
              </a:rPr>
              <a:t> – co znaczy miara, norma, wzór, sposób. Pierwotne znaczenie tego słowa wiązało się z architekturą i oznaczało wzór danego przedmiotu wykonany w mniejszych rozmiarach z materiałów zastępczych. </a:t>
            </a:r>
          </a:p>
          <a:p>
            <a:r>
              <a:rPr lang="pl-PL" dirty="0">
                <a:ea typeface="Times New Roman" panose="02020603050405020304" pitchFamily="18" charset="0"/>
              </a:rPr>
              <a:t>Model to przedmiot złożony (także abstrakcyjny) odwzorowujący dla celów poznawczych lub praktycznych bardziej od niego złożony istniejący albo projektowany fragment rzeczywistości [T. Pszczołowski, 1978, s. 119.</a:t>
            </a:r>
          </a:p>
          <a:p>
            <a:r>
              <a:rPr lang="pl-PL" dirty="0">
                <a:ea typeface="Times New Roman" panose="02020603050405020304" pitchFamily="18" charset="0"/>
              </a:rPr>
              <a:t>Model organizacji jest jej uproszczonym przedstawieniem pod względem podstawowych, istotnych właściwości (cech). Modele organizacji pokazują oraz opisują konkretne jak i abstrakcyjne jej podsystemy, a także pokazują relacje między nimi.  Stanowią one narzędzie poznania organizacji. 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9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Metafora pochodzi od greckiego słowa 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meta-</a:t>
            </a:r>
            <a:r>
              <a:rPr lang="pl-PL" sz="1200" b="0" i="1" dirty="0" err="1">
                <a:effectLst/>
                <a:latin typeface="+mn-lt"/>
                <a:ea typeface="Times New Roman" panose="02020603050405020304" pitchFamily="18" charset="0"/>
              </a:rPr>
              <a:t>phora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pl-PL" sz="1200" b="0" i="1" dirty="0" err="1">
                <a:effectLst/>
                <a:latin typeface="+mn-lt"/>
                <a:ea typeface="Times New Roman" panose="02020603050405020304" pitchFamily="18" charset="0"/>
              </a:rPr>
              <a:t>μετ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αφορά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co oznacza przeniesienie, transfer. W języku starogreckim </a:t>
            </a:r>
            <a:r>
              <a:rPr lang="pl-PL" sz="1200" b="0" i="1" dirty="0" err="1">
                <a:effectLst/>
                <a:latin typeface="+mn-lt"/>
                <a:ea typeface="Times New Roman" panose="02020603050405020304" pitchFamily="18" charset="0"/>
              </a:rPr>
              <a:t>metapherō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 (</a:t>
            </a:r>
            <a:r>
              <a:rPr lang="pl-PL" sz="1200" b="0" i="1" dirty="0" err="1">
                <a:effectLst/>
                <a:latin typeface="+mn-lt"/>
                <a:ea typeface="Times New Roman" panose="02020603050405020304" pitchFamily="18" charset="0"/>
              </a:rPr>
              <a:t>μετ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αφέρω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);  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metá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μετά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– między, po, przez, według, wraz z, wśród, wzdłuż, z, za; 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pherō, phora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φέρω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)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– nieść, nosić, przenosić. Arystoteles w dziele 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Poetyka 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i </a:t>
            </a:r>
            <a:r>
              <a:rPr lang="pl-PL" sz="1200" b="0" i="1" dirty="0">
                <a:effectLst/>
                <a:latin typeface="+mn-lt"/>
                <a:ea typeface="Times New Roman" panose="02020603050405020304" pitchFamily="18" charset="0"/>
              </a:rPr>
              <a:t>Retoryka</a:t>
            </a:r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 definiuje metaforę jako przeniesienie nazwy jednej rzeczy na inną, z gatunku na rodzaj, z jednego gatunku na inny lub też przeniesienie nazwy z jednej rzeczy na inną na zasadzie analogii [Arystoteles, 1989, s. 1457]. </a:t>
            </a:r>
          </a:p>
          <a:p>
            <a:r>
              <a:rPr lang="pl-PL" sz="1200" b="0" dirty="0">
                <a:effectLst/>
                <a:latin typeface="+mn-lt"/>
                <a:ea typeface="Times New Roman" panose="02020603050405020304" pitchFamily="18" charset="0"/>
              </a:rPr>
              <a:t>Podstawą dla metafory jest kojarzenie podobieństw między przedmiotami i wyrazami. </a:t>
            </a:r>
            <a:r>
              <a:rPr lang="pl-PL" sz="1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Najpospolitsza definicja metafory przedstawia ją jako „przenośnię”, a więc: „figurę stylistyczną, polegającą na łączeniu wyrazów, w której jeden przynajmniej wyraz uzyskuje inne, obrazowe, ale pokrewne znaczenie”, inaczej: jest to środek służący do przenoszenia znaczenia z jednego słowa na inne [ W. Kopaliński, 1994]. </a:t>
            </a:r>
            <a:endParaRPr lang="pl-PL" b="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pl-PL" sz="1200" b="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Stosowanie metafor skłania do wyszukiwania podobieństw między przedmiotem badanym jakim jest organizacja i przedmiotem odniesienia, to jest czymś, co jest lepiej znane. Rozumiejąc jeden przedmiot, można zrozumieć drugi. </a:t>
            </a:r>
            <a:endParaRPr lang="pl-PL" b="0" dirty="0">
              <a:latin typeface="+mn-lt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3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0" smtClean="0"/>
              <a:t>33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37D4EC-B674-A7D7-7690-DF035BB281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nagłówka 5">
            <a:extLst>
              <a:ext uri="{FF2B5EF4-FFF2-40B4-BE49-F238E27FC236}">
                <a16:creationId xmlns:a16="http://schemas.microsoft.com/office/drawing/2014/main" id="{77384D51-A7D2-B086-EDC4-8B5FD75F5F5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87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l-PL" altLang="pl-PL" b="0" dirty="0">
                <a:solidFill>
                  <a:schemeClr val="tx1"/>
                </a:solidFill>
              </a:rPr>
              <a:t>Angielskie </a:t>
            </a:r>
            <a:r>
              <a:rPr lang="pl-PL" altLang="pl-PL" b="0" i="1" dirty="0">
                <a:solidFill>
                  <a:schemeClr val="tx1"/>
                </a:solidFill>
              </a:rPr>
              <a:t>management </a:t>
            </a:r>
            <a:r>
              <a:rPr lang="pl-PL" altLang="pl-PL" b="0" dirty="0">
                <a:solidFill>
                  <a:schemeClr val="tx1"/>
                </a:solidFill>
              </a:rPr>
              <a:t>pojawiło się w obiegu językowym około 1598 roku w znaczeniu czynności kierowania. Wcześniej, pokrewne termin </a:t>
            </a:r>
            <a:r>
              <a:rPr lang="pl-PL" altLang="pl-PL" b="0" i="1" dirty="0" err="1">
                <a:solidFill>
                  <a:schemeClr val="tx1"/>
                </a:solidFill>
              </a:rPr>
              <a:t>manage</a:t>
            </a:r>
            <a:r>
              <a:rPr lang="pl-PL" altLang="pl-PL" b="0" dirty="0">
                <a:solidFill>
                  <a:schemeClr val="tx1"/>
                </a:solidFill>
              </a:rPr>
              <a:t> używany był w znaczeniu prowadzenia, poganiania koni, około 1570 roku znaczenie tego słowa zostało przeniesione w sferę działalności gospodarczej . </a:t>
            </a:r>
          </a:p>
          <a:p>
            <a:pPr algn="just"/>
            <a:r>
              <a:rPr lang="pl-PL" altLang="pl-PL" b="0" dirty="0">
                <a:solidFill>
                  <a:schemeClr val="tx1"/>
                </a:solidFill>
              </a:rPr>
              <a:t>Słowo </a:t>
            </a:r>
            <a:r>
              <a:rPr lang="pl-PL" altLang="pl-PL" b="0" i="1" dirty="0">
                <a:solidFill>
                  <a:schemeClr val="tx1"/>
                </a:solidFill>
              </a:rPr>
              <a:t>management </a:t>
            </a:r>
            <a:r>
              <a:rPr lang="pl-PL" altLang="pl-PL" b="0" dirty="0">
                <a:solidFill>
                  <a:schemeClr val="tx1"/>
                </a:solidFill>
              </a:rPr>
              <a:t>wywodzi się z francuskiego  </a:t>
            </a:r>
            <a:r>
              <a:rPr lang="pl-PL" altLang="pl-PL" b="0" i="1" dirty="0" err="1">
                <a:solidFill>
                  <a:schemeClr val="tx1"/>
                </a:solidFill>
              </a:rPr>
              <a:t>ménagement</a:t>
            </a:r>
            <a:r>
              <a:rPr lang="pl-PL" altLang="pl-PL" b="0" i="1" dirty="0">
                <a:solidFill>
                  <a:schemeClr val="tx1"/>
                </a:solidFill>
              </a:rPr>
              <a:t>, </a:t>
            </a:r>
            <a:r>
              <a:rPr lang="pl-PL" altLang="pl-PL" b="0" dirty="0">
                <a:solidFill>
                  <a:schemeClr val="tx1"/>
                </a:solidFill>
              </a:rPr>
              <a:t>oznaczającego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  <a:r>
              <a:rPr lang="pl-PL" altLang="pl-PL" b="0" dirty="0">
                <a:solidFill>
                  <a:schemeClr val="tx1"/>
                </a:solidFill>
              </a:rPr>
              <a:t>sztukę prowadzenia, kierowania. Francuskie </a:t>
            </a:r>
            <a:r>
              <a:rPr lang="pl-PL" altLang="pl-PL" b="0" i="1" dirty="0" err="1">
                <a:solidFill>
                  <a:schemeClr val="tx1"/>
                </a:solidFill>
              </a:rPr>
              <a:t>ménagement</a:t>
            </a:r>
            <a:r>
              <a:rPr lang="pl-PL" altLang="pl-PL" b="0" i="1" dirty="0">
                <a:solidFill>
                  <a:schemeClr val="tx1"/>
                </a:solidFill>
              </a:rPr>
              <a:t>, </a:t>
            </a:r>
            <a:r>
              <a:rPr lang="pl-PL" altLang="pl-PL" b="0" dirty="0">
                <a:solidFill>
                  <a:schemeClr val="tx1"/>
                </a:solidFill>
              </a:rPr>
              <a:t>wpłynęło w XVII i XVIII wieku na rozwój dzisiejszego znaczenia angielskiego słowa </a:t>
            </a:r>
            <a:r>
              <a:rPr lang="pl-PL" altLang="pl-PL" b="0" i="1" dirty="0">
                <a:solidFill>
                  <a:schemeClr val="tx1"/>
                </a:solidFill>
              </a:rPr>
              <a:t>management.</a:t>
            </a:r>
            <a:r>
              <a:rPr lang="pl-PL" altLang="pl-PL" b="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l-PL" altLang="pl-PL" b="0" dirty="0">
                <a:solidFill>
                  <a:schemeClr val="tx1"/>
                </a:solidFill>
              </a:rPr>
              <a:t>Pokrewny wyraz </a:t>
            </a:r>
            <a:r>
              <a:rPr lang="pl-PL" altLang="pl-PL" b="0" i="1" dirty="0">
                <a:solidFill>
                  <a:schemeClr val="tx1"/>
                </a:solidFill>
              </a:rPr>
              <a:t>manager</a:t>
            </a:r>
            <a:r>
              <a:rPr lang="pl-PL" altLang="pl-PL" b="0" dirty="0">
                <a:solidFill>
                  <a:schemeClr val="tx1"/>
                </a:solidFill>
              </a:rPr>
              <a:t> w znaczeniu osoby która prowadzi firmę lub społeczną instytucję pojawił się w piśmiennictwie około 1705 roku.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b="0" dirty="0">
                <a:solidFill>
                  <a:schemeClr val="tx1"/>
                </a:solidFill>
              </a:rPr>
              <a:t>Starofrancuskie </a:t>
            </a:r>
            <a:r>
              <a:rPr lang="pl-PL" altLang="pl-PL" b="0" i="1" dirty="0" err="1">
                <a:solidFill>
                  <a:schemeClr val="tx1"/>
                </a:solidFill>
              </a:rPr>
              <a:t>mesnagement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  <a:r>
              <a:rPr lang="pl-PL" altLang="pl-PL" b="0" dirty="0">
                <a:solidFill>
                  <a:schemeClr val="tx1"/>
                </a:solidFill>
              </a:rPr>
              <a:t>wywodzi się z łacińskiego słowa </a:t>
            </a:r>
            <a:r>
              <a:rPr lang="pl-PL" altLang="pl-PL" b="0" i="1" dirty="0" err="1">
                <a:solidFill>
                  <a:schemeClr val="tx1"/>
                </a:solidFill>
              </a:rPr>
              <a:t>manu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  <a:r>
              <a:rPr lang="pl-PL" altLang="pl-PL" b="0" i="1" dirty="0" err="1">
                <a:solidFill>
                  <a:schemeClr val="tx1"/>
                </a:solidFill>
              </a:rPr>
              <a:t>agere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  <a:r>
              <a:rPr lang="pl-PL" altLang="pl-PL" b="0" dirty="0">
                <a:solidFill>
                  <a:schemeClr val="tx1"/>
                </a:solidFill>
              </a:rPr>
              <a:t>- prowadzić za rękę, kierować pracą (łac. </a:t>
            </a:r>
            <a:r>
              <a:rPr lang="pl-PL" altLang="pl-PL" b="0" i="1" dirty="0" err="1">
                <a:solidFill>
                  <a:schemeClr val="tx1"/>
                </a:solidFill>
              </a:rPr>
              <a:t>manus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  <a:r>
              <a:rPr lang="pl-PL" altLang="pl-PL" b="0" dirty="0">
                <a:solidFill>
                  <a:schemeClr val="tx1"/>
                </a:solidFill>
              </a:rPr>
              <a:t>– ręka, praca (dzieło rąk), </a:t>
            </a:r>
            <a:r>
              <a:rPr lang="pl-PL" altLang="pl-PL" b="0" i="1" dirty="0" err="1">
                <a:solidFill>
                  <a:schemeClr val="tx1"/>
                </a:solidFill>
              </a:rPr>
              <a:t>agere</a:t>
            </a:r>
            <a:r>
              <a:rPr lang="pl-PL" altLang="pl-PL" b="0" i="1" dirty="0">
                <a:solidFill>
                  <a:schemeClr val="tx1"/>
                </a:solidFill>
              </a:rPr>
              <a:t> </a:t>
            </a:r>
            <a:r>
              <a:rPr lang="pl-PL" altLang="pl-PL" b="0" dirty="0">
                <a:solidFill>
                  <a:schemeClr val="tx1"/>
                </a:solidFill>
              </a:rPr>
              <a:t>– prowadzić, pędzić, poganiać, kierować).</a:t>
            </a:r>
            <a:r>
              <a:rPr lang="pl-PL" altLang="pl-PL" sz="1200" dirty="0"/>
              <a:t> (starofrancuskie </a:t>
            </a:r>
            <a:r>
              <a:rPr lang="pl-PL" altLang="pl-PL" sz="1200" i="1" dirty="0" err="1"/>
              <a:t>mesnagement</a:t>
            </a:r>
            <a:r>
              <a:rPr lang="pl-PL" altLang="pl-PL" sz="1200" dirty="0"/>
              <a:t> ); wpłynęło na rozwój znaczenia angielskiego słowa </a:t>
            </a:r>
            <a:r>
              <a:rPr lang="pl-PL" altLang="pl-PL" sz="1200" i="1" dirty="0"/>
              <a:t>management</a:t>
            </a:r>
            <a:r>
              <a:rPr lang="pl-PL" altLang="pl-PL" sz="1200" dirty="0"/>
              <a:t> w XVII i XVIII wieku.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30193B-564F-4854-8A52-728F3FB19C85}" type="slidenum">
              <a:rPr lang="pl-PL" smtClean="0"/>
              <a:pPr/>
              <a:t>34</a:t>
            </a:fld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algn="ctr" rtl="0"/>
            <a:r>
              <a:rPr lang="pl-PL">
                <a:latin typeface="Corbel" panose="020B0503020204020204" pitchFamily="34" charset="0"/>
              </a:rPr>
              <a:t>Katedra Procesu Zarządzania</a:t>
            </a:r>
          </a:p>
          <a:p>
            <a:pPr algn="ctr" rtl="0"/>
            <a:r>
              <a:rPr lang="pl-PL">
                <a:latin typeface="Corbel" panose="020B0503020204020204" pitchFamily="34" charset="0"/>
              </a:rPr>
              <a:t>Uniwersytet Ekonomiczny w Krakowie</a:t>
            </a:r>
            <a:endParaRPr lang="pl-PL" dirty="0">
              <a:latin typeface="Corbel" panose="020B0503020204020204" pitchFamily="34" charset="0"/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algn="ctr"/>
            <a:r>
              <a:rPr lang="pl-PL">
                <a:latin typeface="Corbel" panose="020B0503020204020204" pitchFamily="34" charset="0"/>
              </a:rPr>
              <a:t>Odwiedź nas na stronie: https://kpz.uek.krakow.pl</a:t>
            </a:r>
            <a:endParaRPr lang="pl-PL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rona tytuł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drzewo, zewnętrzne, kościół, budynek&#10;&#10;Opis wygenerowany automatycznie">
            <a:extLst>
              <a:ext uri="{FF2B5EF4-FFF2-40B4-BE49-F238E27FC236}">
                <a16:creationId xmlns:a16="http://schemas.microsoft.com/office/drawing/2014/main" id="{C4802F22-BEE5-ED57-2D1A-DFF4389FF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Sześciokąt 5">
            <a:extLst>
              <a:ext uri="{FF2B5EF4-FFF2-40B4-BE49-F238E27FC236}">
                <a16:creationId xmlns:a16="http://schemas.microsoft.com/office/drawing/2014/main" id="{ED61BFD1-C421-442F-ACC0-868D35B02015}"/>
              </a:ext>
            </a:extLst>
          </p:cNvPr>
          <p:cNvSpPr/>
          <p:nvPr userDrawn="1"/>
        </p:nvSpPr>
        <p:spPr>
          <a:xfrm>
            <a:off x="3166402" y="903484"/>
            <a:ext cx="5859196" cy="5051033"/>
          </a:xfrm>
          <a:prstGeom prst="hexagon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4" name="Sześciokąt 13">
            <a:extLst>
              <a:ext uri="{FF2B5EF4-FFF2-40B4-BE49-F238E27FC236}">
                <a16:creationId xmlns:a16="http://schemas.microsoft.com/office/drawing/2014/main" id="{89B16BC3-CBF9-4BF0-A37A-9F2BB89BED54}"/>
              </a:ext>
            </a:extLst>
          </p:cNvPr>
          <p:cNvSpPr/>
          <p:nvPr userDrawn="1"/>
        </p:nvSpPr>
        <p:spPr>
          <a:xfrm>
            <a:off x="7974278" y="5753530"/>
            <a:ext cx="651613" cy="56173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80EA9ECE-F57C-4B25-AD19-4F78933A61EC}"/>
              </a:ext>
            </a:extLst>
          </p:cNvPr>
          <p:cNvSpPr/>
          <p:nvPr userDrawn="1"/>
        </p:nvSpPr>
        <p:spPr>
          <a:xfrm>
            <a:off x="2255521" y="2751804"/>
            <a:ext cx="785546" cy="677196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DCBDF4EA-BFFB-460D-B9A8-45C097E920DA}"/>
              </a:ext>
            </a:extLst>
          </p:cNvPr>
          <p:cNvSpPr/>
          <p:nvPr userDrawn="1"/>
        </p:nvSpPr>
        <p:spPr>
          <a:xfrm>
            <a:off x="8021783" y="671564"/>
            <a:ext cx="392774" cy="33859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0" name="Sześciokąt 19">
            <a:extLst>
              <a:ext uri="{FF2B5EF4-FFF2-40B4-BE49-F238E27FC236}">
                <a16:creationId xmlns:a16="http://schemas.microsoft.com/office/drawing/2014/main" id="{AB15A15E-528E-4041-8E63-65C0D0398F3A}"/>
              </a:ext>
            </a:extLst>
          </p:cNvPr>
          <p:cNvSpPr/>
          <p:nvPr userDrawn="1"/>
        </p:nvSpPr>
        <p:spPr>
          <a:xfrm>
            <a:off x="2035398" y="3344350"/>
            <a:ext cx="196388" cy="16930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A7A620BD-CFAD-4100-8C9F-494D15A0A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6846" y="2576760"/>
            <a:ext cx="3924935" cy="1695637"/>
          </a:xfrm>
          <a:prstGeom prst="rect">
            <a:avLst/>
          </a:prstGeom>
        </p:spPr>
        <p:txBody>
          <a:bodyPr rtlCol="0"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Temat wykładu</a:t>
            </a:r>
          </a:p>
        </p:txBody>
      </p:sp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E0A61465-6ECA-46DC-97DD-7BCFDB69E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84582" y="4867275"/>
            <a:ext cx="3222836" cy="760360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 dirty="0"/>
              <a:t>Imię i nazwisko prowadzącego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2FC6A349-5B05-AF79-E472-98B86EE18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229" y="5552940"/>
            <a:ext cx="1609347" cy="74981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96EEC5B-ECED-19D3-751A-BAB0E53BE71F}"/>
              </a:ext>
            </a:extLst>
          </p:cNvPr>
          <p:cNvSpPr txBox="1"/>
          <p:nvPr userDrawn="1"/>
        </p:nvSpPr>
        <p:spPr>
          <a:xfrm>
            <a:off x="4624382" y="1643596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Podstawy</a:t>
            </a:r>
            <a:b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organizacji i zarządzania</a:t>
            </a:r>
            <a:endParaRPr lang="pl-PL" sz="2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5" name="Obraz 14" descr="Obraz zawierający tekst&#10;&#10;Opis wygenerowany automatycznie">
            <a:extLst>
              <a:ext uri="{FF2B5EF4-FFF2-40B4-BE49-F238E27FC236}">
                <a16:creationId xmlns:a16="http://schemas.microsoft.com/office/drawing/2014/main" id="{23C115DC-1DB4-3DAB-8DD8-B24484B06B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5461148"/>
            <a:ext cx="2360412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raz — symbol zastępczy 38">
            <a:extLst>
              <a:ext uri="{FF2B5EF4-FFF2-40B4-BE49-F238E27FC236}">
                <a16:creationId xmlns:a16="http://schemas.microsoft.com/office/drawing/2014/main" id="{CF421413-161E-4B36-B693-FB38DF14ED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332610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8" name="Obraz — symbol zastępczy 37">
            <a:extLst>
              <a:ext uri="{FF2B5EF4-FFF2-40B4-BE49-F238E27FC236}">
                <a16:creationId xmlns:a16="http://schemas.microsoft.com/office/drawing/2014/main" id="{B5D207AE-9C9C-410A-9F31-2402BAD6DD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95023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0" name="Obraz — symbol zastępczy 39">
            <a:extLst>
              <a:ext uri="{FF2B5EF4-FFF2-40B4-BE49-F238E27FC236}">
                <a16:creationId xmlns:a16="http://schemas.microsoft.com/office/drawing/2014/main" id="{DE3344FC-C4DE-481F-9C31-667EDD563C4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581567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1" name="Obraz — symbol zastępczy 40">
            <a:extLst>
              <a:ext uri="{FF2B5EF4-FFF2-40B4-BE49-F238E27FC236}">
                <a16:creationId xmlns:a16="http://schemas.microsoft.com/office/drawing/2014/main" id="{59094D7D-3613-49C1-BB58-A65B41A9738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819153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9" name="Sześciokąt 8">
            <a:extLst>
              <a:ext uri="{FF2B5EF4-FFF2-40B4-BE49-F238E27FC236}">
                <a16:creationId xmlns:a16="http://schemas.microsoft.com/office/drawing/2014/main" id="{476CA45F-A66A-4AD8-A004-10DB55A5D7B2}"/>
              </a:ext>
            </a:extLst>
          </p:cNvPr>
          <p:cNvSpPr/>
          <p:nvPr userDrawn="1"/>
        </p:nvSpPr>
        <p:spPr>
          <a:xfrm>
            <a:off x="546669" y="3467555"/>
            <a:ext cx="458268" cy="39505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noProof="0"/>
          </a:p>
        </p:txBody>
      </p:sp>
      <p:sp>
        <p:nvSpPr>
          <p:cNvPr id="10" name="Sześciokąt 9">
            <a:extLst>
              <a:ext uri="{FF2B5EF4-FFF2-40B4-BE49-F238E27FC236}">
                <a16:creationId xmlns:a16="http://schemas.microsoft.com/office/drawing/2014/main" id="{27A66A3D-2437-4015-9F5F-380C4D23D83C}"/>
              </a:ext>
            </a:extLst>
          </p:cNvPr>
          <p:cNvSpPr/>
          <p:nvPr userDrawn="1"/>
        </p:nvSpPr>
        <p:spPr>
          <a:xfrm>
            <a:off x="11113337" y="2394722"/>
            <a:ext cx="358391" cy="30895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noProof="0"/>
          </a:p>
        </p:txBody>
      </p:sp>
      <p:sp>
        <p:nvSpPr>
          <p:cNvPr id="11" name="Sześciokąt 10">
            <a:extLst>
              <a:ext uri="{FF2B5EF4-FFF2-40B4-BE49-F238E27FC236}">
                <a16:creationId xmlns:a16="http://schemas.microsoft.com/office/drawing/2014/main" id="{FFB14F3B-E7EF-4546-8D74-71FFB45C77C0}"/>
              </a:ext>
            </a:extLst>
          </p:cNvPr>
          <p:cNvSpPr/>
          <p:nvPr userDrawn="1"/>
        </p:nvSpPr>
        <p:spPr>
          <a:xfrm>
            <a:off x="10882649" y="2202202"/>
            <a:ext cx="230688" cy="198869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lnSpc>
                <a:spcPct val="100000"/>
              </a:lnSpc>
            </a:pPr>
            <a:endParaRPr lang="pl-PL" noProof="0"/>
          </a:p>
        </p:txBody>
      </p:sp>
      <p:sp>
        <p:nvSpPr>
          <p:cNvPr id="23" name="Tekst — symbol zastępczy 22">
            <a:extLst>
              <a:ext uri="{FF2B5EF4-FFF2-40B4-BE49-F238E27FC236}">
                <a16:creationId xmlns:a16="http://schemas.microsoft.com/office/drawing/2014/main" id="{591F943B-ED0D-49A1-844A-E23BA9A487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68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4" name="Tekst — symbol zastępczy 22">
            <a:extLst>
              <a:ext uri="{FF2B5EF4-FFF2-40B4-BE49-F238E27FC236}">
                <a16:creationId xmlns:a16="http://schemas.microsoft.com/office/drawing/2014/main" id="{9AC6B9A8-053C-4828-B705-901C6018F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6692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7" name="Tekst — symbol zastępczy 22">
            <a:extLst>
              <a:ext uri="{FF2B5EF4-FFF2-40B4-BE49-F238E27FC236}">
                <a16:creationId xmlns:a16="http://schemas.microsoft.com/office/drawing/2014/main" id="{BBA6FD52-E179-41F8-AE78-9AF3D65F28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89482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8" name="Tekst — symbol zastępczy 22">
            <a:extLst>
              <a:ext uri="{FF2B5EF4-FFF2-40B4-BE49-F238E27FC236}">
                <a16:creationId xmlns:a16="http://schemas.microsoft.com/office/drawing/2014/main" id="{C49A82AB-D328-4DB0-841B-186884119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9483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29" name="Tekst — symbol zastępczy 22">
            <a:extLst>
              <a:ext uri="{FF2B5EF4-FFF2-40B4-BE49-F238E27FC236}">
                <a16:creationId xmlns:a16="http://schemas.microsoft.com/office/drawing/2014/main" id="{84E23D5D-9866-48F9-8E08-DD2DBE4C4E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2296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0" name="Tekst — symbol zastępczy 22">
            <a:extLst>
              <a:ext uri="{FF2B5EF4-FFF2-40B4-BE49-F238E27FC236}">
                <a16:creationId xmlns:a16="http://schemas.microsoft.com/office/drawing/2014/main" id="{E671C9E6-A1A5-4EE5-8642-94AA7635DB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9201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1" name="Tekst — symbol zastępczy 22">
            <a:extLst>
              <a:ext uri="{FF2B5EF4-FFF2-40B4-BE49-F238E27FC236}">
                <a16:creationId xmlns:a16="http://schemas.microsoft.com/office/drawing/2014/main" id="{DF6BB5C9-B678-435A-830F-4C10EB1A95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5110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2" name="Tekst — symbol zastępczy 22">
            <a:extLst>
              <a:ext uri="{FF2B5EF4-FFF2-40B4-BE49-F238E27FC236}">
                <a16:creationId xmlns:a16="http://schemas.microsoft.com/office/drawing/2014/main" id="{1861EC87-A9E2-4FC3-B8BC-06C520B8A1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75111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3" name="Tekst — symbol zastępczy 22">
            <a:extLst>
              <a:ext uri="{FF2B5EF4-FFF2-40B4-BE49-F238E27FC236}">
                <a16:creationId xmlns:a16="http://schemas.microsoft.com/office/drawing/2014/main" id="{FC3EDE91-631F-4947-94DC-557685FD23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17923" y="4184650"/>
            <a:ext cx="2139696" cy="34431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800" b="1" kern="1200" dirty="0" smtClean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Tekst — symbol zastępczy 22">
            <a:extLst>
              <a:ext uri="{FF2B5EF4-FFF2-40B4-BE49-F238E27FC236}">
                <a16:creationId xmlns:a16="http://schemas.microsoft.com/office/drawing/2014/main" id="{8FDDBEF4-1329-49DF-B043-D51B34F5EE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17923" y="4581525"/>
            <a:ext cx="2139696" cy="1727200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100000"/>
              </a:lnSpc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7" name="Obraz — symbol zastępczy 36">
            <a:extLst>
              <a:ext uri="{FF2B5EF4-FFF2-40B4-BE49-F238E27FC236}">
                <a16:creationId xmlns:a16="http://schemas.microsoft.com/office/drawing/2014/main" id="{FBDB3FD3-4F52-4E28-B639-5F73070E47D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8812" y="2528888"/>
            <a:ext cx="1484985" cy="1280160"/>
          </a:xfrm>
          <a:custGeom>
            <a:avLst/>
            <a:gdLst>
              <a:gd name="connsiteX0" fmla="*/ 320040 w 1484985"/>
              <a:gd name="connsiteY0" fmla="*/ 0 h 1280160"/>
              <a:gd name="connsiteX1" fmla="*/ 1164945 w 1484985"/>
              <a:gd name="connsiteY1" fmla="*/ 0 h 1280160"/>
              <a:gd name="connsiteX2" fmla="*/ 1484985 w 1484985"/>
              <a:gd name="connsiteY2" fmla="*/ 640080 h 1280160"/>
              <a:gd name="connsiteX3" fmla="*/ 1164945 w 1484985"/>
              <a:gd name="connsiteY3" fmla="*/ 1280160 h 1280160"/>
              <a:gd name="connsiteX4" fmla="*/ 320040 w 1484985"/>
              <a:gd name="connsiteY4" fmla="*/ 1280160 h 1280160"/>
              <a:gd name="connsiteX5" fmla="*/ 0 w 1484985"/>
              <a:gd name="connsiteY5" fmla="*/ 640080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985" h="1280160">
                <a:moveTo>
                  <a:pt x="320040" y="0"/>
                </a:moveTo>
                <a:lnTo>
                  <a:pt x="1164945" y="0"/>
                </a:lnTo>
                <a:lnTo>
                  <a:pt x="1484985" y="640080"/>
                </a:lnTo>
                <a:lnTo>
                  <a:pt x="1164945" y="1280160"/>
                </a:lnTo>
                <a:lnTo>
                  <a:pt x="320040" y="1280160"/>
                </a:lnTo>
                <a:lnTo>
                  <a:pt x="0" y="640080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lnSpc>
                <a:spcPct val="100000"/>
              </a:lnSpc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58D1FCC-71C0-68CC-C52C-51992B72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49275"/>
            <a:ext cx="11522074" cy="611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36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886" userDrawn="1">
          <p15:clr>
            <a:srgbClr val="FBAE40"/>
          </p15:clr>
        </p15:guide>
        <p15:guide id="4" orient="horz" pos="15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awartość — symbol zastępczy 39">
            <a:extLst>
              <a:ext uri="{FF2B5EF4-FFF2-40B4-BE49-F238E27FC236}">
                <a16:creationId xmlns:a16="http://schemas.microsoft.com/office/drawing/2014/main" id="{6BB16225-AC51-4525-A1E8-438B8B0B73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85313" y="1950117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1" name="Zawartość — symbol zastępczy 39">
            <a:extLst>
              <a:ext uri="{FF2B5EF4-FFF2-40B4-BE49-F238E27FC236}">
                <a16:creationId xmlns:a16="http://schemas.microsoft.com/office/drawing/2014/main" id="{6EC38F38-5935-49D5-AA85-4182E82D6F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85313" y="4556366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2" name="Zawartość — symbol zastępczy 39">
            <a:extLst>
              <a:ext uri="{FF2B5EF4-FFF2-40B4-BE49-F238E27FC236}">
                <a16:creationId xmlns:a16="http://schemas.microsoft.com/office/drawing/2014/main" id="{51C9D5ED-A19A-42A1-9200-C77E39E6F5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85313" y="3253112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3" name="Zawartość — symbol zastępczy 39">
            <a:extLst>
              <a:ext uri="{FF2B5EF4-FFF2-40B4-BE49-F238E27FC236}">
                <a16:creationId xmlns:a16="http://schemas.microsoft.com/office/drawing/2014/main" id="{47A95437-77F3-4E2C-8470-57587793A1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839523" y="1950117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4" name="Zawartość — symbol zastępczy 39">
            <a:extLst>
              <a:ext uri="{FF2B5EF4-FFF2-40B4-BE49-F238E27FC236}">
                <a16:creationId xmlns:a16="http://schemas.microsoft.com/office/drawing/2014/main" id="{CB1EA2BE-D294-486E-88F0-2AA9518A6E6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39523" y="4556366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45" name="Zawartość — symbol zastępczy 39">
            <a:extLst>
              <a:ext uri="{FF2B5EF4-FFF2-40B4-BE49-F238E27FC236}">
                <a16:creationId xmlns:a16="http://schemas.microsoft.com/office/drawing/2014/main" id="{108734A0-880E-44E2-858F-7AA6C6B0A5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839523" y="3253112"/>
            <a:ext cx="4208386" cy="91281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kumimoji="0" lang="en-US" sz="1800" b="1" i="0" u="none" strike="noStrike" kern="1200" cap="none" spc="0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j-lt"/>
                <a:ea typeface="+mn-ea"/>
                <a:cs typeface="Biome Light" panose="020B0303030204020804" pitchFamily="34" charset="0"/>
              </a:defRPr>
            </a:lvl1pPr>
            <a:lvl2pPr marL="0" indent="0">
              <a:lnSpc>
                <a:spcPct val="100000"/>
              </a:lnSpc>
              <a:buNone/>
              <a:def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63CED4CD-5348-488E-A883-0486DD57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6"/>
            <a:ext cx="11522075" cy="61118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78270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8ADDEC-1752-30D6-1C8D-FE325B256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49276"/>
            <a:ext cx="11522075" cy="611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006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5E74AFC3-1C60-42DE-ABAC-F53CA85AC6F1}"/>
              </a:ext>
            </a:extLst>
          </p:cNvPr>
          <p:cNvSpPr/>
          <p:nvPr userDrawn="1"/>
        </p:nvSpPr>
        <p:spPr>
          <a:xfrm>
            <a:off x="5897272" y="1457542"/>
            <a:ext cx="617218" cy="6172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5F133261-FFEB-4B3D-B085-14AEAE741F82}"/>
              </a:ext>
            </a:extLst>
          </p:cNvPr>
          <p:cNvSpPr/>
          <p:nvPr userDrawn="1"/>
        </p:nvSpPr>
        <p:spPr>
          <a:xfrm>
            <a:off x="9810348" y="5955461"/>
            <a:ext cx="394539" cy="3945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653FE105-1D8E-48B0-AD9A-95AC9A165651}"/>
              </a:ext>
            </a:extLst>
          </p:cNvPr>
          <p:cNvSpPr/>
          <p:nvPr userDrawn="1"/>
        </p:nvSpPr>
        <p:spPr>
          <a:xfrm>
            <a:off x="6514490" y="946887"/>
            <a:ext cx="335852" cy="33585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Tekst — symbol zastępczy 15">
            <a:extLst>
              <a:ext uri="{FF2B5EF4-FFF2-40B4-BE49-F238E27FC236}">
                <a16:creationId xmlns:a16="http://schemas.microsoft.com/office/drawing/2014/main" id="{AC4388F5-0DCA-4A09-A6E1-AE07F40309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1268413"/>
            <a:ext cx="5542598" cy="4293489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>
              <a:lnSpc>
                <a:spcPct val="100000"/>
              </a:lnSpc>
              <a:buNone/>
              <a:defRPr sz="14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endParaRPr lang="pl-PL" noProof="0" dirty="0"/>
          </a:p>
        </p:txBody>
      </p:sp>
      <p:sp>
        <p:nvSpPr>
          <p:cNvPr id="17" name="Tekst — symbol zastępczy 15">
            <a:extLst>
              <a:ext uri="{FF2B5EF4-FFF2-40B4-BE49-F238E27FC236}">
                <a16:creationId xmlns:a16="http://schemas.microsoft.com/office/drawing/2014/main" id="{02C12FDC-BC11-43E8-B22A-3EC48E0344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618" y="5692151"/>
            <a:ext cx="5754382" cy="61657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4"/>
                </a:solidFill>
              </a:defRPr>
            </a:lvl1pPr>
            <a:lvl2pPr>
              <a:lnSpc>
                <a:spcPct val="100000"/>
              </a:lnSpc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pl-PL" noProof="0" dirty="0"/>
              <a:t>Tu można np. wpisać motto lub zostawić puste</a:t>
            </a:r>
          </a:p>
          <a:p>
            <a:pPr lvl="1" rtl="0"/>
            <a:endParaRPr lang="pl-PL" noProof="0" dirty="0"/>
          </a:p>
        </p:txBody>
      </p:sp>
      <p:sp>
        <p:nvSpPr>
          <p:cNvPr id="12" name="Obraz — symbol zastępczy 11">
            <a:extLst>
              <a:ext uri="{FF2B5EF4-FFF2-40B4-BE49-F238E27FC236}">
                <a16:creationId xmlns:a16="http://schemas.microsoft.com/office/drawing/2014/main" id="{3D43F412-F2C7-4D38-BDD0-9663029081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7402" y="533063"/>
            <a:ext cx="5542598" cy="5611666"/>
          </a:xfrm>
          <a:custGeom>
            <a:avLst/>
            <a:gdLst>
              <a:gd name="connsiteX0" fmla="*/ 3354105 w 5542598"/>
              <a:gd name="connsiteY0" fmla="*/ 4359376 h 5611666"/>
              <a:gd name="connsiteX1" fmla="*/ 3980250 w 5542598"/>
              <a:gd name="connsiteY1" fmla="*/ 4985521 h 5611666"/>
              <a:gd name="connsiteX2" fmla="*/ 3354105 w 5542598"/>
              <a:gd name="connsiteY2" fmla="*/ 5611666 h 5611666"/>
              <a:gd name="connsiteX3" fmla="*/ 2727960 w 5542598"/>
              <a:gd name="connsiteY3" fmla="*/ 4985521 h 5611666"/>
              <a:gd name="connsiteX4" fmla="*/ 3354105 w 5542598"/>
              <a:gd name="connsiteY4" fmla="*/ 4359376 h 5611666"/>
              <a:gd name="connsiteX5" fmla="*/ 1592580 w 5542598"/>
              <a:gd name="connsiteY5" fmla="*/ 1430357 h 5611666"/>
              <a:gd name="connsiteX6" fmla="*/ 3185160 w 5542598"/>
              <a:gd name="connsiteY6" fmla="*/ 3022937 h 5611666"/>
              <a:gd name="connsiteX7" fmla="*/ 1592580 w 5542598"/>
              <a:gd name="connsiteY7" fmla="*/ 4615517 h 5611666"/>
              <a:gd name="connsiteX8" fmla="*/ 0 w 5542598"/>
              <a:gd name="connsiteY8" fmla="*/ 3022937 h 5611666"/>
              <a:gd name="connsiteX9" fmla="*/ 1592580 w 5542598"/>
              <a:gd name="connsiteY9" fmla="*/ 1430357 h 5611666"/>
              <a:gd name="connsiteX10" fmla="*/ 4230267 w 5542598"/>
              <a:gd name="connsiteY10" fmla="*/ 0 h 5611666"/>
              <a:gd name="connsiteX11" fmla="*/ 5542598 w 5542598"/>
              <a:gd name="connsiteY11" fmla="*/ 1312331 h 5611666"/>
              <a:gd name="connsiteX12" fmla="*/ 4230267 w 5542598"/>
              <a:gd name="connsiteY12" fmla="*/ 2624662 h 5611666"/>
              <a:gd name="connsiteX13" fmla="*/ 2917936 w 5542598"/>
              <a:gd name="connsiteY13" fmla="*/ 1312331 h 5611666"/>
              <a:gd name="connsiteX14" fmla="*/ 4230267 w 5542598"/>
              <a:gd name="connsiteY14" fmla="*/ 0 h 5611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2598" h="5611666">
                <a:moveTo>
                  <a:pt x="3354105" y="4359376"/>
                </a:moveTo>
                <a:cubicBezTo>
                  <a:pt x="3699915" y="4359376"/>
                  <a:pt x="3980250" y="4639711"/>
                  <a:pt x="3980250" y="4985521"/>
                </a:cubicBezTo>
                <a:cubicBezTo>
                  <a:pt x="3980250" y="5331331"/>
                  <a:pt x="3699915" y="5611666"/>
                  <a:pt x="3354105" y="5611666"/>
                </a:cubicBezTo>
                <a:cubicBezTo>
                  <a:pt x="3008295" y="5611666"/>
                  <a:pt x="2727960" y="5331331"/>
                  <a:pt x="2727960" y="4985521"/>
                </a:cubicBezTo>
                <a:cubicBezTo>
                  <a:pt x="2727960" y="4639711"/>
                  <a:pt x="3008295" y="4359376"/>
                  <a:pt x="3354105" y="4359376"/>
                </a:cubicBezTo>
                <a:close/>
                <a:moveTo>
                  <a:pt x="1592580" y="1430357"/>
                </a:moveTo>
                <a:cubicBezTo>
                  <a:pt x="2472138" y="1430357"/>
                  <a:pt x="3185160" y="2143379"/>
                  <a:pt x="3185160" y="3022937"/>
                </a:cubicBezTo>
                <a:cubicBezTo>
                  <a:pt x="3185160" y="3902495"/>
                  <a:pt x="2472138" y="4615517"/>
                  <a:pt x="1592580" y="4615517"/>
                </a:cubicBezTo>
                <a:cubicBezTo>
                  <a:pt x="713022" y="4615517"/>
                  <a:pt x="0" y="3902495"/>
                  <a:pt x="0" y="3022937"/>
                </a:cubicBezTo>
                <a:cubicBezTo>
                  <a:pt x="0" y="2143379"/>
                  <a:pt x="713022" y="1430357"/>
                  <a:pt x="1592580" y="1430357"/>
                </a:cubicBezTo>
                <a:close/>
                <a:moveTo>
                  <a:pt x="4230267" y="0"/>
                </a:moveTo>
                <a:cubicBezTo>
                  <a:pt x="4955047" y="0"/>
                  <a:pt x="5542598" y="587551"/>
                  <a:pt x="5542598" y="1312331"/>
                </a:cubicBezTo>
                <a:cubicBezTo>
                  <a:pt x="5542598" y="2037111"/>
                  <a:pt x="4955047" y="2624662"/>
                  <a:pt x="4230267" y="2624662"/>
                </a:cubicBezTo>
                <a:cubicBezTo>
                  <a:pt x="3505487" y="2624662"/>
                  <a:pt x="2917936" y="2037111"/>
                  <a:pt x="2917936" y="1312331"/>
                </a:cubicBezTo>
                <a:cubicBezTo>
                  <a:pt x="2917936" y="587551"/>
                  <a:pt x="3505487" y="0"/>
                  <a:pt x="423026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1176083-2CE5-4707-A564-46805454A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549275"/>
            <a:ext cx="6179526" cy="615156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13161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4979D-3BB4-E246-E23F-6CAC13A2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BB43121-F744-961D-537D-611CFCAD6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 alt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C833FD-00A9-2E40-FF08-55EC7121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9EDD6-8519-4873-B205-535F0883577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380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rona tytułow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 descr="Obraz zawierający drzewo, zewnętrzne, kościół, budynek&#10;&#10;Opis wygenerowany automatycznie">
            <a:extLst>
              <a:ext uri="{FF2B5EF4-FFF2-40B4-BE49-F238E27FC236}">
                <a16:creationId xmlns:a16="http://schemas.microsoft.com/office/drawing/2014/main" id="{BE7805B1-4BFF-D76D-B23B-4E0D36A173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2" name="Prostokąt 1" descr="Wysoki budynek biurowy z widokiem w górę">
            <a:extLst>
              <a:ext uri="{FF2B5EF4-FFF2-40B4-BE49-F238E27FC236}">
                <a16:creationId xmlns:a16="http://schemas.microsoft.com/office/drawing/2014/main" id="{AF7FA146-2A75-4EA7-A9AD-EBCE6F17FB42}"/>
              </a:ext>
            </a:extLst>
          </p:cNvPr>
          <p:cNvSpPr/>
          <p:nvPr userDrawn="1"/>
        </p:nvSpPr>
        <p:spPr>
          <a:xfrm>
            <a:off x="3718560" y="1181123"/>
            <a:ext cx="4754880" cy="4495754"/>
          </a:xfrm>
          <a:prstGeom prst="rect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162BE5D7-9E35-49F8-A8E4-2093183A6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48" y="1529685"/>
            <a:ext cx="4333875" cy="1695637"/>
          </a:xfrm>
          <a:prstGeom prst="rect">
            <a:avLst/>
          </a:prstGeom>
        </p:spPr>
        <p:txBody>
          <a:bodyPr rtlCol="0"/>
          <a:lstStyle>
            <a:lvl1pPr>
              <a:spcBef>
                <a:spcPts val="1000"/>
              </a:spcBef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Temat wykładu</a:t>
            </a:r>
          </a:p>
        </p:txBody>
      </p:sp>
      <p:pic>
        <p:nvPicPr>
          <p:cNvPr id="10" name="Obraz 9" descr="Obraz zawierający tekst&#10;&#10;Opis wygenerowany automatycznie">
            <a:extLst>
              <a:ext uri="{FF2B5EF4-FFF2-40B4-BE49-F238E27FC236}">
                <a16:creationId xmlns:a16="http://schemas.microsoft.com/office/drawing/2014/main" id="{7737887C-C7C0-D3A6-E6AD-F87D2F8246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229" y="5552940"/>
            <a:ext cx="1609347" cy="749810"/>
          </a:xfrm>
          <a:prstGeom prst="rect">
            <a:avLst/>
          </a:prstGeom>
        </p:spPr>
      </p:pic>
      <p:sp>
        <p:nvSpPr>
          <p:cNvPr id="16" name="Tekst — symbol zastępczy 27">
            <a:extLst>
              <a:ext uri="{FF2B5EF4-FFF2-40B4-BE49-F238E27FC236}">
                <a16:creationId xmlns:a16="http://schemas.microsoft.com/office/drawing/2014/main" id="{01A8FDB0-174D-6A57-447B-EC99372ABC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48" y="4267199"/>
            <a:ext cx="4333875" cy="560335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 dirty="0"/>
              <a:t>Imię i nazwisko prowadzącego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B8CDC02-9A5B-0D9D-7BC7-EA8C76440CC8}"/>
              </a:ext>
            </a:extLst>
          </p:cNvPr>
          <p:cNvSpPr txBox="1"/>
          <p:nvPr userDrawn="1"/>
        </p:nvSpPr>
        <p:spPr>
          <a:xfrm>
            <a:off x="4652948" y="5005921"/>
            <a:ext cx="28889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Podstawy</a:t>
            </a:r>
            <a:b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organizacji i zarządzania</a:t>
            </a:r>
            <a:endParaRPr lang="pl-PL" sz="2000" b="1" dirty="0">
              <a:solidFill>
                <a:schemeClr val="accent4"/>
              </a:solidFill>
              <a:latin typeface="+mj-lt"/>
            </a:endParaRPr>
          </a:p>
          <a:p>
            <a:pPr algn="ctr"/>
            <a:endParaRPr lang="pl-PL" sz="20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66F51F2-6382-F5E6-D867-3EF0384586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5461148"/>
            <a:ext cx="2360412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rona tytułow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drzewo, zewnętrzne, kościół, budynek&#10;&#10;Opis wygenerowany automatycznie">
            <a:extLst>
              <a:ext uri="{FF2B5EF4-FFF2-40B4-BE49-F238E27FC236}">
                <a16:creationId xmlns:a16="http://schemas.microsoft.com/office/drawing/2014/main" id="{A7A1E4F6-6D17-BFC9-7EB9-D69849A7F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3" name="Owal 2" descr="Wysoki budynek biurowy z widokiem w górę">
            <a:extLst>
              <a:ext uri="{FF2B5EF4-FFF2-40B4-BE49-F238E27FC236}">
                <a16:creationId xmlns:a16="http://schemas.microsoft.com/office/drawing/2014/main" id="{CD4C2457-AECB-4015-9FE4-CCBC516AA9EE}"/>
              </a:ext>
            </a:extLst>
          </p:cNvPr>
          <p:cNvSpPr/>
          <p:nvPr userDrawn="1"/>
        </p:nvSpPr>
        <p:spPr>
          <a:xfrm>
            <a:off x="3352800" y="685800"/>
            <a:ext cx="5486400" cy="5486400"/>
          </a:xfrm>
          <a:prstGeom prst="ellipse">
            <a:avLst/>
          </a:prstGeom>
          <a:solidFill>
            <a:schemeClr val="accent5">
              <a:alpha val="40000"/>
            </a:schemeClr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89A018F-D11C-4B07-9830-8336B27A18AD}"/>
              </a:ext>
            </a:extLst>
          </p:cNvPr>
          <p:cNvSpPr/>
          <p:nvPr userDrawn="1"/>
        </p:nvSpPr>
        <p:spPr>
          <a:xfrm>
            <a:off x="8138160" y="5669280"/>
            <a:ext cx="502920" cy="5029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E0209A32-FE17-4457-B02B-0A1DB9B8ADB1}"/>
              </a:ext>
            </a:extLst>
          </p:cNvPr>
          <p:cNvSpPr/>
          <p:nvPr userDrawn="1"/>
        </p:nvSpPr>
        <p:spPr>
          <a:xfrm>
            <a:off x="2915463" y="1295169"/>
            <a:ext cx="692878" cy="69287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D585A541-0EDE-4213-AE62-4D909E8EB7F5}"/>
              </a:ext>
            </a:extLst>
          </p:cNvPr>
          <p:cNvSpPr/>
          <p:nvPr userDrawn="1"/>
        </p:nvSpPr>
        <p:spPr>
          <a:xfrm>
            <a:off x="3398520" y="904895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F9687A5-0BDD-45B2-A892-542449E313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0214" y="2064247"/>
            <a:ext cx="4597166" cy="2374194"/>
          </a:xfrm>
          <a:prstGeom prst="rect">
            <a:avLst/>
          </a:prstGeom>
        </p:spPr>
        <p:txBody>
          <a:bodyPr rtlCol="0"/>
          <a:lstStyle>
            <a:lvl1pPr algn="l">
              <a:spcBef>
                <a:spcPts val="1000"/>
              </a:spcBef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pl-PL" noProof="1"/>
              <a:t>Temat wykładu</a:t>
            </a:r>
          </a:p>
        </p:txBody>
      </p:sp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22A2B9AF-38BE-03A5-DEEE-85D1BE5FC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37229" y="5552940"/>
            <a:ext cx="1609347" cy="749810"/>
          </a:xfrm>
          <a:prstGeom prst="rect">
            <a:avLst/>
          </a:prstGeom>
        </p:spPr>
      </p:pic>
      <p:sp>
        <p:nvSpPr>
          <p:cNvPr id="23" name="Tekst — symbol zastępczy 27">
            <a:extLst>
              <a:ext uri="{FF2B5EF4-FFF2-40B4-BE49-F238E27FC236}">
                <a16:creationId xmlns:a16="http://schemas.microsoft.com/office/drawing/2014/main" id="{6FF9ED48-5C22-42DE-AF94-05BC66FCD4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49139" y="4638674"/>
            <a:ext cx="3924934" cy="560335"/>
          </a:xfrm>
          <a:prstGeom prst="rect">
            <a:avLst/>
          </a:prstGeom>
        </p:spPr>
        <p:txBody>
          <a:bodyPr rtlCol="0" anchor="b"/>
          <a:lstStyle>
            <a:lvl1pPr algn="ctr">
              <a:buNone/>
              <a:defRPr lang="en-US" sz="16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 rtl="0"/>
            <a:r>
              <a:rPr lang="pl-PL" noProof="0" dirty="0"/>
              <a:t>Imię i nazwisko prowadzącego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67FC60F1-E6A9-6AAF-8D9C-91E18E2AFB3C}"/>
              </a:ext>
            </a:extLst>
          </p:cNvPr>
          <p:cNvSpPr txBox="1"/>
          <p:nvPr userDrawn="1"/>
        </p:nvSpPr>
        <p:spPr>
          <a:xfrm>
            <a:off x="4761429" y="1281646"/>
            <a:ext cx="26148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Podstawy</a:t>
            </a:r>
            <a:br>
              <a:rPr lang="pl-PL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pl-PL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organizacji i zarządzania</a:t>
            </a:r>
            <a:endParaRPr lang="pl-PL" sz="1800" b="1" dirty="0">
              <a:solidFill>
                <a:schemeClr val="accent4"/>
              </a:solidFill>
              <a:latin typeface="+mj-lt"/>
            </a:endParaRPr>
          </a:p>
          <a:p>
            <a:pPr algn="ctr"/>
            <a:endParaRPr lang="pl-PL" sz="18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F9A9E979-36BB-1276-74E7-CB06423654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4963" y="5461148"/>
            <a:ext cx="2360412" cy="8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7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 — symbol zastępczy 26">
            <a:extLst>
              <a:ext uri="{FF2B5EF4-FFF2-40B4-BE49-F238E27FC236}">
                <a16:creationId xmlns:a16="http://schemas.microsoft.com/office/drawing/2014/main" id="{4AA38E8C-A334-4183-8ABC-112B8517F4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3" y="1268413"/>
            <a:ext cx="5761037" cy="5040312"/>
          </a:xfrm>
          <a:prstGeom prst="rect">
            <a:avLst/>
          </a:prstGeom>
        </p:spPr>
        <p:txBody>
          <a:bodyPr rtlCol="0"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B80624A4-5116-4AAF-8C31-C25D1DB16FEC}"/>
              </a:ext>
            </a:extLst>
          </p:cNvPr>
          <p:cNvSpPr/>
          <p:nvPr userDrawn="1"/>
        </p:nvSpPr>
        <p:spPr>
          <a:xfrm>
            <a:off x="9354457" y="5363987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1D07EC8A-6024-4DEA-9C4D-AE4228E17854}"/>
              </a:ext>
            </a:extLst>
          </p:cNvPr>
          <p:cNvSpPr/>
          <p:nvPr userDrawn="1"/>
        </p:nvSpPr>
        <p:spPr>
          <a:xfrm>
            <a:off x="6692791" y="1699889"/>
            <a:ext cx="319749" cy="319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1C8FAEF-DF78-48CC-AEEF-F9B802055C05}"/>
              </a:ext>
            </a:extLst>
          </p:cNvPr>
          <p:cNvSpPr/>
          <p:nvPr userDrawn="1"/>
        </p:nvSpPr>
        <p:spPr>
          <a:xfrm>
            <a:off x="9354457" y="5897738"/>
            <a:ext cx="179977" cy="1799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1" name="Obraz — symbol zastępczy 10">
            <a:extLst>
              <a:ext uri="{FF2B5EF4-FFF2-40B4-BE49-F238E27FC236}">
                <a16:creationId xmlns:a16="http://schemas.microsoft.com/office/drawing/2014/main" id="{566F72D6-AEEE-4CF3-8136-F6782F1E48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90227" y="786181"/>
            <a:ext cx="4441372" cy="5393036"/>
          </a:xfrm>
          <a:custGeom>
            <a:avLst/>
            <a:gdLst>
              <a:gd name="connsiteX0" fmla="*/ 0 w 4441372"/>
              <a:gd name="connsiteY0" fmla="*/ 3188969 h 5393036"/>
              <a:gd name="connsiteX1" fmla="*/ 2173516 w 4441372"/>
              <a:gd name="connsiteY1" fmla="*/ 3188969 h 5393036"/>
              <a:gd name="connsiteX2" fmla="*/ 2173516 w 4441372"/>
              <a:gd name="connsiteY2" fmla="*/ 5393036 h 5393036"/>
              <a:gd name="connsiteX3" fmla="*/ 0 w 4441372"/>
              <a:gd name="connsiteY3" fmla="*/ 5393036 h 5393036"/>
              <a:gd name="connsiteX4" fmla="*/ 2267856 w 4441372"/>
              <a:gd name="connsiteY4" fmla="*/ 2293018 h 5393036"/>
              <a:gd name="connsiteX5" fmla="*/ 4441372 w 4441372"/>
              <a:gd name="connsiteY5" fmla="*/ 2293018 h 5393036"/>
              <a:gd name="connsiteX6" fmla="*/ 4441372 w 4441372"/>
              <a:gd name="connsiteY6" fmla="*/ 4497085 h 5393036"/>
              <a:gd name="connsiteX7" fmla="*/ 2267856 w 4441372"/>
              <a:gd name="connsiteY7" fmla="*/ 4497085 h 5393036"/>
              <a:gd name="connsiteX8" fmla="*/ 0 w 4441372"/>
              <a:gd name="connsiteY8" fmla="*/ 906837 h 5393036"/>
              <a:gd name="connsiteX9" fmla="*/ 2173516 w 4441372"/>
              <a:gd name="connsiteY9" fmla="*/ 906837 h 5393036"/>
              <a:gd name="connsiteX10" fmla="*/ 2173516 w 4441372"/>
              <a:gd name="connsiteY10" fmla="*/ 3110904 h 5393036"/>
              <a:gd name="connsiteX11" fmla="*/ 0 w 4441372"/>
              <a:gd name="connsiteY11" fmla="*/ 3110904 h 5393036"/>
              <a:gd name="connsiteX12" fmla="*/ 2267856 w 4441372"/>
              <a:gd name="connsiteY12" fmla="*/ 0 h 5393036"/>
              <a:gd name="connsiteX13" fmla="*/ 4441372 w 4441372"/>
              <a:gd name="connsiteY13" fmla="*/ 0 h 5393036"/>
              <a:gd name="connsiteX14" fmla="*/ 4441372 w 4441372"/>
              <a:gd name="connsiteY14" fmla="*/ 2204067 h 5393036"/>
              <a:gd name="connsiteX15" fmla="*/ 2267856 w 4441372"/>
              <a:gd name="connsiteY15" fmla="*/ 2204067 h 539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41372" h="5393036">
                <a:moveTo>
                  <a:pt x="0" y="3188969"/>
                </a:moveTo>
                <a:lnTo>
                  <a:pt x="2173516" y="3188969"/>
                </a:lnTo>
                <a:lnTo>
                  <a:pt x="2173516" y="5393036"/>
                </a:lnTo>
                <a:lnTo>
                  <a:pt x="0" y="5393036"/>
                </a:lnTo>
                <a:close/>
                <a:moveTo>
                  <a:pt x="2267856" y="2293018"/>
                </a:moveTo>
                <a:lnTo>
                  <a:pt x="4441372" y="2293018"/>
                </a:lnTo>
                <a:lnTo>
                  <a:pt x="4441372" y="4497085"/>
                </a:lnTo>
                <a:lnTo>
                  <a:pt x="2267856" y="4497085"/>
                </a:lnTo>
                <a:close/>
                <a:moveTo>
                  <a:pt x="0" y="906837"/>
                </a:moveTo>
                <a:lnTo>
                  <a:pt x="2173516" y="906837"/>
                </a:lnTo>
                <a:lnTo>
                  <a:pt x="2173516" y="3110904"/>
                </a:lnTo>
                <a:lnTo>
                  <a:pt x="0" y="3110904"/>
                </a:lnTo>
                <a:close/>
                <a:moveTo>
                  <a:pt x="2267856" y="0"/>
                </a:moveTo>
                <a:lnTo>
                  <a:pt x="4441372" y="0"/>
                </a:lnTo>
                <a:lnTo>
                  <a:pt x="4441372" y="2204067"/>
                </a:lnTo>
                <a:lnTo>
                  <a:pt x="2267856" y="2204067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59DADC7-BE21-4434-A6E4-BAF809005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549275"/>
            <a:ext cx="8641257" cy="611189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69437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wal 9">
            <a:extLst>
              <a:ext uri="{FF2B5EF4-FFF2-40B4-BE49-F238E27FC236}">
                <a16:creationId xmlns:a16="http://schemas.microsoft.com/office/drawing/2014/main" id="{24FAA9D0-7C9C-4043-9931-A15819ABB9B5}"/>
              </a:ext>
            </a:extLst>
          </p:cNvPr>
          <p:cNvSpPr/>
          <p:nvPr userDrawn="1"/>
        </p:nvSpPr>
        <p:spPr>
          <a:xfrm>
            <a:off x="7362825" y="443263"/>
            <a:ext cx="361950" cy="36195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E232AB2D-843E-4B5F-8793-6A263DA356BB}"/>
              </a:ext>
            </a:extLst>
          </p:cNvPr>
          <p:cNvSpPr/>
          <p:nvPr userDrawn="1"/>
        </p:nvSpPr>
        <p:spPr>
          <a:xfrm>
            <a:off x="11007246" y="5605994"/>
            <a:ext cx="654227" cy="6542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FA75A12B-C399-4072-BD69-D872D2C2AD1F}"/>
              </a:ext>
            </a:extLst>
          </p:cNvPr>
          <p:cNvSpPr/>
          <p:nvPr userDrawn="1"/>
        </p:nvSpPr>
        <p:spPr>
          <a:xfrm>
            <a:off x="10683791" y="6132439"/>
            <a:ext cx="251152" cy="251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3" name="Obraz — symbol zastępczy 22">
            <a:extLst>
              <a:ext uri="{FF2B5EF4-FFF2-40B4-BE49-F238E27FC236}">
                <a16:creationId xmlns:a16="http://schemas.microsoft.com/office/drawing/2014/main" id="{423AE48B-50E9-4BEA-B66A-B2D2B9CCFE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7" name="Tekst — symbol zastępczy 26">
            <a:extLst>
              <a:ext uri="{FF2B5EF4-FFF2-40B4-BE49-F238E27FC236}">
                <a16:creationId xmlns:a16="http://schemas.microsoft.com/office/drawing/2014/main" id="{282D3E62-6D1A-4E9D-BE54-2EED9BF429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1268414"/>
            <a:ext cx="5761036" cy="504031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1pPr>
            <a:lvl2pPr>
              <a:buClr>
                <a:schemeClr val="accent4"/>
              </a:buClr>
              <a:buFont typeface="Wingdings" panose="05000000000000000000" pitchFamily="2" charset="2"/>
              <a:buChar char="§"/>
              <a:defRPr sz="2000"/>
            </a:lvl2pPr>
            <a:lvl3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3pPr>
            <a:lvl4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4pPr>
            <a:lvl5pPr>
              <a:buClr>
                <a:schemeClr val="accent4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DEB8F0E5-B89F-48AD-87BD-534EA9463C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549276"/>
            <a:ext cx="5761036" cy="61118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8449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zwa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6FDA3C6F-5F6A-4D64-8BFE-AFFF58B1A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41999"/>
            <a:ext cx="5774421" cy="86149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>
              <a:lnSpc>
                <a:spcPct val="100000"/>
              </a:lnSpc>
              <a:buNone/>
              <a:defRPr sz="2000" b="1"/>
            </a:lvl2pPr>
          </a:lstStyle>
          <a:p>
            <a:pPr lvl="0" rtl="0"/>
            <a:r>
              <a:rPr lang="pl-PL" noProof="0" dirty="0"/>
              <a:t>Tu można np. wpisać motto lub zostawić puste</a:t>
            </a:r>
          </a:p>
          <a:p>
            <a:pPr lvl="1" rtl="0"/>
            <a:endParaRPr lang="pl-PL" noProof="0" dirty="0"/>
          </a:p>
        </p:txBody>
      </p:sp>
      <p:sp>
        <p:nvSpPr>
          <p:cNvPr id="15" name="Sześciokąt 14">
            <a:extLst>
              <a:ext uri="{FF2B5EF4-FFF2-40B4-BE49-F238E27FC236}">
                <a16:creationId xmlns:a16="http://schemas.microsoft.com/office/drawing/2014/main" id="{AC159667-7690-4645-986D-BE501438455F}"/>
              </a:ext>
            </a:extLst>
          </p:cNvPr>
          <p:cNvSpPr/>
          <p:nvPr userDrawn="1"/>
        </p:nvSpPr>
        <p:spPr>
          <a:xfrm>
            <a:off x="740309" y="1382809"/>
            <a:ext cx="1229566" cy="105997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6" name="Sześciokąt 15">
            <a:extLst>
              <a:ext uri="{FF2B5EF4-FFF2-40B4-BE49-F238E27FC236}">
                <a16:creationId xmlns:a16="http://schemas.microsoft.com/office/drawing/2014/main" id="{54667EE4-E77F-453B-BF8B-B1EE2AE80715}"/>
              </a:ext>
            </a:extLst>
          </p:cNvPr>
          <p:cNvSpPr/>
          <p:nvPr userDrawn="1"/>
        </p:nvSpPr>
        <p:spPr>
          <a:xfrm>
            <a:off x="3755031" y="1194620"/>
            <a:ext cx="1666162" cy="143634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7" name="Sześciokąt 16">
            <a:extLst>
              <a:ext uri="{FF2B5EF4-FFF2-40B4-BE49-F238E27FC236}">
                <a16:creationId xmlns:a16="http://schemas.microsoft.com/office/drawing/2014/main" id="{FC050232-A229-425F-BFC8-D50374F2D171}"/>
              </a:ext>
            </a:extLst>
          </p:cNvPr>
          <p:cNvSpPr/>
          <p:nvPr userDrawn="1"/>
        </p:nvSpPr>
        <p:spPr>
          <a:xfrm>
            <a:off x="3804994" y="5233183"/>
            <a:ext cx="718261" cy="61919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8" name="Sześciokąt 17">
            <a:extLst>
              <a:ext uri="{FF2B5EF4-FFF2-40B4-BE49-F238E27FC236}">
                <a16:creationId xmlns:a16="http://schemas.microsoft.com/office/drawing/2014/main" id="{53E4EBC7-340A-43A5-9E23-4B73A6F700B6}"/>
              </a:ext>
            </a:extLst>
          </p:cNvPr>
          <p:cNvSpPr/>
          <p:nvPr userDrawn="1"/>
        </p:nvSpPr>
        <p:spPr>
          <a:xfrm>
            <a:off x="1837838" y="1101306"/>
            <a:ext cx="651613" cy="561736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19" name="Obraz — symbol zastępczy 18">
            <a:extLst>
              <a:ext uri="{FF2B5EF4-FFF2-40B4-BE49-F238E27FC236}">
                <a16:creationId xmlns:a16="http://schemas.microsoft.com/office/drawing/2014/main" id="{1ED0E31A-F0A3-481D-8D9C-E3C4531FD2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71515" y="1914044"/>
            <a:ext cx="3993624" cy="3617848"/>
          </a:xfrm>
          <a:custGeom>
            <a:avLst/>
            <a:gdLst>
              <a:gd name="connsiteX0" fmla="*/ 1223161 w 3993624"/>
              <a:gd name="connsiteY0" fmla="*/ 2354088 h 3617848"/>
              <a:gd name="connsiteX1" fmla="*/ 2057242 w 3993624"/>
              <a:gd name="connsiteY1" fmla="*/ 2354088 h 3617848"/>
              <a:gd name="connsiteX2" fmla="*/ 2373182 w 3993624"/>
              <a:gd name="connsiteY2" fmla="*/ 2985968 h 3617848"/>
              <a:gd name="connsiteX3" fmla="*/ 2057242 w 3993624"/>
              <a:gd name="connsiteY3" fmla="*/ 3617848 h 3617848"/>
              <a:gd name="connsiteX4" fmla="*/ 1223161 w 3993624"/>
              <a:gd name="connsiteY4" fmla="*/ 3617848 h 3617848"/>
              <a:gd name="connsiteX5" fmla="*/ 907221 w 3993624"/>
              <a:gd name="connsiteY5" fmla="*/ 2985968 h 3617848"/>
              <a:gd name="connsiteX6" fmla="*/ 2569631 w 3993624"/>
              <a:gd name="connsiteY6" fmla="*/ 1425984 h 3617848"/>
              <a:gd name="connsiteX7" fmla="*/ 3602417 w 3993624"/>
              <a:gd name="connsiteY7" fmla="*/ 1425984 h 3617848"/>
              <a:gd name="connsiteX8" fmla="*/ 3993624 w 3993624"/>
              <a:gd name="connsiteY8" fmla="*/ 2208398 h 3617848"/>
              <a:gd name="connsiteX9" fmla="*/ 3602417 w 3993624"/>
              <a:gd name="connsiteY9" fmla="*/ 2990812 h 3617848"/>
              <a:gd name="connsiteX10" fmla="*/ 2569631 w 3993624"/>
              <a:gd name="connsiteY10" fmla="*/ 2990812 h 3617848"/>
              <a:gd name="connsiteX11" fmla="*/ 2178424 w 3993624"/>
              <a:gd name="connsiteY11" fmla="*/ 2208398 h 3617848"/>
              <a:gd name="connsiteX12" fmla="*/ 551406 w 3993624"/>
              <a:gd name="connsiteY12" fmla="*/ 0 h 3617848"/>
              <a:gd name="connsiteX13" fmla="*/ 2007117 w 3993624"/>
              <a:gd name="connsiteY13" fmla="*/ 0 h 3617848"/>
              <a:gd name="connsiteX14" fmla="*/ 2558523 w 3993624"/>
              <a:gd name="connsiteY14" fmla="*/ 1102811 h 3617848"/>
              <a:gd name="connsiteX15" fmla="*/ 2007117 w 3993624"/>
              <a:gd name="connsiteY15" fmla="*/ 2205622 h 3617848"/>
              <a:gd name="connsiteX16" fmla="*/ 551406 w 3993624"/>
              <a:gd name="connsiteY16" fmla="*/ 2205622 h 3617848"/>
              <a:gd name="connsiteX17" fmla="*/ 0 w 3993624"/>
              <a:gd name="connsiteY17" fmla="*/ 1102811 h 361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93624" h="3617848">
                <a:moveTo>
                  <a:pt x="1223161" y="2354088"/>
                </a:moveTo>
                <a:lnTo>
                  <a:pt x="2057242" y="2354088"/>
                </a:lnTo>
                <a:lnTo>
                  <a:pt x="2373182" y="2985968"/>
                </a:lnTo>
                <a:lnTo>
                  <a:pt x="2057242" y="3617848"/>
                </a:lnTo>
                <a:lnTo>
                  <a:pt x="1223161" y="3617848"/>
                </a:lnTo>
                <a:lnTo>
                  <a:pt x="907221" y="2985968"/>
                </a:lnTo>
                <a:close/>
                <a:moveTo>
                  <a:pt x="2569631" y="1425984"/>
                </a:moveTo>
                <a:lnTo>
                  <a:pt x="3602417" y="1425984"/>
                </a:lnTo>
                <a:lnTo>
                  <a:pt x="3993624" y="2208398"/>
                </a:lnTo>
                <a:lnTo>
                  <a:pt x="3602417" y="2990812"/>
                </a:lnTo>
                <a:lnTo>
                  <a:pt x="2569631" y="2990812"/>
                </a:lnTo>
                <a:lnTo>
                  <a:pt x="2178424" y="2208398"/>
                </a:lnTo>
                <a:close/>
                <a:moveTo>
                  <a:pt x="551406" y="0"/>
                </a:moveTo>
                <a:lnTo>
                  <a:pt x="2007117" y="0"/>
                </a:lnTo>
                <a:lnTo>
                  <a:pt x="2558523" y="1102811"/>
                </a:lnTo>
                <a:lnTo>
                  <a:pt x="2007117" y="2205622"/>
                </a:lnTo>
                <a:lnTo>
                  <a:pt x="551406" y="2205622"/>
                </a:lnTo>
                <a:lnTo>
                  <a:pt x="0" y="11028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E68100-C56F-4515-A4FD-3F301797E7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050552"/>
            <a:ext cx="5774421" cy="1748983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pl-PL" noProof="0" dirty="0"/>
              <a:t>Tytuł sekcji</a:t>
            </a:r>
          </a:p>
        </p:txBody>
      </p:sp>
    </p:spTree>
    <p:extLst>
      <p:ext uri="{BB962C8B-B14F-4D97-AF65-F5344CB8AC3E}">
        <p14:creationId xmlns:p14="http://schemas.microsoft.com/office/powerpoint/2010/main" val="36030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D23CD802-D0A0-4EAC-8222-78FFDDD76A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268413"/>
            <a:ext cx="11522075" cy="5040312"/>
          </a:xfrm>
          <a:prstGeom prst="rect">
            <a:avLst/>
          </a:prstGeom>
        </p:spPr>
        <p:txBody>
          <a:bodyPr rtlCol="0"/>
          <a:lstStyle>
            <a:lvl1pPr marL="266700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1pPr>
            <a:lvl2pPr marL="542925" indent="-276225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2pPr>
            <a:lvl3pPr marL="809625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3pPr>
            <a:lvl4pPr marL="1076325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1343025" indent="-266700">
              <a:lnSpc>
                <a:spcPct val="15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3DD3F21-0CD2-DF2D-75F9-F089C0BA0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49276"/>
            <a:ext cx="11522076" cy="6111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5198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689" y="1558023"/>
            <a:ext cx="5624883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CAACFBE9-8475-4CC0-8189-87BFC4059A86}"/>
              </a:ext>
            </a:extLst>
          </p:cNvPr>
          <p:cNvSpPr/>
          <p:nvPr userDrawn="1"/>
        </p:nvSpPr>
        <p:spPr>
          <a:xfrm>
            <a:off x="10385897" y="1443145"/>
            <a:ext cx="471170" cy="471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0" name="Owal 19">
            <a:extLst>
              <a:ext uri="{FF2B5EF4-FFF2-40B4-BE49-F238E27FC236}">
                <a16:creationId xmlns:a16="http://schemas.microsoft.com/office/drawing/2014/main" id="{5F8C6FC8-D350-4A01-A7E0-5AEDAC96F358}"/>
              </a:ext>
            </a:extLst>
          </p:cNvPr>
          <p:cNvSpPr/>
          <p:nvPr userDrawn="1"/>
        </p:nvSpPr>
        <p:spPr>
          <a:xfrm>
            <a:off x="8910011" y="328773"/>
            <a:ext cx="317813" cy="3178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4" name="Owal 23">
            <a:extLst>
              <a:ext uri="{FF2B5EF4-FFF2-40B4-BE49-F238E27FC236}">
                <a16:creationId xmlns:a16="http://schemas.microsoft.com/office/drawing/2014/main" id="{88F1038A-897D-4C38-B499-73FC76C716FA}"/>
              </a:ext>
            </a:extLst>
          </p:cNvPr>
          <p:cNvSpPr/>
          <p:nvPr userDrawn="1"/>
        </p:nvSpPr>
        <p:spPr>
          <a:xfrm flipH="1">
            <a:off x="8634932" y="623939"/>
            <a:ext cx="170406" cy="1704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5"/>
              </a:solidFill>
            </a:endParaRP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2097088"/>
            <a:ext cx="5629609" cy="421163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29" name="Tekst — symbol zastępczy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0358" y="1558023"/>
            <a:ext cx="5631953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085" y="2097088"/>
            <a:ext cx="5631953" cy="4211637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13" name="Obraz — symbol zastępczy 12">
            <a:extLst>
              <a:ext uri="{FF2B5EF4-FFF2-40B4-BE49-F238E27FC236}">
                <a16:creationId xmlns:a16="http://schemas.microsoft.com/office/drawing/2014/main" id="{357B52D4-8D50-4E16-B60E-688B084764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61647" y="0"/>
            <a:ext cx="2930353" cy="1559882"/>
          </a:xfrm>
          <a:custGeom>
            <a:avLst/>
            <a:gdLst>
              <a:gd name="connsiteX0" fmla="*/ 562125 w 2930353"/>
              <a:gd name="connsiteY0" fmla="*/ 435632 h 1559882"/>
              <a:gd name="connsiteX1" fmla="*/ 1124250 w 2930353"/>
              <a:gd name="connsiteY1" fmla="*/ 997757 h 1559882"/>
              <a:gd name="connsiteX2" fmla="*/ 562125 w 2930353"/>
              <a:gd name="connsiteY2" fmla="*/ 1559882 h 1559882"/>
              <a:gd name="connsiteX3" fmla="*/ 0 w 2930353"/>
              <a:gd name="connsiteY3" fmla="*/ 997757 h 1559882"/>
              <a:gd name="connsiteX4" fmla="*/ 562125 w 2930353"/>
              <a:gd name="connsiteY4" fmla="*/ 435632 h 1559882"/>
              <a:gd name="connsiteX5" fmla="*/ 1475035 w 2930353"/>
              <a:gd name="connsiteY5" fmla="*/ 0 h 1559882"/>
              <a:gd name="connsiteX6" fmla="*/ 2930353 w 2930353"/>
              <a:gd name="connsiteY6" fmla="*/ 0 h 1559882"/>
              <a:gd name="connsiteX7" fmla="*/ 2930353 w 2930353"/>
              <a:gd name="connsiteY7" fmla="*/ 1239091 h 1559882"/>
              <a:gd name="connsiteX8" fmla="*/ 2822571 w 2930353"/>
              <a:gd name="connsiteY8" fmla="*/ 1328020 h 1559882"/>
              <a:gd name="connsiteX9" fmla="*/ 2282653 w 2930353"/>
              <a:gd name="connsiteY9" fmla="*/ 1492942 h 1559882"/>
              <a:gd name="connsiteX10" fmla="*/ 1316979 w 2930353"/>
              <a:gd name="connsiteY10" fmla="*/ 527268 h 1559882"/>
              <a:gd name="connsiteX11" fmla="*/ 1392867 w 2930353"/>
              <a:gd name="connsiteY11" fmla="*/ 151384 h 155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30353" h="1559882">
                <a:moveTo>
                  <a:pt x="562125" y="435632"/>
                </a:moveTo>
                <a:cubicBezTo>
                  <a:pt x="872578" y="435632"/>
                  <a:pt x="1124250" y="687304"/>
                  <a:pt x="1124250" y="997757"/>
                </a:cubicBezTo>
                <a:cubicBezTo>
                  <a:pt x="1124250" y="1308210"/>
                  <a:pt x="872578" y="1559882"/>
                  <a:pt x="562125" y="1559882"/>
                </a:cubicBezTo>
                <a:cubicBezTo>
                  <a:pt x="251672" y="1559882"/>
                  <a:pt x="0" y="1308210"/>
                  <a:pt x="0" y="997757"/>
                </a:cubicBezTo>
                <a:cubicBezTo>
                  <a:pt x="0" y="687304"/>
                  <a:pt x="251672" y="435632"/>
                  <a:pt x="562125" y="435632"/>
                </a:cubicBezTo>
                <a:close/>
                <a:moveTo>
                  <a:pt x="1475035" y="0"/>
                </a:moveTo>
                <a:lnTo>
                  <a:pt x="2930353" y="0"/>
                </a:lnTo>
                <a:lnTo>
                  <a:pt x="2930353" y="1239091"/>
                </a:lnTo>
                <a:lnTo>
                  <a:pt x="2822571" y="1328020"/>
                </a:lnTo>
                <a:cubicBezTo>
                  <a:pt x="2668448" y="1432143"/>
                  <a:pt x="2482651" y="1492942"/>
                  <a:pt x="2282653" y="1492942"/>
                </a:cubicBezTo>
                <a:cubicBezTo>
                  <a:pt x="1749326" y="1492942"/>
                  <a:pt x="1316979" y="1060595"/>
                  <a:pt x="1316979" y="527268"/>
                </a:cubicBezTo>
                <a:cubicBezTo>
                  <a:pt x="1316979" y="393936"/>
                  <a:pt x="1344001" y="266916"/>
                  <a:pt x="1392867" y="151384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92F03355-C197-48C4-A4DF-B413384833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2" y="549275"/>
            <a:ext cx="8299969" cy="61118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</p:spTree>
    <p:extLst>
      <p:ext uri="{BB962C8B-B14F-4D97-AF65-F5344CB8AC3E}">
        <p14:creationId xmlns:p14="http://schemas.microsoft.com/office/powerpoint/2010/main" val="56590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3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kst — symbol zastępczy 27">
            <a:extLst>
              <a:ext uri="{FF2B5EF4-FFF2-40B4-BE49-F238E27FC236}">
                <a16:creationId xmlns:a16="http://schemas.microsoft.com/office/drawing/2014/main" id="{D1E0F77B-E8C6-4A86-B521-8368A308A9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963" y="1844675"/>
            <a:ext cx="3723386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26" name="Tekst — symbol zastępczy 25">
            <a:extLst>
              <a:ext uri="{FF2B5EF4-FFF2-40B4-BE49-F238E27FC236}">
                <a16:creationId xmlns:a16="http://schemas.microsoft.com/office/drawing/2014/main" id="{4A6E2374-7B5B-4947-8461-F294B56E70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026" y="2457449"/>
            <a:ext cx="3716323" cy="385127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29" name="Tekst — symbol zastępczy 27">
            <a:extLst>
              <a:ext uri="{FF2B5EF4-FFF2-40B4-BE49-F238E27FC236}">
                <a16:creationId xmlns:a16="http://schemas.microsoft.com/office/drawing/2014/main" id="{FB9159BE-CEED-461B-AF31-03BC124E27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30853" y="1847081"/>
            <a:ext cx="3726186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25">
            <a:extLst>
              <a:ext uri="{FF2B5EF4-FFF2-40B4-BE49-F238E27FC236}">
                <a16:creationId xmlns:a16="http://schemas.microsoft.com/office/drawing/2014/main" id="{2C15BD20-69D8-4EC1-8A33-A0C6EAFD30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30852" y="2460994"/>
            <a:ext cx="3719122" cy="385127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1" name="Tekst — symbol zastępczy 27">
            <a:extLst>
              <a:ext uri="{FF2B5EF4-FFF2-40B4-BE49-F238E27FC236}">
                <a16:creationId xmlns:a16="http://schemas.microsoft.com/office/drawing/2014/main" id="{4FDB27CA-009D-4863-B119-0EC3683714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838" y="1844675"/>
            <a:ext cx="3714924" cy="438150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None/>
              <a:defRPr lang="en-US" sz="20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Biome Light" panose="020B0303030204020804" pitchFamily="34" charset="0"/>
              </a:defRPr>
            </a:lvl1pPr>
            <a:lvl2pPr>
              <a:buNone/>
              <a:defRPr/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2" name="Tekst — symbol zastępczy 25">
            <a:extLst>
              <a:ext uri="{FF2B5EF4-FFF2-40B4-BE49-F238E27FC236}">
                <a16:creationId xmlns:a16="http://schemas.microsoft.com/office/drawing/2014/main" id="{FD03E3EF-D812-4B98-959B-6800BBE59D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6439" y="2457449"/>
            <a:ext cx="3716323" cy="3851275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buClr>
                <a:schemeClr val="accent4"/>
              </a:buClr>
              <a:buFont typeface="Wingdings" panose="05000000000000000000" pitchFamily="2" charset="2"/>
              <a:buChar char="§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Biome Light" panose="020B0303030204020804" pitchFamily="34" charset="0"/>
              </a:defRPr>
            </a:lvl1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" name="Sześciokąt 2">
            <a:extLst>
              <a:ext uri="{FF2B5EF4-FFF2-40B4-BE49-F238E27FC236}">
                <a16:creationId xmlns:a16="http://schemas.microsoft.com/office/drawing/2014/main" id="{303FFB35-43AC-4A56-92D0-91038C098B3C}"/>
              </a:ext>
            </a:extLst>
          </p:cNvPr>
          <p:cNvSpPr/>
          <p:nvPr userDrawn="1"/>
        </p:nvSpPr>
        <p:spPr>
          <a:xfrm>
            <a:off x="10700126" y="788523"/>
            <a:ext cx="1155906" cy="99647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/>
          </a:p>
        </p:txBody>
      </p:sp>
      <p:sp>
        <p:nvSpPr>
          <p:cNvPr id="4" name="Sześciokąt 3">
            <a:extLst>
              <a:ext uri="{FF2B5EF4-FFF2-40B4-BE49-F238E27FC236}">
                <a16:creationId xmlns:a16="http://schemas.microsoft.com/office/drawing/2014/main" id="{AAF31DA0-707D-4A5D-BB7A-A5C90DB11A55}"/>
              </a:ext>
            </a:extLst>
          </p:cNvPr>
          <p:cNvSpPr/>
          <p:nvPr userDrawn="1"/>
        </p:nvSpPr>
        <p:spPr>
          <a:xfrm>
            <a:off x="11388427" y="1859136"/>
            <a:ext cx="315205" cy="271728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1"/>
              </a:solidFill>
            </a:endParaRPr>
          </a:p>
        </p:txBody>
      </p:sp>
      <p:sp>
        <p:nvSpPr>
          <p:cNvPr id="5" name="Sześciokąt 4">
            <a:extLst>
              <a:ext uri="{FF2B5EF4-FFF2-40B4-BE49-F238E27FC236}">
                <a16:creationId xmlns:a16="http://schemas.microsoft.com/office/drawing/2014/main" id="{539F452B-F55F-4D85-834B-A7EAF742647C}"/>
              </a:ext>
            </a:extLst>
          </p:cNvPr>
          <p:cNvSpPr/>
          <p:nvPr userDrawn="1"/>
        </p:nvSpPr>
        <p:spPr>
          <a:xfrm>
            <a:off x="9014155" y="740289"/>
            <a:ext cx="379060" cy="326776"/>
          </a:xfrm>
          <a:prstGeom prst="hexag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>
              <a:solidFill>
                <a:schemeClr val="accent1"/>
              </a:solidFill>
            </a:endParaRP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1D9F6BE-FB0B-42EE-8F02-95F5CC039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4" y="549276"/>
            <a:ext cx="8679168" cy="611188"/>
          </a:xfrm>
          <a:prstGeom prst="rect">
            <a:avLst/>
          </a:prstGeom>
        </p:spPr>
        <p:txBody>
          <a:bodyPr rtlCol="0"/>
          <a:lstStyle>
            <a:lvl1pPr>
              <a:lnSpc>
                <a:spcPct val="100000"/>
              </a:lnSpc>
              <a:defRPr sz="3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Kliknij, aby edytować wzorzec</a:t>
            </a:r>
          </a:p>
        </p:txBody>
      </p:sp>
      <p:sp>
        <p:nvSpPr>
          <p:cNvPr id="16" name="Dowolny kształt: Kształt 15">
            <a:extLst>
              <a:ext uri="{FF2B5EF4-FFF2-40B4-BE49-F238E27FC236}">
                <a16:creationId xmlns:a16="http://schemas.microsoft.com/office/drawing/2014/main" id="{C67FFA0E-8AAA-4DEB-B97E-31969F57927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93238" y="2"/>
            <a:ext cx="2798762" cy="1354861"/>
          </a:xfrm>
          <a:custGeom>
            <a:avLst/>
            <a:gdLst>
              <a:gd name="connsiteX0" fmla="*/ 316595 w 2798762"/>
              <a:gd name="connsiteY0" fmla="*/ 88390 h 1354861"/>
              <a:gd name="connsiteX1" fmla="*/ 1152465 w 2798762"/>
              <a:gd name="connsiteY1" fmla="*/ 88390 h 1354861"/>
              <a:gd name="connsiteX2" fmla="*/ 1469083 w 2798762"/>
              <a:gd name="connsiteY2" fmla="*/ 721626 h 1354861"/>
              <a:gd name="connsiteX3" fmla="*/ 1152465 w 2798762"/>
              <a:gd name="connsiteY3" fmla="*/ 1354861 h 1354861"/>
              <a:gd name="connsiteX4" fmla="*/ 316595 w 2798762"/>
              <a:gd name="connsiteY4" fmla="*/ 1354861 h 1354861"/>
              <a:gd name="connsiteX5" fmla="*/ 0 w 2798762"/>
              <a:gd name="connsiteY5" fmla="*/ 721672 h 1354861"/>
              <a:gd name="connsiteX6" fmla="*/ 0 w 2798762"/>
              <a:gd name="connsiteY6" fmla="*/ 721580 h 1354861"/>
              <a:gd name="connsiteX7" fmla="*/ 1250372 w 2798762"/>
              <a:gd name="connsiteY7" fmla="*/ 0 h 1354861"/>
              <a:gd name="connsiteX8" fmla="*/ 2798762 w 2798762"/>
              <a:gd name="connsiteY8" fmla="*/ 0 h 1354861"/>
              <a:gd name="connsiteX9" fmla="*/ 2798762 w 2798762"/>
              <a:gd name="connsiteY9" fmla="*/ 505978 h 1354861"/>
              <a:gd name="connsiteX10" fmla="*/ 2719777 w 2798762"/>
              <a:gd name="connsiteY10" fmla="*/ 663948 h 1354861"/>
              <a:gd name="connsiteX11" fmla="*/ 1582346 w 2798762"/>
              <a:gd name="connsiteY11" fmla="*/ 663948 h 135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98762" h="1354861">
                <a:moveTo>
                  <a:pt x="316595" y="88390"/>
                </a:moveTo>
                <a:lnTo>
                  <a:pt x="1152465" y="88390"/>
                </a:lnTo>
                <a:lnTo>
                  <a:pt x="1469083" y="721626"/>
                </a:lnTo>
                <a:lnTo>
                  <a:pt x="1152465" y="1354861"/>
                </a:lnTo>
                <a:lnTo>
                  <a:pt x="316595" y="1354861"/>
                </a:lnTo>
                <a:lnTo>
                  <a:pt x="0" y="721672"/>
                </a:lnTo>
                <a:lnTo>
                  <a:pt x="0" y="721580"/>
                </a:lnTo>
                <a:close/>
                <a:moveTo>
                  <a:pt x="1250372" y="0"/>
                </a:moveTo>
                <a:lnTo>
                  <a:pt x="2798762" y="0"/>
                </a:lnTo>
                <a:lnTo>
                  <a:pt x="2798762" y="505978"/>
                </a:lnTo>
                <a:lnTo>
                  <a:pt x="2719777" y="663948"/>
                </a:lnTo>
                <a:lnTo>
                  <a:pt x="1582346" y="663948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</p:spTree>
    <p:extLst>
      <p:ext uri="{BB962C8B-B14F-4D97-AF65-F5344CB8AC3E}">
        <p14:creationId xmlns:p14="http://schemas.microsoft.com/office/powerpoint/2010/main" val="409655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orient="horz" pos="15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a — symbol zastępczy 3">
            <a:extLst>
              <a:ext uri="{FF2B5EF4-FFF2-40B4-BE49-F238E27FC236}">
                <a16:creationId xmlns:a16="http://schemas.microsoft.com/office/drawing/2014/main" id="{A1AD702D-965C-40E9-8D23-D82E2CFA9E61}"/>
              </a:ext>
            </a:extLst>
          </p:cNvPr>
          <p:cNvSpPr txBox="1">
            <a:spLocks/>
          </p:cNvSpPr>
          <p:nvPr userDrawn="1"/>
        </p:nvSpPr>
        <p:spPr>
          <a:xfrm>
            <a:off x="341613" y="6378906"/>
            <a:ext cx="3500543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-PL" sz="1100" noProof="1">
                <a:solidFill>
                  <a:schemeClr val="tx1">
                    <a:lumMod val="50000"/>
                    <a:lumOff val="50000"/>
                  </a:schemeClr>
                </a:solidFill>
              </a:rPr>
              <a:t>© Katedra Procesu Zarządzania</a:t>
            </a:r>
          </a:p>
        </p:txBody>
      </p:sp>
      <p:sp>
        <p:nvSpPr>
          <p:cNvPr id="7" name="Numer slajdu — symbol zastępczy 5">
            <a:extLst>
              <a:ext uri="{FF2B5EF4-FFF2-40B4-BE49-F238E27FC236}">
                <a16:creationId xmlns:a16="http://schemas.microsoft.com/office/drawing/2014/main" id="{13A05B6A-9124-4DBB-843A-84818A8F79FC}"/>
              </a:ext>
            </a:extLst>
          </p:cNvPr>
          <p:cNvSpPr txBox="1">
            <a:spLocks/>
          </p:cNvSpPr>
          <p:nvPr userDrawn="1"/>
        </p:nvSpPr>
        <p:spPr>
          <a:xfrm>
            <a:off x="11023134" y="6378906"/>
            <a:ext cx="827408" cy="365125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C18C1E5-FB55-42F5-BD6D-9CC153FCDBE6}" type="slidenum">
              <a:rPr lang="pl-PL" sz="1100" noProof="1" smtClean="0">
                <a:solidFill>
                  <a:schemeClr val="accent4"/>
                </a:solidFill>
              </a:rPr>
              <a:pPr algn="r"/>
              <a:t>‹#›</a:t>
            </a:fld>
            <a:endParaRPr lang="pl-PL" sz="1100" noProof="1">
              <a:solidFill>
                <a:schemeClr val="accent4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13AF59E-FE5D-B177-FA8F-45931A4B21AB}"/>
              </a:ext>
            </a:extLst>
          </p:cNvPr>
          <p:cNvSpPr txBox="1"/>
          <p:nvPr userDrawn="1"/>
        </p:nvSpPr>
        <p:spPr>
          <a:xfrm>
            <a:off x="4858624" y="6378906"/>
            <a:ext cx="24747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Katedra Procesu Zarządzania</a:t>
            </a:r>
          </a:p>
          <a:p>
            <a:pPr algn="ctr"/>
            <a:r>
              <a:rPr lang="pl-P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Uniwersytet Ekonomiczny w Krakowie</a:t>
            </a:r>
          </a:p>
        </p:txBody>
      </p:sp>
      <p:pic>
        <p:nvPicPr>
          <p:cNvPr id="8" name="Obraz 7" descr="Obraz zawierający tekst&#10;&#10;Opis wygenerowany automatycznie">
            <a:extLst>
              <a:ext uri="{FF2B5EF4-FFF2-40B4-BE49-F238E27FC236}">
                <a16:creationId xmlns:a16="http://schemas.microsoft.com/office/drawing/2014/main" id="{0CA78D99-4AA5-8537-4C3A-0AE305711EE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965" y="6409067"/>
            <a:ext cx="655321" cy="304801"/>
          </a:xfrm>
          <a:prstGeom prst="rect">
            <a:avLst/>
          </a:prstGeom>
        </p:spPr>
      </p:pic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48ADD117-5B9E-4F99-BD72-6C1F7A60505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591" y="6421541"/>
            <a:ext cx="784632" cy="2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81" r:id="rId4"/>
    <p:sldLayoutId id="2147483680" r:id="rId5"/>
    <p:sldLayoutId id="2147483677" r:id="rId6"/>
    <p:sldLayoutId id="2147483682" r:id="rId7"/>
    <p:sldLayoutId id="2147483686" r:id="rId8"/>
    <p:sldLayoutId id="2147483687" r:id="rId9"/>
    <p:sldLayoutId id="2147483654" r:id="rId10"/>
    <p:sldLayoutId id="2147483685" r:id="rId11"/>
    <p:sldLayoutId id="2147483684" r:id="rId12"/>
    <p:sldLayoutId id="2147483675" r:id="rId13"/>
    <p:sldLayoutId id="214748369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orient="horz" pos="73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pos="211" userDrawn="1">
          <p15:clr>
            <a:srgbClr val="F26B43"/>
          </p15:clr>
        </p15:guide>
        <p15:guide id="6" orient="horz" pos="799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ebp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652D95-DB19-A320-E9D5-46EA1C4B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Podstawowe pojęcia z zakresu organizacji i zarządzania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CC206C1-335A-1A5F-0761-D38C0EF3B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43348" y="4664765"/>
            <a:ext cx="4333875" cy="424070"/>
          </a:xfrm>
        </p:spPr>
        <p:txBody>
          <a:bodyPr/>
          <a:lstStyle/>
          <a:p>
            <a:r>
              <a:rPr lang="pl-PL" dirty="0"/>
              <a:t>Jan Beliczyński</a:t>
            </a:r>
          </a:p>
        </p:txBody>
      </p:sp>
    </p:spTree>
    <p:extLst>
      <p:ext uri="{BB962C8B-B14F-4D97-AF65-F5344CB8AC3E}">
        <p14:creationId xmlns:p14="http://schemas.microsoft.com/office/powerpoint/2010/main" val="29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22D81D4-BA36-4250-CCA8-FCB838C62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W ujęciu systemowym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D1B418-6C25-FB78-38F3-0A4AEF63D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pl-PL" altLang="pl-PL" sz="1800" b="0" dirty="0"/>
              <a:t>organizacja traktowana jest jako </a:t>
            </a:r>
            <a:r>
              <a:rPr lang="pl-PL" altLang="pl-PL" sz="1800" dirty="0"/>
              <a:t>zestaw pewnych współgrających ze sobą elementów </a:t>
            </a:r>
            <a:r>
              <a:rPr lang="pl-PL" altLang="pl-PL" sz="1800" b="0" dirty="0"/>
              <a:t>(podsystemów).</a:t>
            </a:r>
            <a:r>
              <a:rPr lang="pl-PL" altLang="pl-PL" sz="1800" dirty="0"/>
              <a:t> </a:t>
            </a:r>
            <a:r>
              <a:rPr lang="pl-PL" altLang="pl-PL" sz="1800" b="0" dirty="0"/>
              <a:t>Jest otwartym systemem społeczno-technicznym, zorientowanym celowo </a:t>
            </a:r>
            <a:br>
              <a:rPr lang="pl-PL" altLang="pl-PL" sz="1800" b="0" dirty="0"/>
            </a:br>
            <a:r>
              <a:rPr lang="pl-PL" altLang="pl-PL" sz="1800" b="0" dirty="0"/>
              <a:t>i mającym określoną strukturę (sposób uporządkowania).</a:t>
            </a:r>
            <a:r>
              <a:rPr lang="pl-PL" altLang="pl-PL" sz="1800" dirty="0"/>
              <a:t> </a:t>
            </a:r>
          </a:p>
          <a:p>
            <a:pPr eaLnBrk="1" hangingPunct="1"/>
            <a:r>
              <a:rPr lang="pl-PL" altLang="pl-PL" sz="1800" b="0" dirty="0"/>
              <a:t>Oznacza to, że składa się z powiązanych ze sobą elementów technicznych i społecznych.</a:t>
            </a:r>
            <a:r>
              <a:rPr lang="pl-PL" altLang="pl-PL" sz="1800" b="0" dirty="0">
                <a:solidFill>
                  <a:srgbClr val="FFFF00"/>
                </a:solidFill>
              </a:rPr>
              <a:t> </a:t>
            </a:r>
          </a:p>
          <a:p>
            <a:pPr eaLnBrk="1" hangingPunct="1"/>
            <a:endParaRPr lang="pl-PL" altLang="pl-PL" sz="1800" b="0" dirty="0">
              <a:solidFill>
                <a:srgbClr val="FFFF00"/>
              </a:solidFill>
            </a:endParaRPr>
          </a:p>
          <a:p>
            <a:pPr eaLnBrk="1" hangingPunct="1"/>
            <a:r>
              <a:rPr lang="pl-PL" altLang="pl-PL" sz="1800" dirty="0"/>
              <a:t>Elementy techniczne </a:t>
            </a:r>
            <a:r>
              <a:rPr lang="pl-PL" altLang="pl-PL" sz="1800" b="0" dirty="0"/>
              <a:t>tego systemu to: technologia, wyposażenie, maszyny, urządzenia i budynki, </a:t>
            </a:r>
            <a:r>
              <a:rPr lang="pl-PL" altLang="pl-PL" sz="1800" dirty="0"/>
              <a:t>elementy społeczne</a:t>
            </a:r>
            <a:r>
              <a:rPr lang="pl-PL" altLang="pl-PL" sz="1800" b="0" dirty="0"/>
              <a:t> zaś to: ludzie, relacje międzyludzkie oraz ich symboliczne wytwory (takie jak cele, wartości, formalne reguły oraz struktury).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089D280-12EA-ACB1-7F82-824357E322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altLang="pl-PL" dirty="0"/>
              <a:t>W ujęciu sytuacyjnym 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A09DF80-31CE-72B1-D2D6-F68CD4E032D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eaLnBrk="1" hangingPunct="1"/>
            <a:r>
              <a:rPr lang="pl-PL" altLang="pl-PL" sz="1800" b="0" dirty="0"/>
              <a:t>organizacja traktowana jest jako </a:t>
            </a:r>
            <a:r>
              <a:rPr lang="pl-PL" altLang="pl-PL" sz="1800" dirty="0"/>
              <a:t>układ pewnych relacji </a:t>
            </a:r>
            <a:r>
              <a:rPr lang="pl-PL" altLang="pl-PL" sz="1800" b="0" dirty="0"/>
              <a:t>kreowanych w związku z powstaniem, funkcjonowaniem i rozwojem danej całości (organizacji w ujęciu rzeczowym) w konkretnych warunkach otoczenia, zarówno bliższego, jak i dalszego.</a:t>
            </a:r>
            <a:r>
              <a:rPr lang="pl-PL" altLang="pl-PL" sz="2000" b="0" dirty="0"/>
              <a:t> </a:t>
            </a:r>
          </a:p>
          <a:p>
            <a:pPr eaLnBrk="1" hangingPunct="1"/>
            <a:endParaRPr lang="pl-PL" altLang="pl-PL" sz="2000" b="0" dirty="0"/>
          </a:p>
          <a:p>
            <a:pPr eaLnBrk="1" hangingPunct="1"/>
            <a:r>
              <a:rPr lang="pl-PL" altLang="pl-PL" sz="1800" b="0" dirty="0"/>
              <a:t>Ponieważ organizacja jest systemem otwartym, otoczenie wywiera zawsze wpływ na jej funkcjonowanie, i odwrotnie</a:t>
            </a:r>
            <a:r>
              <a:rPr lang="pl-PL" altLang="pl-PL" sz="2000" b="0" dirty="0"/>
              <a:t>. </a:t>
            </a:r>
            <a:endParaRPr lang="pl-PL" altLang="pl-PL" sz="2000" dirty="0"/>
          </a:p>
          <a:p>
            <a:endParaRPr lang="pl-PL" dirty="0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84406079-5BE5-6041-27F5-D7A59208BA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529AA3AC-937C-246B-0FFB-8173B2920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</a:t>
            </a:r>
          </a:p>
        </p:txBody>
      </p:sp>
    </p:spTree>
    <p:extLst>
      <p:ext uri="{BB962C8B-B14F-4D97-AF65-F5344CB8AC3E}">
        <p14:creationId xmlns:p14="http://schemas.microsoft.com/office/powerpoint/2010/main" val="35358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5E9A0FE1-F877-E7B1-2C93-EC31952DF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810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6" name="AutoShape 16">
            <a:extLst>
              <a:ext uri="{FF2B5EF4-FFF2-40B4-BE49-F238E27FC236}">
                <a16:creationId xmlns:a16="http://schemas.microsoft.com/office/drawing/2014/main" id="{299CE456-8443-96CD-B65D-826A2F32A9D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349500" y="1295400"/>
            <a:ext cx="7677150" cy="4572000"/>
          </a:xfrm>
          <a:prstGeom prst="rect">
            <a:avLst/>
          </a:prstGeom>
          <a:solidFill>
            <a:srgbClr val="99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8197" name="Oval 13">
            <a:extLst>
              <a:ext uri="{FF2B5EF4-FFF2-40B4-BE49-F238E27FC236}">
                <a16:creationId xmlns:a16="http://schemas.microsoft.com/office/drawing/2014/main" id="{7D7C76F5-002A-D0B3-55D4-8E80DDC7D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1371601"/>
            <a:ext cx="1600200" cy="1463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 altLang="pl-PL" sz="1800"/>
          </a:p>
        </p:txBody>
      </p:sp>
      <p:sp>
        <p:nvSpPr>
          <p:cNvPr id="8198" name="Oval 13">
            <a:extLst>
              <a:ext uri="{FF2B5EF4-FFF2-40B4-BE49-F238E27FC236}">
                <a16:creationId xmlns:a16="http://schemas.microsoft.com/office/drawing/2014/main" id="{A323ADF5-518C-F462-A08C-B946B2CC2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3429001"/>
            <a:ext cx="1600200" cy="1463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 altLang="pl-PL" sz="1800"/>
          </a:p>
        </p:txBody>
      </p:sp>
      <p:sp>
        <p:nvSpPr>
          <p:cNvPr id="8199" name="Oval 13">
            <a:extLst>
              <a:ext uri="{FF2B5EF4-FFF2-40B4-BE49-F238E27FC236}">
                <a16:creationId xmlns:a16="http://schemas.microsoft.com/office/drawing/2014/main" id="{B25EE718-2086-A3E8-CBFA-EB3A2DDE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1371601"/>
            <a:ext cx="1600200" cy="1463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 altLang="pl-PL" sz="1800"/>
          </a:p>
        </p:txBody>
      </p:sp>
      <p:sp>
        <p:nvSpPr>
          <p:cNvPr id="8200" name="Tytuł 11">
            <a:extLst>
              <a:ext uri="{FF2B5EF4-FFF2-40B4-BE49-F238E27FC236}">
                <a16:creationId xmlns:a16="http://schemas.microsoft.com/office/drawing/2014/main" id="{0FD8E217-9F34-EC25-FA21-D9EE7B928DD3}"/>
              </a:ext>
            </a:extLst>
          </p:cNvPr>
          <p:cNvSpPr>
            <a:spLocks/>
          </p:cNvSpPr>
          <p:nvPr/>
        </p:nvSpPr>
        <p:spPr bwMode="auto">
          <a:xfrm>
            <a:off x="1524000" y="14288"/>
            <a:ext cx="9144000" cy="893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 sz="4100" i="1" dirty="0">
              <a:solidFill>
                <a:srgbClr val="00CC99"/>
              </a:solidFill>
            </a:endParaRPr>
          </a:p>
          <a:p>
            <a:pPr eaLnBrk="1" hangingPunct="1"/>
            <a:r>
              <a:rPr lang="pl-PL" altLang="pl-PL" sz="3200" dirty="0">
                <a:latin typeface="+mj-lt"/>
              </a:rPr>
              <a:t>Model organizacji według H.J. </a:t>
            </a:r>
            <a:r>
              <a:rPr lang="pl-PL" altLang="pl-PL" sz="3200" dirty="0" err="1">
                <a:latin typeface="+mj-lt"/>
              </a:rPr>
              <a:t>Leavitta</a:t>
            </a:r>
            <a:r>
              <a:rPr lang="pl-PL" altLang="pl-PL" sz="3200" dirty="0">
                <a:latin typeface="+mj-lt"/>
              </a:rPr>
              <a:t> </a:t>
            </a:r>
            <a:br>
              <a:rPr lang="pl-PL" altLang="pl-PL" sz="3200" dirty="0">
                <a:latin typeface="+mj-lt"/>
              </a:rPr>
            </a:br>
            <a:r>
              <a:rPr lang="pl-PL" altLang="pl-PL" sz="3200" dirty="0">
                <a:latin typeface="+mj-lt"/>
              </a:rPr>
              <a:t>– ujęcie systemowe</a:t>
            </a:r>
          </a:p>
          <a:p>
            <a:pPr algn="ctr" eaLnBrk="1" hangingPunct="1"/>
            <a:endParaRPr lang="pl-PL" altLang="pl-PL" sz="4100" i="1" dirty="0">
              <a:solidFill>
                <a:srgbClr val="FFFF00"/>
              </a:solidFill>
            </a:endParaRPr>
          </a:p>
        </p:txBody>
      </p:sp>
      <p:sp>
        <p:nvSpPr>
          <p:cNvPr id="8201" name="Rectangle 10">
            <a:extLst>
              <a:ext uri="{FF2B5EF4-FFF2-40B4-BE49-F238E27FC236}">
                <a16:creationId xmlns:a16="http://schemas.microsoft.com/office/drawing/2014/main" id="{ACE9DB70-04B0-4E10-E532-3E6166D3621F}"/>
              </a:ext>
            </a:extLst>
          </p:cNvPr>
          <p:cNvSpPr>
            <a:spLocks/>
          </p:cNvSpPr>
          <p:nvPr/>
        </p:nvSpPr>
        <p:spPr bwMode="auto">
          <a:xfrm>
            <a:off x="1524000" y="981076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 sz="3200" i="1"/>
          </a:p>
        </p:txBody>
      </p:sp>
      <p:sp>
        <p:nvSpPr>
          <p:cNvPr id="8202" name="Rectangle 17">
            <a:extLst>
              <a:ext uri="{FF2B5EF4-FFF2-40B4-BE49-F238E27FC236}">
                <a16:creationId xmlns:a16="http://schemas.microsoft.com/office/drawing/2014/main" id="{E61E74D6-4E07-0A61-3630-21CE97F8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sp>
        <p:nvSpPr>
          <p:cNvPr id="8203" name="Oval 13">
            <a:extLst>
              <a:ext uri="{FF2B5EF4-FFF2-40B4-BE49-F238E27FC236}">
                <a16:creationId xmlns:a16="http://schemas.microsoft.com/office/drawing/2014/main" id="{AF62B36F-85FD-C5F5-A749-ED0E6F3EF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429001"/>
            <a:ext cx="1600200" cy="146367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l-PL" altLang="pl-PL" sz="1800"/>
          </a:p>
        </p:txBody>
      </p:sp>
      <p:sp>
        <p:nvSpPr>
          <p:cNvPr id="8204" name="Rectangle 11">
            <a:extLst>
              <a:ext uri="{FF2B5EF4-FFF2-40B4-BE49-F238E27FC236}">
                <a16:creationId xmlns:a16="http://schemas.microsoft.com/office/drawing/2014/main" id="{C020C1B7-CF59-3837-19DA-4D3CD8AC2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401764"/>
            <a:ext cx="1828800" cy="22558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>
            <a:lvl1pPr marL="188913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l-PL" altLang="pl-PL" sz="1800" dirty="0"/>
              <a:t>wartości</a:t>
            </a:r>
          </a:p>
          <a:p>
            <a:pPr>
              <a:buFontTx/>
              <a:buChar char="•"/>
            </a:pPr>
            <a:r>
              <a:rPr lang="pl-PL" altLang="pl-PL" sz="1800" dirty="0"/>
              <a:t>postawy</a:t>
            </a:r>
          </a:p>
          <a:p>
            <a:pPr>
              <a:buFontTx/>
              <a:buChar char="•"/>
            </a:pPr>
            <a:r>
              <a:rPr lang="pl-PL" altLang="pl-PL" sz="1800" dirty="0"/>
              <a:t>kwalifikacje</a:t>
            </a:r>
          </a:p>
          <a:p>
            <a:pPr>
              <a:buFontTx/>
              <a:buChar char="•"/>
            </a:pPr>
            <a:r>
              <a:rPr lang="pl-PL" altLang="pl-PL" sz="1800" dirty="0"/>
              <a:t>umiejętności</a:t>
            </a:r>
          </a:p>
          <a:p>
            <a:pPr>
              <a:buFontTx/>
              <a:buChar char="•"/>
            </a:pPr>
            <a:r>
              <a:rPr lang="pl-PL" altLang="pl-PL" sz="1800" dirty="0"/>
              <a:t>predyspozycje</a:t>
            </a:r>
          </a:p>
          <a:p>
            <a:pPr>
              <a:buFontTx/>
              <a:buChar char="•"/>
            </a:pPr>
            <a:r>
              <a:rPr lang="pl-PL" altLang="pl-PL" sz="1800" dirty="0"/>
              <a:t>motywacje</a:t>
            </a:r>
          </a:p>
          <a:p>
            <a:pPr>
              <a:buFontTx/>
              <a:buChar char="•"/>
            </a:pPr>
            <a:r>
              <a:rPr lang="pl-PL" altLang="pl-PL" sz="1800" dirty="0"/>
              <a:t>stosunki międzyludzkie</a:t>
            </a:r>
          </a:p>
        </p:txBody>
      </p:sp>
      <p:sp>
        <p:nvSpPr>
          <p:cNvPr id="8205" name="Rectangle 10">
            <a:extLst>
              <a:ext uri="{FF2B5EF4-FFF2-40B4-BE49-F238E27FC236}">
                <a16:creationId xmlns:a16="http://schemas.microsoft.com/office/drawing/2014/main" id="{07B9168A-0420-6535-378D-6D7AFEFE3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70326"/>
            <a:ext cx="1676400" cy="1692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8913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l-PL" altLang="pl-PL" sz="1800"/>
              <a:t>hierarchia</a:t>
            </a:r>
          </a:p>
          <a:p>
            <a:pPr>
              <a:buFontTx/>
              <a:buChar char="•"/>
            </a:pPr>
            <a:r>
              <a:rPr lang="pl-PL" altLang="pl-PL" sz="1800"/>
              <a:t>schemat organizacyjny</a:t>
            </a:r>
          </a:p>
          <a:p>
            <a:pPr>
              <a:buFontTx/>
              <a:buChar char="•"/>
            </a:pPr>
            <a:r>
              <a:rPr lang="pl-PL" altLang="pl-PL" sz="1800"/>
              <a:t>zakres czynności</a:t>
            </a:r>
          </a:p>
          <a:p>
            <a:pPr>
              <a:buFontTx/>
              <a:buChar char="•"/>
            </a:pPr>
            <a:r>
              <a:rPr lang="pl-PL" altLang="pl-PL" sz="1800"/>
              <a:t>instrukcje</a:t>
            </a:r>
          </a:p>
        </p:txBody>
      </p:sp>
      <p:sp>
        <p:nvSpPr>
          <p:cNvPr id="8206" name="Rectangle 9">
            <a:extLst>
              <a:ext uri="{FF2B5EF4-FFF2-40B4-BE49-F238E27FC236}">
                <a16:creationId xmlns:a16="http://schemas.microsoft.com/office/drawing/2014/main" id="{80C6E327-62B4-BD10-D54C-D6179450B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371600"/>
            <a:ext cx="1524000" cy="1989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8913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l-PL" altLang="pl-PL" sz="1800" dirty="0"/>
              <a:t>misja</a:t>
            </a:r>
          </a:p>
          <a:p>
            <a:pPr>
              <a:buFontTx/>
              <a:buChar char="•"/>
            </a:pPr>
            <a:r>
              <a:rPr lang="pl-PL" altLang="pl-PL" sz="1800" dirty="0"/>
              <a:t>wiązka celów</a:t>
            </a:r>
          </a:p>
          <a:p>
            <a:pPr>
              <a:buFontTx/>
              <a:buChar char="•"/>
            </a:pPr>
            <a:r>
              <a:rPr lang="pl-PL" altLang="pl-PL" sz="1800" dirty="0"/>
              <a:t>drzewo celów</a:t>
            </a:r>
          </a:p>
          <a:p>
            <a:pPr>
              <a:buFontTx/>
              <a:buChar char="•"/>
            </a:pPr>
            <a:r>
              <a:rPr lang="pl-PL" altLang="pl-PL" sz="1800" dirty="0"/>
              <a:t>zadania</a:t>
            </a:r>
          </a:p>
        </p:txBody>
      </p:sp>
      <p:sp>
        <p:nvSpPr>
          <p:cNvPr id="8207" name="Rectangle 8">
            <a:extLst>
              <a:ext uri="{FF2B5EF4-FFF2-40B4-BE49-F238E27FC236}">
                <a16:creationId xmlns:a16="http://schemas.microsoft.com/office/drawing/2014/main" id="{01E36C60-985E-B1DC-BD75-A7F9396A3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597275"/>
            <a:ext cx="16764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8913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</a:pPr>
            <a:r>
              <a:rPr lang="pl-PL" altLang="pl-PL" sz="1800" i="1"/>
              <a:t>know-how</a:t>
            </a:r>
            <a:endParaRPr lang="pl-PL" altLang="pl-PL" sz="1800"/>
          </a:p>
          <a:p>
            <a:pPr>
              <a:buFontTx/>
              <a:buChar char="•"/>
            </a:pPr>
            <a:r>
              <a:rPr lang="pl-PL" altLang="pl-PL" sz="1800"/>
              <a:t>wytwarzanie</a:t>
            </a:r>
          </a:p>
          <a:p>
            <a:pPr>
              <a:buFontTx/>
              <a:buChar char="•"/>
            </a:pPr>
            <a:r>
              <a:rPr lang="pl-PL" altLang="pl-PL" sz="1800"/>
              <a:t>przetwarzanie danych</a:t>
            </a:r>
          </a:p>
          <a:p>
            <a:endParaRPr lang="pl-PL" altLang="pl-PL"/>
          </a:p>
        </p:txBody>
      </p:sp>
      <p:sp>
        <p:nvSpPr>
          <p:cNvPr id="8208" name="Line 7">
            <a:extLst>
              <a:ext uri="{FF2B5EF4-FFF2-40B4-BE49-F238E27FC236}">
                <a16:creationId xmlns:a16="http://schemas.microsoft.com/office/drawing/2014/main" id="{ADA90D06-1104-1396-4DD0-E0B5FD2802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426" y="2057400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09" name="Line 6">
            <a:extLst>
              <a:ext uri="{FF2B5EF4-FFF2-40B4-BE49-F238E27FC236}">
                <a16:creationId xmlns:a16="http://schemas.microsoft.com/office/drawing/2014/main" id="{85DF82A9-8791-2EDE-0918-ED8A39F53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8250" y="2860676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0" name="Line 5">
            <a:extLst>
              <a:ext uri="{FF2B5EF4-FFF2-40B4-BE49-F238E27FC236}">
                <a16:creationId xmlns:a16="http://schemas.microsoft.com/office/drawing/2014/main" id="{294732A4-0154-38A0-C4B3-13C7A09A27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34076" y="4191000"/>
            <a:ext cx="5762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1" name="Line 3">
            <a:extLst>
              <a:ext uri="{FF2B5EF4-FFF2-40B4-BE49-F238E27FC236}">
                <a16:creationId xmlns:a16="http://schemas.microsoft.com/office/drawing/2014/main" id="{EC325473-4C61-B023-97A5-1315C0F98D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5488" y="2690813"/>
            <a:ext cx="80645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2" name="Line 2">
            <a:extLst>
              <a:ext uri="{FF2B5EF4-FFF2-40B4-BE49-F238E27FC236}">
                <a16:creationId xmlns:a16="http://schemas.microsoft.com/office/drawing/2014/main" id="{7A5B8916-A016-AFE8-6B31-A9CAF726E5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5488" y="2690813"/>
            <a:ext cx="80645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8213" name="Rectangle 28">
            <a:extLst>
              <a:ext uri="{FF2B5EF4-FFF2-40B4-BE49-F238E27FC236}">
                <a16:creationId xmlns:a16="http://schemas.microsoft.com/office/drawing/2014/main" id="{719BEBA5-4D13-91C8-0601-583968FEC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5476" y="3902076"/>
            <a:ext cx="16146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 dirty="0"/>
              <a:t>STRUKTURA </a:t>
            </a:r>
          </a:p>
          <a:p>
            <a:r>
              <a:rPr lang="pl-PL" altLang="pl-PL" sz="1800" dirty="0"/>
              <a:t>FORMALNA</a:t>
            </a:r>
          </a:p>
        </p:txBody>
      </p:sp>
      <p:sp>
        <p:nvSpPr>
          <p:cNvPr id="8214" name="Rectangle 29">
            <a:extLst>
              <a:ext uri="{FF2B5EF4-FFF2-40B4-BE49-F238E27FC236}">
                <a16:creationId xmlns:a16="http://schemas.microsoft.com/office/drawing/2014/main" id="{0B8E3797-B593-A05A-9CB0-B80EDDC1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28800"/>
            <a:ext cx="1219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/>
              <a:t>LUDZIE</a:t>
            </a:r>
          </a:p>
          <a:p>
            <a:pPr>
              <a:buFontTx/>
              <a:buChar char="•"/>
            </a:pPr>
            <a:r>
              <a:rPr lang="pl-PL" altLang="pl-PL" sz="1800"/>
              <a:t>jednostki</a:t>
            </a:r>
          </a:p>
          <a:p>
            <a:pPr>
              <a:buFontTx/>
              <a:buChar char="•"/>
            </a:pPr>
            <a:r>
              <a:rPr lang="pl-PL" altLang="pl-PL" sz="1800"/>
              <a:t>grupy</a:t>
            </a:r>
          </a:p>
        </p:txBody>
      </p:sp>
      <p:sp>
        <p:nvSpPr>
          <p:cNvPr id="8215" name="Rectangle 30">
            <a:extLst>
              <a:ext uri="{FF2B5EF4-FFF2-40B4-BE49-F238E27FC236}">
                <a16:creationId xmlns:a16="http://schemas.microsoft.com/office/drawing/2014/main" id="{9BC08932-B3C8-677C-6FBA-104D7705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2238" y="3825875"/>
            <a:ext cx="19859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pl-PL" sz="1800"/>
              <a:t>URZĄDZENIA</a:t>
            </a:r>
          </a:p>
          <a:p>
            <a:r>
              <a:rPr lang="pl-PL" altLang="pl-PL" sz="1800"/>
              <a:t>I </a:t>
            </a:r>
          </a:p>
          <a:p>
            <a:r>
              <a:rPr lang="pl-PL" altLang="pl-PL" sz="1800"/>
              <a:t>TECHNOLOGIA</a:t>
            </a:r>
          </a:p>
        </p:txBody>
      </p:sp>
      <p:sp>
        <p:nvSpPr>
          <p:cNvPr id="8216" name="Rectangle 31">
            <a:extLst>
              <a:ext uri="{FF2B5EF4-FFF2-40B4-BE49-F238E27FC236}">
                <a16:creationId xmlns:a16="http://schemas.microsoft.com/office/drawing/2014/main" id="{120CB082-263B-BE67-2F35-59F6DD89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8150" y="1835150"/>
            <a:ext cx="144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pl-PL" sz="1800"/>
              <a:t>CELE </a:t>
            </a:r>
            <a:br>
              <a:rPr lang="pl-PL" altLang="pl-PL" sz="1800"/>
            </a:br>
            <a:r>
              <a:rPr lang="pl-PL" altLang="pl-PL" sz="1800"/>
              <a:t>I ZADANIA</a:t>
            </a:r>
          </a:p>
        </p:txBody>
      </p:sp>
      <p:sp>
        <p:nvSpPr>
          <p:cNvPr id="8217" name="Line 6">
            <a:extLst>
              <a:ext uri="{FF2B5EF4-FFF2-40B4-BE49-F238E27FC236}">
                <a16:creationId xmlns:a16="http://schemas.microsoft.com/office/drawing/2014/main" id="{7AA2B0BA-BA40-A594-E904-AFFF577C6C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6950" y="2860676"/>
            <a:ext cx="0" cy="549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1">
            <a:extLst>
              <a:ext uri="{FF2B5EF4-FFF2-40B4-BE49-F238E27FC236}">
                <a16:creationId xmlns:a16="http://schemas.microsoft.com/office/drawing/2014/main" id="{37B739BC-DAA3-B312-3841-5CF24B341D68}"/>
              </a:ext>
            </a:extLst>
          </p:cNvPr>
          <p:cNvSpPr>
            <a:spLocks/>
          </p:cNvSpPr>
          <p:nvPr/>
        </p:nvSpPr>
        <p:spPr bwMode="auto">
          <a:xfrm>
            <a:off x="1524000" y="66676"/>
            <a:ext cx="9144000" cy="8937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pl-PL" sz="3200" dirty="0">
                <a:latin typeface="+mj-lt"/>
              </a:rPr>
              <a:t>Systemowy model organizacji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11FE3DFC-8AB0-C373-392F-8A35D7778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grpSp>
        <p:nvGrpSpPr>
          <p:cNvPr id="9220" name="Group 404">
            <a:extLst>
              <a:ext uri="{FF2B5EF4-FFF2-40B4-BE49-F238E27FC236}">
                <a16:creationId xmlns:a16="http://schemas.microsoft.com/office/drawing/2014/main" id="{7457498D-3B90-427D-1BA7-110051F2913F}"/>
              </a:ext>
            </a:extLst>
          </p:cNvPr>
          <p:cNvGrpSpPr>
            <a:grpSpLocks/>
          </p:cNvGrpSpPr>
          <p:nvPr/>
        </p:nvGrpSpPr>
        <p:grpSpPr bwMode="auto">
          <a:xfrm>
            <a:off x="2514601" y="1295400"/>
            <a:ext cx="7102475" cy="3716338"/>
            <a:chOff x="656" y="775"/>
            <a:chExt cx="3966" cy="2341"/>
          </a:xfrm>
        </p:grpSpPr>
        <p:sp>
          <p:nvSpPr>
            <p:cNvPr id="9221" name="Rectangle 208">
              <a:extLst>
                <a:ext uri="{FF2B5EF4-FFF2-40B4-BE49-F238E27FC236}">
                  <a16:creationId xmlns:a16="http://schemas.microsoft.com/office/drawing/2014/main" id="{41FD36DB-2764-BFEF-D60D-92A3C21C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" y="1572"/>
              <a:ext cx="585" cy="4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22" name="Rectangle 209">
              <a:extLst>
                <a:ext uri="{FF2B5EF4-FFF2-40B4-BE49-F238E27FC236}">
                  <a16:creationId xmlns:a16="http://schemas.microsoft.com/office/drawing/2014/main" id="{34208A08-EAF6-F6EC-7414-7074350B5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" y="1740"/>
              <a:ext cx="51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WEJŚCIA</a:t>
              </a:r>
              <a:endParaRPr lang="pl-PL" altLang="pl-PL"/>
            </a:p>
          </p:txBody>
        </p:sp>
        <p:sp>
          <p:nvSpPr>
            <p:cNvPr id="9223" name="Rectangle 210">
              <a:extLst>
                <a:ext uri="{FF2B5EF4-FFF2-40B4-BE49-F238E27FC236}">
                  <a16:creationId xmlns:a16="http://schemas.microsoft.com/office/drawing/2014/main" id="{8C8F67DD-9121-69C0-B4DD-1869599C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4" y="1673"/>
              <a:ext cx="585" cy="2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24" name="Rectangle 211">
              <a:extLst>
                <a:ext uri="{FF2B5EF4-FFF2-40B4-BE49-F238E27FC236}">
                  <a16:creationId xmlns:a16="http://schemas.microsoft.com/office/drawing/2014/main" id="{884884D1-5762-5CA6-6F94-4AA46FD6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7" y="1748"/>
              <a:ext cx="52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WYJŚCIA</a:t>
              </a:r>
              <a:endParaRPr lang="pl-PL" altLang="pl-PL"/>
            </a:p>
          </p:txBody>
        </p:sp>
        <p:sp>
          <p:nvSpPr>
            <p:cNvPr id="9225" name="Line 212">
              <a:extLst>
                <a:ext uri="{FF2B5EF4-FFF2-40B4-BE49-F238E27FC236}">
                  <a16:creationId xmlns:a16="http://schemas.microsoft.com/office/drawing/2014/main" id="{3EF188A4-36D8-8072-BA63-EA8384B10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" y="1899"/>
              <a:ext cx="628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6" name="Freeform 213">
              <a:extLst>
                <a:ext uri="{FF2B5EF4-FFF2-40B4-BE49-F238E27FC236}">
                  <a16:creationId xmlns:a16="http://schemas.microsoft.com/office/drawing/2014/main" id="{26BF1389-42CE-94FF-900A-C4995181C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9" y="1870"/>
              <a:ext cx="60" cy="58"/>
            </a:xfrm>
            <a:custGeom>
              <a:avLst/>
              <a:gdLst>
                <a:gd name="T0" fmla="*/ 0 w 119"/>
                <a:gd name="T1" fmla="*/ 0 h 58"/>
                <a:gd name="T2" fmla="*/ 1 w 119"/>
                <a:gd name="T3" fmla="*/ 29 h 58"/>
                <a:gd name="T4" fmla="*/ 0 w 119"/>
                <a:gd name="T5" fmla="*/ 58 h 58"/>
                <a:gd name="T6" fmla="*/ 0 w 119"/>
                <a:gd name="T7" fmla="*/ 0 h 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9" h="58">
                  <a:moveTo>
                    <a:pt x="0" y="0"/>
                  </a:moveTo>
                  <a:lnTo>
                    <a:pt x="119" y="29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7" name="Line 214">
              <a:extLst>
                <a:ext uri="{FF2B5EF4-FFF2-40B4-BE49-F238E27FC236}">
                  <a16:creationId xmlns:a16="http://schemas.microsoft.com/office/drawing/2014/main" id="{D87B9B58-A4EB-A2DB-4A31-630D08367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9" y="1906"/>
              <a:ext cx="629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8" name="Freeform 215">
              <a:extLst>
                <a:ext uri="{FF2B5EF4-FFF2-40B4-BE49-F238E27FC236}">
                  <a16:creationId xmlns:a16="http://schemas.microsoft.com/office/drawing/2014/main" id="{C69DD5A6-493B-BD42-8B63-423C90C68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1878"/>
              <a:ext cx="59" cy="57"/>
            </a:xfrm>
            <a:custGeom>
              <a:avLst/>
              <a:gdLst>
                <a:gd name="T0" fmla="*/ 0 w 120"/>
                <a:gd name="T1" fmla="*/ 0 h 57"/>
                <a:gd name="T2" fmla="*/ 0 w 120"/>
                <a:gd name="T3" fmla="*/ 28 h 57"/>
                <a:gd name="T4" fmla="*/ 0 w 120"/>
                <a:gd name="T5" fmla="*/ 57 h 57"/>
                <a:gd name="T6" fmla="*/ 0 w 120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0" h="57">
                  <a:moveTo>
                    <a:pt x="0" y="0"/>
                  </a:moveTo>
                  <a:lnTo>
                    <a:pt x="120" y="28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29" name="Rectangle 216">
              <a:extLst>
                <a:ext uri="{FF2B5EF4-FFF2-40B4-BE49-F238E27FC236}">
                  <a16:creationId xmlns:a16="http://schemas.microsoft.com/office/drawing/2014/main" id="{E88B0675-91E7-F607-B37E-F87685A72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9" y="775"/>
              <a:ext cx="2635" cy="2341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30" name="Rectangle 217">
              <a:extLst>
                <a:ext uri="{FF2B5EF4-FFF2-40B4-BE49-F238E27FC236}">
                  <a16:creationId xmlns:a16="http://schemas.microsoft.com/office/drawing/2014/main" id="{84736D80-8EAA-756F-8801-F2A7C64A6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962"/>
              <a:ext cx="975" cy="6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31" name="Rectangle 218">
              <a:extLst>
                <a:ext uri="{FF2B5EF4-FFF2-40B4-BE49-F238E27FC236}">
                  <a16:creationId xmlns:a16="http://schemas.microsoft.com/office/drawing/2014/main" id="{DAB149DE-1322-F81E-4186-F467E0568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5" y="1087"/>
              <a:ext cx="755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PODSYSTEM </a:t>
              </a:r>
            </a:p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CELÓW </a:t>
              </a:r>
            </a:p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I WARTOSCI</a:t>
              </a:r>
              <a:endParaRPr lang="pl-PL" altLang="pl-PL"/>
            </a:p>
          </p:txBody>
        </p:sp>
        <p:sp>
          <p:nvSpPr>
            <p:cNvPr id="9232" name="Rectangle 220">
              <a:extLst>
                <a:ext uri="{FF2B5EF4-FFF2-40B4-BE49-F238E27FC236}">
                  <a16:creationId xmlns:a16="http://schemas.microsoft.com/office/drawing/2014/main" id="{88CD9299-2BA2-FDF9-8E90-E18BAA2185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9" y="2273"/>
              <a:ext cx="975" cy="6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33" name="Rectangle 221">
              <a:extLst>
                <a:ext uri="{FF2B5EF4-FFF2-40B4-BE49-F238E27FC236}">
                  <a16:creationId xmlns:a16="http://schemas.microsoft.com/office/drawing/2014/main" id="{16602AEB-5421-E4BA-F7C0-00896ABD6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" y="2475"/>
              <a:ext cx="7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PODSYSTEM</a:t>
              </a:r>
              <a:endParaRPr lang="pl-PL" altLang="pl-PL"/>
            </a:p>
          </p:txBody>
        </p:sp>
        <p:sp>
          <p:nvSpPr>
            <p:cNvPr id="9234" name="Rectangle 222">
              <a:extLst>
                <a:ext uri="{FF2B5EF4-FFF2-40B4-BE49-F238E27FC236}">
                  <a16:creationId xmlns:a16="http://schemas.microsoft.com/office/drawing/2014/main" id="{AF1D3D60-BB05-F20B-3F38-1A5ECB7E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" y="2600"/>
              <a:ext cx="7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TECHNICZNY</a:t>
              </a:r>
              <a:endParaRPr lang="pl-PL" altLang="pl-PL"/>
            </a:p>
          </p:txBody>
        </p:sp>
        <p:sp>
          <p:nvSpPr>
            <p:cNvPr id="9235" name="Rectangle 223">
              <a:extLst>
                <a:ext uri="{FF2B5EF4-FFF2-40B4-BE49-F238E27FC236}">
                  <a16:creationId xmlns:a16="http://schemas.microsoft.com/office/drawing/2014/main" id="{2BFC851A-A107-DBA9-46AB-6F5215E9B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4" y="2273"/>
              <a:ext cx="1042" cy="656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36" name="Rectangle 224">
              <a:extLst>
                <a:ext uri="{FF2B5EF4-FFF2-40B4-BE49-F238E27FC236}">
                  <a16:creationId xmlns:a16="http://schemas.microsoft.com/office/drawing/2014/main" id="{5507C9B6-AE34-9A2B-9017-7BCE7EE69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3" y="2475"/>
              <a:ext cx="7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PODSYSTEM</a:t>
              </a:r>
              <a:endParaRPr lang="pl-PL" altLang="pl-PL"/>
            </a:p>
          </p:txBody>
        </p:sp>
        <p:sp>
          <p:nvSpPr>
            <p:cNvPr id="9237" name="Rectangle 225">
              <a:extLst>
                <a:ext uri="{FF2B5EF4-FFF2-40B4-BE49-F238E27FC236}">
                  <a16:creationId xmlns:a16="http://schemas.microsoft.com/office/drawing/2014/main" id="{F16D472B-2CB4-DA82-86CB-591F623A4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" y="2600"/>
              <a:ext cx="7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STRUKTURY</a:t>
              </a:r>
              <a:endParaRPr lang="pl-PL" altLang="pl-PL"/>
            </a:p>
          </p:txBody>
        </p:sp>
        <p:sp>
          <p:nvSpPr>
            <p:cNvPr id="9238" name="Rectangle 226">
              <a:extLst>
                <a:ext uri="{FF2B5EF4-FFF2-40B4-BE49-F238E27FC236}">
                  <a16:creationId xmlns:a16="http://schemas.microsoft.com/office/drawing/2014/main" id="{088444D0-AC0B-B5E8-D4C5-A669CA6D3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5" y="962"/>
              <a:ext cx="1145" cy="656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39" name="Rectangle 227">
              <a:extLst>
                <a:ext uri="{FF2B5EF4-FFF2-40B4-BE49-F238E27FC236}">
                  <a16:creationId xmlns:a16="http://schemas.microsoft.com/office/drawing/2014/main" id="{6A17FFD2-501A-E71E-8154-551878DC5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6" y="1159"/>
              <a:ext cx="7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PODSYSTEM</a:t>
              </a:r>
              <a:endParaRPr lang="pl-PL" altLang="pl-PL"/>
            </a:p>
          </p:txBody>
        </p:sp>
        <p:sp>
          <p:nvSpPr>
            <p:cNvPr id="9240" name="Rectangle 228">
              <a:extLst>
                <a:ext uri="{FF2B5EF4-FFF2-40B4-BE49-F238E27FC236}">
                  <a16:creationId xmlns:a16="http://schemas.microsoft.com/office/drawing/2014/main" id="{BBC46E71-89AA-F9C5-37C0-D5132AEC9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" y="1288"/>
              <a:ext cx="11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PSYCHOSPOŁECZNY</a:t>
              </a:r>
              <a:endParaRPr lang="pl-PL" altLang="pl-PL"/>
            </a:p>
          </p:txBody>
        </p:sp>
        <p:sp>
          <p:nvSpPr>
            <p:cNvPr id="9241" name="Rectangle 229">
              <a:extLst>
                <a:ext uri="{FF2B5EF4-FFF2-40B4-BE49-F238E27FC236}">
                  <a16:creationId xmlns:a16="http://schemas.microsoft.com/office/drawing/2014/main" id="{939EBDFE-67F8-6AD9-E2E1-9836CA994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4" y="1524"/>
              <a:ext cx="910" cy="8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pl-PL" altLang="pl-PL"/>
            </a:p>
          </p:txBody>
        </p:sp>
        <p:sp>
          <p:nvSpPr>
            <p:cNvPr id="9242" name="Rectangle 230">
              <a:extLst>
                <a:ext uri="{FF2B5EF4-FFF2-40B4-BE49-F238E27FC236}">
                  <a16:creationId xmlns:a16="http://schemas.microsoft.com/office/drawing/2014/main" id="{468BC61B-FCF0-5188-1619-0F0E553B9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1" y="1819"/>
              <a:ext cx="72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PODSYSTEM</a:t>
              </a:r>
              <a:endParaRPr lang="pl-PL" altLang="pl-PL"/>
            </a:p>
          </p:txBody>
        </p:sp>
        <p:sp>
          <p:nvSpPr>
            <p:cNvPr id="9243" name="Rectangle 231">
              <a:extLst>
                <a:ext uri="{FF2B5EF4-FFF2-40B4-BE49-F238E27FC236}">
                  <a16:creationId xmlns:a16="http://schemas.microsoft.com/office/drawing/2014/main" id="{A4DC8F3B-E30A-8479-9DFE-375A31660E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4" y="1944"/>
              <a:ext cx="87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pl-PL" altLang="pl-PL" sz="1700">
                  <a:solidFill>
                    <a:srgbClr val="000000"/>
                  </a:solidFill>
                </a:rPr>
                <a:t>ZARZĄDZANIA</a:t>
              </a:r>
              <a:endParaRPr lang="pl-PL" altLang="pl-PL"/>
            </a:p>
          </p:txBody>
        </p:sp>
        <p:sp>
          <p:nvSpPr>
            <p:cNvPr id="9244" name="Line 232">
              <a:extLst>
                <a:ext uri="{FF2B5EF4-FFF2-40B4-BE49-F238E27FC236}">
                  <a16:creationId xmlns:a16="http://schemas.microsoft.com/office/drawing/2014/main" id="{F76BEF65-A32C-AAB3-596F-4B5189CCBC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" y="1243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5" name="Line 233">
              <a:extLst>
                <a:ext uri="{FF2B5EF4-FFF2-40B4-BE49-F238E27FC236}">
                  <a16:creationId xmlns:a16="http://schemas.microsoft.com/office/drawing/2014/main" id="{6CFD1054-BDC0-7C63-B400-43667C9BA4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7" y="1243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6" name="Line 234">
              <a:extLst>
                <a:ext uri="{FF2B5EF4-FFF2-40B4-BE49-F238E27FC236}">
                  <a16:creationId xmlns:a16="http://schemas.microsoft.com/office/drawing/2014/main" id="{566D2C17-8DB8-A82D-754A-88AC4D3CD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1243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7" name="Line 235">
              <a:extLst>
                <a:ext uri="{FF2B5EF4-FFF2-40B4-BE49-F238E27FC236}">
                  <a16:creationId xmlns:a16="http://schemas.microsoft.com/office/drawing/2014/main" id="{90FA7C3F-51B5-4B6F-3BF4-4F7CCCEE0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2" y="1243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8" name="Line 236">
              <a:extLst>
                <a:ext uri="{FF2B5EF4-FFF2-40B4-BE49-F238E27FC236}">
                  <a16:creationId xmlns:a16="http://schemas.microsoft.com/office/drawing/2014/main" id="{5877B2C8-0DA4-3DD5-5FC9-C9E634DD1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" y="1243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49" name="Line 237">
              <a:extLst>
                <a:ext uri="{FF2B5EF4-FFF2-40B4-BE49-F238E27FC236}">
                  <a16:creationId xmlns:a16="http://schemas.microsoft.com/office/drawing/2014/main" id="{C715B206-3FA4-CC18-3D47-C341E2EE6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1243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0" name="Line 238">
              <a:extLst>
                <a:ext uri="{FF2B5EF4-FFF2-40B4-BE49-F238E27FC236}">
                  <a16:creationId xmlns:a16="http://schemas.microsoft.com/office/drawing/2014/main" id="{D8950265-303A-20F0-9234-FFFC10224F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9" y="1242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1" name="Line 239">
              <a:extLst>
                <a:ext uri="{FF2B5EF4-FFF2-40B4-BE49-F238E27FC236}">
                  <a16:creationId xmlns:a16="http://schemas.microsoft.com/office/drawing/2014/main" id="{A0A6DEDC-D610-0105-61BB-62E62EE840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1242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2" name="Line 240">
              <a:extLst>
                <a:ext uri="{FF2B5EF4-FFF2-40B4-BE49-F238E27FC236}">
                  <a16:creationId xmlns:a16="http://schemas.microsoft.com/office/drawing/2014/main" id="{A86FC725-CB02-DE44-EA6A-919D17A553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1242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3" name="Line 241">
              <a:extLst>
                <a:ext uri="{FF2B5EF4-FFF2-40B4-BE49-F238E27FC236}">
                  <a16:creationId xmlns:a16="http://schemas.microsoft.com/office/drawing/2014/main" id="{9E021FAB-219B-EAA8-DCB9-2AFB21A0C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1242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4" name="Line 242">
              <a:extLst>
                <a:ext uri="{FF2B5EF4-FFF2-40B4-BE49-F238E27FC236}">
                  <a16:creationId xmlns:a16="http://schemas.microsoft.com/office/drawing/2014/main" id="{3F366B49-4013-CBA8-CC7B-1A92CCB52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" y="1242"/>
              <a:ext cx="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5" name="Line 243">
              <a:extLst>
                <a:ext uri="{FF2B5EF4-FFF2-40B4-BE49-F238E27FC236}">
                  <a16:creationId xmlns:a16="http://schemas.microsoft.com/office/drawing/2014/main" id="{AB1D78EC-24EF-6823-7D3A-ACE6E2204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2" y="1242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6" name="Line 244">
              <a:extLst>
                <a:ext uri="{FF2B5EF4-FFF2-40B4-BE49-F238E27FC236}">
                  <a16:creationId xmlns:a16="http://schemas.microsoft.com/office/drawing/2014/main" id="{978ED96A-1A9B-FFAE-337E-F04080B35F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" y="1242"/>
              <a:ext cx="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7" name="Line 245">
              <a:extLst>
                <a:ext uri="{FF2B5EF4-FFF2-40B4-BE49-F238E27FC236}">
                  <a16:creationId xmlns:a16="http://schemas.microsoft.com/office/drawing/2014/main" id="{3EFD9255-EB74-510B-5359-7377BE9F5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1242"/>
              <a:ext cx="2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8" name="Line 246">
              <a:extLst>
                <a:ext uri="{FF2B5EF4-FFF2-40B4-BE49-F238E27FC236}">
                  <a16:creationId xmlns:a16="http://schemas.microsoft.com/office/drawing/2014/main" id="{965BADD4-C567-AF2E-50FA-0EE604883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618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59" name="Line 247">
              <a:extLst>
                <a:ext uri="{FF2B5EF4-FFF2-40B4-BE49-F238E27FC236}">
                  <a16:creationId xmlns:a16="http://schemas.microsoft.com/office/drawing/2014/main" id="{B59C4E8F-21B3-EDCF-EEFB-B4EC0713C2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65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0" name="Line 248">
              <a:extLst>
                <a:ext uri="{FF2B5EF4-FFF2-40B4-BE49-F238E27FC236}">
                  <a16:creationId xmlns:a16="http://schemas.microsoft.com/office/drawing/2014/main" id="{3C86C6AA-FA09-974B-B3CA-34597E367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683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1" name="Line 249">
              <a:extLst>
                <a:ext uri="{FF2B5EF4-FFF2-40B4-BE49-F238E27FC236}">
                  <a16:creationId xmlns:a16="http://schemas.microsoft.com/office/drawing/2014/main" id="{8408735F-DDC8-52D2-306A-51B5434F4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71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2" name="Line 250">
              <a:extLst>
                <a:ext uri="{FF2B5EF4-FFF2-40B4-BE49-F238E27FC236}">
                  <a16:creationId xmlns:a16="http://schemas.microsoft.com/office/drawing/2014/main" id="{A6057D12-4C76-3374-E1F2-58E223D2EC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748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3" name="Line 251">
              <a:extLst>
                <a:ext uri="{FF2B5EF4-FFF2-40B4-BE49-F238E27FC236}">
                  <a16:creationId xmlns:a16="http://schemas.microsoft.com/office/drawing/2014/main" id="{B730C270-1212-935B-F9E4-B98F234CB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78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4" name="Line 252">
              <a:extLst>
                <a:ext uri="{FF2B5EF4-FFF2-40B4-BE49-F238E27FC236}">
                  <a16:creationId xmlns:a16="http://schemas.microsoft.com/office/drawing/2014/main" id="{BFF3FFD4-A185-1B8A-EB40-7E4CC95FFE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813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5" name="Line 253">
              <a:extLst>
                <a:ext uri="{FF2B5EF4-FFF2-40B4-BE49-F238E27FC236}">
                  <a16:creationId xmlns:a16="http://schemas.microsoft.com/office/drawing/2014/main" id="{2A9FD782-268D-2DB8-5FBE-EE62AD89D3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84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6" name="Line 254">
              <a:extLst>
                <a:ext uri="{FF2B5EF4-FFF2-40B4-BE49-F238E27FC236}">
                  <a16:creationId xmlns:a16="http://schemas.microsoft.com/office/drawing/2014/main" id="{8B266A5D-FA1D-5BC6-7134-5D9D048E8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878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7" name="Line 255">
              <a:extLst>
                <a:ext uri="{FF2B5EF4-FFF2-40B4-BE49-F238E27FC236}">
                  <a16:creationId xmlns:a16="http://schemas.microsoft.com/office/drawing/2014/main" id="{032298BC-EBD9-98FD-4236-3D88C86F0F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91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8" name="Line 256">
              <a:extLst>
                <a:ext uri="{FF2B5EF4-FFF2-40B4-BE49-F238E27FC236}">
                  <a16:creationId xmlns:a16="http://schemas.microsoft.com/office/drawing/2014/main" id="{21873685-915B-A081-B6BA-07C365872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943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69" name="Line 257">
              <a:extLst>
                <a:ext uri="{FF2B5EF4-FFF2-40B4-BE49-F238E27FC236}">
                  <a16:creationId xmlns:a16="http://schemas.microsoft.com/office/drawing/2014/main" id="{8813554D-9D6D-C1E6-7617-6020E53AE0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97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0" name="Line 258">
              <a:extLst>
                <a:ext uri="{FF2B5EF4-FFF2-40B4-BE49-F238E27FC236}">
                  <a16:creationId xmlns:a16="http://schemas.microsoft.com/office/drawing/2014/main" id="{2FAD82CF-7D1D-F0FA-D22B-AB13A61B9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007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1" name="Line 259">
              <a:extLst>
                <a:ext uri="{FF2B5EF4-FFF2-40B4-BE49-F238E27FC236}">
                  <a16:creationId xmlns:a16="http://schemas.microsoft.com/office/drawing/2014/main" id="{EA4FC164-F269-5BB1-DA2D-928E766F36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04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2" name="Line 260">
              <a:extLst>
                <a:ext uri="{FF2B5EF4-FFF2-40B4-BE49-F238E27FC236}">
                  <a16:creationId xmlns:a16="http://schemas.microsoft.com/office/drawing/2014/main" id="{EF03B1F3-0B03-544C-523C-5E53FFA2AE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072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3" name="Line 261">
              <a:extLst>
                <a:ext uri="{FF2B5EF4-FFF2-40B4-BE49-F238E27FC236}">
                  <a16:creationId xmlns:a16="http://schemas.microsoft.com/office/drawing/2014/main" id="{78B4DA91-E775-7480-640B-C6B46496F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10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4" name="Line 262">
              <a:extLst>
                <a:ext uri="{FF2B5EF4-FFF2-40B4-BE49-F238E27FC236}">
                  <a16:creationId xmlns:a16="http://schemas.microsoft.com/office/drawing/2014/main" id="{87671747-68E3-3621-ED4D-2177810C6E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137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5" name="Line 263">
              <a:extLst>
                <a:ext uri="{FF2B5EF4-FFF2-40B4-BE49-F238E27FC236}">
                  <a16:creationId xmlns:a16="http://schemas.microsoft.com/office/drawing/2014/main" id="{74300618-0968-89C1-4196-44657FDE20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17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6" name="Line 264">
              <a:extLst>
                <a:ext uri="{FF2B5EF4-FFF2-40B4-BE49-F238E27FC236}">
                  <a16:creationId xmlns:a16="http://schemas.microsoft.com/office/drawing/2014/main" id="{24F11636-9B99-CF90-47A5-CD3FE2C9B9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202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7" name="Line 265">
              <a:extLst>
                <a:ext uri="{FF2B5EF4-FFF2-40B4-BE49-F238E27FC236}">
                  <a16:creationId xmlns:a16="http://schemas.microsoft.com/office/drawing/2014/main" id="{C157B0FB-0E30-EA73-7A02-3BC193C888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23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8" name="Line 266">
              <a:extLst>
                <a:ext uri="{FF2B5EF4-FFF2-40B4-BE49-F238E27FC236}">
                  <a16:creationId xmlns:a16="http://schemas.microsoft.com/office/drawing/2014/main" id="{AA41F719-DBD3-54CC-1336-3FB4648EC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2267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79" name="Line 267">
              <a:extLst>
                <a:ext uri="{FF2B5EF4-FFF2-40B4-BE49-F238E27FC236}">
                  <a16:creationId xmlns:a16="http://schemas.microsoft.com/office/drawing/2014/main" id="{6868AB74-F8B6-8F8A-CC00-47FC6674F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618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0" name="Line 268">
              <a:extLst>
                <a:ext uri="{FF2B5EF4-FFF2-40B4-BE49-F238E27FC236}">
                  <a16:creationId xmlns:a16="http://schemas.microsoft.com/office/drawing/2014/main" id="{84F8EE1E-F2BF-A2FE-BB48-347C706AA2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65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1" name="Line 269">
              <a:extLst>
                <a:ext uri="{FF2B5EF4-FFF2-40B4-BE49-F238E27FC236}">
                  <a16:creationId xmlns:a16="http://schemas.microsoft.com/office/drawing/2014/main" id="{79BBE32C-A6EB-176D-EA4B-21173D9FB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683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2" name="Line 270">
              <a:extLst>
                <a:ext uri="{FF2B5EF4-FFF2-40B4-BE49-F238E27FC236}">
                  <a16:creationId xmlns:a16="http://schemas.microsoft.com/office/drawing/2014/main" id="{FB1F1D94-7ECE-6747-97AB-D101C0FE76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71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3" name="Line 271">
              <a:extLst>
                <a:ext uri="{FF2B5EF4-FFF2-40B4-BE49-F238E27FC236}">
                  <a16:creationId xmlns:a16="http://schemas.microsoft.com/office/drawing/2014/main" id="{C7D953C5-2B6E-912C-E4DD-4B8E420D8C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748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4" name="Line 272">
              <a:extLst>
                <a:ext uri="{FF2B5EF4-FFF2-40B4-BE49-F238E27FC236}">
                  <a16:creationId xmlns:a16="http://schemas.microsoft.com/office/drawing/2014/main" id="{BFC98A82-E646-103B-A7A3-00101A3C11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78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5" name="Line 273">
              <a:extLst>
                <a:ext uri="{FF2B5EF4-FFF2-40B4-BE49-F238E27FC236}">
                  <a16:creationId xmlns:a16="http://schemas.microsoft.com/office/drawing/2014/main" id="{B4F8E66E-007D-AEB8-73EC-8B1163F8AF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813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6" name="Line 274">
              <a:extLst>
                <a:ext uri="{FF2B5EF4-FFF2-40B4-BE49-F238E27FC236}">
                  <a16:creationId xmlns:a16="http://schemas.microsoft.com/office/drawing/2014/main" id="{7414773F-A98E-287B-2383-3C146CA10E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84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7" name="Line 275">
              <a:extLst>
                <a:ext uri="{FF2B5EF4-FFF2-40B4-BE49-F238E27FC236}">
                  <a16:creationId xmlns:a16="http://schemas.microsoft.com/office/drawing/2014/main" id="{9D7E7C30-13E7-4ABF-1DEA-C146103665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878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8" name="Line 276">
              <a:extLst>
                <a:ext uri="{FF2B5EF4-FFF2-40B4-BE49-F238E27FC236}">
                  <a16:creationId xmlns:a16="http://schemas.microsoft.com/office/drawing/2014/main" id="{A258C21F-1316-6232-A85B-00B8D312A9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91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89" name="Line 277">
              <a:extLst>
                <a:ext uri="{FF2B5EF4-FFF2-40B4-BE49-F238E27FC236}">
                  <a16:creationId xmlns:a16="http://schemas.microsoft.com/office/drawing/2014/main" id="{2678F276-F120-F148-E1D8-EA53EA9F3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943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0" name="Line 278">
              <a:extLst>
                <a:ext uri="{FF2B5EF4-FFF2-40B4-BE49-F238E27FC236}">
                  <a16:creationId xmlns:a16="http://schemas.microsoft.com/office/drawing/2014/main" id="{0197A4D1-140D-2955-28EE-7A0834314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197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1" name="Line 279">
              <a:extLst>
                <a:ext uri="{FF2B5EF4-FFF2-40B4-BE49-F238E27FC236}">
                  <a16:creationId xmlns:a16="http://schemas.microsoft.com/office/drawing/2014/main" id="{02B0FF8F-7780-57C6-7047-236766352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007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2" name="Line 280">
              <a:extLst>
                <a:ext uri="{FF2B5EF4-FFF2-40B4-BE49-F238E27FC236}">
                  <a16:creationId xmlns:a16="http://schemas.microsoft.com/office/drawing/2014/main" id="{DACD8A55-9127-38B0-4130-E72808843E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04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3" name="Line 281">
              <a:extLst>
                <a:ext uri="{FF2B5EF4-FFF2-40B4-BE49-F238E27FC236}">
                  <a16:creationId xmlns:a16="http://schemas.microsoft.com/office/drawing/2014/main" id="{D22AD3A5-A21B-AF35-2476-769EB9F2B9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072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4" name="Line 282">
              <a:extLst>
                <a:ext uri="{FF2B5EF4-FFF2-40B4-BE49-F238E27FC236}">
                  <a16:creationId xmlns:a16="http://schemas.microsoft.com/office/drawing/2014/main" id="{78EB8FDF-8021-BD5D-EE83-1FD8C7EC2A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10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5" name="Line 283">
              <a:extLst>
                <a:ext uri="{FF2B5EF4-FFF2-40B4-BE49-F238E27FC236}">
                  <a16:creationId xmlns:a16="http://schemas.microsoft.com/office/drawing/2014/main" id="{FDF1BC69-4B41-213A-6BE6-38005290F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137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6" name="Line 284">
              <a:extLst>
                <a:ext uri="{FF2B5EF4-FFF2-40B4-BE49-F238E27FC236}">
                  <a16:creationId xmlns:a16="http://schemas.microsoft.com/office/drawing/2014/main" id="{0606A2E2-3149-45A4-02FC-E118EB86A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170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7" name="Line 285">
              <a:extLst>
                <a:ext uri="{FF2B5EF4-FFF2-40B4-BE49-F238E27FC236}">
                  <a16:creationId xmlns:a16="http://schemas.microsoft.com/office/drawing/2014/main" id="{89BA0100-F52A-B6EB-DCB1-0AE90C8C21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202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8" name="Line 286">
              <a:extLst>
                <a:ext uri="{FF2B5EF4-FFF2-40B4-BE49-F238E27FC236}">
                  <a16:creationId xmlns:a16="http://schemas.microsoft.com/office/drawing/2014/main" id="{6C79F55A-22C5-EF60-DB2D-E5C7B1C98E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235"/>
              <a:ext cx="1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299" name="Line 287">
              <a:extLst>
                <a:ext uri="{FF2B5EF4-FFF2-40B4-BE49-F238E27FC236}">
                  <a16:creationId xmlns:a16="http://schemas.microsoft.com/office/drawing/2014/main" id="{1A674760-E450-74B9-BF9C-2DB1D22F2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4" y="2267"/>
              <a:ext cx="1" cy="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0" name="Line 288">
              <a:extLst>
                <a:ext uri="{FF2B5EF4-FFF2-40B4-BE49-F238E27FC236}">
                  <a16:creationId xmlns:a16="http://schemas.microsoft.com/office/drawing/2014/main" id="{F536F3B0-CF42-1648-6F57-09AE792C1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4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1" name="Line 289">
              <a:extLst>
                <a:ext uri="{FF2B5EF4-FFF2-40B4-BE49-F238E27FC236}">
                  <a16:creationId xmlns:a16="http://schemas.microsoft.com/office/drawing/2014/main" id="{1D5A7B97-EBA7-D4C0-F609-268717A003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7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2" name="Line 290">
              <a:extLst>
                <a:ext uri="{FF2B5EF4-FFF2-40B4-BE49-F238E27FC236}">
                  <a16:creationId xmlns:a16="http://schemas.microsoft.com/office/drawing/2014/main" id="{EBFBAACC-E050-38FB-A0F6-CF74A44905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9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3" name="Line 291">
              <a:extLst>
                <a:ext uri="{FF2B5EF4-FFF2-40B4-BE49-F238E27FC236}">
                  <a16:creationId xmlns:a16="http://schemas.microsoft.com/office/drawing/2014/main" id="{25035AF3-9B9C-2FB4-C686-0A4673611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2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4" name="Line 292">
              <a:extLst>
                <a:ext uri="{FF2B5EF4-FFF2-40B4-BE49-F238E27FC236}">
                  <a16:creationId xmlns:a16="http://schemas.microsoft.com/office/drawing/2014/main" id="{99EA13BE-A0F8-5D71-F953-70F386E2C5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4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5" name="Line 293">
              <a:extLst>
                <a:ext uri="{FF2B5EF4-FFF2-40B4-BE49-F238E27FC236}">
                  <a16:creationId xmlns:a16="http://schemas.microsoft.com/office/drawing/2014/main" id="{BF04B0EA-8DF6-EACB-C138-38ADAD20D5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6" name="Line 294">
              <a:extLst>
                <a:ext uri="{FF2B5EF4-FFF2-40B4-BE49-F238E27FC236}">
                  <a16:creationId xmlns:a16="http://schemas.microsoft.com/office/drawing/2014/main" id="{8B1E6181-D6BF-E8F4-DC41-5831AF422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9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7" name="Line 295">
              <a:extLst>
                <a:ext uri="{FF2B5EF4-FFF2-40B4-BE49-F238E27FC236}">
                  <a16:creationId xmlns:a16="http://schemas.microsoft.com/office/drawing/2014/main" id="{40F165C3-2A27-3E86-FFBD-2BA89D094F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8" name="Line 296">
              <a:extLst>
                <a:ext uri="{FF2B5EF4-FFF2-40B4-BE49-F238E27FC236}">
                  <a16:creationId xmlns:a16="http://schemas.microsoft.com/office/drawing/2014/main" id="{DDD55834-AAFE-53EE-0930-2A93AE6FA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4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09" name="Line 297">
              <a:extLst>
                <a:ext uri="{FF2B5EF4-FFF2-40B4-BE49-F238E27FC236}">
                  <a16:creationId xmlns:a16="http://schemas.microsoft.com/office/drawing/2014/main" id="{E5EC4C16-2945-D021-5C37-0F6F0C2081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7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0" name="Line 298">
              <a:extLst>
                <a:ext uri="{FF2B5EF4-FFF2-40B4-BE49-F238E27FC236}">
                  <a16:creationId xmlns:a16="http://schemas.microsoft.com/office/drawing/2014/main" id="{86B62ABC-16FA-68AC-5077-737D123687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0" y="2648"/>
              <a:ext cx="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1" name="Line 299">
              <a:extLst>
                <a:ext uri="{FF2B5EF4-FFF2-40B4-BE49-F238E27FC236}">
                  <a16:creationId xmlns:a16="http://schemas.microsoft.com/office/drawing/2014/main" id="{D5140679-0268-8F5F-DA30-A0E3CE65C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2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2" name="Line 300">
              <a:extLst>
                <a:ext uri="{FF2B5EF4-FFF2-40B4-BE49-F238E27FC236}">
                  <a16:creationId xmlns:a16="http://schemas.microsoft.com/office/drawing/2014/main" id="{94E1D336-A3E8-5237-DA2A-8B0E9C7748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5" y="2648"/>
              <a:ext cx="1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3" name="Line 301">
              <a:extLst>
                <a:ext uri="{FF2B5EF4-FFF2-40B4-BE49-F238E27FC236}">
                  <a16:creationId xmlns:a16="http://schemas.microsoft.com/office/drawing/2014/main" id="{0D51F508-1A4D-E79A-5718-74F5048FD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7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4" name="Line 302">
              <a:extLst>
                <a:ext uri="{FF2B5EF4-FFF2-40B4-BE49-F238E27FC236}">
                  <a16:creationId xmlns:a16="http://schemas.microsoft.com/office/drawing/2014/main" id="{02FEA6DC-49CB-0B9B-3967-DD86BF0B3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0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5" name="Line 303">
              <a:extLst>
                <a:ext uri="{FF2B5EF4-FFF2-40B4-BE49-F238E27FC236}">
                  <a16:creationId xmlns:a16="http://schemas.microsoft.com/office/drawing/2014/main" id="{5A96B96A-D69A-EB59-1DA8-20EB58012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2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6" name="Line 304">
              <a:extLst>
                <a:ext uri="{FF2B5EF4-FFF2-40B4-BE49-F238E27FC236}">
                  <a16:creationId xmlns:a16="http://schemas.microsoft.com/office/drawing/2014/main" id="{97F187B8-295F-CF94-33EC-DFD5C4C87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" y="2648"/>
              <a:ext cx="14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7" name="Line 305">
              <a:extLst>
                <a:ext uri="{FF2B5EF4-FFF2-40B4-BE49-F238E27FC236}">
                  <a16:creationId xmlns:a16="http://schemas.microsoft.com/office/drawing/2014/main" id="{64F99A53-1B45-6431-59FB-24C627C70F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7" y="2648"/>
              <a:ext cx="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8" name="Line 306">
              <a:extLst>
                <a:ext uri="{FF2B5EF4-FFF2-40B4-BE49-F238E27FC236}">
                  <a16:creationId xmlns:a16="http://schemas.microsoft.com/office/drawing/2014/main" id="{041D4A8B-9BD3-0646-FD1F-600789BC9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84" y="235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19" name="Line 307">
              <a:extLst>
                <a:ext uri="{FF2B5EF4-FFF2-40B4-BE49-F238E27FC236}">
                  <a16:creationId xmlns:a16="http://schemas.microsoft.com/office/drawing/2014/main" id="{FBB7A65F-B73C-0B16-EA67-61E38944E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3" y="2338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0" name="Line 308">
              <a:extLst>
                <a:ext uri="{FF2B5EF4-FFF2-40B4-BE49-F238E27FC236}">
                  <a16:creationId xmlns:a16="http://schemas.microsoft.com/office/drawing/2014/main" id="{F22EDFE6-34CE-89E2-8BED-341EF35B4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2" y="2321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1" name="Line 309">
              <a:extLst>
                <a:ext uri="{FF2B5EF4-FFF2-40B4-BE49-F238E27FC236}">
                  <a16:creationId xmlns:a16="http://schemas.microsoft.com/office/drawing/2014/main" id="{A05D2FB3-4AD2-FCA9-C8B0-84F6A7BE4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1" y="2303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2" name="Line 310">
              <a:extLst>
                <a:ext uri="{FF2B5EF4-FFF2-40B4-BE49-F238E27FC236}">
                  <a16:creationId xmlns:a16="http://schemas.microsoft.com/office/drawing/2014/main" id="{A2FC4E8B-4306-3450-A279-6D95C04F3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0" y="2286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3" name="Line 311">
              <a:extLst>
                <a:ext uri="{FF2B5EF4-FFF2-40B4-BE49-F238E27FC236}">
                  <a16:creationId xmlns:a16="http://schemas.microsoft.com/office/drawing/2014/main" id="{6DC809E4-D376-7C7B-BF38-91ACE4927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9" y="2268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4" name="Line 312">
              <a:extLst>
                <a:ext uri="{FF2B5EF4-FFF2-40B4-BE49-F238E27FC236}">
                  <a16:creationId xmlns:a16="http://schemas.microsoft.com/office/drawing/2014/main" id="{0D9CA38B-E889-DB70-E991-7C0931001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8" y="225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5" name="Line 313">
              <a:extLst>
                <a:ext uri="{FF2B5EF4-FFF2-40B4-BE49-F238E27FC236}">
                  <a16:creationId xmlns:a16="http://schemas.microsoft.com/office/drawing/2014/main" id="{C791A0E4-8295-ECE0-27D6-112225F7D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7" y="2233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6" name="Line 314">
              <a:extLst>
                <a:ext uri="{FF2B5EF4-FFF2-40B4-BE49-F238E27FC236}">
                  <a16:creationId xmlns:a16="http://schemas.microsoft.com/office/drawing/2014/main" id="{E19C4DE5-A07B-6D95-9BC7-7C0453AEB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36" y="221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7" name="Line 315">
              <a:extLst>
                <a:ext uri="{FF2B5EF4-FFF2-40B4-BE49-F238E27FC236}">
                  <a16:creationId xmlns:a16="http://schemas.microsoft.com/office/drawing/2014/main" id="{E3EDA8D7-46CF-B4D5-DF83-4C0A29252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4" y="219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8" name="Line 316">
              <a:extLst>
                <a:ext uri="{FF2B5EF4-FFF2-40B4-BE49-F238E27FC236}">
                  <a16:creationId xmlns:a16="http://schemas.microsoft.com/office/drawing/2014/main" id="{02B43A7B-C6BA-C666-4F66-D206DD4599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" y="218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29" name="Line 317">
              <a:extLst>
                <a:ext uri="{FF2B5EF4-FFF2-40B4-BE49-F238E27FC236}">
                  <a16:creationId xmlns:a16="http://schemas.microsoft.com/office/drawing/2014/main" id="{5FE97F9A-17B6-333B-6481-8AD7866EDC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92" y="216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0" name="Line 318">
              <a:extLst>
                <a:ext uri="{FF2B5EF4-FFF2-40B4-BE49-F238E27FC236}">
                  <a16:creationId xmlns:a16="http://schemas.microsoft.com/office/drawing/2014/main" id="{E629DCEC-7DDD-93FF-69F3-DF4BD9862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11" y="2146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1" name="Line 319">
              <a:extLst>
                <a:ext uri="{FF2B5EF4-FFF2-40B4-BE49-F238E27FC236}">
                  <a16:creationId xmlns:a16="http://schemas.microsoft.com/office/drawing/2014/main" id="{652E4FAE-533C-4545-7AFC-785B188BF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0" y="2129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2" name="Line 320">
              <a:extLst>
                <a:ext uri="{FF2B5EF4-FFF2-40B4-BE49-F238E27FC236}">
                  <a16:creationId xmlns:a16="http://schemas.microsoft.com/office/drawing/2014/main" id="{E65FED72-910B-2D87-A7E6-965DFE23B9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9" y="211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3" name="Line 321">
              <a:extLst>
                <a:ext uri="{FF2B5EF4-FFF2-40B4-BE49-F238E27FC236}">
                  <a16:creationId xmlns:a16="http://schemas.microsoft.com/office/drawing/2014/main" id="{1AF27A03-7BEB-E003-D77F-A32E6155B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68" y="209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4" name="Line 322">
              <a:extLst>
                <a:ext uri="{FF2B5EF4-FFF2-40B4-BE49-F238E27FC236}">
                  <a16:creationId xmlns:a16="http://schemas.microsoft.com/office/drawing/2014/main" id="{7570F28E-7A33-4341-8F91-9275D6AA78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87" y="207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5" name="Line 323">
              <a:extLst>
                <a:ext uri="{FF2B5EF4-FFF2-40B4-BE49-F238E27FC236}">
                  <a16:creationId xmlns:a16="http://schemas.microsoft.com/office/drawing/2014/main" id="{8EDD6BAC-2A3E-C310-98D3-A292935A07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6" y="205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6" name="Line 324">
              <a:extLst>
                <a:ext uri="{FF2B5EF4-FFF2-40B4-BE49-F238E27FC236}">
                  <a16:creationId xmlns:a16="http://schemas.microsoft.com/office/drawing/2014/main" id="{C1A4E172-E290-6A9B-A477-B0B7098C56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204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7" name="Line 325">
              <a:extLst>
                <a:ext uri="{FF2B5EF4-FFF2-40B4-BE49-F238E27FC236}">
                  <a16:creationId xmlns:a16="http://schemas.microsoft.com/office/drawing/2014/main" id="{D1DBFA80-ACF8-CE05-7941-15F710E10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43" y="202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8" name="Line 326">
              <a:extLst>
                <a:ext uri="{FF2B5EF4-FFF2-40B4-BE49-F238E27FC236}">
                  <a16:creationId xmlns:a16="http://schemas.microsoft.com/office/drawing/2014/main" id="{66CDAA19-E4EE-3A71-DE73-9F0FB51187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2" y="200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39" name="Line 327">
              <a:extLst>
                <a:ext uri="{FF2B5EF4-FFF2-40B4-BE49-F238E27FC236}">
                  <a16:creationId xmlns:a16="http://schemas.microsoft.com/office/drawing/2014/main" id="{41143C47-3900-5023-7958-352F6844F7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81" y="198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0" name="Line 328">
              <a:extLst>
                <a:ext uri="{FF2B5EF4-FFF2-40B4-BE49-F238E27FC236}">
                  <a16:creationId xmlns:a16="http://schemas.microsoft.com/office/drawing/2014/main" id="{745ECB85-3BB6-EFD6-A36E-BAF77C601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0" y="197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1" name="Line 329">
              <a:extLst>
                <a:ext uri="{FF2B5EF4-FFF2-40B4-BE49-F238E27FC236}">
                  <a16:creationId xmlns:a16="http://schemas.microsoft.com/office/drawing/2014/main" id="{310B858D-7825-7C71-CD03-B8A091AB8B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18" y="195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2" name="Line 330">
              <a:extLst>
                <a:ext uri="{FF2B5EF4-FFF2-40B4-BE49-F238E27FC236}">
                  <a16:creationId xmlns:a16="http://schemas.microsoft.com/office/drawing/2014/main" id="{AA7F682F-E6BA-44FB-FECA-F10F216D5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37" y="1936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3" name="Line 331">
              <a:extLst>
                <a:ext uri="{FF2B5EF4-FFF2-40B4-BE49-F238E27FC236}">
                  <a16:creationId xmlns:a16="http://schemas.microsoft.com/office/drawing/2014/main" id="{7B53AFA2-D20E-D229-EAE7-26461543FC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7" y="191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4" name="Line 332">
              <a:extLst>
                <a:ext uri="{FF2B5EF4-FFF2-40B4-BE49-F238E27FC236}">
                  <a16:creationId xmlns:a16="http://schemas.microsoft.com/office/drawing/2014/main" id="{1C866F3E-F63A-4E31-270A-AD8A76A89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6" y="1901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5" name="Line 333">
              <a:extLst>
                <a:ext uri="{FF2B5EF4-FFF2-40B4-BE49-F238E27FC236}">
                  <a16:creationId xmlns:a16="http://schemas.microsoft.com/office/drawing/2014/main" id="{E8861653-9666-7658-7C42-34122CA616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4" y="188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6" name="Line 334">
              <a:extLst>
                <a:ext uri="{FF2B5EF4-FFF2-40B4-BE49-F238E27FC236}">
                  <a16:creationId xmlns:a16="http://schemas.microsoft.com/office/drawing/2014/main" id="{277C5027-4518-21DC-2929-A6BB65845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13" y="1866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7" name="Line 335">
              <a:extLst>
                <a:ext uri="{FF2B5EF4-FFF2-40B4-BE49-F238E27FC236}">
                  <a16:creationId xmlns:a16="http://schemas.microsoft.com/office/drawing/2014/main" id="{9DBBA07A-138C-CD5F-CC4C-B5692E515C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32" y="184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8" name="Line 336">
              <a:extLst>
                <a:ext uri="{FF2B5EF4-FFF2-40B4-BE49-F238E27FC236}">
                  <a16:creationId xmlns:a16="http://schemas.microsoft.com/office/drawing/2014/main" id="{18582A9B-D265-5F42-3A0B-22257BCCAA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51" y="1831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49" name="Line 337">
              <a:extLst>
                <a:ext uri="{FF2B5EF4-FFF2-40B4-BE49-F238E27FC236}">
                  <a16:creationId xmlns:a16="http://schemas.microsoft.com/office/drawing/2014/main" id="{BB1BC0D7-67E9-94D4-69DD-BFF38D0013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0" y="181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0" name="Line 338">
              <a:extLst>
                <a:ext uri="{FF2B5EF4-FFF2-40B4-BE49-F238E27FC236}">
                  <a16:creationId xmlns:a16="http://schemas.microsoft.com/office/drawing/2014/main" id="{FB30E681-E609-3F8C-4A48-2BC07EB352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8" y="1796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1" name="Line 339">
              <a:extLst>
                <a:ext uri="{FF2B5EF4-FFF2-40B4-BE49-F238E27FC236}">
                  <a16:creationId xmlns:a16="http://schemas.microsoft.com/office/drawing/2014/main" id="{BA1B0EC5-8631-2ABA-FC1D-6D58EC351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7" y="1779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2" name="Line 340">
              <a:extLst>
                <a:ext uri="{FF2B5EF4-FFF2-40B4-BE49-F238E27FC236}">
                  <a16:creationId xmlns:a16="http://schemas.microsoft.com/office/drawing/2014/main" id="{85050C9B-B675-48DC-2EE6-624F730C4A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26" y="1761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3" name="Line 341">
              <a:extLst>
                <a:ext uri="{FF2B5EF4-FFF2-40B4-BE49-F238E27FC236}">
                  <a16:creationId xmlns:a16="http://schemas.microsoft.com/office/drawing/2014/main" id="{D247C1CE-BB5B-EB6E-FF60-B39EDC5BCF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5" y="174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4" name="Line 342">
              <a:extLst>
                <a:ext uri="{FF2B5EF4-FFF2-40B4-BE49-F238E27FC236}">
                  <a16:creationId xmlns:a16="http://schemas.microsoft.com/office/drawing/2014/main" id="{4DC8B981-CC68-573F-1014-1BDF3526D9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64" y="1726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5" name="Line 343">
              <a:extLst>
                <a:ext uri="{FF2B5EF4-FFF2-40B4-BE49-F238E27FC236}">
                  <a16:creationId xmlns:a16="http://schemas.microsoft.com/office/drawing/2014/main" id="{099DC507-2699-1F11-93A0-349C5D930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3" y="170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6" name="Line 344">
              <a:extLst>
                <a:ext uri="{FF2B5EF4-FFF2-40B4-BE49-F238E27FC236}">
                  <a16:creationId xmlns:a16="http://schemas.microsoft.com/office/drawing/2014/main" id="{FC17749B-69E0-8B66-89C9-43F13ADA3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2" y="1692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7" name="Line 345">
              <a:extLst>
                <a:ext uri="{FF2B5EF4-FFF2-40B4-BE49-F238E27FC236}">
                  <a16:creationId xmlns:a16="http://schemas.microsoft.com/office/drawing/2014/main" id="{CC784B05-E986-ACBE-8EAC-AC6DDB2E5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21" y="167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8" name="Line 346">
              <a:extLst>
                <a:ext uri="{FF2B5EF4-FFF2-40B4-BE49-F238E27FC236}">
                  <a16:creationId xmlns:a16="http://schemas.microsoft.com/office/drawing/2014/main" id="{73E8292E-CDAD-0C51-D303-3B4105F63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0" y="1657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59" name="Line 347">
              <a:extLst>
                <a:ext uri="{FF2B5EF4-FFF2-40B4-BE49-F238E27FC236}">
                  <a16:creationId xmlns:a16="http://schemas.microsoft.com/office/drawing/2014/main" id="{6A0E0D7C-8ECC-77FD-ED5E-8D91E811D2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8" y="163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0" name="Line 348">
              <a:extLst>
                <a:ext uri="{FF2B5EF4-FFF2-40B4-BE49-F238E27FC236}">
                  <a16:creationId xmlns:a16="http://schemas.microsoft.com/office/drawing/2014/main" id="{C67B0990-E7FF-738E-59C0-662F5C17A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7" y="1622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1" name="Line 349">
              <a:extLst>
                <a:ext uri="{FF2B5EF4-FFF2-40B4-BE49-F238E27FC236}">
                  <a16:creationId xmlns:a16="http://schemas.microsoft.com/office/drawing/2014/main" id="{D941C542-04B8-DB81-23DE-E90C3A248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6" y="160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2" name="Line 350">
              <a:extLst>
                <a:ext uri="{FF2B5EF4-FFF2-40B4-BE49-F238E27FC236}">
                  <a16:creationId xmlns:a16="http://schemas.microsoft.com/office/drawing/2014/main" id="{AF17E56A-C068-EA90-3B4D-C8070308E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15" y="1587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3" name="Line 351">
              <a:extLst>
                <a:ext uri="{FF2B5EF4-FFF2-40B4-BE49-F238E27FC236}">
                  <a16:creationId xmlns:a16="http://schemas.microsoft.com/office/drawing/2014/main" id="{3C3FF6F6-779B-1089-6C12-92648328BA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4" y="156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4" name="Line 352">
              <a:extLst>
                <a:ext uri="{FF2B5EF4-FFF2-40B4-BE49-F238E27FC236}">
                  <a16:creationId xmlns:a16="http://schemas.microsoft.com/office/drawing/2014/main" id="{2BD4EECA-DE4E-027F-40CA-DD464014E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53" y="1552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5" name="Line 353">
              <a:extLst>
                <a:ext uri="{FF2B5EF4-FFF2-40B4-BE49-F238E27FC236}">
                  <a16:creationId xmlns:a16="http://schemas.microsoft.com/office/drawing/2014/main" id="{51E9CC6B-47AF-23EA-77FC-174CD42F9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153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6" name="Line 354">
              <a:extLst>
                <a:ext uri="{FF2B5EF4-FFF2-40B4-BE49-F238E27FC236}">
                  <a16:creationId xmlns:a16="http://schemas.microsoft.com/office/drawing/2014/main" id="{40719617-A3AE-83A1-BF6C-CBC67A3424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91" y="1524"/>
              <a:ext cx="3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7" name="Line 355">
              <a:extLst>
                <a:ext uri="{FF2B5EF4-FFF2-40B4-BE49-F238E27FC236}">
                  <a16:creationId xmlns:a16="http://schemas.microsoft.com/office/drawing/2014/main" id="{AA1B1395-5A0C-3DFF-CB48-6FD1BA903A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84" y="152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8" name="Line 356">
              <a:extLst>
                <a:ext uri="{FF2B5EF4-FFF2-40B4-BE49-F238E27FC236}">
                  <a16:creationId xmlns:a16="http://schemas.microsoft.com/office/drawing/2014/main" id="{27652307-ACA4-E00C-F75C-D71DD26B39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" y="1542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69" name="Line 357">
              <a:extLst>
                <a:ext uri="{FF2B5EF4-FFF2-40B4-BE49-F238E27FC236}">
                  <a16:creationId xmlns:a16="http://schemas.microsoft.com/office/drawing/2014/main" id="{29BAA872-49F3-F6B5-5BC1-FF669E4273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2" y="1559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0" name="Line 358">
              <a:extLst>
                <a:ext uri="{FF2B5EF4-FFF2-40B4-BE49-F238E27FC236}">
                  <a16:creationId xmlns:a16="http://schemas.microsoft.com/office/drawing/2014/main" id="{5B9FD07A-2AB6-C4B2-C7E2-43E767CF0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1" y="1577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1" name="Line 359">
              <a:extLst>
                <a:ext uri="{FF2B5EF4-FFF2-40B4-BE49-F238E27FC236}">
                  <a16:creationId xmlns:a16="http://schemas.microsoft.com/office/drawing/2014/main" id="{09CBCE3F-E348-AD93-B5A6-D21E44BDF1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0" y="159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2" name="Line 360">
              <a:extLst>
                <a:ext uri="{FF2B5EF4-FFF2-40B4-BE49-F238E27FC236}">
                  <a16:creationId xmlns:a16="http://schemas.microsoft.com/office/drawing/2014/main" id="{8B0C202C-330C-E120-BD07-DCD843BD7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9" y="1612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3" name="Line 361">
              <a:extLst>
                <a:ext uri="{FF2B5EF4-FFF2-40B4-BE49-F238E27FC236}">
                  <a16:creationId xmlns:a16="http://schemas.microsoft.com/office/drawing/2014/main" id="{2989339F-9113-D127-80A1-8EA4CCF1C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162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4" name="Line 362">
              <a:extLst>
                <a:ext uri="{FF2B5EF4-FFF2-40B4-BE49-F238E27FC236}">
                  <a16:creationId xmlns:a16="http://schemas.microsoft.com/office/drawing/2014/main" id="{A3490550-E4FD-D5BB-F000-570686C7F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17" y="1647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5" name="Line 363">
              <a:extLst>
                <a:ext uri="{FF2B5EF4-FFF2-40B4-BE49-F238E27FC236}">
                  <a16:creationId xmlns:a16="http://schemas.microsoft.com/office/drawing/2014/main" id="{3BB91561-3E2E-CACB-54F4-DDBFC71F1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" y="166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6" name="Line 364">
              <a:extLst>
                <a:ext uri="{FF2B5EF4-FFF2-40B4-BE49-F238E27FC236}">
                  <a16:creationId xmlns:a16="http://schemas.microsoft.com/office/drawing/2014/main" id="{A3D4AC24-37CD-4365-5122-51174EBEF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4" y="1682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7" name="Line 365">
              <a:extLst>
                <a:ext uri="{FF2B5EF4-FFF2-40B4-BE49-F238E27FC236}">
                  <a16:creationId xmlns:a16="http://schemas.microsoft.com/office/drawing/2014/main" id="{8C9E9436-0D9B-0289-8CDE-89324014CA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" y="169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8" name="Line 366">
              <a:extLst>
                <a:ext uri="{FF2B5EF4-FFF2-40B4-BE49-F238E27FC236}">
                  <a16:creationId xmlns:a16="http://schemas.microsoft.com/office/drawing/2014/main" id="{8A31B144-12FF-E439-7116-2E2F9F236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2" y="1716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79" name="Line 367">
              <a:extLst>
                <a:ext uri="{FF2B5EF4-FFF2-40B4-BE49-F238E27FC236}">
                  <a16:creationId xmlns:a16="http://schemas.microsoft.com/office/drawing/2014/main" id="{39E2F404-2351-D3ED-7345-A950C1D9C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1" y="173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0" name="Line 368">
              <a:extLst>
                <a:ext uri="{FF2B5EF4-FFF2-40B4-BE49-F238E27FC236}">
                  <a16:creationId xmlns:a16="http://schemas.microsoft.com/office/drawing/2014/main" id="{3AB3CFF4-0828-26B3-3423-772F8968A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0" y="1751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1" name="Line 369">
              <a:extLst>
                <a:ext uri="{FF2B5EF4-FFF2-40B4-BE49-F238E27FC236}">
                  <a16:creationId xmlns:a16="http://schemas.microsoft.com/office/drawing/2014/main" id="{B1DECA22-DF18-EA92-D7E5-8C00F1B52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9" y="176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2" name="Line 370">
              <a:extLst>
                <a:ext uri="{FF2B5EF4-FFF2-40B4-BE49-F238E27FC236}">
                  <a16:creationId xmlns:a16="http://schemas.microsoft.com/office/drawing/2014/main" id="{5F1BD528-A84B-7C42-6023-AC053FB88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" y="1786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3" name="Line 371">
              <a:extLst>
                <a:ext uri="{FF2B5EF4-FFF2-40B4-BE49-F238E27FC236}">
                  <a16:creationId xmlns:a16="http://schemas.microsoft.com/office/drawing/2014/main" id="{5A1A4F80-7EC6-CAB1-D29A-EE224F0711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7" y="180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4" name="Line 372">
              <a:extLst>
                <a:ext uri="{FF2B5EF4-FFF2-40B4-BE49-F238E27FC236}">
                  <a16:creationId xmlns:a16="http://schemas.microsoft.com/office/drawing/2014/main" id="{6F09705A-55C9-6CED-256D-784EC139C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6" y="1821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5" name="Line 373">
              <a:extLst>
                <a:ext uri="{FF2B5EF4-FFF2-40B4-BE49-F238E27FC236}">
                  <a16:creationId xmlns:a16="http://schemas.microsoft.com/office/drawing/2014/main" id="{8D2C7F43-2F02-D328-ED44-4543EB85E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" y="183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6" name="Line 374">
              <a:extLst>
                <a:ext uri="{FF2B5EF4-FFF2-40B4-BE49-F238E27FC236}">
                  <a16:creationId xmlns:a16="http://schemas.microsoft.com/office/drawing/2014/main" id="{91538BE4-8095-5EF1-A38C-B57E62A8E8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3" y="1856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7" name="Line 375">
              <a:extLst>
                <a:ext uri="{FF2B5EF4-FFF2-40B4-BE49-F238E27FC236}">
                  <a16:creationId xmlns:a16="http://schemas.microsoft.com/office/drawing/2014/main" id="{CFAA2BBE-3500-06C0-D3FC-140715AAAB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87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8" name="Line 376">
              <a:extLst>
                <a:ext uri="{FF2B5EF4-FFF2-40B4-BE49-F238E27FC236}">
                  <a16:creationId xmlns:a16="http://schemas.microsoft.com/office/drawing/2014/main" id="{BB08A06A-9456-002B-49B6-10B558984F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1891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89" name="Line 377">
              <a:extLst>
                <a:ext uri="{FF2B5EF4-FFF2-40B4-BE49-F238E27FC236}">
                  <a16:creationId xmlns:a16="http://schemas.microsoft.com/office/drawing/2014/main" id="{61AC9B82-2B70-39FF-4C5D-26CD65A665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0" y="190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0" name="Line 378">
              <a:extLst>
                <a:ext uri="{FF2B5EF4-FFF2-40B4-BE49-F238E27FC236}">
                  <a16:creationId xmlns:a16="http://schemas.microsoft.com/office/drawing/2014/main" id="{6AACD5B0-1A63-E285-ABDE-55065641D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8" y="1926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1" name="Line 379">
              <a:extLst>
                <a:ext uri="{FF2B5EF4-FFF2-40B4-BE49-F238E27FC236}">
                  <a16:creationId xmlns:a16="http://schemas.microsoft.com/office/drawing/2014/main" id="{16AA3296-35C7-7D2F-DEBA-B209CAD10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7" y="194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2" name="Line 380">
              <a:extLst>
                <a:ext uri="{FF2B5EF4-FFF2-40B4-BE49-F238E27FC236}">
                  <a16:creationId xmlns:a16="http://schemas.microsoft.com/office/drawing/2014/main" id="{35AEF855-50E1-481A-B12A-8444DE0FEB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57" y="196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3" name="Line 381">
              <a:extLst>
                <a:ext uri="{FF2B5EF4-FFF2-40B4-BE49-F238E27FC236}">
                  <a16:creationId xmlns:a16="http://schemas.microsoft.com/office/drawing/2014/main" id="{B2E3CC96-7F1A-3F72-D781-CA89D061DA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197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4" name="Line 382">
              <a:extLst>
                <a:ext uri="{FF2B5EF4-FFF2-40B4-BE49-F238E27FC236}">
                  <a16:creationId xmlns:a16="http://schemas.microsoft.com/office/drawing/2014/main" id="{12C2B7F8-8C7C-699D-6066-CB248259D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4" y="199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5" name="Line 383">
              <a:extLst>
                <a:ext uri="{FF2B5EF4-FFF2-40B4-BE49-F238E27FC236}">
                  <a16:creationId xmlns:a16="http://schemas.microsoft.com/office/drawing/2014/main" id="{EF8C0030-D9E9-7B5A-44B7-0D05011BD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3" y="201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6" name="Line 384">
              <a:extLst>
                <a:ext uri="{FF2B5EF4-FFF2-40B4-BE49-F238E27FC236}">
                  <a16:creationId xmlns:a16="http://schemas.microsoft.com/office/drawing/2014/main" id="{A1B9FC99-EBD4-6564-59D3-D50CCB6A0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2" y="203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7" name="Line 385">
              <a:extLst>
                <a:ext uri="{FF2B5EF4-FFF2-40B4-BE49-F238E27FC236}">
                  <a16:creationId xmlns:a16="http://schemas.microsoft.com/office/drawing/2014/main" id="{602A097A-15DB-F2FA-D87D-B6A7503309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" y="204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8" name="Line 386">
              <a:extLst>
                <a:ext uri="{FF2B5EF4-FFF2-40B4-BE49-F238E27FC236}">
                  <a16:creationId xmlns:a16="http://schemas.microsoft.com/office/drawing/2014/main" id="{F0704F22-3F3E-0D2C-4A68-FCF5D2C3B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0" y="206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399" name="Line 387">
              <a:extLst>
                <a:ext uri="{FF2B5EF4-FFF2-40B4-BE49-F238E27FC236}">
                  <a16:creationId xmlns:a16="http://schemas.microsoft.com/office/drawing/2014/main" id="{F2383E7B-6EA9-0252-DC56-A6AC8669E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084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0" name="Line 388">
              <a:extLst>
                <a:ext uri="{FF2B5EF4-FFF2-40B4-BE49-F238E27FC236}">
                  <a16:creationId xmlns:a16="http://schemas.microsoft.com/office/drawing/2014/main" id="{8C16EFD9-6562-410A-5C06-B8E1793A9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7" y="2101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1" name="Line 389">
              <a:extLst>
                <a:ext uri="{FF2B5EF4-FFF2-40B4-BE49-F238E27FC236}">
                  <a16:creationId xmlns:a16="http://schemas.microsoft.com/office/drawing/2014/main" id="{9F97486B-C5BC-28FD-C935-65953471F2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6" y="2119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2" name="Line 390">
              <a:extLst>
                <a:ext uri="{FF2B5EF4-FFF2-40B4-BE49-F238E27FC236}">
                  <a16:creationId xmlns:a16="http://schemas.microsoft.com/office/drawing/2014/main" id="{6C6937BA-4FDD-280F-1332-487817B7E4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5" y="2136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3" name="Line 391">
              <a:extLst>
                <a:ext uri="{FF2B5EF4-FFF2-40B4-BE49-F238E27FC236}">
                  <a16:creationId xmlns:a16="http://schemas.microsoft.com/office/drawing/2014/main" id="{6FD9EAB0-E87C-CD2E-F217-60144354B8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154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4" name="Line 392">
              <a:extLst>
                <a:ext uri="{FF2B5EF4-FFF2-40B4-BE49-F238E27FC236}">
                  <a16:creationId xmlns:a16="http://schemas.microsoft.com/office/drawing/2014/main" id="{7E3A1681-112E-DC13-6CF1-2D34B928E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3" y="217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5" name="Line 393">
              <a:extLst>
                <a:ext uri="{FF2B5EF4-FFF2-40B4-BE49-F238E27FC236}">
                  <a16:creationId xmlns:a16="http://schemas.microsoft.com/office/drawing/2014/main" id="{5942CA71-8DCB-66E1-49A3-C18E0DE65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2" y="2189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6" name="Line 394">
              <a:extLst>
                <a:ext uri="{FF2B5EF4-FFF2-40B4-BE49-F238E27FC236}">
                  <a16:creationId xmlns:a16="http://schemas.microsoft.com/office/drawing/2014/main" id="{718B6141-5369-D4A6-7165-7E3FF75ABE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" y="220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7" name="Line 395">
              <a:extLst>
                <a:ext uri="{FF2B5EF4-FFF2-40B4-BE49-F238E27FC236}">
                  <a16:creationId xmlns:a16="http://schemas.microsoft.com/office/drawing/2014/main" id="{FBAC1EAF-AAF0-DB91-D1D8-F128EC46A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0" y="2223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8" name="Line 396">
              <a:extLst>
                <a:ext uri="{FF2B5EF4-FFF2-40B4-BE49-F238E27FC236}">
                  <a16:creationId xmlns:a16="http://schemas.microsoft.com/office/drawing/2014/main" id="{4838E046-5D2C-08EF-300C-08EE925F41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8" y="224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09" name="Line 397">
              <a:extLst>
                <a:ext uri="{FF2B5EF4-FFF2-40B4-BE49-F238E27FC236}">
                  <a16:creationId xmlns:a16="http://schemas.microsoft.com/office/drawing/2014/main" id="{AA648E6D-2CA5-25CA-2BC6-39E12589D1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7" y="2258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10" name="Line 398">
              <a:extLst>
                <a:ext uri="{FF2B5EF4-FFF2-40B4-BE49-F238E27FC236}">
                  <a16:creationId xmlns:a16="http://schemas.microsoft.com/office/drawing/2014/main" id="{E97948B1-D358-5514-C632-338897084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6" y="2276"/>
              <a:ext cx="12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11" name="Line 399">
              <a:extLst>
                <a:ext uri="{FF2B5EF4-FFF2-40B4-BE49-F238E27FC236}">
                  <a16:creationId xmlns:a16="http://schemas.microsoft.com/office/drawing/2014/main" id="{511C1A4D-1443-F804-FB4C-85111654F1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5" y="2293"/>
              <a:ext cx="12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12" name="Line 400">
              <a:extLst>
                <a:ext uri="{FF2B5EF4-FFF2-40B4-BE49-F238E27FC236}">
                  <a16:creationId xmlns:a16="http://schemas.microsoft.com/office/drawing/2014/main" id="{C530E076-A238-F25A-D173-1A04CC6B0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34" y="2311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13" name="Line 401">
              <a:extLst>
                <a:ext uri="{FF2B5EF4-FFF2-40B4-BE49-F238E27FC236}">
                  <a16:creationId xmlns:a16="http://schemas.microsoft.com/office/drawing/2014/main" id="{B88D3E75-C3B9-5A16-3185-98086EE28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3" y="2328"/>
              <a:ext cx="11" cy="1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14" name="Line 402">
              <a:extLst>
                <a:ext uri="{FF2B5EF4-FFF2-40B4-BE49-F238E27FC236}">
                  <a16:creationId xmlns:a16="http://schemas.microsoft.com/office/drawing/2014/main" id="{B0B0B816-B16A-6969-5748-4A3588161C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2346"/>
              <a:ext cx="11" cy="1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9415" name="Line 403">
              <a:extLst>
                <a:ext uri="{FF2B5EF4-FFF2-40B4-BE49-F238E27FC236}">
                  <a16:creationId xmlns:a16="http://schemas.microsoft.com/office/drawing/2014/main" id="{4613F647-705B-831D-4842-D3742499FA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1" y="2363"/>
              <a:ext cx="3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B54E2B8-41DC-C512-DF7F-BCC3F3250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/>
                <a:ea typeface="Times New Roman" panose="02020603050405020304" pitchFamily="18" charset="0"/>
              </a:rPr>
              <a:t>Model organizacji H. </a:t>
            </a:r>
            <a:r>
              <a:rPr lang="pl-PL" dirty="0" err="1">
                <a:effectLst/>
                <a:ea typeface="Times New Roman" panose="02020603050405020304" pitchFamily="18" charset="0"/>
              </a:rPr>
              <a:t>Mintzberga</a:t>
            </a:r>
            <a:endParaRPr lang="pl-PL" dirty="0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72D43028-D199-C6EC-BA20-635145251657}"/>
              </a:ext>
            </a:extLst>
          </p:cNvPr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90724086"/>
              </p:ext>
            </p:extLst>
          </p:nvPr>
        </p:nvGraphicFramePr>
        <p:xfrm>
          <a:off x="1028700" y="1271588"/>
          <a:ext cx="10101263" cy="501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7666" imgH="2862463" progId="Word.Document.8">
                  <p:embed/>
                </p:oleObj>
              </mc:Choice>
              <mc:Fallback>
                <p:oleObj name="Document" r:id="rId2" imgW="5757666" imgH="2862463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8700" y="1271588"/>
                        <a:ext cx="10101263" cy="5014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20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8114D3-05E9-36FC-236B-C0135DE9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0510">
              <a:lnSpc>
                <a:spcPct val="150000"/>
              </a:lnSpc>
            </a:pP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Model organizacji jako kompozycji </a:t>
            </a:r>
            <a:r>
              <a:rPr lang="pl-PL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subsystemów</a:t>
            </a: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pl-PL" dirty="0">
                <a:effectLst/>
                <a:ea typeface="Times New Roman" panose="02020603050405020304" pitchFamily="18" charset="0"/>
              </a:rPr>
              <a:t>F. Kasta i J. E.  </a:t>
            </a:r>
            <a:r>
              <a:rPr lang="pl-PL" dirty="0" err="1">
                <a:effectLst/>
                <a:ea typeface="Times New Roman" panose="02020603050405020304" pitchFamily="18" charset="0"/>
              </a:rPr>
              <a:t>Rosenzweiga</a:t>
            </a:r>
            <a:r>
              <a:rPr lang="pl-PL" dirty="0">
                <a:effectLst/>
                <a:ea typeface="Times New Roman" panose="02020603050405020304" pitchFamily="18" charset="0"/>
              </a:rPr>
              <a:t> 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98B24C8-C456-B229-3B19-920015A1AB6D}"/>
              </a:ext>
            </a:extLst>
          </p:cNvPr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58482636"/>
              </p:ext>
            </p:extLst>
          </p:nvPr>
        </p:nvGraphicFramePr>
        <p:xfrm>
          <a:off x="922338" y="1268413"/>
          <a:ext cx="10345737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396058" imgH="2628814" progId="Word.Document.8">
                  <p:embed/>
                </p:oleObj>
              </mc:Choice>
              <mc:Fallback>
                <p:oleObj name="Document" r:id="rId2" imgW="5396058" imgH="262881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2338" y="1268413"/>
                        <a:ext cx="10345737" cy="50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7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3CB1116-27B7-EC79-072C-3368D34EB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Model 7S organizacji według </a:t>
            </a:r>
            <a:r>
              <a:rPr lang="pl-PL" dirty="0">
                <a:ea typeface="Times New Roman" panose="02020603050405020304" pitchFamily="18" charset="0"/>
              </a:rPr>
              <a:t>Th. J. Petersa i R. H. Watermana 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8CC32BC-71E5-8155-BC50-0A83F6AC83C7}"/>
              </a:ext>
            </a:extLst>
          </p:cNvPr>
          <p:cNvGraphicFramePr>
            <a:graphicFrameLocks noGrp="1" noChangeAspect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39987009"/>
              </p:ext>
            </p:extLst>
          </p:nvPr>
        </p:nvGraphicFramePr>
        <p:xfrm>
          <a:off x="1579563" y="1268413"/>
          <a:ext cx="9032875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7666" imgH="3213115" progId="Word.Document.8">
                  <p:embed/>
                </p:oleObj>
              </mc:Choice>
              <mc:Fallback>
                <p:oleObj name="Document" r:id="rId2" imgW="5757666" imgH="321311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9563" y="1268413"/>
                        <a:ext cx="9032875" cy="504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3A793D1-DCDC-F895-610F-F9C0116E00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sz="1800" dirty="0">
                <a:solidFill>
                  <a:schemeClr val="tx1"/>
                </a:solidFill>
              </a:rPr>
              <a:t>podsystem celów i wartości</a:t>
            </a:r>
            <a:r>
              <a:rPr lang="pl-PL" altLang="pl-PL" sz="1800" b="0" dirty="0">
                <a:solidFill>
                  <a:schemeClr val="tx1"/>
                </a:solidFill>
              </a:rPr>
              <a:t> – tworzą go osobowości poszczególnych pracowników, subkultury tworzonych w firmie małych grup i ich wpływ na jednostkę, indywidualne cele, interesy i wartości pracowników, wytworzona kultura organizacyjna;</a:t>
            </a:r>
          </a:p>
          <a:p>
            <a:r>
              <a:rPr lang="pl-PL" altLang="pl-PL" sz="1800" dirty="0">
                <a:solidFill>
                  <a:schemeClr val="tx1"/>
                </a:solidFill>
              </a:rPr>
              <a:t>podsystem psychospołeczny</a:t>
            </a:r>
            <a:r>
              <a:rPr lang="pl-PL" altLang="pl-PL" sz="1800" b="0" dirty="0">
                <a:solidFill>
                  <a:schemeClr val="tx1"/>
                </a:solidFill>
              </a:rPr>
              <a:t> – składają się nań ludzie i grupy w działaniu </a:t>
            </a:r>
            <a:br>
              <a:rPr lang="pl-PL" altLang="pl-PL" sz="1800" b="0" dirty="0">
                <a:solidFill>
                  <a:schemeClr val="tx1"/>
                </a:solidFill>
              </a:rPr>
            </a:br>
            <a:r>
              <a:rPr lang="pl-PL" altLang="pl-PL" sz="1800" b="0" dirty="0">
                <a:solidFill>
                  <a:schemeClr val="tx1"/>
                </a:solidFill>
              </a:rPr>
              <a:t>i wzajemnych interakcjach;</a:t>
            </a:r>
          </a:p>
          <a:p>
            <a:r>
              <a:rPr lang="pl-PL" altLang="pl-PL" sz="1800" dirty="0">
                <a:solidFill>
                  <a:schemeClr val="tx1"/>
                </a:solidFill>
              </a:rPr>
              <a:t>podsystem techniczny</a:t>
            </a:r>
            <a:r>
              <a:rPr lang="pl-PL" altLang="pl-PL" sz="1800" b="0" dirty="0">
                <a:solidFill>
                  <a:schemeClr val="tx1"/>
                </a:solidFill>
              </a:rPr>
              <a:t> – to technika i technologia używana w organizacji;</a:t>
            </a:r>
          </a:p>
          <a:p>
            <a:r>
              <a:rPr lang="pl-PL" altLang="pl-PL" sz="1800" dirty="0">
                <a:solidFill>
                  <a:schemeClr val="tx1"/>
                </a:solidFill>
              </a:rPr>
              <a:t>podsystem struktury </a:t>
            </a:r>
            <a:r>
              <a:rPr lang="pl-PL" altLang="pl-PL" sz="1800" b="0" dirty="0">
                <a:solidFill>
                  <a:schemeClr val="tx1"/>
                </a:solidFill>
              </a:rPr>
              <a:t>– zawiera relacje między wszystkimi składnikami organizacji: ludźmi i elementami rzeczowymi; określa podział zadań oraz sposób ich koordynacji i integracji; </a:t>
            </a:r>
          </a:p>
          <a:p>
            <a:r>
              <a:rPr lang="pl-PL" altLang="pl-PL" sz="1800" dirty="0">
                <a:solidFill>
                  <a:schemeClr val="tx1"/>
                </a:solidFill>
              </a:rPr>
              <a:t>podsystem zarządzania</a:t>
            </a:r>
            <a:r>
              <a:rPr lang="pl-PL" altLang="pl-PL" sz="1800" b="0" dirty="0">
                <a:solidFill>
                  <a:schemeClr val="tx1"/>
                </a:solidFill>
              </a:rPr>
              <a:t> – łączy i spaja wszystkie pozostałe podsystemy organizacji, utrzymuje równowagę między organizacją a otoczeniem oraz między  wszystkimi podsystemami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36813C1-D90C-3607-E823-C34CEF4E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800" dirty="0">
                <a:solidFill>
                  <a:schemeClr val="tx1"/>
                </a:solidFill>
              </a:rPr>
              <a:t>Elementy organizacji w modelu systemowym to:</a:t>
            </a:r>
            <a:r>
              <a:rPr lang="pl-PL" altLang="pl-PL" sz="2800" baseline="30000" dirty="0">
                <a:solidFill>
                  <a:schemeClr val="tx1"/>
                </a:solidFill>
              </a:rPr>
              <a:t> </a:t>
            </a:r>
            <a:br>
              <a:rPr lang="pl-PL" altLang="pl-PL" sz="2800" dirty="0">
                <a:solidFill>
                  <a:schemeClr val="tx1"/>
                </a:solidFill>
              </a:rPr>
            </a:b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5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21AD085-9EFD-2550-C025-D731C423006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celowość</a:t>
            </a:r>
            <a:r>
              <a:rPr lang="pl-PL" altLang="pl-PL" b="0" dirty="0">
                <a:solidFill>
                  <a:schemeClr val="tx1"/>
                </a:solidFill>
              </a:rPr>
              <a:t>, czyli nastawienie na osiągnięcie jednego lub więcej celów,</a:t>
            </a:r>
          </a:p>
          <a:p>
            <a:r>
              <a:rPr lang="pl-PL" altLang="pl-PL" dirty="0">
                <a:solidFill>
                  <a:schemeClr val="tx1"/>
                </a:solidFill>
              </a:rPr>
              <a:t>sposób zorganizowania</a:t>
            </a:r>
            <a:r>
              <a:rPr lang="pl-PL" altLang="pl-PL" b="0" dirty="0">
                <a:solidFill>
                  <a:schemeClr val="tx1"/>
                </a:solidFill>
              </a:rPr>
              <a:t>, czyli celowe połączenie składników ludzkich, rzeczowych, czasowych </a:t>
            </a:r>
            <a:br>
              <a:rPr lang="pl-PL" altLang="pl-PL" b="0" dirty="0">
                <a:solidFill>
                  <a:schemeClr val="tx1"/>
                </a:solidFill>
              </a:rPr>
            </a:br>
            <a:r>
              <a:rPr lang="pl-PL" altLang="pl-PL" b="0" dirty="0">
                <a:solidFill>
                  <a:schemeClr val="tx1"/>
                </a:solidFill>
              </a:rPr>
              <a:t>i przestrzennych dające strukturę (budowę) organizacyjną całości,</a:t>
            </a:r>
          </a:p>
          <a:p>
            <a:r>
              <a:rPr lang="pl-PL" altLang="pl-PL" dirty="0">
                <a:solidFill>
                  <a:schemeClr val="tx1"/>
                </a:solidFill>
              </a:rPr>
              <a:t>wyodrębnienie z otoczenia</a:t>
            </a:r>
            <a:r>
              <a:rPr lang="pl-PL" altLang="pl-PL" b="0" dirty="0">
                <a:solidFill>
                  <a:schemeClr val="tx1"/>
                </a:solidFill>
              </a:rPr>
              <a:t>, </a:t>
            </a:r>
            <a:r>
              <a:rPr lang="pl-PL" altLang="pl-PL" dirty="0">
                <a:solidFill>
                  <a:schemeClr val="tx1"/>
                </a:solidFill>
              </a:rPr>
              <a:t>a jednocześnie powiązania z nim</a:t>
            </a:r>
            <a:r>
              <a:rPr lang="pl-PL" altLang="pl-PL" b="0" dirty="0">
                <a:solidFill>
                  <a:schemeClr val="tx1"/>
                </a:solidFill>
              </a:rPr>
              <a:t> przez cel lub cele i sposób zorganizowania,</a:t>
            </a:r>
          </a:p>
          <a:p>
            <a:r>
              <a:rPr lang="pl-PL" altLang="pl-PL" dirty="0">
                <a:solidFill>
                  <a:schemeClr val="tx1"/>
                </a:solidFill>
              </a:rPr>
              <a:t>poddanie kierowaniu</a:t>
            </a:r>
            <a:r>
              <a:rPr lang="pl-PL" altLang="pl-PL" b="0" dirty="0">
                <a:solidFill>
                  <a:schemeClr val="tx1"/>
                </a:solidFill>
              </a:rPr>
              <a:t>, czyli oddziaływaniu zmierzającemu do osiągnięcia celu lub celów działania. 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AB20726B-6201-6EBF-B04F-52E6B304D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Podstawowe cechy organizacji</a:t>
            </a:r>
            <a:br>
              <a:rPr lang="pl-PL" altLang="pl-PL" sz="3200" i="1" dirty="0">
                <a:solidFill>
                  <a:srgbClr val="00CC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60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A29CD44-C2D4-27C3-F5FA-7B8A6202624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altLang="pl-PL" b="0" dirty="0">
                <a:solidFill>
                  <a:schemeClr val="tx1"/>
                </a:solidFill>
              </a:rPr>
              <a:t>W skład organizacji wchodzą </a:t>
            </a:r>
            <a:r>
              <a:rPr lang="pl-PL" altLang="pl-PL" dirty="0">
                <a:solidFill>
                  <a:schemeClr val="tx1"/>
                </a:solidFill>
              </a:rPr>
              <a:t>ludzie</a:t>
            </a:r>
            <a:r>
              <a:rPr lang="pl-PL" altLang="pl-PL" b="0" dirty="0">
                <a:solidFill>
                  <a:schemeClr val="tx1"/>
                </a:solidFill>
              </a:rPr>
              <a:t>, stanowiący ich niezbędny element, oraz </a:t>
            </a:r>
            <a:r>
              <a:rPr lang="pl-PL" altLang="pl-PL" dirty="0">
                <a:solidFill>
                  <a:schemeClr val="tx1"/>
                </a:solidFill>
              </a:rPr>
              <a:t>rzeczowe środki</a:t>
            </a:r>
            <a:r>
              <a:rPr lang="pl-PL" altLang="pl-PL" b="0" dirty="0">
                <a:solidFill>
                  <a:schemeClr val="tx1"/>
                </a:solidFill>
              </a:rPr>
              <a:t> (aparatura), którymi ci ludzie posługują się w swoich działaniach.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b="0" dirty="0">
                <a:solidFill>
                  <a:schemeClr val="tx1"/>
                </a:solidFill>
              </a:rPr>
              <a:t>Organizacje są </a:t>
            </a:r>
            <a:r>
              <a:rPr lang="pl-PL" altLang="pl-PL" dirty="0">
                <a:solidFill>
                  <a:schemeClr val="tx1"/>
                </a:solidFill>
              </a:rPr>
              <a:t>tworami człowieka </a:t>
            </a:r>
            <a:r>
              <a:rPr lang="pl-PL" altLang="pl-PL" b="0" dirty="0">
                <a:solidFill>
                  <a:schemeClr val="tx1"/>
                </a:solidFill>
              </a:rPr>
              <a:t>(artefaktami), stworzonymi dla wykonania </a:t>
            </a:r>
            <a:r>
              <a:rPr lang="pl-PL" altLang="pl-PL" dirty="0">
                <a:solidFill>
                  <a:schemeClr val="tx1"/>
                </a:solidFill>
              </a:rPr>
              <a:t>określonego celu </a:t>
            </a:r>
            <a:r>
              <a:rPr lang="pl-PL" altLang="pl-PL" b="0" dirty="0">
                <a:solidFill>
                  <a:schemeClr val="tx1"/>
                </a:solidFill>
              </a:rPr>
              <a:t>(celów), </a:t>
            </a:r>
            <a:br>
              <a:rPr lang="pl-PL" altLang="pl-PL" b="0" dirty="0">
                <a:solidFill>
                  <a:schemeClr val="tx1"/>
                </a:solidFill>
              </a:rPr>
            </a:br>
            <a:r>
              <a:rPr lang="pl-PL" altLang="pl-PL" b="0" dirty="0">
                <a:solidFill>
                  <a:schemeClr val="tx1"/>
                </a:solidFill>
              </a:rPr>
              <a:t>a zatem są celowo zorientowane.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b="0" dirty="0">
                <a:solidFill>
                  <a:schemeClr val="tx1"/>
                </a:solidFill>
              </a:rPr>
              <a:t>Organizacje są systemami zachowującymi się </a:t>
            </a:r>
            <a:r>
              <a:rPr lang="pl-PL" altLang="pl-PL" dirty="0">
                <a:solidFill>
                  <a:schemeClr val="tx1"/>
                </a:solidFill>
              </a:rPr>
              <a:t>rozmyślnie</a:t>
            </a:r>
            <a:r>
              <a:rPr lang="pl-PL" altLang="pl-PL" b="0" dirty="0">
                <a:solidFill>
                  <a:schemeClr val="tx1"/>
                </a:solidFill>
              </a:rPr>
              <a:t>, zdolnymi do korygowania, a nawet zmiany pierwotnie wyznaczonych celów.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b="0" dirty="0">
                <a:solidFill>
                  <a:schemeClr val="tx1"/>
                </a:solidFill>
              </a:rPr>
              <a:t>Organizacje są </a:t>
            </a:r>
            <a:r>
              <a:rPr lang="pl-PL" altLang="pl-PL" dirty="0">
                <a:solidFill>
                  <a:schemeClr val="tx1"/>
                </a:solidFill>
              </a:rPr>
              <a:t>wyodrębnione z otoczenia</a:t>
            </a:r>
            <a:r>
              <a:rPr lang="pl-PL" altLang="pl-PL" b="0" dirty="0">
                <a:solidFill>
                  <a:schemeClr val="tx1"/>
                </a:solidFill>
              </a:rPr>
              <a:t>, a równocześnie </a:t>
            </a:r>
            <a:r>
              <a:rPr lang="pl-PL" altLang="pl-PL" dirty="0">
                <a:solidFill>
                  <a:schemeClr val="tx1"/>
                </a:solidFill>
              </a:rPr>
              <a:t>otwarte</a:t>
            </a:r>
            <a:r>
              <a:rPr lang="pl-PL" altLang="pl-PL" b="0" dirty="0">
                <a:solidFill>
                  <a:schemeClr val="tx1"/>
                </a:solidFill>
              </a:rPr>
              <a:t>. Czerpią z otoczenia: ludzi, materię i energię, informacje i wartości, a przekazują doń: dobra, usługi, informacje oraz wartości.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b="0" dirty="0">
                <a:solidFill>
                  <a:schemeClr val="tx1"/>
                </a:solidFill>
              </a:rPr>
              <a:t>Organizacje są </a:t>
            </a:r>
            <a:r>
              <a:rPr lang="pl-PL" altLang="pl-PL" dirty="0">
                <a:solidFill>
                  <a:schemeClr val="tx1"/>
                </a:solidFill>
              </a:rPr>
              <a:t>ustrukturalizowane i zhierarchizowane</a:t>
            </a:r>
            <a:r>
              <a:rPr lang="pl-PL" altLang="pl-PL" b="0" dirty="0">
                <a:solidFill>
                  <a:schemeClr val="tx1"/>
                </a:solidFill>
              </a:rPr>
              <a:t> </a:t>
            </a:r>
            <a:br>
              <a:rPr lang="pl-PL" altLang="pl-PL" b="0" dirty="0">
                <a:solidFill>
                  <a:schemeClr val="tx1"/>
                </a:solidFill>
              </a:rPr>
            </a:br>
            <a:r>
              <a:rPr lang="pl-PL" altLang="pl-PL" b="0" dirty="0">
                <a:solidFill>
                  <a:schemeClr val="tx1"/>
                </a:solidFill>
              </a:rPr>
              <a:t>w podwójnym znaczeniu: zawierają podsystemy w systemie oraz jedni ludzie i jedne komórki są w nich podporządkowane innym.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pl-PL" altLang="pl-PL" b="0" dirty="0">
                <a:solidFill>
                  <a:schemeClr val="tx1"/>
                </a:solidFill>
              </a:rPr>
              <a:t>Organizacje mają </a:t>
            </a:r>
            <a:r>
              <a:rPr lang="pl-PL" altLang="pl-PL" dirty="0">
                <a:solidFill>
                  <a:schemeClr val="tx1"/>
                </a:solidFill>
              </a:rPr>
              <a:t>wyodrębniony człon kierowniczy</a:t>
            </a:r>
            <a:r>
              <a:rPr lang="pl-PL" altLang="pl-PL" b="0" dirty="0">
                <a:solidFill>
                  <a:schemeClr val="tx1"/>
                </a:solidFill>
              </a:rPr>
              <a:t> sterujący ich funkcjonowaniem i rozwojem.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pl-PL" altLang="pl-PL" sz="1800" b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08ACCA5-5646-D74F-BBED-EFC231F5C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Cechy organizacji według M. Bielskiego</a:t>
            </a:r>
            <a:br>
              <a:rPr lang="pl-PL" altLang="pl-PL" sz="3200" i="1" dirty="0">
                <a:solidFill>
                  <a:srgbClr val="00CC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01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8D05FB8-FE17-C44E-0CD5-E2D744322D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pl-PL" altLang="pl-PL" b="0" dirty="0">
                <a:solidFill>
                  <a:schemeClr val="tx1"/>
                </a:solidFill>
              </a:rPr>
              <a:t>Organizacje są </a:t>
            </a:r>
            <a:r>
              <a:rPr lang="pl-PL" altLang="pl-PL" dirty="0" err="1">
                <a:solidFill>
                  <a:schemeClr val="tx1"/>
                </a:solidFill>
              </a:rPr>
              <a:t>ekwifinalne</a:t>
            </a:r>
            <a:r>
              <a:rPr lang="pl-PL" altLang="pl-PL" b="0" dirty="0">
                <a:solidFill>
                  <a:schemeClr val="tx1"/>
                </a:solidFill>
              </a:rPr>
              <a:t>, czyli zdolne do osiągania tych samych rezultatów różnymi drogami, wychodząc z różnych stanów początkowych.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pl-PL" altLang="pl-PL" b="0" dirty="0">
                <a:solidFill>
                  <a:schemeClr val="tx1"/>
                </a:solidFill>
              </a:rPr>
              <a:t>Organizacje są </a:t>
            </a:r>
            <a:r>
              <a:rPr lang="pl-PL" altLang="pl-PL" dirty="0">
                <a:solidFill>
                  <a:schemeClr val="tx1"/>
                </a:solidFill>
              </a:rPr>
              <a:t>systemami samoorganizującymi się</a:t>
            </a:r>
            <a:r>
              <a:rPr lang="pl-PL" altLang="pl-PL" b="0" dirty="0">
                <a:solidFill>
                  <a:schemeClr val="tx1"/>
                </a:solidFill>
              </a:rPr>
              <a:t>, zdolnymi do zwiększania stopnia swego wewnętrznego uporządkowania (negatywnej entropii, gdzie entropia oznacza normalny proces prowadzący do upadku systemu).</a:t>
            </a:r>
          </a:p>
          <a:p>
            <a:pPr>
              <a:spcBef>
                <a:spcPct val="30000"/>
              </a:spcBef>
              <a:spcAft>
                <a:spcPts val="600"/>
              </a:spcAft>
            </a:pPr>
            <a:r>
              <a:rPr lang="pl-PL" altLang="pl-PL" b="0" dirty="0">
                <a:solidFill>
                  <a:schemeClr val="tx1"/>
                </a:solidFill>
              </a:rPr>
              <a:t>Organizacje są </a:t>
            </a:r>
            <a:r>
              <a:rPr lang="pl-PL" altLang="pl-PL" dirty="0">
                <a:solidFill>
                  <a:schemeClr val="tx1"/>
                </a:solidFill>
              </a:rPr>
              <a:t>stabilne</a:t>
            </a:r>
            <a:r>
              <a:rPr lang="pl-PL" altLang="pl-PL" b="0" dirty="0">
                <a:solidFill>
                  <a:schemeClr val="tx1"/>
                </a:solidFill>
              </a:rPr>
              <a:t>,</a:t>
            </a:r>
            <a:r>
              <a:rPr lang="pl-PL" altLang="pl-PL" dirty="0">
                <a:solidFill>
                  <a:schemeClr val="tx1"/>
                </a:solidFill>
              </a:rPr>
              <a:t> zdolne do utrzymywania równowagi </a:t>
            </a:r>
            <a:r>
              <a:rPr lang="pl-PL" altLang="pl-PL" b="0" dirty="0">
                <a:solidFill>
                  <a:schemeClr val="tx1"/>
                </a:solidFill>
              </a:rPr>
              <a:t>dzięki procesom homeostazy (stan układu zapewniający mu utrzymywanie określonych wielkości </a:t>
            </a:r>
            <a:br>
              <a:rPr lang="pl-PL" altLang="pl-PL" b="0" dirty="0">
                <a:solidFill>
                  <a:schemeClr val="tx1"/>
                </a:solidFill>
              </a:rPr>
            </a:br>
            <a:r>
              <a:rPr lang="pl-PL" altLang="pl-PL" b="0" dirty="0">
                <a:solidFill>
                  <a:schemeClr val="tx1"/>
                </a:solidFill>
              </a:rPr>
              <a:t>w dopuszczalnych granicach).</a:t>
            </a:r>
          </a:p>
          <a:p>
            <a:pPr>
              <a:spcBef>
                <a:spcPct val="30000"/>
              </a:spcBef>
            </a:pPr>
            <a:r>
              <a:rPr lang="pl-PL" altLang="pl-PL" b="0" dirty="0">
                <a:solidFill>
                  <a:schemeClr val="tx1"/>
                </a:solidFill>
              </a:rPr>
              <a:t> Organizacje utrwalają sposoby zachowania ludzi i zasady ich współdziałania (strukturę) poprzez </a:t>
            </a:r>
            <a:r>
              <a:rPr lang="pl-PL" altLang="pl-PL" dirty="0">
                <a:solidFill>
                  <a:schemeClr val="tx1"/>
                </a:solidFill>
              </a:rPr>
              <a:t>formalizację</a:t>
            </a:r>
            <a:r>
              <a:rPr lang="pl-PL" altLang="pl-PL" b="0" dirty="0">
                <a:solidFill>
                  <a:schemeClr val="tx1"/>
                </a:solidFill>
              </a:rPr>
              <a:t>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D00D61AD-2016-E00E-1F2A-F5553C8C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Cechy organizacji według M. Bielskiego – c.d.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25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niebo, budynek, zewnętrzne, drzewo&#10;&#10;Opis wygenerowany automatycznie">
            <a:extLst>
              <a:ext uri="{FF2B5EF4-FFF2-40B4-BE49-F238E27FC236}">
                <a16:creationId xmlns:a16="http://schemas.microsoft.com/office/drawing/2014/main" id="{F6A8FAB8-AA22-DF0E-3D98-B481263A8F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r="3" b="3"/>
          <a:stretch/>
        </p:blipFill>
        <p:spPr>
          <a:xfrm>
            <a:off x="5733416" y="624239"/>
            <a:ext cx="5855754" cy="5631571"/>
          </a:xfrm>
          <a:custGeom>
            <a:avLst/>
            <a:gdLst>
              <a:gd name="connsiteX0" fmla="*/ 3433020 w 5855754"/>
              <a:gd name="connsiteY0" fmla="*/ 786103 h 5631571"/>
              <a:gd name="connsiteX1" fmla="*/ 5855754 w 5855754"/>
              <a:gd name="connsiteY1" fmla="*/ 3208837 h 5631571"/>
              <a:gd name="connsiteX2" fmla="*/ 3433020 w 5855754"/>
              <a:gd name="connsiteY2" fmla="*/ 5631571 h 5631571"/>
              <a:gd name="connsiteX3" fmla="*/ 1010286 w 5855754"/>
              <a:gd name="connsiteY3" fmla="*/ 3208837 h 5631571"/>
              <a:gd name="connsiteX4" fmla="*/ 3433020 w 5855754"/>
              <a:gd name="connsiteY4" fmla="*/ 786103 h 5631571"/>
              <a:gd name="connsiteX5" fmla="*/ 828675 w 5855754"/>
              <a:gd name="connsiteY5" fmla="*/ 0 h 5631571"/>
              <a:gd name="connsiteX6" fmla="*/ 1657350 w 5855754"/>
              <a:gd name="connsiteY6" fmla="*/ 828675 h 5631571"/>
              <a:gd name="connsiteX7" fmla="*/ 828675 w 5855754"/>
              <a:gd name="connsiteY7" fmla="*/ 1657350 h 5631571"/>
              <a:gd name="connsiteX8" fmla="*/ 0 w 5855754"/>
              <a:gd name="connsiteY8" fmla="*/ 828675 h 5631571"/>
              <a:gd name="connsiteX9" fmla="*/ 828675 w 5855754"/>
              <a:gd name="connsiteY9" fmla="*/ 0 h 563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5754" h="5631571">
                <a:moveTo>
                  <a:pt x="3433020" y="786103"/>
                </a:moveTo>
                <a:cubicBezTo>
                  <a:pt x="4771059" y="786103"/>
                  <a:pt x="5855754" y="1870798"/>
                  <a:pt x="5855754" y="3208837"/>
                </a:cubicBezTo>
                <a:cubicBezTo>
                  <a:pt x="5855754" y="4546876"/>
                  <a:pt x="4771059" y="5631571"/>
                  <a:pt x="3433020" y="5631571"/>
                </a:cubicBezTo>
                <a:cubicBezTo>
                  <a:pt x="2094981" y="5631571"/>
                  <a:pt x="1010286" y="4546876"/>
                  <a:pt x="1010286" y="3208837"/>
                </a:cubicBezTo>
                <a:cubicBezTo>
                  <a:pt x="1010286" y="1870798"/>
                  <a:pt x="2094981" y="786103"/>
                  <a:pt x="3433020" y="786103"/>
                </a:cubicBezTo>
                <a:close/>
                <a:moveTo>
                  <a:pt x="828675" y="0"/>
                </a:moveTo>
                <a:cubicBezTo>
                  <a:pt x="1286340" y="0"/>
                  <a:pt x="1657350" y="371010"/>
                  <a:pt x="1657350" y="828675"/>
                </a:cubicBezTo>
                <a:cubicBezTo>
                  <a:pt x="1657350" y="1286340"/>
                  <a:pt x="1286340" y="1657350"/>
                  <a:pt x="828675" y="1657350"/>
                </a:cubicBezTo>
                <a:cubicBezTo>
                  <a:pt x="371010" y="1657350"/>
                  <a:pt x="0" y="1286340"/>
                  <a:pt x="0" y="828675"/>
                </a:cubicBezTo>
                <a:cubicBezTo>
                  <a:pt x="0" y="371010"/>
                  <a:pt x="371010" y="0"/>
                  <a:pt x="828675" y="0"/>
                </a:cubicBezTo>
                <a:close/>
              </a:path>
            </a:pathLst>
          </a:custGeom>
          <a:noFill/>
        </p:spPr>
      </p:pic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123F6824-E409-4436-9F53-FF50E9FB0CC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34963" y="1268413"/>
            <a:ext cx="5761037" cy="502549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rtl="0">
              <a:lnSpc>
                <a:spcPct val="100000"/>
              </a:lnSpc>
              <a:buNone/>
            </a:pPr>
            <a:r>
              <a:rPr lang="pl-PL" b="1" dirty="0"/>
              <a:t>Jan Beliczyński</a:t>
            </a:r>
            <a:br>
              <a:rPr lang="pl-PL" b="1" dirty="0"/>
            </a:br>
            <a:r>
              <a:rPr lang="pl-PL" dirty="0"/>
              <a:t>Katedra Procesu Zarządzania</a:t>
            </a:r>
            <a:br>
              <a:rPr lang="pl-PL" dirty="0"/>
            </a:br>
            <a:r>
              <a:rPr lang="pl-PL" dirty="0"/>
              <a:t>Uniwersytet Ekonomiczny w Krakowie</a:t>
            </a:r>
          </a:p>
          <a:p>
            <a:pPr rtl="0"/>
            <a:endParaRPr lang="pl-PL" dirty="0"/>
          </a:p>
          <a:p>
            <a:pPr marL="0" indent="0" rtl="0">
              <a:buNone/>
            </a:pPr>
            <a:r>
              <a:rPr lang="pl-PL" dirty="0"/>
              <a:t>Obszary zainteresowań naukowych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Zarządzanie strategiczne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Historia zarządzania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Media</a:t>
            </a:r>
          </a:p>
          <a:p>
            <a:pPr marL="0" indent="0" rtl="0">
              <a:buNone/>
            </a:pPr>
            <a:endParaRPr lang="pl-PL" dirty="0"/>
          </a:p>
          <a:p>
            <a:pPr marL="0" indent="0" rtl="0">
              <a:buNone/>
            </a:pPr>
            <a:r>
              <a:rPr lang="pl-PL" dirty="0"/>
              <a:t>Kontakt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E-mail: beliczyj@uek.krakow.pl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Tel.: +48 12 293 5617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pl-PL" dirty="0"/>
              <a:t>Pokój: 107B  w Bibliotece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6CA4448-4930-46E0-AD53-50021D9DC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49275"/>
            <a:ext cx="5761037" cy="611188"/>
          </a:xfrm>
        </p:spPr>
        <p:txBody>
          <a:bodyPr rtlCol="0">
            <a:normAutofit/>
          </a:bodyPr>
          <a:lstStyle/>
          <a:p>
            <a:pPr rtl="0"/>
            <a:r>
              <a:rPr lang="pl-PL" dirty="0"/>
              <a:t>O wykładowcy</a:t>
            </a:r>
          </a:p>
        </p:txBody>
      </p:sp>
    </p:spTree>
    <p:extLst>
      <p:ext uri="{BB962C8B-B14F-4D97-AF65-F5344CB8AC3E}">
        <p14:creationId xmlns:p14="http://schemas.microsoft.com/office/powerpoint/2010/main" val="7155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032E179-9D54-DD0D-66F7-9217E177DA7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Organizacje gospodarcze</a:t>
            </a:r>
            <a:r>
              <a:rPr lang="pl-PL" altLang="pl-PL" b="0" dirty="0">
                <a:solidFill>
                  <a:schemeClr val="tx1"/>
                </a:solidFill>
              </a:rPr>
              <a:t> to przedsiębiorstwa i związki przedsiębiorstw. Ich głównym celem jest generowanie zysku, który następnie może być </a:t>
            </a:r>
            <a:br>
              <a:rPr lang="pl-PL" altLang="pl-PL" b="0" dirty="0">
                <a:solidFill>
                  <a:schemeClr val="tx1"/>
                </a:solidFill>
              </a:rPr>
            </a:br>
            <a:r>
              <a:rPr lang="pl-PL" altLang="pl-PL" b="0" dirty="0">
                <a:solidFill>
                  <a:schemeClr val="tx1"/>
                </a:solidFill>
              </a:rPr>
              <a:t>w swobodny sposób rozdzielany między właścicieli.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Organizacje użyteczności publicznej</a:t>
            </a:r>
            <a:r>
              <a:rPr lang="pl-PL" altLang="pl-PL" b="0" dirty="0">
                <a:solidFill>
                  <a:schemeClr val="tx1"/>
                </a:solidFill>
              </a:rPr>
              <a:t>, np. szkoły, szpitale, instytucje kulturalne czy naukowe, z reguły działające jako instytucje non profit.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Organizacje administracyjne</a:t>
            </a:r>
            <a:r>
              <a:rPr lang="pl-PL" altLang="pl-PL" b="0" dirty="0">
                <a:solidFill>
                  <a:schemeClr val="tx1"/>
                </a:solidFill>
              </a:rPr>
              <a:t>: państwowe i samorządowe.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Organizacje militarne i policyjne</a:t>
            </a:r>
            <a:r>
              <a:rPr lang="pl-PL" altLang="pl-PL" b="0" dirty="0">
                <a:solidFill>
                  <a:schemeClr val="tx1"/>
                </a:solidFill>
              </a:rPr>
              <a:t>, służące zapewnieniu bezpieczeństwa wewnętrznego i zewnętrznego.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Organizacje społeczne</a:t>
            </a:r>
            <a:r>
              <a:rPr lang="pl-PL" altLang="pl-PL" b="0" dirty="0">
                <a:solidFill>
                  <a:schemeClr val="tx1"/>
                </a:solidFill>
              </a:rPr>
              <a:t>, do których należą partie polityczne, związki zawodowe, fundacje czy stowarzyszenia.</a:t>
            </a:r>
          </a:p>
          <a:p>
            <a:pPr>
              <a:spcBef>
                <a:spcPct val="2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Organizacje religijne</a:t>
            </a:r>
            <a:r>
              <a:rPr lang="pl-PL" altLang="pl-PL" b="0" dirty="0">
                <a:solidFill>
                  <a:schemeClr val="tx1"/>
                </a:solidFill>
              </a:rPr>
              <a:t>, np. kościoły, klasztory, związki wyznaniowe.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AE2A686-6870-893E-DCF1-965C4005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Ogólne typy organizacji </a:t>
            </a:r>
            <a:br>
              <a:rPr lang="pl-PL" altLang="pl-PL" sz="32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45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1026">
            <a:extLst>
              <a:ext uri="{FF2B5EF4-FFF2-40B4-BE49-F238E27FC236}">
                <a16:creationId xmlns:a16="http://schemas.microsoft.com/office/drawing/2014/main" id="{59932EB0-C6DD-1D07-543B-6F17148ADE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381000"/>
          <a:ext cx="8839200" cy="488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kument" r:id="rId2" imgW="5760720" imgH="3183480" progId="Word.Document.8">
                  <p:embed/>
                </p:oleObj>
              </mc:Choice>
              <mc:Fallback>
                <p:oleObj name="Dokument" r:id="rId2" imgW="5760720" imgH="3183480" progId="Word.Document.8">
                  <p:embed/>
                  <p:pic>
                    <p:nvPicPr>
                      <p:cNvPr id="29698" name="Object 1026">
                        <a:extLst>
                          <a:ext uri="{FF2B5EF4-FFF2-40B4-BE49-F238E27FC236}">
                            <a16:creationId xmlns:a16="http://schemas.microsoft.com/office/drawing/2014/main" id="{59932EB0-C6DD-1D07-543B-6F17148ADE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81000"/>
                        <a:ext cx="8839200" cy="488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1027">
            <a:extLst>
              <a:ext uri="{FF2B5EF4-FFF2-40B4-BE49-F238E27FC236}">
                <a16:creationId xmlns:a16="http://schemas.microsoft.com/office/drawing/2014/main" id="{D1096274-2AAD-C7F5-0755-DC92BF866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86400"/>
            <a:ext cx="8686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latin typeface="+mj-lt"/>
                <a:ea typeface="TimesNewRoman"/>
                <a:cs typeface="TimesNewRoman"/>
              </a:rPr>
              <a:t>Hierarchia celów organizacji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C475468-28CA-BF4A-6077-950785E681F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pl-PL" altLang="pl-PL" b="0" dirty="0">
                <a:solidFill>
                  <a:schemeClr val="tx1"/>
                </a:solidFill>
              </a:rPr>
              <a:t>Każda organizacja jest </a:t>
            </a:r>
            <a:r>
              <a:rPr lang="pl-PL" altLang="pl-PL" dirty="0">
                <a:solidFill>
                  <a:schemeClr val="tx1"/>
                </a:solidFill>
              </a:rPr>
              <a:t>systemem otwartym</a:t>
            </a:r>
            <a:r>
              <a:rPr lang="pl-PL" altLang="pl-PL" b="0" dirty="0">
                <a:solidFill>
                  <a:schemeClr val="tx1"/>
                </a:solidFill>
              </a:rPr>
              <a:t>, który wchodzi  w interakcje ze swoim otoczeniem, czyli funkcjonuje dzięki otoczeniu i w nim.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pl-PL" altLang="pl-PL" b="0" dirty="0">
                <a:solidFill>
                  <a:schemeClr val="tx1"/>
                </a:solidFill>
              </a:rPr>
              <a:t>Otoczenie wpływa na warunki jej funkcjonowania, określa reguły gry, a także możliwości rozwoju, stwarzając szanse, ale również bariery  i zagrożenia.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pl-PL" altLang="pl-PL" dirty="0">
                <a:solidFill>
                  <a:schemeClr val="tx1"/>
                </a:solidFill>
              </a:rPr>
              <a:t>Otoczenie organizacji</a:t>
            </a:r>
            <a:r>
              <a:rPr lang="pl-PL" altLang="pl-PL" b="0" dirty="0">
                <a:solidFill>
                  <a:schemeClr val="tx1"/>
                </a:solidFill>
              </a:rPr>
              <a:t> to wszystko to, co znajduje się </a:t>
            </a:r>
            <a:r>
              <a:rPr lang="pl-PL" altLang="pl-PL" dirty="0">
                <a:solidFill>
                  <a:schemeClr val="tx1"/>
                </a:solidFill>
              </a:rPr>
              <a:t>na zewnątrz niej</a:t>
            </a:r>
            <a:r>
              <a:rPr lang="pl-PL" altLang="pl-PL" b="0" dirty="0">
                <a:solidFill>
                  <a:schemeClr val="tx1"/>
                </a:solidFill>
              </a:rPr>
              <a:t>, poza jej granicami i oddziałuje na nią.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05354BF-1292-9C15-EC7E-7953EE7C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Organizacja w otoczeniu</a:t>
            </a:r>
            <a:br>
              <a:rPr lang="pl-PL" alt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47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1">
            <a:extLst>
              <a:ext uri="{FF2B5EF4-FFF2-40B4-BE49-F238E27FC236}">
                <a16:creationId xmlns:a16="http://schemas.microsoft.com/office/drawing/2014/main" id="{86A6A1D6-1925-BAD2-6B56-085A2AAA3E59}"/>
              </a:ext>
            </a:extLst>
          </p:cNvPr>
          <p:cNvSpPr>
            <a:spLocks/>
          </p:cNvSpPr>
          <p:nvPr/>
        </p:nvSpPr>
        <p:spPr bwMode="auto">
          <a:xfrm>
            <a:off x="2146300" y="80963"/>
            <a:ext cx="9144000" cy="893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l-PL" altLang="pl-PL" sz="3200" dirty="0">
                <a:latin typeface="Corbel" panose="020B0503020204020204" pitchFamily="34" charset="0"/>
              </a:rPr>
              <a:t>Poziomy otoczenia organizacji</a:t>
            </a:r>
          </a:p>
        </p:txBody>
      </p:sp>
      <p:sp>
        <p:nvSpPr>
          <p:cNvPr id="19459" name="Rectangle 10">
            <a:extLst>
              <a:ext uri="{FF2B5EF4-FFF2-40B4-BE49-F238E27FC236}">
                <a16:creationId xmlns:a16="http://schemas.microsoft.com/office/drawing/2014/main" id="{26825F9F-316F-9D58-6632-8E289BEA59E7}"/>
              </a:ext>
            </a:extLst>
          </p:cNvPr>
          <p:cNvSpPr>
            <a:spLocks/>
          </p:cNvSpPr>
          <p:nvPr/>
        </p:nvSpPr>
        <p:spPr bwMode="auto">
          <a:xfrm>
            <a:off x="2146300" y="981076"/>
            <a:ext cx="91440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60000"/>
              </a:spcBef>
              <a:buFontTx/>
              <a:buChar char="•"/>
            </a:pPr>
            <a:endParaRPr lang="pl-PL" altLang="pl-PL" sz="3200"/>
          </a:p>
        </p:txBody>
      </p:sp>
      <p:sp>
        <p:nvSpPr>
          <p:cNvPr id="19460" name="Rectangle 9">
            <a:extLst>
              <a:ext uri="{FF2B5EF4-FFF2-40B4-BE49-F238E27FC236}">
                <a16:creationId xmlns:a16="http://schemas.microsoft.com/office/drawing/2014/main" id="{8D9855FA-5E33-89B9-41A8-2DCE014EE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1" y="-23003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19461" name="Diagram 10">
            <a:extLst>
              <a:ext uri="{FF2B5EF4-FFF2-40B4-BE49-F238E27FC236}">
                <a16:creationId xmlns:a16="http://schemas.microsoft.com/office/drawing/2014/main" id="{DFBFC035-4E89-0C86-6F62-35F61B25C09C}"/>
              </a:ext>
            </a:extLst>
          </p:cNvPr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6771861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13">
            <a:extLst>
              <a:ext uri="{FF2B5EF4-FFF2-40B4-BE49-F238E27FC236}">
                <a16:creationId xmlns:a16="http://schemas.microsoft.com/office/drawing/2014/main" id="{7E01C1B8-36A9-2A20-F96D-D096848A0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8976" y="1343026"/>
            <a:ext cx="178117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/>
              <a:t>Organizacja</a:t>
            </a:r>
          </a:p>
        </p:txBody>
      </p:sp>
      <p:sp>
        <p:nvSpPr>
          <p:cNvPr id="19463" name="Text Box 14">
            <a:extLst>
              <a:ext uri="{FF2B5EF4-FFF2-40B4-BE49-F238E27FC236}">
                <a16:creationId xmlns:a16="http://schemas.microsoft.com/office/drawing/2014/main" id="{50EBCD60-CC2D-A998-BC36-54EDD4BD4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2300" y="2024064"/>
            <a:ext cx="25527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/>
              <a:t>Otoczenie bliższe (mikrootoczenie, konkurencyjne)</a:t>
            </a:r>
          </a:p>
        </p:txBody>
      </p:sp>
      <p:sp>
        <p:nvSpPr>
          <p:cNvPr id="19464" name="Text Box 15">
            <a:extLst>
              <a:ext uri="{FF2B5EF4-FFF2-40B4-BE49-F238E27FC236}">
                <a16:creationId xmlns:a16="http://schemas.microsoft.com/office/drawing/2014/main" id="{B6F1A027-B3D8-EBA7-D379-747BFA341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8" y="3429001"/>
            <a:ext cx="2595562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altLang="pl-PL" dirty="0"/>
              <a:t>Otoczenie dalsze, </a:t>
            </a:r>
            <a:r>
              <a:rPr lang="pl-PL" altLang="pl-PL" dirty="0" err="1"/>
              <a:t>makrootoczenie</a:t>
            </a:r>
            <a:endParaRPr lang="pl-PL" altLang="pl-PL" dirty="0"/>
          </a:p>
          <a:p>
            <a:pPr eaLnBrk="1" hangingPunct="1">
              <a:spcBef>
                <a:spcPct val="50000"/>
              </a:spcBef>
            </a:pPr>
            <a:endParaRPr lang="pl-PL" altLang="pl-PL" dirty="0"/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BC59FED9-78B0-58E1-3F1E-87FDF2F7D635}"/>
              </a:ext>
            </a:extLst>
          </p:cNvPr>
          <p:cNvCxnSpPr/>
          <p:nvPr/>
        </p:nvCxnSpPr>
        <p:spPr>
          <a:xfrm>
            <a:off x="8057322" y="1804691"/>
            <a:ext cx="0" cy="219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>
            <a:extLst>
              <a:ext uri="{FF2B5EF4-FFF2-40B4-BE49-F238E27FC236}">
                <a16:creationId xmlns:a16="http://schemas.microsoft.com/office/drawing/2014/main" id="{3A7B344C-AF52-F765-84FC-778C916F873D}"/>
              </a:ext>
            </a:extLst>
          </p:cNvPr>
          <p:cNvCxnSpPr/>
          <p:nvPr/>
        </p:nvCxnSpPr>
        <p:spPr>
          <a:xfrm>
            <a:off x="8057322" y="3224393"/>
            <a:ext cx="0" cy="20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1BE88E35-001D-2178-6C37-3F33DB4ABA84}"/>
              </a:ext>
            </a:extLst>
          </p:cNvPr>
          <p:cNvCxnSpPr/>
          <p:nvPr/>
        </p:nvCxnSpPr>
        <p:spPr>
          <a:xfrm>
            <a:off x="8057322" y="4813996"/>
            <a:ext cx="0" cy="26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F1E00B2-8CE2-C621-F2B7-FC1FE5400556}"/>
              </a:ext>
            </a:extLst>
          </p:cNvPr>
          <p:cNvCxnSpPr/>
          <p:nvPr/>
        </p:nvCxnSpPr>
        <p:spPr>
          <a:xfrm>
            <a:off x="8057322" y="5088835"/>
            <a:ext cx="24649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F7C148F8-FCA9-5599-CE4F-9AF46DB65978}"/>
              </a:ext>
            </a:extLst>
          </p:cNvPr>
          <p:cNvCxnSpPr/>
          <p:nvPr/>
        </p:nvCxnSpPr>
        <p:spPr>
          <a:xfrm flipV="1">
            <a:off x="10535478" y="1484243"/>
            <a:ext cx="0" cy="3591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5CB4D83D-55E3-23D2-DF85-40DCAE77B00C}"/>
              </a:ext>
            </a:extLst>
          </p:cNvPr>
          <p:cNvCxnSpPr/>
          <p:nvPr/>
        </p:nvCxnSpPr>
        <p:spPr>
          <a:xfrm flipH="1">
            <a:off x="8820151" y="1470991"/>
            <a:ext cx="17020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F3875A1A-255B-2415-4E08-96FF480F3544}"/>
              </a:ext>
            </a:extLst>
          </p:cNvPr>
          <p:cNvCxnSpPr>
            <a:cxnSpLocks/>
          </p:cNvCxnSpPr>
          <p:nvPr/>
        </p:nvCxnSpPr>
        <p:spPr>
          <a:xfrm flipH="1">
            <a:off x="9525000" y="2517913"/>
            <a:ext cx="997226" cy="79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3016558-DAF6-0DA2-FC4D-351F33151B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altLang="pl-PL" b="0" dirty="0">
                <a:solidFill>
                  <a:schemeClr val="tx1"/>
                </a:solidFill>
              </a:rPr>
              <a:t>Najważniejszymi jego </a:t>
            </a:r>
            <a:r>
              <a:rPr lang="pl-PL" altLang="pl-PL" dirty="0">
                <a:solidFill>
                  <a:schemeClr val="tx1"/>
                </a:solidFill>
              </a:rPr>
              <a:t>elementami </a:t>
            </a:r>
            <a:r>
              <a:rPr lang="pl-PL" altLang="pl-PL" b="0" dirty="0">
                <a:solidFill>
                  <a:schemeClr val="tx1"/>
                </a:solidFill>
              </a:rPr>
              <a:t>są:</a:t>
            </a:r>
            <a:r>
              <a:rPr lang="pl-PL" altLang="pl-PL" b="0" baseline="30000" dirty="0">
                <a:solidFill>
                  <a:schemeClr val="tx1"/>
                </a:solidFill>
              </a:rPr>
              <a:t> </a:t>
            </a:r>
            <a:endParaRPr lang="pl-PL" altLang="pl-PL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pl-PL" altLang="pl-PL" dirty="0">
                <a:solidFill>
                  <a:schemeClr val="tx1"/>
                </a:solidFill>
              </a:rPr>
              <a:t>dostawcy</a:t>
            </a:r>
            <a:r>
              <a:rPr lang="pl-PL" altLang="pl-PL" b="0" dirty="0">
                <a:solidFill>
                  <a:schemeClr val="tx1"/>
                </a:solidFill>
              </a:rPr>
              <a:t> (materiałów, wyposażenia, kredytów, usług, informacji itp.), </a:t>
            </a:r>
          </a:p>
          <a:p>
            <a:pPr>
              <a:lnSpc>
                <a:spcPct val="100000"/>
              </a:lnSpc>
            </a:pPr>
            <a:r>
              <a:rPr lang="pl-PL" altLang="pl-PL" dirty="0">
                <a:solidFill>
                  <a:schemeClr val="tx1"/>
                </a:solidFill>
              </a:rPr>
              <a:t>klienci, nabywcy</a:t>
            </a:r>
            <a:r>
              <a:rPr lang="pl-PL" altLang="pl-PL" b="0" dirty="0">
                <a:solidFill>
                  <a:schemeClr val="tx1"/>
                </a:solidFill>
              </a:rPr>
              <a:t> (wyrobów i usług), </a:t>
            </a:r>
          </a:p>
          <a:p>
            <a:pPr>
              <a:lnSpc>
                <a:spcPct val="100000"/>
              </a:lnSpc>
            </a:pPr>
            <a:r>
              <a:rPr lang="pl-PL" altLang="pl-PL" dirty="0">
                <a:solidFill>
                  <a:schemeClr val="tx1"/>
                </a:solidFill>
              </a:rPr>
              <a:t>konkurenci </a:t>
            </a:r>
            <a:r>
              <a:rPr lang="pl-PL" altLang="pl-PL" b="0" dirty="0">
                <a:solidFill>
                  <a:schemeClr val="tx1"/>
                </a:solidFill>
              </a:rPr>
              <a:t>(inne organizacje zaspokajające podobne potrzeby i (lub) mające podobne zapotrzebowanie na świadczenia ze strony otoczenia),</a:t>
            </a:r>
          </a:p>
          <a:p>
            <a:pPr>
              <a:lnSpc>
                <a:spcPct val="100000"/>
              </a:lnSpc>
            </a:pPr>
            <a:r>
              <a:rPr lang="pl-PL" altLang="pl-PL" dirty="0">
                <a:solidFill>
                  <a:schemeClr val="tx1"/>
                </a:solidFill>
              </a:rPr>
              <a:t>instytucje państwowe i samorządowe bezpośrednio wpływające na organizacje</a:t>
            </a:r>
            <a:r>
              <a:rPr lang="pl-PL" altLang="pl-PL" b="0" dirty="0">
                <a:solidFill>
                  <a:schemeClr val="tx1"/>
                </a:solidFill>
              </a:rPr>
              <a:t> (urzędy skarbowe, lokalne władze administracyjne itp.), </a:t>
            </a:r>
          </a:p>
          <a:p>
            <a:pPr>
              <a:lnSpc>
                <a:spcPct val="100000"/>
              </a:lnSpc>
            </a:pPr>
            <a:r>
              <a:rPr lang="pl-PL" altLang="pl-PL" b="0" dirty="0">
                <a:solidFill>
                  <a:schemeClr val="tx1"/>
                </a:solidFill>
              </a:rPr>
              <a:t>Instytucje pośrednictwa pracy, siła robocza o określonych kwalifikacjach - </a:t>
            </a:r>
            <a:r>
              <a:rPr lang="pl-PL" altLang="pl-PL" dirty="0">
                <a:solidFill>
                  <a:schemeClr val="tx1"/>
                </a:solidFill>
              </a:rPr>
              <a:t>lokalny rynek pracy</a:t>
            </a:r>
            <a:r>
              <a:rPr lang="pl-PL" altLang="pl-PL" b="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pl-PL" altLang="pl-PL" b="0" dirty="0">
                <a:solidFill>
                  <a:schemeClr val="tx1"/>
                </a:solidFill>
              </a:rPr>
              <a:t>(związki zawodowe, samorządy gospodarcze, postawy społeczeństwa i ich oczekiwania wobec organizacji - </a:t>
            </a:r>
            <a:r>
              <a:rPr lang="pl-PL" altLang="pl-PL" dirty="0">
                <a:solidFill>
                  <a:schemeClr val="tx1"/>
                </a:solidFill>
              </a:rPr>
              <a:t>czynniki społeczne</a:t>
            </a:r>
            <a:r>
              <a:rPr lang="pl-PL" altLang="pl-PL" b="0" dirty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00000"/>
              </a:lnSpc>
            </a:pPr>
            <a:r>
              <a:rPr lang="pl-PL" altLang="pl-PL" b="0" dirty="0">
                <a:solidFill>
                  <a:schemeClr val="tx1"/>
                </a:solidFill>
              </a:rPr>
              <a:t>organizacje związane z tworzeniem technologii, postępem technicznym danej branży, jednostki badawczo-naukowe </a:t>
            </a:r>
            <a:r>
              <a:rPr lang="pl-PL" altLang="pl-PL" b="0" dirty="0" err="1">
                <a:solidFill>
                  <a:schemeClr val="tx1"/>
                </a:solidFill>
              </a:rPr>
              <a:t>itp</a:t>
            </a:r>
            <a:r>
              <a:rPr lang="pl-PL" altLang="pl-PL" b="0" dirty="0">
                <a:solidFill>
                  <a:schemeClr val="tx1"/>
                </a:solidFill>
              </a:rPr>
              <a:t> - </a:t>
            </a:r>
            <a:r>
              <a:rPr lang="pl-PL" altLang="pl-PL" dirty="0">
                <a:solidFill>
                  <a:schemeClr val="tx1"/>
                </a:solidFill>
              </a:rPr>
              <a:t>czynniki techniczne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ED9C911-EB1F-DAAD-7B8A-4A90CAC2C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Otoczenie bliższe organizacji i jego elementy</a:t>
            </a:r>
            <a:br>
              <a:rPr lang="pl-PL" altLang="pl-PL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57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627CBBB-861A-87A2-9EB4-E6A5BED2E12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pl-PL" altLang="pl-PL" sz="2000" dirty="0">
                <a:solidFill>
                  <a:schemeClr val="tx1"/>
                </a:solidFill>
              </a:rPr>
              <a:t>Otoczenie dalsze (</a:t>
            </a:r>
            <a:r>
              <a:rPr lang="pl-PL" altLang="pl-PL" sz="2000" dirty="0" err="1">
                <a:solidFill>
                  <a:schemeClr val="tx1"/>
                </a:solidFill>
              </a:rPr>
              <a:t>makrootoczenie</a:t>
            </a:r>
            <a:r>
              <a:rPr lang="pl-PL" altLang="pl-PL" sz="2000" dirty="0">
                <a:solidFill>
                  <a:schemeClr val="tx1"/>
                </a:solidFill>
              </a:rPr>
              <a:t>)</a:t>
            </a:r>
            <a:r>
              <a:rPr lang="pl-PL" altLang="pl-PL" sz="2000" b="0" dirty="0">
                <a:solidFill>
                  <a:schemeClr val="tx1"/>
                </a:solidFill>
              </a:rPr>
              <a:t> to zbiór warunków funkcjonowania organizacji wynikający z tego, że działa ona </a:t>
            </a:r>
            <a:br>
              <a:rPr lang="pl-PL" altLang="pl-PL" sz="2000" b="0" dirty="0">
                <a:solidFill>
                  <a:schemeClr val="tx1"/>
                </a:solidFill>
              </a:rPr>
            </a:br>
            <a:r>
              <a:rPr lang="pl-PL" altLang="pl-PL" sz="2000" b="0" dirty="0">
                <a:solidFill>
                  <a:schemeClr val="tx1"/>
                </a:solidFill>
              </a:rPr>
              <a:t>w określonym kraju i regionie, w pewnej strefie klimatycznej, </a:t>
            </a:r>
            <a:br>
              <a:rPr lang="pl-PL" altLang="pl-PL" sz="2000" b="0" dirty="0">
                <a:solidFill>
                  <a:schemeClr val="tx1"/>
                </a:solidFill>
              </a:rPr>
            </a:br>
            <a:r>
              <a:rPr lang="pl-PL" altLang="pl-PL" sz="2000" b="0" dirty="0">
                <a:solidFill>
                  <a:schemeClr val="tx1"/>
                </a:solidFill>
              </a:rPr>
              <a:t>w danym układzie politycznym, prawnym, systemowym, w danej branży, sektorze itp.</a:t>
            </a:r>
          </a:p>
          <a:p>
            <a:pPr eaLnBrk="1" hangingPunct="1"/>
            <a:r>
              <a:rPr lang="pl-PL" altLang="pl-PL" sz="2000" b="0" dirty="0">
                <a:solidFill>
                  <a:schemeClr val="tx1"/>
                </a:solidFill>
              </a:rPr>
              <a:t>W przeciwieństwie do warunków właściwych dla otoczenia bliższego, </a:t>
            </a:r>
            <a:r>
              <a:rPr lang="pl-PL" altLang="pl-PL" sz="2000" dirty="0">
                <a:solidFill>
                  <a:schemeClr val="tx1"/>
                </a:solidFill>
              </a:rPr>
              <a:t>na warunki otoczenia dalszego organizacja nie ma wpływu i nie jest w stanie ich zmieniać</a:t>
            </a:r>
            <a:r>
              <a:rPr lang="pl-PL" altLang="pl-PL" sz="2000" b="0" dirty="0">
                <a:solidFill>
                  <a:schemeClr val="tx1"/>
                </a:solidFill>
              </a:rPr>
              <a:t>. Może jedynie </a:t>
            </a:r>
            <a:r>
              <a:rPr lang="pl-PL" altLang="pl-PL" sz="2000" dirty="0">
                <a:solidFill>
                  <a:schemeClr val="tx1"/>
                </a:solidFill>
              </a:rPr>
              <a:t>aktywnie na nie reagować</a:t>
            </a:r>
            <a:r>
              <a:rPr lang="pl-PL" altLang="pl-PL" sz="2000" b="0" dirty="0">
                <a:solidFill>
                  <a:schemeClr val="tx1"/>
                </a:solidFill>
              </a:rPr>
              <a:t>, uprzednio je przewidując, rozpoznając i klasyfikując, bądź jako szanse, bądź jako zagrożenia.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1BC31C9-4788-0F6F-C270-CF7ADB20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Otoczenie dalsze organizacji</a:t>
            </a:r>
            <a:br>
              <a:rPr lang="pl-PL" alt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98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EE548C8-1E84-5C2F-9351-91F787C6862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ekonomiczna</a:t>
            </a:r>
            <a:r>
              <a:rPr lang="pl-PL" altLang="pl-PL" sz="2000" b="0" dirty="0">
                <a:solidFill>
                  <a:schemeClr val="tx1"/>
                </a:solidFill>
              </a:rPr>
              <a:t>, wyznaczana przez kondycję gospodarki; najważniejszymi wskaźnikami tej sfery są: stopa wzrostu i zwrotu kapitału, stopa procentowa, kursy wymiany walut, poziom inflacji, stopa spożycia, poziom bezrobocia i zadłużenie państwa;</a:t>
            </a:r>
          </a:p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technologiczna</a:t>
            </a:r>
            <a:r>
              <a:rPr lang="pl-PL" altLang="pl-PL" sz="2000" b="0" dirty="0">
                <a:solidFill>
                  <a:schemeClr val="tx1"/>
                </a:solidFill>
              </a:rPr>
              <a:t>, której czynniki oddziałują z różnym nasileniem na wszystkie organizacje, przy czym wpływ ten dotyczy trzech głównych elementów: surowców, procesów produkcyjnych lub samych produktów;</a:t>
            </a:r>
          </a:p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formalno-prawna</a:t>
            </a:r>
            <a:r>
              <a:rPr lang="pl-PL" altLang="pl-PL" sz="2000" b="0" dirty="0">
                <a:solidFill>
                  <a:schemeClr val="tx1"/>
                </a:solidFill>
              </a:rPr>
              <a:t>, obejmująca wszelkie regulacje prawne, które oddziałują między innymi na: płace, ceny, warunki zatrudnienia, warunki bezpieczeństwa i higieny pracy, lokalizację przedsiębiorstw i emisję zanieczyszczeń. Regulują też sposób reklamowania produktów itp.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8C69D04-2B39-0B43-0EBA-1FF3EB48A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Podstawowe sfery otoczenia dalszego</a:t>
            </a:r>
            <a:br>
              <a:rPr lang="pl-PL" altLang="pl-PL" sz="3200" i="1" dirty="0">
                <a:solidFill>
                  <a:srgbClr val="00CC99"/>
                </a:solidFill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7363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A4FBA1B-33A7-AD9C-B86C-7F5E17C983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polityczna</a:t>
            </a:r>
            <a:r>
              <a:rPr lang="pl-PL" altLang="pl-PL" sz="2000" b="0" dirty="0">
                <a:solidFill>
                  <a:schemeClr val="tx1"/>
                </a:solidFill>
              </a:rPr>
              <a:t>, w jej zakres wchodzą sposób i narzędzia oddziaływania rządu i władz lokalnych, z których wynikają zmiany legislacyjne;</a:t>
            </a:r>
          </a:p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demograficzna</a:t>
            </a:r>
            <a:r>
              <a:rPr lang="pl-PL" altLang="pl-PL" sz="2000" b="0" dirty="0">
                <a:solidFill>
                  <a:schemeClr val="tx1"/>
                </a:solidFill>
              </a:rPr>
              <a:t>, związana ze strukturą i zmianami w populacji danego społeczeństwa (zmiany struktury wiekowej i zawodowej społeczeństwa, przyrost naturalny, struktura według płci, wykształcenia, migracje itp.);</a:t>
            </a:r>
          </a:p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społeczno-kulturowa</a:t>
            </a:r>
            <a:r>
              <a:rPr lang="pl-PL" altLang="pl-PL" sz="2000" b="0" dirty="0">
                <a:solidFill>
                  <a:schemeClr val="tx1"/>
                </a:solidFill>
              </a:rPr>
              <a:t>, czyli normy i wzorce </a:t>
            </a:r>
            <a:r>
              <a:rPr lang="pl-PL" altLang="pl-PL" sz="2000" b="0" dirty="0" err="1">
                <a:solidFill>
                  <a:schemeClr val="tx1"/>
                </a:solidFill>
              </a:rPr>
              <a:t>zachowań</a:t>
            </a:r>
            <a:r>
              <a:rPr lang="pl-PL" altLang="pl-PL" sz="2000" b="0" dirty="0">
                <a:solidFill>
                  <a:schemeClr val="tx1"/>
                </a:solidFill>
              </a:rPr>
              <a:t>, wartości i poglądy społeczne, stosunki między klientami oraz między firmą a pracownikami itp.;</a:t>
            </a:r>
          </a:p>
          <a:p>
            <a:pPr>
              <a:spcBef>
                <a:spcPct val="40000"/>
              </a:spcBef>
            </a:pPr>
            <a:r>
              <a:rPr lang="pl-PL" altLang="pl-PL" sz="2000" dirty="0">
                <a:solidFill>
                  <a:schemeClr val="tx1"/>
                </a:solidFill>
              </a:rPr>
              <a:t>międzynarodowa</a:t>
            </a:r>
            <a:r>
              <a:rPr lang="pl-PL" altLang="pl-PL" sz="2000" b="0" dirty="0">
                <a:solidFill>
                  <a:schemeClr val="tx1"/>
                </a:solidFill>
              </a:rPr>
              <a:t>,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sz="2000" b="0" dirty="0">
                <a:solidFill>
                  <a:schemeClr val="tx1"/>
                </a:solidFill>
              </a:rPr>
              <a:t>stanowiąca układ współdziałania między czynnikami występującymi w otoczeniu krajowym i zagranicznym a czynnikami znajdującymi się w otoczeniu zewnętrznym danego kraju.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A583425-FCE2-2CD4-AEAF-6FDFAE4A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Podstawowe sfery otoczenia dalszego – c.d.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5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C6F94DDF-E09A-DC17-303E-152BBFBB719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potencjał – </a:t>
            </a:r>
            <a:r>
              <a:rPr lang="pl-PL" altLang="pl-PL" b="0" dirty="0">
                <a:solidFill>
                  <a:schemeClr val="tx1"/>
                </a:solidFill>
              </a:rPr>
              <a:t>szczególny rodzaj presji, jaką otoczenie wywiera na przedsiębiorstwo poprzez stwarzanie mu układu warunków korzystnych dla jego rozwoju,</a:t>
            </a:r>
            <a:endParaRPr lang="pl-PL" altLang="pl-PL" dirty="0">
              <a:solidFill>
                <a:schemeClr val="tx1"/>
              </a:solidFill>
            </a:endParaRPr>
          </a:p>
          <a:p>
            <a:r>
              <a:rPr lang="pl-PL" altLang="pl-PL" dirty="0">
                <a:solidFill>
                  <a:schemeClr val="tx1"/>
                </a:solidFill>
              </a:rPr>
              <a:t>złożoność </a:t>
            </a:r>
            <a:r>
              <a:rPr lang="pl-PL" altLang="pl-PL" b="0" dirty="0">
                <a:solidFill>
                  <a:schemeClr val="tx1"/>
                </a:solidFill>
              </a:rPr>
              <a:t>– związana z liczbą i różnorodnością elementów składowych otoczenia, </a:t>
            </a:r>
            <a:endParaRPr lang="pl-PL" altLang="pl-PL" dirty="0">
              <a:solidFill>
                <a:schemeClr val="tx1"/>
              </a:solidFill>
            </a:endParaRPr>
          </a:p>
          <a:p>
            <a:r>
              <a:rPr lang="pl-PL" altLang="pl-PL" dirty="0">
                <a:solidFill>
                  <a:schemeClr val="tx1"/>
                </a:solidFill>
              </a:rPr>
              <a:t>niepewność i stabilność </a:t>
            </a:r>
            <a:r>
              <a:rPr lang="pl-PL" altLang="pl-PL" b="0" dirty="0">
                <a:solidFill>
                  <a:schemeClr val="tx1"/>
                </a:solidFill>
              </a:rPr>
              <a:t>– cechy wynikające z dynamiki i częstotliwości zmian zachodzących w otoczeniu. </a:t>
            </a:r>
            <a:r>
              <a:rPr lang="pl-PL" altLang="pl-PL" b="0" dirty="0" err="1">
                <a:solidFill>
                  <a:schemeClr val="tx1"/>
                </a:solidFill>
              </a:rPr>
              <a:t>Iim</a:t>
            </a:r>
            <a:r>
              <a:rPr lang="pl-PL" altLang="pl-PL" b="0" dirty="0">
                <a:solidFill>
                  <a:schemeClr val="tx1"/>
                </a:solidFill>
              </a:rPr>
              <a:t> większa jest niepewność otoczenia, tym mniejsza jego stabilność. Potraktowanie niepewności i stabilności jako kryteriów klasyfikacyjnych pozwala na wyszczególnienie trzech specyficznych typów otoczenia: </a:t>
            </a:r>
            <a:r>
              <a:rPr lang="pl-PL" altLang="pl-PL" dirty="0">
                <a:solidFill>
                  <a:schemeClr val="tx1"/>
                </a:solidFill>
              </a:rPr>
              <a:t>stałego, zmiennego i burzliwego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02F3EB0-9E77-0F9E-5A9F-D3C31C1F3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>
                <a:solidFill>
                  <a:schemeClr val="tx1"/>
                </a:solidFill>
              </a:rPr>
              <a:t>Cechy otoczenia</a:t>
            </a:r>
            <a:br>
              <a:rPr lang="pl-PL" altLang="pl-PL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4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03A677-9022-1977-5BC5-F6780086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Metafora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B459A4-435D-CF76-2D75-08EF53EF1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Maszyna</a:t>
            </a: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cs typeface="Calibri Light" panose="020F0302020204030204" pitchFamily="34" charset="0"/>
              </a:rPr>
              <a:t>Organizm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DE598F-74BB-00B8-F90D-035474FDB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Charakterystyka organizacji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C0ADC3-DE4D-E861-04CB-5C021D3F8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nacisk na sprawność, wydajność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ludzie postrzegani jako elementy mechanizmu, działające w sposób określony przez ich zadania</a:t>
            </a:r>
          </a:p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nacisk na otoczenie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to całość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elastyczne dostosowywanie się do otoczenia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zaspakajanie własnych potrzeb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F847C6-DF93-B060-D9AA-9294386A6E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Widzenie organizacji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9CE3AF9-95E7-B121-1CD6-A448F27D5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zespół dobrze ustrukturyzowanych części o ściśle określonych rolach i zadaniach</a:t>
            </a:r>
          </a:p>
          <a:p>
            <a:pPr marL="0" indent="0">
              <a:buNone/>
            </a:pPr>
            <a:endParaRPr lang="pl-PL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byt podatny na upływ czasu (narodziny, rozwój, dojrzałość, starzenie się, śmierć), działający w otoczeniu i od niego zależny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2B1B385-A7A6-16DE-911E-13DED692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Metafory organizacji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E8D9F34D-1F85-1D42-A6C5-C688A373219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1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94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0A7E88D-FFA9-A2E0-6F6F-F03F25C35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2000" dirty="0">
                <a:ea typeface="Times New Roman" panose="02020603050405020304" pitchFamily="18" charset="0"/>
              </a:rPr>
              <a:t>przedstawienie podstawowych pojęć z zakresu organizacji i zarządzania.</a:t>
            </a:r>
            <a:endParaRPr lang="pl-PL" sz="200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022A818-36A3-4C8E-C42C-7B8964415B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963" y="4671731"/>
            <a:ext cx="5754382" cy="1358005"/>
          </a:xfrm>
        </p:spPr>
        <p:txBody>
          <a:bodyPr/>
          <a:lstStyle/>
          <a:p>
            <a:r>
              <a:rPr lang="pl-PL" sz="2000" dirty="0"/>
              <a:t>Im większą masz władzę, tym większą musisz mieć cierpliwość.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AF35228F-6569-B899-E7C9-7D10DD70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 Light" panose="020B0303020204020204" pitchFamily="34" charset="0"/>
              </a:rPr>
              <a:t>Cel zajęć</a:t>
            </a:r>
          </a:p>
        </p:txBody>
      </p:sp>
      <p:pic>
        <p:nvPicPr>
          <p:cNvPr id="9" name="Symbol zastępczy obrazu 8" descr="Obraz zawierający trawa, zewnętrzne, drzewo, łucznictwo&#10;&#10;Opis wygenerowany automatycznie">
            <a:extLst>
              <a:ext uri="{FF2B5EF4-FFF2-40B4-BE49-F238E27FC236}">
                <a16:creationId xmlns:a16="http://schemas.microsoft.com/office/drawing/2014/main" id="{060C9568-9B82-DF21-D122-CAB48E9BE9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1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74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03A677-9022-1977-5BC5-F6780086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Metafora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B459A4-435D-CF76-2D75-08EF53EF1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Mózg</a:t>
            </a: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Kultura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DE598F-74BB-00B8-F90D-035474FDB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Charakterystyka organizacji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C0ADC3-DE4D-E861-04CB-5C021D3F8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nacisk na gromadzenie i przetwarzanie informacji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nacisk na zdolność uczenia się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ludzie jako najważniejszy zasób organizacji</a:t>
            </a:r>
          </a:p>
          <a:p>
            <a:endParaRPr lang="pl-PL" sz="180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nacisk na indywidualny charakter organizacji na zewnątrz </a:t>
            </a:r>
            <a:endParaRPr lang="pl-PL" sz="1800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jednoznaczne, wspólne wartości oraz postawy wewnątrz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F847C6-DF93-B060-D9AA-9294386A6E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Widzenie organizacji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9CE3AF9-95E7-B121-1CD6-A448F27D5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twór rozumnie działający i uczący się</a:t>
            </a: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rodzaj symbolicznego sposobu porozumiewania się i działania, odmiennego od działania innych</a:t>
            </a: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2B1B385-A7A6-16DE-911E-13DED692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Metafory organizacji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3EA6442E-C858-B215-60F4-451B4CE1B30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1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141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03A677-9022-1977-5BC5-F6780086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Metafora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B459A4-435D-CF76-2D75-08EF53EF1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Gra</a:t>
            </a: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Podróż morska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DE598F-74BB-00B8-F90D-035474FDB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Charakterystyka organizacji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C0ADC3-DE4D-E861-04CB-5C021D3F8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stałe dążenie do uzyskiwania coraz lepszych możliwości i wyników</a:t>
            </a:r>
            <a:endParaRPr lang="pl-PL" sz="1800" dirty="0">
              <a:effectLst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sukces całej organizacji zależy od kompetencji poszczególnych członków, na konkretnych pozycjach, pracujących wraz ze wszystkimi na osiągnięcie celu</a:t>
            </a:r>
          </a:p>
          <a:p>
            <a:pPr algn="just">
              <a:tabLst>
                <a:tab pos="228600" algn="l"/>
              </a:tabLst>
            </a:pPr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nacisk na lidera, który powinien znać swoją załogę, mieć cechy przywódcze i potrafi zjednoczyć całą załogę w dążeniu do wspólnego celu</a:t>
            </a:r>
            <a:endParaRPr lang="pl-PL" sz="1800" dirty="0">
              <a:effectLst/>
              <a:ea typeface="Times New Roman" panose="02020603050405020304" pitchFamily="18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nacisk na określony cel 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F847C6-DF93-B060-D9AA-9294386A6E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Widzenie organizacji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9CE3AF9-95E7-B121-1CD6-A448F27D5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drużyna sportowa </a:t>
            </a: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załoga okrętu </a:t>
            </a: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2B1B385-A7A6-16DE-911E-13DED692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Metafory organizacji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B94F5D83-6870-A4D5-32BD-67AEA02ACD9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1617"/>
          <a:stretch>
            <a:fillRect/>
          </a:stretch>
        </p:blipFill>
        <p:spPr>
          <a:xfrm>
            <a:off x="9393238" y="13254"/>
            <a:ext cx="2798762" cy="1354861"/>
          </a:xfrm>
        </p:spPr>
      </p:pic>
    </p:spTree>
    <p:extLst>
      <p:ext uri="{BB962C8B-B14F-4D97-AF65-F5344CB8AC3E}">
        <p14:creationId xmlns:p14="http://schemas.microsoft.com/office/powerpoint/2010/main" val="31667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803A677-9022-1977-5BC5-F6780086DD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/>
              <a:t>Metafora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B459A4-435D-CF76-2D75-08EF53EF1C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Teatr </a:t>
            </a:r>
          </a:p>
          <a:p>
            <a:endParaRPr lang="pl-PL" dirty="0">
              <a:solidFill>
                <a:srgbClr val="000000"/>
              </a:solidFill>
            </a:endParaRPr>
          </a:p>
          <a:p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Świątynia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3DE598F-74BB-00B8-F90D-035474FDB0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Charakterystyka organizacji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7C0ADC3-DE4D-E861-04CB-5C021D3F81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0852" y="2460994"/>
            <a:ext cx="3719122" cy="4271110"/>
          </a:xfrm>
        </p:spPr>
        <p:txBody>
          <a:bodyPr/>
          <a:lstStyle/>
          <a:p>
            <a:pPr algn="just">
              <a:tabLst>
                <a:tab pos="2286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praca porównywana do pracy aktorów</a:t>
            </a:r>
            <a:r>
              <a:rPr lang="pl-PL" dirty="0">
                <a:ea typeface="Times New Roman" panose="02020603050405020304" pitchFamily="18" charset="0"/>
                <a:cs typeface="Calibri Light" panose="020F0302020204030204" pitchFamily="34" charset="0"/>
              </a:rPr>
              <a:t>, </a:t>
            </a: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ludzie w organizacji odgrywają wiele ról i przyjmują wiele ról równocześnie</a:t>
            </a:r>
            <a:endParaRPr lang="pl-PL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treść roli społecznej członków organizacji może być mniej lub bardziej konkretna, mniej lub bardziej sformalizowane (zapisane w postaci  ustawy, kodeksów honorowych czy etycznych lub występujące w formie luźnych wypowiedzi, plotek aluzji). </a:t>
            </a:r>
          </a:p>
          <a:p>
            <a:pPr algn="just">
              <a:tabLst>
                <a:tab pos="2286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transfer tożsamości (przekazywanie wartości) jest krucjatą</a:t>
            </a:r>
            <a:endParaRPr lang="pl-PL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tabLst>
                <a:tab pos="228600" algn="l"/>
              </a:tabLst>
            </a:pPr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działalność misyjna</a:t>
            </a:r>
            <a:endParaRPr lang="pl-PL" dirty="0">
              <a:effectLst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r>
              <a:rPr lang="pl-PL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normy i wartości związane z pracą</a:t>
            </a:r>
            <a:endParaRPr lang="pl-PL" dirty="0">
              <a:cs typeface="Calibri Light" panose="020F0302020204030204" pitchFamily="34" charset="0"/>
            </a:endParaRP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BF847C6-DF93-B060-D9AA-9294386A6E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Widzenie organizacji</a:t>
            </a:r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59CE3AF9-95E7-B121-1CD6-A448F27D56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repertuar teatralny (sztuka teatralna)</a:t>
            </a: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  <a:p>
            <a:r>
              <a:rPr lang="pl-P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 Light" panose="020F0302020204030204" pitchFamily="34" charset="0"/>
              </a:rPr>
              <a:t>Organizacja jako surogat kościoła</a:t>
            </a:r>
            <a:endParaRPr lang="pl-PL" dirty="0">
              <a:solidFill>
                <a:srgbClr val="000000"/>
              </a:solidFill>
              <a:cs typeface="Calibri Light" panose="020F0302020204030204" pitchFamily="34" charset="0"/>
            </a:endParaRPr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62B1B385-A7A6-16DE-911E-13DED6922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Metafory organizacji</a:t>
            </a:r>
          </a:p>
        </p:txBody>
      </p:sp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5C9C38CC-7D46-C7F3-B9DE-22D79454EFC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7" b="16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6B0E7F2-B89A-C3F3-1DD3-E0BA849F1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141999"/>
            <a:ext cx="5774421" cy="1264888"/>
          </a:xfrm>
        </p:spPr>
        <p:txBody>
          <a:bodyPr/>
          <a:lstStyle/>
          <a:p>
            <a:r>
              <a:rPr lang="pl-PL" b="1" dirty="0"/>
              <a:t>Armia baranów, której przewodzi lew, jest silniejsza od armii lwów prowadzonej przez barana</a:t>
            </a:r>
          </a:p>
          <a:p>
            <a:r>
              <a:rPr lang="pl-PL" dirty="0"/>
              <a:t>autor: NAPOLEON BONAPARTE</a:t>
            </a:r>
          </a:p>
        </p:txBody>
      </p:sp>
      <p:pic>
        <p:nvPicPr>
          <p:cNvPr id="9" name="Symbol zastępczy obrazu 8" descr="Obraz zawierający osoba, wewnątrz, okno, osoby&#10;&#10;Opis wygenerowany automatycznie">
            <a:extLst>
              <a:ext uri="{FF2B5EF4-FFF2-40B4-BE49-F238E27FC236}">
                <a16:creationId xmlns:a16="http://schemas.microsoft.com/office/drawing/2014/main" id="{E2D19526-B0A6-5AB6-A039-93A0B413816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" b="216"/>
          <a:stretch>
            <a:fillRect/>
          </a:stretch>
        </p:blipFill>
        <p:spPr/>
      </p:pic>
      <p:sp>
        <p:nvSpPr>
          <p:cNvPr id="5" name="Tytuł 4">
            <a:extLst>
              <a:ext uri="{FF2B5EF4-FFF2-40B4-BE49-F238E27FC236}">
                <a16:creationId xmlns:a16="http://schemas.microsoft.com/office/drawing/2014/main" id="{0E9B0CEE-8A49-C0FB-0484-04C3726F7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3200" dirty="0"/>
              <a:t>Pojęcie  zarządzania</a:t>
            </a:r>
            <a:br>
              <a:rPr lang="pl-PL" altLang="pl-PL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pl-PL" b="1" dirty="0"/>
            </a:b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0758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7F0CDA0-691C-A62F-14D6-5AE175D72E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u="sng" dirty="0"/>
              <a:t>Zarządzanie</a:t>
            </a:r>
            <a:r>
              <a:rPr lang="pl-PL" altLang="pl-PL" dirty="0"/>
              <a:t> jest zestawem działań obejmującym planowanie i podejmowanie decyzji, organizowanie, przewodzenie (kierowanie ludźmi) i kontrolowanie, skierowanych na zasoby organizacji (ludzkie, finansowe, rzeczowe, informacyjne) i wykonywanych z zamiarem osiągnięcia celów organizacji w sposób sprawny i skuteczny</a:t>
            </a:r>
          </a:p>
          <a:p>
            <a:pPr>
              <a:spcBef>
                <a:spcPct val="50000"/>
              </a:spcBef>
            </a:pPr>
            <a:r>
              <a:rPr lang="pl-PL" altLang="pl-PL" u="sng" dirty="0"/>
              <a:t>Zarządzanie to proces</a:t>
            </a:r>
            <a:r>
              <a:rPr lang="pl-PL" altLang="pl-PL" dirty="0"/>
              <a:t>, w wyniku którego następuje wykonanie określonych rzeczy , sprawnie i skutecznie, wspólnie z innymi ludźmi i przez nich [S. P. </a:t>
            </a:r>
            <a:r>
              <a:rPr lang="pl-PL" altLang="pl-PL" dirty="0" err="1"/>
              <a:t>Robbins</a:t>
            </a:r>
            <a:r>
              <a:rPr lang="pl-PL" altLang="pl-PL" dirty="0"/>
              <a:t>, D. A. </a:t>
            </a:r>
            <a:r>
              <a:rPr lang="pl-PL" altLang="pl-PL" dirty="0" err="1"/>
              <a:t>DeCenzo</a:t>
            </a:r>
            <a:r>
              <a:rPr lang="pl-PL" altLang="pl-PL" dirty="0"/>
              <a:t>, 2002]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Zarządzanie to proces planowania, organizowania, przewodzenia i kontrolowania działalności członków organizacji oraz wykorzystania wszystkich innych jej zasobów dla osiągnięcia ustalonych celów [J. A. F. </a:t>
            </a:r>
            <a:r>
              <a:rPr lang="pl-PL" altLang="pl-PL" dirty="0" err="1">
                <a:solidFill>
                  <a:schemeClr val="tx1"/>
                </a:solidFill>
              </a:rPr>
              <a:t>Stoner</a:t>
            </a:r>
            <a:r>
              <a:rPr lang="pl-PL" altLang="pl-PL" dirty="0">
                <a:solidFill>
                  <a:schemeClr val="tx1"/>
                </a:solidFill>
              </a:rPr>
              <a:t>, Ch. </a:t>
            </a:r>
            <a:r>
              <a:rPr lang="pl-PL" altLang="pl-PL" dirty="0" err="1">
                <a:solidFill>
                  <a:schemeClr val="tx1"/>
                </a:solidFill>
              </a:rPr>
              <a:t>Wankel</a:t>
            </a:r>
            <a:r>
              <a:rPr lang="pl-PL" altLang="pl-PL" dirty="0">
                <a:solidFill>
                  <a:schemeClr val="tx1"/>
                </a:solidFill>
              </a:rPr>
              <a:t>, 1992]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Zarządzanie jest procesem oddziaływania na zasoby organizacji dla osiągnięcia jej celów</a:t>
            </a:r>
          </a:p>
          <a:p>
            <a:pPr>
              <a:spcBef>
                <a:spcPct val="50000"/>
              </a:spcBef>
            </a:pPr>
            <a:endParaRPr lang="pl-PL" altLang="pl-P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DE247F8-E847-7D32-19E5-6F2A3F07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zarządzania</a:t>
            </a:r>
          </a:p>
        </p:txBody>
      </p:sp>
    </p:spTree>
    <p:extLst>
      <p:ext uri="{BB962C8B-B14F-4D97-AF65-F5344CB8AC3E}">
        <p14:creationId xmlns:p14="http://schemas.microsoft.com/office/powerpoint/2010/main" val="18176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BD566C8-2BA5-7AD8-EB23-E9F03B41A4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u="sng" dirty="0"/>
              <a:t>Z</a:t>
            </a:r>
            <a:r>
              <a:rPr lang="pl-PL" altLang="pl-PL" sz="1800" u="sng" dirty="0"/>
              <a:t>arządzanie to proces</a:t>
            </a:r>
            <a:r>
              <a:rPr lang="pl-PL" altLang="pl-PL" sz="1800" dirty="0"/>
              <a:t> będący zbiorem sekwencyjnych czynności (funkcji) normujących i dyspozycyjnych oraz powiązanych ze sobą zależnościami </a:t>
            </a:r>
            <a:r>
              <a:rPr lang="pl-PL" altLang="pl-PL" sz="1800" dirty="0" err="1"/>
              <a:t>przyczynowo-skutkowymi</a:t>
            </a:r>
            <a:r>
              <a:rPr lang="pl-PL" altLang="pl-PL" sz="1800" dirty="0"/>
              <a:t>, który ma powodować osiągnięcie założonego celu przez organ wykonawczy; </a:t>
            </a:r>
          </a:p>
          <a:p>
            <a:pPr>
              <a:spcBef>
                <a:spcPct val="50000"/>
              </a:spcBef>
            </a:pPr>
            <a:r>
              <a:rPr lang="pl-PL" altLang="pl-PL" sz="1800" dirty="0"/>
              <a:t>proces ten zachodzi w układzie uzależnienia organizacyjnego (jako relacji nadrzędności-podporządkowania) kierownictwa i wykonawstwa oraz jest zdeterminowany przez spełnienie następujących funkcji: identyfikacji, planowania organizowania, motywacji, kontroli</a:t>
            </a:r>
          </a:p>
          <a:p>
            <a:pPr>
              <a:spcBef>
                <a:spcPct val="50000"/>
              </a:spcBef>
            </a:pPr>
            <a:r>
              <a:rPr lang="pl-PL" altLang="pl-PL" sz="1800" dirty="0"/>
              <a:t>Funkcje zarządzania - które wzajemnie się przenikają i splatają z sobą - są zintegrowane w określonych formach organizacyjnych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C92DDE4-0043-817E-EDE1-CB3FCB17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Definicja zarządzania według A. Stabryły</a:t>
            </a:r>
          </a:p>
        </p:txBody>
      </p:sp>
    </p:spTree>
    <p:extLst>
      <p:ext uri="{BB962C8B-B14F-4D97-AF65-F5344CB8AC3E}">
        <p14:creationId xmlns:p14="http://schemas.microsoft.com/office/powerpoint/2010/main" val="23014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05920F5-A071-505C-C01B-CEA405605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0"/>
            <a:ext cx="85344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endParaRPr lang="pl-PL" altLang="pl-PL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D0BD7B91-552E-7E35-24CC-C7A3B7AF86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914400"/>
            <a:ext cx="32766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pl-PL" alt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Planowanie i podejmowanie</a:t>
            </a:r>
          </a:p>
          <a:p>
            <a:r>
              <a:rPr lang="pl-PL" alt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decyzji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BE6605A4-2C1E-81CD-AE79-25DBFF9F7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914400"/>
            <a:ext cx="2743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Organizowanie</a:t>
            </a: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FA320E89-9D5F-80DF-53DA-F2416AAEC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124200"/>
            <a:ext cx="2667000" cy="9144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Przewodzenie i </a:t>
            </a:r>
          </a:p>
          <a:p>
            <a:pPr algn="ctr"/>
            <a:r>
              <a:rPr lang="pl-PL" alt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motywowanie </a:t>
            </a: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00BD0D70-259C-D218-E203-69850FC0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124200"/>
            <a:ext cx="31242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l-PL" altLang="pl-PL">
                <a:effectLst>
                  <a:outerShdw blurRad="38100" dist="38100" dir="2700000" algn="tl">
                    <a:srgbClr val="000000"/>
                  </a:outerShdw>
                </a:effectLst>
              </a:rPr>
              <a:t>Kontrolowanie</a:t>
            </a:r>
          </a:p>
        </p:txBody>
      </p:sp>
      <p:sp>
        <p:nvSpPr>
          <p:cNvPr id="11275" name="Line 11">
            <a:extLst>
              <a:ext uri="{FF2B5EF4-FFF2-40B4-BE49-F238E27FC236}">
                <a16:creationId xmlns:a16="http://schemas.microsoft.com/office/drawing/2014/main" id="{58FCE32B-6B66-294E-4063-6AE6907AE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371600"/>
            <a:ext cx="7620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6" name="Line 12">
            <a:extLst>
              <a:ext uri="{FF2B5EF4-FFF2-40B4-BE49-F238E27FC236}">
                <a16:creationId xmlns:a16="http://schemas.microsoft.com/office/drawing/2014/main" id="{3D3C8F84-69F5-4064-832B-FE2A502EC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905000"/>
            <a:ext cx="0" cy="1219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8" name="Line 14">
            <a:extLst>
              <a:ext uri="{FF2B5EF4-FFF2-40B4-BE49-F238E27FC236}">
                <a16:creationId xmlns:a16="http://schemas.microsoft.com/office/drawing/2014/main" id="{52EA69C4-24CF-2A92-C962-CEF30B91AA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3505200"/>
            <a:ext cx="91440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79" name="Line 15">
            <a:extLst>
              <a:ext uri="{FF2B5EF4-FFF2-40B4-BE49-F238E27FC236}">
                <a16:creationId xmlns:a16="http://schemas.microsoft.com/office/drawing/2014/main" id="{0944739F-5181-D728-EC43-2E699844D9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14800" y="1905000"/>
            <a:ext cx="0" cy="12192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094A286A-ACE6-1BA5-7338-C27F09F23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648201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800" dirty="0"/>
              <a:t>Etapy procesu zarządzania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3EF512E-64CE-540C-AAFD-EF058679264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Planowanie i podejmowanie decyzji - określanie celów organizacji i decydowania o najlepszym sposobie ich osiągniecia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Organizowanie - określanie najlepszego sposobu grupowania działań i zasobów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Przewodzenie (kierowanie ludźmi) - motywowanie personelu organizacji do pracy w interesie organizacji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Kontrolowanie - obserwowanie bieżących działań i wprowadzanie do nich korekt dla ułatwienia osiąganie celów</a:t>
            </a:r>
          </a:p>
          <a:p>
            <a:pPr marL="0" indent="0">
              <a:lnSpc>
                <a:spcPct val="100000"/>
              </a:lnSpc>
              <a:spcBef>
                <a:spcPct val="50000"/>
              </a:spcBef>
              <a:buNone/>
            </a:pPr>
            <a:endParaRPr lang="pl-PL" altLang="pl-PL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1AE1E93-63A2-BBBB-92A8-3213CD839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Klasyczny podział funkcji zarządzania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07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1803B20-F13D-9E0F-106E-909251B4A4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sz="2000" dirty="0"/>
              <a:t>przewidywanie, organizowanie, rozkazywanie, kontrolowanie i koordynowanie [H. </a:t>
            </a:r>
            <a:r>
              <a:rPr lang="pl-PL" altLang="pl-PL" sz="2000" dirty="0" err="1"/>
              <a:t>Fayol</a:t>
            </a:r>
            <a:r>
              <a:rPr lang="pl-PL" altLang="pl-PL" sz="2000" dirty="0"/>
              <a:t>]</a:t>
            </a:r>
          </a:p>
          <a:p>
            <a:pPr>
              <a:spcBef>
                <a:spcPct val="50000"/>
              </a:spcBef>
            </a:pPr>
            <a:r>
              <a:rPr lang="pl-PL" altLang="pl-PL" sz="2000" dirty="0"/>
              <a:t>planowanie, organizowanie, motywowanie/pobudzanie/, kontrolowanie [L. A. Allen, G. R. </a:t>
            </a:r>
            <a:r>
              <a:rPr lang="pl-PL" altLang="pl-PL" sz="2000" dirty="0" err="1"/>
              <a:t>Terry</a:t>
            </a:r>
            <a:r>
              <a:rPr lang="pl-PL" altLang="pl-PL" sz="2000" dirty="0"/>
              <a:t>, 1958]</a:t>
            </a:r>
          </a:p>
          <a:p>
            <a:pPr>
              <a:spcBef>
                <a:spcPct val="50000"/>
              </a:spcBef>
            </a:pPr>
            <a:r>
              <a:rPr lang="pl-PL" altLang="pl-PL" sz="2000" dirty="0"/>
              <a:t>planowanie, organizowanie, polityka kadrowa, kierowanie, kontrola [H. </a:t>
            </a:r>
            <a:r>
              <a:rPr lang="pl-PL" altLang="pl-PL" sz="2000" dirty="0" err="1"/>
              <a:t>Koontz</a:t>
            </a:r>
            <a:r>
              <a:rPr lang="pl-PL" altLang="pl-PL" sz="2000" dirty="0"/>
              <a:t>, C. </a:t>
            </a:r>
            <a:r>
              <a:rPr lang="pl-PL" altLang="pl-PL" sz="2000" dirty="0" err="1"/>
              <a:t>O’Donnell</a:t>
            </a:r>
            <a:r>
              <a:rPr lang="pl-PL" altLang="pl-PL" sz="2000" dirty="0"/>
              <a:t>, 1969] </a:t>
            </a:r>
          </a:p>
          <a:p>
            <a:pPr marL="0" indent="0">
              <a:spcBef>
                <a:spcPct val="50000"/>
              </a:spcBef>
              <a:buNone/>
            </a:pPr>
            <a:endParaRPr lang="pl-PL" altLang="pl-PL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pl-PL" altLang="pl-PL" dirty="0">
                <a:solidFill>
                  <a:schemeClr val="tx1"/>
                </a:solidFill>
              </a:rPr>
              <a:t>Funkcje kierownicze nie zawsze pojawiają się w takiej kolejności. W dowolnym momencie wykonuje się jednocześnie kilka różnych typów działań.</a:t>
            </a:r>
          </a:p>
          <a:p>
            <a:pPr marL="0" indent="0">
              <a:spcBef>
                <a:spcPct val="50000"/>
              </a:spcBef>
              <a:buNone/>
            </a:pPr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905E988-0F99-FBFB-91D0-823B675A5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Typologie funkcji zarządzania</a:t>
            </a:r>
          </a:p>
        </p:txBody>
      </p:sp>
    </p:spTree>
    <p:extLst>
      <p:ext uri="{BB962C8B-B14F-4D97-AF65-F5344CB8AC3E}">
        <p14:creationId xmlns:p14="http://schemas.microsoft.com/office/powerpoint/2010/main" val="22616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334BF91-DAB6-9B43-6D6F-9CAD45A849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W procesie zarządzania biorą udział podmiot i przedmiot zarządzania</a:t>
            </a:r>
          </a:p>
          <a:p>
            <a:pPr>
              <a:spcBef>
                <a:spcPct val="50000"/>
              </a:spcBef>
            </a:pPr>
            <a:r>
              <a:rPr lang="pl-PL" altLang="pl-PL" u="sng" dirty="0">
                <a:solidFill>
                  <a:schemeClr val="tx1"/>
                </a:solidFill>
              </a:rPr>
              <a:t>Podmiotem zarządzania</a:t>
            </a:r>
            <a:r>
              <a:rPr lang="pl-PL" altLang="pl-PL" dirty="0">
                <a:solidFill>
                  <a:schemeClr val="tx1"/>
                </a:solidFill>
              </a:rPr>
              <a:t> jest osoba lub grupa osób pełniąca faktycznie rolę kierowniczą - przywódczą w stosunku do zespołu. </a:t>
            </a:r>
          </a:p>
          <a:p>
            <a:pPr>
              <a:spcBef>
                <a:spcPct val="50000"/>
              </a:spcBef>
            </a:pPr>
            <a:r>
              <a:rPr lang="pl-PL" altLang="pl-PL" u="sng" dirty="0">
                <a:solidFill>
                  <a:schemeClr val="tx1"/>
                </a:solidFill>
              </a:rPr>
              <a:t>Przedmiotem zarządzania</a:t>
            </a:r>
            <a:r>
              <a:rPr lang="pl-PL" altLang="pl-PL" dirty="0">
                <a:solidFill>
                  <a:schemeClr val="tx1"/>
                </a:solidFill>
              </a:rPr>
              <a:t> są ludzie lub zasoby materialne, na które oddziałuje zarządzający w pewien określony sposób (zarządzanie zasobami). Przedmiot zarządzania mający tożsamość jest na ogół </a:t>
            </a:r>
            <a:r>
              <a:rPr lang="pl-PL" altLang="pl-PL" u="sng" dirty="0">
                <a:solidFill>
                  <a:schemeClr val="tx1"/>
                </a:solidFill>
              </a:rPr>
              <a:t>podmiotem</a:t>
            </a:r>
            <a:r>
              <a:rPr lang="pl-PL" altLang="pl-PL" dirty="0">
                <a:solidFill>
                  <a:schemeClr val="tx1"/>
                </a:solidFill>
              </a:rPr>
              <a:t> zarządzania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F8BDDFB-E609-DE02-BDF1-E21101CF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Podmiot i przedmiot zarządzania</a:t>
            </a:r>
          </a:p>
        </p:txBody>
      </p:sp>
    </p:spTree>
    <p:extLst>
      <p:ext uri="{BB962C8B-B14F-4D97-AF65-F5344CB8AC3E}">
        <p14:creationId xmlns:p14="http://schemas.microsoft.com/office/powerpoint/2010/main" val="19846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9E5783A-8431-576C-63D3-CB33430585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Pojęcie organizacji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Modele organizacji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Cechy organizacji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Typy organizacji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Otoczenie organizacji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Metafory organizacji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Pojęcie zarządzania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Funkcje zarządzania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Narzędzia zarządzania</a:t>
            </a:r>
          </a:p>
          <a:p>
            <a:pPr>
              <a:lnSpc>
                <a:spcPct val="100000"/>
              </a:lnSpc>
            </a:pPr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Rodzaje zarządzania</a:t>
            </a:r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E49182B-775D-722A-5874-373D3F9A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73188"/>
            <a:ext cx="8641257" cy="611189"/>
          </a:xfrm>
        </p:spPr>
        <p:txBody>
          <a:bodyPr/>
          <a:lstStyle/>
          <a:p>
            <a:r>
              <a:rPr lang="pl-PL" dirty="0"/>
              <a:t>Plan zajęć</a:t>
            </a:r>
          </a:p>
        </p:txBody>
      </p:sp>
      <p:pic>
        <p:nvPicPr>
          <p:cNvPr id="5" name="Symbol zastępczy obrazu 4" descr="Obraz zawierający stacjonarne, pióro, przybór do pisania, wewnątrz&#10;&#10;Opis wygenerowany automatycznie">
            <a:extLst>
              <a:ext uri="{FF2B5EF4-FFF2-40B4-BE49-F238E27FC236}">
                <a16:creationId xmlns:a16="http://schemas.microsoft.com/office/drawing/2014/main" id="{CAF066B2-108A-5A98-5EF9-894FC3C0AE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3" r="146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0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7E17E44-7FD8-09DE-F11A-82F9E09512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948069"/>
            <a:ext cx="11522075" cy="4360655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pl-PL" altLang="pl-PL" dirty="0"/>
              <a:t>Do zadań zarządzania ogólnego należy: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- zarządzanie strategiczne,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- kształtowanie struktur organizacyjnych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- administracja zasobami ludzkimi oraz aktywami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- przywództwo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- kształtowanie kultury organizacyjnej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6B009DAF-00B2-8F33-11E0-68C0DEF3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549275"/>
            <a:ext cx="11522076" cy="895211"/>
          </a:xfrm>
        </p:spPr>
        <p:txBody>
          <a:bodyPr/>
          <a:lstStyle/>
          <a:p>
            <a:r>
              <a:rPr lang="pl-PL" altLang="pl-PL" sz="2800" dirty="0">
                <a:solidFill>
                  <a:schemeClr val="tx1"/>
                </a:solidFill>
              </a:rPr>
              <a:t>Przedmiotem zarządzania ogólnego (</a:t>
            </a:r>
            <a:r>
              <a:rPr lang="pl-PL" altLang="pl-PL" sz="2800" i="1" dirty="0">
                <a:solidFill>
                  <a:schemeClr val="tx1"/>
                </a:solidFill>
              </a:rPr>
              <a:t>General Management</a:t>
            </a:r>
            <a:r>
              <a:rPr lang="pl-PL" altLang="pl-PL" sz="2800" dirty="0">
                <a:solidFill>
                  <a:schemeClr val="tx1"/>
                </a:solidFill>
              </a:rPr>
              <a:t>) jest organizacja jako całość </a:t>
            </a:r>
            <a:br>
              <a:rPr lang="pl-PL" altLang="pl-PL" sz="2800" b="1" dirty="0">
                <a:latin typeface="+mn-lt"/>
              </a:rPr>
            </a:br>
            <a:endParaRPr lang="pl-PL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63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32D2081-000F-B1AC-4796-3572F089336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/>
              <a:t>Przedmiotem zarządzania funkcjonalnego są zadania względnie autonomicznych części organizacji, które nazywamy funkcjami.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Najważniejszą dziedziną zarządzania funkcjonalnego jest zarządzanie operacjami (zarządzanie produkcją)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CB00CBF-6A9D-5800-9E44-2C38E504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Zarządzanie funkcjonalne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0747082-8736-0329-4C7C-6503A5DDB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84" y="2933699"/>
            <a:ext cx="5065256" cy="30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EC9F86F-28B9-9EFD-8F6D-2867F434C4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9689" y="1558022"/>
            <a:ext cx="5624883" cy="84061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sz="1800" dirty="0"/>
              <a:t>Sposób (metoda) zarządzania </a:t>
            </a:r>
          </a:p>
          <a:p>
            <a:pPr>
              <a:spcBef>
                <a:spcPct val="50000"/>
              </a:spcBef>
            </a:pPr>
            <a:r>
              <a:rPr lang="pl-PL" altLang="pl-PL" sz="1800" dirty="0"/>
              <a:t>(oparty na filozofii, zasadach</a:t>
            </a:r>
            <a:r>
              <a:rPr lang="pl-PL" altLang="pl-PL" dirty="0"/>
              <a:t>, regułach, koncepcjach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4A8D827-EDE8-717C-746C-E9572AC639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398640"/>
            <a:ext cx="5629609" cy="3910085"/>
          </a:xfrm>
        </p:spPr>
        <p:txBody>
          <a:bodyPr/>
          <a:lstStyle/>
          <a:p>
            <a:pPr marL="0" indent="0">
              <a:buNone/>
            </a:pPr>
            <a:r>
              <a:rPr lang="pl-PL" altLang="pl-PL" u="sng" dirty="0"/>
              <a:t>jakie zarządzanie</a:t>
            </a:r>
            <a:r>
              <a:rPr lang="pl-PL" altLang="pl-PL" dirty="0"/>
              <a:t>?</a:t>
            </a:r>
          </a:p>
          <a:p>
            <a:endParaRPr lang="pl-PL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zarządzanie strategiczne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zarządzanie finansowe                                            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marketingowe                                      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produkcyjne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operacyjne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procesowe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itd.    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A1626AC-DF17-AE77-F215-97CC579D92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20358" y="1558022"/>
            <a:ext cx="5631953" cy="103940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/>
              <a:t>Dziedzina wyspecjalizowanego zarządzania jako jedna z organicznych  funkcji przedsiębiorstwa)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pl-PL" altLang="pl-PL" sz="1800" b="0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7D647AE-579B-A0B1-0D7A-7E47F6B522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085" y="2491409"/>
            <a:ext cx="5631953" cy="3817316"/>
          </a:xfrm>
        </p:spPr>
        <p:txBody>
          <a:bodyPr/>
          <a:lstStyle/>
          <a:p>
            <a:r>
              <a:rPr lang="pl-PL" altLang="pl-PL" u="sng" dirty="0"/>
              <a:t>czym? (obiekt: proces, funkcja)</a:t>
            </a:r>
          </a:p>
          <a:p>
            <a:endParaRPr lang="pl-PL" altLang="pl-PL" dirty="0"/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pl-PL" altLang="pl-PL" dirty="0"/>
              <a:t>zarządzanie finansami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marketingiem  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produkcją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effectLst/>
              </a:rPr>
              <a:t>zarządzanie personelem,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effectLst/>
              </a:rPr>
              <a:t>zarządzanie czasem,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effectLst/>
              </a:rPr>
              <a:t>zarządzanie wiedzą,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sz="1800" dirty="0">
                <a:effectLst/>
              </a:rPr>
              <a:t>zarządzanie relacjami z klientami (CRM),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zarządzanie jakością</a:t>
            </a:r>
            <a:r>
              <a:rPr lang="pl-PL" altLang="pl-PL" sz="1800" dirty="0">
                <a:effectLst/>
              </a:rPr>
              <a:t> </a:t>
            </a:r>
          </a:p>
          <a:p>
            <a:pPr marL="285750" indent="-285750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pl-PL" altLang="pl-PL" dirty="0"/>
              <a:t>itd.</a:t>
            </a:r>
          </a:p>
          <a:p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altLang="pl-P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9CFE399F-6BB8-DA53-F82E-E737C2417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zarządzania</a:t>
            </a:r>
          </a:p>
        </p:txBody>
      </p:sp>
      <p:pic>
        <p:nvPicPr>
          <p:cNvPr id="8" name="Symbol zastępczy obrazu 10">
            <a:extLst>
              <a:ext uri="{FF2B5EF4-FFF2-40B4-BE49-F238E27FC236}">
                <a16:creationId xmlns:a16="http://schemas.microsoft.com/office/drawing/2014/main" id="{775AE418-A4EE-6CB8-CD6F-6DE2997EB85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" r="3052"/>
          <a:stretch>
            <a:fillRect/>
          </a:stretch>
        </p:blipFill>
        <p:spPr>
          <a:xfrm>
            <a:off x="9261475" y="0"/>
            <a:ext cx="2930525" cy="1560513"/>
          </a:xfrm>
        </p:spPr>
      </p:pic>
    </p:spTree>
    <p:extLst>
      <p:ext uri="{BB962C8B-B14F-4D97-AF65-F5344CB8AC3E}">
        <p14:creationId xmlns:p14="http://schemas.microsoft.com/office/powerpoint/2010/main" val="23673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C5466CB-A3DC-CEED-0D28-2B9FE0F83E2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sz="2000" u="sng" dirty="0"/>
              <a:t>Prawno-administracyjne</a:t>
            </a:r>
            <a:r>
              <a:rPr lang="pl-PL" altLang="pl-PL" sz="2000" dirty="0"/>
              <a:t>: ustawy, rozporządzenia, kodeksy postępowania, polecenia służbowe, porozumienia, umowy</a:t>
            </a:r>
          </a:p>
          <a:p>
            <a:pPr>
              <a:spcBef>
                <a:spcPct val="50000"/>
              </a:spcBef>
            </a:pPr>
            <a:r>
              <a:rPr lang="pl-PL" altLang="pl-PL" sz="2000" u="sng" dirty="0"/>
              <a:t>Społeczne i </a:t>
            </a:r>
            <a:r>
              <a:rPr lang="pl-PL" altLang="pl-PL" sz="2000" u="sng" dirty="0" err="1"/>
              <a:t>socjopsychologiczne</a:t>
            </a:r>
            <a:r>
              <a:rPr lang="pl-PL" altLang="pl-PL" sz="2000" dirty="0"/>
              <a:t>: normy etyczne, sankcje, mechanizmy i instytucje społecznego wpływu</a:t>
            </a:r>
          </a:p>
          <a:p>
            <a:pPr>
              <a:spcBef>
                <a:spcPct val="50000"/>
              </a:spcBef>
            </a:pPr>
            <a:r>
              <a:rPr lang="pl-PL" altLang="pl-PL" sz="2000" u="sng" dirty="0"/>
              <a:t>Ekonomiczno-finansowe</a:t>
            </a:r>
            <a:r>
              <a:rPr lang="pl-PL" altLang="pl-PL" sz="2000" dirty="0"/>
              <a:t>: system podatkowy, koszty, ceny, rabaty, upusty</a:t>
            </a:r>
          </a:p>
          <a:p>
            <a:pPr>
              <a:spcBef>
                <a:spcPct val="50000"/>
              </a:spcBef>
            </a:pPr>
            <a:r>
              <a:rPr lang="pl-PL" altLang="pl-PL" sz="2000" u="sng" dirty="0"/>
              <a:t>Rachunkowe</a:t>
            </a:r>
            <a:r>
              <a:rPr lang="pl-PL" altLang="pl-PL" sz="2000" dirty="0"/>
              <a:t>: analiza ekonomiczna, metody ekonometryczno-statystyczne, rachunek ekonomiczny, płace i premie</a:t>
            </a:r>
          </a:p>
          <a:p>
            <a:pPr>
              <a:spcBef>
                <a:spcPct val="50000"/>
              </a:spcBef>
            </a:pPr>
            <a:r>
              <a:rPr lang="pl-PL" altLang="pl-PL" sz="2000" u="sng" dirty="0"/>
              <a:t>Biorące bezpośredni udział w realizacji funkcji zarządzania</a:t>
            </a:r>
            <a:r>
              <a:rPr lang="pl-PL" altLang="pl-PL" sz="2000" dirty="0"/>
              <a:t>: plany, system motywacyjny, style przywództwa, system informacji menedżerskiej, instrumenty kontroli </a:t>
            </a: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8046481-FD14-7252-C855-08B31D923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Narzędzia zarządzania – czynniki decyzyjne</a:t>
            </a:r>
          </a:p>
        </p:txBody>
      </p:sp>
    </p:spTree>
    <p:extLst>
      <p:ext uri="{BB962C8B-B14F-4D97-AF65-F5344CB8AC3E}">
        <p14:creationId xmlns:p14="http://schemas.microsoft.com/office/powerpoint/2010/main" val="37874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A26191D-D1C5-F6FB-DE7A-54FC0659A7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/>
              <a:t>dotyczy ludzi,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jest głęboko osadzone w kulturze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wymaga prostych i zrozumiałych wartości, celów działania i zadań, jednoczących wszystkich uczestników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powinno doprowadzić do tego, aby organizacja była zdolna do uczenia się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wymaga komunikowania się wewnątrz organizacji i z jej otoczeniem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wymaga rozbudowanego systemu wskaźników, pozwalających stale i wszechstronnie monitorować, oceniać  i poprawiać efektywność działań</a:t>
            </a:r>
          </a:p>
          <a:p>
            <a:pPr>
              <a:spcBef>
                <a:spcPct val="50000"/>
              </a:spcBef>
            </a:pPr>
            <a:r>
              <a:rPr lang="pl-PL" altLang="pl-PL" dirty="0"/>
              <a:t>musi być zorientowane na zadowolenie klienta</a:t>
            </a: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0CDD9DE-F50E-9D62-CBB5-D965BF22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Cechy zarządzania wg. P. Druckera (1996)</a:t>
            </a:r>
            <a:br>
              <a:rPr lang="pl-PL" alt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252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4D709C4-283B-9BCF-CAE9-224159912F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Organizacja jako obiekt badań jest szczegółowo opisana w literaturze przedmiotu, w różnym stopniu szczegółowości</a:t>
            </a:r>
          </a:p>
          <a:p>
            <a:r>
              <a:rPr lang="pl-PL" altLang="pl-PL" dirty="0">
                <a:solidFill>
                  <a:schemeClr val="tx1"/>
                </a:solidFill>
              </a:rPr>
              <a:t> Istnieje wiele różnych punktów widzenia, które uwypuklają wieloaspektowość spojrzenia na organizację</a:t>
            </a:r>
          </a:p>
          <a:p>
            <a:r>
              <a:rPr lang="pl-PL" altLang="pl-PL" dirty="0">
                <a:solidFill>
                  <a:schemeClr val="tx1"/>
                </a:solidFill>
              </a:rPr>
              <a:t> Jak pisze </a:t>
            </a:r>
            <a:r>
              <a:rPr lang="pl-PL" altLang="pl-PL" dirty="0" err="1">
                <a:solidFill>
                  <a:schemeClr val="tx1"/>
                </a:solidFill>
              </a:rPr>
              <a:t>A.Matthews</a:t>
            </a:r>
            <a:r>
              <a:rPr lang="pl-PL" altLang="pl-PL" dirty="0">
                <a:solidFill>
                  <a:schemeClr val="tx1"/>
                </a:solidFill>
              </a:rPr>
              <a:t> w bestsellerze "</a:t>
            </a:r>
            <a:r>
              <a:rPr lang="pl-PL" altLang="pl-PL" i="1" dirty="0">
                <a:solidFill>
                  <a:schemeClr val="tx1"/>
                </a:solidFill>
              </a:rPr>
              <a:t>Bądź szczęśliwy</a:t>
            </a:r>
            <a:r>
              <a:rPr lang="pl-PL" altLang="pl-PL" dirty="0">
                <a:solidFill>
                  <a:schemeClr val="tx1"/>
                </a:solidFill>
              </a:rPr>
              <a:t>" - "</a:t>
            </a:r>
            <a:r>
              <a:rPr lang="pl-PL" altLang="pl-PL" i="1" dirty="0">
                <a:solidFill>
                  <a:schemeClr val="tx1"/>
                </a:solidFill>
              </a:rPr>
              <a:t>Zanim zaczniesz zmierzać do celu, warto sobie przypomnieć, jaki jest porządek rzeczy na tej planecie. Nic się nie porusza po liniach prostych. Nie ma celu, który można osiągnąć bez przeszkód</a:t>
            </a:r>
            <a:r>
              <a:rPr lang="pl-PL" altLang="pl-PL" dirty="0">
                <a:solidFill>
                  <a:schemeClr val="tx1"/>
                </a:solidFill>
              </a:rPr>
              <a:t>" </a:t>
            </a:r>
          </a:p>
          <a:p>
            <a:r>
              <a:rPr lang="pl-PL" altLang="pl-PL" dirty="0">
                <a:solidFill>
                  <a:schemeClr val="tx1"/>
                </a:solidFill>
              </a:rPr>
              <a:t> Istnieje wiele typologii organizacji które akcentują różne aspekty organizacji</a:t>
            </a:r>
          </a:p>
          <a:p>
            <a:r>
              <a:rPr lang="pl-PL" altLang="pl-PL" dirty="0"/>
              <a:t>Praktyczna realizacja pewnych zasad zarządzania występuje od zarania dziejów, od czasu rozpoczęcia realizowania przez ludzi złożonych działań zespołowych</a:t>
            </a:r>
          </a:p>
          <a:p>
            <a:endParaRPr lang="pl-PL" altLang="pl-PL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tx1"/>
                </a:solidFill>
              </a:rPr>
              <a:t>Tam, gdzie wszyscy myślą jednakowo, najczęściej nie myśli nikt</a:t>
            </a:r>
            <a:endParaRPr lang="pl-PL" altLang="pl-PL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F1AE0AA-95E5-D345-EDC6-038572067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</a:p>
        </p:txBody>
      </p:sp>
    </p:spTree>
    <p:extLst>
      <p:ext uri="{BB962C8B-B14F-4D97-AF65-F5344CB8AC3E}">
        <p14:creationId xmlns:p14="http://schemas.microsoft.com/office/powerpoint/2010/main" val="17669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4A671DDC-7A4B-2FC8-966C-B21F6FDD297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Griffin R.W., (2017) </a:t>
            </a:r>
            <a:r>
              <a:rPr lang="pl-PL" i="1" dirty="0">
                <a:solidFill>
                  <a:srgbClr val="000000"/>
                </a:solidFill>
                <a:ea typeface="Times New Roman" panose="02020603050405020304" pitchFamily="18" charset="0"/>
              </a:rPr>
              <a:t>Podstawy zarządzania organizacjami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, PWN Warszawa.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 Patrz 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link.http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://han.uek.krakow.pl/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han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pwn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https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/libra.ibuk.pl/</a:t>
            </a:r>
            <a:r>
              <a:rPr lang="pl-PL" dirty="0" err="1">
                <a:solidFill>
                  <a:srgbClr val="000000"/>
                </a:solidFill>
                <a:ea typeface="Times New Roman" panose="02020603050405020304" pitchFamily="18" charset="0"/>
              </a:rPr>
              <a:t>book</a:t>
            </a:r>
            <a:r>
              <a:rPr lang="pl-PL" dirty="0">
                <a:solidFill>
                  <a:srgbClr val="000000"/>
                </a:solidFill>
                <a:ea typeface="Times New Roman" panose="02020603050405020304" pitchFamily="18" charset="0"/>
              </a:rPr>
              <a:t>/184844 .</a:t>
            </a:r>
          </a:p>
          <a:p>
            <a:pPr algn="just">
              <a:lnSpc>
                <a:spcPct val="100000"/>
              </a:lnSpc>
            </a:pPr>
            <a:r>
              <a:rPr lang="pl-PL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Organizacja i zarządzanie. Zarys problematyki 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(1986),  pod red. A. Stabryły i J. </a:t>
            </a:r>
            <a:r>
              <a:rPr lang="pl-PL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Trzcienieckiego</a:t>
            </a:r>
            <a:r>
              <a:rPr lang="pl-PL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Państwowe Wydawnictwo Naukowe, Warszawa.</a:t>
            </a:r>
          </a:p>
          <a:p>
            <a:pPr algn="just">
              <a:lnSpc>
                <a:spcPct val="100000"/>
              </a:lnSpc>
            </a:pPr>
            <a:r>
              <a:rPr lang="pl-PL" i="1" dirty="0">
                <a:ea typeface="Times New Roman" panose="02020603050405020304" pitchFamily="18" charset="0"/>
              </a:rPr>
              <a:t>Podstawy organizacji i zarządzania. Podejścia i koncepcje badawcze</a:t>
            </a:r>
            <a:r>
              <a:rPr lang="pl-PL" dirty="0">
                <a:ea typeface="Times New Roman" panose="02020603050405020304" pitchFamily="18" charset="0"/>
              </a:rPr>
              <a:t>, pod red. A. Stabryły, Wydawnictwo Uniwersytetu Ekonomicznego w Krakowie, Kraków 2018.</a:t>
            </a:r>
          </a:p>
          <a:p>
            <a:pPr algn="just">
              <a:lnSpc>
                <a:spcPct val="100000"/>
              </a:lnSpc>
            </a:pPr>
            <a:r>
              <a:rPr lang="pl-PL" i="1" dirty="0">
                <a:cs typeface="Times New Roman" panose="02020603050405020304" pitchFamily="18" charset="0"/>
              </a:rPr>
              <a:t>Podstawy zarządzania,</a:t>
            </a:r>
            <a:r>
              <a:rPr lang="pl-PL" dirty="0">
                <a:cs typeface="Times New Roman" panose="02020603050405020304" pitchFamily="18" charset="0"/>
              </a:rPr>
              <a:t> (2012) red. nauk. A. Bielawska-Zakrzewska, Oficyna a Wolters Kluwer business, Warszawa</a:t>
            </a:r>
          </a:p>
          <a:p>
            <a:pPr algn="just">
              <a:lnSpc>
                <a:spcPct val="100000"/>
              </a:lnSpc>
            </a:pPr>
            <a:r>
              <a:rPr lang="pl-PL" dirty="0" err="1">
                <a:ea typeface="Times New Roman" panose="02020603050405020304" pitchFamily="18" charset="0"/>
              </a:rPr>
              <a:t>Stoner</a:t>
            </a:r>
            <a:r>
              <a:rPr lang="pl-PL" dirty="0">
                <a:ea typeface="Times New Roman" panose="02020603050405020304" pitchFamily="18" charset="0"/>
              </a:rPr>
              <a:t> J. F., </a:t>
            </a:r>
            <a:r>
              <a:rPr lang="pl-PL" dirty="0" err="1">
                <a:ea typeface="Times New Roman" panose="02020603050405020304" pitchFamily="18" charset="0"/>
              </a:rPr>
              <a:t>Wankel</a:t>
            </a:r>
            <a:r>
              <a:rPr lang="pl-PL" dirty="0">
                <a:ea typeface="Times New Roman" panose="02020603050405020304" pitchFamily="18" charset="0"/>
              </a:rPr>
              <a:t> Ch., (1992) </a:t>
            </a:r>
            <a:r>
              <a:rPr lang="pl-PL" i="1" dirty="0">
                <a:ea typeface="Times New Roman" panose="02020603050405020304" pitchFamily="18" charset="0"/>
              </a:rPr>
              <a:t>Kierowanie</a:t>
            </a:r>
            <a:r>
              <a:rPr lang="pl-PL" dirty="0">
                <a:ea typeface="Times New Roman" panose="02020603050405020304" pitchFamily="18" charset="0"/>
              </a:rPr>
              <a:t>, PWE, Warszawa, Wyd. I., </a:t>
            </a:r>
          </a:p>
          <a:p>
            <a:pPr algn="just"/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45D5F8C-C64F-FF0C-DACD-0F5EEE37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Literatura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4C054B7-A259-5143-923A-8315ED95D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775" y="4039096"/>
            <a:ext cx="3856384" cy="23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BE23543-B3BA-2651-4EC2-C6D495352F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Zapraszam do zadawania pytań</a:t>
            </a:r>
          </a:p>
          <a:p>
            <a:r>
              <a:rPr lang="pl-PL" dirty="0"/>
              <a:t>                               </a:t>
            </a:r>
            <a:r>
              <a:rPr lang="pl-PL" sz="4000" dirty="0"/>
              <a:t>?</a:t>
            </a:r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4D107710-EA5F-86C1-D353-0184D9F670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1" r="21161"/>
          <a:stretch>
            <a:fillRect/>
          </a:stretch>
        </p:blipFill>
        <p:spPr/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3225C6AE-F565-3A21-140D-1D11E648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</p:spTree>
    <p:extLst>
      <p:ext uri="{BB962C8B-B14F-4D97-AF65-F5344CB8AC3E}">
        <p14:creationId xmlns:p14="http://schemas.microsoft.com/office/powerpoint/2010/main" val="15322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AFE5273B-C2FF-4511-089B-1B0ACE2877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Można dużo zrobić w pojedynkę, ale największe sukcesy osiąga się przy wsparciu innych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7B9317B5-C776-3960-3F3D-71A0D87BD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5EBEE8-3F97-4BCD-1EA5-4DBC44ED1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71" y="2700331"/>
            <a:ext cx="3611681" cy="24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D856AE8-6615-916B-8250-29F5803712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3" y="1268412"/>
            <a:ext cx="11522075" cy="5251657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W języku potocznym "organizacja" to grupę osób, ład, porządek, logikę w jakiekolwiek dziedzinie działalności lub w zbiorach przedmiotów</a:t>
            </a:r>
            <a:r>
              <a:rPr lang="pl-PL" altLang="pl-PL" b="0" dirty="0">
                <a:solidFill>
                  <a:schemeClr val="tx1"/>
                </a:solidFill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pl-PL" altLang="pl-PL" dirty="0">
                <a:solidFill>
                  <a:schemeClr val="tx1"/>
                </a:solidFill>
              </a:rPr>
              <a:t>Słowo "organizacja" wraz z pokrewnymi wyrazami “organizować", “zorganizowany", “organizator" rozpowszechniło się w literaturze począwszy od lat 20 XX w.</a:t>
            </a:r>
          </a:p>
          <a:p>
            <a:pPr>
              <a:spcBef>
                <a:spcPct val="50000"/>
              </a:spcBef>
            </a:pPr>
            <a:r>
              <a:rPr lang="pl-PL" altLang="pl-PL" sz="1800" dirty="0">
                <a:solidFill>
                  <a:schemeClr val="tx1"/>
                </a:solidFill>
              </a:rPr>
              <a:t>Od końca XIX w. organem nazywano urząd, instytucję pełniąca określone funkcje społeczne jak i występujący w instytucji referat, dział (organ </a:t>
            </a:r>
            <a:r>
              <a:rPr lang="pl-PL" altLang="pl-PL" sz="1800" dirty="0" err="1">
                <a:solidFill>
                  <a:schemeClr val="tx1"/>
                </a:solidFill>
              </a:rPr>
              <a:t>ogólnoadministracyjny</a:t>
            </a:r>
            <a:r>
              <a:rPr lang="pl-PL" altLang="pl-PL" sz="1800" dirty="0">
                <a:solidFill>
                  <a:schemeClr val="tx1"/>
                </a:solidFill>
              </a:rPr>
              <a:t>) oraz  wydział, departament (organ wykonawczy). </a:t>
            </a:r>
          </a:p>
          <a:p>
            <a:pPr>
              <a:spcBef>
                <a:spcPct val="50000"/>
              </a:spcBef>
            </a:pPr>
            <a:endParaRPr lang="pl-PL" altLang="pl-PL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pl-PL" altLang="pl-PL" b="0" dirty="0">
              <a:solidFill>
                <a:schemeClr val="tx1"/>
              </a:solidFill>
            </a:endParaRPr>
          </a:p>
          <a:p>
            <a:endParaRPr lang="pl-PL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CC8F508-4786-4F60-24E2-E44B45004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</a:t>
            </a:r>
          </a:p>
        </p:txBody>
      </p:sp>
    </p:spTree>
    <p:extLst>
      <p:ext uri="{BB962C8B-B14F-4D97-AF65-F5344CB8AC3E}">
        <p14:creationId xmlns:p14="http://schemas.microsoft.com/office/powerpoint/2010/main" val="337877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59A1C192-849E-761F-5D02-5E8FACD3CB3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719" y="1268413"/>
            <a:ext cx="11522075" cy="5040312"/>
          </a:xfrm>
        </p:spPr>
        <p:txBody>
          <a:bodyPr/>
          <a:lstStyle/>
          <a:p>
            <a:pPr marL="0" indent="0">
              <a:buNone/>
            </a:pPr>
            <a:r>
              <a:rPr lang="pl-PL" altLang="pl-PL" b="0" dirty="0">
                <a:solidFill>
                  <a:schemeClr val="tx1"/>
                </a:solidFill>
              </a:rPr>
              <a:t>Organizacje w formie przedsiębiorstwa powstały w XIX wieku na bazie średniowiecznego kramu i sklepu. Protoplastą przedsiębiorstwa były najpierw  </a:t>
            </a:r>
            <a:r>
              <a:rPr lang="pl-PL" altLang="pl-PL" dirty="0">
                <a:solidFill>
                  <a:schemeClr val="tx1"/>
                </a:solidFill>
              </a:rPr>
              <a:t>warsztaty rzemieślnicze</a:t>
            </a:r>
            <a:r>
              <a:rPr lang="pl-PL" altLang="pl-PL" b="0" dirty="0">
                <a:solidFill>
                  <a:schemeClr val="tx1"/>
                </a:solidFill>
              </a:rPr>
              <a:t>  - a potem </a:t>
            </a:r>
            <a:r>
              <a:rPr lang="pl-PL" altLang="pl-PL" dirty="0">
                <a:solidFill>
                  <a:schemeClr val="tx1"/>
                </a:solidFill>
              </a:rPr>
              <a:t>manufaktury przemysłowe</a:t>
            </a:r>
            <a:endParaRPr lang="pl-PL" altLang="pl-PL" b="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CF4DF4A-B7D5-240B-E2A4-49DD14F7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F3987B2-C9CD-BC38-5D5D-A2F59411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3627"/>
            <a:ext cx="21986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B4B47-45E6-F081-B209-51671812C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543" y="2739885"/>
            <a:ext cx="343852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E5423DC7-26A0-565C-D5FC-31495E522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767" y="4570413"/>
            <a:ext cx="2714625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86B51C4B-D653-35A9-3318-3E4665D9C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83" y="2660374"/>
            <a:ext cx="3048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4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ED6A8BC-DBDB-4F42-3867-6CA35F4C9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Do klasycznych sposobów postrzegania organizacji należą: </a:t>
            </a:r>
          </a:p>
          <a:p>
            <a:endParaRPr lang="pl-PL" altLang="pl-PL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6102254-66A5-C9AE-E18D-FC6534E2EA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963" y="2393732"/>
            <a:ext cx="5629609" cy="391499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pl-PL" altLang="pl-PL" dirty="0"/>
              <a:t>rzeczowe (przedmiotowe)</a:t>
            </a:r>
            <a:r>
              <a:rPr lang="pl-PL" altLang="pl-PL" b="0" dirty="0"/>
              <a:t>,</a:t>
            </a:r>
            <a:r>
              <a:rPr lang="pl-PL" altLang="pl-PL" dirty="0"/>
              <a:t> </a:t>
            </a:r>
          </a:p>
          <a:p>
            <a:pPr eaLnBrk="1" hangingPunct="1">
              <a:buFontTx/>
              <a:buChar char="•"/>
            </a:pPr>
            <a:r>
              <a:rPr lang="pl-PL" altLang="pl-PL" dirty="0"/>
              <a:t>czynnościowe</a:t>
            </a:r>
            <a:r>
              <a:rPr lang="pl-PL" altLang="pl-PL" b="0" dirty="0"/>
              <a:t>,</a:t>
            </a:r>
            <a:r>
              <a:rPr lang="pl-PL" altLang="pl-PL" dirty="0"/>
              <a:t> </a:t>
            </a:r>
          </a:p>
          <a:p>
            <a:pPr eaLnBrk="1" hangingPunct="1">
              <a:buFontTx/>
              <a:buChar char="•"/>
            </a:pPr>
            <a:r>
              <a:rPr lang="pl-PL" altLang="pl-PL" dirty="0"/>
              <a:t>atrybutowe</a:t>
            </a:r>
            <a:r>
              <a:rPr lang="pl-PL" altLang="pl-PL" b="0" dirty="0"/>
              <a:t>, </a:t>
            </a:r>
          </a:p>
          <a:p>
            <a:pPr eaLnBrk="1" hangingPunct="1">
              <a:buFontTx/>
              <a:buChar char="•"/>
            </a:pPr>
            <a:endParaRPr lang="pl-PL" altLang="pl-PL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83ED06-D75F-7712-52EF-A24885FE11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Do nowoczesnych sposobów postrzegania organizacji należą: 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EA597AA-AB0A-4B01-48D8-AB407A8565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5085" y="2393732"/>
            <a:ext cx="5631953" cy="3914993"/>
          </a:xfrm>
        </p:spPr>
        <p:txBody>
          <a:bodyPr/>
          <a:lstStyle/>
          <a:p>
            <a:pPr>
              <a:buFontTx/>
              <a:buChar char="•"/>
            </a:pPr>
            <a:r>
              <a:rPr lang="pl-PL" altLang="pl-PL" dirty="0"/>
              <a:t>systemowe,  </a:t>
            </a:r>
          </a:p>
          <a:p>
            <a:pPr>
              <a:buFontTx/>
              <a:buChar char="•"/>
            </a:pPr>
            <a:r>
              <a:rPr lang="pl-PL" altLang="pl-PL" dirty="0"/>
              <a:t>sytuacyjne.</a:t>
            </a:r>
            <a:r>
              <a:rPr lang="pl-PL" altLang="pl-PL" dirty="0">
                <a:solidFill>
                  <a:srgbClr val="FFFF00"/>
                </a:solidFill>
              </a:rPr>
              <a:t> </a:t>
            </a:r>
          </a:p>
          <a:p>
            <a:endParaRPr lang="pl-PL" dirty="0"/>
          </a:p>
        </p:txBody>
      </p:sp>
      <p:pic>
        <p:nvPicPr>
          <p:cNvPr id="9" name="Symbol zastępczy obrazu 8">
            <a:extLst>
              <a:ext uri="{FF2B5EF4-FFF2-40B4-BE49-F238E27FC236}">
                <a16:creationId xmlns:a16="http://schemas.microsoft.com/office/drawing/2014/main" id="{48DBE958-0EF3-CCCF-5D07-377E6379822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1" b="23331"/>
          <a:stretch>
            <a:fillRect/>
          </a:stretch>
        </p:blipFill>
        <p:spPr/>
      </p:pic>
      <p:sp>
        <p:nvSpPr>
          <p:cNvPr id="7" name="Tytuł 6">
            <a:extLst>
              <a:ext uri="{FF2B5EF4-FFF2-40B4-BE49-F238E27FC236}">
                <a16:creationId xmlns:a16="http://schemas.microsoft.com/office/drawing/2014/main" id="{D2823060-3B30-E952-BB94-76B3D1A1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B83E6A1-3F1F-7840-9A18-6F4D8EA17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69862"/>
            <a:ext cx="4187687" cy="296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0BE0C1C-4B4B-7B61-642E-101277213C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W</a:t>
            </a:r>
            <a:r>
              <a:rPr lang="pl-PL" altLang="pl-PL" i="1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ujęciu rzeczowym (przedmiotowym)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BF56ECC-5CA9-6671-D1E5-636A1EF3B9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altLang="pl-PL" sz="1800" b="0" dirty="0"/>
              <a:t>organizacja to </a:t>
            </a:r>
            <a:r>
              <a:rPr lang="pl-PL" altLang="pl-PL" sz="1800" dirty="0"/>
              <a:t>pewien rodzaj całości</a:t>
            </a:r>
            <a:r>
              <a:rPr lang="pl-PL" altLang="pl-PL" sz="1800" b="0" dirty="0"/>
              <a:t>, to specyficzny, wyodrębniony z otoczenia obiekt (np. poprzez nazwę, logo, umiejscowienie w przestrzeni, czyli lokalizację lub adres, określenie formy organizacyjno-prawnej itp.) o charakterystycznych tylko dla niego cechach. </a:t>
            </a:r>
          </a:p>
          <a:p>
            <a:r>
              <a:rPr lang="pl-PL" altLang="pl-PL" sz="1800" b="0" dirty="0"/>
              <a:t>Termin „organizacja” w tym rozumieniu oznacza </a:t>
            </a:r>
            <a:r>
              <a:rPr lang="pl-PL" altLang="pl-PL" sz="1800" dirty="0"/>
              <a:t>instytucję,</a:t>
            </a:r>
            <a:r>
              <a:rPr lang="pl-PL" altLang="pl-PL" sz="1800" b="0" dirty="0"/>
              <a:t> na przykład przedsiębiorstwo, urząd skarbowy, zespół opieki zdrowotnej, drużynę sportową.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43D99E2-5AE4-46D8-73E0-136729AEDC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W ujęciu atrybutowym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1034E39-B9E4-2846-DA0A-518C1DEBCE4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altLang="pl-PL" sz="1800" b="0" dirty="0"/>
              <a:t>organizacja to </a:t>
            </a:r>
            <a:r>
              <a:rPr lang="pl-PL" altLang="pl-PL" sz="1800" dirty="0"/>
              <a:t>pewien zestaw cech</a:t>
            </a:r>
            <a:r>
              <a:rPr lang="pl-PL" altLang="pl-PL" sz="1800" b="0" dirty="0"/>
              <a:t>, które zyskuje się (bądź nie) poprzez sprawne (lub mniej sprawne) wykonywanie najważniejszych dla danego działania czynności.</a:t>
            </a:r>
          </a:p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85B7921-7ABA-95D5-7D99-BE9EE0495D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altLang="pl-PL" dirty="0">
                <a:solidFill>
                  <a:schemeClr val="tx1"/>
                </a:solidFill>
              </a:rPr>
              <a:t>W ujęciu czynnościowym 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4F32B52-410B-A25D-AF6B-D638949EAD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pl-PL" altLang="pl-PL" sz="1800" b="0" dirty="0"/>
              <a:t>organizacja to </a:t>
            </a:r>
            <a:r>
              <a:rPr lang="pl-PL" altLang="pl-PL" sz="1800" dirty="0"/>
              <a:t>pewien zestaw czynności</a:t>
            </a:r>
            <a:r>
              <a:rPr lang="pl-PL" altLang="pl-PL" sz="1800" b="0" dirty="0"/>
              <a:t>, które należy wykonać, aby powstał zaplanowany „obiekt” lub całość.</a:t>
            </a:r>
          </a:p>
          <a:p>
            <a:pPr marL="0" indent="0" eaLnBrk="1" hangingPunct="1">
              <a:buNone/>
            </a:pPr>
            <a:endParaRPr lang="pl-PL" altLang="pl-PL" sz="18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pl-PL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BCB17E44-1BB9-5A52-8D01-2F419812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Pojęcie organizacji</a:t>
            </a:r>
          </a:p>
        </p:txBody>
      </p:sp>
      <p:pic>
        <p:nvPicPr>
          <p:cNvPr id="12" name="Symbol zastępczy obrazu 11">
            <a:extLst>
              <a:ext uri="{FF2B5EF4-FFF2-40B4-BE49-F238E27FC236}">
                <a16:creationId xmlns:a16="http://schemas.microsoft.com/office/drawing/2014/main" id="{DC517394-BD57-1A97-1CD5-FB5EB731268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7" b="15847"/>
          <a:stretch>
            <a:fillRect/>
          </a:stretch>
        </p:blipFill>
        <p:spPr>
          <a:xfrm>
            <a:off x="9393238" y="2"/>
            <a:ext cx="2798762" cy="1671316"/>
          </a:xfrm>
        </p:spPr>
      </p:pic>
    </p:spTree>
    <p:extLst>
      <p:ext uri="{BB962C8B-B14F-4D97-AF65-F5344CB8AC3E}">
        <p14:creationId xmlns:p14="http://schemas.microsoft.com/office/powerpoint/2010/main" val="38962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Geometric Presentation">
      <a:dk1>
        <a:sysClr val="windowText" lastClr="000000"/>
      </a:dk1>
      <a:lt1>
        <a:sysClr val="window" lastClr="FFFFFF"/>
      </a:lt1>
      <a:dk2>
        <a:srgbClr val="44546A"/>
      </a:dk2>
      <a:lt2>
        <a:srgbClr val="ACCBF9"/>
      </a:lt2>
      <a:accent1>
        <a:srgbClr val="5C83C4"/>
      </a:accent1>
      <a:accent2>
        <a:srgbClr val="2C599D"/>
      </a:accent2>
      <a:accent3>
        <a:srgbClr val="1A3B70"/>
      </a:accent3>
      <a:accent4>
        <a:srgbClr val="FA6F1A"/>
      </a:accent4>
      <a:accent5>
        <a:srgbClr val="11224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PZ-2022.potx" id="{13EB705B-E3A1-4208-8903-115F8ACA84A8}" vid="{1BC3E884-3409-492C-ABF4-1C2CE04ED5D3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9EB750-A6DA-4BE8-B87B-FC499FE733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EA9014-ED64-4558-B1E1-D03F0EE32BE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D99ABA-76CE-4A8E-B5F0-C051B96628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KPZ-2022(1)</Template>
  <TotalTime>909</TotalTime>
  <Words>4065</Words>
  <Application>Microsoft Office PowerPoint</Application>
  <PresentationFormat>Panoramiczny</PresentationFormat>
  <Paragraphs>428</Paragraphs>
  <Slides>47</Slides>
  <Notes>11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47</vt:i4>
      </vt:variant>
    </vt:vector>
  </HeadingPairs>
  <TitlesOfParts>
    <vt:vector size="57" baseType="lpstr">
      <vt:lpstr>Arial</vt:lpstr>
      <vt:lpstr>Calibri</vt:lpstr>
      <vt:lpstr>Calibri Light</vt:lpstr>
      <vt:lpstr>Corbel</vt:lpstr>
      <vt:lpstr>Corbel Light</vt:lpstr>
      <vt:lpstr>Times New Roman</vt:lpstr>
      <vt:lpstr>Wingdings</vt:lpstr>
      <vt:lpstr>Motyw pakietu Office</vt:lpstr>
      <vt:lpstr>Document</vt:lpstr>
      <vt:lpstr>Dokument</vt:lpstr>
      <vt:lpstr>Podstawowe pojęcia z zakresu organizacji i zarządzania</vt:lpstr>
      <vt:lpstr>O wykładowcy</vt:lpstr>
      <vt:lpstr>Cel zajęć</vt:lpstr>
      <vt:lpstr>Plan zajęć</vt:lpstr>
      <vt:lpstr>Pojęcie organizacji</vt:lpstr>
      <vt:lpstr>Pojęcie organizacji</vt:lpstr>
      <vt:lpstr>Pojęcie organizacji</vt:lpstr>
      <vt:lpstr>Pojęcie organizacji</vt:lpstr>
      <vt:lpstr>Pojęcie organizacji</vt:lpstr>
      <vt:lpstr>Pojęcie organizacji</vt:lpstr>
      <vt:lpstr>Prezentacja programu PowerPoint</vt:lpstr>
      <vt:lpstr>Prezentacja programu PowerPoint</vt:lpstr>
      <vt:lpstr>Model organizacji H. Mintzberga</vt:lpstr>
      <vt:lpstr>Model organizacji jako kompozycji subsystemów F. Kasta i J. E.  Rosenzweiga </vt:lpstr>
      <vt:lpstr>. Model 7S organizacji według Th. J. Petersa i R. H. Watermana </vt:lpstr>
      <vt:lpstr>Elementy organizacji w modelu systemowym to:  </vt:lpstr>
      <vt:lpstr>Podstawowe cechy organizacji </vt:lpstr>
      <vt:lpstr>Cechy organizacji według M. Bielskiego </vt:lpstr>
      <vt:lpstr>Cechy organizacji według M. Bielskiego – c.d.</vt:lpstr>
      <vt:lpstr>Ogólne typy organizacji  </vt:lpstr>
      <vt:lpstr>Prezentacja programu PowerPoint</vt:lpstr>
      <vt:lpstr>Organizacja w otoczeniu </vt:lpstr>
      <vt:lpstr>Prezentacja programu PowerPoint</vt:lpstr>
      <vt:lpstr>Otoczenie bliższe organizacji i jego elementy </vt:lpstr>
      <vt:lpstr>Otoczenie dalsze organizacji </vt:lpstr>
      <vt:lpstr>Podstawowe sfery otoczenia dalszego </vt:lpstr>
      <vt:lpstr>Podstawowe sfery otoczenia dalszego – c.d.</vt:lpstr>
      <vt:lpstr>Cechy otoczenia </vt:lpstr>
      <vt:lpstr>Metafory organizacji</vt:lpstr>
      <vt:lpstr>Metafory organizacji</vt:lpstr>
      <vt:lpstr>Metafory organizacji</vt:lpstr>
      <vt:lpstr>Metafory organizacji</vt:lpstr>
      <vt:lpstr>Pojęcie  zarządzania  </vt:lpstr>
      <vt:lpstr>Pojęcie zarządzania</vt:lpstr>
      <vt:lpstr>Definicja zarządzania według A. Stabryły</vt:lpstr>
      <vt:lpstr>Prezentacja programu PowerPoint</vt:lpstr>
      <vt:lpstr>Klasyczny podział funkcji zarządzania</vt:lpstr>
      <vt:lpstr>Typologie funkcji zarządzania</vt:lpstr>
      <vt:lpstr>Podmiot i przedmiot zarządzania</vt:lpstr>
      <vt:lpstr>Przedmiotem zarządzania ogólnego (General Management) jest organizacja jako całość  </vt:lpstr>
      <vt:lpstr>Zarządzanie funkcjonalne</vt:lpstr>
      <vt:lpstr>Rodzaje zarządzania</vt:lpstr>
      <vt:lpstr>Narzędzia zarządzania – czynniki decyzyjne</vt:lpstr>
      <vt:lpstr>Cechy zarządzania wg. P. Druckera (1996) </vt:lpstr>
      <vt:lpstr>Podsumowanie</vt:lpstr>
      <vt:lpstr>Literatura</vt:lpstr>
      <vt:lpstr>Dziękuję za uwagę!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Beliczyński</dc:creator>
  <cp:lastModifiedBy>Jan Beliczyński</cp:lastModifiedBy>
  <cp:revision>79</cp:revision>
  <cp:lastPrinted>2022-06-10T16:42:03Z</cp:lastPrinted>
  <dcterms:created xsi:type="dcterms:W3CDTF">2022-07-21T18:20:43Z</dcterms:created>
  <dcterms:modified xsi:type="dcterms:W3CDTF">2022-10-08T16:14:52Z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