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7" r:id="rId2"/>
    <p:sldId id="350" r:id="rId3"/>
    <p:sldId id="351" r:id="rId4"/>
    <p:sldId id="352" r:id="rId5"/>
    <p:sldId id="347" r:id="rId6"/>
    <p:sldId id="259" r:id="rId7"/>
    <p:sldId id="263" r:id="rId8"/>
    <p:sldId id="261" r:id="rId9"/>
    <p:sldId id="262" r:id="rId10"/>
    <p:sldId id="264" r:id="rId11"/>
    <p:sldId id="266" r:id="rId12"/>
    <p:sldId id="265" r:id="rId13"/>
    <p:sldId id="364" r:id="rId14"/>
    <p:sldId id="267" r:id="rId15"/>
    <p:sldId id="268" r:id="rId16"/>
    <p:sldId id="269" r:id="rId17"/>
    <p:sldId id="365" r:id="rId18"/>
    <p:sldId id="357" r:id="rId19"/>
    <p:sldId id="258" r:id="rId20"/>
    <p:sldId id="363" r:id="rId21"/>
    <p:sldId id="277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6"/>
    <p:restoredTop sz="94627"/>
  </p:normalViewPr>
  <p:slideViewPr>
    <p:cSldViewPr snapToGrid="0">
      <p:cViewPr varScale="1">
        <p:scale>
          <a:sx n="93" d="100"/>
          <a:sy n="93" d="100"/>
        </p:scale>
        <p:origin x="9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3F27C-0EB8-FF46-AE0F-025355831318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01EB2-21F4-FC42-A42C-F01AE14CDB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267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Elementy wizerunkowe na trzy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części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pl-PL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 organizacji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związany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wartościami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deklarowanymi przez organizację, </a:t>
            </a:r>
            <a:r>
              <a:rPr lang="pl-PL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komunikowanie o stanie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prowadzone przez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różne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podsystemy komunikowania w organizacji oraz </a:t>
            </a:r>
            <a:r>
              <a:rPr lang="pl-PL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społeczny rezonans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powyższych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grupach otoczenia organizacji, opinia publiczna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kształtująca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̨ na podstawie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czynników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racjonalnych, emocjonalnych i społecznych. 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420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 err="1">
                <a:effectLst/>
              </a:rPr>
              <a:t>Balensiaga</a:t>
            </a:r>
            <a:endParaRPr lang="pl-PL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b="1" dirty="0"/>
              <a:t>Afera </a:t>
            </a:r>
            <a:r>
              <a:rPr lang="pl-PL" b="1" dirty="0" err="1"/>
              <a:t>Balenciaga</a:t>
            </a:r>
            <a:r>
              <a:rPr lang="pl-PL" b="1" dirty="0"/>
              <a:t> (2022)</a:t>
            </a:r>
            <a:r>
              <a:rPr lang="pl-PL" dirty="0"/>
              <a:t> to kryzys wizerunkowy wywołany kontrowersyjną kampanią reklamową, w której pojawiły się dzieci oraz elementy kojarzone z tematyką BDSM.</a:t>
            </a:r>
          </a:p>
          <a:p>
            <a:r>
              <a:rPr lang="pl-PL" b="1" dirty="0"/>
              <a:t>Na czym polegał problem?</a:t>
            </a:r>
          </a:p>
          <a:p>
            <a:r>
              <a:rPr lang="pl-PL" dirty="0"/>
              <a:t>Marka </a:t>
            </a:r>
            <a:r>
              <a:rPr lang="pl-PL" dirty="0" err="1"/>
              <a:t>Balenciaga</a:t>
            </a:r>
            <a:r>
              <a:rPr lang="pl-PL" dirty="0"/>
              <a:t> opublikowała zdjęcia promujące akcesoria (m.in. pluszowe torebki w kształcie misiów).</a:t>
            </a:r>
            <a:br>
              <a:rPr lang="pl-PL" dirty="0"/>
            </a:br>
            <a:r>
              <a:rPr lang="pl-PL" dirty="0"/>
              <a:t>Na fotografiach:</a:t>
            </a:r>
          </a:p>
          <a:p>
            <a:r>
              <a:rPr lang="pl-PL" dirty="0"/>
              <a:t>dzieci pozowały z misiami ubranymi w uprzęże i elementy stylizowane na </a:t>
            </a:r>
            <a:r>
              <a:rPr lang="pl-PL" b="1" dirty="0"/>
              <a:t>BDSM</a:t>
            </a:r>
            <a:r>
              <a:rPr lang="pl-PL" dirty="0"/>
              <a:t>,</a:t>
            </a:r>
          </a:p>
          <a:p>
            <a:r>
              <a:rPr lang="pl-PL" dirty="0"/>
              <a:t>w tle jednego z ujęć zauważono dokumenty przypominające fragmenty orzeczenia sądowego dotyczącego pornografii dziecięcej (co dodatkowo wzbudziło oburzenie).</a:t>
            </a:r>
          </a:p>
          <a:p>
            <a:r>
              <a:rPr lang="pl-PL" b="1" dirty="0"/>
              <a:t>Dlaczego wywołało to oburzenie?</a:t>
            </a:r>
          </a:p>
          <a:p>
            <a:r>
              <a:rPr lang="pl-PL" dirty="0"/>
              <a:t>Kampania została ostro skrytykowana, ponieważ:</a:t>
            </a:r>
          </a:p>
          <a:p>
            <a:r>
              <a:rPr lang="pl-PL" b="1" dirty="0"/>
              <a:t>łączyła wizerunek dzieci z </a:t>
            </a:r>
            <a:r>
              <a:rPr lang="pl-PL" b="1" dirty="0" err="1"/>
              <a:t>seksualizowaną</a:t>
            </a:r>
            <a:r>
              <a:rPr lang="pl-PL" b="1" dirty="0"/>
              <a:t> estetyką</a:t>
            </a:r>
            <a:r>
              <a:rPr lang="pl-PL" dirty="0"/>
              <a:t>,</a:t>
            </a:r>
          </a:p>
          <a:p>
            <a:r>
              <a:rPr lang="pl-PL" dirty="0"/>
              <a:t>została uznana za nieodpowiednią i nieetyczną,</a:t>
            </a:r>
          </a:p>
          <a:p>
            <a:r>
              <a:rPr lang="pl-PL" dirty="0"/>
              <a:t>wywołała podejrzenia o brak kontroli nad przekazem reklamowym.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488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Skutki afery: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natychmiastowe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usunięcie kampanii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oficjalne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przeprosiny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Balenciagi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pozwy wobec współpracujących podwykonawców (później częściowo wycofane),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krytyka ze strony celebrytów i klientów,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poważne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pogorszenie wizerunku marki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ważne?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pokazała, że: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granice w reklamie są szczególnie wrażliwe, gdy dotyczą dzieci,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 odpowiedniego nadzoru nad kampanią może prowadzić do globalnego kryzysu,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opinia publiczna szybko reaguje na treści uznane za nieetyczne.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690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z butelkami Żywiec Zdrój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dotyczyła pojedynczego, ale bardzo nagłośnionego przypadku, który wywołał obawy o bezpieczeństwo produktów.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czym polegał problem?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mediach pojawiła się informacja, że osoba, która napiła się wody z butelki marki Żywiec Zdrój, doznała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poważnego poparzenia przełyku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Podejrzewano, że: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butelce mogła znajdować się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substancja chemiczna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doszło do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zanieczyszczenia produktu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Reakcja i wyjaśnienia: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sprawa została nagłośniona przez media i wzbudziła niepokój konsumentów,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producent rozpoczął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postępowanie wyjaśniające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przeprowadzono badania i kontrole jakości.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Według dostępnych informacji: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 potwierdzono, że problem wynikał z procesu produkcyjnego,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wskazywano raczej na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jednostkowy incydent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np. możliwe uszkodzenie lub ingerencję w butelkę poza zakładem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939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Tiger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Energy Drink – 1 sierpnia (2017)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przykład kryzysu wizerunkowego wywołanego nieodpowiednią komunikacją w mediach społecznościowych.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czym polegał problem?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sierpnia – w rocznicę Powstanie Warszawskie – na oficjalnym Instagramie marki 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Tiger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Energy Drink opublikowano grafikę z podniesionym środkowym palcem i podpisem sugerującym lekceważenie tego dnia („Chrzanić to, co było. Ważne to, co będzie”).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 został odebrany jako: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obraźliwy wobec pamięci historycznej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 szacunku dla ofiar Powstania Warszawskiego,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przykład skrajnie nieodpowiedniego marketingu.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Skutki afery: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natychmiastowa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fala krytyki w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internecie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usunięcie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publiczne przeprosiny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zakończenie współpracy z agencją marketingową odpowiedzialną za kampanię,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przekazanie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500 tys. zł na rzecz powstańców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(m.in. dla Światowy Związek Żołnierzy Armii Krajowej),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poważne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pogorszenie wizerunku marki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ważne?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pokazała, że: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marketing musi uwzględniać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kontekst historyczny i społeczny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granica między „kontrowersją” a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brakiem szacunku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może zostać łatwo przekroczona,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błędy w komunikacji w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mediach mogą błyskawicznie wywołać kryzys.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5887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Volkswagen –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Dieselgate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(2015)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jeden z największych skandali w historii motoryzacji.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czym polegał problem?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wrześniu 2015 roku wyszło na jaw, że firma Volkswagen instalowała w swoich samochodach z silnikami diesla specjalne oprogramowanie, które: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rozpoznawało testy emisji spalin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zaniżało wyniki emisji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podczas badań,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w normalnej jeździe samochody emitowały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znacznie więcej szkodliwych substancji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(np. tlenków azotu).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Kto to ujawnił?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Sprawę nagłośniła 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Environmental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Protection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Agency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(EPA) w USA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203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ważne?</a:t>
            </a:r>
          </a:p>
          <a:p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Dieselgate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pokazało, że nawet duże i znane firmy mogą manipulować wynikami badań, co wpłynęło na: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większą kontrolę nad producentami,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rozwój samochodów elektrycznych,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zmianę podejścia do ekologii w motoryzacji.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9657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Facebook / Cambridge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Analytica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(2018)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skandal związany z niewłaściwym wykorzystaniem danych milionów użytkowników mediów społecznościowych do celów politycznych.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czym polegał problem?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Firma Cambridge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Analytica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pozyskała dane ok. 87 milionów użytkowników Facebook bez ich świadomej zgody.</a:t>
            </a:r>
            <a:b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Dane te pochodziły z aplikacji-quizu i obejmowały m.in.: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polubienia,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zainteresowania,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informacje o znajomych.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tej podstawie tworzono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profile psychologiczne użytkowników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które następnie wykorzystywano do: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precyzyjnego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targetowania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reklam politycznych,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wpływania na decyzje wyborcze (np. w czasie wyborów w USA i kampanii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brexitowej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Kto ujawnił sprawę?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Skandal został nagłośniony przez media, m.in. The Guardian oraz The New York Times.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155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Skutki afery: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ogromny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spadek zaufania do Facebooka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przesłuchania Mark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Zuckerberg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przed Kongresem USA,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wysokie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kary finansowe dla Facebooka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zamknięcie Cambridge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Analytica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wprowadzenie surowszych zasad ochrony danych (np. większa świadomość wokół prywatności).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ważne?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pokazała, że: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dane użytkowników mogą być wykorzystywane do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manipulacji opinią publiczną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 społecznościowe mają ogromny wpływ na politykę,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ochrona prywatności w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internecie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jest kluczowa.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4767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kwietniu 2017 roku linie lotnicze United Airlines sprzedały więcej biletów niż było miejsc (tzw.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overbooking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b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Gdy trzeba było zwolnić miejsca dla członków załogi: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wybrano kilku pasażerów do opuszczenia samolotu,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jeden z nich odmówił,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został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siłą wyciągnięty przez ochronę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 nagrali inni pasażerowie.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Nagranie szybko trafiło do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internetu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stało się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viralem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6434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Skutki zdarzenia: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ogromna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krytyka opinii publicznej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spadek wartości akcji United Airlines,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przeprosiny ze strony firmy (początkowo ocenione jako niewystarczające),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zmiana procedur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overbookingu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 liniach lotniczych,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odszkodowanie dla poszkodowanego pasażera.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ważne?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pokazała, że: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sposób traktowania klientów ma ogromne znaczenie dla wizerunku firmy,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 społecznościowe mogą błyskawicznie nagłośnić incydent,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jedna sytuacja może poważnie zaszkodzić reputacji globalnej marki.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0885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Pepsi – reklama z 2017 roku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przykład kryzysu wizerunkowego wywołanego nieudaną kampanią reklamową. 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czym polegał problem?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2017 roku Pepsi opublikowała reklamę z udziałem Kendall Jenner.</a:t>
            </a:r>
            <a:b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Spot pokazywał młodych ludzi biorących udział w pokojowym proteście (nawiązującym do realnych ruchów społecznych, np. walki o prawa obywatelskie). Kulminacją reklamy była scena, w której Kendall Jenner: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podchodzi do policjanta,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wręcza mu puszkę Pepsi,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 symbolicznie „rozwiązuje konflikt”. 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wywołało to oburzenie?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Reklama została skrytykowana, ponieważ: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trywializowała poważne protesty społeczne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sugerowała, że napięcia społeczne można łatwo rozwiązać w banalny sposób,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była postrzegana jako wykorzystywanie ważnych problemów dla celów marketingowych.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Wielu odbiorców porównywało ją do realnych wydarzeń, np. protestów ruchu Black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Lives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Matter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 spotęgowało negatywną reakcję.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2776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Skutki afery: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szybkie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wycofanie reklamy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oficjalne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przeprosiny Pepsi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krytyka wobec Kendall Jenner,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duży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spadek reputacji marki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(choć krótkoterminowy).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to ważne?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Afera pokazała, że: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firmy muszą uważać przy odnoszeniu się do tematów społecznych,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odbiorcy są bardzo wrażliwi na 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fałsz i powierzchowność przekazu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źle przemyślana reklama może błyskawicznie stać się kryzysem wizerunkowym.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1951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D9985E-8E39-20FD-AF21-E34C5C2235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FF76183-5A7A-D43B-0D5C-A30CE4B8C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9064EA-803B-DF11-FFD9-FD70CA4C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FEAABAA-E9C2-9CF6-1A2E-9457CAEB5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EF8B5F-7E69-B9B9-AD10-663044AF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831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EC8158-0D27-7631-FB68-D84B9853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91EE721-9119-E65A-A67A-E80D4034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F215D0-6E4E-7CD8-1033-16B99D9DB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4D1AAB-CD2F-7229-7DAE-95239444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94DFCE-EDD7-E2AC-BEBF-6BB1CBCD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445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81D9766-C5C2-1B0F-7C58-1DA45EFB69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3BDA420-040A-B390-B5E6-D8C679038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B65D85-0312-AF7A-D257-68BE54D6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268E22-62AB-9440-73FB-451A1D20A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4CE67A-F93A-7721-F54E-FCE6CA86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1376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80C119-93A2-B341-52F0-CAD1EE41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BDB7BB-ADCA-6F16-158F-65578C5C8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177674-ED2C-AC08-8920-11496DAF4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32F8CF-BC78-8173-106E-68B025E24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15AAFF-C838-876B-30A5-26EB444A2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2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D2D647-BDE8-CEEE-C179-20637121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30151A7-5D0D-AA3F-B44E-50100558C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204D3D-B04A-ECD7-2F71-67A01093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1A169CC-39F8-8DDE-33BB-1EDA9F7F6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CCCA2B9-2B1F-0A6D-08E1-26216B69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011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3286F2-97E4-0007-5BE5-D2A299AD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F10FE4-85F1-C157-E68B-87BF84166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0E09B1-D4CF-D11E-22B1-877E3B698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3E506BE-45DD-E1B3-D456-A9085623A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4DB7320-92A5-FD21-F2E7-0ADBD583E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5FCED89-75A7-C0E6-DF19-8C75E6A21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E592F9-B635-5C9A-42A3-AB3E2E0E0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5D04DFA-205E-20C2-5DF2-31639C208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53E5B6-AB0B-22D0-D305-7C3FEF25A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C1835E1-D825-905B-E31A-8589E9D81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9DBF594-FD82-F5E7-98DA-92F75165B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4699B2E-791D-713F-1FAA-66D38CAD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3C2F18-78D7-213F-B633-2D93A02D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E45CB22-000D-CB67-67C0-F242C115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7688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59EE33-5828-BE63-A970-EB507B20C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9ADEB20-6ACA-8ABF-1BEB-7886603B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58BEA2F-C66B-92A0-36AA-EEB85BDE3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8EFA1AE-4B8C-574D-B961-850212519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89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BB6679-962A-7B25-226D-9B198F5F9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C8F52F0-43F7-A0C7-03F8-74C7EAD5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E48DF1B-A68D-3E6C-DB2A-A5B1DA5E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613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C78424-D2EF-0F99-A645-07270630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A1F5B6-0FBD-4D19-F51B-60044736A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7CE8FD2-9948-F9F1-5695-63F27E5E3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D3B443-66F9-45CB-B58F-7B2F7963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2CF6821-DC00-E190-CA8D-F58805283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ED55903-BE1A-3031-B650-E9FA72391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64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54579D-EEE2-DC18-92E7-EF1A26479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0D2209E-AACB-E7CD-E5AD-ACB70E9AB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84DF7AC-E550-BA3D-A682-A6623E082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3BD1D51-FCF9-385B-0220-975052A0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9645C90-28DC-2EAC-9244-41BC3503C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8C4D39B-C9E8-60AC-5CAB-4DC77B16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164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DCB5FE-24B5-7286-1AB0-31399D4EE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CE8E5B7-3C35-E764-DE1D-1A7F6C5BC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D66522-2B93-AA2C-4C35-E875F1D148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A6181-EA97-6A46-A422-16C641E97151}" type="datetimeFigureOut">
              <a:rPr lang="pl-PL" smtClean="0"/>
              <a:t>28.04.2026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2207B1-DD52-86A8-1661-AC964D5D7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F8C582-B813-086F-3DA3-D87E56BBE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36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wvAgDCOdU4?feature=oembed" TargetMode="Externa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/>
              <a:t>Marketing zewnętrzny</a:t>
            </a:r>
            <a:endParaRPr lang="pl-PL" sz="5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</a:rPr>
              <a:t>dr </a:t>
            </a:r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DB46A4-665A-312D-4EE0-640031DA4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Facebook / Cambridge </a:t>
            </a:r>
            <a:r>
              <a:rPr lang="pl-PL" dirty="0" err="1"/>
              <a:t>Analytica</a:t>
            </a:r>
            <a:r>
              <a:rPr lang="pl-PL" dirty="0"/>
              <a:t> (2018)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5255643-AF81-A805-CBD2-29515192A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Problem:</a:t>
            </a:r>
            <a:r>
              <a:rPr lang="pl-PL" dirty="0"/>
              <a:t> Ujawnienie, że dane milionów użytkowników były wykorzystywane bez ich zgody.</a:t>
            </a:r>
          </a:p>
          <a:p>
            <a:r>
              <a:rPr lang="pl-PL" b="1" dirty="0"/>
              <a:t>Skutek:</a:t>
            </a:r>
            <a:r>
              <a:rPr lang="pl-PL" dirty="0"/>
              <a:t> Spadek zaufania, przesłuchania Marka </a:t>
            </a:r>
            <a:r>
              <a:rPr lang="pl-PL" dirty="0" err="1"/>
              <a:t>Zuckerberga</a:t>
            </a:r>
            <a:r>
              <a:rPr lang="pl-PL" dirty="0"/>
              <a:t>, kampania #</a:t>
            </a:r>
            <a:r>
              <a:rPr lang="pl-PL" dirty="0" err="1"/>
              <a:t>DeleteFacebook</a:t>
            </a:r>
            <a:r>
              <a:rPr lang="pl-PL" dirty="0"/>
              <a:t>.</a:t>
            </a:r>
          </a:p>
          <a:p>
            <a:r>
              <a:rPr lang="pl-PL" b="1" dirty="0"/>
              <a:t>Reakcja:</a:t>
            </a:r>
            <a:r>
              <a:rPr lang="pl-PL" dirty="0"/>
              <a:t> Zmiany w polityce prywatności, kampanie edukacyjne.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3204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B9B35EC1-F6CC-1125-C907-D12DEEECC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560" b="1644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8A7C8BA-0144-1844-190F-3776148D8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United Airlines (2017)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30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3C663-E16F-C455-404C-C36300DB1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i="0" u="none" strike="noStrike" dirty="0">
                <a:solidFill>
                  <a:srgbClr val="000000"/>
                </a:solidFill>
                <a:effectLst/>
              </a:rPr>
              <a:t>United Airlines (2017)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ED9430-EA0A-F537-6E1B-BEF418C83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Problem:</a:t>
            </a:r>
            <a:r>
              <a:rPr lang="pl-PL" dirty="0"/>
              <a:t> Brutalne usunięcie pasażera z samolotu.</a:t>
            </a:r>
          </a:p>
          <a:p>
            <a:r>
              <a:rPr lang="pl-PL" b="1" dirty="0"/>
              <a:t>Skutek:</a:t>
            </a:r>
            <a:r>
              <a:rPr lang="pl-PL" dirty="0"/>
              <a:t> Nagranie obiegło świat, fala oburzenia w social mediach.</a:t>
            </a:r>
          </a:p>
          <a:p>
            <a:r>
              <a:rPr lang="pl-PL" b="1" dirty="0"/>
              <a:t>Reakcja:</a:t>
            </a:r>
            <a:r>
              <a:rPr lang="pl-PL" dirty="0"/>
              <a:t> Publiczne przeprosiny, zmiany procedur pokładowych.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0616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7C84B-6CA3-BE53-031A-2161E24F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Reklama Pepsi z </a:t>
            </a:r>
            <a:r>
              <a:rPr lang="pl-PL" dirty="0" err="1"/>
              <a:t>Kendal</a:t>
            </a:r>
            <a:r>
              <a:rPr lang="pl-PL" dirty="0"/>
              <a:t> Jenner</a:t>
            </a:r>
          </a:p>
        </p:txBody>
      </p:sp>
      <p:pic>
        <p:nvPicPr>
          <p:cNvPr id="4" name="Multimedia online 3" descr="Full Pepsi Commercial Starring Kendal Jenner">
            <a:hlinkClick r:id="" action="ppaction://media"/>
            <a:extLst>
              <a:ext uri="{FF2B5EF4-FFF2-40B4-BE49-F238E27FC236}">
                <a16:creationId xmlns:a16="http://schemas.microsoft.com/office/drawing/2014/main" id="{E80EAC57-587D-A1F3-78C5-3B73BB24446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F39318-E24F-96A5-CA7A-558589A46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Pepsi – Reklama z Kendall Jenner (2017)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7D570F-E22B-B7E1-B79E-C88F7809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Problem:</a:t>
            </a:r>
            <a:r>
              <a:rPr lang="pl-PL" dirty="0"/>
              <a:t> Reklama trywializująca protesty społeczne.</a:t>
            </a:r>
          </a:p>
          <a:p>
            <a:r>
              <a:rPr lang="pl-PL" b="1" dirty="0"/>
              <a:t>Skutek:</a:t>
            </a:r>
            <a:r>
              <a:rPr lang="pl-PL" dirty="0"/>
              <a:t> Oskarżenia o brak empatii, fala krytyki.</a:t>
            </a:r>
          </a:p>
          <a:p>
            <a:r>
              <a:rPr lang="pl-PL" b="1" dirty="0"/>
              <a:t>Reakcja:</a:t>
            </a:r>
            <a:r>
              <a:rPr lang="pl-PL" dirty="0"/>
              <a:t> Wycofanie reklamy, przeprosiny.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9808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F38FCEC-57D8-D284-1532-21802A479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64E2AD1-DAA6-F7A1-494E-86EFF6D38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Balenciaga –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kampania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dziećmi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BDSM (2022)</a:t>
            </a:r>
          </a:p>
        </p:txBody>
      </p:sp>
    </p:spTree>
    <p:extLst>
      <p:ext uri="{BB962C8B-B14F-4D97-AF65-F5344CB8AC3E}">
        <p14:creationId xmlns:p14="http://schemas.microsoft.com/office/powerpoint/2010/main" val="696709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EF66B7-894D-D816-D2E2-ADCB6FB52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Balenciaga</a:t>
            </a:r>
            <a:r>
              <a:rPr lang="pl-PL" dirty="0"/>
              <a:t> – kampania z dziećmi i BDSM (2022)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653DE0-2D59-829B-1191-1231295FB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Problem:</a:t>
            </a:r>
            <a:r>
              <a:rPr lang="pl-PL" dirty="0"/>
              <a:t> Kontrowersyjne zdjęcia dzieci z gadżetami BDSM.</a:t>
            </a:r>
          </a:p>
          <a:p>
            <a:r>
              <a:rPr lang="pl-PL" b="1" dirty="0"/>
              <a:t>Skutek:</a:t>
            </a:r>
            <a:r>
              <a:rPr lang="pl-PL" dirty="0"/>
              <a:t> Masowa krytyka, utrata klientów, bojkot.</a:t>
            </a:r>
          </a:p>
          <a:p>
            <a:r>
              <a:rPr lang="pl-PL" b="1" dirty="0"/>
              <a:t>Reakcja:</a:t>
            </a:r>
            <a:r>
              <a:rPr lang="pl-PL" dirty="0"/>
              <a:t> Przeprosiny, pozwy przeciwko agencji kreatywnej, zwolnienia.</a:t>
            </a:r>
          </a:p>
        </p:txBody>
      </p:sp>
    </p:spTree>
    <p:extLst>
      <p:ext uri="{BB962C8B-B14F-4D97-AF65-F5344CB8AC3E}">
        <p14:creationId xmlns:p14="http://schemas.microsoft.com/office/powerpoint/2010/main" val="3632128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E2B0C-E7FD-DDA8-4873-3436FB189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dirty="0"/>
              <a:t>Case </a:t>
            </a:r>
            <a:r>
              <a:rPr lang="pl-PL" dirty="0" err="1"/>
              <a:t>study</a:t>
            </a:r>
            <a:r>
              <a:rPr lang="pl-PL" dirty="0"/>
              <a:t> – praca w zespołach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71E54B5-2794-D0F9-80C0-97E8D74C79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Problem </a:t>
            </a:r>
            <a:br>
              <a:rPr lang="pl-PL" dirty="0"/>
            </a:br>
            <a:r>
              <a:rPr lang="pl-PL" dirty="0"/>
              <a:t>Skutek</a:t>
            </a:r>
            <a:br>
              <a:rPr lang="pl-PL" dirty="0"/>
            </a:br>
            <a:r>
              <a:rPr lang="pl-PL" dirty="0"/>
              <a:t>Reakcja</a:t>
            </a:r>
          </a:p>
        </p:txBody>
      </p:sp>
    </p:spTree>
    <p:extLst>
      <p:ext uri="{BB962C8B-B14F-4D97-AF65-F5344CB8AC3E}">
        <p14:creationId xmlns:p14="http://schemas.microsoft.com/office/powerpoint/2010/main" val="179435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C60D52-BF2F-ECD2-4F62-BD6C497F8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Zarządzanie kryzysowe – definicja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C5F619-1BCB-5449-0B95-C0A95CD23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proces, który ma na celu skuteczne reagowanie na nieprzewidywalne i nagłe sytuacje, które pojawiają się w przedsiębiorstwach,</a:t>
            </a:r>
          </a:p>
          <a:p>
            <a:r>
              <a:rPr lang="pl-PL" dirty="0"/>
              <a:t>ma na celu ochronę wizerunku i zapewnienie firmie stabilizacji,</a:t>
            </a:r>
          </a:p>
          <a:p>
            <a:r>
              <a:rPr lang="pl-PL" dirty="0"/>
              <a:t>podstawą, pozwalającą na szybkie reagowanie w przypadku kryzysu jest plan zarządzania kryzysowego. </a:t>
            </a:r>
          </a:p>
        </p:txBody>
      </p:sp>
    </p:spTree>
    <p:extLst>
      <p:ext uri="{BB962C8B-B14F-4D97-AF65-F5344CB8AC3E}">
        <p14:creationId xmlns:p14="http://schemas.microsoft.com/office/powerpoint/2010/main" val="1195027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komplikowane formuły matematyczne na tablicy">
            <a:extLst>
              <a:ext uri="{FF2B5EF4-FFF2-40B4-BE49-F238E27FC236}">
                <a16:creationId xmlns:a16="http://schemas.microsoft.com/office/drawing/2014/main" id="{4F6E1FBC-CD3B-553F-406E-AA2CFC36DA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46" r="15622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FBAD25-F046-AA63-8557-ED904A5DB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1488568"/>
            <a:ext cx="5444382" cy="4653816"/>
          </a:xfrm>
        </p:spPr>
        <p:txBody>
          <a:bodyPr>
            <a:normAutofit/>
          </a:bodyPr>
          <a:lstStyle/>
          <a:p>
            <a:r>
              <a:rPr lang="pl-PL" dirty="0"/>
              <a:t>proces, obejmujący:</a:t>
            </a:r>
          </a:p>
          <a:p>
            <a:pPr marL="0" indent="0">
              <a:buNone/>
            </a:pPr>
            <a:r>
              <a:rPr lang="pl-PL" dirty="0"/>
              <a:t>-  identyfikację, </a:t>
            </a:r>
          </a:p>
          <a:p>
            <a:pPr marL="0" indent="0">
              <a:buNone/>
            </a:pPr>
            <a:r>
              <a:rPr lang="pl-PL" dirty="0"/>
              <a:t>-  analizę, </a:t>
            </a:r>
          </a:p>
          <a:p>
            <a:pPr>
              <a:buFontTx/>
              <a:buChar char="-"/>
            </a:pPr>
            <a:r>
              <a:rPr lang="pl-PL" dirty="0"/>
              <a:t>przygotowanie,</a:t>
            </a:r>
          </a:p>
          <a:p>
            <a:pPr>
              <a:buFontTx/>
              <a:buChar char="-"/>
            </a:pPr>
            <a:r>
              <a:rPr lang="pl-PL" dirty="0"/>
              <a:t>reakcję na sytuacje kryzysowe, </a:t>
            </a:r>
          </a:p>
          <a:p>
            <a:pPr marL="0" indent="0">
              <a:buNone/>
            </a:pPr>
            <a:r>
              <a:rPr lang="pl-PL" dirty="0"/>
              <a:t>mający na celu ograniczenie związanych z nimi negatywnych skutków. </a:t>
            </a:r>
          </a:p>
        </p:txBody>
      </p:sp>
    </p:spTree>
    <p:extLst>
      <p:ext uri="{BB962C8B-B14F-4D97-AF65-F5344CB8AC3E}">
        <p14:creationId xmlns:p14="http://schemas.microsoft.com/office/powerpoint/2010/main" val="1087316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BFB2AC-79F4-6E31-7F2D-20F81483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Czym jest wizerunek?</a:t>
            </a:r>
          </a:p>
        </p:txBody>
      </p:sp>
      <p:pic>
        <p:nvPicPr>
          <p:cNvPr id="6" name="Graphic 5" descr="Aparat">
            <a:extLst>
              <a:ext uri="{FF2B5EF4-FFF2-40B4-BE49-F238E27FC236}">
                <a16:creationId xmlns:a16="http://schemas.microsoft.com/office/drawing/2014/main" id="{2F6D1108-E50C-ED5D-15FF-D42A67BBEB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879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371398BE-CD5A-916E-CD4A-CE302ECAD1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37" b="-2"/>
          <a:stretch/>
        </p:blipFill>
        <p:spPr>
          <a:xfrm>
            <a:off x="2332602" y="457200"/>
            <a:ext cx="752679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65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1BA9F8-5A3A-56CB-BDC2-F42682024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, kwiat, róża, osoba&#10;&#10;Opis wygenerowany automatycznie">
            <a:extLst>
              <a:ext uri="{FF2B5EF4-FFF2-40B4-BE49-F238E27FC236}">
                <a16:creationId xmlns:a16="http://schemas.microsoft.com/office/drawing/2014/main" id="{F5EE0AE6-11A6-D265-D334-22DE249EC1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9286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4E067A-E53A-CB36-250F-F8F0AB38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Wizerunek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C1A024-2C1A-E382-DEF0-5CC4F1DBB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To sposób, w jaki dana osoba, firma, marka albo instytucja jest postrzegana przez innych.</a:t>
            </a:r>
          </a:p>
          <a:p>
            <a:r>
              <a:rPr lang="pl-PL" dirty="0"/>
              <a:t>Można to rozumieć jako „obraz” w oczach ludzi – niekoniecznie zgodny z rzeczywistością, ale wynikający z:</a:t>
            </a:r>
          </a:p>
          <a:p>
            <a:pPr marL="0" indent="0">
              <a:buNone/>
            </a:pPr>
            <a:r>
              <a:rPr lang="pl-PL" dirty="0"/>
              <a:t>- zachowania,</a:t>
            </a:r>
          </a:p>
          <a:p>
            <a:pPr marL="0" indent="0">
              <a:buNone/>
            </a:pPr>
            <a:r>
              <a:rPr lang="pl-PL" dirty="0"/>
              <a:t>- wyglądu,</a:t>
            </a:r>
          </a:p>
          <a:p>
            <a:pPr marL="0" indent="0">
              <a:buNone/>
            </a:pPr>
            <a:r>
              <a:rPr lang="pl-PL" dirty="0"/>
              <a:t>- komunikacji,</a:t>
            </a:r>
          </a:p>
          <a:p>
            <a:pPr marL="0" indent="0">
              <a:buNone/>
            </a:pPr>
            <a:r>
              <a:rPr lang="pl-PL" dirty="0"/>
              <a:t>- opinii innych osób,</a:t>
            </a:r>
          </a:p>
          <a:p>
            <a:pPr marL="0" indent="0">
              <a:buNone/>
            </a:pPr>
            <a:r>
              <a:rPr lang="pl-PL" dirty="0"/>
              <a:t>- doświadczeń związanych z daną osobą lub organizacją.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135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B684E9-F310-7C2D-9C7C-1AF440D3D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Elementy wizerunkowe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9E20A4-6B66-D425-4402-F0E17630D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stan organizacji;</a:t>
            </a:r>
          </a:p>
          <a:p>
            <a:r>
              <a:rPr lang="pl-PL" dirty="0"/>
              <a:t>komunikowanie o stanie;</a:t>
            </a:r>
          </a:p>
          <a:p>
            <a:r>
              <a:rPr lang="pl-PL" dirty="0"/>
              <a:t>społeczny rezonans.</a:t>
            </a:r>
          </a:p>
        </p:txBody>
      </p:sp>
    </p:spTree>
    <p:extLst>
      <p:ext uri="{BB962C8B-B14F-4D97-AF65-F5344CB8AC3E}">
        <p14:creationId xmlns:p14="http://schemas.microsoft.com/office/powerpoint/2010/main" val="1585689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BAB759-9378-8EDD-D6EA-010D8BDC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Wizerunek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A56C81-9F53-3310-4E3B-86C3001F9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wizerunek rzeczywisty – obejmuje on wewnętrzne wartości, organizacyjne zachowania i działania; </a:t>
            </a:r>
          </a:p>
          <a:p>
            <a:r>
              <a:rPr lang="pl-PL" dirty="0"/>
              <a:t>wizerunek komunikowany – obejmujący informacje przekazywane przez organizacje za pomocą̨ istniejącego w jej ramach systemu komunikowania się̨; </a:t>
            </a:r>
          </a:p>
          <a:p>
            <a:r>
              <a:rPr lang="pl-PL" dirty="0"/>
              <a:t>wizerunek wyobrażony – czyli taki, który kształtuje otoczenie; </a:t>
            </a:r>
          </a:p>
          <a:p>
            <a:r>
              <a:rPr lang="pl-PL" dirty="0"/>
              <a:t>wizerunek idealny – czyli obraz, który organizacja mogłaby osiągnąć gdyby zawsze postępowała zgodnie z założeniami wewnętrznego PR i nie popełniała błędów w zakresie polityki personalnej; </a:t>
            </a:r>
          </a:p>
          <a:p>
            <a:r>
              <a:rPr lang="pl-PL" dirty="0"/>
              <a:t>wizerunek pożądany – taki, który podkreślany jest przez kierownictwo organizacji.</a:t>
            </a:r>
          </a:p>
        </p:txBody>
      </p:sp>
    </p:spTree>
    <p:extLst>
      <p:ext uri="{BB962C8B-B14F-4D97-AF65-F5344CB8AC3E}">
        <p14:creationId xmlns:p14="http://schemas.microsoft.com/office/powerpoint/2010/main" val="254419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BBBF5-2900-0E30-04EC-84413CD90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Marketing zewnętrzny w zarządzaniu kryzysowym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D27F5E-7ED2-EC65-AA99-07F96259D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odnosi się do działań komunikacyjnych i promocyjnych, które organizacja podejmuje na zewnątrz (czyli skierowanych do otoczenia – klientów, mediów, partnerów, opinii publicznej) w celu zminimalizowania negatywnych skutków kryzysu oraz odbudowy zaufania i reputacji marki. </a:t>
            </a:r>
          </a:p>
          <a:p>
            <a:r>
              <a:rPr lang="pl-PL" dirty="0"/>
              <a:t>Jest to kluczowy element skutecznego zarządzania kryzysem.</a:t>
            </a:r>
          </a:p>
        </p:txBody>
      </p:sp>
    </p:spTree>
    <p:extLst>
      <p:ext uri="{BB962C8B-B14F-4D97-AF65-F5344CB8AC3E}">
        <p14:creationId xmlns:p14="http://schemas.microsoft.com/office/powerpoint/2010/main" val="689378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07D3C-13BE-32B5-08CC-A92356690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68CF0899-B0BC-B26E-AA4A-2F1EE95F2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8CBBE08-84CA-6AE1-E53A-E02F0CF31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Volkswagen – Dieselgate (2015)</a:t>
            </a:r>
          </a:p>
        </p:txBody>
      </p:sp>
    </p:spTree>
    <p:extLst>
      <p:ext uri="{BB962C8B-B14F-4D97-AF65-F5344CB8AC3E}">
        <p14:creationId xmlns:p14="http://schemas.microsoft.com/office/powerpoint/2010/main" val="2183130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C98B5D-7220-CC4D-1B44-AD5A3B35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Volkswagen – </a:t>
            </a:r>
            <a:r>
              <a:rPr lang="pl-PL" dirty="0" err="1"/>
              <a:t>Dieselgate</a:t>
            </a:r>
            <a:r>
              <a:rPr lang="pl-PL" dirty="0"/>
              <a:t> (2015)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39DAC9-2B0F-890A-88CF-D6B202E5A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Problem:</a:t>
            </a:r>
            <a:r>
              <a:rPr lang="pl-PL" dirty="0"/>
              <a:t> Fałszowanie wyników emisji spalin.</a:t>
            </a:r>
          </a:p>
          <a:p>
            <a:r>
              <a:rPr lang="pl-PL" b="1" dirty="0"/>
              <a:t>Skutek:</a:t>
            </a:r>
            <a:r>
              <a:rPr lang="pl-PL" dirty="0"/>
              <a:t> Spadek zaufania, wielomiliardowe kary, dymisje zarządu.</a:t>
            </a:r>
          </a:p>
          <a:p>
            <a:r>
              <a:rPr lang="pl-PL" b="1" dirty="0"/>
              <a:t>Reakcja:</a:t>
            </a:r>
            <a:r>
              <a:rPr lang="pl-PL" dirty="0"/>
              <a:t> Kampania naprawcza, zmiany technologiczne, przejście na </a:t>
            </a:r>
            <a:r>
              <a:rPr lang="pl-PL" dirty="0" err="1"/>
              <a:t>elektromobilność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377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D12C0DAE-78EC-0260-106D-3677B6A7A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25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652FF98-43AC-4383-E8E5-F8897B0D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Facebook / Cambridge Analytica (2018)</a:t>
            </a:r>
          </a:p>
        </p:txBody>
      </p:sp>
    </p:spTree>
    <p:extLst>
      <p:ext uri="{BB962C8B-B14F-4D97-AF65-F5344CB8AC3E}">
        <p14:creationId xmlns:p14="http://schemas.microsoft.com/office/powerpoint/2010/main" val="8753771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1745</Words>
  <Application>Microsoft Macintosh PowerPoint</Application>
  <PresentationFormat>Panoramiczny</PresentationFormat>
  <Paragraphs>198</Paragraphs>
  <Slides>21</Slides>
  <Notes>13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Motyw pakietu Office</vt:lpstr>
      <vt:lpstr>Marketing zewnętrzny</vt:lpstr>
      <vt:lpstr>Czym jest wizerunek?</vt:lpstr>
      <vt:lpstr>Wizerunek</vt:lpstr>
      <vt:lpstr>Elementy wizerunkowe</vt:lpstr>
      <vt:lpstr>Wizerunek</vt:lpstr>
      <vt:lpstr>Marketing zewnętrzny w zarządzaniu kryzysowym</vt:lpstr>
      <vt:lpstr>Volkswagen – Dieselgate (2015)</vt:lpstr>
      <vt:lpstr>Volkswagen – Dieselgate (2015)</vt:lpstr>
      <vt:lpstr>Facebook / Cambridge Analytica (2018)</vt:lpstr>
      <vt:lpstr>Facebook / Cambridge Analytica (2018)</vt:lpstr>
      <vt:lpstr>United Airlines (2017)</vt:lpstr>
      <vt:lpstr>United Airlines (2017)</vt:lpstr>
      <vt:lpstr>Reklama Pepsi z Kendal Jenner</vt:lpstr>
      <vt:lpstr>Pepsi – Reklama z Kendall Jenner (2017)</vt:lpstr>
      <vt:lpstr>Balenciaga – kampania z dziećmi i BDSM (2022)</vt:lpstr>
      <vt:lpstr>Balenciaga – kampania z dziećmi i BDSM (2022)</vt:lpstr>
      <vt:lpstr>Case study – praca w zespołach</vt:lpstr>
      <vt:lpstr>Zarządzanie kryzysowe – definicja 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 K</dc:creator>
  <cp:lastModifiedBy>K K</cp:lastModifiedBy>
  <cp:revision>2</cp:revision>
  <dcterms:created xsi:type="dcterms:W3CDTF">2026-04-28T10:10:34Z</dcterms:created>
  <dcterms:modified xsi:type="dcterms:W3CDTF">2026-04-28T16:23:16Z</dcterms:modified>
</cp:coreProperties>
</file>