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1" r:id="rId4"/>
    <p:sldId id="286" r:id="rId5"/>
    <p:sldId id="282" r:id="rId6"/>
    <p:sldId id="287" r:id="rId7"/>
    <p:sldId id="292" r:id="rId8"/>
    <p:sldId id="285" r:id="rId9"/>
    <p:sldId id="289" r:id="rId10"/>
    <p:sldId id="290" r:id="rId11"/>
    <p:sldId id="293" r:id="rId12"/>
    <p:sldId id="291" r:id="rId13"/>
    <p:sldId id="284" r:id="rId14"/>
    <p:sldId id="294" r:id="rId15"/>
    <p:sldId id="271" r:id="rId16"/>
    <p:sldId id="267" r:id="rId17"/>
    <p:sldId id="295" r:id="rId18"/>
    <p:sldId id="268" r:id="rId19"/>
    <p:sldId id="281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121"/>
    <p:restoredTop sz="94759"/>
  </p:normalViewPr>
  <p:slideViewPr>
    <p:cSldViewPr snapToGrid="0">
      <p:cViewPr varScale="1">
        <p:scale>
          <a:sx n="35" d="100"/>
          <a:sy n="35" d="100"/>
        </p:scale>
        <p:origin x="184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A5E5E-67E9-CA49-97EA-D3DF89C20A6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A633-E4F6-F24F-BC50-8E1CA3B98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25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CA633-E4F6-F24F-BC50-8E1CA3B98B2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29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F83BC-8BB6-55A4-AC0F-E3548D088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F805BF-98DC-3FF4-7D72-2B130A4C1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E20AF4-357E-2214-7868-F6D84565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8C5793-4C42-71BF-1A2F-D9E738EB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AAD1D4-1DF3-9C83-534B-F8D4A3F1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1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86EAD-B497-BF5C-B5D8-C9C99B08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4E71D2-7EE7-5356-C252-C9F3EADF0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FD5BC-98E6-A494-75D6-E6500C5B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2A5091-F585-99C6-0683-44BE0DAD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D6769B-6EAC-E9B7-4695-54E9AA0C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99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47AB31-A5F7-F5C6-FD82-89B891F98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8E4D4C-EBB5-3E89-FC43-A416EA40D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E71D26-764B-2856-31B2-6A8D20A4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25B249-0212-128B-58D0-10F86F12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5FC8E3-6751-638C-A22C-04FB39B4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38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CDCB2-BD11-BDD6-23A7-1C852FBE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C82245-1FEF-21A1-22A2-F477F0180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00B0AB-58D7-1A67-5E10-880894B5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40814A-7E64-4878-0B86-C76A430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BBD4D-39DA-9666-66F3-FC245D28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13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C7E75-0BB1-F7DF-3521-CBE3B9B1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8859D1-8028-8DF6-F7B4-34221D598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CE1D76-7B4F-A860-FCE6-90880551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CF90A4-3159-0053-F7CE-00EDDB99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F11B52-0A11-CD68-1AF7-ED6A4DD2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7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52C8A-715F-6568-9A77-5A48009C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437D7-2C9C-5510-F63E-0ED8ACA2A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EAC63B-A6D7-9843-92D2-F8C5579B5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4CAE69-9F0E-9D82-85A3-D7F8192B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276722-0AFE-35A1-AB86-E4DB6200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674837-00F3-ED81-6975-EE33526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84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724A2-6AD8-14DE-6BA1-CC84E5FD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C40460-A803-931B-5B35-8ABC53621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33B64F-7A68-04E0-6F52-70D4C5AF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605E90-CA07-E359-000B-F61204119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B1FE13-2568-9719-4ADE-0308F6478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A7F37E9-89DA-3C86-2DA8-E7532E59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DB368D-5625-0325-0AEB-AB84934E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75C060E-C37F-CAD1-AB4B-4EEE1F56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12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3F8498-2702-A2B8-0E6A-B06763DE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3CC3C8-42DE-2428-944A-B75CD7B3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7EC0234-30A9-6CD0-52D5-2C8283AC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7DA96E-D8D5-912B-6B35-11F9BB38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61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E5DB921-B640-C918-F4ED-A179BC19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06974D-6ECA-ADB6-55BD-1254F81D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484F50-6FCC-5F47-9346-A43A0D60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85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AC5C3-F4CF-3E9F-781F-A9F62257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15164-07FF-C931-4B20-0007384D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A2A4F6-D13A-B762-207E-3E6AFB49D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7C34F8-F86B-72BF-077C-5C9F440E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702243-3C36-75D5-0F8C-3BA8BE13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51B1FF-C155-75EC-CB75-B4C6B68A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27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48EE4A-A99F-494A-8715-A7010C38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B1BDF5-007F-4A4C-3251-D4AE715CC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723303-8AE2-012F-EF90-3241C7B3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8CD294-49EF-BB54-21F1-3C659536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FACCA8-2CB2-C803-C68F-34DD664A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3142BE-1A24-D48D-DA26-50E4A5E9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0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4AFE35-AC23-312C-D746-4CB71659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CFFE99-A8F3-9CEF-E221-ADB3E1C8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2BA983-F1E8-5771-5388-03CE45D99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F130-AB6B-BC44-A0E2-A0B286965FD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5199AB-F517-C9E2-B584-6FEF5CBB9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98FB34-9122-403D-8253-53D5ABC5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22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sap.sejm.gov.pl/isap.nsf/download.xsp/WDU20091571240/U/D20091240Lj.pdf" TargetMode="External"/><Relationship Id="rId3" Type="http://schemas.openxmlformats.org/officeDocument/2006/relationships/hyperlink" Target="https://phavi.umcs.pl/at/attachments/2016/0828/003421-133442-wykonanie-ustawy-budzetowej.pdf" TargetMode="External"/><Relationship Id="rId7" Type="http://schemas.openxmlformats.org/officeDocument/2006/relationships/hyperlink" Target="https://isap.sejm.gov.pl/isap.nsf/download.xsp/WDU20032031966/U/D20031966Lj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ka.sejm.gov.pl/WydBAS.nsf/0/7DCE31CB0162644EC125820A004E7AE6/$file/Studia_BAS_52.pdf" TargetMode="External"/><Relationship Id="rId5" Type="http://schemas.openxmlformats.org/officeDocument/2006/relationships/hyperlink" Target="https://phavi.umcs.pl/at/attachments/2017/0113/221104-procedura-budzetowapf-fp.pdf" TargetMode="External"/><Relationship Id="rId4" Type="http://schemas.openxmlformats.org/officeDocument/2006/relationships/hyperlink" Target="https://agro.icm.edu.pl/agro/element/bwmeta1.element.agro-c42fe8fe-79cf-4299-93b4-11b86762f3b0/c/356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ulpit.uksw.edu.pl/go/sip.legalis.pl~ssl/document-view.seam?documentId=mfrxilrtg4ytgnrvhe4tmltqmfyc4nbyha4timzrg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F7F356-83F9-E5D2-1FED-23119A638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841075"/>
            <a:ext cx="4215062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5000" dirty="0"/>
              <a:t>Ekonomiczna analiza funkcjonowania samorządów lokalnych w Polsce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93692B-B60C-9DE9-F3DE-261C32A6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Arial" panose="020B0604020202020204" pitchFamily="34" charset="0"/>
              </a:rPr>
              <a:t>Katarzyna Baran</a:t>
            </a:r>
            <a:endParaRPr lang="pl-PL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re Wrinkled dłoni z niektórymi monetami">
            <a:extLst>
              <a:ext uri="{FF2B5EF4-FFF2-40B4-BE49-F238E27FC236}">
                <a16:creationId xmlns:a16="http://schemas.microsoft.com/office/drawing/2014/main" id="{0846219D-517E-9B3C-6472-B1962313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7" r="270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443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9AB3E-B89D-9179-5D37-FEDBCDC5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Najważniejsze wydatki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4F9FCB-7C61-45B8-6124-082811B32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W 2025 roku rząd zabezpieczył rekordowo wysokie środki na opiekę zdrowotną.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Zgodnie z ustawą o świadczeniach opieki zdrowotnej finansowanych ze środków publicznych, będzie to co najmniej 6,5% PKB, czyli co najmniej 221,7 mld zł. (wzrost o prawie 31 mld zł, czyli o ok. 16%).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Rekordowe środki zabezpieczone zostały również na obronę narodową, w tym na wzrost uposażeń żołnierzy zawodowych.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Łącznie wydatki na obronę narodową sięgną 186,6 mld zł, czyli będą o 28,6 mld zł większe niż planowano na 2024 rok (wydatki na polskie wojsko wyniosą 4,7% PKB).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93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38FDF55-5A59-39DF-F29D-AADBE703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8" y="1124262"/>
            <a:ext cx="8017652" cy="2690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Dane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makroekonomiczne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Wieniec">
            <a:extLst>
              <a:ext uri="{FF2B5EF4-FFF2-40B4-BE49-F238E27FC236}">
                <a16:creationId xmlns:a16="http://schemas.microsoft.com/office/drawing/2014/main" id="{8FBDFFD8-6FB1-67F9-9648-1C1FAE387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5646" y="5061057"/>
            <a:ext cx="1199733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3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9B646-7D5F-8328-5FE9-E37131A9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Dane makroekonomiczne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1C7663-AE78-1EB4-F6B7-C965D498D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Produkt Krajowy Brutto wzrośnie o 3,9% (w 2024 roku o 3,1%). Spożycie prywatne – w 2025 roku dynamika spożycia prywatnego osiągnie poziom 4,3%.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Inwestycje – w 2025 roku inwestycje ogółem zwiększą się o 6,4%.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Stopa bezrobocia – oczekuje się, że w 2025 roku, ze względu na dalszą poprawę tempa wzrostu gospodarczego, zwiększy się popyt na pracę. W efekcie, zatrudnienie w gospodarce narodowej wzrośnie o 0,4%, a stopa bezrobocia na koniec roku spadnie do 4,9%.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Przeciętne wynagrodzenie – prognozuje się, że w 2025 roku wzrost przeciętnego wynagrodzenia w gospodarce narodowej wyniesie 7,1%, czyli o 2,1 pkt. proc. powyżej prognozowanej inflacji.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Inflacja – oczekuje się, że w 2025 roku inflacja wyniesie 5%</a:t>
            </a:r>
          </a:p>
        </p:txBody>
      </p:sp>
    </p:spTree>
    <p:extLst>
      <p:ext uri="{BB962C8B-B14F-4D97-AF65-F5344CB8AC3E}">
        <p14:creationId xmlns:p14="http://schemas.microsoft.com/office/powerpoint/2010/main" val="212985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D335C-EC81-2FD0-5BB5-7E0BCAC7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Realizacja budżetu centralnego - dysponenci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2F325C-12E3-575D-DC0F-F0CA5BD8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pl-PL" dirty="0"/>
              <a:t>Dysponenci pośredni: kierują̨ wykonaniem budżetu oraz sprawują̨ ogólną kontrolę i nadzór w tym zakresie (Rada Ministrów, Prezes Rady Ministrów, Minister Finansów oraz dysponenci I stopnia, tj. kierownicy jednostek, właściwi ministrowie, kierownicy urzędów centralnych, wojewodowie, kierownicy państwowych jednostek organizacyjnych). </a:t>
            </a:r>
          </a:p>
          <a:p>
            <a:pPr marL="514350" indent="-514350">
              <a:buAutoNum type="arabicPeriod"/>
            </a:pPr>
            <a:r>
              <a:rPr lang="pl-PL" dirty="0"/>
              <a:t>Dysponenci bezpośredni: jednostki sektora finansów publicznych, samodzielnie gromadzące dochody na rzecz budżetu oraz dokonujące wydatków ze środków budżetowych (dysponenci II i III stopnia)</a:t>
            </a:r>
          </a:p>
          <a:p>
            <a:r>
              <a:rPr lang="pl-PL" dirty="0"/>
              <a:t>dysponenci II stopnia (państwowe jednostki budżetowe bezpośrednio podległe dysponentom głównym);</a:t>
            </a:r>
          </a:p>
          <a:p>
            <a:r>
              <a:rPr lang="pl-PL" dirty="0"/>
              <a:t>dysponenci III stopnia (państwowe jednostki budżetowe bezpośrednio podległe dysponentom drugiego stopnia albo głównym, dokonują̨ wydatków ze środków z budżetu, ale bez prawa ich przekazywania dalej).</a:t>
            </a:r>
          </a:p>
          <a:p>
            <a:pPr marL="0" indent="0">
              <a:buNone/>
            </a:pPr>
            <a:r>
              <a:rPr lang="pl-PL" dirty="0"/>
              <a:t>3.    Podmioty prowadzące bankową obsługę budżetu (NBP lub BGK).</a:t>
            </a:r>
          </a:p>
        </p:txBody>
      </p:sp>
    </p:spTree>
    <p:extLst>
      <p:ext uri="{BB962C8B-B14F-4D97-AF65-F5344CB8AC3E}">
        <p14:creationId xmlns:p14="http://schemas.microsoft.com/office/powerpoint/2010/main" val="395946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505C74-0350-84A0-A98D-B894E7C84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13A6D5-34A4-674B-6135-891212887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634EB7-344C-07D4-0C82-BAA5336D4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0FB8C5-A3F6-3C26-6675-AA7DDFDC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74FA1E-F037-AD1A-2FEC-180A82843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B04C62-4FBC-29DB-755A-CC25D89C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B09280E-6DB3-1913-6FB1-F29B94CD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8" y="1124262"/>
            <a:ext cx="8017652" cy="2690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składa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100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zł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7" name="Graphic 6" descr="Wieniec">
            <a:extLst>
              <a:ext uri="{FF2B5EF4-FFF2-40B4-BE49-F238E27FC236}">
                <a16:creationId xmlns:a16="http://schemas.microsoft.com/office/drawing/2014/main" id="{5DE66992-32A7-7150-C247-F06540189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5646" y="5061057"/>
            <a:ext cx="1199733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E0843A9-9E53-B614-40A7-055C44E97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09" y="57173"/>
            <a:ext cx="9466178" cy="680082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AE18729-9FC3-D7E9-7C71-7E2FB08B94FC}"/>
              </a:ext>
            </a:extLst>
          </p:cNvPr>
          <p:cNvSpPr txBox="1"/>
          <p:nvPr/>
        </p:nvSpPr>
        <p:spPr>
          <a:xfrm flipH="1">
            <a:off x="10503338" y="1289742"/>
            <a:ext cx="1015663" cy="5218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www.podatki.gov.pl</a:t>
            </a:r>
            <a:r>
              <a:rPr lang="pl-PL" dirty="0"/>
              <a:t>/z-twoich-</a:t>
            </a:r>
            <a:r>
              <a:rPr lang="pl-PL" dirty="0" err="1"/>
              <a:t>podatkow</a:t>
            </a:r>
            <a:r>
              <a:rPr lang="pl-PL" dirty="0"/>
              <a:t>/dochody-i-wydatki-z-twoich-</a:t>
            </a:r>
            <a:r>
              <a:rPr lang="pl-PL" dirty="0" err="1"/>
              <a:t>podatkow</a:t>
            </a:r>
            <a:r>
              <a:rPr lang="pl-PL" dirty="0"/>
              <a:t>/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78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76DC1C-0EA8-662B-1FE3-AE01D293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Podatki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F8E140-2D42-EDD9-ABE1-081AC6C88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pl-PL" sz="2400" dirty="0"/>
              <a:t>Centralne</a:t>
            </a:r>
          </a:p>
          <a:p>
            <a:pPr>
              <a:buFontTx/>
              <a:buChar char="-"/>
            </a:pPr>
            <a:r>
              <a:rPr lang="pl-PL" sz="2400" dirty="0"/>
              <a:t>podatek dochody od osób fizycznych (PIT)</a:t>
            </a:r>
          </a:p>
          <a:p>
            <a:pPr>
              <a:buFontTx/>
              <a:buChar char="-"/>
            </a:pPr>
            <a:r>
              <a:rPr lang="pl-PL" sz="2400" dirty="0"/>
              <a:t>podatek dochodowy od osób prawnych (CIT)</a:t>
            </a:r>
          </a:p>
          <a:p>
            <a:pPr>
              <a:buFontTx/>
              <a:buChar char="-"/>
            </a:pPr>
            <a:r>
              <a:rPr lang="pl-PL" sz="2400" dirty="0"/>
              <a:t>podatek od towarów i usług (VAT)</a:t>
            </a:r>
          </a:p>
          <a:p>
            <a:pPr>
              <a:buFontTx/>
              <a:buChar char="-"/>
            </a:pPr>
            <a:r>
              <a:rPr lang="pl-PL" sz="2400" dirty="0"/>
              <a:t>podatek akcyzowy</a:t>
            </a:r>
          </a:p>
          <a:p>
            <a:pPr>
              <a:buFontTx/>
              <a:buChar char="-"/>
            </a:pPr>
            <a:r>
              <a:rPr lang="pl-PL" sz="2400" dirty="0"/>
              <a:t>podatek od gier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ADE1F4-AD36-C00E-19A7-4B3BF9479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pl-PL" sz="2400" dirty="0"/>
              <a:t>Lokalne</a:t>
            </a:r>
          </a:p>
          <a:p>
            <a:pPr>
              <a:buFontTx/>
              <a:buChar char="-"/>
            </a:pPr>
            <a:r>
              <a:rPr lang="pl-PL" sz="2400" dirty="0"/>
              <a:t>podatek od nieruchomości</a:t>
            </a:r>
          </a:p>
          <a:p>
            <a:pPr>
              <a:buFontTx/>
              <a:buChar char="-"/>
            </a:pPr>
            <a:r>
              <a:rPr lang="pl-PL" sz="2400" dirty="0"/>
              <a:t>podatek rolny</a:t>
            </a:r>
          </a:p>
          <a:p>
            <a:pPr>
              <a:buFontTx/>
              <a:buChar char="-"/>
            </a:pPr>
            <a:r>
              <a:rPr lang="pl-PL" sz="2400" dirty="0"/>
              <a:t>podatek leśny</a:t>
            </a:r>
          </a:p>
          <a:p>
            <a:pPr>
              <a:buFontTx/>
              <a:buChar char="-"/>
            </a:pPr>
            <a:r>
              <a:rPr lang="pl-PL" sz="2400" dirty="0"/>
              <a:t>podatek od środków transportu</a:t>
            </a:r>
          </a:p>
        </p:txBody>
      </p:sp>
    </p:spTree>
    <p:extLst>
      <p:ext uri="{BB962C8B-B14F-4D97-AF65-F5344CB8AC3E}">
        <p14:creationId xmlns:p14="http://schemas.microsoft.com/office/powerpoint/2010/main" val="2562146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2CFBF6-8E74-C7D7-904F-47DA20095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984D7C3-93B9-890B-2A17-61FAB281A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248DDC-6EC7-83B5-A683-7509D4CC1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796C2C-3A56-C21E-B11D-F7705BBFE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BBC225-6410-E31E-CCFC-CC085CC1F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35A190-201D-5228-6051-F9CD2B38C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28D1220-F09D-DD5B-F43D-103A7766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48" y="1124262"/>
            <a:ext cx="8017652" cy="2690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wpływa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kondycję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budżetów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7" name="Graphic 6" descr="Wieniec">
            <a:extLst>
              <a:ext uri="{FF2B5EF4-FFF2-40B4-BE49-F238E27FC236}">
                <a16:creationId xmlns:a16="http://schemas.microsoft.com/office/drawing/2014/main" id="{647CA8A1-001E-C6B0-8FB4-5F7EAA119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5646" y="5061057"/>
            <a:ext cx="1199733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8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AAEF92-739A-9D5A-EB37-E9738DFF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Czynniki wpływające na kondycję budżetów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913283-E6F3-02B2-6EA9-97A0ECB6D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Koniunktura gospodarcza kraju.</a:t>
            </a:r>
          </a:p>
          <a:p>
            <a:pPr marL="514350" indent="-514350">
              <a:buAutoNum type="arabicPeriod"/>
            </a:pPr>
            <a:r>
              <a:rPr lang="pl-PL" dirty="0"/>
              <a:t>Kształt systemu podatkowego.</a:t>
            </a:r>
          </a:p>
          <a:p>
            <a:pPr marL="514350" indent="-514350">
              <a:buAutoNum type="arabicPeriod"/>
            </a:pPr>
            <a:r>
              <a:rPr lang="pl-PL" dirty="0"/>
              <a:t>Gotowość do ponoszenia ciężaru podatkowego.</a:t>
            </a:r>
          </a:p>
          <a:p>
            <a:pPr marL="514350" indent="-514350">
              <a:buAutoNum type="arabicPeriod"/>
            </a:pPr>
            <a:r>
              <a:rPr lang="pl-PL" dirty="0"/>
              <a:t>Sprawność i efektywność działania administracji publicznej. </a:t>
            </a:r>
          </a:p>
        </p:txBody>
      </p:sp>
    </p:spTree>
    <p:extLst>
      <p:ext uri="{BB962C8B-B14F-4D97-AF65-F5344CB8AC3E}">
        <p14:creationId xmlns:p14="http://schemas.microsoft.com/office/powerpoint/2010/main" val="114165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7A3E33-4F35-5EC5-7BB8-57960C2D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Bibliografia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6BE6E5-2C83-9BE1-EA89-3F49CB1CD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>
                <a:hlinkClick r:id="rId3"/>
              </a:rPr>
              <a:t>https://phavi.umcs.pl/at/attachments/2016/0828/003421-133442-wykonanie-ustawy-budzetowej.pdf</a:t>
            </a:r>
            <a:endParaRPr lang="pl-PL" dirty="0"/>
          </a:p>
          <a:p>
            <a:r>
              <a:rPr lang="pl-PL" dirty="0">
                <a:hlinkClick r:id="rId4"/>
              </a:rPr>
              <a:t>https://agro.icm.edu.pl/agro/element/bwmeta1.element.agro-c42fe8fe-79cf-4299-93b4-11b86762f3b0/c/356.pdf</a:t>
            </a:r>
            <a:endParaRPr lang="pl-PL" dirty="0"/>
          </a:p>
          <a:p>
            <a:r>
              <a:rPr lang="pl-PL" dirty="0">
                <a:hlinkClick r:id="rId5"/>
              </a:rPr>
              <a:t>https://phavi.umcs.pl/at/attachments/2017/0113/221104-procedura-budzetowapf-fp.pdf</a:t>
            </a:r>
            <a:endParaRPr lang="pl-PL" dirty="0"/>
          </a:p>
          <a:p>
            <a:r>
              <a:rPr lang="pl-PL" dirty="0">
                <a:hlinkClick r:id="rId6"/>
              </a:rPr>
              <a:t>http://orka.sejm.gov.pl/WydBAS.nsf/0/7DCE31CB0162644EC125820A004E7AE6/$file/Studia_BAS_52.pdf</a:t>
            </a: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Akty prawne:</a:t>
            </a:r>
          </a:p>
          <a:p>
            <a:r>
              <a:rPr lang="pl-PL" dirty="0">
                <a:hlinkClick r:id="rId7"/>
              </a:rPr>
              <a:t>https://isap.sejm.gov.pl/isap.nsf/download.xsp/WDU20032031966/U/D20031966Lj.pdf</a:t>
            </a:r>
            <a:endParaRPr lang="pl-PL" dirty="0"/>
          </a:p>
          <a:p>
            <a:r>
              <a:rPr lang="pl-PL" dirty="0">
                <a:hlinkClick r:id="rId8"/>
              </a:rPr>
              <a:t>https://isap.sejm.gov.pl/isap.nsf/download.xsp/WDU20091571240/U/D20091240Lj.pdf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858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BF15D9-3654-EA11-A8C6-7D459C94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Budżet centralny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76E598-8698-15DF-A387-04D504089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Podstawowe rozumienie.</a:t>
            </a:r>
          </a:p>
          <a:p>
            <a:pPr marL="514350" indent="-514350">
              <a:buAutoNum type="arabicPeriod"/>
            </a:pPr>
            <a:r>
              <a:rPr lang="pl-PL" dirty="0"/>
              <a:t>Dochody:</a:t>
            </a:r>
          </a:p>
          <a:p>
            <a:pPr marL="0" indent="0">
              <a:buNone/>
            </a:pPr>
            <a:r>
              <a:rPr lang="pl-PL" dirty="0"/>
              <a:t>- bezzwrotne i zwrotne;</a:t>
            </a:r>
          </a:p>
          <a:p>
            <a:pPr>
              <a:buFontTx/>
              <a:buChar char="-"/>
            </a:pPr>
            <a:r>
              <a:rPr lang="pl-PL" dirty="0"/>
              <a:t>krajowe i zagraniczne;</a:t>
            </a:r>
          </a:p>
          <a:p>
            <a:pPr>
              <a:buFontTx/>
              <a:buChar char="-"/>
            </a:pPr>
            <a:r>
              <a:rPr lang="pl-PL" dirty="0"/>
              <a:t>podatkowe i niepodatkowe</a:t>
            </a:r>
          </a:p>
          <a:p>
            <a:pPr marL="0" indent="0">
              <a:buNone/>
            </a:pPr>
            <a:r>
              <a:rPr lang="pl-PL" dirty="0"/>
              <a:t>3.   Danina publiczna.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205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E3EA7C-57B4-598B-5DA9-C0B91D57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626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Przykładowa struktura dochodów budżetu centralnego: Polska 2019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F593B75-821A-555D-66FD-AC7D7F325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246" y="1690687"/>
            <a:ext cx="10256137" cy="43344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A53BB3C-EB8A-EA0A-FEC8-F053AC1270F9}"/>
              </a:ext>
            </a:extLst>
          </p:cNvPr>
          <p:cNvSpPr txBox="1"/>
          <p:nvPr/>
        </p:nvSpPr>
        <p:spPr>
          <a:xfrm>
            <a:off x="838199" y="6173272"/>
            <a:ext cx="927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www.podatki.gov.pl</a:t>
            </a:r>
            <a:r>
              <a:rPr lang="pl-PL" dirty="0"/>
              <a:t>/z-twoich-</a:t>
            </a:r>
            <a:r>
              <a:rPr lang="pl-PL" dirty="0" err="1"/>
              <a:t>podatkow</a:t>
            </a:r>
            <a:r>
              <a:rPr lang="pl-PL" dirty="0"/>
              <a:t>/dochody-i-wydatki-z-twoich-</a:t>
            </a:r>
            <a:r>
              <a:rPr lang="pl-PL" dirty="0" err="1"/>
              <a:t>podatkow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3557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F6DD38F-B772-BD0B-F14F-D23A2206B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74" b="55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5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8E06AD-95D5-6A06-1D5F-F9D2669D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Budżet centralny - wydatki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5799D3-F59E-316D-3400-94B9D6E0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pl-PL" sz="2000" dirty="0"/>
              <a:t>funkcjonowanie organów władzy publicznej, w tym organów administracji rządowej, organów kontroli i ochrony prawa oraz sądów i trybunałów;</a:t>
            </a:r>
          </a:p>
          <a:p>
            <a:r>
              <a:rPr lang="pl-PL" sz="2000" dirty="0"/>
              <a:t>zadania wykonywane przez administrację rządową;</a:t>
            </a:r>
          </a:p>
          <a:p>
            <a:r>
              <a:rPr lang="pl-PL" sz="2000" dirty="0"/>
              <a:t>subwencje ogólne dla jednostek samorządu terytorialnego;</a:t>
            </a:r>
          </a:p>
          <a:p>
            <a:r>
              <a:rPr lang="pl-PL" sz="2000" dirty="0"/>
              <a:t>dotacje dla jednostek samorządu terytorialnego;</a:t>
            </a:r>
          </a:p>
          <a:p>
            <a:r>
              <a:rPr lang="pl-PL" sz="2000" dirty="0"/>
              <a:t>wpłaty do budżetu Unii Europejskiej, zwane dalej „środkami własnymi Unii Europejskiej”;</a:t>
            </a:r>
          </a:p>
          <a:p>
            <a:r>
              <a:rPr lang="pl-PL" sz="2000" dirty="0"/>
              <a:t>subwencje dla partii politycznych;</a:t>
            </a:r>
          </a:p>
          <a:p>
            <a:r>
              <a:rPr lang="pl-PL" sz="2000" dirty="0"/>
              <a:t>dotacje na zadania określone odrębnymi ustawami;</a:t>
            </a:r>
          </a:p>
          <a:p>
            <a:r>
              <a:rPr lang="pl-PL" sz="2000" dirty="0"/>
              <a:t>obsługę długu publicznego;</a:t>
            </a:r>
          </a:p>
          <a:p>
            <a:r>
              <a:rPr lang="pl-PL" sz="2000" dirty="0"/>
              <a:t>wkład krajowy na realizację programów finansowanych z udziałem środków europejskich lub środków, o których mowa w </a:t>
            </a:r>
            <a:r>
              <a:rPr lang="pl-PL" sz="2000" b="0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hlinkClick r:id="rId2"/>
              </a:rPr>
              <a:t>art. 5 ust. 3 pkt 3, 5 i 6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[ustawy]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1755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CAB05C5-506D-7492-1768-E46DAF4C2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62" b="692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2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Czcionka, zrzut ekranu&#10;&#10;Opis wygenerowany automatycznie">
            <a:extLst>
              <a:ext uri="{FF2B5EF4-FFF2-40B4-BE49-F238E27FC236}">
                <a16:creationId xmlns:a16="http://schemas.microsoft.com/office/drawing/2014/main" id="{F30373E6-C30E-48B4-2884-5EC7BE7CA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903" y="643466"/>
            <a:ext cx="88781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5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7EF0F6-4A8B-F798-ADFA-E2FC1C60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Rezerwy budżetowe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F150DB-D860-5E47-E745-90590C524E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Rezerwa ogólna</a:t>
            </a:r>
          </a:p>
          <a:p>
            <a:pPr>
              <a:buFontTx/>
              <a:buChar char="-"/>
            </a:pPr>
            <a:r>
              <a:rPr lang="pl-PL" dirty="0"/>
              <a:t>nie zawiera wskazania jakiegokolwiek przeznaczenia</a:t>
            </a:r>
          </a:p>
          <a:p>
            <a:pPr>
              <a:buFontTx/>
              <a:buChar char="-"/>
            </a:pPr>
            <a:r>
              <a:rPr lang="pl-PL" dirty="0"/>
              <a:t>dysponuje nią Rada Ministrów, która upoważniona Prezesa Rady Ministrów do zwiększenia wydatków na poszczególne części budżetu o maksymalnie 5 mln zł.</a:t>
            </a:r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E8CBA65-BE4F-5130-8E27-E79D14624C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Rezerwa celowa</a:t>
            </a:r>
          </a:p>
          <a:p>
            <a:pPr>
              <a:buFontTx/>
              <a:buChar char="-"/>
            </a:pPr>
            <a:r>
              <a:rPr lang="pl-PL" dirty="0"/>
              <a:t>ma określone przeznaczenie jednak bez wskazania wysokości wsparcia i pozycji w budżecie</a:t>
            </a:r>
          </a:p>
          <a:p>
            <a:pPr>
              <a:buFontTx/>
              <a:buChar char="-"/>
            </a:pPr>
            <a:r>
              <a:rPr lang="pl-PL" dirty="0"/>
              <a:t>łączna kwota rezerw nie może przekroczyć 5% wydatków ogółem</a:t>
            </a:r>
          </a:p>
          <a:p>
            <a:pPr>
              <a:buFontTx/>
              <a:buChar char="-"/>
            </a:pPr>
            <a:r>
              <a:rPr lang="pl-PL" dirty="0"/>
              <a:t>podziału dokonuje Rada Ministrów lub Minister Finansów</a:t>
            </a:r>
          </a:p>
        </p:txBody>
      </p:sp>
    </p:spTree>
    <p:extLst>
      <p:ext uri="{BB962C8B-B14F-4D97-AF65-F5344CB8AC3E}">
        <p14:creationId xmlns:p14="http://schemas.microsoft.com/office/powerpoint/2010/main" val="401942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C7ACE-99BC-3037-82EB-00B3B7DB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Projekt ustawy budżetowej na 2025 rok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9A75D02-36B0-140A-A351-F51038335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Dochody budżetu państwa mają wynieść 632,6 mld zł.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Wydatki powinny ukształtować się na poziomie 921,6 mld zł.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1B1B1B"/>
                </a:solidFill>
                <a:effectLst/>
                <a:latin typeface="inherit"/>
              </a:rPr>
              <a:t>Deficyt budżetu państwa ma wynieść 289 mld zł.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50787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7618</TotalTime>
  <Words>869</Words>
  <Application>Microsoft Macintosh PowerPoint</Application>
  <PresentationFormat>Panoramiczny</PresentationFormat>
  <Paragraphs>85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tahoma</vt:lpstr>
      <vt:lpstr>Motyw pakietu Office</vt:lpstr>
      <vt:lpstr>Ekonomiczna analiza funkcjonowania samorządów lokalnych w Polsce</vt:lpstr>
      <vt:lpstr>Budżet centralny</vt:lpstr>
      <vt:lpstr>Przykładowa struktura dochodów budżetu centralnego: Polska 2019</vt:lpstr>
      <vt:lpstr>Prezentacja programu PowerPoint</vt:lpstr>
      <vt:lpstr>Budżet centralny - wydatki</vt:lpstr>
      <vt:lpstr>Prezentacja programu PowerPoint</vt:lpstr>
      <vt:lpstr>Prezentacja programu PowerPoint</vt:lpstr>
      <vt:lpstr>Rezerwy budżetowe </vt:lpstr>
      <vt:lpstr>Projekt ustawy budżetowej na 2025 rok</vt:lpstr>
      <vt:lpstr>Najważniejsze wydatki</vt:lpstr>
      <vt:lpstr>Dane makroekonomiczne</vt:lpstr>
      <vt:lpstr>Dane makroekonomiczne</vt:lpstr>
      <vt:lpstr>Realizacja budżetu centralnego - dysponenci</vt:lpstr>
      <vt:lpstr>Co składa się na 100 zł?</vt:lpstr>
      <vt:lpstr>Prezentacja programu PowerPoint</vt:lpstr>
      <vt:lpstr>Podatki</vt:lpstr>
      <vt:lpstr>Co wpływa na kondycję budżetów?</vt:lpstr>
      <vt:lpstr>Czynniki wpływające na kondycję budżetów</vt:lpstr>
      <vt:lpstr>Bibliografia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Finansowanie przedsięwzięć publicznych</dc:title>
  <dc:creator>Katarzyna Baran</dc:creator>
  <cp:lastModifiedBy>Katarzyna Baran</cp:lastModifiedBy>
  <cp:revision>7</cp:revision>
  <dcterms:created xsi:type="dcterms:W3CDTF">2023-02-25T11:03:55Z</dcterms:created>
  <dcterms:modified xsi:type="dcterms:W3CDTF">2024-10-15T07:45:27Z</dcterms:modified>
</cp:coreProperties>
</file>