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5" r:id="rId7"/>
    <p:sldId id="314" r:id="rId8"/>
    <p:sldId id="300" r:id="rId9"/>
    <p:sldId id="312" r:id="rId10"/>
    <p:sldId id="313" r:id="rId11"/>
    <p:sldId id="301" r:id="rId12"/>
    <p:sldId id="302" r:id="rId13"/>
    <p:sldId id="298" r:id="rId14"/>
    <p:sldId id="323" r:id="rId15"/>
    <p:sldId id="307" r:id="rId16"/>
    <p:sldId id="266" r:id="rId17"/>
    <p:sldId id="315" r:id="rId18"/>
    <p:sldId id="267" r:id="rId19"/>
    <p:sldId id="269" r:id="rId20"/>
    <p:sldId id="270" r:id="rId21"/>
    <p:sldId id="271" r:id="rId22"/>
    <p:sldId id="316" r:id="rId23"/>
    <p:sldId id="272" r:id="rId24"/>
    <p:sldId id="317" r:id="rId25"/>
    <p:sldId id="273" r:id="rId26"/>
    <p:sldId id="318" r:id="rId27"/>
    <p:sldId id="319" r:id="rId28"/>
    <p:sldId id="320" r:id="rId29"/>
    <p:sldId id="321" r:id="rId30"/>
    <p:sldId id="322" r:id="rId31"/>
    <p:sldId id="277" r:id="rId32"/>
    <p:sldId id="276" r:id="rId33"/>
    <p:sldId id="28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-5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7023100" cy="245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4210050"/>
            <a:ext cx="7023100" cy="24590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7B7A-5FB1-4B39-84E3-731F21DFA1C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677324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434" y="333375"/>
            <a:ext cx="7393517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334434" y="1557338"/>
            <a:ext cx="7393517" cy="48958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11377084" y="6524626"/>
            <a:ext cx="575733" cy="333375"/>
          </a:xfrm>
        </p:spPr>
        <p:txBody>
          <a:bodyPr/>
          <a:lstStyle>
            <a:lvl1pPr>
              <a:defRPr/>
            </a:lvl1pPr>
          </a:lstStyle>
          <a:p>
            <a:fld id="{5BE6D398-36B9-4FAF-997F-0A03FB90A318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958422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binet-office.gov.uk/se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binet-office.gov.uk/se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699" y="1519707"/>
            <a:ext cx="8654601" cy="3780957"/>
          </a:xfrm>
        </p:spPr>
        <p:txBody>
          <a:bodyPr anchor="ctr"/>
          <a:lstStyle/>
          <a:p>
            <a:pPr algn="l" eaLnBrk="1" hangingPunct="1"/>
            <a:r>
              <a:rPr lang="pl-PL" altLang="pl-PL" sz="3600" dirty="0"/>
              <a:t>Rewitalizacja na obszarach mieszkaniowych i o </a:t>
            </a:r>
            <a:r>
              <a:rPr lang="pl-PL" altLang="pl-PL" sz="3600" dirty="0" smtClean="0"/>
              <a:t>mieszanych funkcjach – </a:t>
            </a:r>
            <a:r>
              <a:rPr lang="pl-PL" altLang="pl-PL" sz="3600" dirty="0"/>
              <a:t>problemy obszarów </a:t>
            </a:r>
          </a:p>
        </p:txBody>
      </p:sp>
    </p:spTree>
    <p:extLst>
      <p:ext uri="{BB962C8B-B14F-4D97-AF65-F5344CB8AC3E}">
        <p14:creationId xmlns:p14="http://schemas.microsoft.com/office/powerpoint/2010/main" val="42573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exclusion</a:t>
            </a:r>
            <a:r>
              <a:rPr lang="pl-PL" dirty="0" smtClean="0"/>
              <a:t> / Wykluczenie społeczne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020390"/>
            <a:ext cx="11013696" cy="483761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l-PL" sz="2400" dirty="0">
                <a:effectLst/>
              </a:rPr>
              <a:t>Wykluczenie społeczne to sytuacja, gdy obywatel, będący członkiem społeczeństwa, nie może w pełni uczestniczyć w ważnych aspektach życia społecznego. Sytuacja ta jest niezależna od jednostki i znajduje się poza jej kontrolą. </a:t>
            </a:r>
            <a:endParaRPr lang="pl-PL" sz="2400" dirty="0" smtClean="0">
              <a:effectLst/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pl-PL" altLang="pl-PL" sz="2400" dirty="0">
                <a:effectLst/>
              </a:rPr>
              <a:t>wykluczenie ekonomiczne</a:t>
            </a:r>
            <a:r>
              <a:rPr lang="pl-PL" altLang="pl-PL" sz="2400" dirty="0" smtClean="0">
                <a:effectLst/>
              </a:rPr>
              <a:t>, </a:t>
            </a:r>
            <a:endParaRPr lang="pl-PL" altLang="pl-PL" sz="2400" dirty="0">
              <a:effectLst/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pl-PL" altLang="pl-PL" sz="2400" dirty="0">
                <a:effectLst/>
              </a:rPr>
              <a:t>wykluczenie kulturowe, </a:t>
            </a:r>
          </a:p>
          <a:p>
            <a:pPr marL="609600" indent="-609600">
              <a:lnSpc>
                <a:spcPct val="80000"/>
              </a:lnSpc>
              <a:buFontTx/>
              <a:buAutoNum type="arabicParenR" startAt="4"/>
            </a:pPr>
            <a:r>
              <a:rPr lang="pl-PL" altLang="pl-PL" sz="2400" dirty="0">
                <a:effectLst/>
              </a:rPr>
              <a:t>wykluczenie z powodu społecznej izolacji i osłabienie lub zanik społecznych więzi i sieci kontaktów;</a:t>
            </a:r>
          </a:p>
          <a:p>
            <a:pPr marL="609600" indent="-609600">
              <a:lnSpc>
                <a:spcPct val="80000"/>
              </a:lnSpc>
              <a:buFontTx/>
              <a:buAutoNum type="arabicParenR" startAt="4"/>
            </a:pPr>
            <a:r>
              <a:rPr lang="pl-PL" altLang="pl-PL" sz="2400" dirty="0">
                <a:effectLst/>
              </a:rPr>
              <a:t>wykluczenie przestrzenne; </a:t>
            </a:r>
          </a:p>
          <a:p>
            <a:pPr marL="609600" indent="-609600">
              <a:lnSpc>
                <a:spcPct val="80000"/>
              </a:lnSpc>
              <a:buFontTx/>
              <a:buAutoNum type="arabicParenR" startAt="4"/>
            </a:pPr>
            <a:r>
              <a:rPr lang="pl-PL" altLang="pl-PL" sz="2400" dirty="0">
                <a:effectLst/>
              </a:rPr>
              <a:t>wykluczenie instytucjonalne.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pl-PL" altLang="pl-PL" sz="2400" dirty="0">
                <a:effectLst/>
              </a:rPr>
              <a:t>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pl-PL" altLang="pl-PL" sz="2400" i="1" dirty="0">
                <a:effectLst/>
              </a:rPr>
              <a:t>	</a:t>
            </a:r>
            <a:r>
              <a:rPr lang="pl-PL" altLang="pl-PL" sz="2000" i="1" dirty="0">
                <a:effectLst/>
              </a:rPr>
              <a:t>Źródło: </a:t>
            </a:r>
            <a:r>
              <a:rPr lang="de-DE" altLang="pl-PL" sz="2000" i="1" dirty="0">
                <a:effectLst/>
              </a:rPr>
              <a:t>Kronauer, M. „Soziale Ausgrenzung” und „</a:t>
            </a:r>
            <a:r>
              <a:rPr lang="de-DE" altLang="pl-PL" sz="2000" i="1" dirty="0" err="1">
                <a:effectLst/>
              </a:rPr>
              <a:t>Underclass</a:t>
            </a:r>
            <a:r>
              <a:rPr lang="de-DE" altLang="pl-PL" sz="2000" i="1" dirty="0">
                <a:effectLst/>
              </a:rPr>
              <a:t>”: Über neue Formen der gesellschaftlichen Spaltung, in: Leviathan, Jg. 25, H. 1, 1997, pp. 39-49</a:t>
            </a:r>
            <a:r>
              <a:rPr lang="de-DE" altLang="pl-PL" sz="2400" i="1" dirty="0">
                <a:effectLst/>
              </a:rPr>
              <a:t>; </a:t>
            </a:r>
            <a:endParaRPr lang="pl-PL" altLang="pl-PL" sz="2400" i="1" dirty="0">
              <a:effectLst/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endParaRPr lang="pl-PL" alt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733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Wykluczenie społeczne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662" y="2008344"/>
            <a:ext cx="10891234" cy="51117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endParaRPr lang="pl-PL" altLang="en-US" sz="2000" dirty="0"/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pl-PL" altLang="en-US" sz="2800" u="sng" dirty="0">
                <a:effectLst/>
              </a:rPr>
              <a:t>wykluczenie z rynku pracy</a:t>
            </a:r>
            <a:r>
              <a:rPr lang="pl-PL" altLang="en-US" sz="2800" dirty="0">
                <a:effectLst/>
              </a:rPr>
              <a:t>, przejawiające się niemożnością podjęcia regularnego zatrudnienia i zarobkowania w sposób społecznie akceptowany;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pl-PL" altLang="en-US" sz="2800" u="sng" dirty="0">
                <a:effectLst/>
              </a:rPr>
              <a:t>wykluczenie ekonomiczne</a:t>
            </a:r>
            <a:r>
              <a:rPr lang="pl-PL" altLang="en-US" sz="2800" dirty="0">
                <a:effectLst/>
              </a:rPr>
              <a:t>, oznaczające niemożność osiągnięcia dochodów wystarczających na pokrycie życiowych potrzeb i często, ubóstwo i konieczność korzystania z pomocy społecznej;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pl-PL" altLang="en-US" sz="2800" u="sng" dirty="0">
                <a:effectLst/>
              </a:rPr>
              <a:t>wykluczenie kulturowe</a:t>
            </a:r>
            <a:r>
              <a:rPr lang="pl-PL" altLang="en-US" sz="2800" dirty="0">
                <a:effectLst/>
              </a:rPr>
              <a:t>, mające miejsce w odniesieniu do grup społecznych pozbawionych szans na życie </a:t>
            </a:r>
            <a:r>
              <a:rPr lang="pl-PL" altLang="en-US" sz="2800" dirty="0" smtClean="0">
                <a:effectLst/>
              </a:rPr>
              <a:t>zgodnie ze społecznie akceptowanymi i funkcjonującymi powszechnie normami, stylami życia, wartościami, życiowymi dążeniami. </a:t>
            </a:r>
            <a:endParaRPr lang="pl-PL" alt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900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1048" y="643207"/>
            <a:ext cx="5545138" cy="1143000"/>
          </a:xfrm>
        </p:spPr>
        <p:txBody>
          <a:bodyPr/>
          <a:lstStyle/>
          <a:p>
            <a:r>
              <a:rPr lang="pl-PL" altLang="en-US" dirty="0"/>
              <a:t>Wykluczenie społeczne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048" y="2121460"/>
            <a:ext cx="10865644" cy="554513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arenR" startAt="4"/>
            </a:pPr>
            <a:r>
              <a:rPr lang="pl-PL" altLang="en-US" u="sng" dirty="0">
                <a:effectLst/>
              </a:rPr>
              <a:t>wykluczenie z powodu społecznej izo</a:t>
            </a:r>
            <a:r>
              <a:rPr lang="pl-PL" altLang="en-US" dirty="0">
                <a:effectLst/>
              </a:rPr>
              <a:t>lacji i osłabienie lub zanik społecznych więzi i sieci kontaktów</a:t>
            </a:r>
            <a:r>
              <a:rPr lang="pl-PL" altLang="en-US" dirty="0" smtClean="0">
                <a:effectLst/>
              </a:rPr>
              <a:t>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 startAt="4"/>
            </a:pPr>
            <a:endParaRPr lang="pl-PL" altLang="en-US" dirty="0">
              <a:effectLst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arenR" startAt="4"/>
            </a:pPr>
            <a:r>
              <a:rPr lang="pl-PL" altLang="en-US" b="1" u="sng" dirty="0">
                <a:effectLst/>
              </a:rPr>
              <a:t>wykluczenie przestrzenne</a:t>
            </a:r>
            <a:r>
              <a:rPr lang="pl-PL" altLang="en-US" b="1" dirty="0">
                <a:effectLst/>
              </a:rPr>
              <a:t>, przejawiające się w koncentracji wykluczonych grup w określonych obszarach </a:t>
            </a:r>
            <a:r>
              <a:rPr lang="pl-PL" altLang="en-US" b="1" dirty="0" smtClean="0">
                <a:effectLst/>
              </a:rPr>
              <a:t>miast</a:t>
            </a:r>
            <a:r>
              <a:rPr lang="pl-PL" altLang="en-US" b="1" dirty="0">
                <a:effectLst/>
              </a:rPr>
              <a:t> </a:t>
            </a:r>
            <a:r>
              <a:rPr lang="pl-PL" altLang="en-US" b="1" dirty="0" smtClean="0">
                <a:effectLst/>
              </a:rPr>
              <a:t>(segregacja społeczno – przestrzenna);</a:t>
            </a:r>
            <a:endParaRPr lang="pl-PL" altLang="en-US" b="1" dirty="0">
              <a:effectLst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arenR" startAt="4"/>
            </a:pPr>
            <a:endParaRPr lang="pl-PL" altLang="en-US" dirty="0" smtClean="0">
              <a:effectLst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arenR" startAt="4"/>
            </a:pPr>
            <a:r>
              <a:rPr lang="pl-PL" altLang="en-US" u="sng" dirty="0" smtClean="0">
                <a:effectLst/>
              </a:rPr>
              <a:t>wykluczenie </a:t>
            </a:r>
            <a:r>
              <a:rPr lang="pl-PL" altLang="en-US" u="sng" dirty="0">
                <a:effectLst/>
              </a:rPr>
              <a:t>instytucjonalne</a:t>
            </a:r>
            <a:r>
              <a:rPr lang="pl-PL" altLang="en-US" dirty="0">
                <a:effectLst/>
              </a:rPr>
              <a:t>, będące pochodną niewystarczającego dostępu do usług publicznych, infrastruktury społecznej (szkoły, ochrona zdrowia, itp.) oraz braku różnorodnych usług prywatnych na danym obszarze.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dirty="0"/>
              <a:t>	</a:t>
            </a:r>
            <a:r>
              <a:rPr lang="pl-PL" altLang="en-US" sz="2000" i="1" dirty="0"/>
              <a:t>Źródło: </a:t>
            </a:r>
            <a:r>
              <a:rPr lang="de-DE" altLang="en-US" sz="2000" i="1" dirty="0"/>
              <a:t>Kronauer, M. „Soziale Ausgrenzung” und „</a:t>
            </a:r>
            <a:r>
              <a:rPr lang="de-DE" altLang="en-US" sz="2000" i="1" dirty="0" err="1"/>
              <a:t>Underclass</a:t>
            </a:r>
            <a:r>
              <a:rPr lang="de-DE" altLang="en-US" sz="2000" i="1" dirty="0"/>
              <a:t>”: Über neue Formen der gesellschaftlichen Spaltung, in: Leviathan, Jg. 25, H. 1, 1997, pp. 39-49; </a:t>
            </a:r>
            <a:endParaRPr lang="pl-PL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3145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4527" y="642717"/>
            <a:ext cx="9803082" cy="1409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altLang="pl-PL" sz="4000" dirty="0" err="1"/>
              <a:t>Disadvantaged</a:t>
            </a:r>
            <a:r>
              <a:rPr lang="pl-PL" altLang="pl-PL" sz="4000" dirty="0"/>
              <a:t> /</a:t>
            </a:r>
            <a:r>
              <a:rPr lang="pl-PL" altLang="pl-PL" sz="4000" dirty="0" err="1" smtClean="0"/>
              <a:t>deprived</a:t>
            </a:r>
            <a:r>
              <a:rPr lang="pl-PL" altLang="pl-PL" sz="4000" dirty="0" smtClean="0"/>
              <a:t>/</a:t>
            </a:r>
            <a:r>
              <a:rPr lang="pl-PL" altLang="pl-PL" sz="4000" dirty="0" err="1" smtClean="0"/>
              <a:t>neighbourhoods</a:t>
            </a:r>
            <a:r>
              <a:rPr lang="pl-PL" altLang="pl-PL" sz="4000" dirty="0" smtClean="0"/>
              <a:t> </a:t>
            </a:r>
            <a:r>
              <a:rPr lang="pl-PL" altLang="pl-PL" sz="4000" dirty="0"/>
              <a:t>(kwartały ‘zdegradowane’)</a:t>
            </a:r>
            <a:endParaRPr lang="en-US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137892"/>
            <a:ext cx="10820513" cy="455912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pl-PL" altLang="pl-PL" sz="4300" dirty="0">
                <a:effectLst/>
              </a:rPr>
              <a:t>Cechy charakterystyczne: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44% mieszkańców uzależnionych od </a:t>
            </a:r>
            <a:r>
              <a:rPr lang="pl-PL" altLang="pl-PL" sz="4300" u="sng" dirty="0">
                <a:effectLst/>
              </a:rPr>
              <a:t>pomocy społecznej</a:t>
            </a:r>
            <a:r>
              <a:rPr lang="pl-PL" altLang="pl-PL" sz="4300" dirty="0">
                <a:effectLst/>
              </a:rPr>
              <a:t> (krajowa średnia 22%)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60% dzieci żyje w rodzinach uzależnionych od pomocy społecznej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1998-99 </a:t>
            </a:r>
            <a:r>
              <a:rPr lang="pl-PL" altLang="pl-PL" sz="4300" u="sng" dirty="0">
                <a:effectLst/>
              </a:rPr>
              <a:t>poziom zatrudnienia</a:t>
            </a:r>
            <a:r>
              <a:rPr lang="pl-PL" altLang="pl-PL" sz="4300" dirty="0">
                <a:effectLst/>
              </a:rPr>
              <a:t> w Tower </a:t>
            </a:r>
            <a:r>
              <a:rPr lang="pl-PL" altLang="pl-PL" sz="4300" dirty="0" err="1">
                <a:effectLst/>
              </a:rPr>
              <a:t>Hamlets</a:t>
            </a:r>
            <a:r>
              <a:rPr lang="pl-PL" altLang="pl-PL" sz="4300" dirty="0">
                <a:effectLst/>
              </a:rPr>
              <a:t> to 55% w stosunku do 74% w kraju 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Wskaźnik </a:t>
            </a:r>
            <a:r>
              <a:rPr lang="pl-PL" altLang="pl-PL" sz="4300" u="sng" dirty="0">
                <a:effectLst/>
              </a:rPr>
              <a:t>włamań do domów</a:t>
            </a:r>
            <a:r>
              <a:rPr lang="pl-PL" altLang="pl-PL" sz="4300" dirty="0">
                <a:effectLst/>
              </a:rPr>
              <a:t> w </a:t>
            </a:r>
            <a:r>
              <a:rPr lang="pl-PL" altLang="pl-PL" sz="4300" dirty="0" err="1">
                <a:effectLst/>
              </a:rPr>
              <a:t>North</a:t>
            </a:r>
            <a:r>
              <a:rPr lang="pl-PL" altLang="pl-PL" sz="4300" dirty="0">
                <a:effectLst/>
              </a:rPr>
              <a:t> Manchester: 24,8 na 1000 osób w porównaniu do 8,7 (średnia krajowa)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u="sng" dirty="0">
                <a:effectLst/>
              </a:rPr>
              <a:t>Przemoc w stosunku do ludzi</a:t>
            </a:r>
            <a:r>
              <a:rPr lang="pl-PL" altLang="pl-PL" sz="4300" dirty="0">
                <a:effectLst/>
              </a:rPr>
              <a:t> 37,8/1000 osób (11,4 śr. krajowa)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43% zasobów mieszkaniowych w </a:t>
            </a:r>
            <a:r>
              <a:rPr lang="pl-PL" altLang="pl-PL" sz="4300" u="sng" dirty="0">
                <a:effectLst/>
              </a:rPr>
              <a:t>złym stanie technicznym i standardzie</a:t>
            </a:r>
            <a:r>
              <a:rPr lang="pl-PL" altLang="pl-PL" sz="4300" dirty="0">
                <a:effectLst/>
              </a:rPr>
              <a:t> w porównaniu do 29% w „normalnych” dzielnicach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19% zasobów mieszkaniowych w dzielnicach zdegradowanych znajduje się na obszarach cechujących się wysokim </a:t>
            </a:r>
            <a:r>
              <a:rPr lang="pl-PL" altLang="pl-PL" sz="4300" u="sng" dirty="0">
                <a:effectLst/>
              </a:rPr>
              <a:t>poziomem pustostanów</a:t>
            </a:r>
            <a:r>
              <a:rPr lang="pl-PL" altLang="pl-PL" sz="4300" dirty="0">
                <a:effectLst/>
              </a:rPr>
              <a:t>, </a:t>
            </a:r>
            <a:r>
              <a:rPr lang="pl-PL" altLang="pl-PL" sz="4300" u="sng" dirty="0">
                <a:effectLst/>
              </a:rPr>
              <a:t>fatalnym stanem technicznym i wysokimi potrzebami remontowymi</a:t>
            </a:r>
            <a:r>
              <a:rPr lang="pl-PL" altLang="pl-PL" sz="4300" dirty="0">
                <a:effectLst/>
              </a:rPr>
              <a:t> oraz </a:t>
            </a:r>
            <a:r>
              <a:rPr lang="pl-PL" altLang="pl-PL" sz="4300" u="sng" dirty="0">
                <a:effectLst/>
              </a:rPr>
              <a:t>wandalizmem</a:t>
            </a:r>
            <a:r>
              <a:rPr lang="pl-PL" altLang="pl-PL" sz="4300" dirty="0">
                <a:effectLst/>
              </a:rPr>
              <a:t> w porównaniu do 5% zasobów w innych dzielnicach. 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altLang="pl-PL" sz="4300" dirty="0">
                <a:effectLst/>
              </a:rPr>
              <a:t>wyższy niż przeciętnie odsetek osób należących do </a:t>
            </a:r>
            <a:r>
              <a:rPr lang="pl-PL" altLang="pl-PL" sz="4300" u="sng" dirty="0">
                <a:effectLst/>
              </a:rPr>
              <a:t>mniejszości etnicznych </a:t>
            </a:r>
          </a:p>
          <a:p>
            <a:pPr>
              <a:lnSpc>
                <a:spcPct val="120000"/>
              </a:lnSpc>
            </a:pPr>
            <a:endParaRPr lang="pl-PL" altLang="pl-PL" sz="3400" b="1" u="sng" dirty="0">
              <a:effectLst/>
            </a:endParaRPr>
          </a:p>
          <a:p>
            <a:pPr>
              <a:lnSpc>
                <a:spcPct val="120000"/>
              </a:lnSpc>
              <a:buNone/>
            </a:pPr>
            <a:r>
              <a:rPr lang="pl-PL" altLang="pl-PL" sz="2900" dirty="0">
                <a:effectLst/>
              </a:rPr>
              <a:t>	* </a:t>
            </a:r>
            <a:r>
              <a:rPr lang="pl-PL" altLang="pl-PL" sz="2900" i="1" dirty="0" err="1">
                <a:effectLst/>
              </a:rPr>
              <a:t>Social</a:t>
            </a:r>
            <a:r>
              <a:rPr lang="pl-PL" altLang="pl-PL" sz="2900" i="1" dirty="0">
                <a:effectLst/>
              </a:rPr>
              <a:t> </a:t>
            </a:r>
            <a:r>
              <a:rPr lang="pl-PL" altLang="pl-PL" sz="2900" i="1" dirty="0" err="1">
                <a:effectLst/>
              </a:rPr>
              <a:t>Exclusion</a:t>
            </a:r>
            <a:r>
              <a:rPr lang="pl-PL" altLang="pl-PL" sz="2900" i="1" dirty="0">
                <a:effectLst/>
              </a:rPr>
              <a:t> Unit, A New </a:t>
            </a:r>
            <a:r>
              <a:rPr lang="pl-PL" altLang="pl-PL" sz="2900" i="1" dirty="0" err="1">
                <a:effectLst/>
              </a:rPr>
              <a:t>Commitment</a:t>
            </a:r>
            <a:r>
              <a:rPr lang="pl-PL" altLang="pl-PL" sz="2900" i="1" dirty="0">
                <a:effectLst/>
              </a:rPr>
              <a:t> to </a:t>
            </a:r>
            <a:r>
              <a:rPr lang="pl-PL" altLang="pl-PL" sz="2900" i="1" dirty="0" err="1">
                <a:effectLst/>
              </a:rPr>
              <a:t>Neighbourhood</a:t>
            </a:r>
            <a:r>
              <a:rPr lang="pl-PL" altLang="pl-PL" sz="2900" i="1" dirty="0">
                <a:effectLst/>
              </a:rPr>
              <a:t> </a:t>
            </a:r>
            <a:r>
              <a:rPr lang="pl-PL" altLang="pl-PL" sz="2900" i="1" dirty="0" err="1">
                <a:effectLst/>
              </a:rPr>
              <a:t>Renewal</a:t>
            </a:r>
            <a:r>
              <a:rPr lang="pl-PL" altLang="pl-PL" sz="2900" i="1" dirty="0">
                <a:effectLst/>
              </a:rPr>
              <a:t> (</a:t>
            </a:r>
            <a:r>
              <a:rPr lang="pl-PL" altLang="pl-PL" sz="2900" i="1" dirty="0" err="1">
                <a:effectLst/>
              </a:rPr>
              <a:t>Cabinet</a:t>
            </a:r>
            <a:r>
              <a:rPr lang="pl-PL" altLang="pl-PL" sz="2900" i="1" dirty="0">
                <a:effectLst/>
              </a:rPr>
              <a:t> Office, 2000); </a:t>
            </a:r>
            <a:r>
              <a:rPr lang="pl-PL" altLang="pl-PL" sz="2900" i="1" dirty="0">
                <a:effectLst/>
                <a:hlinkClick r:id="rId2"/>
              </a:rPr>
              <a:t>www.cabinet-office.gov.uk/seu</a:t>
            </a:r>
            <a:r>
              <a:rPr lang="pl-PL" altLang="pl-PL" sz="2300" i="1" dirty="0">
                <a:effectLst/>
              </a:rPr>
              <a:t>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297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4527" y="642717"/>
            <a:ext cx="9803082" cy="1409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altLang="pl-PL" sz="4000" dirty="0" err="1"/>
              <a:t>Disadvantaged</a:t>
            </a:r>
            <a:r>
              <a:rPr lang="pl-PL" altLang="pl-PL" sz="4000" dirty="0"/>
              <a:t> /</a:t>
            </a:r>
            <a:r>
              <a:rPr lang="pl-PL" altLang="pl-PL" sz="4000" dirty="0" err="1" smtClean="0"/>
              <a:t>deprived</a:t>
            </a:r>
            <a:r>
              <a:rPr lang="pl-PL" altLang="pl-PL" sz="4000" dirty="0" smtClean="0"/>
              <a:t>/</a:t>
            </a:r>
            <a:r>
              <a:rPr lang="pl-PL" altLang="pl-PL" sz="4000" dirty="0" err="1" smtClean="0"/>
              <a:t>neighbourhoods</a:t>
            </a:r>
            <a:r>
              <a:rPr lang="pl-PL" altLang="pl-PL" sz="4000" dirty="0" smtClean="0"/>
              <a:t> </a:t>
            </a:r>
            <a:r>
              <a:rPr lang="pl-PL" altLang="pl-PL" sz="4000" dirty="0"/>
              <a:t>(kwartały ‘zdegradowane’)</a:t>
            </a:r>
            <a:endParaRPr lang="en-US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137892"/>
            <a:ext cx="10820513" cy="455912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dirty="0" smtClean="0">
                <a:effectLst/>
              </a:rPr>
              <a:t>i</a:t>
            </a:r>
            <a:r>
              <a:rPr lang="en-US" dirty="0" smtClean="0">
                <a:effectLst/>
              </a:rPr>
              <a:t>n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10</a:t>
            </a:r>
            <a:r>
              <a:rPr lang="pl-PL" dirty="0" smtClean="0">
                <a:effectLst/>
              </a:rPr>
              <a:t>% </a:t>
            </a:r>
            <a:r>
              <a:rPr lang="en-US" dirty="0" smtClean="0">
                <a:effectLst/>
              </a:rPr>
              <a:t>most </a:t>
            </a:r>
            <a:r>
              <a:rPr lang="en-US" dirty="0">
                <a:effectLst/>
              </a:rPr>
              <a:t>deprived wards in 1998, </a:t>
            </a:r>
            <a:r>
              <a:rPr lang="en-US" dirty="0" smtClean="0">
                <a:effectLst/>
              </a:rPr>
              <a:t>44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people relied on means </a:t>
            </a:r>
            <a:r>
              <a:rPr lang="en-US" dirty="0" smtClean="0">
                <a:effectLst/>
              </a:rPr>
              <a:t>tested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benefits</a:t>
            </a:r>
            <a:r>
              <a:rPr lang="en-US" dirty="0">
                <a:effectLst/>
              </a:rPr>
              <a:t>, compared with a national average of </a:t>
            </a:r>
            <a:r>
              <a:rPr lang="en-US" dirty="0" smtClean="0">
                <a:effectLst/>
              </a:rPr>
              <a:t>22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;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10</a:t>
            </a:r>
            <a:r>
              <a:rPr lang="pl-PL" dirty="0" smtClean="0">
                <a:effectLst/>
              </a:rPr>
              <a:t>% m</a:t>
            </a:r>
            <a:r>
              <a:rPr lang="en-US" dirty="0" err="1" smtClean="0">
                <a:effectLst/>
              </a:rPr>
              <a:t>ost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deprived wards in 1998, over </a:t>
            </a:r>
            <a:r>
              <a:rPr lang="en-US" dirty="0" smtClean="0">
                <a:effectLst/>
              </a:rPr>
              <a:t>60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children lived in </a:t>
            </a:r>
            <a:r>
              <a:rPr lang="en-US" dirty="0" smtClean="0">
                <a:effectLst/>
              </a:rPr>
              <a:t>households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that </a:t>
            </a:r>
            <a:r>
              <a:rPr lang="en-US" dirty="0">
                <a:effectLst/>
              </a:rPr>
              <a:t>relied on means tested benefits</a:t>
            </a:r>
            <a:r>
              <a:rPr lang="en-US" dirty="0" smtClean="0">
                <a:effectLst/>
              </a:rPr>
              <a:t>;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1998–99, the employment rate in Tower Hamlets was </a:t>
            </a:r>
            <a:r>
              <a:rPr lang="en-US" dirty="0" smtClean="0">
                <a:effectLst/>
              </a:rPr>
              <a:t>55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, </a:t>
            </a:r>
            <a:r>
              <a:rPr lang="en-US" dirty="0">
                <a:effectLst/>
              </a:rPr>
              <a:t>compared with </a:t>
            </a:r>
            <a:r>
              <a:rPr lang="en-US" dirty="0" smtClean="0">
                <a:effectLst/>
              </a:rPr>
              <a:t>74</a:t>
            </a:r>
            <a:r>
              <a:rPr lang="pl-PL" dirty="0" smtClean="0">
                <a:effectLst/>
              </a:rPr>
              <a:t>% </a:t>
            </a:r>
            <a:r>
              <a:rPr lang="en-US" dirty="0" smtClean="0">
                <a:effectLst/>
              </a:rPr>
              <a:t>nationally;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domestic burglary rate in North Manchester in 1999–2000 was 24.8 per 1,000 population </a:t>
            </a:r>
            <a:r>
              <a:rPr lang="en-US" dirty="0" smtClean="0">
                <a:effectLst/>
              </a:rPr>
              <a:t>–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compared </a:t>
            </a:r>
            <a:r>
              <a:rPr lang="en-US" dirty="0">
                <a:effectLst/>
              </a:rPr>
              <a:t>with 8.7 nationally. Violence against the person was 37.8 per 1,000 population</a:t>
            </a:r>
            <a:r>
              <a:rPr lang="en-US" dirty="0" smtClean="0">
                <a:effectLst/>
              </a:rPr>
              <a:t>,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compared </a:t>
            </a:r>
            <a:r>
              <a:rPr lang="en-US" dirty="0">
                <a:effectLst/>
              </a:rPr>
              <a:t>with 11.4 </a:t>
            </a:r>
            <a:r>
              <a:rPr lang="en-US" dirty="0" smtClean="0">
                <a:effectLst/>
              </a:rPr>
              <a:t>nationally;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dirty="0" smtClean="0">
                <a:effectLst/>
              </a:rPr>
              <a:t>In </a:t>
            </a:r>
            <a:r>
              <a:rPr lang="en-US" dirty="0" smtClean="0">
                <a:effectLst/>
              </a:rPr>
              <a:t>1998</a:t>
            </a:r>
            <a:r>
              <a:rPr lang="en-US" dirty="0">
                <a:effectLst/>
              </a:rPr>
              <a:t>, only 11 of the 488 schools with more than </a:t>
            </a:r>
            <a:r>
              <a:rPr lang="en-US" dirty="0" smtClean="0">
                <a:effectLst/>
              </a:rPr>
              <a:t>35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pupils on free school </a:t>
            </a:r>
            <a:r>
              <a:rPr lang="en-US" dirty="0" smtClean="0">
                <a:effectLst/>
              </a:rPr>
              <a:t>meals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attained </a:t>
            </a:r>
            <a:r>
              <a:rPr lang="en-US" dirty="0">
                <a:effectLst/>
              </a:rPr>
              <a:t>the national average level of GCSE </a:t>
            </a:r>
            <a:r>
              <a:rPr lang="en-US" dirty="0" smtClean="0">
                <a:effectLst/>
              </a:rPr>
              <a:t>passes;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effectLst/>
              </a:rPr>
              <a:t>during </a:t>
            </a:r>
            <a:r>
              <a:rPr lang="en-US" dirty="0">
                <a:effectLst/>
              </a:rPr>
              <a:t>1999, </a:t>
            </a:r>
            <a:r>
              <a:rPr lang="en-US" dirty="0" smtClean="0">
                <a:effectLst/>
              </a:rPr>
              <a:t>26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more people died from coronary heart disease in the </a:t>
            </a:r>
            <a:r>
              <a:rPr lang="en-US" dirty="0" smtClean="0">
                <a:effectLst/>
              </a:rPr>
              <a:t>20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most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deprived </a:t>
            </a:r>
            <a:r>
              <a:rPr lang="en-US" dirty="0">
                <a:effectLst/>
              </a:rPr>
              <a:t>Health Authorities than in the country as a </a:t>
            </a:r>
            <a:r>
              <a:rPr lang="en-US" dirty="0" smtClean="0">
                <a:effectLst/>
              </a:rPr>
              <a:t>whole;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effectLst/>
              </a:rPr>
              <a:t>43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all housing in the </a:t>
            </a:r>
            <a:r>
              <a:rPr lang="en-US" dirty="0" smtClean="0">
                <a:effectLst/>
              </a:rPr>
              <a:t>10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most deprived wards is not in a decent state</a:t>
            </a:r>
            <a:r>
              <a:rPr lang="en-US" dirty="0" smtClean="0">
                <a:effectLst/>
              </a:rPr>
              <a:t>,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compared </a:t>
            </a:r>
            <a:r>
              <a:rPr lang="en-US" dirty="0">
                <a:effectLst/>
              </a:rPr>
              <a:t>with </a:t>
            </a:r>
            <a:r>
              <a:rPr lang="en-US" dirty="0" smtClean="0">
                <a:effectLst/>
              </a:rPr>
              <a:t>29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elsewhere;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and</a:t>
            </a:r>
            <a:endParaRPr lang="pl-P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effectLst/>
              </a:rPr>
              <a:t>19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all homes in the </a:t>
            </a:r>
            <a:r>
              <a:rPr lang="en-US" dirty="0" smtClean="0">
                <a:effectLst/>
              </a:rPr>
              <a:t>10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most deprived wards are in areas suffering </a:t>
            </a:r>
            <a:r>
              <a:rPr lang="en-US" dirty="0" smtClean="0">
                <a:effectLst/>
              </a:rPr>
              <a:t>from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high </a:t>
            </a:r>
            <a:r>
              <a:rPr lang="en-US" dirty="0">
                <a:effectLst/>
              </a:rPr>
              <a:t>levels of vacancy, disrepair, dereliction or vandalism, compared with </a:t>
            </a:r>
            <a:r>
              <a:rPr lang="en-US" dirty="0" smtClean="0">
                <a:effectLst/>
              </a:rPr>
              <a:t>5</a:t>
            </a:r>
            <a:r>
              <a:rPr lang="pl-PL" dirty="0" smtClean="0">
                <a:effectLst/>
              </a:rPr>
              <a:t>%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homes</a:t>
            </a:r>
            <a:r>
              <a:rPr lang="pl-PL" dirty="0" smtClean="0">
                <a:effectLst/>
              </a:rPr>
              <a:t> </a:t>
            </a:r>
            <a:r>
              <a:rPr lang="en-US" dirty="0" smtClean="0">
                <a:effectLst/>
              </a:rPr>
              <a:t>elsewhere</a:t>
            </a:r>
            <a:r>
              <a:rPr lang="en-US" dirty="0">
                <a:effectLst/>
              </a:rPr>
              <a:t>.</a:t>
            </a:r>
            <a:endParaRPr lang="pl-PL" altLang="pl-PL" sz="3400" b="1" u="sng" dirty="0">
              <a:effectLst/>
            </a:endParaRPr>
          </a:p>
          <a:p>
            <a:pPr>
              <a:lnSpc>
                <a:spcPct val="120000"/>
              </a:lnSpc>
              <a:buNone/>
            </a:pPr>
            <a:r>
              <a:rPr lang="pl-PL" altLang="pl-PL" sz="2900" dirty="0">
                <a:effectLst/>
              </a:rPr>
              <a:t>	* </a:t>
            </a:r>
            <a:r>
              <a:rPr lang="pl-PL" altLang="pl-PL" sz="2900" i="1" dirty="0" err="1">
                <a:effectLst/>
              </a:rPr>
              <a:t>Social</a:t>
            </a:r>
            <a:r>
              <a:rPr lang="pl-PL" altLang="pl-PL" sz="2900" i="1" dirty="0">
                <a:effectLst/>
              </a:rPr>
              <a:t> </a:t>
            </a:r>
            <a:r>
              <a:rPr lang="pl-PL" altLang="pl-PL" sz="2900" i="1" dirty="0" err="1">
                <a:effectLst/>
              </a:rPr>
              <a:t>Exclusion</a:t>
            </a:r>
            <a:r>
              <a:rPr lang="pl-PL" altLang="pl-PL" sz="2900" i="1" dirty="0">
                <a:effectLst/>
              </a:rPr>
              <a:t> Unit, A New </a:t>
            </a:r>
            <a:r>
              <a:rPr lang="pl-PL" altLang="pl-PL" sz="2900" i="1" dirty="0" err="1">
                <a:effectLst/>
              </a:rPr>
              <a:t>Commitment</a:t>
            </a:r>
            <a:r>
              <a:rPr lang="pl-PL" altLang="pl-PL" sz="2900" i="1" dirty="0">
                <a:effectLst/>
              </a:rPr>
              <a:t> to </a:t>
            </a:r>
            <a:r>
              <a:rPr lang="pl-PL" altLang="pl-PL" sz="2900" i="1" dirty="0" err="1">
                <a:effectLst/>
              </a:rPr>
              <a:t>Neighbourhood</a:t>
            </a:r>
            <a:r>
              <a:rPr lang="pl-PL" altLang="pl-PL" sz="2900" i="1" dirty="0">
                <a:effectLst/>
              </a:rPr>
              <a:t> </a:t>
            </a:r>
            <a:r>
              <a:rPr lang="pl-PL" altLang="pl-PL" sz="2900" i="1" dirty="0" err="1">
                <a:effectLst/>
              </a:rPr>
              <a:t>Renewal</a:t>
            </a:r>
            <a:r>
              <a:rPr lang="pl-PL" altLang="pl-PL" sz="2900" i="1" dirty="0">
                <a:effectLst/>
              </a:rPr>
              <a:t> (</a:t>
            </a:r>
            <a:r>
              <a:rPr lang="pl-PL" altLang="pl-PL" sz="2900" i="1" dirty="0" err="1">
                <a:effectLst/>
              </a:rPr>
              <a:t>Cabinet</a:t>
            </a:r>
            <a:r>
              <a:rPr lang="pl-PL" altLang="pl-PL" sz="2900" i="1" dirty="0">
                <a:effectLst/>
              </a:rPr>
              <a:t> Office, 2000); </a:t>
            </a:r>
            <a:r>
              <a:rPr lang="pl-PL" altLang="pl-PL" sz="2900" i="1" dirty="0">
                <a:effectLst/>
                <a:hlinkClick r:id="rId2"/>
              </a:rPr>
              <a:t>www.cabinet-office.gov.uk/seu</a:t>
            </a:r>
            <a:r>
              <a:rPr lang="pl-PL" altLang="pl-PL" sz="2300" i="1" dirty="0">
                <a:effectLst/>
              </a:rPr>
              <a:t>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5555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>
            <a:spLocks noGrp="1" noChangeArrowheads="1"/>
          </p:cNvSpPr>
          <p:nvPr>
            <p:ph type="title"/>
          </p:nvPr>
        </p:nvSpPr>
        <p:spPr>
          <a:xfrm>
            <a:off x="1595438" y="130176"/>
            <a:ext cx="8964612" cy="777875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/>
              <a:t>Dzielnice zdegradowane i degradujące – „spirala w dół”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703389" y="1052513"/>
            <a:ext cx="2808287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rodziny mobilne,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zamożniejsze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wyprowadzają się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8472489" y="908050"/>
            <a:ext cx="18002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nieatrakcyjne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osiedla/kwartały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8975726" y="1989138"/>
            <a:ext cx="14398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pustostany 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375275" y="1989138"/>
            <a:ext cx="2305050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spadek wpływów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czynszowych 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703389" y="2420939"/>
            <a:ext cx="266382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stygmatyzacja obszaru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i jego mieszkańców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spadek reputacji 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5087939" y="3213100"/>
            <a:ext cx="3024187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zaległości remontowe;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zły stan techniczny i standard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8401051" y="2852738"/>
            <a:ext cx="20875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napływ uboższych,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niemobilnych rodzin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1703389" y="3716338"/>
            <a:ext cx="2592387" cy="1225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rosnąca przestępczość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wskutek osłabienia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społecznej kontroli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i nieformalnego nadzoru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1703388" y="5373689"/>
            <a:ext cx="3097212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osłabienie kontroli społecznej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zachowania aspołeczne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wandalizm 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7967663" y="4221163"/>
            <a:ext cx="2520950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ubożenie społeczności,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narastające problemy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6672263" y="5157788"/>
            <a:ext cx="3816350" cy="1225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mniejsze zasoby społeczności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niestabilność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słabsza identyfikacja z dzielnicą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pl-PL" altLang="pl-PL" sz="1800" i="0">
                <a:solidFill>
                  <a:schemeClr val="tx1"/>
                </a:solidFill>
              </a:rPr>
              <a:t>słabsze więzi w obrębie społeczności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524000" y="63404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pl-PL" sz="1400" b="1" i="0">
                <a:solidFill>
                  <a:schemeClr val="tx1"/>
                </a:solidFill>
              </a:rPr>
              <a:t>Anne </a:t>
            </a:r>
            <a:r>
              <a:rPr lang="en-US" altLang="pl-PL" sz="1400" b="1" i="0">
                <a:solidFill>
                  <a:schemeClr val="tx1"/>
                </a:solidFill>
              </a:rPr>
              <a:t>Power: Area-based Poverty and Resident Empowerment, Urban Studies, Vol. 33, No. 9, 1996, pp. 1535-1564;</a:t>
            </a:r>
            <a:r>
              <a:rPr lang="en-US" altLang="pl-PL" sz="1400" i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4656139" y="1268413"/>
            <a:ext cx="3671887" cy="144462"/>
          </a:xfrm>
          <a:prstGeom prst="rightArrow">
            <a:avLst>
              <a:gd name="adj1" fmla="val 50000"/>
              <a:gd name="adj2" fmla="val 635442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9048751" y="1628776"/>
            <a:ext cx="142875" cy="360363"/>
          </a:xfrm>
          <a:prstGeom prst="downArrow">
            <a:avLst>
              <a:gd name="adj1" fmla="val 50000"/>
              <a:gd name="adj2" fmla="val 63056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8975726" y="2349500"/>
            <a:ext cx="144463" cy="503238"/>
          </a:xfrm>
          <a:prstGeom prst="downArrow">
            <a:avLst>
              <a:gd name="adj1" fmla="val 50000"/>
              <a:gd name="adj2" fmla="val 87088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8688388" y="3500439"/>
            <a:ext cx="144462" cy="720725"/>
          </a:xfrm>
          <a:prstGeom prst="downArrow">
            <a:avLst>
              <a:gd name="adj1" fmla="val 50000"/>
              <a:gd name="adj2" fmla="val 124726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8183563" y="4797426"/>
            <a:ext cx="144462" cy="360363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9840913" y="1628776"/>
            <a:ext cx="215900" cy="360363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2855913" y="4941888"/>
            <a:ext cx="144462" cy="431800"/>
          </a:xfrm>
          <a:prstGeom prst="upArrow">
            <a:avLst>
              <a:gd name="adj1" fmla="val 50000"/>
              <a:gd name="adj2" fmla="val 74726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2855913" y="3357564"/>
            <a:ext cx="144462" cy="358775"/>
          </a:xfrm>
          <a:prstGeom prst="upArrow">
            <a:avLst>
              <a:gd name="adj1" fmla="val 50000"/>
              <a:gd name="adj2" fmla="val 62088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>
            <a:off x="2711451" y="1916114"/>
            <a:ext cx="144463" cy="504825"/>
          </a:xfrm>
          <a:prstGeom prst="upArrow">
            <a:avLst>
              <a:gd name="adj1" fmla="val 50000"/>
              <a:gd name="adj2" fmla="val 87362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52" name="AutoShape 24"/>
          <p:cNvSpPr>
            <a:spLocks noChangeArrowheads="1"/>
          </p:cNvSpPr>
          <p:nvPr/>
        </p:nvSpPr>
        <p:spPr bwMode="auto">
          <a:xfrm>
            <a:off x="6383338" y="2565400"/>
            <a:ext cx="144462" cy="647700"/>
          </a:xfrm>
          <a:prstGeom prst="downArrow">
            <a:avLst>
              <a:gd name="adj1" fmla="val 50000"/>
              <a:gd name="adj2" fmla="val 112088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 rot="1305612">
            <a:off x="4281488" y="3138489"/>
            <a:ext cx="787400" cy="160337"/>
          </a:xfrm>
          <a:prstGeom prst="leftArrow">
            <a:avLst>
              <a:gd name="adj1" fmla="val 50000"/>
              <a:gd name="adj2" fmla="val 122773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54" name="AutoShape 26"/>
          <p:cNvSpPr>
            <a:spLocks noChangeArrowheads="1"/>
          </p:cNvSpPr>
          <p:nvPr/>
        </p:nvSpPr>
        <p:spPr bwMode="auto">
          <a:xfrm rot="5400000">
            <a:off x="8277226" y="1722438"/>
            <a:ext cx="144462" cy="1109663"/>
          </a:xfrm>
          <a:prstGeom prst="downArrow">
            <a:avLst>
              <a:gd name="adj1" fmla="val 50000"/>
              <a:gd name="adj2" fmla="val 192034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4800601" y="5805488"/>
            <a:ext cx="1800225" cy="215900"/>
          </a:xfrm>
          <a:prstGeom prst="leftArrow">
            <a:avLst>
              <a:gd name="adj1" fmla="val 50000"/>
              <a:gd name="adj2" fmla="val 208456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200" i="1">
                <a:solidFill>
                  <a:srgbClr val="33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8170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684" y="70101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Rewitalizacja obszarów mieszkaniowych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228683" y="2041122"/>
            <a:ext cx="10240505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800" dirty="0"/>
              <a:t>Obszary </a:t>
            </a:r>
            <a:r>
              <a:rPr lang="pl-PL" altLang="pl-PL" sz="2800" dirty="0" smtClean="0"/>
              <a:t>działania - projekty: </a:t>
            </a:r>
            <a:endParaRPr lang="pl-PL" altLang="pl-PL" sz="28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ekonomiczne (inwestycyjne)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techniczno-fizyczne i środowiskowe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społeczne (w tym kulturalne, tożsamość itp.) i socjalne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zatrudnienie, wykształcenie, szkolenie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mieszkalnictwo </a:t>
            </a:r>
            <a:endParaRPr lang="pl-PL" altLang="pl-PL" sz="2800" dirty="0" smtClean="0"/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o</a:t>
            </a:r>
            <a:r>
              <a:rPr lang="pl-PL" altLang="pl-PL" sz="2800" dirty="0" smtClean="0"/>
              <a:t>becnie także Nature </a:t>
            </a:r>
            <a:r>
              <a:rPr lang="pl-PL" altLang="pl-PL" sz="2800" dirty="0" err="1" smtClean="0"/>
              <a:t>Based</a:t>
            </a:r>
            <a:r>
              <a:rPr lang="pl-PL" altLang="pl-PL" sz="2800" dirty="0" smtClean="0"/>
              <a:t> Solutions – zieleń, natura, przestrzenie wspólne, publiczne wzbogacone o rozwiązania ‚naturalne’ zmierzające do poprawy jakości życia i warunków środowiskowych (</a:t>
            </a:r>
            <a:r>
              <a:rPr lang="pl-PL" altLang="pl-PL" sz="2800" dirty="0" err="1" smtClean="0"/>
              <a:t>urban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sustainability</a:t>
            </a:r>
            <a:r>
              <a:rPr lang="pl-PL" altLang="pl-PL" sz="2800" dirty="0" smtClean="0"/>
              <a:t>) </a:t>
            </a:r>
            <a:endParaRPr lang="pl-PL" altLang="pl-PL" sz="2800" dirty="0"/>
          </a:p>
        </p:txBody>
      </p:sp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24524-0340-45EC-9196-835EC69B814F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344654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56068" y="70101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Źródła problemów gospodarczych na poziomie lokalnym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056068" y="2150772"/>
            <a:ext cx="9673387" cy="45183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dirty="0">
                <a:effectLst/>
              </a:rPr>
              <a:t>dostępność obszaru – problemy infrastruktury </a:t>
            </a:r>
            <a:r>
              <a:rPr lang="pl-PL" altLang="pl-PL" sz="2800" dirty="0" smtClean="0">
                <a:effectLst/>
              </a:rPr>
              <a:t>transportowej (wykluczenie przestrzenne)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>
                <a:effectLst/>
              </a:rPr>
              <a:t>b</a:t>
            </a:r>
            <a:r>
              <a:rPr lang="pl-PL" altLang="pl-PL" sz="2800" dirty="0" smtClean="0">
                <a:effectLst/>
              </a:rPr>
              <a:t>rak infrastruktury technicznej </a:t>
            </a:r>
            <a:r>
              <a:rPr lang="pl-PL" altLang="pl-PL" sz="2800" dirty="0" smtClean="0">
                <a:effectLst/>
              </a:rPr>
              <a:t>i publicznej</a:t>
            </a:r>
            <a:endParaRPr lang="pl-PL" altLang="pl-PL" sz="2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>
                <a:effectLst/>
              </a:rPr>
              <a:t>zanieczyszczenie terenu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>
                <a:effectLst/>
              </a:rPr>
              <a:t>brak wykwalifikowanej kadry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>
                <a:effectLst/>
              </a:rPr>
              <a:t>przestępczość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>
                <a:effectLst/>
              </a:rPr>
              <a:t>koncentracja osób długotrwale bezrobotnych, mniejszości etnicznych </a:t>
            </a:r>
          </a:p>
        </p:txBody>
      </p:sp>
      <p:sp>
        <p:nvSpPr>
          <p:cNvPr id="184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7EFC98-DF34-47D8-8A61-1A3255F8DB24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116930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743" y="753227"/>
            <a:ext cx="8229600" cy="922337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Aspekty ekonomiczne rewitalizacji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1262743" y="2055223"/>
            <a:ext cx="10319657" cy="4604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altLang="pl-PL" sz="2800" dirty="0" smtClean="0"/>
              <a:t>finansowanie </a:t>
            </a:r>
            <a:r>
              <a:rPr lang="pl-PL" altLang="pl-PL" sz="2800" dirty="0"/>
              <a:t>projektów inwestycyjnych w ramach rewitalizacji </a:t>
            </a:r>
            <a:endParaRPr lang="pl-PL" altLang="pl-PL" sz="2800" dirty="0" smtClean="0"/>
          </a:p>
          <a:p>
            <a:pPr lvl="1"/>
            <a:r>
              <a:rPr lang="pl-PL" altLang="pl-PL" sz="2400" dirty="0"/>
              <a:t>o</a:t>
            </a:r>
            <a:r>
              <a:rPr lang="pl-PL" altLang="pl-PL" sz="2400" dirty="0" smtClean="0"/>
              <a:t>biekty kulturalne, komercyjne, turystyczne, rekreacyjne</a:t>
            </a:r>
          </a:p>
          <a:p>
            <a:pPr lvl="1"/>
            <a:r>
              <a:rPr lang="pl-PL" altLang="pl-PL" sz="2400" dirty="0" smtClean="0"/>
              <a:t>Infrastruktura </a:t>
            </a:r>
            <a:endParaRPr lang="pl-PL" altLang="pl-PL" sz="2400" dirty="0"/>
          </a:p>
          <a:p>
            <a:r>
              <a:rPr lang="pl-PL" altLang="pl-PL" sz="2800" dirty="0"/>
              <a:t>strona podażowa </a:t>
            </a:r>
            <a:endParaRPr lang="pl-PL" altLang="pl-PL" sz="2800" dirty="0" smtClean="0"/>
          </a:p>
          <a:p>
            <a:pPr lvl="1"/>
            <a:r>
              <a:rPr lang="pl-PL" altLang="pl-PL" sz="2400" dirty="0" smtClean="0">
                <a:effectLst/>
              </a:rPr>
              <a:t>wspieranie </a:t>
            </a:r>
            <a:r>
              <a:rPr lang="pl-PL" altLang="pl-PL" sz="2400" dirty="0">
                <a:effectLst/>
              </a:rPr>
              <a:t>istniejących firm </a:t>
            </a:r>
          </a:p>
          <a:p>
            <a:pPr lvl="1"/>
            <a:r>
              <a:rPr lang="pl-PL" altLang="pl-PL" sz="2400" dirty="0">
                <a:effectLst/>
              </a:rPr>
              <a:t>wspieranie mikro-przedsiębiorczości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s</a:t>
            </a:r>
            <a:r>
              <a:rPr lang="pl-PL" altLang="pl-PL" sz="2800" dirty="0" smtClean="0"/>
              <a:t>trona popytowa </a:t>
            </a:r>
          </a:p>
          <a:p>
            <a:pPr lvl="1"/>
            <a:r>
              <a:rPr lang="pl-PL" altLang="pl-PL" sz="2400" dirty="0" smtClean="0">
                <a:effectLst/>
              </a:rPr>
              <a:t>zatrudnienie </a:t>
            </a:r>
            <a:r>
              <a:rPr lang="pl-PL" altLang="pl-PL" sz="2400" dirty="0">
                <a:effectLst/>
              </a:rPr>
              <a:t>czasowe – finansowane ze środków publicznych </a:t>
            </a:r>
          </a:p>
          <a:p>
            <a:pPr lvl="1"/>
            <a:r>
              <a:rPr lang="pl-PL" altLang="pl-PL" sz="2400" dirty="0">
                <a:effectLst/>
              </a:rPr>
              <a:t>szkolenie, informacja, kursy motywacyjne itp. </a:t>
            </a:r>
          </a:p>
          <a:p>
            <a:pPr eaLnBrk="1" hangingPunct="1">
              <a:lnSpc>
                <a:spcPct val="90000"/>
              </a:lnSpc>
            </a:pPr>
            <a:endParaRPr lang="pl-PL" altLang="pl-PL" sz="2800" dirty="0"/>
          </a:p>
        </p:txBody>
      </p:sp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0E95AA-A8AC-43A1-AC21-0EEF7AAB5111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86722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983" y="70101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Rola odnowy fizycznej, technicznej zasobu (elementów składowych)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1159099" y="2176530"/>
            <a:ext cx="9265275" cy="4582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800" dirty="0">
                <a:solidFill>
                  <a:srgbClr val="660066"/>
                </a:solidFill>
                <a:effectLst/>
              </a:rPr>
              <a:t>likwidacja ograniczeń, barier rozwojowych</a:t>
            </a:r>
            <a:r>
              <a:rPr lang="pl-PL" altLang="pl-PL" sz="2800" dirty="0">
                <a:effectLst/>
              </a:rPr>
              <a:t> </a:t>
            </a:r>
            <a:r>
              <a:rPr lang="pl-PL" altLang="pl-PL" sz="2000" i="1" dirty="0">
                <a:effectLst/>
              </a:rPr>
              <a:t>(infrastruktura, zanieczyszczenia, drogi, </a:t>
            </a:r>
            <a:r>
              <a:rPr lang="pl-PL" altLang="pl-PL" sz="2000" i="1" dirty="0" err="1" smtClean="0">
                <a:effectLst/>
              </a:rPr>
              <a:t>wlk.</a:t>
            </a:r>
            <a:r>
              <a:rPr lang="pl-PL" altLang="pl-PL" sz="2000" i="1" dirty="0" smtClean="0">
                <a:effectLst/>
              </a:rPr>
              <a:t> </a:t>
            </a:r>
            <a:r>
              <a:rPr lang="pl-PL" altLang="pl-PL" sz="2000" i="1" dirty="0">
                <a:effectLst/>
              </a:rPr>
              <a:t>działek)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dirty="0">
                <a:solidFill>
                  <a:srgbClr val="660066"/>
                </a:solidFill>
                <a:effectLst/>
              </a:rPr>
              <a:t>inicjowanie zmian</a:t>
            </a:r>
            <a:r>
              <a:rPr lang="pl-PL" altLang="pl-PL" sz="2800" dirty="0">
                <a:effectLst/>
              </a:rPr>
              <a:t> </a:t>
            </a:r>
            <a:r>
              <a:rPr lang="pl-PL" altLang="pl-PL" sz="2000" i="1" dirty="0">
                <a:effectLst/>
              </a:rPr>
              <a:t>(nowe obiekty, inwestycje, remonty i modernizacje)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dirty="0">
                <a:solidFill>
                  <a:srgbClr val="660066"/>
                </a:solidFill>
                <a:effectLst/>
              </a:rPr>
              <a:t>inwestycje „podażowe”</a:t>
            </a:r>
            <a:r>
              <a:rPr lang="pl-PL" altLang="pl-PL" sz="2800" dirty="0">
                <a:effectLst/>
              </a:rPr>
              <a:t> </a:t>
            </a:r>
            <a:r>
              <a:rPr lang="pl-PL" altLang="pl-PL" sz="2000" dirty="0">
                <a:effectLst/>
              </a:rPr>
              <a:t>(</a:t>
            </a:r>
            <a:r>
              <a:rPr lang="pl-PL" altLang="pl-PL" sz="2000" i="1" dirty="0">
                <a:effectLst/>
              </a:rPr>
              <a:t>udogodnienia dla biznesu, transport, obiekty turystyczne i kulturalne</a:t>
            </a:r>
            <a:r>
              <a:rPr lang="pl-PL" altLang="pl-PL" sz="2000" dirty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dirty="0">
                <a:solidFill>
                  <a:srgbClr val="660066"/>
                </a:solidFill>
                <a:effectLst/>
              </a:rPr>
              <a:t>integrowanie odnowy społeczno-gospodarczej i fizycznej</a:t>
            </a:r>
            <a:r>
              <a:rPr lang="pl-PL" altLang="pl-PL" sz="2800" dirty="0">
                <a:effectLst/>
              </a:rPr>
              <a:t> </a:t>
            </a:r>
            <a:r>
              <a:rPr lang="pl-PL" altLang="pl-PL" sz="2000" i="1" dirty="0">
                <a:effectLst/>
              </a:rPr>
              <a:t>(infrastruktura techniczna + społeczna, odnowa zasobów + projekty społeczne)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dirty="0">
                <a:solidFill>
                  <a:srgbClr val="660066"/>
                </a:solidFill>
                <a:effectLst/>
              </a:rPr>
              <a:t>wykorzystywanie szans rozwojowych</a:t>
            </a:r>
            <a:r>
              <a:rPr lang="pl-PL" altLang="pl-PL" sz="2800" dirty="0">
                <a:effectLst/>
              </a:rPr>
              <a:t> </a:t>
            </a:r>
            <a:r>
              <a:rPr lang="pl-PL" altLang="pl-PL" sz="2000" dirty="0">
                <a:effectLst/>
              </a:rPr>
              <a:t>(</a:t>
            </a:r>
            <a:r>
              <a:rPr lang="pl-PL" altLang="pl-PL" sz="2000" i="1" dirty="0">
                <a:effectLst/>
              </a:rPr>
              <a:t>fizyczne elementy składowe</a:t>
            </a:r>
            <a:r>
              <a:rPr lang="pl-PL" altLang="pl-PL" sz="2000" dirty="0">
                <a:effectLst/>
              </a:rPr>
              <a:t>)</a:t>
            </a:r>
          </a:p>
        </p:txBody>
      </p:sp>
      <p:sp>
        <p:nvSpPr>
          <p:cNvPr id="143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FA1056-97CB-4519-B644-EDC8279CC802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203520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611" y="70101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Obszary mieszkaniowe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027611" y="2037806"/>
            <a:ext cx="9314123" cy="45282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pl-PL" altLang="pl-PL" sz="3200" dirty="0"/>
              <a:t>obszary o dominującej funkcji mieszkaniowej </a:t>
            </a:r>
            <a:r>
              <a:rPr lang="pl-PL" altLang="pl-PL" sz="3200" i="1" dirty="0" smtClean="0"/>
              <a:t>(duże osiedla mieszkaniowe, dzielnice z dala od centrów</a:t>
            </a:r>
            <a:r>
              <a:rPr lang="pl-PL" altLang="pl-PL" sz="3200" dirty="0" smtClean="0"/>
              <a:t>)</a:t>
            </a:r>
            <a:endParaRPr lang="pl-PL" altLang="pl-PL" sz="3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pl-PL" altLang="pl-PL" sz="3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pl-PL" altLang="pl-PL" sz="3200" dirty="0"/>
              <a:t>obszary z przeważającą funkcją mieszkaniową (</a:t>
            </a:r>
            <a:r>
              <a:rPr lang="pl-PL" altLang="pl-PL" sz="3200" i="1" dirty="0"/>
              <a:t>obszary </a:t>
            </a:r>
            <a:r>
              <a:rPr lang="pl-PL" altLang="pl-PL" sz="3200" i="1" dirty="0" smtClean="0"/>
              <a:t>śródmiejskie, dzielnice zabytkowe</a:t>
            </a:r>
            <a:r>
              <a:rPr lang="pl-PL" altLang="pl-PL" sz="3200" dirty="0" smtClean="0"/>
              <a:t>)</a:t>
            </a:r>
            <a:endParaRPr lang="pl-PL" altLang="pl-PL" sz="3200" dirty="0"/>
          </a:p>
        </p:txBody>
      </p:sp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EBC0BE-8958-4A23-986A-B53C72258246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7794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481070" y="70101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Aspekty społeczne rewitalizacji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481070" y="2137892"/>
            <a:ext cx="8912181" cy="453119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altLang="pl-PL" sz="3200" dirty="0" smtClean="0">
                <a:effectLst/>
              </a:rPr>
              <a:t>potrzeby ludzi i społeczności lokalnej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3200" dirty="0" smtClean="0">
                <a:effectLst/>
              </a:rPr>
              <a:t>szczególne potrzeby różnych grup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3200" dirty="0" smtClean="0">
                <a:effectLst/>
              </a:rPr>
              <a:t>realizacja celów wspólnych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3200" dirty="0" smtClean="0">
                <a:effectLst/>
              </a:rPr>
              <a:t>reprezentacja, </a:t>
            </a:r>
            <a:r>
              <a:rPr lang="pl-PL" altLang="pl-PL" sz="3200" dirty="0" err="1" smtClean="0">
                <a:effectLst/>
              </a:rPr>
              <a:t>empowerment</a:t>
            </a:r>
            <a:r>
              <a:rPr lang="pl-PL" altLang="pl-PL" sz="3200" dirty="0" smtClean="0">
                <a:effectLst/>
              </a:rPr>
              <a:t>, partnerstwo, </a:t>
            </a:r>
            <a:r>
              <a:rPr lang="pl-PL" altLang="pl-PL" sz="3200" b="1" dirty="0" smtClean="0">
                <a:effectLst/>
              </a:rPr>
              <a:t>partycypacja </a:t>
            </a:r>
          </a:p>
        </p:txBody>
      </p:sp>
      <p:sp>
        <p:nvSpPr>
          <p:cNvPr id="153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35D907-59AB-4B2A-A90E-2B3C4A0A4A8A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648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4857" y="70101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Partnerstwa, partycypacja społeczna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1184857" y="1959429"/>
            <a:ext cx="9878094" cy="470966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l-PL" altLang="pl-PL" sz="2800" dirty="0">
                <a:effectLst/>
              </a:rPr>
              <a:t>włączenie w realizację programu, aktywizacja </a:t>
            </a:r>
            <a:r>
              <a:rPr lang="pl-PL" altLang="pl-PL" sz="2800" b="1" dirty="0" smtClean="0">
                <a:effectLst/>
              </a:rPr>
              <a:t>kapitału (ludzkiego, kulturowego) </a:t>
            </a:r>
            <a:r>
              <a:rPr lang="pl-PL" altLang="pl-PL" sz="2800" b="1" dirty="0">
                <a:effectLst/>
              </a:rPr>
              <a:t>lokalnego </a:t>
            </a:r>
          </a:p>
          <a:p>
            <a:pPr eaLnBrk="1" hangingPunct="1">
              <a:lnSpc>
                <a:spcPct val="80000"/>
              </a:lnSpc>
            </a:pPr>
            <a:endParaRPr lang="pl-PL" altLang="pl-PL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2800" dirty="0" smtClean="0">
                <a:effectLst/>
              </a:rPr>
              <a:t>partnerstwa</a:t>
            </a:r>
            <a:r>
              <a:rPr lang="pl-PL" altLang="pl-PL" sz="2800" dirty="0">
                <a:effectLst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effectLst/>
              </a:rPr>
              <a:t>podmioty publiczne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effectLst/>
              </a:rPr>
              <a:t>organizacje prywatne, biznesowe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effectLst/>
              </a:rPr>
              <a:t>non-profit, </a:t>
            </a:r>
            <a:r>
              <a:rPr lang="pl-PL" altLang="pl-PL" sz="2400" dirty="0" err="1">
                <a:effectLst/>
              </a:rPr>
              <a:t>NGO’s</a:t>
            </a:r>
            <a:r>
              <a:rPr lang="pl-PL" altLang="pl-PL" sz="2400" dirty="0">
                <a:effectLst/>
              </a:rPr>
              <a:t>, stowarzyszenia, organizacje mieszkańców itp</a:t>
            </a:r>
            <a:r>
              <a:rPr lang="pl-PL" altLang="pl-PL" sz="2400" dirty="0" smtClean="0">
                <a:effectLst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 smtClean="0">
                <a:effectLst/>
              </a:rPr>
              <a:t>PPPP – </a:t>
            </a:r>
            <a:r>
              <a:rPr lang="pl-PL" altLang="pl-PL" sz="2400" dirty="0" err="1" smtClean="0">
                <a:effectLst/>
              </a:rPr>
              <a:t>Private</a:t>
            </a:r>
            <a:r>
              <a:rPr lang="pl-PL" altLang="pl-PL" sz="2400" dirty="0" smtClean="0">
                <a:effectLst/>
              </a:rPr>
              <a:t> Public People </a:t>
            </a:r>
            <a:r>
              <a:rPr lang="pl-PL" altLang="pl-PL" sz="2400" dirty="0" err="1" smtClean="0">
                <a:effectLst/>
              </a:rPr>
              <a:t>Partnership</a:t>
            </a:r>
            <a:r>
              <a:rPr lang="pl-PL" altLang="pl-PL" sz="2400" dirty="0" smtClean="0">
                <a:effectLst/>
              </a:rPr>
              <a:t> (perspektywa końcowego użytkownika) </a:t>
            </a:r>
            <a:endParaRPr lang="pl-PL" altLang="pl-PL" sz="2400" dirty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2800" dirty="0" smtClean="0">
                <a:effectLst/>
              </a:rPr>
              <a:t>model </a:t>
            </a:r>
            <a:r>
              <a:rPr lang="pl-PL" altLang="pl-PL" sz="2800" dirty="0">
                <a:effectLst/>
              </a:rPr>
              <a:t>zarządzania programem, struktury organizacyjne, kompetencje partnerów prywatnych </a:t>
            </a:r>
            <a:r>
              <a:rPr lang="pl-PL" altLang="pl-PL" sz="2800" dirty="0" smtClean="0">
                <a:effectLst/>
              </a:rPr>
              <a:t>i lokalnych </a:t>
            </a:r>
            <a:endParaRPr lang="pl-PL" altLang="pl-PL" sz="2800" dirty="0">
              <a:effectLst/>
            </a:endParaRPr>
          </a:p>
        </p:txBody>
      </p:sp>
      <p:sp>
        <p:nvSpPr>
          <p:cNvPr id="163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D30979-5C1B-4428-8A6E-0ED396EF4B30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124007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Partycypacja, udział interesariuszy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055223"/>
            <a:ext cx="9613861" cy="3880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effectLst/>
              </a:rPr>
              <a:t>Ustawa o rewitalizacji: </a:t>
            </a:r>
            <a:endParaRPr lang="pl-PL" sz="2800" dirty="0">
              <a:effectLst/>
            </a:endParaRPr>
          </a:p>
          <a:p>
            <a:pPr marL="0" indent="0">
              <a:buNone/>
            </a:pPr>
            <a:r>
              <a:rPr lang="pl-PL" sz="3200" b="1" dirty="0" smtClean="0">
                <a:effectLst/>
              </a:rPr>
              <a:t>Art</a:t>
            </a:r>
            <a:r>
              <a:rPr lang="pl-PL" sz="3200" b="1" dirty="0">
                <a:effectLst/>
              </a:rPr>
              <a:t>. 2. </a:t>
            </a:r>
            <a:r>
              <a:rPr lang="pl-PL" sz="3200" dirty="0">
                <a:effectLst/>
              </a:rPr>
              <a:t>1. Rewitalizacja stanowi proces wyprowadzania ze stanu kryzysowego obszarów zdegradowanych, prowadzony w sposób kompleksowy, poprzez zintegrowane działania na rzecz lokalnej społeczności, przestrzeni i gospodarki, skoncentrowane terytorialnie, </a:t>
            </a:r>
            <a:r>
              <a:rPr lang="pl-PL" sz="3200" b="1" u="sng" dirty="0">
                <a:effectLst/>
              </a:rPr>
              <a:t>prowadzone przez interesariuszy rewitalizacji na podstawie gminnego programu rewitalizacji</a:t>
            </a:r>
            <a:r>
              <a:rPr lang="pl-PL" sz="2800" b="1" dirty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7874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l-PL" dirty="0" smtClean="0"/>
              <a:t>Interesariusze rewitalizacji (Ustawa)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099256"/>
            <a:ext cx="10524299" cy="4387270"/>
          </a:xfrm>
          <a:noFill/>
        </p:spPr>
        <p:txBody>
          <a:bodyPr>
            <a:normAutofit/>
          </a:bodyPr>
          <a:lstStyle/>
          <a:p>
            <a:r>
              <a:rPr lang="pl-PL" sz="2200" dirty="0">
                <a:effectLst/>
              </a:rPr>
              <a:t>mieszkańcy obszaru rewitalizacji, właściciele, użytkownicy wieczyści nieruchomości, podmioty zarządzające nieruchomościami (m.in. spółdzielnie mieszkaniowe, wspólnoty mieszkaniowe </a:t>
            </a:r>
            <a:r>
              <a:rPr lang="pl-PL" sz="2200" dirty="0" err="1">
                <a:effectLst/>
              </a:rPr>
              <a:t>TBSy</a:t>
            </a:r>
            <a:r>
              <a:rPr lang="pl-PL" sz="2200" dirty="0">
                <a:effectLst/>
              </a:rPr>
              <a:t>) </a:t>
            </a:r>
            <a:endParaRPr lang="en-US" sz="2200" dirty="0">
              <a:effectLst/>
            </a:endParaRPr>
          </a:p>
          <a:p>
            <a:r>
              <a:rPr lang="pl-PL" sz="2200" dirty="0">
                <a:effectLst/>
              </a:rPr>
              <a:t>mieszkańcy gminy</a:t>
            </a:r>
          </a:p>
          <a:p>
            <a:r>
              <a:rPr lang="pl-PL" sz="2200" dirty="0">
                <a:effectLst/>
              </a:rPr>
              <a:t>podmioty prowadzące na obszarze gminy działalność gospodarczą;</a:t>
            </a:r>
          </a:p>
          <a:p>
            <a:r>
              <a:rPr lang="pl-PL" sz="2200" dirty="0">
                <a:effectLst/>
              </a:rPr>
              <a:t>podmioty prowadzące działalność społeczną, w tym organizacje pozarządowe </a:t>
            </a:r>
            <a:r>
              <a:rPr lang="en-US" sz="2200" dirty="0" err="1">
                <a:effectLst/>
              </a:rPr>
              <a:t>i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grupy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nieformalne</a:t>
            </a:r>
            <a:r>
              <a:rPr lang="en-US" sz="2200" dirty="0">
                <a:effectLst/>
              </a:rPr>
              <a:t>;</a:t>
            </a:r>
          </a:p>
          <a:p>
            <a:r>
              <a:rPr lang="pl-PL" sz="2200" dirty="0">
                <a:effectLst/>
              </a:rPr>
              <a:t>jednostki samorządu terytorialnego i ich jednostki organizacyjne;</a:t>
            </a:r>
          </a:p>
          <a:p>
            <a:r>
              <a:rPr lang="en-US" sz="2200" dirty="0" err="1">
                <a:effectLst/>
              </a:rPr>
              <a:t>organy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władzy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publicznej</a:t>
            </a:r>
            <a:r>
              <a:rPr lang="en-US" sz="2200" dirty="0">
                <a:effectLst/>
              </a:rPr>
              <a:t>;</a:t>
            </a:r>
          </a:p>
          <a:p>
            <a:r>
              <a:rPr lang="pl-PL" sz="2200" dirty="0">
                <a:effectLst/>
              </a:rPr>
              <a:t>podmioty inne, realizujące na obszarze rewitalizacji uprawnienia Skarbu Państwa.</a:t>
            </a:r>
            <a:endParaRPr lang="en-US" sz="2200" dirty="0">
              <a:effectLst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4CD1-DDC1-437C-A48E-60DE74F6127B}" type="slidenum">
              <a:rPr lang="pl-PL" altLang="pl-PL" smtClean="0"/>
              <a:pPr>
                <a:defRPr/>
              </a:pPr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412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Partycypacja społeczna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8937" y="2063931"/>
            <a:ext cx="9545245" cy="3872258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effectLst/>
              </a:rPr>
              <a:t>Art. 3. </a:t>
            </a:r>
            <a:r>
              <a:rPr lang="pl-PL" dirty="0">
                <a:effectLst/>
              </a:rPr>
              <a:t>1. Przygotowanie, koordynowanie i tworzenie warunków do prowadzenia rewitalizacji, a także jej prowadzenie w zakresie właściwości gminy, stanowią jej zadania własne. 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2. Zadania, o których mowa w ust. 1, gmina realizuje: </a:t>
            </a:r>
          </a:p>
          <a:p>
            <a:pPr marL="0" indent="0">
              <a:buNone/>
            </a:pPr>
            <a:r>
              <a:rPr lang="pl-PL" sz="3200" b="1" dirty="0">
                <a:effectLst/>
              </a:rPr>
              <a:t>1) w sposób jawny i przejrzysty, z zapewnieniem aktywnego udziału interesariuszy na każdym etapie (partycypacja społeczna); </a:t>
            </a:r>
          </a:p>
        </p:txBody>
      </p:sp>
    </p:spTree>
    <p:extLst>
      <p:ext uri="{BB962C8B-B14F-4D97-AF65-F5344CB8AC3E}">
        <p14:creationId xmlns:p14="http://schemas.microsoft.com/office/powerpoint/2010/main" val="4160623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Formy partycypacji – konsultacje społeczne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pl-PL" dirty="0">
                <a:effectLst/>
              </a:rPr>
              <a:t>zbieranie uwag w postaci papierowej lub elektronicznej, w tym za pomocą środków komunikacji elektronicznej (poczty elektronicznej lub formularzy zamieszczonych na stronie podmiotowej gminy w Biuletynie </a:t>
            </a:r>
            <a:r>
              <a:rPr lang="en-US" dirty="0" err="1">
                <a:effectLst/>
              </a:rPr>
              <a:t>Informacji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Publicznej</a:t>
            </a:r>
            <a:r>
              <a:rPr lang="pl-PL" dirty="0">
                <a:effectLst/>
              </a:rPr>
              <a:t>); </a:t>
            </a:r>
          </a:p>
          <a:p>
            <a:pPr>
              <a:buAutoNum type="arabicParenR"/>
            </a:pPr>
            <a:endParaRPr lang="pl-PL" dirty="0">
              <a:effectLst/>
            </a:endParaRPr>
          </a:p>
          <a:p>
            <a:pPr>
              <a:buAutoNum type="arabicParenR"/>
            </a:pPr>
            <a:r>
              <a:rPr lang="pl-PL" dirty="0">
                <a:effectLst/>
              </a:rPr>
              <a:t>spotkania, debaty, warsztaty, spacery studyjne, ankiety, wywiady, wykorzystanie grup przedstawicielskich lub zbieranie </a:t>
            </a:r>
            <a:r>
              <a:rPr lang="en-US" dirty="0" err="1">
                <a:effectLst/>
              </a:rPr>
              <a:t>uwag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ustnych</a:t>
            </a:r>
            <a:r>
              <a:rPr lang="en-US" dirty="0">
                <a:effectLst/>
              </a:rPr>
              <a:t>.</a:t>
            </a:r>
            <a:endParaRPr lang="pl-PL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4CD1-DDC1-437C-A48E-60DE74F6127B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453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pl-PL" sz="4400" dirty="0" smtClean="0"/>
              <a:t>Partycypacja społeczna w rewitalizacji 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5097" y="1968137"/>
            <a:ext cx="10816047" cy="4728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effectLst/>
              </a:rPr>
              <a:t>Art</a:t>
            </a:r>
            <a:r>
              <a:rPr lang="pl-PL" sz="2000" b="1" dirty="0">
                <a:effectLst/>
              </a:rPr>
              <a:t>. 5. </a:t>
            </a:r>
            <a:r>
              <a:rPr lang="pl-PL" sz="2000" dirty="0">
                <a:effectLst/>
              </a:rPr>
              <a:t>1. Partycypacja społeczna obejmuje </a:t>
            </a:r>
            <a:r>
              <a:rPr lang="pl-PL" sz="2000" b="1" dirty="0">
                <a:effectLst/>
              </a:rPr>
              <a:t>przygotowanie, prowadzenie i ocenę </a:t>
            </a:r>
            <a:r>
              <a:rPr lang="pl-PL" sz="2000" dirty="0">
                <a:effectLst/>
              </a:rPr>
              <a:t>rewitalizacji w sposób zapewniający aktywny udział interesariuszy, w tym poprzez uczestnictwo w konsultacjach społecznych oraz w pracach Komitetu Rewitalizacji (…)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>
                <a:effectLst/>
              </a:rPr>
              <a:t>2. </a:t>
            </a:r>
            <a:r>
              <a:rPr lang="pl-PL" sz="1800" dirty="0">
                <a:effectLst/>
              </a:rPr>
              <a:t>Przygotowanie, prowadzenie i ocena polegają w szczególności na: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</a:rPr>
              <a:t>1</a:t>
            </a:r>
            <a:r>
              <a:rPr lang="pl-PL" sz="1800" b="1" dirty="0">
                <a:effectLst/>
              </a:rPr>
              <a:t>) </a:t>
            </a:r>
            <a:r>
              <a:rPr lang="pl-PL" sz="2000" b="1" dirty="0">
                <a:effectLst/>
              </a:rPr>
              <a:t>poznaniu potrzeb i oczekiwań </a:t>
            </a:r>
            <a:r>
              <a:rPr lang="pl-PL" sz="2000" dirty="0">
                <a:effectLst/>
              </a:rPr>
              <a:t>interesariuszy oraz dążeniu do spójności planowanych działań z tymi potrzebami i oczekiwaniami;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effectLst/>
              </a:rPr>
              <a:t>2) prowadzeniu, </a:t>
            </a:r>
            <a:r>
              <a:rPr lang="pl-PL" sz="2000" dirty="0" smtClean="0">
                <a:effectLst/>
              </a:rPr>
              <a:t>(…) </a:t>
            </a:r>
            <a:r>
              <a:rPr lang="pl-PL" sz="2000" b="1" dirty="0" smtClean="0">
                <a:effectLst/>
              </a:rPr>
              <a:t>działań </a:t>
            </a:r>
            <a:r>
              <a:rPr lang="pl-PL" sz="2000" b="1" dirty="0">
                <a:effectLst/>
              </a:rPr>
              <a:t>edukacyjnych i informacyjnych </a:t>
            </a:r>
            <a:r>
              <a:rPr lang="pl-PL" sz="2000" dirty="0">
                <a:effectLst/>
              </a:rPr>
              <a:t>o procesie rewitalizacji, </a:t>
            </a:r>
            <a:r>
              <a:rPr lang="pl-PL" sz="2000" dirty="0" smtClean="0">
                <a:effectLst/>
              </a:rPr>
              <a:t>(…); </a:t>
            </a:r>
            <a:endParaRPr lang="pl-PL" sz="2000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effectLst/>
              </a:rPr>
              <a:t>3) </a:t>
            </a:r>
            <a:r>
              <a:rPr lang="pl-PL" sz="2000" b="1" dirty="0">
                <a:effectLst/>
              </a:rPr>
              <a:t>inicjowaniu, umożliwianiu i wspieraniu działań służących rozwijaniu dialogu </a:t>
            </a:r>
            <a:r>
              <a:rPr lang="pl-PL" sz="2000" dirty="0">
                <a:effectLst/>
              </a:rPr>
              <a:t>między interesariuszami oraz ich integracji wokół rewitalizacji;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effectLst/>
              </a:rPr>
              <a:t>4) </a:t>
            </a:r>
            <a:r>
              <a:rPr lang="pl-PL" sz="2000" b="1" dirty="0">
                <a:effectLst/>
              </a:rPr>
              <a:t>zapewnieniu udziału interesariuszy w przygotowaniu dokumentów </a:t>
            </a:r>
            <a:r>
              <a:rPr lang="pl-PL" sz="2000" dirty="0">
                <a:effectLst/>
              </a:rPr>
              <a:t>dotyczących rewitalizacji, w szczególności gminnego programu rewitalizacji;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effectLst/>
              </a:rPr>
              <a:t>5) </a:t>
            </a:r>
            <a:r>
              <a:rPr lang="pl-PL" sz="2000" b="1" dirty="0">
                <a:effectLst/>
              </a:rPr>
              <a:t>wspieraniu inicjatyw zmierzających do zwiększania udziału interesariuszy</a:t>
            </a:r>
            <a:r>
              <a:rPr lang="pl-PL" sz="2000" dirty="0">
                <a:effectLst/>
              </a:rPr>
              <a:t> w przygotowaniu i realizacji gminnego programu rewitalizacji;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effectLst/>
              </a:rPr>
              <a:t>6) zapewnieniu w czasie przygotowania, prowadzenia i oceny rewitalizacji </a:t>
            </a:r>
            <a:r>
              <a:rPr lang="pl-PL" sz="2000" b="1" dirty="0">
                <a:effectLst/>
              </a:rPr>
              <a:t>możliwości wypowiedzenia się przez interesariuszy</a:t>
            </a:r>
            <a:r>
              <a:rPr lang="pl-PL" sz="2000" dirty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5113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pl-PL" sz="4000" dirty="0" smtClean="0"/>
              <a:t>Warunki i zasady partycypacji społecznej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9897" y="2063931"/>
            <a:ext cx="10641873" cy="4415246"/>
          </a:xfrm>
        </p:spPr>
        <p:txBody>
          <a:bodyPr numCol="1">
            <a:normAutofit/>
          </a:bodyPr>
          <a:lstStyle/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sz="2600" b="1" dirty="0" smtClean="0">
                <a:effectLst/>
              </a:rPr>
              <a:t>Umiejętności,</a:t>
            </a:r>
            <a:r>
              <a:rPr lang="pl-PL" sz="2600" dirty="0" smtClean="0">
                <a:effectLst/>
              </a:rPr>
              <a:t> potrzebne do prowadzenia i uczestnictwa w procesie partycypacji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sz="2600" b="1" u="sng" dirty="0" smtClean="0">
                <a:effectLst/>
              </a:rPr>
              <a:t>Motywacje, poczucie wspólnoty, więzi, zaufanie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sz="2600" b="1" dirty="0" smtClean="0">
                <a:effectLst/>
              </a:rPr>
              <a:t>Umożliwienie</a:t>
            </a:r>
            <a:r>
              <a:rPr lang="pl-PL" sz="2600" dirty="0" smtClean="0">
                <a:effectLst/>
              </a:rPr>
              <a:t>, uczestnictwa w procesie partycypacji – organizacje wspierające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sz="2600" b="1" dirty="0">
                <a:effectLst/>
              </a:rPr>
              <a:t>Z</a:t>
            </a:r>
            <a:r>
              <a:rPr lang="pl-PL" sz="2600" b="1" dirty="0" smtClean="0">
                <a:effectLst/>
              </a:rPr>
              <a:t>aproszenie do uczestnictwa</a:t>
            </a:r>
            <a:r>
              <a:rPr lang="pl-PL" sz="2600" dirty="0" smtClean="0">
                <a:effectLst/>
              </a:rPr>
              <a:t>, przez władze samorządowe, motywowanie, mobilizowanie, otwartość, elastyczność instytucjonalna, różne formy uczestnictwa,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sz="2600" b="1" dirty="0" smtClean="0">
                <a:effectLst/>
              </a:rPr>
              <a:t>Efekty uczestnictwa</a:t>
            </a:r>
            <a:r>
              <a:rPr lang="pl-PL" sz="2600" dirty="0" smtClean="0">
                <a:effectLst/>
              </a:rPr>
              <a:t>, uzasadnianie i wyjaśnianie podjętych decyzji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6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600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86844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pl-PL" sz="4000" dirty="0"/>
              <a:t>Warunki i zasady partycypacji społecznej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024743"/>
            <a:ext cx="11277600" cy="48332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800" dirty="0">
                <a:effectLst/>
              </a:rPr>
              <a:t>Zasady:</a:t>
            </a: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Dobra wiara </a:t>
            </a:r>
            <a:r>
              <a:rPr lang="pl-PL" sz="1800" dirty="0" smtClean="0">
                <a:effectLst/>
              </a:rPr>
              <a:t>– przestrzeganie ustalonych zasad procesu, brak fasadowości procesu 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Legalność</a:t>
            </a:r>
            <a:r>
              <a:rPr lang="pl-PL" sz="1800" dirty="0">
                <a:effectLst/>
              </a:rPr>
              <a:t> </a:t>
            </a:r>
            <a:r>
              <a:rPr lang="pl-PL" sz="1800" dirty="0" smtClean="0">
                <a:effectLst/>
              </a:rPr>
              <a:t>– zgodność z przepisami prawa, standardami partycypacji, unikanie zbyt sztywnej, zachowawczej postawy przez samorząd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Poszanowanie dobra ogólnospołecznego </a:t>
            </a:r>
            <a:r>
              <a:rPr lang="pl-PL" sz="1800" dirty="0">
                <a:effectLst/>
              </a:rPr>
              <a:t>i interesu ogólnego (całej społeczności </a:t>
            </a:r>
            <a:r>
              <a:rPr lang="pl-PL" sz="1800" dirty="0" smtClean="0">
                <a:effectLst/>
              </a:rPr>
              <a:t>miasta a nie tylko uczestników procesu partycypacji)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Reprezentatywność i równość </a:t>
            </a:r>
            <a:r>
              <a:rPr lang="pl-PL" sz="1800" dirty="0" smtClean="0">
                <a:effectLst/>
              </a:rPr>
              <a:t>– dostosowanie form, metod, czasu i miejsca aby umożliwić wszystkim zainteresowanym udział; bezstronność samorządu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Rzetelność</a:t>
            </a:r>
            <a:r>
              <a:rPr lang="pl-PL" sz="1800" dirty="0">
                <a:effectLst/>
              </a:rPr>
              <a:t> </a:t>
            </a:r>
            <a:r>
              <a:rPr lang="pl-PL" sz="1800" dirty="0" smtClean="0">
                <a:effectLst/>
              </a:rPr>
              <a:t>przygotowanych stanowisk i opinii 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Przejrzystość i </a:t>
            </a:r>
            <a:r>
              <a:rPr lang="pl-PL" sz="1800" b="1" dirty="0" smtClean="0">
                <a:effectLst/>
              </a:rPr>
              <a:t>otwartość </a:t>
            </a:r>
            <a:r>
              <a:rPr lang="pl-PL" sz="1800" dirty="0" smtClean="0">
                <a:effectLst/>
              </a:rPr>
              <a:t>– jawność działań: celów, zasad konsultacji, uczestników, procedur procesu, 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Dokumentowanie</a:t>
            </a:r>
            <a:r>
              <a:rPr lang="pl-PL" sz="1800" dirty="0">
                <a:effectLst/>
              </a:rPr>
              <a:t> </a:t>
            </a:r>
            <a:r>
              <a:rPr lang="pl-PL" sz="1800" dirty="0" smtClean="0">
                <a:effectLst/>
              </a:rPr>
              <a:t>wszystkich elementów procesu, dostępność raportów, dokumentacji 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Ciągłość procesu</a:t>
            </a:r>
            <a:r>
              <a:rPr lang="pl-PL" sz="1800" dirty="0">
                <a:effectLst/>
              </a:rPr>
              <a:t>, planowanie i koordynowanie </a:t>
            </a:r>
            <a:r>
              <a:rPr lang="pl-PL" sz="1800" dirty="0" smtClean="0">
                <a:effectLst/>
              </a:rPr>
              <a:t>– unikanie chaotycznych, spontanicznych działań; konkretne cele każdego etapu procesu 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</a:rPr>
              <a:t>Reagowanie i oczekiwania </a:t>
            </a:r>
            <a:r>
              <a:rPr lang="pl-PL" sz="1800" dirty="0" smtClean="0">
                <a:effectLst/>
              </a:rPr>
              <a:t>strony społecznej i samorządowej, reagowanie na uczestnictwo w procesie</a:t>
            </a:r>
            <a:endParaRPr lang="pl-PL" sz="1800" dirty="0">
              <a:effectLst/>
            </a:endParaRPr>
          </a:p>
          <a:p>
            <a:pPr marL="360000" indent="-36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pl-PL" sz="1800" b="1" dirty="0" smtClean="0">
                <a:effectLst/>
              </a:rPr>
              <a:t>Partnerstwo,</a:t>
            </a:r>
            <a:r>
              <a:rPr lang="pl-PL" sz="1800" dirty="0" smtClean="0">
                <a:effectLst/>
              </a:rPr>
              <a:t> zwłaszcza partnerskie traktowanie podmiotów prywatnych i społecznych </a:t>
            </a:r>
            <a:endParaRPr lang="pl-PL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0645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l-PL" dirty="0" smtClean="0"/>
              <a:t>Instrumenty partycypacyjne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3771" y="2028613"/>
            <a:ext cx="10572206" cy="4537649"/>
          </a:xfrm>
        </p:spPr>
        <p:txBody>
          <a:bodyPr numCol="2"/>
          <a:lstStyle/>
          <a:p>
            <a:pPr marL="0" indent="0">
              <a:buNone/>
            </a:pPr>
            <a:r>
              <a:rPr lang="pl-PL" dirty="0" smtClean="0">
                <a:effectLst/>
              </a:rPr>
              <a:t>Klasyczne formy uczestnictwa społecznego: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Wybory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Referenda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Postępowania administracyjne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Wysłuchania opinii publicznej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Spotkania dyskusyjne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Procedury skargowe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Lokalne rady doradcze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Zgłaszanie uwag do dokumentów </a:t>
            </a:r>
          </a:p>
          <a:p>
            <a:pPr marL="0" indent="0">
              <a:buNone/>
            </a:pPr>
            <a:r>
              <a:rPr lang="pl-PL" dirty="0" smtClean="0">
                <a:effectLst/>
              </a:rPr>
              <a:t>Nowoczesne instrumenty partycypacji: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Konsultacje społeczne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Budżety partycypacyjne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Inicjatywy lokalne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dirty="0" smtClean="0">
                <a:effectLst/>
              </a:rPr>
              <a:t>Metody aranżowania aktywności (rozwój kompetencji mieszkańców) – forum obywatelskie, podejście doceniające (</a:t>
            </a:r>
            <a:r>
              <a:rPr lang="pl-PL" i="1" dirty="0" err="1" smtClean="0">
                <a:effectLst/>
              </a:rPr>
              <a:t>appreciative</a:t>
            </a:r>
            <a:r>
              <a:rPr lang="pl-PL" i="1" dirty="0" smtClean="0">
                <a:effectLst/>
              </a:rPr>
              <a:t> </a:t>
            </a:r>
            <a:r>
              <a:rPr lang="pl-PL" i="1" dirty="0" err="1" smtClean="0">
                <a:effectLst/>
              </a:rPr>
              <a:t>inquiry</a:t>
            </a:r>
            <a:r>
              <a:rPr lang="pl-PL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8980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6318" y="498547"/>
            <a:ext cx="8403035" cy="1345469"/>
          </a:xfrm>
          <a:noFill/>
        </p:spPr>
        <p:txBody>
          <a:bodyPr/>
          <a:lstStyle/>
          <a:p>
            <a:r>
              <a:rPr lang="pl-PL" dirty="0" smtClean="0"/>
              <a:t>Obszar zdegradowany </a:t>
            </a:r>
            <a:br>
              <a:rPr lang="pl-PL" dirty="0" smtClean="0"/>
            </a:br>
            <a:r>
              <a:rPr lang="pl-PL" dirty="0" smtClean="0"/>
              <a:t>Obszar rewitalizacji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295" y="1964686"/>
            <a:ext cx="9851816" cy="489331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 smtClean="0"/>
              <a:t>(Ustawa o rewitalizacji) Art</a:t>
            </a:r>
            <a:r>
              <a:rPr lang="pl-PL" b="1" dirty="0"/>
              <a:t>. 2. </a:t>
            </a:r>
            <a:r>
              <a:rPr lang="pl-PL" dirty="0"/>
              <a:t>1. </a:t>
            </a:r>
            <a:r>
              <a:rPr lang="pl-PL" u="sng" dirty="0"/>
              <a:t>Rewitalizacja stanowi proces wyprowadzania ze stanu kryzysowego obszarów zdegradowanych, </a:t>
            </a:r>
            <a:endParaRPr lang="pl-PL" b="1" u="sng" dirty="0" smtClean="0">
              <a:effectLst/>
            </a:endParaRPr>
          </a:p>
          <a:p>
            <a:pPr marL="0" indent="0">
              <a:buNone/>
            </a:pPr>
            <a:r>
              <a:rPr lang="pl-PL" sz="2000" b="1" dirty="0" smtClean="0">
                <a:effectLst/>
              </a:rPr>
              <a:t>Obszar </a:t>
            </a:r>
            <a:r>
              <a:rPr lang="pl-PL" sz="2000" b="1" dirty="0">
                <a:effectLst/>
              </a:rPr>
              <a:t>gminy znajdujący się </a:t>
            </a:r>
            <a:r>
              <a:rPr lang="pl-PL" sz="2000" b="1" dirty="0">
                <a:solidFill>
                  <a:srgbClr val="FF0000"/>
                </a:solidFill>
                <a:effectLst/>
              </a:rPr>
              <a:t>w stanie kryzysowym </a:t>
            </a:r>
            <a:r>
              <a:rPr lang="pl-PL" sz="2000" b="1" dirty="0">
                <a:effectLst/>
              </a:rPr>
              <a:t>z powodu </a:t>
            </a:r>
            <a:r>
              <a:rPr lang="pl-PL" sz="2000" b="1" dirty="0">
                <a:solidFill>
                  <a:srgbClr val="FF0000"/>
                </a:solidFill>
                <a:effectLst/>
              </a:rPr>
              <a:t>koncentracji negatywnych zjawisk społecznych - </a:t>
            </a:r>
            <a:r>
              <a:rPr lang="pl-PL" b="1" dirty="0">
                <a:solidFill>
                  <a:srgbClr val="FF0000"/>
                </a:solidFill>
                <a:effectLst/>
              </a:rPr>
              <a:t>bezrobocia, ubóstwa, przestępczości, niskiego poziomu edukacji lub kapitału społecznego, niewystarczającego poziomu uczestnictwa w życiu publicznym i kulturalnym</a:t>
            </a:r>
            <a:r>
              <a:rPr lang="pl-PL" sz="2000" b="1" dirty="0">
                <a:solidFill>
                  <a:srgbClr val="FF0000"/>
                </a:solidFill>
                <a:effectLst/>
              </a:rPr>
              <a:t>, </a:t>
            </a:r>
          </a:p>
          <a:p>
            <a:pPr marL="0" indent="0">
              <a:buNone/>
            </a:pPr>
            <a:r>
              <a:rPr lang="pl-PL" sz="1800" dirty="0">
                <a:effectLst/>
              </a:rPr>
              <a:t>można wyznaczyć jako </a:t>
            </a:r>
            <a:r>
              <a:rPr lang="pl-PL" sz="1800" b="1" dirty="0">
                <a:solidFill>
                  <a:srgbClr val="FF0000"/>
                </a:solidFill>
                <a:effectLst/>
              </a:rPr>
              <a:t>obszar zdegradowany </a:t>
            </a:r>
            <a:r>
              <a:rPr lang="pl-PL" sz="1800" dirty="0" smtClean="0">
                <a:effectLst/>
              </a:rPr>
              <a:t>jeśli dodatkowo występuję co </a:t>
            </a:r>
            <a:r>
              <a:rPr lang="pl-PL" sz="1800" dirty="0">
                <a:effectLst/>
              </a:rPr>
              <a:t>najmniej </a:t>
            </a:r>
            <a:r>
              <a:rPr lang="pl-PL" sz="1800" dirty="0" smtClean="0">
                <a:effectLst/>
              </a:rPr>
              <a:t>jedno </a:t>
            </a:r>
            <a:r>
              <a:rPr lang="pl-PL" sz="1800" dirty="0">
                <a:effectLst/>
              </a:rPr>
              <a:t>z </a:t>
            </a:r>
            <a:r>
              <a:rPr lang="pl-PL" sz="1800" dirty="0" smtClean="0">
                <a:effectLst/>
              </a:rPr>
              <a:t>negatywnych </a:t>
            </a:r>
            <a:r>
              <a:rPr lang="pl-PL" sz="1800" dirty="0">
                <a:effectLst/>
              </a:rPr>
              <a:t>zjawisk: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effectLst/>
              </a:rPr>
              <a:t>gospodarczych </a:t>
            </a:r>
            <a:r>
              <a:rPr lang="pl-PL" sz="2000" dirty="0">
                <a:effectLst/>
              </a:rPr>
              <a:t>– </a:t>
            </a:r>
            <a:r>
              <a:rPr lang="pl-PL" sz="2000" dirty="0" smtClean="0">
                <a:effectLst/>
              </a:rPr>
              <a:t>niski stopień </a:t>
            </a:r>
            <a:r>
              <a:rPr lang="pl-PL" sz="2000" dirty="0">
                <a:effectLst/>
              </a:rPr>
              <a:t>przedsiębiorczości, </a:t>
            </a:r>
            <a:r>
              <a:rPr lang="pl-PL" sz="2000" dirty="0" smtClean="0">
                <a:effectLst/>
              </a:rPr>
              <a:t>słaba kondycja </a:t>
            </a:r>
            <a:r>
              <a:rPr lang="pl-PL" sz="2000" dirty="0">
                <a:effectLst/>
              </a:rPr>
              <a:t>lokalnych przedsiębiorstw lub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effectLst/>
              </a:rPr>
              <a:t>środowiskowych</a:t>
            </a:r>
            <a:r>
              <a:rPr lang="pl-PL" sz="2000" dirty="0">
                <a:effectLst/>
              </a:rPr>
              <a:t> – </a:t>
            </a:r>
            <a:r>
              <a:rPr lang="pl-PL" sz="2000" dirty="0" smtClean="0">
                <a:effectLst/>
              </a:rPr>
              <a:t>przekroczenie </a:t>
            </a:r>
            <a:r>
              <a:rPr lang="pl-PL" sz="2000" dirty="0">
                <a:effectLst/>
              </a:rPr>
              <a:t>standardów jakości </a:t>
            </a:r>
            <a:r>
              <a:rPr lang="pl-PL" sz="2000" dirty="0" smtClean="0">
                <a:effectLst/>
              </a:rPr>
              <a:t>środowiska</a:t>
            </a:r>
            <a:r>
              <a:rPr lang="pl-PL" sz="2000" dirty="0">
                <a:effectLst/>
              </a:rPr>
              <a:t>, </a:t>
            </a:r>
            <a:r>
              <a:rPr lang="pl-PL" sz="2000" dirty="0" smtClean="0">
                <a:effectLst/>
              </a:rPr>
              <a:t>obecność odpadów </a:t>
            </a:r>
            <a:r>
              <a:rPr lang="pl-PL" sz="2000" dirty="0">
                <a:effectLst/>
              </a:rPr>
              <a:t>stwarzających zagrożenie dla </a:t>
            </a:r>
            <a:r>
              <a:rPr lang="pl-PL" sz="2000" dirty="0" smtClean="0">
                <a:effectLst/>
              </a:rPr>
              <a:t>życia</a:t>
            </a:r>
            <a:r>
              <a:rPr lang="pl-PL" sz="2000" dirty="0">
                <a:effectLst/>
              </a:rPr>
              <a:t>, zdrowia ludzi lub stanu środowiska, lub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F3E3B-1738-46EE-B84C-987BF45A0C86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03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pl-PL" sz="4400" dirty="0" smtClean="0"/>
              <a:t>Konsultacje społeczne </a:t>
            </a:r>
            <a:endParaRPr lang="en-US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1994263"/>
            <a:ext cx="10675656" cy="4763588"/>
          </a:xfrm>
        </p:spPr>
        <p:txBody>
          <a:bodyPr numCol="2">
            <a:normAutofit/>
          </a:bodyPr>
          <a:lstStyle/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1800" dirty="0" smtClean="0">
                <a:effectLst/>
              </a:rPr>
              <a:t>Charakter dwustronny, dialog między władzą a mieszkańcami – poznawanie potrzeb, dyskutowanie i znajdowanie rozwiązań </a:t>
            </a:r>
            <a:endParaRPr lang="pl-PL" sz="1800" dirty="0">
              <a:effectLst/>
            </a:endParaRP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1800" dirty="0" smtClean="0">
                <a:effectLst/>
              </a:rPr>
              <a:t>Techniki i metody: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Spotkania publiczne, debaty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Wysłuchania publiczne 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Pisemne opiniowanie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Grupy przedstawicielskie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Sondaże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>
                <a:effectLst/>
              </a:rPr>
              <a:t>e</a:t>
            </a:r>
            <a:r>
              <a:rPr lang="pl-PL" dirty="0" smtClean="0">
                <a:effectLst/>
              </a:rPr>
              <a:t>-konsultacje 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Grupy fokusowe 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Wywiady kwestionariuszowe, ankiety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Panele obywatelskie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Komitety doradcze </a:t>
            </a:r>
            <a:endParaRPr lang="pl-PL" dirty="0">
              <a:effectLst/>
            </a:endParaRP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Warsztaty</a:t>
            </a:r>
            <a:endParaRPr lang="pl-PL" dirty="0">
              <a:effectLst/>
            </a:endParaRP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spacery studyjne</a:t>
            </a:r>
            <a:endParaRPr lang="pl-PL" dirty="0">
              <a:effectLst/>
            </a:endParaRP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Dni otwarte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Pokazy uliczne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Prezentacje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Samorządowy informator SMS</a:t>
            </a:r>
          </a:p>
          <a:p>
            <a:pPr marL="652608" lvl="1" indent="-360000">
              <a:buFont typeface="Wingdings" panose="05000000000000000000" pitchFamily="2" charset="2"/>
              <a:buChar char="Ø"/>
            </a:pPr>
            <a:r>
              <a:rPr lang="pl-PL" dirty="0" smtClean="0">
                <a:effectLst/>
              </a:rPr>
              <a:t>Sąd obywatelski </a:t>
            </a:r>
            <a:endParaRPr lang="en-US" dirty="0">
              <a:effectLst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4CD1-DDC1-437C-A48E-60DE74F6127B}" type="slidenum">
              <a:rPr lang="pl-PL" altLang="pl-PL" smtClean="0"/>
              <a:pPr>
                <a:defRPr/>
              </a:pPr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952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9099" y="753228"/>
            <a:ext cx="9135083" cy="1080938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Środowisko zamieszkania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053737" y="2072640"/>
            <a:ext cx="9240445" cy="452134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zasoby mieszkaniowe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dirty="0">
                <a:effectLst/>
              </a:rPr>
              <a:t>oraz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infrastruktura społeczna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i="1" dirty="0" err="1">
                <a:effectLst/>
              </a:rPr>
              <a:t>urban</a:t>
            </a:r>
            <a:r>
              <a:rPr lang="pl-PL" altLang="pl-PL" i="1" dirty="0">
                <a:effectLst/>
              </a:rPr>
              <a:t> design</a:t>
            </a:r>
            <a:r>
              <a:rPr lang="pl-PL" altLang="pl-PL" dirty="0">
                <a:effectLst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przestrzenie publiczne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estetyka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funkcjonalność przestrzeni (zwartość, układ ulic, placów, komunikacja, przestrzenie rekreacyjne itd.)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transport publiczny i prywatny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>
                <a:effectLst/>
              </a:rPr>
              <a:t>lokalne centra (‘</a:t>
            </a:r>
            <a:r>
              <a:rPr lang="pl-PL" altLang="pl-PL" dirty="0" err="1">
                <a:effectLst/>
              </a:rPr>
              <a:t>kiez</a:t>
            </a:r>
            <a:r>
              <a:rPr lang="pl-PL" altLang="pl-PL" dirty="0">
                <a:effectLst/>
              </a:rPr>
              <a:t>’ berliński)</a:t>
            </a:r>
          </a:p>
        </p:txBody>
      </p:sp>
      <p:sp>
        <p:nvSpPr>
          <p:cNvPr id="204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E01388-0D22-48B7-A629-5222023C3324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360241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91673" y="753228"/>
            <a:ext cx="9302509" cy="1080938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Mieszkalnictwo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991673" y="2112135"/>
            <a:ext cx="9737781" cy="4445829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dirty="0">
                <a:effectLst/>
              </a:rPr>
              <a:t>jakość zasobów mieszkaniowych – kluczowe znaczenie dla rozwoju dzielnicy</a:t>
            </a:r>
          </a:p>
          <a:p>
            <a:pPr lvl="1" eaLnBrk="1" hangingPunct="1">
              <a:defRPr/>
            </a:pPr>
            <a:r>
              <a:rPr lang="pl-PL" altLang="pl-PL" sz="1800" dirty="0">
                <a:effectLst/>
              </a:rPr>
              <a:t>nowe inwestycje </a:t>
            </a:r>
          </a:p>
          <a:p>
            <a:pPr lvl="1" eaLnBrk="1" hangingPunct="1">
              <a:defRPr/>
            </a:pPr>
            <a:r>
              <a:rPr lang="pl-PL" altLang="pl-PL" sz="1800" dirty="0">
                <a:effectLst/>
              </a:rPr>
              <a:t>remonty, modernizacje, rewaloryzacja starych zasobów </a:t>
            </a:r>
          </a:p>
          <a:p>
            <a:pPr lvl="1" eaLnBrk="1" hangingPunct="1">
              <a:defRPr/>
            </a:pPr>
            <a:r>
              <a:rPr lang="pl-PL" altLang="pl-PL" sz="1800" dirty="0">
                <a:effectLst/>
              </a:rPr>
              <a:t>potrzeby w zakresie zasobów mieszkaniowych:</a:t>
            </a:r>
          </a:p>
          <a:p>
            <a:pPr lvl="2" eaLnBrk="1" hangingPunct="1">
              <a:defRPr/>
            </a:pPr>
            <a:r>
              <a:rPr lang="pl-PL" altLang="pl-PL" dirty="0">
                <a:effectLst/>
              </a:rPr>
              <a:t>przemiany demograficzne</a:t>
            </a:r>
          </a:p>
          <a:p>
            <a:pPr lvl="2" eaLnBrk="1" hangingPunct="1">
              <a:defRPr/>
            </a:pPr>
            <a:r>
              <a:rPr lang="pl-PL" altLang="pl-PL" dirty="0">
                <a:effectLst/>
              </a:rPr>
              <a:t>style życie</a:t>
            </a:r>
          </a:p>
          <a:p>
            <a:pPr lvl="2" eaLnBrk="1" hangingPunct="1">
              <a:defRPr/>
            </a:pPr>
            <a:r>
              <a:rPr lang="pl-PL" altLang="pl-PL" dirty="0">
                <a:effectLst/>
              </a:rPr>
              <a:t>rynek pracy </a:t>
            </a:r>
          </a:p>
          <a:p>
            <a:pPr eaLnBrk="1" hangingPunct="1">
              <a:defRPr/>
            </a:pPr>
            <a:r>
              <a:rPr lang="pl-PL" altLang="pl-PL" dirty="0">
                <a:effectLst/>
              </a:rPr>
              <a:t>polityka mieszkaniowa i planowanie przestrzenne</a:t>
            </a:r>
          </a:p>
          <a:p>
            <a:pPr eaLnBrk="1" hangingPunct="1">
              <a:defRPr/>
            </a:pPr>
            <a:r>
              <a:rPr lang="pl-PL" altLang="pl-PL" dirty="0">
                <a:effectLst/>
              </a:rPr>
              <a:t>inwestycje prywatne </a:t>
            </a:r>
          </a:p>
          <a:p>
            <a:pPr eaLnBrk="1" hangingPunct="1">
              <a:defRPr/>
            </a:pPr>
            <a:r>
              <a:rPr lang="pl-PL" altLang="pl-PL" dirty="0">
                <a:effectLst/>
              </a:rPr>
              <a:t>jakość środowiska zamieszkania </a:t>
            </a:r>
          </a:p>
          <a:p>
            <a:pPr eaLnBrk="1" hangingPunct="1">
              <a:defRPr/>
            </a:pPr>
            <a:r>
              <a:rPr lang="pl-PL" altLang="pl-PL" dirty="0">
                <a:effectLst/>
              </a:rPr>
              <a:t>infrastruktura społeczna </a:t>
            </a:r>
          </a:p>
        </p:txBody>
      </p:sp>
      <p:sp>
        <p:nvSpPr>
          <p:cNvPr id="194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7A24A2-4D33-4409-BE0B-500DC8DA978C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182128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1304144" y="140225"/>
            <a:ext cx="8605837" cy="1143000"/>
          </a:xfrm>
        </p:spPr>
        <p:txBody>
          <a:bodyPr/>
          <a:lstStyle/>
          <a:p>
            <a:pPr eaLnBrk="1" hangingPunct="1"/>
            <a:r>
              <a:rPr lang="pl-PL" altLang="pl-PL" sz="2000" dirty="0"/>
              <a:t>Cel główny, cele operacyjne i obszary działania (QM </a:t>
            </a:r>
            <a:r>
              <a:rPr lang="pl-PL" altLang="pl-PL" sz="2000" dirty="0" err="1"/>
              <a:t>Zentrum</a:t>
            </a:r>
            <a:r>
              <a:rPr lang="pl-PL" altLang="pl-PL" sz="2000" dirty="0"/>
              <a:t> </a:t>
            </a:r>
            <a:r>
              <a:rPr lang="pl-PL" altLang="pl-PL" sz="2000" dirty="0" err="1"/>
              <a:t>Kreuzberg</a:t>
            </a:r>
            <a:r>
              <a:rPr lang="pl-PL" altLang="pl-PL" sz="2000" dirty="0"/>
              <a:t>)</a:t>
            </a:r>
          </a:p>
        </p:txBody>
      </p:sp>
      <p:sp>
        <p:nvSpPr>
          <p:cNvPr id="25602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1BCF71-8DF4-4A1D-B516-4C991A1973F1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pl-PL" altLang="pl-PL" sz="1400" b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524000" y="875762"/>
            <a:ext cx="9144000" cy="59822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0"/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1524001" y="2852739"/>
            <a:ext cx="2663825" cy="22320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Cel główny: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Integracja społeczna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etniczna 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wyrównanie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warunków życia</a:t>
            </a:r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4367213" y="1700213"/>
            <a:ext cx="39608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większe szanse na rynku pracy 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4367213" y="2276475"/>
            <a:ext cx="39608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więcej kształcenia i edukacji</a:t>
            </a: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4367214" y="2781301"/>
            <a:ext cx="403383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lepsza jakość mieszkań i otoczenia</a:t>
            </a: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4367214" y="6381751"/>
            <a:ext cx="41036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Zwiększenie partycypacji mieszkańców</a:t>
            </a:r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4367214" y="5589588"/>
            <a:ext cx="403383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więcej tolerancji i wzmocnienie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więzi społecznych</a:t>
            </a:r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4367213" y="3284539"/>
            <a:ext cx="3960812" cy="4333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lepsza infrastruktura społeczna </a:t>
            </a:r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4367213" y="3860801"/>
            <a:ext cx="3960812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lepsza jakość oferty kulturalnej</a:t>
            </a: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4367214" y="4365625"/>
            <a:ext cx="410527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podniesienie poziomu zdrowia</a:t>
            </a:r>
          </a:p>
        </p:txBody>
      </p: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4367214" y="5013326"/>
            <a:ext cx="4033837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poprawa bezpieczeństwa</a:t>
            </a:r>
          </a:p>
        </p:txBody>
      </p:sp>
      <p:sp>
        <p:nvSpPr>
          <p:cNvPr id="25615" name="AutoShape 14"/>
          <p:cNvSpPr>
            <a:spLocks noChangeArrowheads="1"/>
          </p:cNvSpPr>
          <p:nvPr/>
        </p:nvSpPr>
        <p:spPr bwMode="auto">
          <a:xfrm>
            <a:off x="4368800" y="1052513"/>
            <a:ext cx="3887788" cy="431800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Cele operacyjne</a:t>
            </a: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8904289" y="1052513"/>
            <a:ext cx="1728787" cy="431800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Obszary działania 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8977313" y="1557338"/>
            <a:ext cx="1655762" cy="5762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Zatrudnienie,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kształcenie</a:t>
            </a:r>
          </a:p>
        </p:txBody>
      </p:sp>
      <p:sp>
        <p:nvSpPr>
          <p:cNvPr id="25618" name="AutoShape 17"/>
          <p:cNvSpPr>
            <a:spLocks noChangeArrowheads="1"/>
          </p:cNvSpPr>
          <p:nvPr/>
        </p:nvSpPr>
        <p:spPr bwMode="auto">
          <a:xfrm>
            <a:off x="8977313" y="2276476"/>
            <a:ext cx="1655762" cy="57626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Gospodarka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lokalna</a:t>
            </a:r>
          </a:p>
        </p:txBody>
      </p:sp>
      <p:sp>
        <p:nvSpPr>
          <p:cNvPr id="25619" name="AutoShape 18"/>
          <p:cNvSpPr>
            <a:spLocks noChangeArrowheads="1"/>
          </p:cNvSpPr>
          <p:nvPr/>
        </p:nvSpPr>
        <p:spPr bwMode="auto">
          <a:xfrm>
            <a:off x="8977313" y="2997200"/>
            <a:ext cx="1655762" cy="431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Integracja</a:t>
            </a:r>
          </a:p>
        </p:txBody>
      </p:sp>
      <p:sp>
        <p:nvSpPr>
          <p:cNvPr id="25620" name="AutoShape 19"/>
          <p:cNvSpPr>
            <a:spLocks noChangeArrowheads="1"/>
          </p:cNvSpPr>
          <p:nvPr/>
        </p:nvSpPr>
        <p:spPr bwMode="auto">
          <a:xfrm>
            <a:off x="8977313" y="3573463"/>
            <a:ext cx="1655762" cy="5762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Mieszkanie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i środowisko</a:t>
            </a:r>
          </a:p>
        </p:txBody>
      </p:sp>
      <p:sp>
        <p:nvSpPr>
          <p:cNvPr id="25621" name="AutoShape 20"/>
          <p:cNvSpPr>
            <a:spLocks noChangeArrowheads="1"/>
          </p:cNvSpPr>
          <p:nvPr/>
        </p:nvSpPr>
        <p:spPr bwMode="auto">
          <a:xfrm>
            <a:off x="8977313" y="4292600"/>
            <a:ext cx="1655762" cy="64928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Infrastruktura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społeczna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8977313" y="5084763"/>
            <a:ext cx="1655762" cy="431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Kultura</a:t>
            </a:r>
          </a:p>
        </p:txBody>
      </p:sp>
      <p:sp>
        <p:nvSpPr>
          <p:cNvPr id="25623" name="AutoShape 22"/>
          <p:cNvSpPr>
            <a:spLocks noChangeArrowheads="1"/>
          </p:cNvSpPr>
          <p:nvPr/>
        </p:nvSpPr>
        <p:spPr bwMode="auto">
          <a:xfrm>
            <a:off x="8977313" y="5589588"/>
            <a:ext cx="1655762" cy="431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 dirty="0"/>
              <a:t>Zdrowie</a:t>
            </a:r>
          </a:p>
        </p:txBody>
      </p: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8904289" y="6165850"/>
            <a:ext cx="1728787" cy="69215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Aktywizacja,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0"/>
              <a:t>partycypacja </a:t>
            </a:r>
          </a:p>
        </p:txBody>
      </p:sp>
      <p:sp>
        <p:nvSpPr>
          <p:cNvPr id="25625" name="Line 24"/>
          <p:cNvSpPr>
            <a:spLocks noChangeShapeType="1"/>
          </p:cNvSpPr>
          <p:nvPr/>
        </p:nvSpPr>
        <p:spPr bwMode="auto">
          <a:xfrm flipH="1">
            <a:off x="3648075" y="1989138"/>
            <a:ext cx="6477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5"/>
          <p:cNvSpPr>
            <a:spLocks noChangeShapeType="1"/>
          </p:cNvSpPr>
          <p:nvPr/>
        </p:nvSpPr>
        <p:spPr bwMode="auto">
          <a:xfrm flipH="1" flipV="1">
            <a:off x="3503613" y="5084764"/>
            <a:ext cx="64770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6"/>
          <p:cNvSpPr>
            <a:spLocks noChangeShapeType="1"/>
          </p:cNvSpPr>
          <p:nvPr/>
        </p:nvSpPr>
        <p:spPr bwMode="auto">
          <a:xfrm flipH="1" flipV="1">
            <a:off x="3719513" y="5013325"/>
            <a:ext cx="5762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 flipH="1" flipV="1">
            <a:off x="3935413" y="4724401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8"/>
          <p:cNvSpPr>
            <a:spLocks noChangeShapeType="1"/>
          </p:cNvSpPr>
          <p:nvPr/>
        </p:nvSpPr>
        <p:spPr bwMode="auto">
          <a:xfrm flipH="1" flipV="1">
            <a:off x="4079875" y="44370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29"/>
          <p:cNvSpPr>
            <a:spLocks noChangeShapeType="1"/>
          </p:cNvSpPr>
          <p:nvPr/>
        </p:nvSpPr>
        <p:spPr bwMode="auto">
          <a:xfrm flipH="1">
            <a:off x="4151313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0"/>
          <p:cNvSpPr>
            <a:spLocks noChangeShapeType="1"/>
          </p:cNvSpPr>
          <p:nvPr/>
        </p:nvSpPr>
        <p:spPr bwMode="auto">
          <a:xfrm flipH="1">
            <a:off x="4079875" y="3429001"/>
            <a:ext cx="2873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1"/>
          <p:cNvSpPr>
            <a:spLocks noChangeShapeType="1"/>
          </p:cNvSpPr>
          <p:nvPr/>
        </p:nvSpPr>
        <p:spPr bwMode="auto">
          <a:xfrm flipH="1">
            <a:off x="4008439" y="2924176"/>
            <a:ext cx="3587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2"/>
          <p:cNvSpPr>
            <a:spLocks noChangeShapeType="1"/>
          </p:cNvSpPr>
          <p:nvPr/>
        </p:nvSpPr>
        <p:spPr bwMode="auto">
          <a:xfrm flipH="1">
            <a:off x="3792539" y="2492376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3"/>
          <p:cNvSpPr>
            <a:spLocks noChangeShapeType="1"/>
          </p:cNvSpPr>
          <p:nvPr/>
        </p:nvSpPr>
        <p:spPr bwMode="auto">
          <a:xfrm flipH="1">
            <a:off x="8112125" y="1773239"/>
            <a:ext cx="863600" cy="71437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4"/>
          <p:cNvSpPr>
            <a:spLocks noChangeShapeType="1"/>
          </p:cNvSpPr>
          <p:nvPr/>
        </p:nvSpPr>
        <p:spPr bwMode="auto">
          <a:xfrm flipH="1">
            <a:off x="8112125" y="1989138"/>
            <a:ext cx="863600" cy="431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5"/>
          <p:cNvSpPr>
            <a:spLocks noChangeShapeType="1"/>
          </p:cNvSpPr>
          <p:nvPr/>
        </p:nvSpPr>
        <p:spPr bwMode="auto">
          <a:xfrm flipH="1" flipV="1">
            <a:off x="8256589" y="2060575"/>
            <a:ext cx="719137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6"/>
          <p:cNvSpPr>
            <a:spLocks noChangeShapeType="1"/>
          </p:cNvSpPr>
          <p:nvPr/>
        </p:nvSpPr>
        <p:spPr bwMode="auto">
          <a:xfrm flipH="1" flipV="1">
            <a:off x="7967663" y="1989138"/>
            <a:ext cx="1008062" cy="12239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7"/>
          <p:cNvSpPr>
            <a:spLocks noChangeShapeType="1"/>
          </p:cNvSpPr>
          <p:nvPr/>
        </p:nvSpPr>
        <p:spPr bwMode="auto">
          <a:xfrm flipH="1" flipV="1">
            <a:off x="7967663" y="2565400"/>
            <a:ext cx="1009650" cy="7191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38"/>
          <p:cNvSpPr>
            <a:spLocks noChangeShapeType="1"/>
          </p:cNvSpPr>
          <p:nvPr/>
        </p:nvSpPr>
        <p:spPr bwMode="auto">
          <a:xfrm flipH="1">
            <a:off x="8183564" y="3284539"/>
            <a:ext cx="936625" cy="6492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39"/>
          <p:cNvSpPr>
            <a:spLocks noChangeShapeType="1"/>
          </p:cNvSpPr>
          <p:nvPr/>
        </p:nvSpPr>
        <p:spPr bwMode="auto">
          <a:xfrm flipH="1">
            <a:off x="8112126" y="3357564"/>
            <a:ext cx="936625" cy="24479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40"/>
          <p:cNvSpPr>
            <a:spLocks noChangeShapeType="1"/>
          </p:cNvSpPr>
          <p:nvPr/>
        </p:nvSpPr>
        <p:spPr bwMode="auto">
          <a:xfrm flipH="1" flipV="1">
            <a:off x="8256589" y="3141664"/>
            <a:ext cx="719137" cy="719137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41"/>
          <p:cNvSpPr>
            <a:spLocks noChangeShapeType="1"/>
          </p:cNvSpPr>
          <p:nvPr/>
        </p:nvSpPr>
        <p:spPr bwMode="auto">
          <a:xfrm flipH="1">
            <a:off x="8040689" y="4005264"/>
            <a:ext cx="1006475" cy="115252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2"/>
          <p:cNvSpPr>
            <a:spLocks noChangeShapeType="1"/>
          </p:cNvSpPr>
          <p:nvPr/>
        </p:nvSpPr>
        <p:spPr bwMode="auto">
          <a:xfrm flipH="1" flipV="1">
            <a:off x="7680325" y="3644901"/>
            <a:ext cx="1079500" cy="9366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3"/>
          <p:cNvSpPr>
            <a:spLocks noChangeShapeType="1"/>
          </p:cNvSpPr>
          <p:nvPr/>
        </p:nvSpPr>
        <p:spPr bwMode="auto">
          <a:xfrm flipH="1" flipV="1">
            <a:off x="8112125" y="4581526"/>
            <a:ext cx="863600" cy="14287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44"/>
          <p:cNvSpPr>
            <a:spLocks noChangeShapeType="1"/>
          </p:cNvSpPr>
          <p:nvPr/>
        </p:nvSpPr>
        <p:spPr bwMode="auto">
          <a:xfrm flipH="1" flipV="1">
            <a:off x="7535863" y="4797425"/>
            <a:ext cx="1439862" cy="1079500"/>
          </a:xfrm>
          <a:prstGeom prst="line">
            <a:avLst/>
          </a:prstGeom>
          <a:noFill/>
          <a:ln w="57150">
            <a:solidFill>
              <a:srgbClr val="7F1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45"/>
          <p:cNvSpPr>
            <a:spLocks noChangeShapeType="1"/>
          </p:cNvSpPr>
          <p:nvPr/>
        </p:nvSpPr>
        <p:spPr bwMode="auto">
          <a:xfrm flipH="1" flipV="1">
            <a:off x="7967663" y="4076700"/>
            <a:ext cx="1008062" cy="129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6"/>
          <p:cNvSpPr>
            <a:spLocks noChangeShapeType="1"/>
          </p:cNvSpPr>
          <p:nvPr/>
        </p:nvSpPr>
        <p:spPr bwMode="auto">
          <a:xfrm flipH="1">
            <a:off x="8401051" y="6453188"/>
            <a:ext cx="3587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 zdegradowany </a:t>
            </a:r>
            <a:br>
              <a:rPr lang="pl-PL" dirty="0"/>
            </a:br>
            <a:r>
              <a:rPr lang="pl-PL" dirty="0"/>
              <a:t>Obszar rewitalizacji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0" y="2000274"/>
            <a:ext cx="10617943" cy="4857726"/>
          </a:xfrm>
          <a:noFill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pl-PL" b="1" dirty="0" smtClean="0"/>
              <a:t>przestrzenno-funkcjonalnych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niewystarczające wyposażenie </a:t>
            </a:r>
            <a:r>
              <a:rPr lang="pl-PL" dirty="0"/>
              <a:t>w infrastrukturę techniczną i społeczną lub jej </a:t>
            </a:r>
            <a:r>
              <a:rPr lang="pl-PL" dirty="0" smtClean="0"/>
              <a:t>zły stan techniczny, </a:t>
            </a:r>
          </a:p>
          <a:p>
            <a:pPr lvl="1"/>
            <a:r>
              <a:rPr lang="pl-PL" dirty="0" smtClean="0"/>
              <a:t>brak dostępu </a:t>
            </a:r>
            <a:r>
              <a:rPr lang="pl-PL" dirty="0"/>
              <a:t>do podstawowych usług lub ich niskiej jakości, </a:t>
            </a:r>
            <a:endParaRPr lang="pl-PL" dirty="0" smtClean="0"/>
          </a:p>
          <a:p>
            <a:pPr lvl="1"/>
            <a:r>
              <a:rPr lang="pl-PL" dirty="0" smtClean="0"/>
              <a:t>niedostosowanie </a:t>
            </a:r>
            <a:r>
              <a:rPr lang="pl-PL" dirty="0"/>
              <a:t>rozwiązań urbanistycznych do zmieniających się funkcji obszaru, </a:t>
            </a:r>
            <a:endParaRPr lang="pl-PL" dirty="0" smtClean="0"/>
          </a:p>
          <a:p>
            <a:pPr lvl="1"/>
            <a:r>
              <a:rPr lang="pl-PL" dirty="0" smtClean="0"/>
              <a:t>niski poziom </a:t>
            </a:r>
            <a:r>
              <a:rPr lang="pl-PL" dirty="0"/>
              <a:t>obsługi komunikacyjnej, </a:t>
            </a:r>
            <a:endParaRPr lang="pl-PL" dirty="0" smtClean="0"/>
          </a:p>
          <a:p>
            <a:pPr lvl="1"/>
            <a:r>
              <a:rPr lang="pl-PL" dirty="0" smtClean="0"/>
              <a:t>niedobór </a:t>
            </a:r>
            <a:r>
              <a:rPr lang="pl-PL" dirty="0"/>
              <a:t>lub </a:t>
            </a:r>
            <a:r>
              <a:rPr lang="pl-PL" dirty="0" smtClean="0"/>
              <a:t>niska jakość terenów </a:t>
            </a:r>
            <a:r>
              <a:rPr lang="pl-PL" dirty="0"/>
              <a:t>publicznych, lub</a:t>
            </a:r>
          </a:p>
          <a:p>
            <a:pPr marL="457200" indent="-457200">
              <a:buFont typeface="+mj-lt"/>
              <a:buAutoNum type="arabicPeriod" startAt="3"/>
            </a:pPr>
            <a:endParaRPr lang="pl-PL" dirty="0"/>
          </a:p>
          <a:p>
            <a:pPr marL="457200" indent="-457200">
              <a:buFont typeface="+mj-lt"/>
              <a:buAutoNum type="arabicPeriod" startAt="3"/>
            </a:pPr>
            <a:r>
              <a:rPr lang="pl-PL" b="1" dirty="0" smtClean="0"/>
              <a:t>Technicznych: </a:t>
            </a:r>
          </a:p>
          <a:p>
            <a:pPr lvl="1"/>
            <a:r>
              <a:rPr lang="pl-PL" dirty="0" smtClean="0"/>
              <a:t>w </a:t>
            </a:r>
            <a:r>
              <a:rPr lang="pl-PL" dirty="0"/>
              <a:t>szczególności </a:t>
            </a:r>
            <a:r>
              <a:rPr lang="pl-PL" dirty="0" smtClean="0"/>
              <a:t>degradacja </a:t>
            </a:r>
            <a:r>
              <a:rPr lang="pl-PL" dirty="0"/>
              <a:t>stanu technicznego obiektów budowlanych, w tym o przeznaczeniu mieszkaniowym, </a:t>
            </a:r>
            <a:endParaRPr lang="pl-PL" dirty="0" smtClean="0"/>
          </a:p>
          <a:p>
            <a:pPr lvl="1"/>
            <a:r>
              <a:rPr lang="pl-PL" dirty="0" smtClean="0"/>
              <a:t>oraz niefunkcjonowanie </a:t>
            </a:r>
            <a:r>
              <a:rPr lang="pl-PL" dirty="0"/>
              <a:t>rozwiązań technicznych umożliwiających efektywne korzystanie z obiektów budowlanych, w szczególności w zakresie energooszczędności i ochrony środowiska.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4CD1-DDC1-437C-A48E-60DE74F6127B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52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15179" y="848723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 sz="4000" dirty="0"/>
              <a:t>Stan kryzysowy</a:t>
            </a:r>
            <a:r>
              <a:rPr lang="pl-PL" altLang="pl-PL" dirty="0" smtClean="0"/>
              <a:t>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071155" y="2090057"/>
            <a:ext cx="9309218" cy="421866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b="0" dirty="0" smtClean="0"/>
              <a:t>	</a:t>
            </a:r>
            <a:r>
              <a:rPr lang="pl-PL" altLang="pl-PL" sz="3200" b="0" dirty="0" smtClean="0"/>
              <a:t>trwałe występowanie szkodliwych i niszczycielskich procesów dotykających przestrzeni, urządzeń technicznych, społeczeństwa oraz gospodarki, które doprowadziły do degradacji danego obszaru.</a:t>
            </a:r>
          </a:p>
          <a:p>
            <a:pPr eaLnBrk="1" hangingPunct="1">
              <a:lnSpc>
                <a:spcPct val="90000"/>
              </a:lnSpc>
            </a:pPr>
            <a:endParaRPr lang="pl-PL" altLang="pl-PL" dirty="0" smtClean="0"/>
          </a:p>
        </p:txBody>
      </p:sp>
      <p:sp>
        <p:nvSpPr>
          <p:cNvPr id="81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8428FF-3907-440F-B6BA-ABE7BA91FA5B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9059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825" y="656802"/>
            <a:ext cx="8362950" cy="922337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Problemy obszarów mieszkaniowych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1081825" y="1996225"/>
            <a:ext cx="9388699" cy="470722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wykluczenie społeczne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zły stan zasobów mieszkaniowych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niskiej jakości środowisko zamieszkania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braki lub zły stan infrastruktury technicznej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braki w infrastrukturze społecznej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dirty="0" smtClean="0"/>
              <a:t>edukacja, opieka przedszkolna,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dirty="0" smtClean="0"/>
              <a:t>opieka zdrowotna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dirty="0" smtClean="0"/>
              <a:t>sport, rekreacja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brak możliwości zatrudnienia / bezrobocie długotrwałe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duża skala korzystania z opieki społecznej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wysoka przestępczość (szczególnie wśród młodych ludzi)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niska mobilność (wykształcenie, zamożność)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dirty="0" smtClean="0"/>
              <a:t>niekorzystne trendy migracyjne  </a:t>
            </a:r>
            <a:endParaRPr lang="pl-PL" altLang="pl-PL" dirty="0"/>
          </a:p>
        </p:txBody>
      </p:sp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36878-4D24-47F4-868D-D6C3EF4BAC6D}" type="slidenum">
              <a:rPr lang="pl-PL" altLang="pl-PL" sz="14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400" b="0"/>
          </a:p>
        </p:txBody>
      </p:sp>
    </p:spTree>
    <p:extLst>
      <p:ext uri="{BB962C8B-B14F-4D97-AF65-F5344CB8AC3E}">
        <p14:creationId xmlns:p14="http://schemas.microsoft.com/office/powerpoint/2010/main" val="202392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Zróżnicowanie a segregacja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133600"/>
            <a:ext cx="9613861" cy="3802589"/>
          </a:xfrm>
        </p:spPr>
        <p:txBody>
          <a:bodyPr/>
          <a:lstStyle/>
          <a:p>
            <a:pPr marL="540000" indent="-540000">
              <a:buFont typeface="Wingdings" panose="05000000000000000000" pitchFamily="2" charset="2"/>
              <a:buChar char="Ø"/>
            </a:pPr>
            <a:r>
              <a:rPr lang="pl-PL" altLang="pl-PL" sz="3200" dirty="0" smtClean="0"/>
              <a:t>zróżnicowanie </a:t>
            </a:r>
            <a:r>
              <a:rPr lang="pl-PL" altLang="pl-PL" sz="3200" dirty="0"/>
              <a:t>społeczno-przestrzenne</a:t>
            </a:r>
          </a:p>
          <a:p>
            <a:pPr marL="540000" indent="-540000">
              <a:buFont typeface="Wingdings" panose="05000000000000000000" pitchFamily="2" charset="2"/>
              <a:buChar char="Ø"/>
            </a:pPr>
            <a:r>
              <a:rPr lang="pl-PL" altLang="pl-PL" sz="3200" dirty="0"/>
              <a:t>s</a:t>
            </a:r>
            <a:r>
              <a:rPr lang="pl-PL" altLang="pl-PL" sz="3200" dirty="0" smtClean="0"/>
              <a:t>egregacja </a:t>
            </a:r>
            <a:r>
              <a:rPr lang="pl-PL" altLang="pl-PL" sz="3200" dirty="0"/>
              <a:t>społeczno-przestrzenna </a:t>
            </a:r>
            <a:r>
              <a:rPr lang="pl-PL" altLang="pl-PL" sz="3200" dirty="0" smtClean="0"/>
              <a:t/>
            </a:r>
            <a:br>
              <a:rPr lang="pl-PL" altLang="pl-PL" sz="3200" dirty="0" smtClean="0"/>
            </a:br>
            <a:r>
              <a:rPr lang="pl-PL" altLang="pl-PL" sz="3200" dirty="0" smtClean="0"/>
              <a:t>(</a:t>
            </a:r>
            <a:r>
              <a:rPr lang="pl-PL" altLang="pl-PL" sz="3200" dirty="0" smtClean="0"/>
              <a:t>i wykluczenie społeczne) </a:t>
            </a:r>
            <a:endParaRPr lang="pl-PL" altLang="pl-PL" sz="3200" dirty="0"/>
          </a:p>
          <a:p>
            <a:pPr marL="360000" indent="-36000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070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smtClean="0"/>
              <a:t>Segregacja, fragmentaryzacja przestrzeni a </a:t>
            </a:r>
            <a:r>
              <a:rPr lang="pl-PL" altLang="en-US" i="1" dirty="0" err="1" smtClean="0"/>
              <a:t>social</a:t>
            </a:r>
            <a:r>
              <a:rPr lang="pl-PL" altLang="en-US" i="1" dirty="0" smtClean="0"/>
              <a:t> mix </a:t>
            </a:r>
            <a:endParaRPr lang="pl-PL" altLang="en-US" i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944" y="2033857"/>
            <a:ext cx="10809042" cy="53006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dirty="0">
                <a:effectLst/>
              </a:rPr>
              <a:t>Fragmentaryzacja przestrzeni i </a:t>
            </a:r>
            <a:r>
              <a:rPr lang="pl-PL" altLang="en-US" dirty="0" err="1">
                <a:effectLst/>
              </a:rPr>
              <a:t>social</a:t>
            </a:r>
            <a:r>
              <a:rPr lang="pl-PL" altLang="en-US" dirty="0">
                <a:effectLst/>
              </a:rPr>
              <a:t> mix: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altLang="en-US" dirty="0">
                <a:effectLst/>
              </a:rPr>
              <a:t>znaczenie </a:t>
            </a:r>
            <a:r>
              <a:rPr lang="pl-PL" altLang="en-US" b="1" dirty="0">
                <a:effectLst/>
              </a:rPr>
              <a:t>polityki społecznej i mieszkaniowej </a:t>
            </a:r>
            <a:r>
              <a:rPr lang="pl-PL" altLang="en-US" dirty="0">
                <a:effectLst/>
              </a:rPr>
              <a:t>państw;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altLang="en-US" dirty="0">
                <a:effectLst/>
              </a:rPr>
              <a:t>regulowany rynek mieszkaniowy, system dodatków mieszkaniowych, subsydiów czynszowych itp.;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altLang="en-US" dirty="0">
                <a:effectLst/>
              </a:rPr>
              <a:t>ograniczona mobilność ludności;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altLang="en-US" dirty="0">
                <a:effectLst/>
              </a:rPr>
              <a:t>zróżnicowanie modeli rodzin i gospodarstw domowych, tzw. </a:t>
            </a:r>
            <a:r>
              <a:rPr lang="pl-PL" altLang="en-US" dirty="0" err="1">
                <a:effectLst/>
              </a:rPr>
              <a:t>new</a:t>
            </a:r>
            <a:r>
              <a:rPr lang="pl-PL" altLang="en-US" dirty="0">
                <a:effectLst/>
              </a:rPr>
              <a:t> </a:t>
            </a:r>
            <a:r>
              <a:rPr lang="pl-PL" altLang="en-US" dirty="0" err="1">
                <a:effectLst/>
              </a:rPr>
              <a:t>urbanities</a:t>
            </a:r>
            <a:r>
              <a:rPr lang="pl-PL" altLang="en-US" dirty="0">
                <a:effectLst/>
              </a:rPr>
              <a:t>: młodzi single, rodziny bezdzietne, dwoje pracujących;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altLang="en-US" dirty="0">
                <a:effectLst/>
              </a:rPr>
              <a:t>duże znaczenie czynników etnicznych, płci, wieku dla określenia szans życiowych i podziałów społeczno-przestrzennych  </a:t>
            </a:r>
          </a:p>
        </p:txBody>
      </p:sp>
    </p:spTree>
    <p:extLst>
      <p:ext uri="{BB962C8B-B14F-4D97-AF65-F5344CB8AC3E}">
        <p14:creationId xmlns:p14="http://schemas.microsoft.com/office/powerpoint/2010/main" val="22739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0337" y="342062"/>
            <a:ext cx="9720072" cy="1499616"/>
          </a:xfrm>
        </p:spPr>
        <p:txBody>
          <a:bodyPr/>
          <a:lstStyle/>
          <a:p>
            <a:r>
              <a:rPr lang="pl-PL" altLang="en-US" dirty="0" smtClean="0"/>
              <a:t>Segregacja społeczno </a:t>
            </a:r>
            <a:r>
              <a:rPr lang="pl-PL" altLang="en-US" dirty="0"/>
              <a:t>– </a:t>
            </a:r>
            <a:r>
              <a:rPr lang="pl-PL" altLang="en-US" dirty="0" smtClean="0"/>
              <a:t>przestrzenna</a:t>
            </a:r>
            <a:endParaRPr lang="pl-PL" alt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970467"/>
            <a:ext cx="11745532" cy="5106473"/>
          </a:xfrm>
        </p:spPr>
        <p:txBody>
          <a:bodyPr>
            <a:normAutofit/>
          </a:bodyPr>
          <a:lstStyle/>
          <a:p>
            <a:pPr marL="355600" indent="-355600">
              <a:lnSpc>
                <a:spcPct val="80000"/>
              </a:lnSpc>
              <a:buNone/>
            </a:pPr>
            <a:r>
              <a:rPr lang="pl-PL" altLang="en-US" sz="2000" dirty="0">
                <a:effectLst/>
              </a:rPr>
              <a:t>Cztery struktury miasta: </a:t>
            </a:r>
          </a:p>
          <a:p>
            <a:pPr marL="355600" indent="-355600">
              <a:lnSpc>
                <a:spcPct val="80000"/>
              </a:lnSpc>
              <a:buFontTx/>
              <a:buAutoNum type="romanUcPeriod"/>
            </a:pPr>
            <a:r>
              <a:rPr lang="pl-PL" altLang="en-US" sz="2000" dirty="0">
                <a:effectLst/>
              </a:rPr>
              <a:t>koncentruje </a:t>
            </a:r>
            <a:r>
              <a:rPr lang="pl-PL" altLang="en-US" sz="2000" b="1" dirty="0">
                <a:effectLst/>
              </a:rPr>
              <a:t>funkcje i infrastrukturę typowej nowoczesnej metropolii</a:t>
            </a:r>
            <a:r>
              <a:rPr lang="pl-PL" altLang="en-US" sz="2000" dirty="0">
                <a:effectLst/>
              </a:rPr>
              <a:t>: biura, nowoczesne powierzchnie handlowe, i rozrywkowe, instytucje kultury o randze narodowej, luksusowe mieszkania i  jest uważana za siłę napędową rozwoju miasta. </a:t>
            </a:r>
          </a:p>
          <a:p>
            <a:pPr marL="355600" indent="-355600">
              <a:lnSpc>
                <a:spcPct val="80000"/>
              </a:lnSpc>
              <a:buFontTx/>
              <a:buAutoNum type="romanUcPeriod"/>
            </a:pPr>
            <a:r>
              <a:rPr lang="pl-PL" altLang="en-US" sz="2000" b="1" dirty="0">
                <a:effectLst/>
              </a:rPr>
              <a:t>obszary mieszkaniowe zamożnych grup społecznyc</a:t>
            </a:r>
            <a:r>
              <a:rPr lang="pl-PL" altLang="en-US" sz="2000" dirty="0">
                <a:effectLst/>
              </a:rPr>
              <a:t>h, klasy średniej i wyższej, w centrach miast czy osiedla domów jednorodzinnych. </a:t>
            </a:r>
          </a:p>
          <a:p>
            <a:pPr marL="355600" indent="-355600">
              <a:lnSpc>
                <a:spcPct val="80000"/>
              </a:lnSpc>
              <a:buFontTx/>
              <a:buAutoNum type="romanUcPeriod"/>
            </a:pPr>
            <a:r>
              <a:rPr lang="pl-PL" altLang="en-US" sz="2000" b="1" dirty="0">
                <a:effectLst/>
              </a:rPr>
              <a:t>‘miasto przeciętnych ludzi’, </a:t>
            </a:r>
            <a:r>
              <a:rPr lang="pl-PL" altLang="en-US" sz="2000" dirty="0">
                <a:effectLst/>
              </a:rPr>
              <a:t>zróżnicowana jeśli chodzi o standardy mieszkaniowe, wyposażenie w infrastrukturę społeczną i lokalizację w obszarze miasta i jest uważana za dość stabilną w sensie społecznego zróżnicowania, i rozwoju. </a:t>
            </a:r>
            <a:endParaRPr lang="pl-PL" altLang="en-US" sz="2000" dirty="0" smtClean="0">
              <a:effectLst/>
            </a:endParaRPr>
          </a:p>
          <a:p>
            <a:pPr marL="355600" indent="-355600">
              <a:lnSpc>
                <a:spcPct val="80000"/>
              </a:lnSpc>
              <a:buFontTx/>
              <a:buAutoNum type="romanUcPeriod"/>
            </a:pPr>
            <a:r>
              <a:rPr lang="pl-PL" altLang="en-US" sz="2000" dirty="0" smtClean="0">
                <a:effectLst/>
              </a:rPr>
              <a:t>nazywana </a:t>
            </a:r>
            <a:r>
              <a:rPr lang="pl-PL" altLang="en-US" sz="2000" dirty="0">
                <a:effectLst/>
              </a:rPr>
              <a:t>bywa </a:t>
            </a:r>
            <a:r>
              <a:rPr lang="pl-PL" altLang="en-US" sz="2000" b="1" dirty="0">
                <a:effectLst/>
              </a:rPr>
              <a:t>‘dzielnicami nowej biedoty’ </a:t>
            </a:r>
            <a:r>
              <a:rPr lang="pl-PL" altLang="en-US" sz="2000" dirty="0">
                <a:effectLst/>
              </a:rPr>
              <a:t>i stała się od lat 1980-tych manifestacją najbardziej problematycznych przemian miejskich struktur społeczno-ekonomicznych i obiektem działania w ramach rewitalizacji zorientowanej na obszary zdegradowane i społecznie wykluczone. 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 i="1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i="1" dirty="0">
                <a:effectLst/>
              </a:rPr>
              <a:t>	</a:t>
            </a:r>
            <a:r>
              <a:rPr lang="pl-PL" altLang="en-US" sz="1600" i="1" dirty="0">
                <a:effectLst/>
              </a:rPr>
              <a:t>Źródło: </a:t>
            </a:r>
            <a:r>
              <a:rPr lang="de-DE" altLang="en-US" sz="1600" i="1" dirty="0" err="1">
                <a:effectLst/>
              </a:rPr>
              <a:t>Krummacher</a:t>
            </a:r>
            <a:r>
              <a:rPr lang="de-DE" altLang="en-US" sz="1600" i="1" dirty="0">
                <a:effectLst/>
              </a:rPr>
              <a:t>, M., </a:t>
            </a:r>
            <a:r>
              <a:rPr lang="de-DE" altLang="en-US" sz="1600" i="1" dirty="0" err="1">
                <a:effectLst/>
              </a:rPr>
              <a:t>Kulbach</a:t>
            </a:r>
            <a:r>
              <a:rPr lang="de-DE" altLang="en-US" sz="1600" i="1" dirty="0">
                <a:effectLst/>
              </a:rPr>
              <a:t>, R., Waltz, V., Wohlfahrt, N. Soziale Stadt – Sozialraumentwicklung – Quartiersmanagement. Herausforderungen für Politik, Raumplanung </a:t>
            </a:r>
            <a:r>
              <a:rPr lang="de-DE" altLang="en-US" sz="1600" i="1" dirty="0" err="1">
                <a:effectLst/>
              </a:rPr>
              <a:t>and</a:t>
            </a:r>
            <a:r>
              <a:rPr lang="de-DE" altLang="en-US" sz="1600" i="1" dirty="0">
                <a:effectLst/>
              </a:rPr>
              <a:t> soziale Arbeit. Opladen: </a:t>
            </a:r>
            <a:r>
              <a:rPr lang="de-DE" altLang="en-US" sz="1600" i="1" dirty="0" err="1">
                <a:effectLst/>
              </a:rPr>
              <a:t>Leske</a:t>
            </a:r>
            <a:r>
              <a:rPr lang="de-DE" altLang="en-US" sz="1600" i="1" dirty="0">
                <a:effectLst/>
              </a:rPr>
              <a:t> + </a:t>
            </a:r>
            <a:r>
              <a:rPr lang="de-DE" altLang="en-US" sz="1600" i="1" dirty="0" err="1">
                <a:effectLst/>
              </a:rPr>
              <a:t>Budrich</a:t>
            </a:r>
            <a:r>
              <a:rPr lang="de-DE" altLang="en-US" sz="1600" i="1" dirty="0">
                <a:effectLst/>
              </a:rPr>
              <a:t>, 2003, pp. 36-37;</a:t>
            </a:r>
            <a:endParaRPr lang="pl-PL" altLang="en-US" sz="1600" dirty="0">
              <a:effectLst/>
            </a:endParaRPr>
          </a:p>
          <a:p>
            <a:pPr marL="355600" indent="-355600">
              <a:lnSpc>
                <a:spcPct val="80000"/>
              </a:lnSpc>
              <a:buFontTx/>
              <a:buAutoNum type="romanUcPeriod"/>
            </a:pPr>
            <a:endParaRPr lang="pl-PL" altLang="en-US" sz="20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2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178</TotalTime>
  <Words>2336</Words>
  <Application>Microsoft Office PowerPoint</Application>
  <PresentationFormat>Panoramiczny</PresentationFormat>
  <Paragraphs>331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Trebuchet MS</vt:lpstr>
      <vt:lpstr>Wingdings</vt:lpstr>
      <vt:lpstr>Berlin</vt:lpstr>
      <vt:lpstr>Rewitalizacja na obszarach mieszkaniowych i o mieszanych funkcjach – problemy obszarów </vt:lpstr>
      <vt:lpstr>Obszary mieszkaniowe</vt:lpstr>
      <vt:lpstr>Obszar zdegradowany  Obszar rewitalizacji </vt:lpstr>
      <vt:lpstr>Obszar zdegradowany  Obszar rewitalizacji </vt:lpstr>
      <vt:lpstr>Stan kryzysowy </vt:lpstr>
      <vt:lpstr>Problemy obszarów mieszkaniowych</vt:lpstr>
      <vt:lpstr>Zróżnicowanie a segregacja </vt:lpstr>
      <vt:lpstr>Segregacja, fragmentaryzacja przestrzeni a social mix </vt:lpstr>
      <vt:lpstr>Segregacja społeczno – przestrzenna</vt:lpstr>
      <vt:lpstr>Social exclusion / Wykluczenie społeczne </vt:lpstr>
      <vt:lpstr>Wykluczenie społeczne </vt:lpstr>
      <vt:lpstr>Wykluczenie społeczne </vt:lpstr>
      <vt:lpstr>Disadvantaged /deprived/neighbourhoods (kwartały ‘zdegradowane’)</vt:lpstr>
      <vt:lpstr>Disadvantaged /deprived/neighbourhoods (kwartały ‘zdegradowane’)</vt:lpstr>
      <vt:lpstr>Dzielnice zdegradowane i degradujące – „spirala w dół”</vt:lpstr>
      <vt:lpstr>Rewitalizacja obszarów mieszkaniowych </vt:lpstr>
      <vt:lpstr>Źródła problemów gospodarczych na poziomie lokalnym </vt:lpstr>
      <vt:lpstr>Aspekty ekonomiczne rewitalizacji </vt:lpstr>
      <vt:lpstr>Rola odnowy fizycznej, technicznej zasobu (elementów składowych)</vt:lpstr>
      <vt:lpstr>Aspekty społeczne rewitalizacji </vt:lpstr>
      <vt:lpstr>Partnerstwa, partycypacja społeczna </vt:lpstr>
      <vt:lpstr>Partycypacja, udział interesariuszy</vt:lpstr>
      <vt:lpstr>Interesariusze rewitalizacji (Ustawa) </vt:lpstr>
      <vt:lpstr>Partycypacja społeczna </vt:lpstr>
      <vt:lpstr>Formy partycypacji – konsultacje społeczne </vt:lpstr>
      <vt:lpstr>Partycypacja społeczna w rewitalizacji </vt:lpstr>
      <vt:lpstr>Warunki i zasady partycypacji społecznej </vt:lpstr>
      <vt:lpstr>Warunki i zasady partycypacji społecznej </vt:lpstr>
      <vt:lpstr>Instrumenty partycypacyjne </vt:lpstr>
      <vt:lpstr>Konsultacje społeczne </vt:lpstr>
      <vt:lpstr>Środowisko zamieszkania </vt:lpstr>
      <vt:lpstr>Mieszkalnictwo </vt:lpstr>
      <vt:lpstr>Cel główny, cele operacyjne i obszary działania (QM Zentrum Kreuzberg)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Rewitalizacja na obszarach mieszkaniowych i o mieszanych funkcjach – problemy obszarów</dc:title>
  <dc:creator>user</dc:creator>
  <cp:lastModifiedBy>user</cp:lastModifiedBy>
  <cp:revision>33</cp:revision>
  <dcterms:created xsi:type="dcterms:W3CDTF">2017-04-01T16:26:42Z</dcterms:created>
  <dcterms:modified xsi:type="dcterms:W3CDTF">2023-03-31T21:21:41Z</dcterms:modified>
</cp:coreProperties>
</file>