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8"/>
  </p:notesMasterIdLst>
  <p:sldIdLst>
    <p:sldId id="256" r:id="rId2"/>
    <p:sldId id="282" r:id="rId3"/>
    <p:sldId id="283" r:id="rId4"/>
    <p:sldId id="284" r:id="rId5"/>
    <p:sldId id="285" r:id="rId6"/>
    <p:sldId id="286" r:id="rId7"/>
    <p:sldId id="287" r:id="rId8"/>
    <p:sldId id="288" r:id="rId9"/>
    <p:sldId id="289" r:id="rId10"/>
    <p:sldId id="290" r:id="rId11"/>
    <p:sldId id="313" r:id="rId12"/>
    <p:sldId id="291" r:id="rId13"/>
    <p:sldId id="292" r:id="rId14"/>
    <p:sldId id="293" r:id="rId15"/>
    <p:sldId id="295" r:id="rId16"/>
    <p:sldId id="296" r:id="rId17"/>
    <p:sldId id="297" r:id="rId18"/>
    <p:sldId id="298" r:id="rId19"/>
    <p:sldId id="299" r:id="rId20"/>
    <p:sldId id="300" r:id="rId21"/>
    <p:sldId id="311" r:id="rId22"/>
    <p:sldId id="312" r:id="rId23"/>
    <p:sldId id="315" r:id="rId24"/>
    <p:sldId id="314" r:id="rId25"/>
    <p:sldId id="301" r:id="rId26"/>
    <p:sldId id="302" r:id="rId27"/>
    <p:sldId id="303" r:id="rId28"/>
    <p:sldId id="304" r:id="rId29"/>
    <p:sldId id="305" r:id="rId30"/>
    <p:sldId id="308" r:id="rId31"/>
    <p:sldId id="306" r:id="rId32"/>
    <p:sldId id="307" r:id="rId33"/>
    <p:sldId id="309" r:id="rId34"/>
    <p:sldId id="316" r:id="rId35"/>
    <p:sldId id="310" r:id="rId36"/>
    <p:sldId id="281"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9" d="100"/>
          <a:sy n="79" d="100"/>
        </p:scale>
        <p:origin x="833" y="4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882AC8-EF2E-474A-905C-FE183FE8463A}" type="datetimeFigureOut">
              <a:rPr lang="pl-PL" smtClean="0"/>
              <a:t>08.03.2025</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B613D9-BBDC-4AF6-BE2C-2BF1A6E0D30B}" type="slidenum">
              <a:rPr lang="pl-PL" smtClean="0"/>
              <a:t>‹#›</a:t>
            </a:fld>
            <a:endParaRPr lang="pl-PL"/>
          </a:p>
        </p:txBody>
      </p:sp>
    </p:spTree>
    <p:extLst>
      <p:ext uri="{BB962C8B-B14F-4D97-AF65-F5344CB8AC3E}">
        <p14:creationId xmlns:p14="http://schemas.microsoft.com/office/powerpoint/2010/main" val="2291524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34B613D9-BBDC-4AF6-BE2C-2BF1A6E0D30B}" type="slidenum">
              <a:rPr lang="pl-PL" smtClean="0"/>
              <a:t>2</a:t>
            </a:fld>
            <a:endParaRPr lang="pl-PL"/>
          </a:p>
        </p:txBody>
      </p:sp>
    </p:spTree>
    <p:extLst>
      <p:ext uri="{BB962C8B-B14F-4D97-AF65-F5344CB8AC3E}">
        <p14:creationId xmlns:p14="http://schemas.microsoft.com/office/powerpoint/2010/main" val="745870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459CD-C821-29A6-76E2-2C45474CF66E}"/>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861944D9-AE06-3B76-99B6-84E8C34DDF0B}"/>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BE257205-87EF-37F4-88BD-CF38B3089E98}"/>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DF30CDD2-1FFB-09F1-88C7-D05F3C2996F1}"/>
              </a:ext>
            </a:extLst>
          </p:cNvPr>
          <p:cNvSpPr>
            <a:spLocks noGrp="1"/>
          </p:cNvSpPr>
          <p:nvPr>
            <p:ph type="sldNum" sz="quarter" idx="5"/>
          </p:nvPr>
        </p:nvSpPr>
        <p:spPr/>
        <p:txBody>
          <a:bodyPr/>
          <a:lstStyle/>
          <a:p>
            <a:fld id="{34B613D9-BBDC-4AF6-BE2C-2BF1A6E0D30B}" type="slidenum">
              <a:rPr lang="pl-PL" smtClean="0"/>
              <a:t>11</a:t>
            </a:fld>
            <a:endParaRPr lang="pl-PL"/>
          </a:p>
        </p:txBody>
      </p:sp>
    </p:spTree>
    <p:extLst>
      <p:ext uri="{BB962C8B-B14F-4D97-AF65-F5344CB8AC3E}">
        <p14:creationId xmlns:p14="http://schemas.microsoft.com/office/powerpoint/2010/main" val="24135469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7376F-4F3C-92D9-7908-6AD07AA3DCC3}"/>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788DE545-8931-FF65-39D4-78BB2C424EC2}"/>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4C17CF1E-1EE4-520E-8E65-046B9E2194B1}"/>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41FF57C9-B550-731C-8246-12A174FAEE26}"/>
              </a:ext>
            </a:extLst>
          </p:cNvPr>
          <p:cNvSpPr>
            <a:spLocks noGrp="1"/>
          </p:cNvSpPr>
          <p:nvPr>
            <p:ph type="sldNum" sz="quarter" idx="5"/>
          </p:nvPr>
        </p:nvSpPr>
        <p:spPr/>
        <p:txBody>
          <a:bodyPr/>
          <a:lstStyle/>
          <a:p>
            <a:fld id="{34B613D9-BBDC-4AF6-BE2C-2BF1A6E0D30B}" type="slidenum">
              <a:rPr lang="pl-PL" smtClean="0"/>
              <a:t>12</a:t>
            </a:fld>
            <a:endParaRPr lang="pl-PL"/>
          </a:p>
        </p:txBody>
      </p:sp>
    </p:spTree>
    <p:extLst>
      <p:ext uri="{BB962C8B-B14F-4D97-AF65-F5344CB8AC3E}">
        <p14:creationId xmlns:p14="http://schemas.microsoft.com/office/powerpoint/2010/main" val="40084378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26946-8C0C-A37C-5455-D924521C330A}"/>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42EEACB9-747C-4216-F4B4-7CDE4328B155}"/>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758E9A4D-C845-5301-85A9-3FE5DF4762E2}"/>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757D6F22-0706-1A8F-0C9F-666D72FBCE14}"/>
              </a:ext>
            </a:extLst>
          </p:cNvPr>
          <p:cNvSpPr>
            <a:spLocks noGrp="1"/>
          </p:cNvSpPr>
          <p:nvPr>
            <p:ph type="sldNum" sz="quarter" idx="5"/>
          </p:nvPr>
        </p:nvSpPr>
        <p:spPr/>
        <p:txBody>
          <a:bodyPr/>
          <a:lstStyle/>
          <a:p>
            <a:fld id="{34B613D9-BBDC-4AF6-BE2C-2BF1A6E0D30B}" type="slidenum">
              <a:rPr lang="pl-PL" smtClean="0"/>
              <a:t>13</a:t>
            </a:fld>
            <a:endParaRPr lang="pl-PL"/>
          </a:p>
        </p:txBody>
      </p:sp>
    </p:spTree>
    <p:extLst>
      <p:ext uri="{BB962C8B-B14F-4D97-AF65-F5344CB8AC3E}">
        <p14:creationId xmlns:p14="http://schemas.microsoft.com/office/powerpoint/2010/main" val="17041686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2A0A9-91CB-3973-2D0E-FAC207DDAC4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631DCCF2-6D2F-23AA-0568-B0311E359B70}"/>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B3013072-FFBD-19C1-A511-8D8E08EBBF64}"/>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B29953F3-96B6-6DB0-47E7-89A44B0DCFF3}"/>
              </a:ext>
            </a:extLst>
          </p:cNvPr>
          <p:cNvSpPr>
            <a:spLocks noGrp="1"/>
          </p:cNvSpPr>
          <p:nvPr>
            <p:ph type="sldNum" sz="quarter" idx="5"/>
          </p:nvPr>
        </p:nvSpPr>
        <p:spPr/>
        <p:txBody>
          <a:bodyPr/>
          <a:lstStyle/>
          <a:p>
            <a:fld id="{34B613D9-BBDC-4AF6-BE2C-2BF1A6E0D30B}" type="slidenum">
              <a:rPr lang="pl-PL" smtClean="0"/>
              <a:t>14</a:t>
            </a:fld>
            <a:endParaRPr lang="pl-PL"/>
          </a:p>
        </p:txBody>
      </p:sp>
    </p:spTree>
    <p:extLst>
      <p:ext uri="{BB962C8B-B14F-4D97-AF65-F5344CB8AC3E}">
        <p14:creationId xmlns:p14="http://schemas.microsoft.com/office/powerpoint/2010/main" val="30133404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B9448-31DD-ACD1-B2B9-05BA158BDDD2}"/>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DBBF6320-32A7-0A77-73B6-8C1F06E83BDB}"/>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E5827421-2F19-70DE-6B71-CC4685DA9C09}"/>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EFC7A35F-F542-D7B6-AB9B-521F99EA2272}"/>
              </a:ext>
            </a:extLst>
          </p:cNvPr>
          <p:cNvSpPr>
            <a:spLocks noGrp="1"/>
          </p:cNvSpPr>
          <p:nvPr>
            <p:ph type="sldNum" sz="quarter" idx="5"/>
          </p:nvPr>
        </p:nvSpPr>
        <p:spPr/>
        <p:txBody>
          <a:bodyPr/>
          <a:lstStyle/>
          <a:p>
            <a:fld id="{34B613D9-BBDC-4AF6-BE2C-2BF1A6E0D30B}" type="slidenum">
              <a:rPr lang="pl-PL" smtClean="0"/>
              <a:t>15</a:t>
            </a:fld>
            <a:endParaRPr lang="pl-PL"/>
          </a:p>
        </p:txBody>
      </p:sp>
    </p:spTree>
    <p:extLst>
      <p:ext uri="{BB962C8B-B14F-4D97-AF65-F5344CB8AC3E}">
        <p14:creationId xmlns:p14="http://schemas.microsoft.com/office/powerpoint/2010/main" val="42141928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EC3EC-F2D0-412A-E0D9-D1A02E1F5063}"/>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B96E4CA8-2FEA-B580-257B-49F632C44002}"/>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E60465B7-1F09-BB55-FD1F-3EDFB07AC2F1}"/>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90D7FD70-150E-50EB-52D3-20CF8EEC86A6}"/>
              </a:ext>
            </a:extLst>
          </p:cNvPr>
          <p:cNvSpPr>
            <a:spLocks noGrp="1"/>
          </p:cNvSpPr>
          <p:nvPr>
            <p:ph type="sldNum" sz="quarter" idx="5"/>
          </p:nvPr>
        </p:nvSpPr>
        <p:spPr/>
        <p:txBody>
          <a:bodyPr/>
          <a:lstStyle/>
          <a:p>
            <a:fld id="{34B613D9-BBDC-4AF6-BE2C-2BF1A6E0D30B}" type="slidenum">
              <a:rPr lang="pl-PL" smtClean="0"/>
              <a:t>16</a:t>
            </a:fld>
            <a:endParaRPr lang="pl-PL"/>
          </a:p>
        </p:txBody>
      </p:sp>
    </p:spTree>
    <p:extLst>
      <p:ext uri="{BB962C8B-B14F-4D97-AF65-F5344CB8AC3E}">
        <p14:creationId xmlns:p14="http://schemas.microsoft.com/office/powerpoint/2010/main" val="30233053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483257-391D-393F-59C5-AAB93D28E9C3}"/>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1BBDD361-5143-A4D7-D245-D53871E429D6}"/>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E99CE0E9-A9B5-B3D6-E211-E964A5FF28FA}"/>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069B1241-2ECC-198B-142A-3253A3D3D8C7}"/>
              </a:ext>
            </a:extLst>
          </p:cNvPr>
          <p:cNvSpPr>
            <a:spLocks noGrp="1"/>
          </p:cNvSpPr>
          <p:nvPr>
            <p:ph type="sldNum" sz="quarter" idx="5"/>
          </p:nvPr>
        </p:nvSpPr>
        <p:spPr/>
        <p:txBody>
          <a:bodyPr/>
          <a:lstStyle/>
          <a:p>
            <a:fld id="{34B613D9-BBDC-4AF6-BE2C-2BF1A6E0D30B}" type="slidenum">
              <a:rPr lang="pl-PL" smtClean="0"/>
              <a:t>17</a:t>
            </a:fld>
            <a:endParaRPr lang="pl-PL"/>
          </a:p>
        </p:txBody>
      </p:sp>
    </p:spTree>
    <p:extLst>
      <p:ext uri="{BB962C8B-B14F-4D97-AF65-F5344CB8AC3E}">
        <p14:creationId xmlns:p14="http://schemas.microsoft.com/office/powerpoint/2010/main" val="5232988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F7DB2C-81B2-9B89-4DCC-DEA3B9F0FA7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8E11B237-E085-087F-CAF1-728862F79B81}"/>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D9F612BC-8F8B-E536-C10B-E4CCB3B74DED}"/>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A595813E-E7E6-17FE-2E41-F08509F4ACDE}"/>
              </a:ext>
            </a:extLst>
          </p:cNvPr>
          <p:cNvSpPr>
            <a:spLocks noGrp="1"/>
          </p:cNvSpPr>
          <p:nvPr>
            <p:ph type="sldNum" sz="quarter" idx="5"/>
          </p:nvPr>
        </p:nvSpPr>
        <p:spPr/>
        <p:txBody>
          <a:bodyPr/>
          <a:lstStyle/>
          <a:p>
            <a:fld id="{34B613D9-BBDC-4AF6-BE2C-2BF1A6E0D30B}" type="slidenum">
              <a:rPr lang="pl-PL" smtClean="0"/>
              <a:t>18</a:t>
            </a:fld>
            <a:endParaRPr lang="pl-PL"/>
          </a:p>
        </p:txBody>
      </p:sp>
    </p:spTree>
    <p:extLst>
      <p:ext uri="{BB962C8B-B14F-4D97-AF65-F5344CB8AC3E}">
        <p14:creationId xmlns:p14="http://schemas.microsoft.com/office/powerpoint/2010/main" val="34416261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3966B5-F853-451E-BE94-EC44A8A22CE9}"/>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CB1B532A-5AB5-EA65-0347-9E0E8382008C}"/>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2601D093-0649-F430-27A3-E7123B8A2110}"/>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407C5424-9D10-7A11-D247-37EAABE84E10}"/>
              </a:ext>
            </a:extLst>
          </p:cNvPr>
          <p:cNvSpPr>
            <a:spLocks noGrp="1"/>
          </p:cNvSpPr>
          <p:nvPr>
            <p:ph type="sldNum" sz="quarter" idx="5"/>
          </p:nvPr>
        </p:nvSpPr>
        <p:spPr/>
        <p:txBody>
          <a:bodyPr/>
          <a:lstStyle/>
          <a:p>
            <a:fld id="{34B613D9-BBDC-4AF6-BE2C-2BF1A6E0D30B}" type="slidenum">
              <a:rPr lang="pl-PL" smtClean="0"/>
              <a:t>19</a:t>
            </a:fld>
            <a:endParaRPr lang="pl-PL"/>
          </a:p>
        </p:txBody>
      </p:sp>
    </p:spTree>
    <p:extLst>
      <p:ext uri="{BB962C8B-B14F-4D97-AF65-F5344CB8AC3E}">
        <p14:creationId xmlns:p14="http://schemas.microsoft.com/office/powerpoint/2010/main" val="36354990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6FD09A-27F4-2561-724C-3B29ACFDE418}"/>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A7CFAAC3-9581-56A4-020D-A8797EBDDE8B}"/>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CA7FF4FD-C6AB-FB96-61B5-F4591AD5873D}"/>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67C07B5A-A5B3-4E78-2B9D-3966B4EA2246}"/>
              </a:ext>
            </a:extLst>
          </p:cNvPr>
          <p:cNvSpPr>
            <a:spLocks noGrp="1"/>
          </p:cNvSpPr>
          <p:nvPr>
            <p:ph type="sldNum" sz="quarter" idx="5"/>
          </p:nvPr>
        </p:nvSpPr>
        <p:spPr/>
        <p:txBody>
          <a:bodyPr/>
          <a:lstStyle/>
          <a:p>
            <a:fld id="{34B613D9-BBDC-4AF6-BE2C-2BF1A6E0D30B}" type="slidenum">
              <a:rPr lang="pl-PL" smtClean="0"/>
              <a:t>20</a:t>
            </a:fld>
            <a:endParaRPr lang="pl-PL"/>
          </a:p>
        </p:txBody>
      </p:sp>
    </p:spTree>
    <p:extLst>
      <p:ext uri="{BB962C8B-B14F-4D97-AF65-F5344CB8AC3E}">
        <p14:creationId xmlns:p14="http://schemas.microsoft.com/office/powerpoint/2010/main" val="1085897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42B34E-6BED-0E42-DF47-208459B83AB0}"/>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79B1CC84-C55D-72BC-6747-66252CCC0F71}"/>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18FAC78D-CCF8-B270-6EC3-7F3542308A7D}"/>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8A258E5C-9824-181E-FB01-E616CBB75B1F}"/>
              </a:ext>
            </a:extLst>
          </p:cNvPr>
          <p:cNvSpPr>
            <a:spLocks noGrp="1"/>
          </p:cNvSpPr>
          <p:nvPr>
            <p:ph type="sldNum" sz="quarter" idx="5"/>
          </p:nvPr>
        </p:nvSpPr>
        <p:spPr/>
        <p:txBody>
          <a:bodyPr/>
          <a:lstStyle/>
          <a:p>
            <a:fld id="{34B613D9-BBDC-4AF6-BE2C-2BF1A6E0D30B}" type="slidenum">
              <a:rPr lang="pl-PL" smtClean="0"/>
              <a:t>3</a:t>
            </a:fld>
            <a:endParaRPr lang="pl-PL"/>
          </a:p>
        </p:txBody>
      </p:sp>
    </p:spTree>
    <p:extLst>
      <p:ext uri="{BB962C8B-B14F-4D97-AF65-F5344CB8AC3E}">
        <p14:creationId xmlns:p14="http://schemas.microsoft.com/office/powerpoint/2010/main" val="4031041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4AC0D-B8BF-68BB-67FA-B31848E5467B}"/>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7577959-BA56-3B52-12C6-5E77E4D3A3F0}"/>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4112FBBC-051A-0174-BA53-530FE6F1B19D}"/>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2AE3F3E3-0435-1454-77E4-B15C4AB8915A}"/>
              </a:ext>
            </a:extLst>
          </p:cNvPr>
          <p:cNvSpPr>
            <a:spLocks noGrp="1"/>
          </p:cNvSpPr>
          <p:nvPr>
            <p:ph type="sldNum" sz="quarter" idx="5"/>
          </p:nvPr>
        </p:nvSpPr>
        <p:spPr/>
        <p:txBody>
          <a:bodyPr/>
          <a:lstStyle/>
          <a:p>
            <a:fld id="{34B613D9-BBDC-4AF6-BE2C-2BF1A6E0D30B}" type="slidenum">
              <a:rPr lang="pl-PL" smtClean="0"/>
              <a:t>21</a:t>
            </a:fld>
            <a:endParaRPr lang="pl-PL"/>
          </a:p>
        </p:txBody>
      </p:sp>
    </p:spTree>
    <p:extLst>
      <p:ext uri="{BB962C8B-B14F-4D97-AF65-F5344CB8AC3E}">
        <p14:creationId xmlns:p14="http://schemas.microsoft.com/office/powerpoint/2010/main" val="18489897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8E19E-5939-414C-D3CE-4A32DD5DA347}"/>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56101879-1FAD-72EE-FC2D-FA3A3F8A3BAD}"/>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04B0E322-65FF-FAF8-B225-5561D729C03F}"/>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47D19FCC-94E7-4E84-62C5-97A4AB2594DC}"/>
              </a:ext>
            </a:extLst>
          </p:cNvPr>
          <p:cNvSpPr>
            <a:spLocks noGrp="1"/>
          </p:cNvSpPr>
          <p:nvPr>
            <p:ph type="sldNum" sz="quarter" idx="5"/>
          </p:nvPr>
        </p:nvSpPr>
        <p:spPr/>
        <p:txBody>
          <a:bodyPr/>
          <a:lstStyle/>
          <a:p>
            <a:fld id="{34B613D9-BBDC-4AF6-BE2C-2BF1A6E0D30B}" type="slidenum">
              <a:rPr lang="pl-PL" smtClean="0"/>
              <a:t>22</a:t>
            </a:fld>
            <a:endParaRPr lang="pl-PL"/>
          </a:p>
        </p:txBody>
      </p:sp>
    </p:spTree>
    <p:extLst>
      <p:ext uri="{BB962C8B-B14F-4D97-AF65-F5344CB8AC3E}">
        <p14:creationId xmlns:p14="http://schemas.microsoft.com/office/powerpoint/2010/main" val="6332028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7412F-838A-BE17-9556-B768D1303AE3}"/>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C934FD07-9743-3D68-DB66-D7AF1556F726}"/>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6F5E060D-4EBD-5C0A-4E01-83FC8D475862}"/>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F2C6CFBB-6376-4F19-5788-260312A409B4}"/>
              </a:ext>
            </a:extLst>
          </p:cNvPr>
          <p:cNvSpPr>
            <a:spLocks noGrp="1"/>
          </p:cNvSpPr>
          <p:nvPr>
            <p:ph type="sldNum" sz="quarter" idx="5"/>
          </p:nvPr>
        </p:nvSpPr>
        <p:spPr/>
        <p:txBody>
          <a:bodyPr/>
          <a:lstStyle/>
          <a:p>
            <a:fld id="{34B613D9-BBDC-4AF6-BE2C-2BF1A6E0D30B}" type="slidenum">
              <a:rPr lang="pl-PL" smtClean="0"/>
              <a:t>23</a:t>
            </a:fld>
            <a:endParaRPr lang="pl-PL"/>
          </a:p>
        </p:txBody>
      </p:sp>
    </p:spTree>
    <p:extLst>
      <p:ext uri="{BB962C8B-B14F-4D97-AF65-F5344CB8AC3E}">
        <p14:creationId xmlns:p14="http://schemas.microsoft.com/office/powerpoint/2010/main" val="29227183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847350-0536-6EC7-2664-D8B98E0A2284}"/>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F412E1A-ED4A-B492-B1DF-BA840113B588}"/>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CC640815-721F-177B-6608-2FACC2B09CB9}"/>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4BA5EB6F-D251-D6C3-6B50-A008F26EC327}"/>
              </a:ext>
            </a:extLst>
          </p:cNvPr>
          <p:cNvSpPr>
            <a:spLocks noGrp="1"/>
          </p:cNvSpPr>
          <p:nvPr>
            <p:ph type="sldNum" sz="quarter" idx="5"/>
          </p:nvPr>
        </p:nvSpPr>
        <p:spPr/>
        <p:txBody>
          <a:bodyPr/>
          <a:lstStyle/>
          <a:p>
            <a:fld id="{34B613D9-BBDC-4AF6-BE2C-2BF1A6E0D30B}" type="slidenum">
              <a:rPr lang="pl-PL" smtClean="0"/>
              <a:t>24</a:t>
            </a:fld>
            <a:endParaRPr lang="pl-PL"/>
          </a:p>
        </p:txBody>
      </p:sp>
    </p:spTree>
    <p:extLst>
      <p:ext uri="{BB962C8B-B14F-4D97-AF65-F5344CB8AC3E}">
        <p14:creationId xmlns:p14="http://schemas.microsoft.com/office/powerpoint/2010/main" val="8169462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0985B3-B918-63D3-7899-0C742F21841E}"/>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46AEE72A-263B-4243-32C2-A129464252E4}"/>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1229E46D-1F63-0976-272B-73625955E01C}"/>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5194DD5D-1022-D20D-F7DA-5574FF4309D8}"/>
              </a:ext>
            </a:extLst>
          </p:cNvPr>
          <p:cNvSpPr>
            <a:spLocks noGrp="1"/>
          </p:cNvSpPr>
          <p:nvPr>
            <p:ph type="sldNum" sz="quarter" idx="5"/>
          </p:nvPr>
        </p:nvSpPr>
        <p:spPr/>
        <p:txBody>
          <a:bodyPr/>
          <a:lstStyle/>
          <a:p>
            <a:fld id="{34B613D9-BBDC-4AF6-BE2C-2BF1A6E0D30B}" type="slidenum">
              <a:rPr lang="pl-PL" smtClean="0"/>
              <a:t>25</a:t>
            </a:fld>
            <a:endParaRPr lang="pl-PL"/>
          </a:p>
        </p:txBody>
      </p:sp>
    </p:spTree>
    <p:extLst>
      <p:ext uri="{BB962C8B-B14F-4D97-AF65-F5344CB8AC3E}">
        <p14:creationId xmlns:p14="http://schemas.microsoft.com/office/powerpoint/2010/main" val="16615699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618A77-F463-21C1-B619-5321D23FBF4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D4F846F1-2983-D279-4144-EA973A74A1F8}"/>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48DAF9FF-BE22-1B02-91F6-87A558B7723E}"/>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D49A66A6-D3B9-A837-658F-1BAE53E630F5}"/>
              </a:ext>
            </a:extLst>
          </p:cNvPr>
          <p:cNvSpPr>
            <a:spLocks noGrp="1"/>
          </p:cNvSpPr>
          <p:nvPr>
            <p:ph type="sldNum" sz="quarter" idx="5"/>
          </p:nvPr>
        </p:nvSpPr>
        <p:spPr/>
        <p:txBody>
          <a:bodyPr/>
          <a:lstStyle/>
          <a:p>
            <a:fld id="{34B613D9-BBDC-4AF6-BE2C-2BF1A6E0D30B}" type="slidenum">
              <a:rPr lang="pl-PL" smtClean="0"/>
              <a:t>26</a:t>
            </a:fld>
            <a:endParaRPr lang="pl-PL"/>
          </a:p>
        </p:txBody>
      </p:sp>
    </p:spTree>
    <p:extLst>
      <p:ext uri="{BB962C8B-B14F-4D97-AF65-F5344CB8AC3E}">
        <p14:creationId xmlns:p14="http://schemas.microsoft.com/office/powerpoint/2010/main" val="19609671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CAA05-3E4E-DC01-5212-8AE738E445F8}"/>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B12F7240-CDE5-7F5A-4D95-A02E2FBF58E6}"/>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62A39E1B-6054-6194-D71C-65744FFE5AA4}"/>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E6A13BC9-AFF9-3636-CA41-26C1C4DD8DBF}"/>
              </a:ext>
            </a:extLst>
          </p:cNvPr>
          <p:cNvSpPr>
            <a:spLocks noGrp="1"/>
          </p:cNvSpPr>
          <p:nvPr>
            <p:ph type="sldNum" sz="quarter" idx="5"/>
          </p:nvPr>
        </p:nvSpPr>
        <p:spPr/>
        <p:txBody>
          <a:bodyPr/>
          <a:lstStyle/>
          <a:p>
            <a:fld id="{34B613D9-BBDC-4AF6-BE2C-2BF1A6E0D30B}" type="slidenum">
              <a:rPr lang="pl-PL" smtClean="0"/>
              <a:t>27</a:t>
            </a:fld>
            <a:endParaRPr lang="pl-PL"/>
          </a:p>
        </p:txBody>
      </p:sp>
    </p:spTree>
    <p:extLst>
      <p:ext uri="{BB962C8B-B14F-4D97-AF65-F5344CB8AC3E}">
        <p14:creationId xmlns:p14="http://schemas.microsoft.com/office/powerpoint/2010/main" val="9503350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F5E72C-BB13-1BB1-8F1B-28798F2D2409}"/>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2943BD7-42CF-63FF-D25C-B5C77EDDC5A8}"/>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4DD21D30-8A36-B867-C809-1E8E8E6365AD}"/>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22207C5D-ACA5-5CC4-1D88-2485BC1E0D49}"/>
              </a:ext>
            </a:extLst>
          </p:cNvPr>
          <p:cNvSpPr>
            <a:spLocks noGrp="1"/>
          </p:cNvSpPr>
          <p:nvPr>
            <p:ph type="sldNum" sz="quarter" idx="5"/>
          </p:nvPr>
        </p:nvSpPr>
        <p:spPr/>
        <p:txBody>
          <a:bodyPr/>
          <a:lstStyle/>
          <a:p>
            <a:fld id="{34B613D9-BBDC-4AF6-BE2C-2BF1A6E0D30B}" type="slidenum">
              <a:rPr lang="pl-PL" smtClean="0"/>
              <a:t>28</a:t>
            </a:fld>
            <a:endParaRPr lang="pl-PL"/>
          </a:p>
        </p:txBody>
      </p:sp>
    </p:spTree>
    <p:extLst>
      <p:ext uri="{BB962C8B-B14F-4D97-AF65-F5344CB8AC3E}">
        <p14:creationId xmlns:p14="http://schemas.microsoft.com/office/powerpoint/2010/main" val="298579301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FA58B-6A8B-FC62-8988-A871F41643C1}"/>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4BC6DEB4-C3C2-5061-4F96-80E8739F3C10}"/>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4D39DEB8-3B5D-8C08-910D-CE168A528A96}"/>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863542B6-810F-F860-4F28-EE6ECEBCC841}"/>
              </a:ext>
            </a:extLst>
          </p:cNvPr>
          <p:cNvSpPr>
            <a:spLocks noGrp="1"/>
          </p:cNvSpPr>
          <p:nvPr>
            <p:ph type="sldNum" sz="quarter" idx="5"/>
          </p:nvPr>
        </p:nvSpPr>
        <p:spPr/>
        <p:txBody>
          <a:bodyPr/>
          <a:lstStyle/>
          <a:p>
            <a:fld id="{34B613D9-BBDC-4AF6-BE2C-2BF1A6E0D30B}" type="slidenum">
              <a:rPr lang="pl-PL" smtClean="0"/>
              <a:t>29</a:t>
            </a:fld>
            <a:endParaRPr lang="pl-PL"/>
          </a:p>
        </p:txBody>
      </p:sp>
    </p:spTree>
    <p:extLst>
      <p:ext uri="{BB962C8B-B14F-4D97-AF65-F5344CB8AC3E}">
        <p14:creationId xmlns:p14="http://schemas.microsoft.com/office/powerpoint/2010/main" val="12287739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0D9EC9-B323-8116-D047-089D4804A92F}"/>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A3F0447-A3A6-A479-687E-7E6670678CC3}"/>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A02AA376-D266-A2CF-C165-D2148FD01282}"/>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FCCB25B8-7000-7663-F086-20A20FD607AD}"/>
              </a:ext>
            </a:extLst>
          </p:cNvPr>
          <p:cNvSpPr>
            <a:spLocks noGrp="1"/>
          </p:cNvSpPr>
          <p:nvPr>
            <p:ph type="sldNum" sz="quarter" idx="5"/>
          </p:nvPr>
        </p:nvSpPr>
        <p:spPr/>
        <p:txBody>
          <a:bodyPr/>
          <a:lstStyle/>
          <a:p>
            <a:fld id="{34B613D9-BBDC-4AF6-BE2C-2BF1A6E0D30B}" type="slidenum">
              <a:rPr lang="pl-PL" smtClean="0"/>
              <a:t>30</a:t>
            </a:fld>
            <a:endParaRPr lang="pl-PL"/>
          </a:p>
        </p:txBody>
      </p:sp>
    </p:spTree>
    <p:extLst>
      <p:ext uri="{BB962C8B-B14F-4D97-AF65-F5344CB8AC3E}">
        <p14:creationId xmlns:p14="http://schemas.microsoft.com/office/powerpoint/2010/main" val="42709404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8FCCB-17E1-C101-E21F-C528A4564B91}"/>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9F69F688-093E-2F0F-0D63-428BC70CEA1C}"/>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E8A6AF6E-7A29-0C61-7835-B90252EB7BDC}"/>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C1829917-6F4A-9896-FEBF-AFE80451B4F4}"/>
              </a:ext>
            </a:extLst>
          </p:cNvPr>
          <p:cNvSpPr>
            <a:spLocks noGrp="1"/>
          </p:cNvSpPr>
          <p:nvPr>
            <p:ph type="sldNum" sz="quarter" idx="5"/>
          </p:nvPr>
        </p:nvSpPr>
        <p:spPr/>
        <p:txBody>
          <a:bodyPr/>
          <a:lstStyle/>
          <a:p>
            <a:fld id="{34B613D9-BBDC-4AF6-BE2C-2BF1A6E0D30B}" type="slidenum">
              <a:rPr lang="pl-PL" smtClean="0"/>
              <a:t>4</a:t>
            </a:fld>
            <a:endParaRPr lang="pl-PL"/>
          </a:p>
        </p:txBody>
      </p:sp>
    </p:spTree>
    <p:extLst>
      <p:ext uri="{BB962C8B-B14F-4D97-AF65-F5344CB8AC3E}">
        <p14:creationId xmlns:p14="http://schemas.microsoft.com/office/powerpoint/2010/main" val="18791409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3F2413-E5F2-FA66-CF70-DE8086914D1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6FB920AB-B0C5-4B82-EB85-C878F3CB43A5}"/>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34FF3DB0-143B-4849-5E2C-C3094DEE8E7D}"/>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B3A7ABE5-2042-2803-B808-BB4CBAA09FAA}"/>
              </a:ext>
            </a:extLst>
          </p:cNvPr>
          <p:cNvSpPr>
            <a:spLocks noGrp="1"/>
          </p:cNvSpPr>
          <p:nvPr>
            <p:ph type="sldNum" sz="quarter" idx="5"/>
          </p:nvPr>
        </p:nvSpPr>
        <p:spPr/>
        <p:txBody>
          <a:bodyPr/>
          <a:lstStyle/>
          <a:p>
            <a:fld id="{34B613D9-BBDC-4AF6-BE2C-2BF1A6E0D30B}" type="slidenum">
              <a:rPr lang="pl-PL" smtClean="0"/>
              <a:t>31</a:t>
            </a:fld>
            <a:endParaRPr lang="pl-PL"/>
          </a:p>
        </p:txBody>
      </p:sp>
    </p:spTree>
    <p:extLst>
      <p:ext uri="{BB962C8B-B14F-4D97-AF65-F5344CB8AC3E}">
        <p14:creationId xmlns:p14="http://schemas.microsoft.com/office/powerpoint/2010/main" val="81980429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C81220-6261-E5FF-8335-63F237170452}"/>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68A3E324-AE2D-E1BA-0B68-C9EE78ECF3A8}"/>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AFE0DD39-7184-A25A-4EF0-48333F778982}"/>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EE133FDA-608A-F2F3-659F-6810BA09D35D}"/>
              </a:ext>
            </a:extLst>
          </p:cNvPr>
          <p:cNvSpPr>
            <a:spLocks noGrp="1"/>
          </p:cNvSpPr>
          <p:nvPr>
            <p:ph type="sldNum" sz="quarter" idx="5"/>
          </p:nvPr>
        </p:nvSpPr>
        <p:spPr/>
        <p:txBody>
          <a:bodyPr/>
          <a:lstStyle/>
          <a:p>
            <a:fld id="{34B613D9-BBDC-4AF6-BE2C-2BF1A6E0D30B}" type="slidenum">
              <a:rPr lang="pl-PL" smtClean="0"/>
              <a:t>32</a:t>
            </a:fld>
            <a:endParaRPr lang="pl-PL"/>
          </a:p>
        </p:txBody>
      </p:sp>
    </p:spTree>
    <p:extLst>
      <p:ext uri="{BB962C8B-B14F-4D97-AF65-F5344CB8AC3E}">
        <p14:creationId xmlns:p14="http://schemas.microsoft.com/office/powerpoint/2010/main" val="42933989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A099FF-31B8-D71D-0CB3-06C7B5FFFD3A}"/>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B9B2AA0B-7B45-08A4-6A53-440C346E7BE8}"/>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EC090A70-7A02-3F59-43D9-881A4568AD1E}"/>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CF195C60-967B-97DF-4351-478E1336BD13}"/>
              </a:ext>
            </a:extLst>
          </p:cNvPr>
          <p:cNvSpPr>
            <a:spLocks noGrp="1"/>
          </p:cNvSpPr>
          <p:nvPr>
            <p:ph type="sldNum" sz="quarter" idx="5"/>
          </p:nvPr>
        </p:nvSpPr>
        <p:spPr/>
        <p:txBody>
          <a:bodyPr/>
          <a:lstStyle/>
          <a:p>
            <a:fld id="{34B613D9-BBDC-4AF6-BE2C-2BF1A6E0D30B}" type="slidenum">
              <a:rPr lang="pl-PL" smtClean="0"/>
              <a:t>33</a:t>
            </a:fld>
            <a:endParaRPr lang="pl-PL"/>
          </a:p>
        </p:txBody>
      </p:sp>
    </p:spTree>
    <p:extLst>
      <p:ext uri="{BB962C8B-B14F-4D97-AF65-F5344CB8AC3E}">
        <p14:creationId xmlns:p14="http://schemas.microsoft.com/office/powerpoint/2010/main" val="130401796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7AF009-44DD-B4B5-64EA-4F7C54508486}"/>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5D2436A0-0324-940D-56E0-5975DE952E86}"/>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AD6C1DF3-D879-39F5-7453-30729730E43A}"/>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59E2AC1B-2293-4593-E00D-59B608BB7212}"/>
              </a:ext>
            </a:extLst>
          </p:cNvPr>
          <p:cNvSpPr>
            <a:spLocks noGrp="1"/>
          </p:cNvSpPr>
          <p:nvPr>
            <p:ph type="sldNum" sz="quarter" idx="5"/>
          </p:nvPr>
        </p:nvSpPr>
        <p:spPr/>
        <p:txBody>
          <a:bodyPr/>
          <a:lstStyle/>
          <a:p>
            <a:fld id="{34B613D9-BBDC-4AF6-BE2C-2BF1A6E0D30B}" type="slidenum">
              <a:rPr lang="pl-PL" smtClean="0"/>
              <a:t>34</a:t>
            </a:fld>
            <a:endParaRPr lang="pl-PL"/>
          </a:p>
        </p:txBody>
      </p:sp>
    </p:spTree>
    <p:extLst>
      <p:ext uri="{BB962C8B-B14F-4D97-AF65-F5344CB8AC3E}">
        <p14:creationId xmlns:p14="http://schemas.microsoft.com/office/powerpoint/2010/main" val="150267559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069CCD-3F3D-B401-09D2-40454E185BA3}"/>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C09C6B50-9E04-9EFD-2A50-4B8528FB4CBF}"/>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CFE1D652-E31B-7EEA-A80E-10AD6C223AD0}"/>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4C484291-7E3B-3072-0F9A-AAB014B2FE3A}"/>
              </a:ext>
            </a:extLst>
          </p:cNvPr>
          <p:cNvSpPr>
            <a:spLocks noGrp="1"/>
          </p:cNvSpPr>
          <p:nvPr>
            <p:ph type="sldNum" sz="quarter" idx="5"/>
          </p:nvPr>
        </p:nvSpPr>
        <p:spPr/>
        <p:txBody>
          <a:bodyPr/>
          <a:lstStyle/>
          <a:p>
            <a:fld id="{34B613D9-BBDC-4AF6-BE2C-2BF1A6E0D30B}" type="slidenum">
              <a:rPr lang="pl-PL" smtClean="0"/>
              <a:t>35</a:t>
            </a:fld>
            <a:endParaRPr lang="pl-PL"/>
          </a:p>
        </p:txBody>
      </p:sp>
    </p:spTree>
    <p:extLst>
      <p:ext uri="{BB962C8B-B14F-4D97-AF65-F5344CB8AC3E}">
        <p14:creationId xmlns:p14="http://schemas.microsoft.com/office/powerpoint/2010/main" val="24775387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BD0DD-F564-257F-CFCF-FD5C0348C77F}"/>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8BC39C7A-FC9E-85F5-3901-5CD870EE065F}"/>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30974202-C25D-8623-9370-E4B422FC87A2}"/>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87FC2F0D-5A09-7225-64DF-8C313DC90F87}"/>
              </a:ext>
            </a:extLst>
          </p:cNvPr>
          <p:cNvSpPr>
            <a:spLocks noGrp="1"/>
          </p:cNvSpPr>
          <p:nvPr>
            <p:ph type="sldNum" sz="quarter" idx="5"/>
          </p:nvPr>
        </p:nvSpPr>
        <p:spPr/>
        <p:txBody>
          <a:bodyPr/>
          <a:lstStyle/>
          <a:p>
            <a:fld id="{34B613D9-BBDC-4AF6-BE2C-2BF1A6E0D30B}" type="slidenum">
              <a:rPr lang="pl-PL" smtClean="0"/>
              <a:t>5</a:t>
            </a:fld>
            <a:endParaRPr lang="pl-PL"/>
          </a:p>
        </p:txBody>
      </p:sp>
    </p:spTree>
    <p:extLst>
      <p:ext uri="{BB962C8B-B14F-4D97-AF65-F5344CB8AC3E}">
        <p14:creationId xmlns:p14="http://schemas.microsoft.com/office/powerpoint/2010/main" val="8927924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82A9C-6CD2-2482-B5D7-2D7355F502A5}"/>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388A0F07-E799-EC40-BA2E-8719118C8954}"/>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8F19DA34-C6CE-7D9D-9FD6-CA0F214F336B}"/>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EDAA887D-BFB1-52C7-8482-5BEF205BD327}"/>
              </a:ext>
            </a:extLst>
          </p:cNvPr>
          <p:cNvSpPr>
            <a:spLocks noGrp="1"/>
          </p:cNvSpPr>
          <p:nvPr>
            <p:ph type="sldNum" sz="quarter" idx="5"/>
          </p:nvPr>
        </p:nvSpPr>
        <p:spPr/>
        <p:txBody>
          <a:bodyPr/>
          <a:lstStyle/>
          <a:p>
            <a:fld id="{34B613D9-BBDC-4AF6-BE2C-2BF1A6E0D30B}" type="slidenum">
              <a:rPr lang="pl-PL" smtClean="0"/>
              <a:t>6</a:t>
            </a:fld>
            <a:endParaRPr lang="pl-PL"/>
          </a:p>
        </p:txBody>
      </p:sp>
    </p:spTree>
    <p:extLst>
      <p:ext uri="{BB962C8B-B14F-4D97-AF65-F5344CB8AC3E}">
        <p14:creationId xmlns:p14="http://schemas.microsoft.com/office/powerpoint/2010/main" val="31185922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221D0-124A-0F79-A592-3EB8240440FB}"/>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147D6EAE-6965-FDBC-DC1D-3171A42E9DBA}"/>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621BDA18-105D-3A40-7A87-71AE865C6B29}"/>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27381CF3-3A76-AF36-26DD-B388197F0B16}"/>
              </a:ext>
            </a:extLst>
          </p:cNvPr>
          <p:cNvSpPr>
            <a:spLocks noGrp="1"/>
          </p:cNvSpPr>
          <p:nvPr>
            <p:ph type="sldNum" sz="quarter" idx="5"/>
          </p:nvPr>
        </p:nvSpPr>
        <p:spPr/>
        <p:txBody>
          <a:bodyPr/>
          <a:lstStyle/>
          <a:p>
            <a:fld id="{34B613D9-BBDC-4AF6-BE2C-2BF1A6E0D30B}" type="slidenum">
              <a:rPr lang="pl-PL" smtClean="0"/>
              <a:t>7</a:t>
            </a:fld>
            <a:endParaRPr lang="pl-PL"/>
          </a:p>
        </p:txBody>
      </p:sp>
    </p:spTree>
    <p:extLst>
      <p:ext uri="{BB962C8B-B14F-4D97-AF65-F5344CB8AC3E}">
        <p14:creationId xmlns:p14="http://schemas.microsoft.com/office/powerpoint/2010/main" val="8815508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FE7DF-A3A3-EEA8-2EBB-6E2F53E8BC90}"/>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4FBDC47-17BA-8446-BBBD-F83BEBCCFA6C}"/>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0F32F6A7-D7BC-26DD-D7D5-DBB1944A9BD1}"/>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64EB5BF0-A475-43A3-D840-7AC9E3D2A2D5}"/>
              </a:ext>
            </a:extLst>
          </p:cNvPr>
          <p:cNvSpPr>
            <a:spLocks noGrp="1"/>
          </p:cNvSpPr>
          <p:nvPr>
            <p:ph type="sldNum" sz="quarter" idx="5"/>
          </p:nvPr>
        </p:nvSpPr>
        <p:spPr/>
        <p:txBody>
          <a:bodyPr/>
          <a:lstStyle/>
          <a:p>
            <a:fld id="{34B613D9-BBDC-4AF6-BE2C-2BF1A6E0D30B}" type="slidenum">
              <a:rPr lang="pl-PL" smtClean="0"/>
              <a:t>8</a:t>
            </a:fld>
            <a:endParaRPr lang="pl-PL"/>
          </a:p>
        </p:txBody>
      </p:sp>
    </p:spTree>
    <p:extLst>
      <p:ext uri="{BB962C8B-B14F-4D97-AF65-F5344CB8AC3E}">
        <p14:creationId xmlns:p14="http://schemas.microsoft.com/office/powerpoint/2010/main" val="42145962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BBFED-B961-313E-9F7A-5910065D72D2}"/>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B7D21AFE-A49D-583C-8254-06DFAE12B437}"/>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87CD59EA-48E6-1B0E-FDAD-D59BD899E354}"/>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882ADC0A-6A20-F21D-ED48-24B9138E2EAA}"/>
              </a:ext>
            </a:extLst>
          </p:cNvPr>
          <p:cNvSpPr>
            <a:spLocks noGrp="1"/>
          </p:cNvSpPr>
          <p:nvPr>
            <p:ph type="sldNum" sz="quarter" idx="5"/>
          </p:nvPr>
        </p:nvSpPr>
        <p:spPr/>
        <p:txBody>
          <a:bodyPr/>
          <a:lstStyle/>
          <a:p>
            <a:fld id="{34B613D9-BBDC-4AF6-BE2C-2BF1A6E0D30B}" type="slidenum">
              <a:rPr lang="pl-PL" smtClean="0"/>
              <a:t>9</a:t>
            </a:fld>
            <a:endParaRPr lang="pl-PL"/>
          </a:p>
        </p:txBody>
      </p:sp>
    </p:spTree>
    <p:extLst>
      <p:ext uri="{BB962C8B-B14F-4D97-AF65-F5344CB8AC3E}">
        <p14:creationId xmlns:p14="http://schemas.microsoft.com/office/powerpoint/2010/main" val="23462634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AC12A5-E025-E222-1D7C-A6DEE16AC616}"/>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15F2482A-AC58-BF12-8ACD-E8A8A4F177B5}"/>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65800F94-5C8E-5A5B-1518-3C3E18B3C047}"/>
              </a:ext>
            </a:extLst>
          </p:cNvPr>
          <p:cNvSpPr>
            <a:spLocks noGrp="1"/>
          </p:cNvSpPr>
          <p:nvPr>
            <p:ph type="body" idx="1"/>
          </p:nvPr>
        </p:nvSpPr>
        <p:spPr/>
        <p:txBody>
          <a:bodyPr/>
          <a:lstStyle/>
          <a:p>
            <a:endParaRPr lang="pl-PL" dirty="0"/>
          </a:p>
        </p:txBody>
      </p:sp>
      <p:sp>
        <p:nvSpPr>
          <p:cNvPr id="4" name="Symbol zastępczy numeru slajdu 3">
            <a:extLst>
              <a:ext uri="{FF2B5EF4-FFF2-40B4-BE49-F238E27FC236}">
                <a16:creationId xmlns:a16="http://schemas.microsoft.com/office/drawing/2014/main" id="{C7C3A556-BA67-F811-E33C-5ACDB5A77E48}"/>
              </a:ext>
            </a:extLst>
          </p:cNvPr>
          <p:cNvSpPr>
            <a:spLocks noGrp="1"/>
          </p:cNvSpPr>
          <p:nvPr>
            <p:ph type="sldNum" sz="quarter" idx="5"/>
          </p:nvPr>
        </p:nvSpPr>
        <p:spPr/>
        <p:txBody>
          <a:bodyPr/>
          <a:lstStyle/>
          <a:p>
            <a:fld id="{34B613D9-BBDC-4AF6-BE2C-2BF1A6E0D30B}" type="slidenum">
              <a:rPr lang="pl-PL" smtClean="0"/>
              <a:t>10</a:t>
            </a:fld>
            <a:endParaRPr lang="pl-PL"/>
          </a:p>
        </p:txBody>
      </p:sp>
    </p:spTree>
    <p:extLst>
      <p:ext uri="{BB962C8B-B14F-4D97-AF65-F5344CB8AC3E}">
        <p14:creationId xmlns:p14="http://schemas.microsoft.com/office/powerpoint/2010/main" val="956143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l-PL"/>
              <a:t>Kliknij, aby edytować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l-PL"/>
              <a:t>Kliknij, aby edytować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l-PL"/>
              <a:t>Kliknij, aby edytować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l-PL"/>
              <a:t>Kliknij, aby edytować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l-PL"/>
              <a:t>Kliknij, aby edytować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l-PL"/>
              <a:t>Kliknij, aby edytować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3/8/2025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3/8/2025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sip.lex.pl/#/document/522266125?cm=DOCUMENT"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D61A02C-1E3D-3005-D1AE-C75D481C2172}"/>
              </a:ext>
            </a:extLst>
          </p:cNvPr>
          <p:cNvSpPr>
            <a:spLocks noGrp="1"/>
          </p:cNvSpPr>
          <p:nvPr>
            <p:ph type="ctrTitle"/>
          </p:nvPr>
        </p:nvSpPr>
        <p:spPr>
          <a:xfrm>
            <a:off x="2939974" y="1377747"/>
            <a:ext cx="6697512" cy="3518406"/>
          </a:xfrm>
        </p:spPr>
        <p:txBody>
          <a:bodyPr>
            <a:normAutofit fontScale="90000"/>
          </a:bodyPr>
          <a:lstStyle/>
          <a:p>
            <a:pPr algn="ctr"/>
            <a:r>
              <a:rPr lang="pl-PL" sz="3600" b="1" dirty="0"/>
              <a:t>Prawo mediów.</a:t>
            </a:r>
            <a:br>
              <a:rPr lang="pl-PL" sz="3600" b="1" dirty="0"/>
            </a:br>
            <a:br>
              <a:rPr lang="pl-PL" sz="3600" b="1" dirty="0"/>
            </a:br>
            <a:r>
              <a:rPr lang="pl-PL" sz="2700" b="1" dirty="0"/>
              <a:t>Wykład 16.03.2025 r</a:t>
            </a:r>
            <a:r>
              <a:rPr lang="pl-PL" sz="3600" b="1" dirty="0"/>
              <a:t>.</a:t>
            </a:r>
            <a:br>
              <a:rPr lang="pl-PL" sz="3600" b="1" dirty="0"/>
            </a:br>
            <a:br>
              <a:rPr lang="pl-PL" sz="3600" b="1" dirty="0"/>
            </a:br>
            <a:r>
              <a:rPr lang="pl-PL" sz="2200" b="1" dirty="0"/>
              <a:t>Wolność wypowiedzi a wolność słowa. Wolność prasy i jej ograniczenia. Wolność środków społecznego przekazu jako konstytucyjna zasada ustrojowa. Krajowa Rada Radiofonii i Telewizji - zadania i kompetencje.</a:t>
            </a:r>
            <a:br>
              <a:rPr lang="pl-PL" sz="3600" b="1" dirty="0"/>
            </a:br>
            <a:endParaRPr lang="pl-PL" sz="3600" b="1" dirty="0"/>
          </a:p>
        </p:txBody>
      </p:sp>
      <p:sp>
        <p:nvSpPr>
          <p:cNvPr id="3" name="Podtytuł 2">
            <a:extLst>
              <a:ext uri="{FF2B5EF4-FFF2-40B4-BE49-F238E27FC236}">
                <a16:creationId xmlns:a16="http://schemas.microsoft.com/office/drawing/2014/main" id="{464D24D9-6E15-AC8A-1F27-623FDCFDC1CF}"/>
              </a:ext>
            </a:extLst>
          </p:cNvPr>
          <p:cNvSpPr>
            <a:spLocks noGrp="1"/>
          </p:cNvSpPr>
          <p:nvPr>
            <p:ph type="subTitle" idx="1"/>
          </p:nvPr>
        </p:nvSpPr>
        <p:spPr>
          <a:xfrm>
            <a:off x="2013858" y="4735910"/>
            <a:ext cx="8915399" cy="1126283"/>
          </a:xfrm>
        </p:spPr>
        <p:txBody>
          <a:bodyPr/>
          <a:lstStyle/>
          <a:p>
            <a:r>
              <a:rPr lang="pl-PL" b="1" dirty="0"/>
              <a:t>Piotr Kopeć</a:t>
            </a:r>
          </a:p>
          <a:p>
            <a:r>
              <a:rPr lang="pl-PL" dirty="0"/>
              <a:t>mail: 1002116@student.uek.krakow.pl</a:t>
            </a:r>
          </a:p>
        </p:txBody>
      </p:sp>
    </p:spTree>
    <p:extLst>
      <p:ext uri="{BB962C8B-B14F-4D97-AF65-F5344CB8AC3E}">
        <p14:creationId xmlns:p14="http://schemas.microsoft.com/office/powerpoint/2010/main" val="15155342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3F11B3-322D-D526-404E-3D84B6C0019F}"/>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5B14687-3C0B-30D8-6318-F21B74564133}"/>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EKPC. Uchylanie stosowania zobowiązań w stanie niebezpieczeństwa publicznego.</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5B68B518-8C73-7871-9585-F84F3E1287D5}"/>
              </a:ext>
            </a:extLst>
          </p:cNvPr>
          <p:cNvSpPr>
            <a:spLocks noGrp="1"/>
          </p:cNvSpPr>
          <p:nvPr>
            <p:ph idx="1"/>
          </p:nvPr>
        </p:nvSpPr>
        <p:spPr>
          <a:xfrm>
            <a:off x="1809323" y="1755967"/>
            <a:ext cx="9602798" cy="4621973"/>
          </a:xfrm>
        </p:spPr>
        <p:txBody>
          <a:bodyPr>
            <a:normAutofit/>
          </a:bodyPr>
          <a:lstStyle/>
          <a:p>
            <a:pPr marL="0" indent="0" algn="just">
              <a:spcBef>
                <a:spcPts val="1000"/>
              </a:spcBef>
              <a:spcAft>
                <a:spcPts val="1000"/>
              </a:spcAft>
              <a:buNone/>
            </a:pP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 przypadku wojny lub innego niebezpieczeństwa publicznego zagrażającego życiu narodu, każda z Wysokich Układających się Stron może podjąć środki uchylające stosowanie zobowiązań wynikających z niniejszej konwencji w zakresie ściśle odpowiadającym wymogom sytuacji, pod warunkiem że środki te nie są sprzeczne z innymi zobowiązaniami wynikającymi z prawa międzynarodowego”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(art. 15 ust. 1 EKPC)</a:t>
            </a:r>
          </a:p>
          <a:p>
            <a:pPr algn="just">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Swoboda wypowiedzi jest prawem bezwzgl</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dnie chronionym przez EKPC. </a:t>
            </a:r>
          </a:p>
          <a:p>
            <a:pPr algn="just">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wietle przepisu art. 15 ust. 1 EKPC pa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stwo mo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podj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rodki uchylaj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ce stosowanie zobowi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wynikaj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cych z konwencji (w tym z jej art. 10)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 przypadku wojny lub innego niebezpiecze</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stwa publicznego zagra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cego </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yciu narodu</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p>
          <a:p>
            <a:pPr algn="just">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Tak 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 uchylenie prawa do swobody wypowiedzi jest dopuszczalne w ekstremalnych sytuacjach.</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0" indent="0" algn="just">
              <a:spcBef>
                <a:spcPts val="1000"/>
              </a:spcBef>
              <a:spcAft>
                <a:spcPts val="1000"/>
              </a:spcAft>
              <a:buNone/>
            </a:pPr>
            <a:endParaRPr lang="pl-PL" sz="1800" kern="100" dirty="0">
              <a:effectLst/>
              <a:latin typeface="Century Gothic" panose="020B0502020202020204" pitchFamily="34" charset="0"/>
              <a:ea typeface="Calibri" panose="020F0502020204030204" pitchFamily="34" charset="0"/>
              <a:cs typeface="Times New Roman" panose="02020603050405020304" pitchFamily="18" charset="0"/>
            </a:endParaRPr>
          </a:p>
          <a:p>
            <a:pPr marL="0" indent="0" algn="just">
              <a:spcBef>
                <a:spcPts val="1000"/>
              </a:spcBef>
              <a:spcAft>
                <a:spcPts val="1000"/>
              </a:spcAft>
              <a:buNone/>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4569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4EA9D-D0C0-E2C8-BA9D-C9D9616BCDF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3B1E26A1-9A3B-F5F3-542B-095FD067D00F}"/>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Art. 17 EKPC. Wypowiedzi niepodlegające ochronie</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D13ABAF5-C50D-C90E-253F-FBA61AA6F8D2}"/>
              </a:ext>
            </a:extLst>
          </p:cNvPr>
          <p:cNvSpPr>
            <a:spLocks noGrp="1"/>
          </p:cNvSpPr>
          <p:nvPr>
            <p:ph idx="1"/>
          </p:nvPr>
        </p:nvSpPr>
        <p:spPr>
          <a:xfrm>
            <a:off x="1809323" y="1199707"/>
            <a:ext cx="9602798" cy="4621973"/>
          </a:xfrm>
        </p:spPr>
        <p:txBody>
          <a:bodyPr>
            <a:normAutofit/>
          </a:bodyPr>
          <a:lstStyle/>
          <a:p>
            <a:pPr marL="0" indent="0" algn="just">
              <a:spcBef>
                <a:spcPts val="1000"/>
              </a:spcBef>
              <a:spcAft>
                <a:spcPts val="1000"/>
              </a:spcAft>
              <a:buNone/>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Art. 17 EKPC: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„Żadne z postanowień niniejszej konwencji nie może być interpretowane jako przyznanie jakiemukolwiek państwu, grupie lub osobie prawa do podjęcia działań lub dokonania aktu zmierzającego do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zniweczenia praw i wolności wymienionych w niniejszej konwencji albo ich ograniczenia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 większym stopniu, niż to przewiduje konwencja”. </a:t>
            </a:r>
          </a:p>
          <a:p>
            <a:pPr algn="just">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Artykuł 17 Konwencji ma zastosowanie tylko na wyjątkowych podstawach i w ekstremalnych przypadkach</a:t>
            </a:r>
          </a:p>
          <a:p>
            <a:pPr algn="just">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Treść art. 17 Konwencji oznacza, że jeśli o</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kreślone działanie jest skierowane przeciwko wartościom leżącym u podstaw Konwencji, nie może korzystać z jej ochrony</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Takim działaniem są np. najdalej idące przejawy tzw. mowy nienawiści , dyskryminacja na tle rasowym i religijnym, promowanie ideologii nazistowskiej lub negowanie Holokaustu.</a:t>
            </a:r>
          </a:p>
          <a:p>
            <a:pPr algn="just">
              <a:spcAft>
                <a:spcPts val="1000"/>
              </a:spcAft>
            </a:pPr>
            <a:endParaRPr lang="pl-PL" sz="1800" kern="100" dirty="0">
              <a:effectLst/>
              <a:latin typeface="Century Gothic" panose="020B0502020202020204" pitchFamily="34" charset="0"/>
              <a:ea typeface="Calibri" panose="020F0502020204030204" pitchFamily="34" charset="0"/>
              <a:cs typeface="Times New Roman" panose="02020603050405020304" pitchFamily="18" charset="0"/>
            </a:endParaRPr>
          </a:p>
          <a:p>
            <a:pPr marL="0" indent="0" algn="just">
              <a:spcBef>
                <a:spcPts val="1000"/>
              </a:spcBef>
              <a:spcAft>
                <a:spcPts val="1000"/>
              </a:spcAft>
              <a:buNone/>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93659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4B6FC-7345-AED8-20CE-ADA0FB99F708}"/>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633829FD-F5BD-BAAC-702D-7BBF65FE4CD0}"/>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Wolność słowa, wolność wypowiedzi w prawie polskim.</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797E4BAC-1652-D638-A8A5-3E98C79180AA}"/>
              </a:ext>
            </a:extLst>
          </p:cNvPr>
          <p:cNvSpPr>
            <a:spLocks noGrp="1"/>
          </p:cNvSpPr>
          <p:nvPr>
            <p:ph idx="1"/>
          </p:nvPr>
        </p:nvSpPr>
        <p:spPr>
          <a:xfrm>
            <a:off x="1809323" y="1314007"/>
            <a:ext cx="9544477" cy="5208713"/>
          </a:xfrm>
        </p:spPr>
        <p:txBody>
          <a:bodyPr>
            <a:normAutofit fontScale="70000" lnSpcReduction="20000"/>
          </a:bodyPr>
          <a:lstStyle/>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Terminologia dotycz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ca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wypowiedzi w prawie polskim nie jest jednolita, przez co wzbudza szereg kontrowersji. </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Poszczególne akty normatywne pos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uguj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r</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nymi poj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ciami, jak: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owa,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wypowiedzi,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ekspresji,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druku, kt</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re mog</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by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mylnie traktowane jako synonimy.</a:t>
            </a:r>
            <a:r>
              <a:rPr lang="pl-PL" sz="1800" kern="0" dirty="0">
                <a:effectLst/>
                <a:latin typeface="Century Gothic" panose="020B0502020202020204" pitchFamily="34" charset="0"/>
                <a:ea typeface="Calibri" panose="020F0502020204030204" pitchFamily="34" charset="0"/>
                <a:cs typeface="TimesNewRomanPSMT"/>
              </a:rPr>
              <a:t>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Konieczne jest uporz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dkowanie omawianej terminologii.</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Najszerszym znaczeniowo terminem wydaje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by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my</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li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czyli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posiadania pogl</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na temat najrozmaitszych przejaw</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ycia spo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ecznego.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my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li jest poj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ciem nadrz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dnym, z którego wyp</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ywa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przekona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Istotnym sk</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adnikiem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przekona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jest mo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liwo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ich uzewn</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trznienia, a to wymaga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wypowiedzi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wypowiedzi nale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 zatem rozumie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jako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prezentacji my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li i przekona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r</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nej formie, w spos</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b widoczny dla innych, np. gestem,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owem, obrazem.</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Odnotowuje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u</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ywanie jako synonimów poj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owa</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wypowiedzi</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i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wyra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ania opinii”. Nale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 podzieli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pogl</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 wed</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ug którego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wypowiedzi jest poj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ciem szerszym od 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s</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owa</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czy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wyra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ania opinii, gdy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wypowied</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ź</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nie musi by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zwerbalizowana, jak równie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nie musi by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opini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s</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owa jest cz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wypowiedzi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gdy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odnosi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tylko do wypowiedzi w formie werbalnej. </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wyr. z 20.2.2007 r. (P 1/06, OTK-A 2007, Nr 2, poz. 11.) TK stwierdzi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Z tre</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ci przepis</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 zamieszczonych w dokumentach mi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dzynarodowych wynika jednak, </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wspó</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cze</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nie nie chodzi tylko o wolno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s</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owa</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ale o szeroko poj</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t</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wolno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wypowiedzi (ekspresji) we wszelkiej formie,</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gwarantuj</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zarazem wolno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pogl</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d</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p>
          <a:p>
            <a:pPr marL="0" indent="0" algn="just">
              <a:lnSpc>
                <a:spcPct val="120000"/>
              </a:lnSpc>
              <a:spcBef>
                <a:spcPts val="1000"/>
              </a:spcBef>
              <a:spcAft>
                <a:spcPts val="1000"/>
              </a:spcAft>
              <a:buNone/>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7472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57021-A39B-CFB2-AE81-199083EB19D3}"/>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A8902CF3-65F7-29DD-5AE1-065F67167E6D}"/>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wypowiedzi w Konstytucji RP</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DB54C027-FC37-AA89-A2B4-D3DD79163D32}"/>
              </a:ext>
            </a:extLst>
          </p:cNvPr>
          <p:cNvSpPr>
            <a:spLocks noGrp="1"/>
          </p:cNvSpPr>
          <p:nvPr>
            <p:ph idx="1"/>
          </p:nvPr>
        </p:nvSpPr>
        <p:spPr>
          <a:xfrm>
            <a:off x="1809323" y="1314007"/>
            <a:ext cx="9544477" cy="5208713"/>
          </a:xfrm>
        </p:spPr>
        <p:txBody>
          <a:bodyPr>
            <a:normAutofit/>
          </a:bodyPr>
          <a:lstStyle/>
          <a:p>
            <a:pPr algn="just">
              <a:lnSpc>
                <a:spcPct val="137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Konstytucji RP mo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na odnale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źć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szereg postanowie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cych realizacji szeroko pojmowanej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wypowiedzi. Do najistotniejszych nale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żą</a:t>
            </a:r>
            <a:r>
              <a:rPr lang="pl-PL" sz="1800" kern="0" dirty="0">
                <a:effectLst/>
                <a:latin typeface="Century Gothic" panose="020B0502020202020204" pitchFamily="34" charset="0"/>
                <a:ea typeface="Calibri" panose="020F0502020204030204" pitchFamily="34" charset="0"/>
                <a:cs typeface="TimesNewRomanPSMT"/>
              </a:rPr>
              <a:t>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art. 14 i 54 Konstytucji RP.</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37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Art. 14 Konstytucji RP: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Rzeczpospolita Polska zapewnia wolno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prasy i innych </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 spo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ecznego przekazu</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37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Art. 54 Konstytucji RP: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1.  Ka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demu zapewnia si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wolno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wyra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ania swoich pogl</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d</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 oraz pozyskiwania i rozpowszechniania informacji. 2.  Cenzura prewencyjna </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 spo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ecznego przekazu oraz koncesjonowanie prasy s</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zakazane. Ustawa mo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 wprowadzi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obowi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zek uprzedniego uzyskania koncesji na prowadzenie stacji radiowej lub telewizyjnej</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20000"/>
              </a:lnSpc>
              <a:spcBef>
                <a:spcPts val="1000"/>
              </a:spcBef>
              <a:spcAft>
                <a:spcPts val="1000"/>
              </a:spcAft>
              <a:buNone/>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53272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E4CE10-C275-17B2-9FF3-0096FE6F37E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2EEF9ADD-29AA-AA85-9008-37948FD7454F}"/>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Art. 14 Konstytucji RP: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Rzeczpospolita Polska zapewnia wolno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prasy i innych </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b="1"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 spo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ecznego przekazu</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ED92EE43-04AF-609C-5F77-B5D61B93E2FD}"/>
              </a:ext>
            </a:extLst>
          </p:cNvPr>
          <p:cNvSpPr>
            <a:spLocks noGrp="1"/>
          </p:cNvSpPr>
          <p:nvPr>
            <p:ph idx="1"/>
          </p:nvPr>
        </p:nvSpPr>
        <p:spPr>
          <a:xfrm>
            <a:off x="1809323" y="1512127"/>
            <a:ext cx="10260757" cy="5208713"/>
          </a:xfrm>
        </p:spPr>
        <p:txBody>
          <a:bodyPr>
            <a:normAutofit fontScale="85000" lnSpcReduction="20000"/>
          </a:bodyPr>
          <a:lstStyle/>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Zasada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prasy i innych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przekazu zosta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 wyra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ona wprost w art. 14 Konstytucji RP. </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tpliwo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mo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budzi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fakt usytuowania przepisu art. 14 Konstytucji RP w rozdziale I zatytu</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owanym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Rzeczpospolita</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który stanowi uzupe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nienie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wypowiedzi, sformu</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owanej dopiero w art. 54 Konstytucji RP, mieszcz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cym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rozdziale II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prawa i obowi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zki 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owieka i obywatela</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Konsekwencj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takiego rozwi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zania jest traktowanie zasady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prasy jako jednej z podstawowych zasad ustroju politycznego pa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stwa</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p>
          <a:p>
            <a:pPr algn="just">
              <a:lnSpc>
                <a:spcPct val="120000"/>
              </a:lnSpc>
              <a:spcAft>
                <a:spcPts val="1000"/>
              </a:spcAft>
            </a:pPr>
            <a:r>
              <a:rPr lang="pl-PL" sz="1800" kern="100" dirty="0">
                <a:effectLst/>
                <a:latin typeface="+mj-lt"/>
                <a:ea typeface="Calibri" panose="020F0502020204030204" pitchFamily="34" charset="0"/>
                <a:cs typeface="Times New Roman" panose="02020603050405020304" pitchFamily="18" charset="0"/>
              </a:rPr>
              <a:t>Usytuowanie wolności prasy wśród zasad ogólnych, a więc norm podstawowych, określających zasadnicze elementy ustroju Rzeczypospolitej, samo w sobie stanowi systemowe wzmocnienie tej zasady, wskazując na fundamentalną rolę działalności prasowej w demokratycznym państwie prawnym</a:t>
            </a:r>
          </a:p>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Na szczególn</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uwag</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zas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uguje pogl</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 E. Nowi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skiej, wed</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ug kt</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rej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prasy to 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prowadzenia „prasowej dzia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wydawniczej</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tym znaczeniu art. 14 Konstytucji RP polega na powstrzymywaniu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przez w</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adze publiczne od aktywnej ingerencji w dzia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funkcjonowania medi</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Nale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 uzna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cho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niew</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tpliwie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prasy, o kt</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rej mowa w art. 14 Konstytucji RP, mie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implicite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dyspozycji art. 54 Konstytucji RP, uj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cie jej w zasadach ustrojowych wydaje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uszne. W tym rozumieniu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ustrojowa zasada 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 spo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ecznego przekazu wyra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 przekonanie, </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e dla funkcjonowania demokratycznego pa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stwa prawnego koniecznym sk</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adnikiem jest istnienie niezale</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nych medi</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a:t>
            </a:r>
            <a:r>
              <a:rPr lang="pl-PL" b="1" kern="100" dirty="0">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518091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0692B-4914-FA90-3FBD-C6BD647E2257}"/>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A64B9E77-A910-FBEB-EB7F-1805A22ACAD8}"/>
              </a:ext>
            </a:extLst>
          </p:cNvPr>
          <p:cNvSpPr>
            <a:spLocks noGrp="1"/>
          </p:cNvSpPr>
          <p:nvPr>
            <p:ph type="title"/>
          </p:nvPr>
        </p:nvSpPr>
        <p:spPr>
          <a:xfrm>
            <a:off x="1611203" y="86924"/>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Art. 14 Konstytucji RP: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Rzeczpospolita Polska zapewnia wolno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prasy i innych </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b="1"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 spo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ecznego przekazu</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CA7787F3-55F2-D00F-381F-65749F478CA6}"/>
              </a:ext>
            </a:extLst>
          </p:cNvPr>
          <p:cNvSpPr>
            <a:spLocks noGrp="1"/>
          </p:cNvSpPr>
          <p:nvPr>
            <p:ph idx="1"/>
          </p:nvPr>
        </p:nvSpPr>
        <p:spPr>
          <a:xfrm>
            <a:off x="1611203" y="887287"/>
            <a:ext cx="10222657" cy="5620923"/>
          </a:xfrm>
        </p:spPr>
        <p:txBody>
          <a:bodyPr>
            <a:normAutofit lnSpcReduction="10000"/>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Wskazanie 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prasy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i innych medi</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jako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zasady ustrojowej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 do rzadko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Najcz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ciej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prasy jest, na p</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aszczy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ź</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nie konstytucyjnej, uznawana za element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wypowiedzi. Zwraca się uwagę, że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ź</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em polskiego rozwi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zania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przede wszystkim naruszenia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wypowiedzi z okresu PRL. </a:t>
            </a:r>
          </a:p>
          <a:p>
            <a:pPr algn="just">
              <a:lnSpc>
                <a:spcPct val="137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Usytuowanie wolności prasy </a:t>
            </a:r>
            <a:r>
              <a:rPr lang="pl-PL" kern="100" dirty="0">
                <a:latin typeface="Century Gothic" panose="020B0502020202020204" pitchFamily="34" charset="0"/>
                <a:ea typeface="Calibri" panose="020F0502020204030204" pitchFamily="34" charset="0"/>
                <a:cs typeface="Times New Roman" panose="02020603050405020304" pitchFamily="18" charset="0"/>
              </a:rPr>
              <a:t>jako zasady ustrojowej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samo w sobie stanowi systemowe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wzmocnienie</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tej zasady, wskazując na  </a:t>
            </a:r>
            <a:r>
              <a:rPr lang="pl-PL" b="1" dirty="0"/>
              <a:t>fundamentalną rolę działalności prasowej w demokratycznym państwie prawnym </a:t>
            </a:r>
            <a:r>
              <a:rPr lang="pl-PL" dirty="0"/>
              <a:t>i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jej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szczeg</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lną rolę w spo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ecze</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stwie obywatelskim</a:t>
            </a:r>
            <a:endParaRPr lang="pl-PL" sz="1800" kern="100" dirty="0">
              <a:effectLst/>
              <a:latin typeface="Century Gothic" panose="020B0502020202020204" pitchFamily="34" charset="0"/>
              <a:ea typeface="Calibri" panose="020F0502020204030204" pitchFamily="34" charset="0"/>
              <a:cs typeface="Times New Roman" panose="02020603050405020304" pitchFamily="18" charset="0"/>
            </a:endParaRPr>
          </a:p>
          <a:p>
            <a:pPr algn="just">
              <a:lnSpc>
                <a:spcPct val="137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Wynikaj</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ca z art. 14 Konstytucji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prasy i innych </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b="1"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 spo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ecznego przekazu</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ma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charakter zasady ustrojowej i gwarancji instytucjonalnej</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Wyra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a nakaz respektowania przez pa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stwo autonomicznego charakteru tej sfery </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ycia spo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ecznego. Nakaz ten ma </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cis</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y zwi</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zek z obowi</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zywaniem zasady pa</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stwa demokratycznego</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kt</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re mo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 funkcjonowa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i rozwija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si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wy</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cznie z zachowaniem pluralizmu pogl</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d</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 oraz realnej mo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liwo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ci ich prezentowania w przestrzeni publicznej</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(TK – </a:t>
            </a:r>
            <a:r>
              <a:rPr lang="pl-PL" sz="1800" kern="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K 13/16</a:t>
            </a:r>
            <a:r>
              <a:rPr lang="pl-PL" sz="1800" kern="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20000"/>
              </a:lnSpc>
              <a:spcBef>
                <a:spcPts val="1000"/>
              </a:spcBef>
              <a:spcAft>
                <a:spcPts val="1000"/>
              </a:spcAft>
              <a:buNone/>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3499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FDB20-6DD8-BF66-6227-2FA5100356B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71858EDD-31D6-2E11-9841-C04E30C2F0A8}"/>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Art. 14 Konstytucji RP: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Rzeczpospolita Polska zapewnia wolno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prasy i innych </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b="1"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 spo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ecznego przekazu</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8E9A2EC7-0AAB-A887-E9CA-2B3C441A7FA2}"/>
              </a:ext>
            </a:extLst>
          </p:cNvPr>
          <p:cNvSpPr>
            <a:spLocks noGrp="1"/>
          </p:cNvSpPr>
          <p:nvPr>
            <p:ph idx="1"/>
          </p:nvPr>
        </p:nvSpPr>
        <p:spPr>
          <a:xfrm>
            <a:off x="1809323" y="1512127"/>
            <a:ext cx="9544477" cy="5208713"/>
          </a:xfrm>
        </p:spPr>
        <p:txBody>
          <a:bodyPr>
            <a:normAutofit fontScale="85000" lnSpcReduction="10000"/>
          </a:bodyPr>
          <a:lstStyle/>
          <a:p>
            <a:pPr algn="just">
              <a:lnSpc>
                <a:spcPct val="137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Okre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lenie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zapewnia wolno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prasy i innych </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b="1"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oznacza przede wszystkim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ochron</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i zagwarantowanie 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wypowiedzi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tre</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i="1" kern="100" dirty="0">
                <a:latin typeface="Century Gothic" panose="020B0502020202020204" pitchFamily="34" charset="0"/>
                <a:ea typeface="Calibri" panose="020F0502020204030204" pitchFamily="34" charset="0"/>
                <a:cs typeface="Times New Roman" panose="02020603050405020304" pitchFamily="18" charset="0"/>
              </a:rPr>
              <a:t> art. 14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Konstytucji obejmuje swobod</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organizowania dzia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alno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ci </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 spo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ecznego przekazu, swobod</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prowadzenia dzia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alno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ci przez </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rodki spo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ecznego przekazu oraz swobod</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kreowania struktury w</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asno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ciowej </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 spo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ecznego przekazu</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(K 13/07). </a:t>
            </a:r>
          </a:p>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Obowi</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zek zagwarantowania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tak wyznaczonej sfery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spoczywa na organach w</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adzy publicznej, w tym na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ustawodawcy</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p>
          <a:p>
            <a:pPr algn="just">
              <a:lnSpc>
                <a:spcPct val="137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Ma ono r</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wnie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charakter negatywny</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zany z konieczno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powstrzymania si</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organ</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 w</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adzy publicznej od podejmowania dzia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ograniczaj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cych 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wyra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ane w art. 14. Przede wszystkim jednak stanowi zobowi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zanie do podejmowania przez w</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adze publiczne dzia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kt</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re skutecznie zapewni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mo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liwo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prowadzenia pluralistycznego dyskursu publicznego zar</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wno w prasie, jak i w pozosta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ych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rodkach spo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ecznego przekazu.</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37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Istotne znaczenie dla wyk</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adni art. 14 maj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wypowiedzi Europejskiego Trybuna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 Praw 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owieka formu</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owane na gruncie art. 10 EKPC.</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20000"/>
              </a:lnSpc>
              <a:spcBef>
                <a:spcPts val="1000"/>
              </a:spcBef>
              <a:spcAft>
                <a:spcPts val="1000"/>
              </a:spcAft>
              <a:buNone/>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80667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F62EE4-CBC4-E840-710A-D1314C4B7C09}"/>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D4E1AF17-B0AE-4246-2355-02F95980835D}"/>
              </a:ext>
            </a:extLst>
          </p:cNvPr>
          <p:cNvSpPr>
            <a:spLocks noGrp="1"/>
          </p:cNvSpPr>
          <p:nvPr>
            <p:ph type="title"/>
          </p:nvPr>
        </p:nvSpPr>
        <p:spPr>
          <a:xfrm>
            <a:off x="1809323" y="616490"/>
            <a:ext cx="9330579" cy="952763"/>
          </a:xfrm>
        </p:spPr>
        <p:txBody>
          <a:bodyPr>
            <a:normAutofit/>
          </a:bodyPr>
          <a:lstStyle/>
          <a:p>
            <a:pPr marL="41910"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Poj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cie „</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rodki spo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ecznego przekazu</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8741F532-892C-F2CC-0AA4-BC18A47A02B1}"/>
              </a:ext>
            </a:extLst>
          </p:cNvPr>
          <p:cNvSpPr>
            <a:spLocks noGrp="1"/>
          </p:cNvSpPr>
          <p:nvPr>
            <p:ph idx="1"/>
          </p:nvPr>
        </p:nvSpPr>
        <p:spPr>
          <a:xfrm>
            <a:off x="1809323" y="1512127"/>
            <a:ext cx="9544477" cy="5208713"/>
          </a:xfrm>
        </p:spPr>
        <p:txBody>
          <a:bodyPr>
            <a:normAutofit lnSpcReduction="10000"/>
          </a:bodyPr>
          <a:lstStyle/>
          <a:p>
            <a:pPr algn="just">
              <a:lnSpc>
                <a:spcPct val="120000"/>
              </a:lnSpc>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Zawarty w art. 14 Konstytucji RP termin „</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rodki spo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ecznego przekazu</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jest poj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ciem wzgl</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dnie nowym i nie znajduje wcze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niejszego odpowiednika w 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zyku prawnym. Obok Konstytucji, poj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cie to u</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ywane jest na gruncie ustawy z 29.12.1992 r. o radiofonii i telewizji. </a:t>
            </a:r>
            <a:r>
              <a:rPr lang="pl-PL" sz="1800" kern="0" dirty="0">
                <a:effectLst/>
                <a:latin typeface="Century Gothic" panose="020B0502020202020204" pitchFamily="34" charset="0"/>
                <a:ea typeface="Calibri" panose="020F0502020204030204" pitchFamily="34" charset="0"/>
                <a:cs typeface="Arial" panose="020B0604020202020204" pitchFamily="34" charset="0"/>
              </a:rPr>
              <a:t>Sformu</a:t>
            </a:r>
            <a:r>
              <a:rPr lang="pl-PL" sz="1800" kern="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0" dirty="0">
                <a:effectLst/>
                <a:latin typeface="Century Gothic" panose="020B0502020202020204" pitchFamily="34" charset="0"/>
                <a:ea typeface="Calibri" panose="020F0502020204030204" pitchFamily="34" charset="0"/>
                <a:cs typeface="Arial" panose="020B0604020202020204" pitchFamily="34" charset="0"/>
              </a:rPr>
              <a:t>owanie </a:t>
            </a:r>
            <a:r>
              <a:rPr lang="pl-PL" sz="1800" kern="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0" dirty="0">
                <a:effectLst/>
                <a:latin typeface="Century Gothic" panose="020B0502020202020204" pitchFamily="34" charset="0"/>
                <a:ea typeface="Calibri" panose="020F0502020204030204" pitchFamily="34" charset="0"/>
                <a:cs typeface="Arial" panose="020B0604020202020204" pitchFamily="34" charset="0"/>
              </a:rPr>
              <a:t>rodki spo</a:t>
            </a:r>
            <a:r>
              <a:rPr lang="pl-PL" sz="1800" kern="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0" dirty="0">
                <a:effectLst/>
                <a:latin typeface="Century Gothic" panose="020B0502020202020204" pitchFamily="34" charset="0"/>
                <a:ea typeface="Calibri" panose="020F0502020204030204" pitchFamily="34" charset="0"/>
                <a:cs typeface="Arial" panose="020B0604020202020204" pitchFamily="34" charset="0"/>
              </a:rPr>
              <a:t>ecznego przekazu” nie posiada definicji legalnej w RTVU.</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Otwarta formu</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 poj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cia pozwala na dynamiczn</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interpretacj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Konstytucji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np. uznaj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aktywno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mediach spo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eczno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ciowych za realizacj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wypowiedzi w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rodkach spo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ecznego przekazu.</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tpliwo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interpretacyjne mo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wywo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ywa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okre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lenie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spo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ecznego</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Mo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na je rozumie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jako przeciwie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stwo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prywatnego</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przekazu. Nale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 uzna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art. 14 Konstytucji odwo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uje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przede wszystkim do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funkcji tych </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 przyjmuj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 </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e je</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li za ich pomoc</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realizowana jest zasada pluralizmu politycznego i spo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ecznego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oraz szeroko rozumiana debata publiczna, to mamy do czynienia ze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rodkami spo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ecznego przekazu. </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20000"/>
              </a:lnSpc>
              <a:spcBef>
                <a:spcPts val="1000"/>
              </a:spcBef>
              <a:spcAft>
                <a:spcPts val="1000"/>
              </a:spcAft>
              <a:buNone/>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150292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058FE-2DCC-307D-F779-3D5B2A097324}"/>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903F81A0-B0DF-5EA0-3265-788244E776A7}"/>
              </a:ext>
            </a:extLst>
          </p:cNvPr>
          <p:cNvSpPr>
            <a:spLocks noGrp="1"/>
          </p:cNvSpPr>
          <p:nvPr>
            <p:ph type="title"/>
          </p:nvPr>
        </p:nvSpPr>
        <p:spPr>
          <a:xfrm>
            <a:off x="1809323" y="601250"/>
            <a:ext cx="9330579" cy="952763"/>
          </a:xfrm>
        </p:spPr>
        <p:txBody>
          <a:bodyPr>
            <a:normAutofit/>
          </a:bodyPr>
          <a:lstStyle/>
          <a:p>
            <a:pPr marL="41910" algn="just">
              <a:lnSpc>
                <a:spcPct val="137000"/>
              </a:lnSpc>
              <a:spcBef>
                <a:spcPts val="1000"/>
              </a:spcBef>
              <a:spcAft>
                <a:spcPts val="1000"/>
              </a:spcAft>
            </a:pPr>
            <a:r>
              <a:rPr lang="pl-PL" sz="1800" b="1" dirty="0">
                <a:effectLst/>
                <a:latin typeface="Century Gothic" panose="020B0502020202020204" pitchFamily="34" charset="0"/>
                <a:ea typeface="Calibri" panose="020F0502020204030204" pitchFamily="34" charset="0"/>
                <a:cs typeface="Times New Roman" panose="02020603050405020304" pitchFamily="18" charset="0"/>
              </a:rPr>
              <a:t>Poj</a:t>
            </a:r>
            <a:r>
              <a:rPr lang="pl-PL" sz="1800" b="1"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dirty="0">
                <a:effectLst/>
                <a:latin typeface="Century Gothic" panose="020B0502020202020204" pitchFamily="34" charset="0"/>
                <a:ea typeface="Calibri" panose="020F0502020204030204" pitchFamily="34" charset="0"/>
                <a:cs typeface="Times New Roman" panose="02020603050405020304" pitchFamily="18" charset="0"/>
              </a:rPr>
              <a:t>cie „</a:t>
            </a:r>
            <a:r>
              <a:rPr lang="pl-PL" sz="1800" b="1"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dirty="0">
                <a:effectLst/>
                <a:latin typeface="Century Gothic" panose="020B0502020202020204" pitchFamily="34" charset="0"/>
                <a:ea typeface="Calibri" panose="020F0502020204030204" pitchFamily="34" charset="0"/>
                <a:cs typeface="Times New Roman" panose="02020603050405020304" pitchFamily="18" charset="0"/>
              </a:rPr>
              <a:t>rodki spo</a:t>
            </a:r>
            <a:r>
              <a:rPr lang="pl-PL" sz="1800" b="1"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dirty="0">
                <a:effectLst/>
                <a:latin typeface="Century Gothic" panose="020B0502020202020204" pitchFamily="34" charset="0"/>
                <a:ea typeface="Calibri" panose="020F0502020204030204" pitchFamily="34" charset="0"/>
                <a:cs typeface="Times New Roman" panose="02020603050405020304" pitchFamily="18" charset="0"/>
              </a:rPr>
              <a:t>ecznego przekazu</a:t>
            </a:r>
            <a:r>
              <a:rPr lang="pl-PL" sz="1800" b="1" dirty="0">
                <a:effectLst/>
                <a:latin typeface="Century Gothic" panose="020B0502020202020204" pitchFamily="34" charset="0"/>
                <a:ea typeface="Calibri" panose="020F0502020204030204" pitchFamily="34" charset="0"/>
                <a:cs typeface="Centaur" panose="02030504050205020304" pitchFamily="18" charset="0"/>
              </a:rPr>
              <a:t>”</a:t>
            </a:r>
            <a:r>
              <a:rPr lang="pl-PL" sz="1800" b="1" dirty="0">
                <a:effectLst/>
                <a:latin typeface="Century Gothic" panose="020B0502020202020204" pitchFamily="34" charset="0"/>
                <a:ea typeface="Calibri" panose="020F0502020204030204" pitchFamily="34" charset="0"/>
                <a:cs typeface="Times New Roman" panose="02020603050405020304" pitchFamily="18" charset="0"/>
              </a:rPr>
              <a:t> a inne poj</a:t>
            </a:r>
            <a:r>
              <a:rPr lang="pl-PL" sz="1800" b="1"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dirty="0">
                <a:effectLst/>
                <a:latin typeface="Century Gothic" panose="020B0502020202020204" pitchFamily="34" charset="0"/>
                <a:ea typeface="Calibri" panose="020F0502020204030204" pitchFamily="34" charset="0"/>
                <a:cs typeface="Times New Roman" panose="02020603050405020304" pitchFamily="18" charset="0"/>
              </a:rPr>
              <a:t>cia</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3BD51700-A66E-B097-A935-58E637F43B21}"/>
              </a:ext>
            </a:extLst>
          </p:cNvPr>
          <p:cNvSpPr>
            <a:spLocks noGrp="1"/>
          </p:cNvSpPr>
          <p:nvPr>
            <p:ph idx="1"/>
          </p:nvPr>
        </p:nvSpPr>
        <p:spPr>
          <a:xfrm>
            <a:off x="1809323" y="1145744"/>
            <a:ext cx="9544477" cy="5208713"/>
          </a:xfrm>
        </p:spPr>
        <p:txBody>
          <a:bodyPr>
            <a:normAutofit fontScale="85000" lnSpcReduction="20000"/>
          </a:bodyPr>
          <a:lstStyle/>
          <a:p>
            <a:pPr algn="just">
              <a:lnSpc>
                <a:spcPct val="120000"/>
              </a:lnSpc>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 zauwa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w innych niektórych przepisach RTVU ustawodawca pos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uguje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terminem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 spo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ecznego przekazu</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innych „</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rodkami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masowego przekazu</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oraz terminem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radiofonia i telewizja</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Art. 7 ust. 1 RTVU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 sk</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ad Krajowej Rady wchodzi pi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ciu cz</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onk</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 powo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ywanych: 2 przez Sejm, 1 przez Senat i 2 przez Prezydenta, spo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r</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d os</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b wyr</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niaj</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cych si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wiedz</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i do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wiadczeniem w zakresie </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b="1"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 spo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ecznego przekazu</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Art. 36 ust. 1 pkt RTVU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 post</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powaniu o udzielenie koncesji ocenia si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w szczeg</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lno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ci: (</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5) dotychczasowe przestrzeganie przepis</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 dotycz</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cych radiokomunikacji i </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b="1"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 masowego przekazu</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Wzajemna relacja tych poj</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ęć</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jest taka, 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radiofonia i telewizja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zawiera si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wraz np. z pras</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drukowan</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czy masowymi mediami internetowymi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 </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rodkach masowego przekazu</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kt</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re z kolei poszerzone o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media nie maj</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ce masowego oddzia</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ywania</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ale dost</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pne publicznie (takie jak media spo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eczno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ciowe), wchodz</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w zakres </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b="1"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 spo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ecznego przekazu</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 </a:t>
            </a:r>
            <a:r>
              <a:rPr lang="pl-PL" sz="1800" i="1" kern="100" dirty="0" err="1">
                <a:effectLst/>
                <a:latin typeface="Century Gothic" panose="020B0502020202020204" pitchFamily="34" charset="0"/>
                <a:ea typeface="Calibri" panose="020F0502020204030204" pitchFamily="34" charset="0"/>
                <a:cs typeface="Times New Roman" panose="02020603050405020304" pitchFamily="18" charset="0"/>
              </a:rPr>
              <a:t>Dziomdziora</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Sk</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ad osobowy. Kadencja </a:t>
            </a:r>
            <a:r>
              <a:rPr lang="pl-PL" sz="1800" kern="100" dirty="0" err="1">
                <a:effectLst/>
                <a:latin typeface="Century Gothic" panose="020B0502020202020204" pitchFamily="34" charset="0"/>
                <a:ea typeface="Calibri" panose="020F0502020204030204" pitchFamily="34" charset="0"/>
                <a:cs typeface="Times New Roman" panose="02020603050405020304" pitchFamily="18" charset="0"/>
              </a:rPr>
              <a:t>KRRiTV</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Ustawa o radiofonii i telewizji. Komentarz, red.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S. Pi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tek</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 </a:t>
            </a:r>
            <a:r>
              <a:rPr lang="pl-PL" sz="1800" i="1" kern="100" dirty="0" err="1">
                <a:effectLst/>
                <a:latin typeface="Century Gothic" panose="020B0502020202020204" pitchFamily="34" charset="0"/>
                <a:ea typeface="Calibri" panose="020F0502020204030204" pitchFamily="34" charset="0"/>
                <a:cs typeface="Times New Roman" panose="02020603050405020304" pitchFamily="18" charset="0"/>
              </a:rPr>
              <a:t>Dziomdziora</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K. Wojciechowski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Warszawa 2014, </a:t>
            </a:r>
            <a:r>
              <a:rPr lang="pl-PL" sz="1800" kern="100" dirty="0" err="1">
                <a:effectLst/>
                <a:latin typeface="Century Gothic" panose="020B0502020202020204" pitchFamily="34" charset="0"/>
                <a:ea typeface="Calibri" panose="020F0502020204030204" pitchFamily="34" charset="0"/>
                <a:cs typeface="Times New Roman" panose="02020603050405020304" pitchFamily="18" charset="0"/>
              </a:rPr>
              <a:t>Legalis</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Tym samym nale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 przyj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rodki spo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ecznego przekazu to poj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cie </a:t>
            </a:r>
            <a:r>
              <a:rPr lang="pl-PL" sz="1800" b="1" u="sng" kern="100" dirty="0">
                <a:effectLst/>
                <a:latin typeface="Century Gothic" panose="020B0502020202020204" pitchFamily="34" charset="0"/>
                <a:ea typeface="Calibri" panose="020F0502020204030204" pitchFamily="34" charset="0"/>
                <a:cs typeface="Times New Roman" panose="02020603050405020304" pitchFamily="18" charset="0"/>
              </a:rPr>
              <a:t>najszersze</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ze stosowanych w ustawie o radiofonii i telewizji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20000"/>
              </a:lnSpc>
              <a:spcBef>
                <a:spcPts val="1000"/>
              </a:spcBef>
              <a:spcAft>
                <a:spcPts val="1000"/>
              </a:spcAft>
              <a:buNone/>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927200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5407ED-F66C-11B5-22DD-6CCEFCD76429}"/>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19EE51AB-A3EB-A561-562F-8AF9E4D53CF4}"/>
              </a:ext>
            </a:extLst>
          </p:cNvPr>
          <p:cNvSpPr>
            <a:spLocks noGrp="1"/>
          </p:cNvSpPr>
          <p:nvPr>
            <p:ph type="title"/>
          </p:nvPr>
        </p:nvSpPr>
        <p:spPr>
          <a:xfrm>
            <a:off x="1809323" y="601250"/>
            <a:ext cx="9330579" cy="1418050"/>
          </a:xfrm>
        </p:spPr>
        <p:txBody>
          <a:bodyPr>
            <a:normAutofit fontScale="90000"/>
          </a:bodyPr>
          <a:lstStyle/>
          <a:p>
            <a:pPr algn="just">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Art. 54 Konstytucji RP: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1.  Ka</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demu zapewnia si</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wolno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wyra</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ania swoich pogl</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d</a:t>
            </a:r>
            <a:r>
              <a:rPr lang="pl-PL" sz="1800" b="1"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 oraz pozyskiwania i rozpowszechniania informacji. 2. Cenzura prewencyjna </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b="1"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 spo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ecznego przekazu oraz koncesjonowanie prasy s</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zakazane. Ustawa mo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e wprowadzi</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obowi</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zek uprzedniego uzyskania koncesji na prowadzenie stacji radiowej lub telewizyjnej</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9A0EDBED-9B0E-B60C-AB32-E946D224F0CE}"/>
              </a:ext>
            </a:extLst>
          </p:cNvPr>
          <p:cNvSpPr>
            <a:spLocks noGrp="1"/>
          </p:cNvSpPr>
          <p:nvPr>
            <p:ph idx="1"/>
          </p:nvPr>
        </p:nvSpPr>
        <p:spPr>
          <a:xfrm>
            <a:off x="1809323" y="2019300"/>
            <a:ext cx="9544477" cy="5208713"/>
          </a:xfrm>
        </p:spPr>
        <p:txBody>
          <a:bodyPr>
            <a:normAutofit fontScale="85000" lnSpcReduction="10000"/>
          </a:bodyPr>
          <a:lstStyle/>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wypowiedzi zosta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 zagwarantowana w art. 54 ust. 1 Konstytucji RP.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Ustawodawca nie pos</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u</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y</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si</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jednak wprost terminem „wolno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wypowiedzi</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lecz u</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sformu</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owania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wyra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ania pogl</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d</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 oraz pozyskiwania i rozpowszechniania informacji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 komentowanego przepisu wynikaj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trzy odr</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bne uprawnienia: 1)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wyra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ania pogl</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2)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pozyskiwania informacji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3)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rozpowszechniania informacji</a:t>
            </a:r>
            <a:r>
              <a:rPr lang="pl-PL" b="1" kern="100" dirty="0">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Pogl</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dy</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zgodnie z potocznym znaczeniem tego poj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cia, oznaczaj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ró</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nego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rodzaju opinie w</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asne wypowiadaj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cego si</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Zgodnie z przyj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tym w orzecznictwie TK stanowiskiem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wyra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ania pogl</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interpretuje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jako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wyra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anie nie tylko osobistych ocen</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ale r</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wnie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przypuszcze</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oraz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opinii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pozyskiwania informacji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stanowi istotne uprawnienie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jednostek oraz dziennikarzy.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Uprawnienie to nabiera szczególnego znaczenia w powi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zaniu z art. 61 ust. 1 Konstytucji RP, który gwarantuje obywatelom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prawo do uzyskiwania informacji o dzia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organ</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 w</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adzy publicznej oraz os</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b pe</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ni</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cych funkcje publiczne</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Nale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 podkre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pozyskiwania informacji stanowi wa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ny element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wypowiedzi, zapewnia bowiem mo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liwo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pozyskiwania informacji, kt</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re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niezb</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dne do budowania pogl</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a nast</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pnie ich wyra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ania.</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Aft>
                <a:spcPts val="10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7408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82904-2F1E-04DF-0161-4A3E2263F968}"/>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0597A3F2-6595-0328-ACD9-017C2D9A6D3E}"/>
              </a:ext>
            </a:extLst>
          </p:cNvPr>
          <p:cNvSpPr>
            <a:spLocks noGrp="1"/>
          </p:cNvSpPr>
          <p:nvPr>
            <p:ph type="title"/>
          </p:nvPr>
        </p:nvSpPr>
        <p:spPr>
          <a:xfrm>
            <a:off x="2478833" y="631730"/>
            <a:ext cx="9330579" cy="952763"/>
          </a:xfrm>
        </p:spPr>
        <p:txBody>
          <a:bodyPr>
            <a:normAutofit fontScale="90000"/>
          </a:bodyPr>
          <a:lstStyle/>
          <a:p>
            <a:r>
              <a:rPr lang="pl-PL" sz="2400" b="1" dirty="0"/>
              <a:t>Pojęcie wolności słowa.</a:t>
            </a:r>
            <a:br>
              <a:rPr lang="pl-PL" sz="1200" dirty="0"/>
            </a:br>
            <a:br>
              <a:rPr lang="pl-PL" sz="1200" dirty="0"/>
            </a:br>
            <a:endParaRPr lang="pl-PL" sz="2400" b="1" i="1" dirty="0"/>
          </a:p>
        </p:txBody>
      </p:sp>
      <p:sp>
        <p:nvSpPr>
          <p:cNvPr id="3" name="Symbol zastępczy zawartości 2">
            <a:extLst>
              <a:ext uri="{FF2B5EF4-FFF2-40B4-BE49-F238E27FC236}">
                <a16:creationId xmlns:a16="http://schemas.microsoft.com/office/drawing/2014/main" id="{673A46B0-B47A-1164-EF92-59F1D4D132B1}"/>
              </a:ext>
            </a:extLst>
          </p:cNvPr>
          <p:cNvSpPr>
            <a:spLocks noGrp="1"/>
          </p:cNvSpPr>
          <p:nvPr>
            <p:ph idx="1"/>
          </p:nvPr>
        </p:nvSpPr>
        <p:spPr>
          <a:xfrm>
            <a:off x="2125652" y="1187007"/>
            <a:ext cx="8915400" cy="4693701"/>
          </a:xfrm>
        </p:spPr>
        <p:txBody>
          <a:bodyPr>
            <a:normAutofit fontScale="77500" lnSpcReduction="20000"/>
          </a:bodyPr>
          <a:lstStyle/>
          <a:p>
            <a:pPr algn="just">
              <a:lnSpc>
                <a:spcPct val="120000"/>
              </a:lnSpc>
              <a:spcAft>
                <a:spcPts val="800"/>
              </a:spcAft>
            </a:pPr>
            <a:r>
              <a:rPr lang="pl-PL" sz="2100" kern="100" dirty="0">
                <a:effectLst/>
                <a:latin typeface="+mj-lt"/>
                <a:ea typeface="Calibri" panose="020F0502020204030204" pitchFamily="34" charset="0"/>
                <a:cs typeface="Times New Roman" panose="02020603050405020304" pitchFamily="18" charset="0"/>
              </a:rPr>
              <a:t>Samo pojęcie „wolność słowa” stanowi pewien skrót myślowy. Oznacza bowiem zarówno </a:t>
            </a:r>
            <a:r>
              <a:rPr lang="pl-PL" sz="2100" b="1" kern="100" dirty="0">
                <a:effectLst/>
                <a:latin typeface="+mj-lt"/>
                <a:ea typeface="Calibri" panose="020F0502020204030204" pitchFamily="34" charset="0"/>
                <a:cs typeface="Times New Roman" panose="02020603050405020304" pitchFamily="18" charset="0"/>
              </a:rPr>
              <a:t>wolność słowa </a:t>
            </a:r>
            <a:r>
              <a:rPr lang="pl-PL" sz="2100" b="1" i="1" kern="100" dirty="0">
                <a:effectLst/>
                <a:latin typeface="+mj-lt"/>
                <a:ea typeface="Calibri" panose="020F0502020204030204" pitchFamily="34" charset="0"/>
                <a:cs typeface="Times New Roman" panose="02020603050405020304" pitchFamily="18" charset="0"/>
              </a:rPr>
              <a:t>sensu stricto</a:t>
            </a:r>
            <a:r>
              <a:rPr lang="pl-PL" sz="2100" kern="100" dirty="0">
                <a:effectLst/>
                <a:latin typeface="+mj-lt"/>
                <a:ea typeface="Calibri" panose="020F0502020204030204" pitchFamily="34" charset="0"/>
                <a:cs typeface="Times New Roman" panose="02020603050405020304" pitchFamily="18" charset="0"/>
              </a:rPr>
              <a:t> jak i </a:t>
            </a:r>
            <a:r>
              <a:rPr lang="pl-PL" sz="2100" b="1" kern="100" dirty="0">
                <a:effectLst/>
                <a:latin typeface="+mj-lt"/>
                <a:ea typeface="Calibri" panose="020F0502020204030204" pitchFamily="34" charset="0"/>
                <a:cs typeface="Times New Roman" panose="02020603050405020304" pitchFamily="18" charset="0"/>
              </a:rPr>
              <a:t>wolności związane z przejawami aktywności ludzkiej</a:t>
            </a:r>
            <a:r>
              <a:rPr lang="pl-PL" sz="2100" b="1" kern="100" dirty="0">
                <a:latin typeface="+mj-lt"/>
                <a:ea typeface="Calibri" panose="020F0502020204030204" pitchFamily="34" charset="0"/>
                <a:cs typeface="Times New Roman" panose="02020603050405020304" pitchFamily="18" charset="0"/>
              </a:rPr>
              <a:t> </a:t>
            </a:r>
            <a:r>
              <a:rPr lang="pl-PL" sz="2100" kern="100" dirty="0">
                <a:latin typeface="+mj-lt"/>
                <a:ea typeface="Calibri" panose="020F0502020204030204" pitchFamily="34" charset="0"/>
                <a:cs typeface="Times New Roman" panose="02020603050405020304" pitchFamily="18" charset="0"/>
              </a:rPr>
              <a:t>takimi jak wolność </a:t>
            </a:r>
            <a:r>
              <a:rPr lang="pl-PL" sz="2100" kern="100" dirty="0">
                <a:effectLst/>
                <a:latin typeface="+mj-lt"/>
                <a:ea typeface="Calibri" panose="020F0502020204030204" pitchFamily="34" charset="0"/>
                <a:cs typeface="Times New Roman" panose="02020603050405020304" pitchFamily="18" charset="0"/>
              </a:rPr>
              <a:t>wypowiedzi kierowanej do innych, poszukiwania informacji, pozyskiwania informacji. otrzymywania informacji, komunikowania się.</a:t>
            </a:r>
          </a:p>
          <a:p>
            <a:pPr algn="just">
              <a:lnSpc>
                <a:spcPct val="120000"/>
              </a:lnSpc>
              <a:spcAft>
                <a:spcPts val="800"/>
              </a:spcAft>
            </a:pPr>
            <a:r>
              <a:rPr lang="pl-PL" sz="2100" kern="100" dirty="0">
                <a:effectLst/>
                <a:latin typeface="+mj-lt"/>
                <a:ea typeface="Calibri" panose="020F0502020204030204" pitchFamily="34" charset="0"/>
                <a:cs typeface="Times New Roman" panose="02020603050405020304" pitchFamily="18" charset="0"/>
              </a:rPr>
              <a:t>Pojęcie wolności słowa jest syntezą dwóch składników: </a:t>
            </a:r>
            <a:r>
              <a:rPr lang="pl-PL" sz="2100" b="1" kern="100" dirty="0">
                <a:effectLst/>
                <a:latin typeface="+mj-lt"/>
                <a:ea typeface="Calibri" panose="020F0502020204030204" pitchFamily="34" charset="0"/>
                <a:cs typeface="Times New Roman" panose="02020603050405020304" pitchFamily="18" charset="0"/>
              </a:rPr>
              <a:t>wolności „od”</a:t>
            </a:r>
            <a:r>
              <a:rPr lang="pl-PL" sz="2100" kern="100" dirty="0">
                <a:effectLst/>
                <a:latin typeface="+mj-lt"/>
                <a:ea typeface="Calibri" panose="020F0502020204030204" pitchFamily="34" charset="0"/>
                <a:cs typeface="Times New Roman" panose="02020603050405020304" pitchFamily="18" charset="0"/>
              </a:rPr>
              <a:t> i </a:t>
            </a:r>
            <a:r>
              <a:rPr lang="pl-PL" sz="2100" b="1" kern="100" dirty="0">
                <a:effectLst/>
                <a:latin typeface="+mj-lt"/>
                <a:ea typeface="Calibri" panose="020F0502020204030204" pitchFamily="34" charset="0"/>
                <a:cs typeface="Times New Roman" panose="02020603050405020304" pitchFamily="18" charset="0"/>
              </a:rPr>
              <a:t>wolności „do”.</a:t>
            </a:r>
            <a:r>
              <a:rPr lang="pl-PL" sz="2100" kern="100" dirty="0">
                <a:effectLst/>
                <a:latin typeface="+mj-lt"/>
                <a:ea typeface="Calibri" panose="020F0502020204030204" pitchFamily="34" charset="0"/>
                <a:cs typeface="Times New Roman" panose="02020603050405020304" pitchFamily="18" charset="0"/>
              </a:rPr>
              <a:t> Wolność „od” oznacza emancypację jednostki z grupy społecznej, oznacza ona również nieingerencję państwa w sferę wolności człowieka. Z kolei wolność „do” zakłada aktywność państwa, które powinno zapewnić jednostce odpowiednie warunki, by mogła ona z wolności korzystać. </a:t>
            </a:r>
          </a:p>
          <a:p>
            <a:pPr algn="just">
              <a:lnSpc>
                <a:spcPct val="120000"/>
              </a:lnSpc>
              <a:spcAft>
                <a:spcPts val="800"/>
              </a:spcAft>
            </a:pPr>
            <a:r>
              <a:rPr lang="pl-PL" sz="2100" kern="100" dirty="0">
                <a:effectLst/>
                <a:latin typeface="+mj-lt"/>
                <a:ea typeface="Calibri" panose="020F0502020204030204" pitchFamily="34" charset="0"/>
                <a:cs typeface="Times New Roman" panose="02020603050405020304" pitchFamily="18" charset="0"/>
              </a:rPr>
              <a:t>Teoretyczną podstawą koncepcji wolności słowa są opracowania czy wypowiedzi filozoficzne. Jako przykład wypowiedź John Stuart Mill: „</a:t>
            </a:r>
            <a:r>
              <a:rPr lang="pl-PL" sz="2100" i="1" kern="100" dirty="0">
                <a:effectLst/>
                <a:latin typeface="+mj-lt"/>
                <a:ea typeface="Calibri" panose="020F0502020204030204" pitchFamily="34" charset="0"/>
                <a:cs typeface="Times New Roman" panose="02020603050405020304" pitchFamily="18" charset="0"/>
              </a:rPr>
              <a:t>Gdyby cała ludzkość z wyjątkiem jednego człowieka sądziła to samo i tylko ten jeden człowiek byłby odmiennego zdania, ludzkość byłaby równie mało uprawniona do nakazywania mu milczenia, co on gdyby miał po temu władzę, do zamknięcia drzwi ludzkości</a:t>
            </a:r>
            <a:r>
              <a:rPr lang="pl-PL" sz="2100" kern="100" dirty="0">
                <a:effectLst/>
                <a:latin typeface="+mj-lt"/>
                <a:ea typeface="Calibri" panose="020F0502020204030204" pitchFamily="34" charset="0"/>
                <a:cs typeface="Times New Roman" panose="02020603050405020304" pitchFamily="18" charset="0"/>
              </a:rPr>
              <a:t>” (J.S. Mill, </a:t>
            </a:r>
            <a:r>
              <a:rPr lang="pl-PL" sz="2100" i="1" kern="100" dirty="0">
                <a:effectLst/>
                <a:latin typeface="+mj-lt"/>
                <a:ea typeface="Calibri" panose="020F0502020204030204" pitchFamily="34" charset="0"/>
                <a:cs typeface="Times New Roman" panose="02020603050405020304" pitchFamily="18" charset="0"/>
              </a:rPr>
              <a:t>O wolności</a:t>
            </a:r>
            <a:r>
              <a:rPr lang="pl-PL" sz="2100" kern="100" dirty="0">
                <a:effectLst/>
                <a:latin typeface="+mj-lt"/>
                <a:ea typeface="Calibri" panose="020F0502020204030204" pitchFamily="34" charset="0"/>
                <a:cs typeface="Times New Roman" panose="02020603050405020304" pitchFamily="18" charset="0"/>
              </a:rPr>
              <a:t>).</a:t>
            </a:r>
          </a:p>
          <a:p>
            <a:pPr algn="just">
              <a:lnSpc>
                <a:spcPct val="137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090610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E9803-C799-FE17-05B6-6D44CD2D8516}"/>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697F89CB-D093-7C48-56B6-CE107F35ABC2}"/>
              </a:ext>
            </a:extLst>
          </p:cNvPr>
          <p:cNvSpPr>
            <a:spLocks noGrp="1"/>
          </p:cNvSpPr>
          <p:nvPr>
            <p:ph type="title"/>
          </p:nvPr>
        </p:nvSpPr>
        <p:spPr>
          <a:xfrm>
            <a:off x="1809323" y="281210"/>
            <a:ext cx="9330579" cy="1418050"/>
          </a:xfrm>
        </p:spPr>
        <p:txBody>
          <a:bodyPr>
            <a:normAutofit fontScale="90000"/>
          </a:bodyPr>
          <a:lstStyle/>
          <a:p>
            <a:pPr algn="just">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Art. 54 Konstytucji RP: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1.  Ka</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demu zapewnia si</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wolno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wyra</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ania swoich pogl</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d</a:t>
            </a:r>
            <a:r>
              <a:rPr lang="pl-PL" sz="1800" b="1"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 oraz pozyskiwania i rozpowszechniania informacji. 2. Cenzura prewencyjna </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b="1"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 spo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ecznego przekazu oraz koncesjonowanie prasy s</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zakazane. Ustawa mo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e wprowadzi</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obowi</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zek uprzedniego uzyskania koncesji na prowadzenie stacji radiowej lub telewizyjnej</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D5F82A5E-7469-58CF-09F5-6205587EB853}"/>
              </a:ext>
            </a:extLst>
          </p:cNvPr>
          <p:cNvSpPr>
            <a:spLocks noGrp="1"/>
          </p:cNvSpPr>
          <p:nvPr>
            <p:ph idx="1"/>
          </p:nvPr>
        </p:nvSpPr>
        <p:spPr>
          <a:xfrm>
            <a:off x="1809323" y="1889760"/>
            <a:ext cx="9544477" cy="5208713"/>
          </a:xfrm>
        </p:spPr>
        <p:txBody>
          <a:bodyPr>
            <a:normAutofit fontScale="92500" lnSpcReduction="10000"/>
          </a:bodyPr>
          <a:lstStyle/>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rozpowszechniania informacji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Stanowi ona domen</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i istot</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funkcjonowania prasy. </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Na marginesie rozwa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dotycz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cych analizowanej normy prawnej podkre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lenia wymaga fakt,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w ust. 1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brak jest jakiegokolwiek odniesienia do prasy</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mówi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zapewnieniu </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ka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demu</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wyra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ania opinii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Zgodnie ze stanowiskiem doktryny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prasy jest prawem obywatelskim spo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ecze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stwa, a nie dziennikarskim, cho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 tego prawa korzystaj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i technicznie realizuj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je dziennikarze.</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Postanowienie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du Najwy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szego  z dnia 12 listopada 2003 r. V KK 52/03: </a:t>
            </a:r>
          </a:p>
          <a:p>
            <a:pPr marL="0" indent="0" algn="just">
              <a:lnSpc>
                <a:spcPct val="110000"/>
              </a:lnSpc>
              <a:spcBef>
                <a:spcPts val="1000"/>
              </a:spcBef>
              <a:spcAft>
                <a:spcPts val="1000"/>
              </a:spcAft>
              <a:buNone/>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Wolna prasa ma s</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u</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y</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cz</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owiekowi i obywatelowi</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spe</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niaj</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 funkcj</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informacyjn</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i kontroln</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 Dziennikarze nie mog</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przy tym zapomina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 wolno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ta nie s</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u</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y tylko im (...) Wolna prasa realizuje prawo obywatela do rzetelnej - czyli prawdziwej, uczciwej, jasnej, niewprowadzaj</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cej w b</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d, odpowiedzialnej informacji.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Jakkolwiek beneficjentami wolno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ci prasy s</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w pierwszej kolejno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ci dziennikarze, to jednak pami</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ta</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nale</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y, </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e s</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u</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y</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ma ona ca</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emu spo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ecze</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stwu</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Aft>
                <a:spcPts val="10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38091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1945D3-6AD9-AB4B-389E-38F3D5E06439}"/>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26623D42-6371-F6B7-0BF6-1F7CE0AECCD6}"/>
              </a:ext>
            </a:extLst>
          </p:cNvPr>
          <p:cNvSpPr>
            <a:spLocks noGrp="1"/>
          </p:cNvSpPr>
          <p:nvPr>
            <p:ph type="title"/>
          </p:nvPr>
        </p:nvSpPr>
        <p:spPr>
          <a:xfrm>
            <a:off x="1809323" y="281210"/>
            <a:ext cx="7967137" cy="579850"/>
          </a:xfrm>
        </p:spPr>
        <p:txBody>
          <a:bodyPr>
            <a:normAutofit/>
          </a:bodyPr>
          <a:lstStyle/>
          <a:p>
            <a:pPr algn="just">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Art. 54 Konstytucji RP. Zakaz cenzury. </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4EAA0E1D-E7F8-C6B2-D5E8-63EE6EBA6CD6}"/>
              </a:ext>
            </a:extLst>
          </p:cNvPr>
          <p:cNvSpPr>
            <a:spLocks noGrp="1"/>
          </p:cNvSpPr>
          <p:nvPr>
            <p:ph idx="1"/>
          </p:nvPr>
        </p:nvSpPr>
        <p:spPr>
          <a:xfrm>
            <a:off x="1885523" y="914400"/>
            <a:ext cx="9544477" cy="5600700"/>
          </a:xfrm>
        </p:spPr>
        <p:txBody>
          <a:bodyPr>
            <a:normAutofit fontScale="85000" lnSpcReduction="10000"/>
          </a:bodyPr>
          <a:lstStyle/>
          <a:p>
            <a:pPr algn="just">
              <a:lnSpc>
                <a:spcPct val="110000"/>
              </a:lnSpc>
            </a:pPr>
            <a:r>
              <a:rPr lang="pl-PL" sz="1800" b="0" i="0" u="none" strike="noStrike" baseline="0" dirty="0">
                <a:latin typeface="+mj-lt"/>
              </a:rPr>
              <a:t>Zakaz cenzury ustanowiony w przepisie art. 54 ust. 2 Konstytucji RP oznacza</a:t>
            </a:r>
            <a:r>
              <a:rPr lang="pl-PL" sz="1800" b="1" i="0" u="none" strike="noStrike" baseline="0" dirty="0">
                <a:latin typeface="+mj-lt"/>
              </a:rPr>
              <a:t> zakaz ustanawiania organów, których zadaniem miałoby być uprzednie kontrolowanie treści, </a:t>
            </a:r>
            <a:r>
              <a:rPr lang="pl-PL" sz="1800" b="0" i="0" u="none" strike="noStrike" baseline="0" dirty="0">
                <a:latin typeface="+mj-lt"/>
              </a:rPr>
              <a:t>które mają być rozpowszechniane w środkach masowego przekazu. Skutkiem dokonanej kontroli może być wstrzymanie lub definitywne zakazanie rozpowszechniania danej publikacji. </a:t>
            </a:r>
          </a:p>
          <a:p>
            <a:pPr algn="just">
              <a:lnSpc>
                <a:spcPct val="110000"/>
              </a:lnSpc>
            </a:pPr>
            <a:r>
              <a:rPr lang="pl-PL" sz="1800" b="0" i="0" u="none" strike="noStrike" baseline="0" dirty="0">
                <a:latin typeface="+mj-lt"/>
              </a:rPr>
              <a:t>Zakaz ten ma charakter absolutny, tzn. </a:t>
            </a:r>
            <a:r>
              <a:rPr lang="pl-PL" sz="1800" b="1" i="0" u="none" strike="noStrike" baseline="0" dirty="0">
                <a:latin typeface="+mj-lt"/>
              </a:rPr>
              <a:t>ustawodawca nie przewiduje wyjątków od ustanowionej zasady</a:t>
            </a:r>
            <a:r>
              <a:rPr lang="pl-PL" dirty="0">
                <a:latin typeface="+mj-lt"/>
              </a:rPr>
              <a:t>, nie może być relatywizowany ze względu na potrzebę ochrony innych praw lub wartości.</a:t>
            </a:r>
          </a:p>
          <a:p>
            <a:pPr algn="just">
              <a:lnSpc>
                <a:spcPct val="110000"/>
              </a:lnSpc>
            </a:pPr>
            <a:r>
              <a:rPr lang="pl-PL" dirty="0">
                <a:latin typeface="+mj-lt"/>
              </a:rPr>
              <a:t>Zakaz dotyczy wszystkich środków masowego przekazu, a więc obejmuje zarówno prasę, media elektroniczne, a także wszystkie inne środki przekazywania informacji i idei, takie jak np. książki, filmy </a:t>
            </a:r>
            <a:r>
              <a:rPr lang="pl-PL" sz="1800" b="0" i="0" u="none" strike="noStrike" baseline="0" dirty="0">
                <a:latin typeface="+mj-lt"/>
              </a:rPr>
              <a:t> </a:t>
            </a:r>
          </a:p>
          <a:p>
            <a:pPr algn="just">
              <a:lnSpc>
                <a:spcPct val="110000"/>
              </a:lnSpc>
            </a:pPr>
            <a:r>
              <a:rPr lang="pl-PL" sz="1800" b="0" i="0" u="none" strike="noStrike" baseline="0" dirty="0">
                <a:latin typeface="+mj-lt"/>
              </a:rPr>
              <a:t>Taki mechanizm prewencyjnej kontroli publikacji o charakterze generalnym istniał w Polsce w latach 1946–1990. Jego podstawą był obowiązek uzyskania uprzedniej zgody właściwego organu administracyjnego na rozpowszechnianie wszelkich materiałów, nie tylko materiałów prasowych. Cenzura była w tym okresie niezwykle ważnym instrumentem w ręku państwa. Prowadziły ją początkowo agendy Ministerstwa Informacji i Propagandy od 1946 r. – Główny Urząd Kontroli Prasy, Publikacji i Widowisk.</a:t>
            </a:r>
          </a:p>
          <a:p>
            <a:pPr algn="just">
              <a:lnSpc>
                <a:spcPct val="110000"/>
              </a:lnSpc>
            </a:pPr>
            <a:r>
              <a:rPr lang="pl-PL" sz="1800" b="0" i="0" u="none" strike="noStrike" baseline="0" dirty="0">
                <a:latin typeface="+mj-lt"/>
              </a:rPr>
              <a:t>Mogłoby się wydawać, że z uwagi na kategoryczne sformułowanie przepisu art. 54 ust. 2 Konstytucji RP, wykluczające jakiekolwiek wyjątki od zakazu cenzury prewencyjnej, swoboda wypowiedzi jest chroniona na bardzo wysokim poziomie (wyższym niż standardy wypracowane na podstawie art. 10 EKPC). Jednakże trzeba zdawać sobie sprawę z istnienia </a:t>
            </a:r>
            <a:r>
              <a:rPr lang="pl-PL" sz="1800" b="1" i="0" u="none" strike="noStrike" baseline="0" dirty="0">
                <a:latin typeface="+mj-lt"/>
              </a:rPr>
              <a:t>instytucji prawnych, które co prawda nie łamią zakazu cenzury prewencyjnej</a:t>
            </a:r>
            <a:r>
              <a:rPr lang="pl-PL" sz="1800" b="0" i="0" u="none" strike="noStrike" baseline="0" dirty="0">
                <a:latin typeface="+mj-lt"/>
              </a:rPr>
              <a:t>, ponieważ nie są cenzurą – lecz prowadzą do tego samego efektu, co cenzura prewencyjna. </a:t>
            </a:r>
          </a:p>
        </p:txBody>
      </p:sp>
    </p:spTree>
    <p:extLst>
      <p:ext uri="{BB962C8B-B14F-4D97-AF65-F5344CB8AC3E}">
        <p14:creationId xmlns:p14="http://schemas.microsoft.com/office/powerpoint/2010/main" val="17351046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11197-2E1B-126E-7B37-5070FE4084DC}"/>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9FCF6F9D-56C3-DC55-7797-F34557AA27F3}"/>
              </a:ext>
            </a:extLst>
          </p:cNvPr>
          <p:cNvSpPr>
            <a:spLocks noGrp="1"/>
          </p:cNvSpPr>
          <p:nvPr>
            <p:ph type="title"/>
          </p:nvPr>
        </p:nvSpPr>
        <p:spPr>
          <a:xfrm>
            <a:off x="1809323" y="281210"/>
            <a:ext cx="7967137" cy="579850"/>
          </a:xfrm>
        </p:spPr>
        <p:txBody>
          <a:bodyPr>
            <a:normAutofit/>
          </a:bodyPr>
          <a:lstStyle/>
          <a:p>
            <a:pPr algn="just">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Art. 54 Konstytucji RP. Zakaz cenzury. </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A6CCFD15-E257-3C3E-9DF7-22C26B4E3094}"/>
              </a:ext>
            </a:extLst>
          </p:cNvPr>
          <p:cNvSpPr>
            <a:spLocks noGrp="1"/>
          </p:cNvSpPr>
          <p:nvPr>
            <p:ph idx="1"/>
          </p:nvPr>
        </p:nvSpPr>
        <p:spPr>
          <a:xfrm>
            <a:off x="1885523" y="708660"/>
            <a:ext cx="10207417" cy="6149340"/>
          </a:xfrm>
        </p:spPr>
        <p:txBody>
          <a:bodyPr>
            <a:normAutofit fontScale="92500" lnSpcReduction="20000"/>
          </a:bodyPr>
          <a:lstStyle/>
          <a:p>
            <a:pPr algn="just"/>
            <a:r>
              <a:rPr lang="pl-PL" sz="1800" b="1" kern="100" dirty="0">
                <a:effectLst/>
                <a:latin typeface="+mj-lt"/>
                <a:ea typeface="Calibri" panose="020F0502020204030204" pitchFamily="34" charset="0"/>
                <a:cs typeface="Times New Roman" panose="02020603050405020304" pitchFamily="18" charset="0"/>
              </a:rPr>
              <a:t>Ograniczenia swobody wypowiedzi możemy znaleźć w Kodeksie karnym</a:t>
            </a:r>
            <a:r>
              <a:rPr lang="pl-PL" sz="1800" kern="100" dirty="0">
                <a:effectLst/>
                <a:latin typeface="+mj-lt"/>
                <a:ea typeface="Calibri" panose="020F0502020204030204" pitchFamily="34" charset="0"/>
                <a:cs typeface="Times New Roman" panose="02020603050405020304" pitchFamily="18" charset="0"/>
              </a:rPr>
              <a:t>. W literaturze przedmiotu dostrzega się niebezpieczeństwa dla swobody wypowiedzi. Jako przejawy nadmiernej penalizacji można wskazać następujące przestępstwa publicznego znieważania: a) organu konstytucyjnego, np. rządu (art. 226 § 3 k.k.), b) Narodu lub Rzeczypospolitej Polskiej (art. 133 k.k.), c) Prezydenta RP (art. 135 § 2 k.k.)</a:t>
            </a:r>
          </a:p>
          <a:p>
            <a:pPr algn="just"/>
            <a:r>
              <a:rPr lang="pl-PL" sz="1800" b="0" i="0" u="none" strike="noStrike" baseline="0" dirty="0">
                <a:latin typeface="+mj-lt"/>
              </a:rPr>
              <a:t>Art. 755 § Kodeksu postępowania cywilnego: „</a:t>
            </a:r>
            <a:r>
              <a:rPr lang="pl-PL" sz="1800" b="0" i="1" u="none" strike="noStrike" baseline="0" dirty="0">
                <a:latin typeface="+mj-lt"/>
              </a:rPr>
              <a:t>W sprawach o ochronę dóbr osobistych zabezpieczenie polegające na zakazie publikacji może być udzielone tylko wtedy, gdy nie sprzeciwia się temu ważny interes publiczny</a:t>
            </a:r>
            <a:r>
              <a:rPr lang="pl-PL" sz="1800" b="0" i="0" u="none" strike="noStrike" baseline="0" dirty="0">
                <a:latin typeface="+mj-lt"/>
              </a:rPr>
              <a:t>”.</a:t>
            </a:r>
            <a:endParaRPr lang="pl-PL" dirty="0">
              <a:latin typeface="+mj-lt"/>
            </a:endParaRPr>
          </a:p>
          <a:p>
            <a:pPr algn="just"/>
            <a:r>
              <a:rPr lang="pl-PL" sz="1800" kern="100" dirty="0">
                <a:effectLst/>
                <a:latin typeface="+mj-lt"/>
                <a:ea typeface="Calibri" panose="020F0502020204030204" pitchFamily="34" charset="0"/>
                <a:cs typeface="Times New Roman" panose="02020603050405020304" pitchFamily="18" charset="0"/>
              </a:rPr>
              <a:t>Zgodnie z tym przepisem w sprawach przeciwko środkom społecznego przekazu o ochronę dóbr osobistych </a:t>
            </a:r>
            <a:r>
              <a:rPr lang="pl-PL" sz="1800" b="1" kern="100" dirty="0">
                <a:effectLst/>
                <a:latin typeface="+mj-lt"/>
                <a:ea typeface="Calibri" panose="020F0502020204030204" pitchFamily="34" charset="0"/>
                <a:cs typeface="Times New Roman" panose="02020603050405020304" pitchFamily="18" charset="0"/>
              </a:rPr>
              <a:t>sąd odmówi udzielenia zabezpieczenia polegającego na zakazie publikacji, jeżeli zabezpieczeniu sprzeciwia się ważny interes społeczny</a:t>
            </a:r>
            <a:r>
              <a:rPr lang="pl-PL" sz="1800" kern="100" dirty="0">
                <a:effectLst/>
                <a:latin typeface="+mj-lt"/>
                <a:ea typeface="Calibri" panose="020F0502020204030204" pitchFamily="34" charset="0"/>
                <a:cs typeface="Times New Roman" panose="02020603050405020304" pitchFamily="18" charset="0"/>
              </a:rPr>
              <a:t>. Ocena, czy w danej sprawie występuje „ważny interes społeczny” jako przesłanka wyłączająca udzielenie zabezpieczenia w postaci zakazu publikacji – należy do sądu. Dlatego w interesie wnioskodawcy leży wykazanie, że w konkretnej sprawie ważny interes społeczny nie występuje.</a:t>
            </a:r>
          </a:p>
          <a:p>
            <a:pPr algn="just"/>
            <a:r>
              <a:rPr lang="pl-PL" sz="1800" kern="100" dirty="0">
                <a:effectLst/>
                <a:latin typeface="+mj-lt"/>
                <a:ea typeface="Calibri" panose="020F0502020204030204" pitchFamily="34" charset="0"/>
                <a:cs typeface="Times New Roman" panose="02020603050405020304" pitchFamily="18" charset="0"/>
              </a:rPr>
              <a:t>art. 14 ust. 6 Prawa </a:t>
            </a:r>
            <a:r>
              <a:rPr lang="pl-PL" kern="100" dirty="0">
                <a:latin typeface="+mj-lt"/>
                <a:ea typeface="Calibri" panose="020F0502020204030204" pitchFamily="34" charset="0"/>
                <a:cs typeface="Times New Roman" panose="02020603050405020304" pitchFamily="18" charset="0"/>
              </a:rPr>
              <a:t>prasowego: „</a:t>
            </a:r>
            <a:r>
              <a:rPr lang="pl-PL" sz="1800" i="1" kern="100" dirty="0">
                <a:effectLst/>
                <a:latin typeface="+mj-lt"/>
                <a:ea typeface="Calibri" panose="020F0502020204030204" pitchFamily="34" charset="0"/>
                <a:cs typeface="Times New Roman" panose="02020603050405020304" pitchFamily="18" charset="0"/>
              </a:rPr>
              <a:t>Nie wolno bez zgody osoby zainteresowanej publikować informacji oraz danych dotyczących prywatnej sfery życia, chyba że wiąże się to bezpośrednio z działalnością publiczną danej osoby</a:t>
            </a:r>
            <a:r>
              <a:rPr lang="pl-PL" sz="1800" kern="100" dirty="0">
                <a:effectLst/>
                <a:latin typeface="+mj-lt"/>
                <a:ea typeface="Calibri" panose="020F0502020204030204" pitchFamily="34" charset="0"/>
                <a:cs typeface="Times New Roman" panose="02020603050405020304" pitchFamily="18" charset="0"/>
              </a:rPr>
              <a:t>”.</a:t>
            </a:r>
            <a:endParaRPr lang="pl-PL" kern="100" dirty="0">
              <a:latin typeface="+mj-lt"/>
              <a:ea typeface="Calibri" panose="020F0502020204030204" pitchFamily="34" charset="0"/>
              <a:cs typeface="Times New Roman" panose="02020603050405020304" pitchFamily="18" charset="0"/>
            </a:endParaRPr>
          </a:p>
          <a:p>
            <a:pPr algn="just"/>
            <a:r>
              <a:rPr lang="pl-PL" sz="1800" kern="100" dirty="0">
                <a:effectLst/>
                <a:latin typeface="+mj-lt"/>
                <a:ea typeface="Calibri" panose="020F0502020204030204" pitchFamily="34" charset="0"/>
                <a:cs typeface="Times New Roman" panose="02020603050405020304" pitchFamily="18" charset="0"/>
              </a:rPr>
              <a:t>Zgodnie z przepisem art. 14 ust. 6 pr. pras. </a:t>
            </a:r>
            <a:r>
              <a:rPr lang="pl-PL" sz="1800" b="1" kern="100" dirty="0">
                <a:effectLst/>
                <a:latin typeface="+mj-lt"/>
                <a:ea typeface="Calibri" panose="020F0502020204030204" pitchFamily="34" charset="0"/>
                <a:cs typeface="Times New Roman" panose="02020603050405020304" pitchFamily="18" charset="0"/>
              </a:rPr>
              <a:t>publikowanie informacji ze sfery życia prywatnego wymaga zgody osoby zainteresowanej</a:t>
            </a:r>
            <a:r>
              <a:rPr lang="pl-PL" sz="1800" kern="100" dirty="0">
                <a:effectLst/>
                <a:latin typeface="+mj-lt"/>
                <a:ea typeface="Calibri" panose="020F0502020204030204" pitchFamily="34" charset="0"/>
                <a:cs typeface="Times New Roman" panose="02020603050405020304" pitchFamily="18" charset="0"/>
              </a:rPr>
              <a:t>. Zauważmy, że człowiek praktycznie sam wyznacza, jakie informacje uważa za wchodzące w skład tej sfery i jakimi informacjami jest skłonny dzielić się z innymi ludźmi. Jednak ochrona sfery prywatności osób publicznych jest słabsza niż w przypadku osób prywatnych, zwłaszcza jeśli chodzi o informacje, które mają związek z </a:t>
            </a:r>
            <a:r>
              <a:rPr lang="pl-PL" sz="1800" b="1" kern="100" dirty="0">
                <a:effectLst/>
                <a:latin typeface="+mj-lt"/>
                <a:ea typeface="Calibri" panose="020F0502020204030204" pitchFamily="34" charset="0"/>
                <a:cs typeface="Times New Roman" panose="02020603050405020304" pitchFamily="18" charset="0"/>
              </a:rPr>
              <a:t>aktywnością publiczną określonej osoby</a:t>
            </a:r>
            <a:r>
              <a:rPr lang="pl-PL" sz="1800" kern="100" dirty="0">
                <a:effectLst/>
                <a:latin typeface="+mj-lt"/>
                <a:ea typeface="Calibri" panose="020F0502020204030204" pitchFamily="34" charset="0"/>
                <a:cs typeface="Times New Roman" panose="02020603050405020304" pitchFamily="18" charset="0"/>
              </a:rPr>
              <a:t>. </a:t>
            </a:r>
          </a:p>
          <a:p>
            <a:pPr algn="just"/>
            <a:endParaRPr lang="pl-PL"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927120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9033D-647B-0DF2-C13A-B5D34F22C66A}"/>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A664B186-F4FC-9DD5-F35A-D0D2C706D64E}"/>
              </a:ext>
            </a:extLst>
          </p:cNvPr>
          <p:cNvSpPr>
            <a:spLocks noGrp="1"/>
          </p:cNvSpPr>
          <p:nvPr>
            <p:ph type="title"/>
          </p:nvPr>
        </p:nvSpPr>
        <p:spPr>
          <a:xfrm>
            <a:off x="1688370" y="208638"/>
            <a:ext cx="10006315" cy="579850"/>
          </a:xfrm>
        </p:spPr>
        <p:txBody>
          <a:bodyPr>
            <a:normAutofit fontScale="90000"/>
          </a:bodyPr>
          <a:lstStyle/>
          <a:p>
            <a:pPr algn="just">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Art. 54 Konstytucji RP.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Cenzura prewencyjna </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 spo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ecznego przekazu oraz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koncesjonowanie prasy s</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zakazane</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Ustawa mo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 wprowadzi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obowi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zek uprzedniego uzyskania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koncesji na prowadzenie stacji radiowej lub telewizyjnej</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0B755B60-B702-D130-47E3-AEA06A86B2A9}"/>
              </a:ext>
            </a:extLst>
          </p:cNvPr>
          <p:cNvSpPr>
            <a:spLocks noGrp="1"/>
          </p:cNvSpPr>
          <p:nvPr>
            <p:ph idx="1"/>
          </p:nvPr>
        </p:nvSpPr>
        <p:spPr>
          <a:xfrm>
            <a:off x="1388409" y="1152209"/>
            <a:ext cx="10207417" cy="6149340"/>
          </a:xfrm>
        </p:spPr>
        <p:txBody>
          <a:bodyPr>
            <a:normAutofit fontScale="92500" lnSpcReduction="20000"/>
          </a:bodyPr>
          <a:lstStyle/>
          <a:p>
            <a:pPr algn="just">
              <a:lnSpc>
                <a:spcPct val="110000"/>
              </a:lnSpc>
            </a:pPr>
            <a:r>
              <a:rPr lang="pl-PL" dirty="0">
                <a:latin typeface="+mj-lt"/>
              </a:rPr>
              <a:t>Zgodnie z a</a:t>
            </a:r>
            <a:r>
              <a:rPr lang="pl-PL" sz="1800" b="0" i="0" u="none" strike="noStrike" baseline="0" dirty="0">
                <a:latin typeface="+mj-lt"/>
              </a:rPr>
              <a:t>rt. 54 ust. 2 </a:t>
            </a:r>
            <a:r>
              <a:rPr lang="pl-PL" sz="1800" b="0" i="0" u="none" strike="noStrike" baseline="0" dirty="0" err="1">
                <a:latin typeface="+mj-lt"/>
              </a:rPr>
              <a:t>zd</a:t>
            </a:r>
            <a:r>
              <a:rPr lang="pl-PL" sz="1800" b="0" i="0" u="none" strike="noStrike" baseline="0" dirty="0">
                <a:latin typeface="+mj-lt"/>
              </a:rPr>
              <a:t>. 2 Konstytucji RP ustawa może wprowadzić obowiązek uprzedniego uzyskania </a:t>
            </a:r>
            <a:r>
              <a:rPr lang="pl-PL" sz="1800" b="1" i="0" u="none" strike="noStrike" baseline="0" dirty="0">
                <a:latin typeface="+mj-lt"/>
              </a:rPr>
              <a:t>koncesji na prowadzenia stacji radiowej lub telewizyjnej</a:t>
            </a:r>
            <a:r>
              <a:rPr lang="pl-PL" sz="1800" b="0" i="0" u="none" strike="noStrike" baseline="0" dirty="0">
                <a:latin typeface="+mj-lt"/>
              </a:rPr>
              <a:t>.</a:t>
            </a:r>
          </a:p>
          <a:p>
            <a:pPr algn="just">
              <a:lnSpc>
                <a:spcPct val="110000"/>
              </a:lnSpc>
            </a:pPr>
            <a:r>
              <a:rPr lang="pl-PL" sz="1800" kern="100" dirty="0">
                <a:effectLst/>
                <a:latin typeface="+mj-lt"/>
                <a:ea typeface="Calibri" panose="020F0502020204030204" pitchFamily="34" charset="0"/>
                <a:cs typeface="Times New Roman" panose="02020603050405020304" pitchFamily="18" charset="0"/>
              </a:rPr>
              <a:t>Zawarty w art. 54 ust. 2 </a:t>
            </a:r>
            <a:r>
              <a:rPr lang="pl-PL" sz="1800" kern="100" dirty="0" err="1">
                <a:effectLst/>
                <a:latin typeface="+mj-lt"/>
                <a:ea typeface="Calibri" panose="020F0502020204030204" pitchFamily="34" charset="0"/>
                <a:cs typeface="Times New Roman" panose="02020603050405020304" pitchFamily="18" charset="0"/>
              </a:rPr>
              <a:t>zd</a:t>
            </a:r>
            <a:r>
              <a:rPr lang="pl-PL" sz="1800" kern="100" dirty="0">
                <a:effectLst/>
                <a:latin typeface="+mj-lt"/>
                <a:ea typeface="Calibri" panose="020F0502020204030204" pitchFamily="34" charset="0"/>
                <a:cs typeface="Times New Roman" panose="02020603050405020304" pitchFamily="18" charset="0"/>
              </a:rPr>
              <a:t>. 1 </a:t>
            </a:r>
            <a:r>
              <a:rPr lang="pl-PL" sz="1800" b="1" kern="100" dirty="0">
                <a:effectLst/>
                <a:latin typeface="+mj-lt"/>
                <a:ea typeface="Calibri" panose="020F0502020204030204" pitchFamily="34" charset="0"/>
                <a:cs typeface="Times New Roman" panose="02020603050405020304" pitchFamily="18" charset="0"/>
              </a:rPr>
              <a:t>zakaz koncesjonowania prasy </a:t>
            </a:r>
            <a:r>
              <a:rPr lang="pl-PL" sz="1800" kern="100" dirty="0">
                <a:effectLst/>
                <a:latin typeface="+mj-lt"/>
                <a:ea typeface="Calibri" panose="020F0502020204030204" pitchFamily="34" charset="0"/>
                <a:cs typeface="Times New Roman" panose="02020603050405020304" pitchFamily="18" charset="0"/>
              </a:rPr>
              <a:t>oznacza brak możliwości wprowadzenia regulacji ustawowych uzależniających możliwość ukazywania się danego tytułu prasowego od uprzedniej zgody organu państwowego.</a:t>
            </a:r>
            <a:endParaRPr lang="pl-PL" kern="100" dirty="0">
              <a:effectLst/>
              <a:latin typeface="+mj-lt"/>
              <a:ea typeface="Calibri" panose="020F0502020204030204" pitchFamily="34" charset="0"/>
              <a:cs typeface="Times New Roman" panose="02020603050405020304" pitchFamily="18" charset="0"/>
            </a:endParaRPr>
          </a:p>
          <a:p>
            <a:pPr algn="just">
              <a:lnSpc>
                <a:spcPct val="110000"/>
              </a:lnSpc>
            </a:pPr>
            <a:r>
              <a:rPr lang="pl-PL" sz="1800" b="0" i="0" u="none" strike="noStrike" baseline="0" dirty="0">
                <a:latin typeface="+mj-lt"/>
              </a:rPr>
              <a:t>Analiza art. 54 ust. 2 Konstytucji RP prowadzi do wniosku, że zakaz koncesjonowania ograniczony został jedynie do „prasy”, zezwolenie na koncesjonowanie przez państwo środków społecznego przekazu ograniczone zostało jedynie do stacji radiowych i telewizyjnych.</a:t>
            </a:r>
            <a:endParaRPr lang="pl-PL" sz="1800" b="0" i="0" u="none" strike="noStrike" kern="100" baseline="0" dirty="0">
              <a:latin typeface="+mj-lt"/>
              <a:ea typeface="Calibri" panose="020F0502020204030204" pitchFamily="34" charset="0"/>
              <a:cs typeface="Times New Roman" panose="02020603050405020304" pitchFamily="18" charset="0"/>
            </a:endParaRPr>
          </a:p>
          <a:p>
            <a:pPr algn="just">
              <a:lnSpc>
                <a:spcPct val="110000"/>
              </a:lnSpc>
            </a:pPr>
            <a:r>
              <a:rPr lang="pl-PL" sz="1800" b="1" i="0" u="none" strike="noStrike" baseline="0" dirty="0">
                <a:latin typeface="+mj-lt"/>
              </a:rPr>
              <a:t>Organizacja działalności prasy w Polsce oparta została na systemie rejestracyjnym </a:t>
            </a:r>
            <a:r>
              <a:rPr lang="pl-PL" sz="1800" b="0" i="0" u="none" strike="noStrike" baseline="0" dirty="0">
                <a:latin typeface="+mj-lt"/>
              </a:rPr>
              <a:t>określonym w ustawie – Prawo prasowe. Warunkiem wydawania dziennika lub czasopisma jest jego rejestracja w sądzie okręgowym właściwym miejscowo dla siedziby wydawcy. Podstawą odmowy rejestracji mogą być jedynie brak we wniosku o rejestrację wszystkich wymaganych w nim danych bądź konieczność ochrony prawa do nazwy istniejącego już tytułu prasowego.</a:t>
            </a:r>
          </a:p>
          <a:p>
            <a:pPr algn="just">
              <a:lnSpc>
                <a:spcPct val="110000"/>
              </a:lnSpc>
            </a:pPr>
            <a:r>
              <a:rPr lang="pl-PL" b="1" dirty="0">
                <a:latin typeface="+mj-lt"/>
              </a:rPr>
              <a:t>S</a:t>
            </a:r>
            <a:r>
              <a:rPr lang="pl-PL" sz="1800" b="1" i="0" u="none" strike="noStrike" baseline="0" dirty="0">
                <a:latin typeface="+mj-lt"/>
              </a:rPr>
              <a:t>ystem rejestracyjny nie ma nic wspólnego z </a:t>
            </a:r>
            <a:r>
              <a:rPr lang="pl-PL" sz="1800" b="0" i="0" u="none" strike="noStrike" baseline="0" dirty="0">
                <a:latin typeface="+mj-lt"/>
              </a:rPr>
              <a:t>zakazanym konstytucyjnie modelem </a:t>
            </a:r>
            <a:r>
              <a:rPr lang="pl-PL" sz="1800" b="1" i="0" u="none" strike="noStrike" baseline="0" dirty="0">
                <a:latin typeface="+mj-lt"/>
              </a:rPr>
              <a:t>koncesjonowania prasy </a:t>
            </a:r>
            <a:r>
              <a:rPr lang="pl-PL" sz="1800" b="0" i="0" u="none" strike="noStrike" baseline="0" dirty="0">
                <a:latin typeface="+mj-lt"/>
              </a:rPr>
              <a:t>ani z cenzurą prewencyjną</a:t>
            </a:r>
          </a:p>
          <a:p>
            <a:pPr algn="just">
              <a:lnSpc>
                <a:spcPct val="110000"/>
              </a:lnSpc>
            </a:pPr>
            <a:r>
              <a:rPr lang="pl-PL" sz="1800" b="0" i="0" u="none" strike="noStrike" baseline="0" dirty="0">
                <a:latin typeface="+mj-lt"/>
              </a:rPr>
              <a:t>Natomiast w odniesieniu do mediów elektronicznych (</a:t>
            </a:r>
            <a:r>
              <a:rPr lang="pl-PL" sz="1800" b="1" i="0" u="none" strike="noStrike" baseline="0" dirty="0">
                <a:latin typeface="+mj-lt"/>
              </a:rPr>
              <a:t>radia i telewizji</a:t>
            </a:r>
            <a:r>
              <a:rPr lang="pl-PL" sz="1800" b="0" i="0" u="none" strike="noStrike" baseline="0" dirty="0">
                <a:latin typeface="+mj-lt"/>
              </a:rPr>
              <a:t>) Konstytucja RP w art. 54 ust. 2 </a:t>
            </a:r>
            <a:r>
              <a:rPr lang="pl-PL" sz="1800" b="0" i="0" u="none" strike="noStrike" baseline="0" dirty="0" err="1">
                <a:latin typeface="+mj-lt"/>
              </a:rPr>
              <a:t>zd</a:t>
            </a:r>
            <a:r>
              <a:rPr lang="pl-PL" sz="1800" b="0" i="0" u="none" strike="noStrike" baseline="0" dirty="0">
                <a:latin typeface="+mj-lt"/>
              </a:rPr>
              <a:t>. 2 dopuszcza koncesjonowanie. </a:t>
            </a:r>
            <a:r>
              <a:rPr lang="pl-PL" sz="1800" b="1" i="0" u="none" strike="noStrike" baseline="0" dirty="0">
                <a:latin typeface="+mj-lt"/>
              </a:rPr>
              <a:t>Tryb przyznawania i cofania koncesji </a:t>
            </a:r>
            <a:r>
              <a:rPr lang="pl-PL" sz="1800" b="0" i="0" u="none" strike="noStrike" baseline="0" dirty="0">
                <a:latin typeface="+mj-lt"/>
              </a:rPr>
              <a:t>na rozpowszechnianie programów radiowych i telewizyjnych określa </a:t>
            </a:r>
            <a:r>
              <a:rPr lang="pl-PL" sz="1800" b="1" i="0" u="none" strike="noStrike" baseline="0" dirty="0">
                <a:latin typeface="+mj-lt"/>
              </a:rPr>
              <a:t>ustawa o radiofonii i telewizji.</a:t>
            </a:r>
            <a:endParaRPr lang="pl-PL" b="1" kern="100" dirty="0">
              <a:effectLst/>
              <a:latin typeface="+mj-lt"/>
              <a:ea typeface="Calibri" panose="020F0502020204030204" pitchFamily="34" charset="0"/>
              <a:cs typeface="Times New Roman" panose="02020603050405020304" pitchFamily="18" charset="0"/>
            </a:endParaRPr>
          </a:p>
          <a:p>
            <a:pPr algn="l"/>
            <a:endParaRPr lang="pl-PL"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314396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58FF49-19BA-9CF1-5A96-55589C3E4A7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8C9F3833-3E6A-946E-4F53-F158E91FA232}"/>
              </a:ext>
            </a:extLst>
          </p:cNvPr>
          <p:cNvSpPr>
            <a:spLocks noGrp="1"/>
          </p:cNvSpPr>
          <p:nvPr>
            <p:ph type="title"/>
          </p:nvPr>
        </p:nvSpPr>
        <p:spPr>
          <a:xfrm>
            <a:off x="1809323" y="281210"/>
            <a:ext cx="7967137" cy="579850"/>
          </a:xfrm>
        </p:spPr>
        <p:txBody>
          <a:bodyPr>
            <a:normAutofit fontScale="90000"/>
          </a:bodyPr>
          <a:lstStyle/>
          <a:p>
            <a:pPr algn="just">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Art. 31 ust. 3 Konstytucji RP. Ograniczenia wolności wypowiedzi w Konstytucji </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D7AD7DC9-598A-49BA-810A-3A25B4AF7E56}"/>
              </a:ext>
            </a:extLst>
          </p:cNvPr>
          <p:cNvSpPr>
            <a:spLocks noGrp="1"/>
          </p:cNvSpPr>
          <p:nvPr>
            <p:ph idx="1"/>
          </p:nvPr>
        </p:nvSpPr>
        <p:spPr>
          <a:xfrm>
            <a:off x="1885523" y="708660"/>
            <a:ext cx="10207417" cy="6149340"/>
          </a:xfrm>
        </p:spPr>
        <p:txBody>
          <a:bodyPr>
            <a:normAutofit/>
          </a:bodyPr>
          <a:lstStyle/>
          <a:p>
            <a:pPr algn="just"/>
            <a:r>
              <a:rPr lang="pl-PL" sz="1800" i="0" u="none" strike="noStrike" baseline="0" dirty="0">
                <a:latin typeface="+mj-lt"/>
              </a:rPr>
              <a:t>„</a:t>
            </a:r>
            <a:r>
              <a:rPr lang="pl-PL" i="1" dirty="0"/>
              <a:t>Ograniczenia w zakresie korzystania z konstytucyjnych wolności i praw mogą być ustanawiane tylko w ustawie i tylko wtedy, gdy są konieczne w demokratycznym państwie dla jego bezpieczeństwa lub porządku publicznego, bądź dla ochrony środowiska, zdrowia i moralności publicznej, albo wolności i praw innych osób. Ograniczenia te nie mogą naruszać istoty wolności i praw.</a:t>
            </a:r>
            <a:r>
              <a:rPr lang="pl-PL" sz="1800" i="0" u="none" strike="noStrike" baseline="0" dirty="0">
                <a:latin typeface="+mj-lt"/>
              </a:rPr>
              <a:t>”</a:t>
            </a:r>
            <a:endParaRPr lang="pl-PL" dirty="0">
              <a:latin typeface="+mj-lt"/>
            </a:endParaRPr>
          </a:p>
          <a:p>
            <a:pPr algn="just"/>
            <a:r>
              <a:rPr lang="pl-PL" dirty="0"/>
              <a:t>Kluczowe znaczenie dla wyznaczania dopuszczalnych ograniczeń wolności praw konstytucyjnych ma sformułowanie „tylko wtedy, gdy są </a:t>
            </a:r>
            <a:r>
              <a:rPr lang="pl-PL" b="1" dirty="0"/>
              <a:t>konieczne w demokratycznym państwie</a:t>
            </a:r>
            <a:r>
              <a:rPr lang="pl-PL" dirty="0"/>
              <a:t>”. Stanowi ono podstawę zasady proporcjonalności. </a:t>
            </a:r>
          </a:p>
          <a:p>
            <a:pPr algn="just"/>
            <a:r>
              <a:rPr lang="pl-PL" dirty="0"/>
              <a:t>Warunkiem formalnym zgodnego z Konstytucją ograniczania praw jest ustanawianie ich </a:t>
            </a:r>
            <a:r>
              <a:rPr lang="pl-PL" b="1" dirty="0"/>
              <a:t>tylko w ustawie.</a:t>
            </a:r>
          </a:p>
          <a:p>
            <a:pPr algn="just"/>
            <a:r>
              <a:rPr lang="pl-PL" dirty="0"/>
              <a:t>Ograniczenie wolności lub praw konstytucyjnych może być uzasadnione </a:t>
            </a:r>
            <a:r>
              <a:rPr lang="pl-PL" b="1" dirty="0"/>
              <a:t>zasadami wskazanymi w art. 31 ust. 3: </a:t>
            </a:r>
            <a:r>
              <a:rPr lang="pl-PL" dirty="0"/>
              <a:t>bezpieczeństwem publicznym lub porządkiem publicznym, ochroną środowiska, zdrowiem i moralnością publiczną albo wolnościami i prawami innych osób.  </a:t>
            </a:r>
            <a:endParaRPr lang="pl-PL" b="1" dirty="0"/>
          </a:p>
          <a:p>
            <a:pPr algn="just"/>
            <a:r>
              <a:rPr lang="pl-PL" dirty="0"/>
              <a:t>Konstytucyjną ochroną przed nadmierną relatywizacją ingerencji w konstytucyjne prawa jest zakaz naruszania ich istoty.</a:t>
            </a:r>
            <a:endParaRPr lang="pl-PL" sz="1800" kern="1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53296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9B6096-FAD5-F404-3A9F-2E903801E891}"/>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468CDB01-31D7-FDB9-E2D4-03CFA5BE6125}"/>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wypowiedzi w </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wietle ustawy </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Prawo prasowe</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427E489E-9314-9927-2F81-08934DAFEDA7}"/>
              </a:ext>
            </a:extLst>
          </p:cNvPr>
          <p:cNvSpPr>
            <a:spLocks noGrp="1"/>
          </p:cNvSpPr>
          <p:nvPr>
            <p:ph idx="1"/>
          </p:nvPr>
        </p:nvSpPr>
        <p:spPr>
          <a:xfrm>
            <a:off x="1870283" y="1306387"/>
            <a:ext cx="9544477" cy="5208713"/>
          </a:xfrm>
        </p:spPr>
        <p:txBody>
          <a:bodyPr>
            <a:normAutofit lnSpcReduction="10000"/>
          </a:bodyPr>
          <a:lstStyle/>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Art. 1 ustawy z dnia 26 stycznia 1984 r.  Prawo prasowe: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Prasa</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zgodnie z Konstytucj</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Rzeczypospolitej Polskiej,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korzysta z wolno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ci wypowiedzi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i urzeczywistnia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prawo obywateli do ich rzetelnego informowania</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jawno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ci </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ycia publicznego oraz kontroli i krytyki spo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ecznej</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literaturze przedmiotu pojawi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tpliwo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do kt</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rego z przepis</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Konstytucji RP odsy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 przepis art. 1 </a:t>
            </a:r>
            <a:r>
              <a:rPr lang="pl-PL" sz="1800" kern="100" dirty="0" err="1">
                <a:effectLst/>
                <a:latin typeface="Century Gothic" panose="020B0502020202020204" pitchFamily="34" charset="0"/>
                <a:ea typeface="Calibri" panose="020F0502020204030204" pitchFamily="34" charset="0"/>
                <a:cs typeface="Times New Roman" panose="02020603050405020304" pitchFamily="18" charset="0"/>
              </a:rPr>
              <a:t>PrPras</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Zasadne jest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interpretowanie 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wypowiedzi prasowej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zagwarantowanej na poziomie ustawowym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z uwzgl</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dnieniem obu przepis</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 art. 14 i 54 ust. 1 Konstytucji RP</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Za stanowiskiem tym przemawia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powi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zanie obu przepis</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oraz uznawanie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prasy jako szczeg</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lnej formy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wypowiedzi. </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Ustawodawca w tym przepisie podkre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jeszcze istotn</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kwesti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na kt</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zwr</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uwag</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 Najwy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szy w om</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wionym wcze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niej  postanowieniu z dnia 12.11.2003 r., a mianowicie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podporz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dkowanie 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wypowiedzi prasowej spo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ecze</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stwu</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r>
              <a:rPr lang="pl-PL" sz="1800" kern="0" dirty="0">
                <a:effectLst/>
                <a:latin typeface="Century Gothic" panose="020B0502020202020204" pitchFamily="34" charset="0"/>
                <a:ea typeface="Calibri" panose="020F0502020204030204" pitchFamily="34" charset="0"/>
                <a:cs typeface="TimesNewRomanPSMT"/>
              </a:rPr>
              <a:t>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Prasa realizuje prawo obywatela do rzetelnej, prawdziwej, uczciwej, jasnej, niewprowadzaj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cej w b</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 odpowiedzialnej informacji.</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10000"/>
              </a:lnSpc>
              <a:spcBef>
                <a:spcPts val="1000"/>
              </a:spcBef>
              <a:spcAft>
                <a:spcPts val="1000"/>
              </a:spcAft>
              <a:buNone/>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97657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4FC379-2070-70A1-FA16-B33B4B02ED6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D8AC718E-724B-A44B-A1E2-6397A6699527}"/>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Krajowa Rada Radiofonii i Telewizji.</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DA439F23-B764-00B8-C0A3-4A9A8E161466}"/>
              </a:ext>
            </a:extLst>
          </p:cNvPr>
          <p:cNvSpPr>
            <a:spLocks noGrp="1"/>
          </p:cNvSpPr>
          <p:nvPr>
            <p:ph idx="1"/>
          </p:nvPr>
        </p:nvSpPr>
        <p:spPr>
          <a:xfrm>
            <a:off x="1870283" y="1306387"/>
            <a:ext cx="9544477" cy="5208713"/>
          </a:xfrm>
        </p:spPr>
        <p:txBody>
          <a:bodyPr>
            <a:normAutofit fontScale="92500" lnSpcReduction="10000"/>
          </a:bodyPr>
          <a:lstStyle/>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Art. 213 Konstytucji RP: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1.  Krajowa Rada Radiofonii i Telewizji stoi na stra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y wolno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ci s</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owa, prawa do informacji oraz interesu publicznego w radiofonii i telewizji. 2.  Krajowa Rada Radiofonii i Telewizji wydaje rozporz</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dzenia, a w sprawach indywidualnych podejmuje uchwa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y</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sensie formalnym KRRiT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nie mo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na zaliczy</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ani do w</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adzy ustawodawczej, ani wykonawczej, ani s</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downiczej</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Zdaniem Trybuna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 Konstytucyjnego (wyrok TK z 20.03.2006 r., K 17/05):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Krajowa Rada Radiofonii i Telewizji jest organem konstytucyjnym postawionym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poza schematem trójpodzia</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u w</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adz</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Jego wewn</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trzna struktura zapewnia, w realizacji konstytucyjnie okre</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lonych zada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równowag</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mi</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dzy w</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adz</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ustawodawcz</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i wykonawcz</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(art. 10 Konstytucji RP). Cho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jej zadania w znacznym stopniu wi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ążą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si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z dzia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alno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administracyjno</a:t>
            </a:r>
            <a:r>
              <a:rPr lang="pl-PL" sz="1800" i="1" kern="100" dirty="0">
                <a:effectLst/>
                <a:latin typeface="Cambria Math" panose="02040503050406030204" pitchFamily="18" charset="0"/>
                <a:ea typeface="Calibri" panose="020F0502020204030204" pitchFamily="34" charset="0"/>
                <a:cs typeface="Cambria Math" panose="02040503050406030204" pitchFamily="18" charset="0"/>
              </a:rPr>
              <a:t>‑</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wykonawcz</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to jest usytuowana jak gdyby pomi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dzy egzekutyw</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a legislatyw</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przy zachowaniu wyra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ź</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nego dystansu wobec rz</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du</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Regulacje dotycz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ce KRRiT zosta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 zawarte w rozdziale IX Konstytucji RP, w</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 regulacji dotycz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cych organ</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kontroli pa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stwowej i ochrony prawa</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Do kategorii tej przynale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tak</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Najwy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sza Izba Kontroli oraz Rzecznik Praw Obywatelskich. </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82662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E6CB5-41E1-12A5-7BA4-456E6A5215F7}"/>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ECEABA0-612B-84B8-D37E-C59A00264C20}"/>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Krajowa Rada Radiofonii i Telewizji.</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EC0DAE25-2BEE-5247-56D5-906470064BB1}"/>
              </a:ext>
            </a:extLst>
          </p:cNvPr>
          <p:cNvSpPr>
            <a:spLocks noGrp="1"/>
          </p:cNvSpPr>
          <p:nvPr>
            <p:ph idx="1"/>
          </p:nvPr>
        </p:nvSpPr>
        <p:spPr>
          <a:xfrm>
            <a:off x="1870283" y="1306387"/>
            <a:ext cx="9544477" cy="5208713"/>
          </a:xfrm>
        </p:spPr>
        <p:txBody>
          <a:bodyPr>
            <a:normAutofit/>
          </a:bodyPr>
          <a:lstStyle/>
          <a:p>
            <a:pPr algn="just">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 zwr</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uwag</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na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niezale</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(autonomi</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KRRiT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p>
          <a:p>
            <a:pPr algn="just">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Podstawowym wyznacznikiem niezale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instytucjonalnej KRRiT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jest jej wyra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ź</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ne wyodr</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bnienie ze sfery administracji rz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dowej</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 tego wzgl</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du racj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istnienia KRRiT jest wykonywanie powierzonych jej zada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spos</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b niezale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ny od rz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du. </a:t>
            </a:r>
          </a:p>
          <a:p>
            <a:pPr algn="just">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 tym m.in. spos</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b wy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aniania sk</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adu KRRiT bez udzia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 Rady Ministr</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a:t>
            </a:r>
          </a:p>
          <a:p>
            <a:pPr algn="just">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 autonomii KRRiT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wiadczy tak</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tre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art. 6 ust. 2 pkt 1 RTVU, w my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 kt</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rego do zada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Krajowej Rady nale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 projektowanie,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 porozumieniu z Prezesem Rady Ministrów</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kierunków polityki pa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stwa w dziedzinie radiofonii i telewizji. Przepis ten wskazuje na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partnerski, równoprawny charakter stosunków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mi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dzy Krajow</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Rad</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 Prezesem Rady Ministr</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561006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3C91E4-A8AD-F398-F6BB-C0520C99D977}"/>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5C1FF50C-9574-17AA-548C-95A7E05B820E}"/>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Krajowa Rada Radiofonii i Telewizji. Sk</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ad.</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0E65F112-80A8-CCEB-055B-F8ECDD4689C4}"/>
              </a:ext>
            </a:extLst>
          </p:cNvPr>
          <p:cNvSpPr>
            <a:spLocks noGrp="1"/>
          </p:cNvSpPr>
          <p:nvPr>
            <p:ph idx="1"/>
          </p:nvPr>
        </p:nvSpPr>
        <p:spPr>
          <a:xfrm>
            <a:off x="1870283" y="1306387"/>
            <a:ext cx="9544477" cy="5208713"/>
          </a:xfrm>
        </p:spPr>
        <p:txBody>
          <a:bodyPr>
            <a:normAutofit fontScale="92500" lnSpcReduction="10000"/>
          </a:bodyPr>
          <a:lstStyle/>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Art. 214 Konstytucji RP: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1.  Cz</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onkowie Krajowej Rady Radiofonii i Telewizji s</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powo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ywani przez Sejm, Senat i Prezydenta Rzeczypospolitej. 2.  Cz</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onek Krajowej Rady Radiofonii i Telewizji nie mo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 nale</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do partii politycznej, zwi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zku zawodowego ani prowadzi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dzia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alno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ci publicznej nie daj</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cej si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pogodzi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z godno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pe</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nionej funkcji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Krajowa Rada Radiofonii i Telewizji jest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organem kolegialnym</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sk</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ad Krajowej Rady wchodzi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pi</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ciu cz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onk</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powo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ywanych: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dw</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ch przez Sejm</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jeden przez Senat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i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dwóch przez Prezydenta</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spo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 os</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b wyr</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niaj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cych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wiedz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i do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wiadczeniem w zakresie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spo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ecznego przekazu.</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Ustawodawca nie wymaga od kandydatów spe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nienia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adnych formalnych wymog</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(np. wieku, wykszta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cenia czy niekaralno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Jedynym wymogiem jest, aby 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onkowie Rady zostali wybrani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spo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 os</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b wyr</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niaj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cych si</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wiedz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i do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wiadczeniem w zakresie </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 spo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ecznego przekazu</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Kadencja cz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onk</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 Krajowej Rady trwa 6 lat,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licz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 od dnia powo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ania ostatniego 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onka. 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onkowie Krajowej Rady pe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swe funkcje do czasu powo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ania nast</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pc</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751674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7DB674-6F1B-B45D-13B7-94B3E349426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6B35A85C-9961-1835-3FBE-EBD659EA5BFF}"/>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Krajowa Rada Radiofonii i Telewizji. Sk</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ad.</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CA185D08-9104-F371-016C-B22F12CF0DC0}"/>
              </a:ext>
            </a:extLst>
          </p:cNvPr>
          <p:cNvSpPr>
            <a:spLocks noGrp="1"/>
          </p:cNvSpPr>
          <p:nvPr>
            <p:ph idx="1"/>
          </p:nvPr>
        </p:nvSpPr>
        <p:spPr>
          <a:xfrm>
            <a:off x="1870283" y="1306387"/>
            <a:ext cx="9544477" cy="5208713"/>
          </a:xfrm>
        </p:spPr>
        <p:txBody>
          <a:bodyPr>
            <a:normAutofit fontScale="92500" lnSpcReduction="10000"/>
          </a:bodyPr>
          <a:lstStyle/>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Omówienia wymaga pozycja prawna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Przewodnicz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cego KRRiT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Zgodnie z przepisem art. 7 ust. 2b u.r.t.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onkowie KRRiT wybieraj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ze swego grona Przewodnicz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cego</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r>
              <a:rPr lang="pl-PL" sz="1800" kern="0" dirty="0">
                <a:effectLst/>
                <a:latin typeface="Century Gothic" panose="020B0502020202020204" pitchFamily="34" charset="0"/>
                <a:ea typeface="Calibri" panose="020F0502020204030204" pitchFamily="34" charset="0"/>
                <a:cs typeface="MinionPro-Regular"/>
              </a:rPr>
              <a:t> </a:t>
            </a: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 ile jednak Rada jako ca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jest organem konstytucyjnym, o tyle sprawowanie funkcji Przewodnicz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cego opiera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cznie na ustawie o radiofonii i telewizji.</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Pozycja prawna Przewodnicz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cego KRRiT jest specyficzna, poniewa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jego kompetencje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dwojakiego rodzaju. Z jednej strony ustawodawca wyposa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go w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kompetencje administracyjne w ramach ca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ego organu, jakim jest KRRiT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Do kompetencji tych nale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 zaliczy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kierowanie pracami KRRiT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czy reprezentowanie KRRiT.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 drugiej strony ustawodawca nada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Przewodnicz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cemu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adcze uprawnienia, kt</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re przys</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uguj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mu jako odr</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bnemu organowi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(co oznacza,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KRRiT jako ca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nie dysponuje takimi uprawnieniami). Przyk</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adowo Przewodnicz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cy mo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od nadawc</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przedstawienia materia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dokument</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i udzielenia wyja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nie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zakresie niezb</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dnym dla kontroli zgodno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dzia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ania dostawcy us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ug medialnych czy wezwa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dostawc</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us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ug medialnych do zaniechania dzia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zakresie dostarczania us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ug medialnych.</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60778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0EDE14-97DB-35CE-DCE2-E11122D55057}"/>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1338379B-E73D-FB65-6E59-5C83E24382E2}"/>
              </a:ext>
            </a:extLst>
          </p:cNvPr>
          <p:cNvSpPr>
            <a:spLocks noGrp="1"/>
          </p:cNvSpPr>
          <p:nvPr>
            <p:ph type="title"/>
          </p:nvPr>
        </p:nvSpPr>
        <p:spPr>
          <a:xfrm>
            <a:off x="2174033" y="62411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s</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owa w uj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ciu Europejskiej Konwencji Praw Cz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owieka („EKPC”). </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8954DC2B-FA44-2B94-5D78-98C3EC87F577}"/>
              </a:ext>
            </a:extLst>
          </p:cNvPr>
          <p:cNvSpPr>
            <a:spLocks noGrp="1"/>
          </p:cNvSpPr>
          <p:nvPr>
            <p:ph idx="1"/>
          </p:nvPr>
        </p:nvSpPr>
        <p:spPr>
          <a:xfrm>
            <a:off x="2037923" y="1199707"/>
            <a:ext cx="9602798" cy="5442393"/>
          </a:xfrm>
        </p:spPr>
        <p:txBody>
          <a:bodyPr>
            <a:normAutofit fontScale="70000" lnSpcReduction="20000"/>
          </a:bodyPr>
          <a:lstStyle/>
          <a:p>
            <a:pPr algn="just">
              <a:lnSpc>
                <a:spcPct val="120000"/>
              </a:lnSpc>
              <a:spcBef>
                <a:spcPts val="1000"/>
              </a:spcBef>
              <a:spcAft>
                <a:spcPts val="1000"/>
              </a:spcAft>
            </a:pPr>
            <a:r>
              <a:rPr lang="pl-PL" sz="2300" kern="100" dirty="0">
                <a:effectLst/>
                <a:latin typeface="+mj-lt"/>
                <a:ea typeface="Calibri" panose="020F0502020204030204" pitchFamily="34" charset="0"/>
                <a:cs typeface="Times New Roman" panose="02020603050405020304" pitchFamily="18" charset="0"/>
              </a:rPr>
              <a:t>W dniu 5.05.1949 r. dziesi</a:t>
            </a:r>
            <a:r>
              <a:rPr lang="pl-PL" sz="2300" kern="100" dirty="0">
                <a:effectLst/>
                <a:latin typeface="+mj-lt"/>
                <a:ea typeface="Calibri" panose="020F0502020204030204" pitchFamily="34" charset="0"/>
                <a:cs typeface="Calibri" panose="020F0502020204030204" pitchFamily="34" charset="0"/>
              </a:rPr>
              <a:t>ęć</a:t>
            </a:r>
            <a:r>
              <a:rPr lang="pl-PL" sz="2300" kern="100" dirty="0">
                <a:effectLst/>
                <a:latin typeface="+mj-lt"/>
                <a:ea typeface="Calibri" panose="020F0502020204030204" pitchFamily="34" charset="0"/>
                <a:cs typeface="Times New Roman" panose="02020603050405020304" pitchFamily="18" charset="0"/>
              </a:rPr>
              <a:t> kraj</a:t>
            </a:r>
            <a:r>
              <a:rPr lang="pl-PL" sz="2300" kern="100" dirty="0">
                <a:effectLst/>
                <a:latin typeface="+mj-lt"/>
                <a:ea typeface="Calibri" panose="020F0502020204030204" pitchFamily="34" charset="0"/>
                <a:cs typeface="Centaur" panose="02030504050205020304" pitchFamily="18" charset="0"/>
              </a:rPr>
              <a:t>ó</a:t>
            </a:r>
            <a:r>
              <a:rPr lang="pl-PL" sz="2300" kern="100" dirty="0">
                <a:effectLst/>
                <a:latin typeface="+mj-lt"/>
                <a:ea typeface="Calibri" panose="020F0502020204030204" pitchFamily="34" charset="0"/>
                <a:cs typeface="Times New Roman" panose="02020603050405020304" pitchFamily="18" charset="0"/>
              </a:rPr>
              <a:t>w europejskich (Belgia, Dania, Francja, Holandia, Irlandia, Luksemburg, Norwegia, Szwecja, Wielka Brytania i W</a:t>
            </a:r>
            <a:r>
              <a:rPr lang="pl-PL" sz="2300" kern="100" dirty="0">
                <a:effectLst/>
                <a:latin typeface="+mj-lt"/>
                <a:ea typeface="Calibri" panose="020F0502020204030204" pitchFamily="34" charset="0"/>
                <a:cs typeface="Calibri" panose="020F0502020204030204" pitchFamily="34" charset="0"/>
              </a:rPr>
              <a:t>ł</a:t>
            </a:r>
            <a:r>
              <a:rPr lang="pl-PL" sz="2300" kern="100" dirty="0">
                <a:effectLst/>
                <a:latin typeface="+mj-lt"/>
                <a:ea typeface="Calibri" panose="020F0502020204030204" pitchFamily="34" charset="0"/>
                <a:cs typeface="Times New Roman" panose="02020603050405020304" pitchFamily="18" charset="0"/>
              </a:rPr>
              <a:t>ochy) utworzy</a:t>
            </a:r>
            <a:r>
              <a:rPr lang="pl-PL" sz="2300" kern="100" dirty="0">
                <a:effectLst/>
                <a:latin typeface="+mj-lt"/>
                <a:ea typeface="Calibri" panose="020F0502020204030204" pitchFamily="34" charset="0"/>
                <a:cs typeface="Calibri" panose="020F0502020204030204" pitchFamily="34" charset="0"/>
              </a:rPr>
              <a:t>ł</a:t>
            </a:r>
            <a:r>
              <a:rPr lang="pl-PL" sz="2300" kern="100" dirty="0">
                <a:effectLst/>
                <a:latin typeface="+mj-lt"/>
                <a:ea typeface="Calibri" panose="020F0502020204030204" pitchFamily="34" charset="0"/>
                <a:cs typeface="Times New Roman" panose="02020603050405020304" pitchFamily="18" charset="0"/>
              </a:rPr>
              <a:t>o </a:t>
            </a:r>
            <a:r>
              <a:rPr lang="pl-PL" sz="2300" b="1" kern="100" dirty="0">
                <a:effectLst/>
                <a:latin typeface="+mj-lt"/>
                <a:ea typeface="Calibri" panose="020F0502020204030204" pitchFamily="34" charset="0"/>
                <a:cs typeface="Times New Roman" panose="02020603050405020304" pitchFamily="18" charset="0"/>
              </a:rPr>
              <a:t>Rad</a:t>
            </a:r>
            <a:r>
              <a:rPr lang="pl-PL" sz="2300" b="1" kern="100" dirty="0">
                <a:effectLst/>
                <a:latin typeface="+mj-lt"/>
                <a:ea typeface="Calibri" panose="020F0502020204030204" pitchFamily="34" charset="0"/>
                <a:cs typeface="Calibri" panose="020F0502020204030204" pitchFamily="34" charset="0"/>
              </a:rPr>
              <a:t>ę</a:t>
            </a:r>
            <a:r>
              <a:rPr lang="pl-PL" sz="2300" b="1" kern="100" dirty="0">
                <a:effectLst/>
                <a:latin typeface="+mj-lt"/>
                <a:ea typeface="Calibri" panose="020F0502020204030204" pitchFamily="34" charset="0"/>
                <a:cs typeface="Times New Roman" panose="02020603050405020304" pitchFamily="18" charset="0"/>
              </a:rPr>
              <a:t> Europy</a:t>
            </a:r>
            <a:r>
              <a:rPr lang="pl-PL" sz="2300" kern="100" dirty="0">
                <a:effectLst/>
                <a:latin typeface="+mj-lt"/>
                <a:ea typeface="Calibri" panose="020F0502020204030204" pitchFamily="34" charset="0"/>
                <a:cs typeface="Times New Roman" panose="02020603050405020304" pitchFamily="18" charset="0"/>
              </a:rPr>
              <a:t>. Jest to mi</a:t>
            </a:r>
            <a:r>
              <a:rPr lang="pl-PL" sz="2300" kern="100" dirty="0">
                <a:effectLst/>
                <a:latin typeface="+mj-lt"/>
                <a:ea typeface="Calibri" panose="020F0502020204030204" pitchFamily="34" charset="0"/>
                <a:cs typeface="Calibri" panose="020F0502020204030204" pitchFamily="34" charset="0"/>
              </a:rPr>
              <a:t>ę</a:t>
            </a:r>
            <a:r>
              <a:rPr lang="pl-PL" sz="2300" kern="100" dirty="0">
                <a:effectLst/>
                <a:latin typeface="+mj-lt"/>
                <a:ea typeface="Calibri" panose="020F0502020204030204" pitchFamily="34" charset="0"/>
                <a:cs typeface="Times New Roman" panose="02020603050405020304" pitchFamily="18" charset="0"/>
              </a:rPr>
              <a:t>dzynarodowa organizacja mi</a:t>
            </a:r>
            <a:r>
              <a:rPr lang="pl-PL" sz="2300" kern="100" dirty="0">
                <a:effectLst/>
                <a:latin typeface="+mj-lt"/>
                <a:ea typeface="Calibri" panose="020F0502020204030204" pitchFamily="34" charset="0"/>
                <a:cs typeface="Calibri" panose="020F0502020204030204" pitchFamily="34" charset="0"/>
              </a:rPr>
              <a:t>ę</a:t>
            </a:r>
            <a:r>
              <a:rPr lang="pl-PL" sz="2300" kern="100" dirty="0">
                <a:effectLst/>
                <a:latin typeface="+mj-lt"/>
                <a:ea typeface="Calibri" panose="020F0502020204030204" pitchFamily="34" charset="0"/>
                <a:cs typeface="Times New Roman" panose="02020603050405020304" pitchFamily="18" charset="0"/>
              </a:rPr>
              <a:t>dzyrz</a:t>
            </a:r>
            <a:r>
              <a:rPr lang="pl-PL" sz="2300" kern="100" dirty="0">
                <a:effectLst/>
                <a:latin typeface="+mj-lt"/>
                <a:ea typeface="Calibri" panose="020F0502020204030204" pitchFamily="34" charset="0"/>
                <a:cs typeface="Calibri" panose="020F0502020204030204" pitchFamily="34" charset="0"/>
              </a:rPr>
              <a:t>ą</a:t>
            </a:r>
            <a:r>
              <a:rPr lang="pl-PL" sz="2300" kern="100" dirty="0">
                <a:effectLst/>
                <a:latin typeface="+mj-lt"/>
                <a:ea typeface="Calibri" panose="020F0502020204030204" pitchFamily="34" charset="0"/>
                <a:cs typeface="Times New Roman" panose="02020603050405020304" pitchFamily="18" charset="0"/>
              </a:rPr>
              <a:t>dowa oparta na wsp</a:t>
            </a:r>
            <a:r>
              <a:rPr lang="pl-PL" sz="2300" kern="100" dirty="0">
                <a:effectLst/>
                <a:latin typeface="+mj-lt"/>
                <a:ea typeface="Calibri" panose="020F0502020204030204" pitchFamily="34" charset="0"/>
                <a:cs typeface="Centaur" panose="02030504050205020304" pitchFamily="18" charset="0"/>
              </a:rPr>
              <a:t>ó</a:t>
            </a:r>
            <a:r>
              <a:rPr lang="pl-PL" sz="2300" kern="100" dirty="0">
                <a:effectLst/>
                <a:latin typeface="+mj-lt"/>
                <a:ea typeface="Calibri" panose="020F0502020204030204" pitchFamily="34" charset="0"/>
                <a:cs typeface="Times New Roman" panose="02020603050405020304" pitchFamily="18" charset="0"/>
              </a:rPr>
              <a:t>lnocie warto</a:t>
            </a:r>
            <a:r>
              <a:rPr lang="pl-PL" sz="2300" kern="100" dirty="0">
                <a:effectLst/>
                <a:latin typeface="+mj-lt"/>
                <a:ea typeface="Calibri" panose="020F0502020204030204" pitchFamily="34" charset="0"/>
                <a:cs typeface="Calibri" panose="020F0502020204030204" pitchFamily="34" charset="0"/>
              </a:rPr>
              <a:t>ś</a:t>
            </a:r>
            <a:r>
              <a:rPr lang="pl-PL" sz="2300" kern="100" dirty="0">
                <a:effectLst/>
                <a:latin typeface="+mj-lt"/>
                <a:ea typeface="Calibri" panose="020F0502020204030204" pitchFamily="34" charset="0"/>
                <a:cs typeface="Times New Roman" panose="02020603050405020304" pitchFamily="18" charset="0"/>
              </a:rPr>
              <a:t>ci: demokracji, rz</a:t>
            </a:r>
            <a:r>
              <a:rPr lang="pl-PL" sz="2300" kern="100" dirty="0">
                <a:effectLst/>
                <a:latin typeface="+mj-lt"/>
                <a:ea typeface="Calibri" panose="020F0502020204030204" pitchFamily="34" charset="0"/>
                <a:cs typeface="Calibri" panose="020F0502020204030204" pitchFamily="34" charset="0"/>
              </a:rPr>
              <a:t>ą</a:t>
            </a:r>
            <a:r>
              <a:rPr lang="pl-PL" sz="2300" kern="100" dirty="0">
                <a:effectLst/>
                <a:latin typeface="+mj-lt"/>
                <a:ea typeface="Calibri" panose="020F0502020204030204" pitchFamily="34" charset="0"/>
                <a:cs typeface="Times New Roman" panose="02020603050405020304" pitchFamily="18" charset="0"/>
              </a:rPr>
              <a:t>d</a:t>
            </a:r>
            <a:r>
              <a:rPr lang="pl-PL" sz="2300" kern="100" dirty="0">
                <a:effectLst/>
                <a:latin typeface="+mj-lt"/>
                <a:ea typeface="Calibri" panose="020F0502020204030204" pitchFamily="34" charset="0"/>
                <a:cs typeface="Centaur" panose="02030504050205020304" pitchFamily="18" charset="0"/>
              </a:rPr>
              <a:t>ó</a:t>
            </a:r>
            <a:r>
              <a:rPr lang="pl-PL" sz="2300" kern="100" dirty="0">
                <a:effectLst/>
                <a:latin typeface="+mj-lt"/>
                <a:ea typeface="Calibri" panose="020F0502020204030204" pitchFamily="34" charset="0"/>
                <a:cs typeface="Times New Roman" panose="02020603050405020304" pitchFamily="18" charset="0"/>
              </a:rPr>
              <a:t>w prawa i praw cz</a:t>
            </a:r>
            <a:r>
              <a:rPr lang="pl-PL" sz="2300" kern="100" dirty="0">
                <a:effectLst/>
                <a:latin typeface="+mj-lt"/>
                <a:ea typeface="Calibri" panose="020F0502020204030204" pitchFamily="34" charset="0"/>
                <a:cs typeface="Calibri" panose="020F0502020204030204" pitchFamily="34" charset="0"/>
              </a:rPr>
              <a:t>ł</a:t>
            </a:r>
            <a:r>
              <a:rPr lang="pl-PL" sz="2300" kern="100" dirty="0">
                <a:effectLst/>
                <a:latin typeface="+mj-lt"/>
                <a:ea typeface="Calibri" panose="020F0502020204030204" pitchFamily="34" charset="0"/>
                <a:cs typeface="Times New Roman" panose="02020603050405020304" pitchFamily="18" charset="0"/>
              </a:rPr>
              <a:t>owieka.</a:t>
            </a:r>
            <a:r>
              <a:rPr lang="pl-PL" sz="2300" kern="0" dirty="0">
                <a:effectLst/>
                <a:latin typeface="+mj-lt"/>
                <a:ea typeface="Calibri" panose="020F0502020204030204" pitchFamily="34" charset="0"/>
                <a:cs typeface="MinionPro-Regular"/>
              </a:rPr>
              <a:t> </a:t>
            </a:r>
            <a:r>
              <a:rPr lang="pl-PL" sz="2300" kern="100" dirty="0">
                <a:effectLst/>
                <a:latin typeface="+mj-lt"/>
                <a:ea typeface="Calibri" panose="020F0502020204030204" pitchFamily="34" charset="0"/>
                <a:cs typeface="Times New Roman" panose="02020603050405020304" pitchFamily="18" charset="0"/>
              </a:rPr>
              <a:t>Obecnie jej cz</a:t>
            </a:r>
            <a:r>
              <a:rPr lang="pl-PL" sz="2300" kern="100" dirty="0">
                <a:effectLst/>
                <a:latin typeface="+mj-lt"/>
                <a:ea typeface="Calibri" panose="020F0502020204030204" pitchFamily="34" charset="0"/>
                <a:cs typeface="Calibri" panose="020F0502020204030204" pitchFamily="34" charset="0"/>
              </a:rPr>
              <a:t>ł</a:t>
            </a:r>
            <a:r>
              <a:rPr lang="pl-PL" sz="2300" kern="100" dirty="0">
                <a:effectLst/>
                <a:latin typeface="+mj-lt"/>
                <a:ea typeface="Calibri" panose="020F0502020204030204" pitchFamily="34" charset="0"/>
                <a:cs typeface="Times New Roman" panose="02020603050405020304" pitchFamily="18" charset="0"/>
              </a:rPr>
              <a:t>onkami jest 47 pa</a:t>
            </a:r>
            <a:r>
              <a:rPr lang="pl-PL" sz="2300" kern="100" dirty="0">
                <a:effectLst/>
                <a:latin typeface="+mj-lt"/>
                <a:ea typeface="Calibri" panose="020F0502020204030204" pitchFamily="34" charset="0"/>
                <a:cs typeface="Calibri" panose="020F0502020204030204" pitchFamily="34" charset="0"/>
              </a:rPr>
              <a:t>ń</a:t>
            </a:r>
            <a:r>
              <a:rPr lang="pl-PL" sz="2300" kern="100" dirty="0">
                <a:effectLst/>
                <a:latin typeface="+mj-lt"/>
                <a:ea typeface="Calibri" panose="020F0502020204030204" pitchFamily="34" charset="0"/>
                <a:cs typeface="Times New Roman" panose="02020603050405020304" pitchFamily="18" charset="0"/>
              </a:rPr>
              <a:t>stw. Jej siedzib</a:t>
            </a:r>
            <a:r>
              <a:rPr lang="pl-PL" sz="2300" kern="100" dirty="0">
                <a:effectLst/>
                <a:latin typeface="+mj-lt"/>
                <a:ea typeface="Calibri" panose="020F0502020204030204" pitchFamily="34" charset="0"/>
                <a:cs typeface="Calibri" panose="020F0502020204030204" pitchFamily="34" charset="0"/>
              </a:rPr>
              <a:t>ą</a:t>
            </a:r>
            <a:r>
              <a:rPr lang="pl-PL" sz="2300" kern="100" dirty="0">
                <a:effectLst/>
                <a:latin typeface="+mj-lt"/>
                <a:ea typeface="Calibri" panose="020F0502020204030204" pitchFamily="34" charset="0"/>
                <a:cs typeface="Times New Roman" panose="02020603050405020304" pitchFamily="18" charset="0"/>
              </a:rPr>
              <a:t> jest Strasburg.</a:t>
            </a:r>
          </a:p>
          <a:p>
            <a:pPr algn="just">
              <a:lnSpc>
                <a:spcPct val="120000"/>
              </a:lnSpc>
              <a:spcBef>
                <a:spcPts val="1000"/>
              </a:spcBef>
              <a:spcAft>
                <a:spcPts val="1000"/>
              </a:spcAft>
            </a:pPr>
            <a:r>
              <a:rPr lang="pl-PL" sz="2300" kern="100" dirty="0">
                <a:effectLst/>
                <a:latin typeface="+mj-lt"/>
                <a:ea typeface="Calibri" panose="020F0502020204030204" pitchFamily="34" charset="0"/>
                <a:cs typeface="Times New Roman" panose="02020603050405020304" pitchFamily="18" charset="0"/>
              </a:rPr>
              <a:t>Rada Europy przyjmuje dokumenty maj</a:t>
            </a:r>
            <a:r>
              <a:rPr lang="pl-PL" sz="2300" kern="100" dirty="0">
                <a:effectLst/>
                <a:latin typeface="+mj-lt"/>
                <a:ea typeface="Calibri" panose="020F0502020204030204" pitchFamily="34" charset="0"/>
                <a:cs typeface="Calibri" panose="020F0502020204030204" pitchFamily="34" charset="0"/>
              </a:rPr>
              <a:t>ą</a:t>
            </a:r>
            <a:r>
              <a:rPr lang="pl-PL" sz="2300" kern="100" dirty="0">
                <a:effectLst/>
                <a:latin typeface="+mj-lt"/>
                <a:ea typeface="Calibri" panose="020F0502020204030204" pitchFamily="34" charset="0"/>
                <a:cs typeface="Times New Roman" panose="02020603050405020304" pitchFamily="18" charset="0"/>
              </a:rPr>
              <a:t>ce charakter traktat</a:t>
            </a:r>
            <a:r>
              <a:rPr lang="pl-PL" sz="2300" kern="100" dirty="0">
                <a:effectLst/>
                <a:latin typeface="+mj-lt"/>
                <a:ea typeface="Calibri" panose="020F0502020204030204" pitchFamily="34" charset="0"/>
                <a:cs typeface="Centaur" panose="02030504050205020304" pitchFamily="18" charset="0"/>
              </a:rPr>
              <a:t>ó</a:t>
            </a:r>
            <a:r>
              <a:rPr lang="pl-PL" sz="2300" kern="100" dirty="0">
                <a:effectLst/>
                <a:latin typeface="+mj-lt"/>
                <a:ea typeface="Calibri" panose="020F0502020204030204" pitchFamily="34" charset="0"/>
                <a:cs typeface="Times New Roman" panose="02020603050405020304" pitchFamily="18" charset="0"/>
              </a:rPr>
              <a:t>w mi</a:t>
            </a:r>
            <a:r>
              <a:rPr lang="pl-PL" sz="2300" kern="100" dirty="0">
                <a:effectLst/>
                <a:latin typeface="+mj-lt"/>
                <a:ea typeface="Calibri" panose="020F0502020204030204" pitchFamily="34" charset="0"/>
                <a:cs typeface="Calibri" panose="020F0502020204030204" pitchFamily="34" charset="0"/>
              </a:rPr>
              <a:t>ę</a:t>
            </a:r>
            <a:r>
              <a:rPr lang="pl-PL" sz="2300" kern="100" dirty="0">
                <a:effectLst/>
                <a:latin typeface="+mj-lt"/>
                <a:ea typeface="Calibri" panose="020F0502020204030204" pitchFamily="34" charset="0"/>
                <a:cs typeface="Times New Roman" panose="02020603050405020304" pitchFamily="18" charset="0"/>
              </a:rPr>
              <a:t>dzynarodowych (tzw. konwencje), do których mog</a:t>
            </a:r>
            <a:r>
              <a:rPr lang="pl-PL" sz="2300" kern="100" dirty="0">
                <a:effectLst/>
                <a:latin typeface="+mj-lt"/>
                <a:ea typeface="Calibri" panose="020F0502020204030204" pitchFamily="34" charset="0"/>
                <a:cs typeface="Calibri" panose="020F0502020204030204" pitchFamily="34" charset="0"/>
              </a:rPr>
              <a:t>ą</a:t>
            </a:r>
            <a:r>
              <a:rPr lang="pl-PL" sz="2300" kern="100" dirty="0">
                <a:effectLst/>
                <a:latin typeface="+mj-lt"/>
                <a:ea typeface="Calibri" panose="020F0502020204030204" pitchFamily="34" charset="0"/>
                <a:cs typeface="Times New Roman" panose="02020603050405020304" pitchFamily="18" charset="0"/>
              </a:rPr>
              <a:t> przyst</a:t>
            </a:r>
            <a:r>
              <a:rPr lang="pl-PL" sz="2300" kern="100" dirty="0">
                <a:effectLst/>
                <a:latin typeface="+mj-lt"/>
                <a:ea typeface="Calibri" panose="020F0502020204030204" pitchFamily="34" charset="0"/>
                <a:cs typeface="Calibri" panose="020F0502020204030204" pitchFamily="34" charset="0"/>
              </a:rPr>
              <a:t>ę</a:t>
            </a:r>
            <a:r>
              <a:rPr lang="pl-PL" sz="2300" kern="100" dirty="0">
                <a:effectLst/>
                <a:latin typeface="+mj-lt"/>
                <a:ea typeface="Calibri" panose="020F0502020204030204" pitchFamily="34" charset="0"/>
                <a:cs typeface="Times New Roman" panose="02020603050405020304" pitchFamily="18" charset="0"/>
              </a:rPr>
              <a:t>powa</a:t>
            </a:r>
            <a:r>
              <a:rPr lang="pl-PL" sz="2300" kern="100" dirty="0">
                <a:effectLst/>
                <a:latin typeface="+mj-lt"/>
                <a:ea typeface="Calibri" panose="020F0502020204030204" pitchFamily="34" charset="0"/>
                <a:cs typeface="Calibri" panose="020F0502020204030204" pitchFamily="34" charset="0"/>
              </a:rPr>
              <a:t>ć</a:t>
            </a:r>
            <a:r>
              <a:rPr lang="pl-PL" sz="2300" kern="100" dirty="0">
                <a:effectLst/>
                <a:latin typeface="+mj-lt"/>
                <a:ea typeface="Calibri" panose="020F0502020204030204" pitchFamily="34" charset="0"/>
                <a:cs typeface="Times New Roman" panose="02020603050405020304" pitchFamily="18" charset="0"/>
              </a:rPr>
              <a:t> pa</a:t>
            </a:r>
            <a:r>
              <a:rPr lang="pl-PL" sz="2300" kern="100" dirty="0">
                <a:effectLst/>
                <a:latin typeface="+mj-lt"/>
                <a:ea typeface="Calibri" panose="020F0502020204030204" pitchFamily="34" charset="0"/>
                <a:cs typeface="Calibri" panose="020F0502020204030204" pitchFamily="34" charset="0"/>
              </a:rPr>
              <a:t>ń</a:t>
            </a:r>
            <a:r>
              <a:rPr lang="pl-PL" sz="2300" kern="100" dirty="0">
                <a:effectLst/>
                <a:latin typeface="+mj-lt"/>
                <a:ea typeface="Calibri" panose="020F0502020204030204" pitchFamily="34" charset="0"/>
                <a:cs typeface="Times New Roman" panose="02020603050405020304" pitchFamily="18" charset="0"/>
              </a:rPr>
              <a:t>stwa cz</a:t>
            </a:r>
            <a:r>
              <a:rPr lang="pl-PL" sz="2300" kern="100" dirty="0">
                <a:effectLst/>
                <a:latin typeface="+mj-lt"/>
                <a:ea typeface="Calibri" panose="020F0502020204030204" pitchFamily="34" charset="0"/>
                <a:cs typeface="Calibri" panose="020F0502020204030204" pitchFamily="34" charset="0"/>
              </a:rPr>
              <a:t>ł</a:t>
            </a:r>
            <a:r>
              <a:rPr lang="pl-PL" sz="2300" kern="100" dirty="0">
                <a:effectLst/>
                <a:latin typeface="+mj-lt"/>
                <a:ea typeface="Calibri" panose="020F0502020204030204" pitchFamily="34" charset="0"/>
                <a:cs typeface="Times New Roman" panose="02020603050405020304" pitchFamily="18" charset="0"/>
              </a:rPr>
              <a:t>onkowskie Rady Europy, a w niektórych przypadkach tak</a:t>
            </a:r>
            <a:r>
              <a:rPr lang="pl-PL" sz="2300" kern="100" dirty="0">
                <a:effectLst/>
                <a:latin typeface="+mj-lt"/>
                <a:ea typeface="Calibri" panose="020F0502020204030204" pitchFamily="34" charset="0"/>
                <a:cs typeface="Calibri" panose="020F0502020204030204" pitchFamily="34" charset="0"/>
              </a:rPr>
              <a:t>ż</a:t>
            </a:r>
            <a:r>
              <a:rPr lang="pl-PL" sz="2300" kern="100" dirty="0">
                <a:effectLst/>
                <a:latin typeface="+mj-lt"/>
                <a:ea typeface="Calibri" panose="020F0502020204030204" pitchFamily="34" charset="0"/>
                <a:cs typeface="Times New Roman" panose="02020603050405020304" pitchFamily="18" charset="0"/>
              </a:rPr>
              <a:t>e europejskie b</a:t>
            </a:r>
            <a:r>
              <a:rPr lang="pl-PL" sz="2300" kern="100" dirty="0">
                <a:effectLst/>
                <a:latin typeface="+mj-lt"/>
                <a:ea typeface="Calibri" panose="020F0502020204030204" pitchFamily="34" charset="0"/>
                <a:cs typeface="Calibri" panose="020F0502020204030204" pitchFamily="34" charset="0"/>
              </a:rPr>
              <a:t>ą</a:t>
            </a:r>
            <a:r>
              <a:rPr lang="pl-PL" sz="2300" kern="100" dirty="0">
                <a:effectLst/>
                <a:latin typeface="+mj-lt"/>
                <a:ea typeface="Calibri" panose="020F0502020204030204" pitchFamily="34" charset="0"/>
                <a:cs typeface="Times New Roman" panose="02020603050405020304" pitchFamily="18" charset="0"/>
              </a:rPr>
              <a:t>d</a:t>
            </a:r>
            <a:r>
              <a:rPr lang="pl-PL" sz="2300" kern="100" dirty="0">
                <a:effectLst/>
                <a:latin typeface="+mj-lt"/>
                <a:ea typeface="Calibri" panose="020F0502020204030204" pitchFamily="34" charset="0"/>
                <a:cs typeface="Calibri" panose="020F0502020204030204" pitchFamily="34" charset="0"/>
              </a:rPr>
              <a:t>ź</a:t>
            </a:r>
            <a:r>
              <a:rPr lang="pl-PL" sz="2300" kern="100" dirty="0">
                <a:effectLst/>
                <a:latin typeface="+mj-lt"/>
                <a:ea typeface="Calibri" panose="020F0502020204030204" pitchFamily="34" charset="0"/>
                <a:cs typeface="Times New Roman" panose="02020603050405020304" pitchFamily="18" charset="0"/>
              </a:rPr>
              <a:t> nawet pozaeuropejskie kraje niecz</a:t>
            </a:r>
            <a:r>
              <a:rPr lang="pl-PL" sz="2300" kern="100" dirty="0">
                <a:effectLst/>
                <a:latin typeface="+mj-lt"/>
                <a:ea typeface="Calibri" panose="020F0502020204030204" pitchFamily="34" charset="0"/>
                <a:cs typeface="Calibri" panose="020F0502020204030204" pitchFamily="34" charset="0"/>
              </a:rPr>
              <a:t>ł</a:t>
            </a:r>
            <a:r>
              <a:rPr lang="pl-PL" sz="2300" kern="100" dirty="0">
                <a:effectLst/>
                <a:latin typeface="+mj-lt"/>
                <a:ea typeface="Calibri" panose="020F0502020204030204" pitchFamily="34" charset="0"/>
                <a:cs typeface="Times New Roman" panose="02020603050405020304" pitchFamily="18" charset="0"/>
              </a:rPr>
              <a:t>onkowskie.</a:t>
            </a:r>
          </a:p>
          <a:p>
            <a:pPr algn="just">
              <a:lnSpc>
                <a:spcPct val="120000"/>
              </a:lnSpc>
              <a:spcAft>
                <a:spcPts val="1000"/>
              </a:spcAft>
            </a:pPr>
            <a:r>
              <a:rPr lang="pl-PL" sz="2300" kern="100" dirty="0">
                <a:effectLst/>
                <a:latin typeface="+mj-lt"/>
                <a:ea typeface="Calibri" panose="020F0502020204030204" pitchFamily="34" charset="0"/>
                <a:cs typeface="Times New Roman" panose="02020603050405020304" pitchFamily="18" charset="0"/>
              </a:rPr>
              <a:t>Spo</a:t>
            </a:r>
            <a:r>
              <a:rPr lang="pl-PL" sz="2300" kern="100" dirty="0">
                <a:effectLst/>
                <a:latin typeface="+mj-lt"/>
                <a:ea typeface="Calibri" panose="020F0502020204030204" pitchFamily="34" charset="0"/>
                <a:cs typeface="Calibri" panose="020F0502020204030204" pitchFamily="34" charset="0"/>
              </a:rPr>
              <a:t>ś</a:t>
            </a:r>
            <a:r>
              <a:rPr lang="pl-PL" sz="2300" kern="100" dirty="0">
                <a:effectLst/>
                <a:latin typeface="+mj-lt"/>
                <a:ea typeface="Calibri" panose="020F0502020204030204" pitchFamily="34" charset="0"/>
                <a:cs typeface="Times New Roman" panose="02020603050405020304" pitchFamily="18" charset="0"/>
              </a:rPr>
              <a:t>r</a:t>
            </a:r>
            <a:r>
              <a:rPr lang="pl-PL" sz="2300" kern="100" dirty="0">
                <a:effectLst/>
                <a:latin typeface="+mj-lt"/>
                <a:ea typeface="Calibri" panose="020F0502020204030204" pitchFamily="34" charset="0"/>
                <a:cs typeface="Centaur" panose="02030504050205020304" pitchFamily="18" charset="0"/>
              </a:rPr>
              <a:t>ó</a:t>
            </a:r>
            <a:r>
              <a:rPr lang="pl-PL" sz="2300" kern="100" dirty="0">
                <a:effectLst/>
                <a:latin typeface="+mj-lt"/>
                <a:ea typeface="Calibri" panose="020F0502020204030204" pitchFamily="34" charset="0"/>
                <a:cs typeface="Times New Roman" panose="02020603050405020304" pitchFamily="18" charset="0"/>
              </a:rPr>
              <a:t>d przyj</a:t>
            </a:r>
            <a:r>
              <a:rPr lang="pl-PL" sz="2300" kern="100" dirty="0">
                <a:effectLst/>
                <a:latin typeface="+mj-lt"/>
                <a:ea typeface="Calibri" panose="020F0502020204030204" pitchFamily="34" charset="0"/>
                <a:cs typeface="Calibri" panose="020F0502020204030204" pitchFamily="34" charset="0"/>
              </a:rPr>
              <a:t>ę</a:t>
            </a:r>
            <a:r>
              <a:rPr lang="pl-PL" sz="2300" kern="100" dirty="0">
                <a:effectLst/>
                <a:latin typeface="+mj-lt"/>
                <a:ea typeface="Calibri" panose="020F0502020204030204" pitchFamily="34" charset="0"/>
                <a:cs typeface="Times New Roman" panose="02020603050405020304" pitchFamily="18" charset="0"/>
              </a:rPr>
              <a:t>tych przez Rad</a:t>
            </a:r>
            <a:r>
              <a:rPr lang="pl-PL" sz="2300" kern="100" dirty="0">
                <a:effectLst/>
                <a:latin typeface="+mj-lt"/>
                <a:ea typeface="Calibri" panose="020F0502020204030204" pitchFamily="34" charset="0"/>
                <a:cs typeface="Calibri" panose="020F0502020204030204" pitchFamily="34" charset="0"/>
              </a:rPr>
              <a:t>ę</a:t>
            </a:r>
            <a:r>
              <a:rPr lang="pl-PL" sz="2300" kern="100" dirty="0">
                <a:effectLst/>
                <a:latin typeface="+mj-lt"/>
                <a:ea typeface="Calibri" panose="020F0502020204030204" pitchFamily="34" charset="0"/>
                <a:cs typeface="Times New Roman" panose="02020603050405020304" pitchFamily="18" charset="0"/>
              </a:rPr>
              <a:t> Europy Konwencji szczególn</a:t>
            </a:r>
            <a:r>
              <a:rPr lang="pl-PL" sz="2300" kern="100" dirty="0">
                <a:effectLst/>
                <a:latin typeface="+mj-lt"/>
                <a:ea typeface="Calibri" panose="020F0502020204030204" pitchFamily="34" charset="0"/>
                <a:cs typeface="Calibri" panose="020F0502020204030204" pitchFamily="34" charset="0"/>
              </a:rPr>
              <a:t>ą</a:t>
            </a:r>
            <a:r>
              <a:rPr lang="pl-PL" sz="2300" kern="100" dirty="0">
                <a:effectLst/>
                <a:latin typeface="+mj-lt"/>
                <a:ea typeface="Calibri" panose="020F0502020204030204" pitchFamily="34" charset="0"/>
                <a:cs typeface="Times New Roman" panose="02020603050405020304" pitchFamily="18" charset="0"/>
              </a:rPr>
              <a:t> rol</a:t>
            </a:r>
            <a:r>
              <a:rPr lang="pl-PL" sz="2300" kern="100" dirty="0">
                <a:effectLst/>
                <a:latin typeface="+mj-lt"/>
                <a:ea typeface="Calibri" panose="020F0502020204030204" pitchFamily="34" charset="0"/>
                <a:cs typeface="Calibri" panose="020F0502020204030204" pitchFamily="34" charset="0"/>
              </a:rPr>
              <a:t>ę</a:t>
            </a:r>
            <a:r>
              <a:rPr lang="pl-PL" sz="2300" kern="100" dirty="0">
                <a:effectLst/>
                <a:latin typeface="+mj-lt"/>
                <a:ea typeface="Calibri" panose="020F0502020204030204" pitchFamily="34" charset="0"/>
                <a:cs typeface="Times New Roman" panose="02020603050405020304" pitchFamily="18" charset="0"/>
              </a:rPr>
              <a:t> odgrywa </a:t>
            </a:r>
            <a:r>
              <a:rPr lang="pl-PL" sz="2300" b="1" kern="100" dirty="0">
                <a:effectLst/>
                <a:latin typeface="+mj-lt"/>
                <a:ea typeface="Calibri" panose="020F0502020204030204" pitchFamily="34" charset="0"/>
                <a:cs typeface="Times New Roman" panose="02020603050405020304" pitchFamily="18" charset="0"/>
              </a:rPr>
              <a:t>Konwencja o ochronie praw cz</a:t>
            </a:r>
            <a:r>
              <a:rPr lang="pl-PL" sz="2300" b="1" kern="100" dirty="0">
                <a:effectLst/>
                <a:latin typeface="+mj-lt"/>
                <a:ea typeface="Calibri" panose="020F0502020204030204" pitchFamily="34" charset="0"/>
                <a:cs typeface="Calibri" panose="020F0502020204030204" pitchFamily="34" charset="0"/>
              </a:rPr>
              <a:t>ł</a:t>
            </a:r>
            <a:r>
              <a:rPr lang="pl-PL" sz="2300" b="1" kern="100" dirty="0">
                <a:effectLst/>
                <a:latin typeface="+mj-lt"/>
                <a:ea typeface="Calibri" panose="020F0502020204030204" pitchFamily="34" charset="0"/>
                <a:cs typeface="Times New Roman" panose="02020603050405020304" pitchFamily="18" charset="0"/>
              </a:rPr>
              <a:t>owieka i podstawowych wolno</a:t>
            </a:r>
            <a:r>
              <a:rPr lang="pl-PL" sz="2300" b="1" kern="100" dirty="0">
                <a:effectLst/>
                <a:latin typeface="+mj-lt"/>
                <a:ea typeface="Calibri" panose="020F0502020204030204" pitchFamily="34" charset="0"/>
                <a:cs typeface="Calibri" panose="020F0502020204030204" pitchFamily="34" charset="0"/>
              </a:rPr>
              <a:t>ś</a:t>
            </a:r>
            <a:r>
              <a:rPr lang="pl-PL" sz="2300" b="1" kern="100" dirty="0">
                <a:effectLst/>
                <a:latin typeface="+mj-lt"/>
                <a:ea typeface="Calibri" panose="020F0502020204030204" pitchFamily="34" charset="0"/>
                <a:cs typeface="Times New Roman" panose="02020603050405020304" pitchFamily="18" charset="0"/>
              </a:rPr>
              <a:t>ci podpisana w Rzymie 4.11.1950 r.</a:t>
            </a:r>
            <a:r>
              <a:rPr lang="pl-PL" sz="2300" kern="100" dirty="0">
                <a:effectLst/>
                <a:latin typeface="+mj-lt"/>
                <a:ea typeface="Calibri" panose="020F0502020204030204" pitchFamily="34" charset="0"/>
                <a:cs typeface="Times New Roman" panose="02020603050405020304" pitchFamily="18" charset="0"/>
              </a:rPr>
              <a:t> (Europejska Konwencja Praw Cz</a:t>
            </a:r>
            <a:r>
              <a:rPr lang="pl-PL" sz="2300" kern="100" dirty="0">
                <a:effectLst/>
                <a:latin typeface="+mj-lt"/>
                <a:ea typeface="Calibri" panose="020F0502020204030204" pitchFamily="34" charset="0"/>
                <a:cs typeface="Calibri" panose="020F0502020204030204" pitchFamily="34" charset="0"/>
              </a:rPr>
              <a:t>ł</a:t>
            </a:r>
            <a:r>
              <a:rPr lang="pl-PL" sz="2300" kern="100" dirty="0">
                <a:effectLst/>
                <a:latin typeface="+mj-lt"/>
                <a:ea typeface="Calibri" panose="020F0502020204030204" pitchFamily="34" charset="0"/>
                <a:cs typeface="Times New Roman" panose="02020603050405020304" pitchFamily="18" charset="0"/>
              </a:rPr>
              <a:t>owieka). Polska ratyfikowa</a:t>
            </a:r>
            <a:r>
              <a:rPr lang="pl-PL" sz="2300" kern="100" dirty="0">
                <a:effectLst/>
                <a:latin typeface="+mj-lt"/>
                <a:ea typeface="Calibri" panose="020F0502020204030204" pitchFamily="34" charset="0"/>
                <a:cs typeface="Calibri" panose="020F0502020204030204" pitchFamily="34" charset="0"/>
              </a:rPr>
              <a:t>ł</a:t>
            </a:r>
            <a:r>
              <a:rPr lang="pl-PL" sz="2300" kern="100" dirty="0">
                <a:effectLst/>
                <a:latin typeface="+mj-lt"/>
                <a:ea typeface="Calibri" panose="020F0502020204030204" pitchFamily="34" charset="0"/>
                <a:cs typeface="Times New Roman" panose="02020603050405020304" pitchFamily="18" charset="0"/>
              </a:rPr>
              <a:t>a j</a:t>
            </a:r>
            <a:r>
              <a:rPr lang="pl-PL" sz="2300" kern="100" dirty="0">
                <a:effectLst/>
                <a:latin typeface="+mj-lt"/>
                <a:ea typeface="Calibri" panose="020F0502020204030204" pitchFamily="34" charset="0"/>
                <a:cs typeface="Calibri" panose="020F0502020204030204" pitchFamily="34" charset="0"/>
              </a:rPr>
              <a:t>ą</a:t>
            </a:r>
            <a:r>
              <a:rPr lang="pl-PL" sz="2300" kern="100" dirty="0">
                <a:effectLst/>
                <a:latin typeface="+mj-lt"/>
                <a:ea typeface="Calibri" panose="020F0502020204030204" pitchFamily="34" charset="0"/>
                <a:cs typeface="Times New Roman" panose="02020603050405020304" pitchFamily="18" charset="0"/>
              </a:rPr>
              <a:t> 19.01.1993 r. </a:t>
            </a:r>
          </a:p>
          <a:p>
            <a:pPr algn="just">
              <a:lnSpc>
                <a:spcPct val="120000"/>
              </a:lnSpc>
              <a:spcAft>
                <a:spcPts val="1000"/>
              </a:spcAft>
            </a:pPr>
            <a:r>
              <a:rPr lang="pl-PL" sz="2300" kern="100" dirty="0">
                <a:effectLst/>
                <a:latin typeface="+mj-lt"/>
                <a:ea typeface="Calibri" panose="020F0502020204030204" pitchFamily="34" charset="0"/>
                <a:cs typeface="Times New Roman" panose="02020603050405020304" pitchFamily="18" charset="0"/>
              </a:rPr>
              <a:t>Przyst</a:t>
            </a:r>
            <a:r>
              <a:rPr lang="pl-PL" sz="2300" kern="100" dirty="0">
                <a:effectLst/>
                <a:latin typeface="+mj-lt"/>
                <a:ea typeface="Calibri" panose="020F0502020204030204" pitchFamily="34" charset="0"/>
                <a:cs typeface="Calibri" panose="020F0502020204030204" pitchFamily="34" charset="0"/>
              </a:rPr>
              <a:t>ą</a:t>
            </a:r>
            <a:r>
              <a:rPr lang="pl-PL" sz="2300" kern="100" dirty="0">
                <a:effectLst/>
                <a:latin typeface="+mj-lt"/>
                <a:ea typeface="Calibri" panose="020F0502020204030204" pitchFamily="34" charset="0"/>
                <a:cs typeface="Times New Roman" panose="02020603050405020304" pitchFamily="18" charset="0"/>
              </a:rPr>
              <a:t>pienie do EKPC oznacza, </a:t>
            </a:r>
            <a:r>
              <a:rPr lang="pl-PL" sz="2300" kern="100" dirty="0">
                <a:effectLst/>
                <a:latin typeface="+mj-lt"/>
                <a:ea typeface="Calibri" panose="020F0502020204030204" pitchFamily="34" charset="0"/>
                <a:cs typeface="Calibri" panose="020F0502020204030204" pitchFamily="34" charset="0"/>
              </a:rPr>
              <a:t>ż</a:t>
            </a:r>
            <a:r>
              <a:rPr lang="pl-PL" sz="2300" kern="100" dirty="0">
                <a:effectLst/>
                <a:latin typeface="+mj-lt"/>
                <a:ea typeface="Calibri" panose="020F0502020204030204" pitchFamily="34" charset="0"/>
                <a:cs typeface="Times New Roman" panose="02020603050405020304" pitchFamily="18" charset="0"/>
              </a:rPr>
              <a:t>e okre</a:t>
            </a:r>
            <a:r>
              <a:rPr lang="pl-PL" sz="2300" kern="100" dirty="0">
                <a:effectLst/>
                <a:latin typeface="+mj-lt"/>
                <a:ea typeface="Calibri" panose="020F0502020204030204" pitchFamily="34" charset="0"/>
                <a:cs typeface="Calibri" panose="020F0502020204030204" pitchFamily="34" charset="0"/>
              </a:rPr>
              <a:t>ś</a:t>
            </a:r>
            <a:r>
              <a:rPr lang="pl-PL" sz="2300" kern="100" dirty="0">
                <a:effectLst/>
                <a:latin typeface="+mj-lt"/>
                <a:ea typeface="Calibri" panose="020F0502020204030204" pitchFamily="34" charset="0"/>
                <a:cs typeface="Times New Roman" panose="02020603050405020304" pitchFamily="18" charset="0"/>
              </a:rPr>
              <a:t>lone pa</a:t>
            </a:r>
            <a:r>
              <a:rPr lang="pl-PL" sz="2300" kern="100" dirty="0">
                <a:effectLst/>
                <a:latin typeface="+mj-lt"/>
                <a:ea typeface="Calibri" panose="020F0502020204030204" pitchFamily="34" charset="0"/>
                <a:cs typeface="Calibri" panose="020F0502020204030204" pitchFamily="34" charset="0"/>
              </a:rPr>
              <a:t>ń</a:t>
            </a:r>
            <a:r>
              <a:rPr lang="pl-PL" sz="2300" kern="100" dirty="0">
                <a:effectLst/>
                <a:latin typeface="+mj-lt"/>
                <a:ea typeface="Calibri" panose="020F0502020204030204" pitchFamily="34" charset="0"/>
                <a:cs typeface="Times New Roman" panose="02020603050405020304" pitchFamily="18" charset="0"/>
              </a:rPr>
              <a:t>stwo zobowi</a:t>
            </a:r>
            <a:r>
              <a:rPr lang="pl-PL" sz="2300" kern="100" dirty="0">
                <a:effectLst/>
                <a:latin typeface="+mj-lt"/>
                <a:ea typeface="Calibri" panose="020F0502020204030204" pitchFamily="34" charset="0"/>
                <a:cs typeface="Calibri" panose="020F0502020204030204" pitchFamily="34" charset="0"/>
              </a:rPr>
              <a:t>ą</a:t>
            </a:r>
            <a:r>
              <a:rPr lang="pl-PL" sz="2300" kern="100" dirty="0">
                <a:effectLst/>
                <a:latin typeface="+mj-lt"/>
                <a:ea typeface="Calibri" panose="020F0502020204030204" pitchFamily="34" charset="0"/>
                <a:cs typeface="Times New Roman" panose="02020603050405020304" pitchFamily="18" charset="0"/>
              </a:rPr>
              <a:t>zuje si</a:t>
            </a:r>
            <a:r>
              <a:rPr lang="pl-PL" sz="2300" kern="100" dirty="0">
                <a:effectLst/>
                <a:latin typeface="+mj-lt"/>
                <a:ea typeface="Calibri" panose="020F0502020204030204" pitchFamily="34" charset="0"/>
                <a:cs typeface="Calibri" panose="020F0502020204030204" pitchFamily="34" charset="0"/>
              </a:rPr>
              <a:t>ę</a:t>
            </a:r>
            <a:r>
              <a:rPr lang="pl-PL" sz="2300" kern="100" dirty="0">
                <a:effectLst/>
                <a:latin typeface="+mj-lt"/>
                <a:ea typeface="Calibri" panose="020F0502020204030204" pitchFamily="34" charset="0"/>
                <a:cs typeface="Times New Roman" panose="02020603050405020304" pitchFamily="18" charset="0"/>
              </a:rPr>
              <a:t> do zagwarantowania i przestrzegania okre</a:t>
            </a:r>
            <a:r>
              <a:rPr lang="pl-PL" sz="2300" kern="100" dirty="0">
                <a:effectLst/>
                <a:latin typeface="+mj-lt"/>
                <a:ea typeface="Calibri" panose="020F0502020204030204" pitchFamily="34" charset="0"/>
                <a:cs typeface="Calibri" panose="020F0502020204030204" pitchFamily="34" charset="0"/>
              </a:rPr>
              <a:t>ś</a:t>
            </a:r>
            <a:r>
              <a:rPr lang="pl-PL" sz="2300" kern="100" dirty="0">
                <a:effectLst/>
                <a:latin typeface="+mj-lt"/>
                <a:ea typeface="Calibri" panose="020F0502020204030204" pitchFamily="34" charset="0"/>
                <a:cs typeface="Times New Roman" panose="02020603050405020304" pitchFamily="18" charset="0"/>
              </a:rPr>
              <a:t>lonej puli praw i podstawowych wolno</a:t>
            </a:r>
            <a:r>
              <a:rPr lang="pl-PL" sz="2300" kern="100" dirty="0">
                <a:effectLst/>
                <a:latin typeface="+mj-lt"/>
                <a:ea typeface="Calibri" panose="020F0502020204030204" pitchFamily="34" charset="0"/>
                <a:cs typeface="Calibri" panose="020F0502020204030204" pitchFamily="34" charset="0"/>
              </a:rPr>
              <a:t>ś</a:t>
            </a:r>
            <a:r>
              <a:rPr lang="pl-PL" sz="2300" kern="100" dirty="0">
                <a:effectLst/>
                <a:latin typeface="+mj-lt"/>
                <a:ea typeface="Calibri" panose="020F0502020204030204" pitchFamily="34" charset="0"/>
                <a:cs typeface="Times New Roman" panose="02020603050405020304" pitchFamily="18" charset="0"/>
              </a:rPr>
              <a:t>ci. EKPC jest „</a:t>
            </a:r>
            <a:r>
              <a:rPr lang="pl-PL" sz="2300" i="1" kern="100" dirty="0">
                <a:effectLst/>
                <a:latin typeface="+mj-lt"/>
                <a:ea typeface="Calibri" panose="020F0502020204030204" pitchFamily="34" charset="0"/>
                <a:cs typeface="Times New Roman" panose="02020603050405020304" pitchFamily="18" charset="0"/>
              </a:rPr>
              <a:t>prawdziw</a:t>
            </a:r>
            <a:r>
              <a:rPr lang="pl-PL" sz="2300" i="1" kern="100" dirty="0">
                <a:effectLst/>
                <a:latin typeface="+mj-lt"/>
                <a:ea typeface="Calibri" panose="020F0502020204030204" pitchFamily="34" charset="0"/>
                <a:cs typeface="Calibri" panose="020F0502020204030204" pitchFamily="34" charset="0"/>
              </a:rPr>
              <a:t>ą</a:t>
            </a:r>
            <a:r>
              <a:rPr lang="pl-PL" sz="2300" i="1" kern="100" dirty="0">
                <a:effectLst/>
                <a:latin typeface="+mj-lt"/>
                <a:ea typeface="Calibri" panose="020F0502020204030204" pitchFamily="34" charset="0"/>
                <a:cs typeface="Times New Roman" panose="02020603050405020304" pitchFamily="18" charset="0"/>
              </a:rPr>
              <a:t> konstytucyjn</a:t>
            </a:r>
            <a:r>
              <a:rPr lang="pl-PL" sz="2300" i="1" kern="100" dirty="0">
                <a:effectLst/>
                <a:latin typeface="+mj-lt"/>
                <a:ea typeface="Calibri" panose="020F0502020204030204" pitchFamily="34" charset="0"/>
                <a:cs typeface="Calibri" panose="020F0502020204030204" pitchFamily="34" charset="0"/>
              </a:rPr>
              <a:t>ą</a:t>
            </a:r>
            <a:r>
              <a:rPr lang="pl-PL" sz="2300" i="1" kern="100" dirty="0">
                <a:effectLst/>
                <a:latin typeface="+mj-lt"/>
                <a:ea typeface="Calibri" panose="020F0502020204030204" pitchFamily="34" charset="0"/>
                <a:cs typeface="Times New Roman" panose="02020603050405020304" pitchFamily="18" charset="0"/>
              </a:rPr>
              <a:t> kart</a:t>
            </a:r>
            <a:r>
              <a:rPr lang="pl-PL" sz="2300" i="1" kern="100" dirty="0">
                <a:effectLst/>
                <a:latin typeface="+mj-lt"/>
                <a:ea typeface="Calibri" panose="020F0502020204030204" pitchFamily="34" charset="0"/>
                <a:cs typeface="Calibri" panose="020F0502020204030204" pitchFamily="34" charset="0"/>
              </a:rPr>
              <a:t>ą</a:t>
            </a:r>
            <a:r>
              <a:rPr lang="pl-PL" sz="2300" i="1" kern="100" dirty="0">
                <a:effectLst/>
                <a:latin typeface="+mj-lt"/>
                <a:ea typeface="Calibri" panose="020F0502020204030204" pitchFamily="34" charset="0"/>
                <a:cs typeface="Times New Roman" panose="02020603050405020304" pitchFamily="18" charset="0"/>
              </a:rPr>
              <a:t> podstawowych – cywilnych i politycznych – praw i wolno</a:t>
            </a:r>
            <a:r>
              <a:rPr lang="pl-PL" sz="2300" i="1" kern="100" dirty="0">
                <a:effectLst/>
                <a:latin typeface="+mj-lt"/>
                <a:ea typeface="Calibri" panose="020F0502020204030204" pitchFamily="34" charset="0"/>
                <a:cs typeface="Calibri" panose="020F0502020204030204" pitchFamily="34" charset="0"/>
              </a:rPr>
              <a:t>ś</a:t>
            </a:r>
            <a:r>
              <a:rPr lang="pl-PL" sz="2300" i="1" kern="100" dirty="0">
                <a:effectLst/>
                <a:latin typeface="+mj-lt"/>
                <a:ea typeface="Calibri" panose="020F0502020204030204" pitchFamily="34" charset="0"/>
                <a:cs typeface="Times New Roman" panose="02020603050405020304" pitchFamily="18" charset="0"/>
              </a:rPr>
              <a:t>ci dla kraj</a:t>
            </a:r>
            <a:r>
              <a:rPr lang="pl-PL" sz="2300" i="1" kern="100" dirty="0">
                <a:effectLst/>
                <a:latin typeface="+mj-lt"/>
                <a:ea typeface="Calibri" panose="020F0502020204030204" pitchFamily="34" charset="0"/>
                <a:cs typeface="Centaur" panose="02030504050205020304" pitchFamily="18" charset="0"/>
              </a:rPr>
              <a:t>ó</a:t>
            </a:r>
            <a:r>
              <a:rPr lang="pl-PL" sz="2300" i="1" kern="100" dirty="0">
                <a:effectLst/>
                <a:latin typeface="+mj-lt"/>
                <a:ea typeface="Calibri" panose="020F0502020204030204" pitchFamily="34" charset="0"/>
                <a:cs typeface="Times New Roman" panose="02020603050405020304" pitchFamily="18" charset="0"/>
              </a:rPr>
              <a:t>w skupionych w Radzie Europy</a:t>
            </a:r>
            <a:r>
              <a:rPr lang="pl-PL" sz="2300" kern="100" dirty="0">
                <a:effectLst/>
                <a:latin typeface="+mj-lt"/>
                <a:ea typeface="Calibri" panose="020F0502020204030204" pitchFamily="34" charset="0"/>
                <a:cs typeface="Times New Roman" panose="02020603050405020304" pitchFamily="18" charset="0"/>
              </a:rPr>
              <a:t>” (M.A. Nowicki w opracowaniu </a:t>
            </a:r>
            <a:r>
              <a:rPr lang="pl-PL" sz="2300" i="1" kern="100" dirty="0">
                <a:effectLst/>
                <a:latin typeface="+mj-lt"/>
                <a:ea typeface="Calibri" panose="020F0502020204030204" pitchFamily="34" charset="0"/>
                <a:cs typeface="Times New Roman" panose="02020603050405020304" pitchFamily="18" charset="0"/>
              </a:rPr>
              <a:t>Wokó</a:t>
            </a:r>
            <a:r>
              <a:rPr lang="pl-PL" sz="2300" i="1" kern="100" dirty="0">
                <a:effectLst/>
                <a:latin typeface="+mj-lt"/>
                <a:ea typeface="Calibri" panose="020F0502020204030204" pitchFamily="34" charset="0"/>
                <a:cs typeface="Calibri" panose="020F0502020204030204" pitchFamily="34" charset="0"/>
              </a:rPr>
              <a:t>ł</a:t>
            </a:r>
            <a:r>
              <a:rPr lang="pl-PL" sz="2300" i="1" kern="100" dirty="0">
                <a:effectLst/>
                <a:latin typeface="+mj-lt"/>
                <a:ea typeface="Calibri" panose="020F0502020204030204" pitchFamily="34" charset="0"/>
                <a:cs typeface="Times New Roman" panose="02020603050405020304" pitchFamily="18" charset="0"/>
              </a:rPr>
              <a:t> Konwencji Europejskiej. Komentarz do Europejskiej Konwencji Praw Cz</a:t>
            </a:r>
            <a:r>
              <a:rPr lang="pl-PL" sz="2300" i="1" kern="100" dirty="0">
                <a:effectLst/>
                <a:latin typeface="+mj-lt"/>
                <a:ea typeface="Calibri" panose="020F0502020204030204" pitchFamily="34" charset="0"/>
                <a:cs typeface="Calibri" panose="020F0502020204030204" pitchFamily="34" charset="0"/>
              </a:rPr>
              <a:t>ł</a:t>
            </a:r>
            <a:r>
              <a:rPr lang="pl-PL" sz="2300" i="1" kern="100" dirty="0">
                <a:effectLst/>
                <a:latin typeface="+mj-lt"/>
                <a:ea typeface="Calibri" panose="020F0502020204030204" pitchFamily="34" charset="0"/>
                <a:cs typeface="Times New Roman" panose="02020603050405020304" pitchFamily="18" charset="0"/>
              </a:rPr>
              <a:t>owieka</a:t>
            </a:r>
            <a:r>
              <a:rPr lang="pl-PL" sz="2300" kern="100" dirty="0">
                <a:effectLst/>
                <a:latin typeface="+mj-lt"/>
                <a:ea typeface="Calibri" panose="020F0502020204030204" pitchFamily="34" charset="0"/>
                <a:cs typeface="Times New Roman" panose="02020603050405020304" pitchFamily="18" charset="0"/>
              </a:rPr>
              <a:t>, Warszawa 2017). </a:t>
            </a:r>
          </a:p>
          <a:p>
            <a:pPr algn="just">
              <a:lnSpc>
                <a:spcPct val="137000"/>
              </a:lnSpc>
              <a:spcBef>
                <a:spcPts val="1000"/>
              </a:spcBef>
              <a:spcAft>
                <a:spcPts val="1000"/>
              </a:spcAft>
            </a:pPr>
            <a:endParaRPr lang="pl-PL" sz="1800" kern="100" dirty="0">
              <a:effectLst/>
              <a:latin typeface="Century Gothic" panose="020B0502020202020204" pitchFamily="34" charset="0"/>
              <a:ea typeface="Calibri" panose="020F0502020204030204" pitchFamily="34" charset="0"/>
              <a:cs typeface="Times New Roman" panose="02020603050405020304" pitchFamily="18" charset="0"/>
            </a:endParaRPr>
          </a:p>
          <a:p>
            <a:pPr algn="just">
              <a:lnSpc>
                <a:spcPct val="137000"/>
              </a:lnSpc>
              <a:spcBef>
                <a:spcPts val="1000"/>
              </a:spcBef>
              <a:spcAft>
                <a:spcPts val="10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37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81943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799D22-77DE-781D-10BD-AC189B04581C}"/>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9B6911C6-FE06-53AE-3888-2D3531709D1F}"/>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Krajowa Rada Radiofonii i Telewizji. Tryb.</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8071CC7A-388D-F224-EF78-4958A9913A12}"/>
              </a:ext>
            </a:extLst>
          </p:cNvPr>
          <p:cNvSpPr>
            <a:spLocks noGrp="1"/>
          </p:cNvSpPr>
          <p:nvPr>
            <p:ph idx="1"/>
          </p:nvPr>
        </p:nvSpPr>
        <p:spPr>
          <a:xfrm>
            <a:off x="1870283" y="1306387"/>
            <a:ext cx="9544477" cy="5208713"/>
          </a:xfrm>
        </p:spPr>
        <p:txBody>
          <a:bodyPr>
            <a:normAutofit lnSpcReduction="10000"/>
          </a:bodyPr>
          <a:lstStyle/>
          <a:p>
            <a:pPr algn="just">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KRRiT pracuje stale i zbiera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na posiedzeniach wtedy te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podejmowane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okre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lone akty prawne tego organu pa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stwowego. </a:t>
            </a:r>
          </a:p>
          <a:p>
            <a:pPr algn="just">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Do podstawowych akt</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prawnych KRRiT nale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uchwa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y wydawane w sprawach indywidualnych</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KRRiT wydaje tak</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akty normatywne, kt</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rymi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rozporz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dzenia, czyli przepisy wykonawcze</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do ustaw. </a:t>
            </a:r>
          </a:p>
          <a:p>
            <a:pPr algn="just">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Warto podkre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KRRiT jest jedynym podmiotem spoza obszaru w</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adzy wykonawczej uprawnionym do wydawania rozporz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dze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p>
          <a:p>
            <a:pPr algn="just">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Poza wymienionymi uchwa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ami i rozporz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dzeniami, kt</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re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podejmowane przez KRRiT in </a:t>
            </a:r>
            <a:r>
              <a:rPr lang="pl-PL" sz="1800" kern="100" dirty="0" err="1">
                <a:effectLst/>
                <a:latin typeface="Century Gothic" panose="020B0502020202020204" pitchFamily="34" charset="0"/>
                <a:ea typeface="Calibri" panose="020F0502020204030204" pitchFamily="34" charset="0"/>
                <a:cs typeface="Times New Roman" panose="02020603050405020304" pitchFamily="18" charset="0"/>
              </a:rPr>
              <a:t>pleno</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prawo wydania indywidualnego aktu stosowania prawa przys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uguje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Przewodnicz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cemu KRRiT i maj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one posta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decyzji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(np. w sprawie na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enia kary pieni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nej).</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Uchwa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 zapadaj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kszo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2/3 g</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os</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ustawowej liczby 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onk</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(art. 9 ust. 2 u.r.t.). Tak 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 je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li sk</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ad Krajowej Rady liczy pi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os</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b, 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kszo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bezwzgl</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dna 2/3 wynosi cztery g</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osy. Jest to bardzo wysoki pr</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g kwalifikowanej 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kszo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który uzasadniony jest szczególną rolą KRRiT.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54220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A4F4F1-A565-72B9-DFA6-14DEC3522B71}"/>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D1A1933A-BFA8-3563-B652-8114FE7384B4}"/>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Krajowa Rada Radiofonii i Telewizji. Zadania.</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3BC7CF78-02E1-A231-D14B-4E1E9E7B5DBB}"/>
              </a:ext>
            </a:extLst>
          </p:cNvPr>
          <p:cNvSpPr>
            <a:spLocks noGrp="1"/>
          </p:cNvSpPr>
          <p:nvPr>
            <p:ph idx="1"/>
          </p:nvPr>
        </p:nvSpPr>
        <p:spPr>
          <a:xfrm>
            <a:off x="1809323" y="1092871"/>
            <a:ext cx="10115977" cy="5612729"/>
          </a:xfrm>
        </p:spPr>
        <p:txBody>
          <a:bodyPr>
            <a:normAutofit fontScale="85000" lnSpcReduction="20000"/>
          </a:bodyPr>
          <a:lstStyle/>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Zgodnie z przepisem art. 213 ust. 1 Konstytucji RP Krajowa Rada Radiofonii i Telewizji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stoi na stra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y 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s</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owa, prawa do informacji oraz interesu publicznego w radiofonii i telewizji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Zadanie polegaj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ce na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staniu na stra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y 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s</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owa</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nale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 rozumie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jako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urzeczywistnienie prawa do g</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oszenia pogl</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 i dost</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pu do informacji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Zadanie koresponduje z wyra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on</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art. 14 Konstytucji RP zasad</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spo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ecznego przekazu. Dzia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ania KRRiT, a zw</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aszcza wydawanie decyzji koncesyjnych, powinno odbywa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 uwzgl</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dnieniem tej dyrektywy. Obywatele maj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prawo oczekiwa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prawdziwych i obiektywnych informacji o stanie spraw publicznych po to, aby mo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liwa by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 prawid</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owa ocena dzia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rz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cych. Aby oczekiwanie to mog</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 zosta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zrealizowane, ustawodawca uniezale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KRRiT od rz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du.</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Prawo dost</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pu do informacji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mo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na rozumie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dwojako. Z jednej strony dost</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 do informacji powinien mie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zapewniony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odbiorca us</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ug medialnych</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(np. z udogodnieniami dla os</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b niepe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nosprawnych). Z drugiej strony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dostawcy us</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ug medialnych musz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mie</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zapewnion</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swobod</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pozyskiwania i rozpowszechniania informacji.</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Stanie na stra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y interesu publicznego</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oznacza cel dzia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ania KRRiT, który mo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na sprowadzi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do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zapewniania pluralizmu w mediach elektronicznych</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Swoistym uszczegó</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owieniem tych zasad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postanowienia RTVU, które okre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laj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KRRiT jako organ pa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stwowy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ciwy w sprawach radiofonii i telewizji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(art. 5) oraz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stoj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cy na stra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y 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s</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owa</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radiu i telewizji, samodzielno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dostawc</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us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ug medialnych i interes</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odbiorc</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a tak</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zapewniaj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cy otwarty i pluralistyczny charakter radiofonii i telewizji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(art. 6).</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837212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8F6205-4606-0102-F893-A8FE4343E6B9}"/>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1E5F9502-726E-8C6F-E22C-82239FA1146A}"/>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Krajowa Rada Radiofonii i Telewizji. Zadania.</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A2DB5E9F-4B86-C136-C34B-86C531FCD0D1}"/>
              </a:ext>
            </a:extLst>
          </p:cNvPr>
          <p:cNvSpPr>
            <a:spLocks noGrp="1"/>
          </p:cNvSpPr>
          <p:nvPr>
            <p:ph idx="1"/>
          </p:nvPr>
        </p:nvSpPr>
        <p:spPr>
          <a:xfrm>
            <a:off x="1809323" y="1336711"/>
            <a:ext cx="10115977" cy="5612729"/>
          </a:xfrm>
        </p:spPr>
        <p:txBody>
          <a:bodyPr>
            <a:normAutofit/>
          </a:bodyPr>
          <a:lstStyle/>
          <a:p>
            <a:pPr marL="0" indent="0" algn="just">
              <a:lnSpc>
                <a:spcPct val="110000"/>
              </a:lnSpc>
              <a:spcBef>
                <a:spcPts val="1000"/>
              </a:spcBef>
              <a:spcAft>
                <a:spcPts val="1000"/>
              </a:spcAft>
              <a:buNone/>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Katalog zada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err="1">
                <a:effectLst/>
                <a:latin typeface="Century Gothic" panose="020B0502020202020204" pitchFamily="34" charset="0"/>
                <a:ea typeface="Calibri" panose="020F0502020204030204" pitchFamily="34" charset="0"/>
                <a:cs typeface="Times New Roman" panose="02020603050405020304" pitchFamily="18" charset="0"/>
              </a:rPr>
              <a:t>KRRiTV</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okre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lony zosta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art. 6 ust. 2RTVU. Wyliczenie zawarte w art. 6 ust. 2 ma charakter przyk</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adowy, o czym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wiadczy pos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enie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przez ustawodawc</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zwrotem „do zada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 nale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 szczeg</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projektowanie w porozumieniu z Prezesem RM kierunków polityki pa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stwa w dziedzinie radiofonii i telewizji; </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okre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lanie warunków prowadzenia dzia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przez dostawc</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us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ug medialnych; </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podejmowanie rozstrzygni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sprawach koncesji na rozpowszechnianie program</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wpisu do rejestru program</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oraz prowadzenie tego rejestru; </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r>
              <a:rPr lang="pl-PL" kern="100" dirty="0">
                <a:latin typeface="Century Gothic" panose="020B0502020202020204" pitchFamily="34" charset="0"/>
                <a:ea typeface="Calibri" panose="020F0502020204030204" pitchFamily="34" charset="0"/>
                <a:cs typeface="Times New Roman" panose="02020603050405020304" pitchFamily="18" charset="0"/>
              </a:rPr>
              <a:t>s</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prawowanie kontroli dzia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dostawc</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us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ug medialnych; </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r>
              <a:rPr lang="pl-PL" kern="100" dirty="0">
                <a:latin typeface="Century Gothic" panose="020B0502020202020204" pitchFamily="34" charset="0"/>
                <a:ea typeface="Calibri" panose="020F0502020204030204" pitchFamily="34" charset="0"/>
                <a:cs typeface="Times New Roman" panose="02020603050405020304" pitchFamily="18" charset="0"/>
              </a:rPr>
              <a:t>u</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stalanie wysoko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op</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za udzielenie koncesji i wpis do rejestru oraz ustalanie, na zasadach okre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lonych w ustawie, wysoko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op</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abonamentowych.</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060724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E9B4E-0F51-C0CE-8599-674881817253}"/>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D5917203-BB45-0380-9EA9-CC164C3EFCF9}"/>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Krajowa Rada Radiofonii i Telewizji. Koncesja.</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6B3BE55E-FA94-EC4B-5F49-129849B1D83E}"/>
              </a:ext>
            </a:extLst>
          </p:cNvPr>
          <p:cNvSpPr>
            <a:spLocks noGrp="1"/>
          </p:cNvSpPr>
          <p:nvPr>
            <p:ph idx="1"/>
          </p:nvPr>
        </p:nvSpPr>
        <p:spPr>
          <a:xfrm>
            <a:off x="1490008" y="1092871"/>
            <a:ext cx="10498792" cy="5612729"/>
          </a:xfrm>
        </p:spPr>
        <p:txBody>
          <a:bodyPr>
            <a:normAutofit fontScale="85000" lnSpcReduction="20000"/>
          </a:bodyPr>
          <a:lstStyle/>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Art. 33 ust. 1 RTVU: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1.Rozpowszechnianie programów radiowych i telewizyjnych, z wyj</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tkiem program</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 publicznej radiofonii i telewizji, wymaga uzyskania koncesji.1a.Nie wymaga uzyskania koncesji rozpowszechnianie program</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 telewizyjnych wy</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cznie w systemach teleinformatycznych, chyba </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 program taki ma by</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rozprowadzany naziemnie, satelitarnie lub w sieciach kablowych.2.Organem w</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ciwym w sprawach koncesji jest Przewodnicz</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cy Krajowej Rady.3.Przewodnicz</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cy Krajowej Rady podejmuje decyzj</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w sprawie koncesji na podstawie uchwa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y Krajowej Rady. Decyzja w tej sprawie jest ostateczna</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Artyku</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33 ust. 1 stanowi,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rozpowszechnianie program</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 radiowych i telewizyjnych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wymaga uzyskania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koncesji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Koncesja to publicznoprawne uprawnienie podmiotowe, przyznawane konkretnemu, indywidualnie oznaczonemu podmiotowi poprzez decyzj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ciwego organu, kt</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ry spe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nia ustawowo okre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lone wymagania (warunki) umo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liwiaj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ce wykonywanie okre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lonego rodzaju dzia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gospodarczej.</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Mo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liwo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koncesjonowania dzia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w zakresie rozpowszechniania program</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 radiowych i telewizyjnych potwierdza tre</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art. 54 ust. 2 Konstytucji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kt</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ry stanowi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cenzura prewencyjna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spo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ecznego przekazu oraz koncesjonowanie prasy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zakazane, jednocze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nie wskazuje,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ustawa mo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e wprowadzi</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obowi</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zek uprzedniego uzyskania koncesji na prowadzenie stacji radiowej lub telewizyjnej</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p>
          <a:p>
            <a:pPr algn="just">
              <a:lnSpc>
                <a:spcPct val="120000"/>
              </a:lnSpc>
              <a:spcBef>
                <a:spcPts val="1000"/>
              </a:spcBef>
              <a:spcAft>
                <a:spcPts val="1000"/>
              </a:spcAft>
            </a:pPr>
            <a:r>
              <a:rPr lang="pl-PL" sz="1800" kern="100" dirty="0">
                <a:effectLst/>
                <a:latin typeface="+mj-lt"/>
                <a:ea typeface="Calibri" panose="020F0502020204030204" pitchFamily="34" charset="0"/>
                <a:cs typeface="Times New Roman" panose="02020603050405020304" pitchFamily="18" charset="0"/>
              </a:rPr>
              <a:t>Oznacza to, że w systemie prawa polskiego obowiązuje zasada, zgodnie z którą koncesja jest wymagana na rozpowszechnianie programów radiowych i telewizyjnych wykonywanych w ramach działalności gospodarczej.</a:t>
            </a:r>
          </a:p>
          <a:p>
            <a:pPr algn="just">
              <a:lnSpc>
                <a:spcPct val="12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065418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84089-C106-54B7-2904-9C84CEA61684}"/>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FD4D31E3-98D7-EB55-FCA6-41EA96BC69A0}"/>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Krajowa Rada Radiofonii i Telewizji. Koncesja.</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B17256FA-5CC0-172F-F6EA-CAAC19AA7A9D}"/>
              </a:ext>
            </a:extLst>
          </p:cNvPr>
          <p:cNvSpPr>
            <a:spLocks noGrp="1"/>
          </p:cNvSpPr>
          <p:nvPr>
            <p:ph idx="1"/>
          </p:nvPr>
        </p:nvSpPr>
        <p:spPr>
          <a:xfrm>
            <a:off x="1490008" y="1092871"/>
            <a:ext cx="10498792" cy="5612729"/>
          </a:xfrm>
        </p:spPr>
        <p:txBody>
          <a:bodyPr>
            <a:normAutofit lnSpcReduction="10000"/>
          </a:bodyPr>
          <a:lstStyle/>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Przepis art. 35 RTVU precyzuje krąg podmiotów, które mogą uzyskać i wykonywać koncesję na rozpowszechnianie programów radiowych i telewizyjnych. Koncesja może być udzielona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osobie fizycznej, posiadającej obywatelstwo polskie i stałe miejsce zamieszkania na terytorium Rzeczypospolitej Polskiej</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osobie prawnej lub osobowej spółce handlowej</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które mają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siedzibę na terytorium Rzeczypospolitej Polskiej</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p>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Koncesja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dla spółki z udziałem osób zagranicznych</a:t>
            </a:r>
            <a:r>
              <a:rPr lang="pl-PL" b="1" kern="100" dirty="0">
                <a:latin typeface="Century Gothic" panose="020B0502020202020204" pitchFamily="34" charset="0"/>
                <a:ea typeface="Calibri" panose="020F0502020204030204" pitchFamily="34" charset="0"/>
                <a:cs typeface="Times New Roman" panose="02020603050405020304" pitchFamily="18" charset="0"/>
              </a:rPr>
              <a:t> </a:t>
            </a:r>
            <a:r>
              <a:rPr lang="pl-PL" kern="100" dirty="0">
                <a:latin typeface="Century Gothic" panose="020B0502020202020204" pitchFamily="34" charset="0"/>
                <a:ea typeface="Calibri" panose="020F0502020204030204" pitchFamily="34" charset="0"/>
                <a:cs typeface="Times New Roman" panose="02020603050405020304" pitchFamily="18" charset="0"/>
              </a:rPr>
              <a:t>przewiduje pewne ograniczenia: m.</a:t>
            </a:r>
            <a:r>
              <a:rPr lang="pl-PL" kern="100">
                <a:latin typeface="Century Gothic" panose="020B0502020202020204" pitchFamily="34" charset="0"/>
                <a:ea typeface="Calibri" panose="020F0502020204030204" pitchFamily="34" charset="0"/>
                <a:cs typeface="Times New Roman" panose="02020603050405020304" pitchFamily="18" charset="0"/>
              </a:rPr>
              <a:t>in. </a:t>
            </a:r>
            <a:r>
              <a:rPr lang="pl-PL" sz="1800" kern="100">
                <a:effectLst/>
                <a:latin typeface="Century Gothic" panose="020B0502020202020204" pitchFamily="34" charset="0"/>
                <a:ea typeface="Calibri" panose="020F0502020204030204" pitchFamily="34" charset="0"/>
                <a:cs typeface="Times New Roman" panose="02020603050405020304" pitchFamily="18" charset="0"/>
              </a:rPr>
              <a:t>udział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kapitałowy osób zagranicznych w spółce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nie przekracza 49%, osobami uprawnionymi do reprezentowania będą w większości osoby posiadające obywatelstwo polskie</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osoby zagraniczne nie mogą dysponować większością przekraczającą 49% głosów, członkami rady nadzorczej spółki będą w większości osoby posiadające obywatelstwo polskie i stałe miejsce zamieszkania w Polsce.</a:t>
            </a:r>
          </a:p>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Koncesja może być również udzielona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osobie zagranicznej lub  spółce zależnej od osoby zagranicznej</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 których siedziba lub stałe miejsce zamieszkania znajduje się w państwie członkowskim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Europejskiego Obszaru Gospodarczego</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 bez stosowania ograniczeń zawartych w ust. 2.</a:t>
            </a:r>
          </a:p>
          <a:p>
            <a:pPr algn="just">
              <a:lnSpc>
                <a:spcPct val="120000"/>
              </a:lnSpc>
              <a:spcBef>
                <a:spcPts val="1000"/>
              </a:spcBef>
              <a:spcAft>
                <a:spcPts val="10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316363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3D271A-8EC5-5A65-818E-13BFC1D151F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5E7F8284-F272-5FC0-B245-0F29ED577A0C}"/>
              </a:ext>
            </a:extLst>
          </p:cNvPr>
          <p:cNvSpPr>
            <a:spLocks noGrp="1"/>
          </p:cNvSpPr>
          <p:nvPr>
            <p:ph type="title"/>
          </p:nvPr>
        </p:nvSpPr>
        <p:spPr>
          <a:xfrm>
            <a:off x="1809323" y="616490"/>
            <a:ext cx="9330579" cy="952763"/>
          </a:xfrm>
        </p:spPr>
        <p:txBody>
          <a:bodyPr>
            <a:normAutofit/>
          </a:bodyPr>
          <a:lstStyle/>
          <a:p>
            <a:pPr algn="just">
              <a:lnSpc>
                <a:spcPct val="137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Krajowa Rada Radiofonii i Telewizji. Koncesja.</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148E4158-D808-17B7-5B4C-2A8394B92474}"/>
              </a:ext>
            </a:extLst>
          </p:cNvPr>
          <p:cNvSpPr>
            <a:spLocks noGrp="1"/>
          </p:cNvSpPr>
          <p:nvPr>
            <p:ph idx="1"/>
          </p:nvPr>
        </p:nvSpPr>
        <p:spPr>
          <a:xfrm>
            <a:off x="1809323" y="1092871"/>
            <a:ext cx="10115977" cy="5612729"/>
          </a:xfrm>
        </p:spPr>
        <p:txBody>
          <a:bodyPr>
            <a:normAutofit fontScale="92500" lnSpcReduction="20000"/>
          </a:bodyPr>
          <a:lstStyle/>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Zgodnie z art. 33 ust. 2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organem w</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ciwym w sprawach koncesji jest Przewodnicz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cy KRRiT. </a:t>
            </a:r>
          </a:p>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Jednocze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nie jednak art. 33 ust. 3 stanowi,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Przewodnicz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cy KRRiT podejmuje decyzj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sprawie koncesji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na podstawie uchwa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y KRRiT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Decyzja przewodnicz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cego KRRiT musi znajdowa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oparcie i uzasadnienie w uchwale KRRiT. W konsekwencji</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brak uchwa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y KRRiT w odniesieniu do konkretnej kwestii dotycz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cej koncesji wy</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cza mo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liwo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podj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cia przez przewodnicz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cego KRRiT jakiejkolwiek decyzji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Koncesja</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na podstawie której nabywa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prawo do rozpowszechniania program</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telewizyjnych i radiowych,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jest decyzj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administracyjn</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p>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Artyku</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33 ust. 3 stanowi,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decyzja Przewodnicz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cego KRRiT w sprawie koncesji jest ostateczna</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Zgodnie z art. 16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1 k.p.a. ostatecznymi decyzjami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decyzje, od kt</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rych nie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 odwo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anie w administracyjnym toku instancji lub wniosek o ponowne rozpatrzenie sprawy. Przewodnicz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cy KRRiT jest kierownikiem innego r</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wnorz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dnego urz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du pa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stwowego, wydaj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cym decyzje administracyjne w rozumieniu art. 5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2 pkt 4 k.p.a., i co za tym idzie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od jego decyzji w sprawach koncesji przys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uguje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wniosek o ponowne rozpatrzenie sprawy</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Na decyzj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Przewodnicz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cego KRRiT w wyniku ponownego rozpatrzenia sprawy stronie przys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uguje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skarga do wojew</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dzkiego s</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du administracyjnego</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988403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0606B90-D4D2-B07F-215A-DCD4586BA608}"/>
              </a:ext>
            </a:extLst>
          </p:cNvPr>
          <p:cNvSpPr>
            <a:spLocks noGrp="1"/>
          </p:cNvSpPr>
          <p:nvPr>
            <p:ph type="title"/>
          </p:nvPr>
        </p:nvSpPr>
        <p:spPr>
          <a:xfrm>
            <a:off x="4160468" y="2490232"/>
            <a:ext cx="8911687" cy="1280890"/>
          </a:xfrm>
        </p:spPr>
        <p:txBody>
          <a:bodyPr/>
          <a:lstStyle/>
          <a:p>
            <a:r>
              <a:rPr lang="pl-PL" b="1" dirty="0"/>
              <a:t>Dziękuję za uwagę.</a:t>
            </a:r>
          </a:p>
        </p:txBody>
      </p:sp>
    </p:spTree>
    <p:extLst>
      <p:ext uri="{BB962C8B-B14F-4D97-AF65-F5344CB8AC3E}">
        <p14:creationId xmlns:p14="http://schemas.microsoft.com/office/powerpoint/2010/main" val="4076181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A698D-F164-09B7-7D2E-F5FF4BB20B7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2A6CC65D-54F6-57FF-ED5C-7DA9CE7B6556}"/>
              </a:ext>
            </a:extLst>
          </p:cNvPr>
          <p:cNvSpPr>
            <a:spLocks noGrp="1"/>
          </p:cNvSpPr>
          <p:nvPr>
            <p:ph type="title"/>
          </p:nvPr>
        </p:nvSpPr>
        <p:spPr>
          <a:xfrm>
            <a:off x="2037923" y="723325"/>
            <a:ext cx="9330579" cy="952763"/>
          </a:xfrm>
        </p:spPr>
        <p:txBody>
          <a:bodyPr>
            <a:normAutofit/>
          </a:bodyPr>
          <a:lstStyle/>
          <a:p>
            <a:pPr algn="just">
              <a:lnSpc>
                <a:spcPct val="137000"/>
              </a:lnSpc>
              <a:spcBef>
                <a:spcPts val="1000"/>
              </a:spcBef>
              <a:spcAft>
                <a:spcPts val="1000"/>
              </a:spcAft>
            </a:pPr>
            <a:r>
              <a:rPr lang="pl-PL" sz="1800" b="1" kern="100" dirty="0">
                <a:latin typeface="Century Gothic" panose="020B0502020202020204" pitchFamily="34" charset="0"/>
                <a:ea typeface="Calibri" panose="020F0502020204030204" pitchFamily="34" charset="0"/>
                <a:cs typeface="Times New Roman" panose="02020603050405020304" pitchFamily="18" charset="0"/>
              </a:rPr>
              <a:t>Art. 10</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Europejskiej Konwencji Praw Cz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owieka.</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BA2C67A2-AB5A-9F44-C58F-68801C08762D}"/>
              </a:ext>
            </a:extLst>
          </p:cNvPr>
          <p:cNvSpPr>
            <a:spLocks noGrp="1"/>
          </p:cNvSpPr>
          <p:nvPr>
            <p:ph idx="1"/>
          </p:nvPr>
        </p:nvSpPr>
        <p:spPr>
          <a:xfrm>
            <a:off x="2037923" y="1199707"/>
            <a:ext cx="9602798" cy="5442393"/>
          </a:xfrm>
        </p:spPr>
        <p:txBody>
          <a:bodyPr>
            <a:normAutofit/>
          </a:bodyPr>
          <a:lstStyle/>
          <a:p>
            <a:pPr marL="0" indent="0" algn="just">
              <a:lnSpc>
                <a:spcPct val="110000"/>
              </a:lnSpc>
              <a:spcBef>
                <a:spcPts val="1000"/>
              </a:spcBef>
              <a:spcAft>
                <a:spcPts val="1000"/>
              </a:spcAft>
              <a:buNone/>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owa (swobody wypowiedzi) dotycz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regulacje zawarte w art. 10 EKPC: </a:t>
            </a:r>
          </a:p>
          <a:p>
            <a:pPr marL="0" indent="0" algn="just">
              <a:lnSpc>
                <a:spcPct val="110000"/>
              </a:lnSpc>
              <a:spcBef>
                <a:spcPts val="1000"/>
              </a:spcBef>
              <a:spcAft>
                <a:spcPts val="1000"/>
              </a:spcAft>
              <a:buNone/>
            </a:pP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1.Ka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dy ma prawo do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ci wyra</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ania opinii</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Prawo to obejmuje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posiadania pogl</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d</a:t>
            </a:r>
            <a:r>
              <a:rPr lang="pl-PL" sz="1800" b="1"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oraz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otrzymywania i przekazywania informacji i idei</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bez ingerencji w</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adz publicznych i bez wzgl</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du na granice pa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stwowe. Niniejszy przepis nie wyklucza prawa Pa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stw do poddania procedurze zezwole</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przedsi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biorstw radiowych, telewizyjnych lub kinematograficznych.</a:t>
            </a:r>
          </a:p>
          <a:p>
            <a:pPr marL="0" indent="0" algn="just">
              <a:lnSpc>
                <a:spcPct val="110000"/>
              </a:lnSpc>
              <a:spcBef>
                <a:spcPts val="1000"/>
              </a:spcBef>
              <a:spcAft>
                <a:spcPts val="1000"/>
              </a:spcAft>
              <a:buNone/>
            </a:pP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2.Korzystanie z tych wolno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ci poci</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gaj</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cych za sob</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obowi</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zki i odpowiedzialno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mo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 podlega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takim wymogom formalnym, warunkom,</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ograniczeniom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i sankcjom, jakie s</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przewidziane przez ustaw</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i niezb</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dne w spo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ecze</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stwie demokratycznym w interesie bezpiecze</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stwa pa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stwowego, integralno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ci terytorialnej lub bezpiecze</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stwa publicznego ze wzgl</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du na konieczno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zapobie</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enia zak</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ceniu porz</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dku lub przest</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pstwu, z uwagi na ochron</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zdrowia i moralno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ci, ochron</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dobrego imienia i praw innych os</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b oraz ze wzgl</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du na zapobie</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enie ujawnieniu informacji poufnych lub na zagwarantowanie powagi i bezstronno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ci w</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adzy s</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dowej</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p>
          <a:p>
            <a:pPr algn="just">
              <a:lnSpc>
                <a:spcPct val="110000"/>
              </a:lnSpc>
              <a:spcBef>
                <a:spcPts val="1000"/>
              </a:spcBef>
              <a:spcAft>
                <a:spcPts val="10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endParaRPr lang="pl-PL" sz="1800" kern="100" dirty="0">
              <a:effectLst/>
              <a:latin typeface="Century Gothic" panose="020B0502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45082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69397B-541F-DAF1-6FCC-332354C9CD3B}"/>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89CF7C99-EB04-C01F-1F00-FBC7736BD1B7}"/>
              </a:ext>
            </a:extLst>
          </p:cNvPr>
          <p:cNvSpPr>
            <a:spLocks noGrp="1"/>
          </p:cNvSpPr>
          <p:nvPr>
            <p:ph type="title"/>
          </p:nvPr>
        </p:nvSpPr>
        <p:spPr>
          <a:xfrm>
            <a:off x="2370883" y="598710"/>
            <a:ext cx="9330579" cy="952763"/>
          </a:xfrm>
        </p:spPr>
        <p:txBody>
          <a:bodyPr>
            <a:normAutofit/>
          </a:bodyPr>
          <a:lstStyle/>
          <a:p>
            <a:pPr algn="just">
              <a:lnSpc>
                <a:spcPct val="137000"/>
              </a:lnSpc>
              <a:spcBef>
                <a:spcPts val="1000"/>
              </a:spcBef>
              <a:spcAft>
                <a:spcPts val="1000"/>
              </a:spcAft>
            </a:pPr>
            <a:r>
              <a:rPr lang="pl-PL" sz="1800" b="1" kern="100" dirty="0">
                <a:latin typeface="Century Gothic" panose="020B0502020202020204" pitchFamily="34" charset="0"/>
                <a:ea typeface="Calibri" panose="020F0502020204030204" pitchFamily="34" charset="0"/>
                <a:cs typeface="Times New Roman" panose="02020603050405020304" pitchFamily="18" charset="0"/>
              </a:rPr>
              <a:t>Art. 10</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Europejskiej Konwencji Praw Cz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owieka.</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8F31C8AE-3A7F-F43F-074E-3D9A65A8F2BE}"/>
              </a:ext>
            </a:extLst>
          </p:cNvPr>
          <p:cNvSpPr>
            <a:spLocks noGrp="1"/>
          </p:cNvSpPr>
          <p:nvPr>
            <p:ph idx="1"/>
          </p:nvPr>
        </p:nvSpPr>
        <p:spPr>
          <a:xfrm>
            <a:off x="2037923" y="1199707"/>
            <a:ext cx="9602798" cy="5442393"/>
          </a:xfrm>
        </p:spPr>
        <p:txBody>
          <a:bodyPr>
            <a:normAutofit lnSpcReduction="10000"/>
          </a:bodyPr>
          <a:lstStyle/>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Tre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art. 10 EKPC formu</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uje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wyra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ania opinii, jako obejmuj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trzy elementy: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posiadania pogl</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otrzymywania informacji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oraz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ich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przekazywania</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polskim tek</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cie konwencji pos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ono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art. 10 zwrotem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do wyra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ania opinii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przez co niezbyt dok</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adnie oddano oryginaln</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tre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sformu</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owania </a:t>
            </a:r>
            <a:r>
              <a:rPr lang="pl-PL" sz="1800" b="1" i="1" kern="100" dirty="0" err="1">
                <a:effectLst/>
                <a:latin typeface="Century Gothic" panose="020B0502020202020204" pitchFamily="34" charset="0"/>
                <a:ea typeface="Calibri" panose="020F0502020204030204" pitchFamily="34" charset="0"/>
                <a:cs typeface="Times New Roman" panose="02020603050405020304" pitchFamily="18" charset="0"/>
              </a:rPr>
              <a:t>freedom</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of </a:t>
            </a:r>
            <a:r>
              <a:rPr lang="pl-PL" sz="1800" b="1" i="1" kern="100" dirty="0" err="1">
                <a:effectLst/>
                <a:latin typeface="Century Gothic" panose="020B0502020202020204" pitchFamily="34" charset="0"/>
                <a:ea typeface="Calibri" panose="020F0502020204030204" pitchFamily="34" charset="0"/>
                <a:cs typeface="Times New Roman" panose="02020603050405020304" pitchFamily="18" charset="0"/>
              </a:rPr>
              <a:t>expression</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Angielskie poj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cie </a:t>
            </a:r>
            <a:r>
              <a:rPr lang="pl-PL" sz="1800" i="1" kern="100" dirty="0" err="1">
                <a:effectLst/>
                <a:latin typeface="Century Gothic" panose="020B0502020202020204" pitchFamily="34" charset="0"/>
                <a:ea typeface="Calibri" panose="020F0502020204030204" pitchFamily="34" charset="0"/>
                <a:cs typeface="Times New Roman" panose="02020603050405020304" pitchFamily="18" charset="0"/>
              </a:rPr>
              <a:t>freedom</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of </a:t>
            </a:r>
            <a:r>
              <a:rPr lang="pl-PL" sz="1800" i="1" kern="100" dirty="0" err="1">
                <a:effectLst/>
                <a:latin typeface="Century Gothic" panose="020B0502020202020204" pitchFamily="34" charset="0"/>
                <a:ea typeface="Calibri" panose="020F0502020204030204" pitchFamily="34" charset="0"/>
                <a:cs typeface="Times New Roman" panose="02020603050405020304" pitchFamily="18" charset="0"/>
              </a:rPr>
              <a:t>expression</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powinno by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t</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umaczone jako</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wypowiedzi</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Problematyka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wypowiedzi w orzecznictwie Trybuna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 w Strasburgu wskazuje,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zakres tego poj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cia jest bardzo szeroki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r>
              <a:rPr lang="pl-PL" sz="1800" kern="0" dirty="0">
                <a:effectLst/>
                <a:latin typeface="Century Gothic" panose="020B0502020202020204" pitchFamily="34" charset="0"/>
                <a:ea typeface="Calibri" panose="020F0502020204030204" pitchFamily="34" charset="0"/>
                <a:cs typeface="TimesNewRomanPSMT"/>
              </a:rPr>
              <a:t>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ta obejmuje idee, opinie, informacje.</a:t>
            </a:r>
            <a:r>
              <a:rPr lang="pl-PL" sz="1800" kern="0" dirty="0">
                <a:effectLst/>
                <a:latin typeface="Century Gothic" panose="020B0502020202020204" pitchFamily="34" charset="0"/>
                <a:ea typeface="Calibri" panose="020F0502020204030204" pitchFamily="34" charset="0"/>
                <a:cs typeface="TimesNewRomanPSMT"/>
              </a:rPr>
              <a:t>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Opinie i idee – w odró</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nieniu do informacji – koncentruj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na ocenach i komentarzach, obejmuj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 elementy warto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ciuj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ce. Informacje natomiast maj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neutralny i obiektywny charakter. </a:t>
            </a: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tpliwo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w zakresie rozumienia angielskiego wyra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enia </a:t>
            </a:r>
            <a:r>
              <a:rPr lang="pl-PL" sz="1800" i="1" kern="100" dirty="0" err="1">
                <a:effectLst/>
                <a:latin typeface="Century Gothic" panose="020B0502020202020204" pitchFamily="34" charset="0"/>
                <a:ea typeface="Calibri" panose="020F0502020204030204" pitchFamily="34" charset="0"/>
                <a:cs typeface="Times New Roman" panose="02020603050405020304" pitchFamily="18" charset="0"/>
              </a:rPr>
              <a:t>freedom</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of </a:t>
            </a:r>
            <a:r>
              <a:rPr lang="pl-PL" sz="1800" i="1" kern="100" dirty="0" err="1">
                <a:effectLst/>
                <a:latin typeface="Century Gothic" panose="020B0502020202020204" pitchFamily="34" charset="0"/>
                <a:ea typeface="Calibri" panose="020F0502020204030204" pitchFamily="34" charset="0"/>
                <a:cs typeface="Times New Roman" panose="02020603050405020304" pitchFamily="18" charset="0"/>
              </a:rPr>
              <a:t>expression</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nale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 t</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umaczy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na rzecz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wypowiedzi, obejmuj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cej swym zakresem z</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arówno opinie, jak i wypowiedzi w sferze faktów</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37000"/>
              </a:lnSpc>
              <a:spcBef>
                <a:spcPts val="1000"/>
              </a:spcBef>
              <a:spcAft>
                <a:spcPts val="1000"/>
              </a:spcAft>
            </a:pPr>
            <a:endParaRPr lang="pl-PL" sz="1800" kern="100" dirty="0">
              <a:effectLst/>
              <a:latin typeface="Century Gothic" panose="020B0502020202020204" pitchFamily="34" charset="0"/>
              <a:ea typeface="Calibri" panose="020F0502020204030204" pitchFamily="34" charset="0"/>
              <a:cs typeface="Times New Roman" panose="02020603050405020304" pitchFamily="18" charset="0"/>
            </a:endParaRPr>
          </a:p>
          <a:p>
            <a:pPr algn="just">
              <a:lnSpc>
                <a:spcPct val="137000"/>
              </a:lnSpc>
              <a:spcBef>
                <a:spcPts val="1000"/>
              </a:spcBef>
              <a:spcAft>
                <a:spcPts val="10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37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91013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C5A2AE-C767-A9D2-5DB0-6804D4208169}"/>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13DBB2D7-D7A2-7282-065C-0C597BD6CA38}"/>
              </a:ext>
            </a:extLst>
          </p:cNvPr>
          <p:cNvSpPr>
            <a:spLocks noGrp="1"/>
          </p:cNvSpPr>
          <p:nvPr>
            <p:ph type="title"/>
          </p:nvPr>
        </p:nvSpPr>
        <p:spPr>
          <a:xfrm>
            <a:off x="2370883" y="598710"/>
            <a:ext cx="9330579" cy="952763"/>
          </a:xfrm>
        </p:spPr>
        <p:txBody>
          <a:bodyPr>
            <a:normAutofit/>
          </a:bodyPr>
          <a:lstStyle/>
          <a:p>
            <a:pPr algn="just">
              <a:lnSpc>
                <a:spcPct val="137000"/>
              </a:lnSpc>
              <a:spcBef>
                <a:spcPts val="1000"/>
              </a:spcBef>
              <a:spcAft>
                <a:spcPts val="1000"/>
              </a:spcAft>
            </a:pPr>
            <a:r>
              <a:rPr lang="pl-PL" sz="1800" b="1" kern="100" dirty="0">
                <a:latin typeface="Century Gothic" panose="020B0502020202020204" pitchFamily="34" charset="0"/>
                <a:ea typeface="Calibri" panose="020F0502020204030204" pitchFamily="34" charset="0"/>
                <a:cs typeface="Times New Roman" panose="02020603050405020304" pitchFamily="18" charset="0"/>
              </a:rPr>
              <a:t>Art. 10</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Europejskiej Konwencji Praw Cz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owieka.</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8056BBAB-6C9B-65CC-1C7B-B4E17D44043B}"/>
              </a:ext>
            </a:extLst>
          </p:cNvPr>
          <p:cNvSpPr>
            <a:spLocks noGrp="1"/>
          </p:cNvSpPr>
          <p:nvPr>
            <p:ph idx="1"/>
          </p:nvPr>
        </p:nvSpPr>
        <p:spPr>
          <a:xfrm>
            <a:off x="2037922" y="1143001"/>
            <a:ext cx="9856897" cy="5499100"/>
          </a:xfrm>
        </p:spPr>
        <p:txBody>
          <a:bodyPr>
            <a:normAutofit fontScale="77500" lnSpcReduction="20000"/>
          </a:bodyPr>
          <a:lstStyle/>
          <a:p>
            <a:pPr algn="just">
              <a:lnSpc>
                <a:spcPct val="110000"/>
              </a:lnSpc>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Brzmienie omawianego przepisu jest lakoniczne. Jego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tre</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doprecyzowuje orzecznictwo ETPC</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Dlatego dla ustalenia zakresu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owa podstawowe znaczenie ma analiza orzecznictwa ETPC.</a:t>
            </a:r>
          </a:p>
          <a:p>
            <a:pPr algn="just">
              <a:lnSpc>
                <a:spcPct val="110000"/>
              </a:lnSpc>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wyroku z 17.12.1976 r. w sprawie </a:t>
            </a:r>
            <a:r>
              <a:rPr lang="pl-PL" sz="1800" kern="100" dirty="0" err="1">
                <a:effectLst/>
                <a:latin typeface="Century Gothic" panose="020B0502020202020204" pitchFamily="34" charset="0"/>
                <a:ea typeface="Calibri" panose="020F0502020204030204" pitchFamily="34" charset="0"/>
                <a:cs typeface="Times New Roman" panose="02020603050405020304" pitchFamily="18" charset="0"/>
              </a:rPr>
              <a:t>Handyside</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przeciwko Wielkiej Brytanii (skarga nr 5493/72) ETPC wyrazi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filozoficzne podstawy” przyjmowane w sprawach dotycz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cych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owa. W uzasadnieniu do tego orzeczenia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dziowie stwierdzili,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Swoboda wypowiedzi jest jednym z filar</a:t>
            </a:r>
            <a:r>
              <a:rPr lang="pl-PL" sz="1800" b="1"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 demokratycznego spo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ecze</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stwa</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podstaw</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jego rozwoju i warunkiem samorealizacji jednostki (...)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Nie mo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e obejmowa</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wy</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łą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cznie informacji i pogl</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d</a:t>
            </a:r>
            <a:r>
              <a:rPr lang="pl-PL" sz="1800" b="1"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w odbieranych przychylnie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albo postrzeganych jako nieszkodliwe lub oboj</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tne,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ale i takie, kt</a:t>
            </a:r>
            <a:r>
              <a:rPr lang="pl-PL" sz="1800" b="1"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re obra</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aj</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oburzaj</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lub wprowadzaj</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niepok</a:t>
            </a:r>
            <a:r>
              <a:rPr lang="pl-PL" sz="1800" b="1"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j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 pa</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stwie albo w jakiej</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grupie spo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ecze</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stwa.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Takie s</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wymagania pluralizmu, tolerancji i otwarto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ci</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 bez kt</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rych demokratyczne spo</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ecze</a:t>
            </a:r>
            <a:r>
              <a:rPr lang="pl-PL" sz="1800" i="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stwo nie istnieje</a:t>
            </a:r>
            <a:r>
              <a:rPr lang="pl-PL" sz="1800" i="1"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a:t>
            </a:r>
          </a:p>
          <a:p>
            <a:pPr algn="just">
              <a:lnSpc>
                <a:spcPct val="110000"/>
              </a:lnSpc>
              <a:spcAft>
                <a:spcPts val="1000"/>
              </a:spcAft>
            </a:pPr>
            <a:r>
              <a:rPr lang="pl-PL" sz="1800" kern="100" dirty="0" err="1">
                <a:effectLst/>
                <a:latin typeface="Century Gothic" panose="020B0502020202020204" pitchFamily="34" charset="0"/>
                <a:ea typeface="Calibri" panose="020F0502020204030204" pitchFamily="34" charset="0"/>
                <a:cs typeface="Times New Roman" panose="02020603050405020304" pitchFamily="18" charset="0"/>
              </a:rPr>
              <a:t>Lingens</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przeciwko Austrii 8.7.1986 r., skarga Nr 9815/82, A 42: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Wolność prasy zapewnia opinii publicznej jeden z najlepszych sposobów poznawania i kształtowania sobie opinii dotyczących przywódców politycznych. Ogólniej rzecz ujmując, debata polityczna stanowi kwintesencję koncepcji społeczeństwa demokratycznego, która to koncepcja dominuje w całej Konwencji.</a:t>
            </a:r>
          </a:p>
          <a:p>
            <a:pPr algn="just">
              <a:lnSpc>
                <a:spcPct val="110000"/>
              </a:lnSpc>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sprawie Steel i inni v. Wielka Brytania (wyrok z 23.9.1998 r. skarga Nr 24838/94) ETPC sformu</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owa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pogl</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w zakres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wypowiedzi, kt</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ra obejmuje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posiadania my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li, przekona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wchodz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tak</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e konkretne zachowania ludzkie</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przedmiotowej sprawie Trybuna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wskaza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fizyczne przeszkadzanie w postaci protestu</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jest jedn</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 form wyra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ania ekspresji w rozumieniu art. 10 EKPC. </a:t>
            </a:r>
          </a:p>
          <a:p>
            <a:pPr algn="just">
              <a:lnSpc>
                <a:spcPct val="110000"/>
              </a:lnSpc>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innych sprawach ETPC, interpretuj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 zakres znaczeniowy poj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cia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wypowiedzi, uzna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mie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on w sobie wszelkie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wypowiedzi o charakterze politycznym</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dotycz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ce spraw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publicznych, artystycznym czy komercyjnym.  </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Aft>
                <a:spcPts val="10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Aft>
                <a:spcPts val="10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Aft>
                <a:spcPts val="10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endParaRPr lang="pl-PL" sz="1800" kern="100" dirty="0">
              <a:effectLst/>
              <a:latin typeface="Century Gothic" panose="020B0502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endParaRPr lang="pl-PL" sz="1800" kern="100" dirty="0">
              <a:effectLst/>
              <a:latin typeface="Century Gothic" panose="020B0502020202020204" pitchFamily="34" charset="0"/>
              <a:ea typeface="Calibri" panose="020F0502020204030204" pitchFamily="34" charset="0"/>
              <a:cs typeface="Times New Roman" panose="02020603050405020304" pitchFamily="18" charset="0"/>
            </a:endParaRPr>
          </a:p>
          <a:p>
            <a:pPr algn="just">
              <a:lnSpc>
                <a:spcPct val="137000"/>
              </a:lnSpc>
              <a:spcBef>
                <a:spcPts val="1000"/>
              </a:spcBef>
              <a:spcAft>
                <a:spcPts val="10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37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53302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2EAAA-DF19-E18D-F86B-7D98B7E78664}"/>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BF5BABBF-EA67-E4E3-EA71-5F9B82B1F556}"/>
              </a:ext>
            </a:extLst>
          </p:cNvPr>
          <p:cNvSpPr>
            <a:spLocks noGrp="1"/>
          </p:cNvSpPr>
          <p:nvPr>
            <p:ph type="title"/>
          </p:nvPr>
        </p:nvSpPr>
        <p:spPr>
          <a:xfrm>
            <a:off x="2370883" y="598710"/>
            <a:ext cx="9330579" cy="952763"/>
          </a:xfrm>
        </p:spPr>
        <p:txBody>
          <a:bodyPr>
            <a:normAutofit/>
          </a:bodyPr>
          <a:lstStyle/>
          <a:p>
            <a:pPr algn="just">
              <a:lnSpc>
                <a:spcPct val="137000"/>
              </a:lnSpc>
              <a:spcBef>
                <a:spcPts val="1000"/>
              </a:spcBef>
              <a:spcAft>
                <a:spcPts val="1000"/>
              </a:spcAft>
            </a:pPr>
            <a:r>
              <a:rPr lang="pl-PL" sz="1800" b="1" kern="100" dirty="0">
                <a:latin typeface="Century Gothic" panose="020B0502020202020204" pitchFamily="34" charset="0"/>
                <a:ea typeface="Calibri" panose="020F0502020204030204" pitchFamily="34" charset="0"/>
                <a:cs typeface="Times New Roman" panose="02020603050405020304" pitchFamily="18" charset="0"/>
              </a:rPr>
              <a:t>Art. 10</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Europejskiej Konwencji Praw Cz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owieka.</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A011EA45-85EC-E57D-8502-2582766FB2B5}"/>
              </a:ext>
            </a:extLst>
          </p:cNvPr>
          <p:cNvSpPr>
            <a:spLocks noGrp="1"/>
          </p:cNvSpPr>
          <p:nvPr>
            <p:ph idx="1"/>
          </p:nvPr>
        </p:nvSpPr>
        <p:spPr>
          <a:xfrm>
            <a:off x="1744980" y="1143001"/>
            <a:ext cx="10149839" cy="5499100"/>
          </a:xfrm>
        </p:spPr>
        <p:txBody>
          <a:bodyPr>
            <a:normAutofit fontScale="77500" lnSpcReduction="20000"/>
          </a:bodyPr>
          <a:lstStyle/>
          <a:p>
            <a:pPr marL="0" indent="0" algn="just">
              <a:lnSpc>
                <a:spcPct val="120000"/>
              </a:lnSpc>
              <a:spcBef>
                <a:spcPts val="1000"/>
              </a:spcBef>
              <a:spcAft>
                <a:spcPts val="1000"/>
              </a:spcAft>
              <a:buNone/>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Na podstawie orzecznictwa ETPC mo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na formu</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owa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pogl</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na zakres ochrony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wypowiedzi wp</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ywaj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trzy czynniki:</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1)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medium przekazu wypowiedzi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Szczególn</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ochron</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ETPC przyznaje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wypowiedziom prasowym</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Ochrona strasburska przybiera intensywny charakter, gdy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rodkiem (medium), za pomoc</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kt</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rego przekazywane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wypowiedzi, jest prasa. </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rodki masowego przekazu (prasa, radio, telewizja) posiadaj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kluczow</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pozycj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w kszta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towaniu zakresu 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wypowiedz</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i. Prasa odgrywa bardzo wa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rol</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stwarzaniu ram dla debaty politycznej oraz wok</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spraw budz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cych powszechne zainteresowanie. </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2)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autor wypowiedzi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ETPC wyr</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nia pewne kategorie osób, którym przyznaje szerszy zakres ochrony ich wypowiedzi. Szczególn</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ochron</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obejmuje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wypowiedzi polityk</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 urz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dnik</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 pa</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stwowych oraz dziennikarzy</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Obj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cie ochron</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wskazanych podmiot</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wynika z funkcji, jak</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pe</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ni</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oni w spo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ecze</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stwie</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r>
              <a:rPr lang="pl-PL" sz="1800" kern="0" dirty="0">
                <a:effectLst/>
                <a:latin typeface="Century Gothic" panose="020B0502020202020204" pitchFamily="34" charset="0"/>
                <a:ea typeface="Calibri" panose="020F0502020204030204" pitchFamily="34" charset="0"/>
                <a:cs typeface="TimesNewRomanPSMT"/>
              </a:rPr>
              <a:t>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Orzecznictwo strasburskie pozostawia ma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 miejsca dla ogranicze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wypowiedzi po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conych krytyce rz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du. Opozycja w polityce spe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nia bowiem szczeg</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ln</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rol</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 funkcj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obserwatora i kontroli rz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du. </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3)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materia wypowiedzi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orzecznictwie Trybuna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 dominuje pogl</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w</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 wielu rodzaj</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wypowiedzi, szczeg</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lne znaczenie ma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debata polityczna</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najsilniej zwi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zana z konstrukcj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demokratycznego spo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ecze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stwa. Na r</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wni z debat</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polityczn</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Trybuna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Strasburgu traktuje wypowiedzi dotycz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ce spraw o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znaczeniu publicznym</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Orzecznictwo strasburskie poj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ciu spraw o znaczeniu publicznym nadaje bardzo szeroki zakres. Do spraw wywo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uj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cych powszechne zainteresowanie ETPC zaliczy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m.in. informacje dotycz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ce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funkcjonowania wymiaru sprawiedliwo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informacje na temat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jako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 spo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ywczych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czy informacje poruszaj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ce problematyk</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ochrony praw zwierz</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t.</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20000"/>
              </a:lnSpc>
              <a:spcAft>
                <a:spcPts val="1000"/>
              </a:spcAft>
              <a:buNone/>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Aft>
                <a:spcPts val="10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Aft>
                <a:spcPts val="10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endParaRPr lang="pl-PL" sz="1800" kern="100" dirty="0">
              <a:effectLst/>
              <a:latin typeface="Century Gothic" panose="020B0502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endParaRPr lang="pl-PL" sz="1800" kern="100" dirty="0">
              <a:effectLst/>
              <a:latin typeface="Century Gothic" panose="020B0502020202020204" pitchFamily="34" charset="0"/>
              <a:ea typeface="Calibri" panose="020F0502020204030204" pitchFamily="34" charset="0"/>
              <a:cs typeface="Times New Roman" panose="02020603050405020304" pitchFamily="18" charset="0"/>
            </a:endParaRPr>
          </a:p>
          <a:p>
            <a:pPr algn="just">
              <a:lnSpc>
                <a:spcPct val="120000"/>
              </a:lnSpc>
              <a:spcBef>
                <a:spcPts val="1000"/>
              </a:spcBef>
              <a:spcAft>
                <a:spcPts val="10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2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55661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E6434-63AC-5EFF-CA26-2BFE5A26FFBB}"/>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F18B30D0-6661-793C-F186-03DC918ECEA6}"/>
              </a:ext>
            </a:extLst>
          </p:cNvPr>
          <p:cNvSpPr>
            <a:spLocks noGrp="1"/>
          </p:cNvSpPr>
          <p:nvPr>
            <p:ph type="title"/>
          </p:nvPr>
        </p:nvSpPr>
        <p:spPr>
          <a:xfrm>
            <a:off x="2370883" y="598710"/>
            <a:ext cx="9330579" cy="952763"/>
          </a:xfrm>
        </p:spPr>
        <p:txBody>
          <a:bodyPr>
            <a:normAutofit/>
          </a:bodyPr>
          <a:lstStyle/>
          <a:p>
            <a:pPr algn="just">
              <a:lnSpc>
                <a:spcPct val="137000"/>
              </a:lnSpc>
              <a:spcBef>
                <a:spcPts val="1000"/>
              </a:spcBef>
              <a:spcAft>
                <a:spcPts val="1000"/>
              </a:spcAft>
            </a:pPr>
            <a:r>
              <a:rPr lang="pl-PL" sz="1800" b="1" kern="100" dirty="0">
                <a:latin typeface="Century Gothic" panose="020B0502020202020204" pitchFamily="34" charset="0"/>
                <a:ea typeface="Calibri" panose="020F0502020204030204" pitchFamily="34" charset="0"/>
                <a:cs typeface="Times New Roman" panose="02020603050405020304" pitchFamily="18" charset="0"/>
              </a:rPr>
              <a:t>Art. 10</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EKPC. Obowiązki i odpowiedzialność. </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3D3C5E91-8C4D-65CE-1872-85D8C3618502}"/>
              </a:ext>
            </a:extLst>
          </p:cNvPr>
          <p:cNvSpPr>
            <a:spLocks noGrp="1"/>
          </p:cNvSpPr>
          <p:nvPr>
            <p:ph idx="1"/>
          </p:nvPr>
        </p:nvSpPr>
        <p:spPr>
          <a:xfrm>
            <a:off x="2037923" y="1199707"/>
            <a:ext cx="9602798" cy="5442393"/>
          </a:xfrm>
        </p:spPr>
        <p:txBody>
          <a:bodyPr>
            <a:normAutofit lnSpcReduction="10000"/>
          </a:bodyPr>
          <a:lstStyle/>
          <a:p>
            <a:pPr marL="0" indent="0" algn="just">
              <a:lnSpc>
                <a:spcPct val="110000"/>
              </a:lnSpc>
              <a:spcBef>
                <a:spcPts val="1000"/>
              </a:spcBef>
              <a:spcAft>
                <a:spcPts val="1000"/>
              </a:spcAft>
              <a:buNone/>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Zgodnie z art. 10 EKPC korzystanie ze swobody wypowiedzi poci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ga za sob</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obowi</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zki i odpowiedzialno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a:t>
            </a:r>
          </a:p>
          <a:p>
            <a:pPr marL="0" indent="0" algn="just">
              <a:lnSpc>
                <a:spcPct val="110000"/>
              </a:lnSpc>
              <a:spcBef>
                <a:spcPts val="1000"/>
              </a:spcBef>
              <a:spcAft>
                <a:spcPts val="1000"/>
              </a:spcAft>
              <a:buNone/>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Orzecznictwo ETPC akcentuje obowi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zki i odpowiedzialno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rodk</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masowego przekazu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formu</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standardow</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jest wskazanie, 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ani prasa, ani pojedynczy dziennikarze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nie mog</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przekracza</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pewnych granic, w szczeg</a:t>
            </a:r>
            <a:r>
              <a:rPr lang="pl-PL" sz="1800" b="1"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lno</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ci, gdy chodzi o reputacj</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i prawa innych os</a:t>
            </a:r>
            <a:r>
              <a:rPr lang="pl-PL" sz="1800" b="1" i="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b </a:t>
            </a:r>
            <a:r>
              <a:rPr lang="pl-PL" sz="1800" i="1" kern="100" dirty="0">
                <a:effectLst/>
                <a:latin typeface="Century Gothic" panose="020B0502020202020204" pitchFamily="34" charset="0"/>
                <a:ea typeface="Calibri" panose="020F0502020204030204" pitchFamily="34" charset="0"/>
                <a:cs typeface="Times New Roman" panose="02020603050405020304" pitchFamily="18" charset="0"/>
              </a:rPr>
              <a:t>oraz </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potrzeb</a:t>
            </a:r>
            <a:r>
              <a:rPr lang="pl-PL" sz="1800" b="1" i="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i="1" kern="100" dirty="0">
                <a:effectLst/>
                <a:latin typeface="Century Gothic" panose="020B0502020202020204" pitchFamily="34" charset="0"/>
                <a:ea typeface="Calibri" panose="020F0502020204030204" pitchFamily="34" charset="0"/>
                <a:cs typeface="Times New Roman" panose="02020603050405020304" pitchFamily="18" charset="0"/>
              </a:rPr>
              <a:t> ochrony informacji poufnych</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(wyr. </a:t>
            </a:r>
            <a:r>
              <a:rPr lang="pl-PL" sz="1800" kern="100" dirty="0" err="1">
                <a:effectLst/>
                <a:latin typeface="Century Gothic" panose="020B0502020202020204" pitchFamily="34" charset="0"/>
                <a:ea typeface="Calibri" panose="020F0502020204030204" pitchFamily="34" charset="0"/>
                <a:cs typeface="Times New Roman" panose="02020603050405020304" pitchFamily="18" charset="0"/>
              </a:rPr>
              <a:t>ETPCz</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sprawie </a:t>
            </a:r>
            <a:r>
              <a:rPr lang="pl-PL" sz="1800" kern="100" dirty="0" err="1">
                <a:effectLst/>
                <a:latin typeface="Century Gothic" panose="020B0502020202020204" pitchFamily="34" charset="0"/>
                <a:ea typeface="Calibri" panose="020F0502020204030204" pitchFamily="34" charset="0"/>
                <a:cs typeface="Times New Roman" panose="02020603050405020304" pitchFamily="18" charset="0"/>
              </a:rPr>
              <a:t>Jersild</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p>
          <a:p>
            <a:pPr marL="0" indent="0" algn="just">
              <a:lnSpc>
                <a:spcPct val="110000"/>
              </a:lnSpc>
              <a:spcAft>
                <a:spcPts val="1000"/>
              </a:spcAft>
              <a:buNone/>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 najogólniejszym uj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ciu, mo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na powiedzie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od prasy (dziennikarzy) wymaga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przekazywania wypowiedzi o charakterze rzetelnym i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ym</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znajduj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cych oparcie w rzeczywistych faktach</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dotycz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cych ca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okszta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tu kwestii budz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cych zainteresowanie publiczne</a:t>
            </a:r>
          </a:p>
          <a:p>
            <a:pPr algn="just">
              <a:lnSpc>
                <a:spcPct val="110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przekazywania ich w dobrej wierze i w sposób zgodny z wymaganiami etyki dziennikarskiej (okre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lane te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mianem "odpowiedzialnego dziennikarstwa")</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10000"/>
              </a:lnSpc>
              <a:spcBef>
                <a:spcPts val="1000"/>
              </a:spcBef>
              <a:spcAft>
                <a:spcPts val="1000"/>
              </a:spcAft>
              <a:buNone/>
            </a:pPr>
            <a:endParaRPr lang="pl-PL" sz="1800" kern="100" dirty="0">
              <a:effectLst/>
              <a:latin typeface="Century Gothic" panose="020B0502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28630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E80F0-CC8E-74FF-2D65-7D0AE20B5BED}"/>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FF9D5A16-CC47-7A1E-4B3D-F7D3404287B6}"/>
              </a:ext>
            </a:extLst>
          </p:cNvPr>
          <p:cNvSpPr>
            <a:spLocks noGrp="1"/>
          </p:cNvSpPr>
          <p:nvPr>
            <p:ph type="title"/>
          </p:nvPr>
        </p:nvSpPr>
        <p:spPr>
          <a:xfrm>
            <a:off x="2111803" y="530130"/>
            <a:ext cx="9330579" cy="952763"/>
          </a:xfrm>
        </p:spPr>
        <p:txBody>
          <a:bodyPr>
            <a:normAutofit/>
          </a:bodyPr>
          <a:lstStyle/>
          <a:p>
            <a:pPr algn="just">
              <a:lnSpc>
                <a:spcPct val="137000"/>
              </a:lnSpc>
              <a:spcBef>
                <a:spcPts val="1000"/>
              </a:spcBef>
              <a:spcAft>
                <a:spcPts val="1000"/>
              </a:spcAft>
            </a:pPr>
            <a:r>
              <a:rPr lang="pl-PL" sz="1800" b="1" kern="100" dirty="0">
                <a:latin typeface="Century Gothic" panose="020B0502020202020204" pitchFamily="34" charset="0"/>
                <a:ea typeface="Calibri" panose="020F0502020204030204" pitchFamily="34" charset="0"/>
                <a:cs typeface="Times New Roman" panose="02020603050405020304" pitchFamily="18" charset="0"/>
              </a:rPr>
              <a:t>Art. 10</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EKPC. Ograniczenia swobody wypowiedzi.</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Symbol zastępczy zawartości 2">
            <a:extLst>
              <a:ext uri="{FF2B5EF4-FFF2-40B4-BE49-F238E27FC236}">
                <a16:creationId xmlns:a16="http://schemas.microsoft.com/office/drawing/2014/main" id="{922A7377-3F64-5CE7-3A22-0F4AEE4FCDD4}"/>
              </a:ext>
            </a:extLst>
          </p:cNvPr>
          <p:cNvSpPr>
            <a:spLocks noGrp="1"/>
          </p:cNvSpPr>
          <p:nvPr>
            <p:ph idx="1"/>
          </p:nvPr>
        </p:nvSpPr>
        <p:spPr>
          <a:xfrm>
            <a:off x="2037923" y="1199707"/>
            <a:ext cx="9602798" cy="5442393"/>
          </a:xfrm>
        </p:spPr>
        <p:txBody>
          <a:bodyPr>
            <a:normAutofit fontScale="77500" lnSpcReduction="20000"/>
          </a:bodyPr>
          <a:lstStyle/>
          <a:p>
            <a:pPr marL="0" indent="0" algn="just">
              <a:lnSpc>
                <a:spcPct val="137000"/>
              </a:lnSpc>
              <a:spcBef>
                <a:spcPts val="1000"/>
              </a:spcBef>
              <a:spcAft>
                <a:spcPts val="1000"/>
              </a:spcAft>
              <a:buNone/>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Wolność słowa nie ma charakteru absolutnego, poniewa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korzystanie z niej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czy si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 </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obowi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zkami i odpowiedzialno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W celu ich wyegzekwowania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w</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adze krajowe mog</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wprowadzi</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 ograniczenia wolno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s</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owa</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p>
          <a:p>
            <a:pPr marL="0" indent="0" algn="just">
              <a:lnSpc>
                <a:spcPct val="137000"/>
              </a:lnSpc>
              <a:spcBef>
                <a:spcPts val="1000"/>
              </a:spcBef>
              <a:spcAft>
                <a:spcPts val="1000"/>
              </a:spcAft>
              <a:buNone/>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Aby ingerencja pa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stwa mog</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a zosta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zaakceptowana w </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wietle art. 10 EKPC, musi spe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ni</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trzy warunki (art. 10 ust. 2 EKPC). Mechanizm ten to tzw. tzw.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trójelementowy test zgodno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ci </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ingerencji z Europejsk</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Konwencj</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Praw Cz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owieka. </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37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Po pierwsze, ograniczenie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owa musi wynika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z wcze</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niej istniej</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cego i znanego adresatom prawa krajowego. </a:t>
            </a:r>
            <a:endParaRPr lang="pl-PL" sz="1800" b="1"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37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Po drugie, ograniczenie wolno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owa mo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 podlega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jedynie takim ograniczeniom i sankcjom, jakie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konieczne w demokratycznym spo</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ecze</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stwie</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37000"/>
              </a:lnSpc>
              <a:spcBef>
                <a:spcPts val="1000"/>
              </a:spcBef>
              <a:spcAft>
                <a:spcPts val="1000"/>
              </a:spcAft>
            </a:pP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Po trzecie wreszcie, ograniczenia i sankcje mog</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by</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stosowane w celu zabezpieczenia d</a:t>
            </a:r>
            <a:r>
              <a:rPr lang="pl-PL" sz="1800" b="1"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br prawnie chronionych</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kt</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rych </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zamkni</a:t>
            </a:r>
            <a:r>
              <a:rPr lang="pl-PL" sz="1800" b="1"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b="1" kern="100" dirty="0">
                <a:effectLst/>
                <a:latin typeface="Century Gothic" panose="020B0502020202020204" pitchFamily="34" charset="0"/>
                <a:ea typeface="Calibri" panose="020F0502020204030204" pitchFamily="34" charset="0"/>
                <a:cs typeface="Times New Roman" panose="02020603050405020304" pitchFamily="18" charset="0"/>
              </a:rPr>
              <a:t>ty katalog zawiera przepis art. 10 ust. 2 EKPC</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S</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to: bezpiecze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stwo pa</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stwowe, integralno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terytorialna lub bezpiecze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ń</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stwo publiczne, konieczno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zapobie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enia zak</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ł</a:t>
            </a:r>
            <a:r>
              <a:rPr lang="pl-PL" sz="1800" kern="100" dirty="0">
                <a:effectLst/>
                <a:latin typeface="Century Gothic" panose="020B0502020202020204" pitchFamily="34" charset="0"/>
                <a:ea typeface="Calibri" panose="020F0502020204030204" pitchFamily="34" charset="0"/>
                <a:cs typeface="Centaur" panose="02030504050205020304" pitchFamily="18" charset="0"/>
              </a:rPr>
              <a:t>ó</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ceniu porz</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ą</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dku lub przest</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ę</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pstwu, ochrona zdrowia i moralno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ochrona dobrego imienia i praw osób trzecich, konieczno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ść</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 zapobie</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ż</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enia ujawnieniu informacji poufnych oraz zagwarantowanie powagi i bezstronno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wymiaru sprawiedliwo</a:t>
            </a:r>
            <a:r>
              <a:rPr lang="pl-PL" sz="1800" kern="100" dirty="0">
                <a:effectLst/>
                <a:latin typeface="Century Gothic" panose="020B0502020202020204" pitchFamily="34" charset="0"/>
                <a:ea typeface="Calibri" panose="020F0502020204030204" pitchFamily="34" charset="0"/>
                <a:cs typeface="Calibri" panose="020F0502020204030204" pitchFamily="34" charset="0"/>
              </a:rPr>
              <a:t>ś</a:t>
            </a:r>
            <a:r>
              <a:rPr lang="pl-PL" sz="1800" kern="100" dirty="0">
                <a:effectLst/>
                <a:latin typeface="Century Gothic" panose="020B0502020202020204" pitchFamily="34" charset="0"/>
                <a:ea typeface="Calibri" panose="020F0502020204030204" pitchFamily="34" charset="0"/>
                <a:cs typeface="Times New Roman" panose="02020603050405020304" pitchFamily="18" charset="0"/>
              </a:rPr>
              <a:t>ci. </a:t>
            </a: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10000"/>
              </a:lnSpc>
              <a:spcBef>
                <a:spcPts val="1000"/>
              </a:spcBef>
              <a:spcAft>
                <a:spcPts val="1000"/>
              </a:spcAft>
              <a:buNone/>
            </a:pPr>
            <a:endParaRPr lang="pl-PL" sz="1800" kern="100" dirty="0">
              <a:effectLst/>
              <a:latin typeface="Century Gothic" panose="020B0502020202020204" pitchFamily="34" charset="0"/>
              <a:ea typeface="Calibri" panose="020F0502020204030204" pitchFamily="34" charset="0"/>
              <a:cs typeface="Times New Roman" panose="02020603050405020304" pitchFamily="18" charset="0"/>
            </a:endParaRPr>
          </a:p>
          <a:p>
            <a:pPr algn="just">
              <a:lnSpc>
                <a:spcPct val="110000"/>
              </a:lnSpc>
              <a:spcBef>
                <a:spcPts val="1000"/>
              </a:spcBef>
              <a:spcAft>
                <a:spcPts val="10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spcAft>
                <a:spcPts val="800"/>
              </a:spcAft>
            </a:pPr>
            <a:endParaRPr lang="pl-PL" sz="1800" kern="1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8295996"/>
      </p:ext>
    </p:extLst>
  </p:cSld>
  <p:clrMapOvr>
    <a:masterClrMapping/>
  </p:clrMapOvr>
</p:sld>
</file>

<file path=ppt/theme/theme1.xml><?xml version="1.0" encoding="utf-8"?>
<a:theme xmlns:a="http://schemas.openxmlformats.org/drawingml/2006/main" name="Smuga">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500</TotalTime>
  <Words>6718</Words>
  <Application>Microsoft Office PowerPoint</Application>
  <PresentationFormat>Panoramiczny</PresentationFormat>
  <Paragraphs>236</Paragraphs>
  <Slides>36</Slides>
  <Notes>34</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36</vt:i4>
      </vt:variant>
    </vt:vector>
  </HeadingPairs>
  <TitlesOfParts>
    <vt:vector size="42" baseType="lpstr">
      <vt:lpstr>Arial</vt:lpstr>
      <vt:lpstr>Calibri</vt:lpstr>
      <vt:lpstr>Cambria Math</vt:lpstr>
      <vt:lpstr>Century Gothic</vt:lpstr>
      <vt:lpstr>Wingdings 3</vt:lpstr>
      <vt:lpstr>Smuga</vt:lpstr>
      <vt:lpstr>Prawo mediów.  Wykład 16.03.2025 r.  Wolność wypowiedzi a wolność słowa. Wolność prasy i jej ograniczenia. Wolność środków społecznego przekazu jako konstytucyjna zasada ustrojowa. Krajowa Rada Radiofonii i Telewizji - zadania i kompetencje. </vt:lpstr>
      <vt:lpstr>Pojęcie wolności słowa.  </vt:lpstr>
      <vt:lpstr>Wolność słowa w ujęciu Europejskiej Konwencji Praw Człowieka („EKPC”). </vt:lpstr>
      <vt:lpstr>Art. 10 Europejskiej Konwencji Praw Człowieka.</vt:lpstr>
      <vt:lpstr>Art. 10 Europejskiej Konwencji Praw Człowieka.</vt:lpstr>
      <vt:lpstr>Art. 10 Europejskiej Konwencji Praw Człowieka.</vt:lpstr>
      <vt:lpstr>Art. 10 Europejskiej Konwencji Praw Człowieka.</vt:lpstr>
      <vt:lpstr>Art. 10 EKPC. Obowiązki i odpowiedzialność. </vt:lpstr>
      <vt:lpstr>Art. 10 EKPC. Ograniczenia swobody wypowiedzi.</vt:lpstr>
      <vt:lpstr>EKPC. Uchylanie stosowania zobowiązań w stanie niebezpieczeństwa publicznego.</vt:lpstr>
      <vt:lpstr>Art. 17 EKPC. Wypowiedzi niepodlegające ochronie</vt:lpstr>
      <vt:lpstr>Wolność słowa, wolność wypowiedzi w prawie polskim.</vt:lpstr>
      <vt:lpstr>Wolność wypowiedzi w Konstytucji RP</vt:lpstr>
      <vt:lpstr>Art. 14 Konstytucji RP: „Rzeczpospolita Polska zapewnia wolność prasy i innych środków społecznego przekazu”.</vt:lpstr>
      <vt:lpstr>Art. 14 Konstytucji RP: „Rzeczpospolita Polska zapewnia wolność prasy i innych środków społecznego przekazu”.</vt:lpstr>
      <vt:lpstr>Art. 14 Konstytucji RP: „Rzeczpospolita Polska zapewnia wolność prasy i innych środków społecznego przekazu”.</vt:lpstr>
      <vt:lpstr>Pojęcie „środki społecznego przekazu”</vt:lpstr>
      <vt:lpstr>Pojęcie „środki społecznego przekazu” a inne pojęcia</vt:lpstr>
      <vt:lpstr>Art. 54 Konstytucji RP: „1.  Każdemu zapewnia się wolność wyrażania swoich poglądów oraz pozyskiwania i rozpowszechniania informacji. 2. Cenzura prewencyjna środków społecznego przekazu oraz koncesjonowanie prasy są zakazane. Ustawa może wprowadzić obowiązek uprzedniego uzyskania koncesji na prowadzenie stacji radiowej lub telewizyjnej”.</vt:lpstr>
      <vt:lpstr>Art. 54 Konstytucji RP: „1.  Każdemu zapewnia się wolność wyrażania swoich poglądów oraz pozyskiwania i rozpowszechniania informacji. 2. Cenzura prewencyjna środków społecznego przekazu oraz koncesjonowanie prasy są zakazane. Ustawa może wprowadzić obowiązek uprzedniego uzyskania koncesji na prowadzenie stacji radiowej lub telewizyjnej”.</vt:lpstr>
      <vt:lpstr>Art. 54 Konstytucji RP. Zakaz cenzury. </vt:lpstr>
      <vt:lpstr>Art. 54 Konstytucji RP. Zakaz cenzury. </vt:lpstr>
      <vt:lpstr>Art. 54 Konstytucji RP. Cenzura prewencyjna środków społecznego przekazu oraz koncesjonowanie prasy są zakazane. Ustawa może wprowadzić obowiązek uprzedniego uzyskania koncesji na prowadzenie stacji radiowej lub telewizyjnej.</vt:lpstr>
      <vt:lpstr>Art. 31 ust. 3 Konstytucji RP. Ograniczenia wolności wypowiedzi w Konstytucji </vt:lpstr>
      <vt:lpstr>Wolność wypowiedzi w świetle ustawy – Prawo prasowe</vt:lpstr>
      <vt:lpstr>Krajowa Rada Radiofonii i Telewizji.</vt:lpstr>
      <vt:lpstr>Krajowa Rada Radiofonii i Telewizji.</vt:lpstr>
      <vt:lpstr>Krajowa Rada Radiofonii i Telewizji. Skład.</vt:lpstr>
      <vt:lpstr>Krajowa Rada Radiofonii i Telewizji. Skład.</vt:lpstr>
      <vt:lpstr>Krajowa Rada Radiofonii i Telewizji. Tryb.</vt:lpstr>
      <vt:lpstr>Krajowa Rada Radiofonii i Telewizji. Zadania.</vt:lpstr>
      <vt:lpstr>Krajowa Rada Radiofonii i Telewizji. Zadania.</vt:lpstr>
      <vt:lpstr>Krajowa Rada Radiofonii i Telewizji. Koncesja.</vt:lpstr>
      <vt:lpstr>Krajowa Rada Radiofonii i Telewizji. Koncesja.</vt:lpstr>
      <vt:lpstr>Krajowa Rada Radiofonii i Telewizji. Koncesja.</vt:lpstr>
      <vt:lpstr>Dziękuję za uwagę.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Piotr Kopeć</dc:creator>
  <cp:lastModifiedBy>Piotr Kopeć</cp:lastModifiedBy>
  <cp:revision>41</cp:revision>
  <dcterms:created xsi:type="dcterms:W3CDTF">2024-04-21T15:00:32Z</dcterms:created>
  <dcterms:modified xsi:type="dcterms:W3CDTF">2025-03-08T21:23:38Z</dcterms:modified>
</cp:coreProperties>
</file>