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7" r:id="rId5"/>
    <p:sldId id="257" r:id="rId6"/>
    <p:sldId id="258" r:id="rId7"/>
    <p:sldId id="274" r:id="rId8"/>
    <p:sldId id="275" r:id="rId9"/>
    <p:sldId id="276" r:id="rId10"/>
    <p:sldId id="261" r:id="rId11"/>
    <p:sldId id="272" r:id="rId12"/>
    <p:sldId id="260" r:id="rId13"/>
    <p:sldId id="263" r:id="rId14"/>
    <p:sldId id="264" r:id="rId15"/>
    <p:sldId id="265" r:id="rId16"/>
    <p:sldId id="269" r:id="rId17"/>
    <p:sldId id="270" r:id="rId18"/>
    <p:sldId id="271" r:id="rId19"/>
    <p:sldId id="273" r:id="rId20"/>
    <p:sldId id="268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11.05.2017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11.05.2017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11.05.2017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11.05.2017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Zastosowanie podejścia </a:t>
            </a:r>
            <a:r>
              <a:rPr lang="pl-PL" b="1" dirty="0" err="1" smtClean="0"/>
              <a:t>geoekonomicznego</a:t>
            </a:r>
            <a:r>
              <a:rPr lang="pl-PL" b="1" dirty="0" smtClean="0"/>
              <a:t> w badaniu relacji </a:t>
            </a:r>
            <a:r>
              <a:rPr lang="pl-PL" b="1" dirty="0" smtClean="0"/>
              <a:t>Rosji </a:t>
            </a:r>
            <a:r>
              <a:rPr lang="pl-PL" b="1" dirty="0" smtClean="0"/>
              <a:t>z wybranymi </a:t>
            </a:r>
            <a:r>
              <a:rPr lang="pl-PL" b="1" dirty="0" smtClean="0"/>
              <a:t>krajami </a:t>
            </a:r>
            <a:r>
              <a:rPr lang="pl-PL" b="1" dirty="0" smtClean="0"/>
              <a:t>Azji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 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Dr Rafał </a:t>
            </a:r>
            <a:r>
              <a:rPr lang="pl-PL" dirty="0" err="1" smtClean="0"/>
              <a:t>Lisiakiewicz</a:t>
            </a:r>
            <a:endParaRPr lang="pl-PL" dirty="0" smtClean="0"/>
          </a:p>
          <a:p>
            <a:r>
              <a:rPr lang="pl-PL" dirty="0" smtClean="0"/>
              <a:t>Katedra Nauk Politycznych</a:t>
            </a:r>
          </a:p>
          <a:p>
            <a:r>
              <a:rPr lang="pl-PL" dirty="0" smtClean="0"/>
              <a:t>Uniwersytet Ekonomiczny w Krakowie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Rosyjska geopolityka a interesy gospodarcze</a:t>
            </a:r>
            <a:endParaRPr lang="pl-PL" dirty="0"/>
          </a:p>
        </p:txBody>
      </p:sp>
      <p:pic>
        <p:nvPicPr>
          <p:cNvPr id="4" name="Picture 6" descr="Znalezione obrazy dla zapytania rosyjska geopolity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905665"/>
            <a:ext cx="5000628" cy="2952335"/>
          </a:xfrm>
          <a:prstGeom prst="rect">
            <a:avLst/>
          </a:prstGeom>
          <a:noFill/>
        </p:spPr>
      </p:pic>
      <p:pic>
        <p:nvPicPr>
          <p:cNvPr id="5" name="Picture 5" descr="http://www.gazprom.com/f/posts/15/301731/map_tv_ocean_e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4214842" cy="3570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9698" name="Picture 2" descr="http://www.energetyka24.com/media/cache/inside_article_image_big/uploads/images/e4603b03d9174070f23fb295862520d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011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Azja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Chiny – główny partner polityczny i gospodarczy</a:t>
            </a:r>
          </a:p>
          <a:p>
            <a:r>
              <a:rPr lang="pl-PL" dirty="0" smtClean="0"/>
              <a:t>Indie – coraz większe znaczenie</a:t>
            </a:r>
          </a:p>
          <a:p>
            <a:r>
              <a:rPr lang="pl-PL" dirty="0" smtClean="0"/>
              <a:t>Inne kraje – szczególnie zasobne w kapitał inwestycyjny oraz zainteresowane rosyjskimi surowcami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3554" name="Picture 2" descr="Znalezione obrazy dla zapytania Rosja chi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428868"/>
            <a:ext cx="410799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Regionalna struktura rosyjskich obrotów handlowych (2008 r.):</a:t>
            </a:r>
          </a:p>
          <a:p>
            <a:pPr lvl="1"/>
            <a:r>
              <a:rPr lang="pl-PL" dirty="0" smtClean="0"/>
              <a:t>Unia Europejska </a:t>
            </a:r>
            <a:r>
              <a:rPr lang="ru-RU" dirty="0" smtClean="0"/>
              <a:t>52 % </a:t>
            </a:r>
            <a:endParaRPr lang="pl-PL" dirty="0" smtClean="0"/>
          </a:p>
          <a:p>
            <a:pPr lvl="1"/>
            <a:r>
              <a:rPr lang="ru-RU" dirty="0" smtClean="0"/>
              <a:t> </a:t>
            </a:r>
            <a:r>
              <a:rPr lang="pl-PL" dirty="0" smtClean="0"/>
              <a:t>WNP</a:t>
            </a:r>
            <a:r>
              <a:rPr lang="ru-RU" dirty="0" smtClean="0"/>
              <a:t> - 14,5 % </a:t>
            </a:r>
            <a:endParaRPr lang="pl-PL" dirty="0" smtClean="0"/>
          </a:p>
          <a:p>
            <a:pPr lvl="1"/>
            <a:r>
              <a:rPr lang="pl-PL" dirty="0" smtClean="0"/>
              <a:t>Euroazjatycka Unia Gospodarcza </a:t>
            </a:r>
            <a:r>
              <a:rPr lang="ru-RU" dirty="0" smtClean="0"/>
              <a:t>— 8,2 % </a:t>
            </a:r>
            <a:endParaRPr lang="pl-PL" dirty="0" smtClean="0"/>
          </a:p>
          <a:p>
            <a:pPr lvl="1"/>
            <a:r>
              <a:rPr lang="pl-PL" dirty="0" smtClean="0"/>
              <a:t>Azja i Pacyfik</a:t>
            </a:r>
            <a:r>
              <a:rPr lang="ru-RU" dirty="0" smtClean="0"/>
              <a:t>— 20,4 %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800" b="1"/>
              <a:t>Głowni Partnerzy handlowi Rosji – eksport rosyjski</a:t>
            </a:r>
            <a:r>
              <a:rPr lang="pl-PL" sz="380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185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04800" y="1828800"/>
          <a:ext cx="8534400" cy="4686300"/>
        </p:xfrm>
        <a:graphic>
          <a:graphicData uri="http://schemas.openxmlformats.org/presentationml/2006/ole">
            <p:oleObj spid="_x0000_s2050" name="Wykres" r:id="rId3" imgW="5714918" imgH="3143377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800" b="1"/>
              <a:t>Główni partnerzy Rosji – import do Federacji Rosyjskiej</a:t>
            </a:r>
            <a:r>
              <a:rPr lang="pl-PL" sz="3800"/>
              <a:t>	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1852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457200" y="1752600"/>
          <a:ext cx="8153400" cy="4497388"/>
        </p:xfrm>
        <a:graphic>
          <a:graphicData uri="http://schemas.openxmlformats.org/presentationml/2006/ole">
            <p:oleObj spid="_x0000_s3074" name="Wykres" r:id="rId3" imgW="5714918" imgH="3152824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Inwestycje zagraniczne w Rosji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b="1" dirty="0" smtClean="0"/>
              <a:t>Główni zagraniczni inwestorzy w Rosji w 2012 r. to: </a:t>
            </a:r>
            <a:endParaRPr lang="pl-PL" b="1" dirty="0" smtClean="0"/>
          </a:p>
          <a:p>
            <a:pPr lvl="1"/>
            <a:r>
              <a:rPr lang="pl-PL" dirty="0" smtClean="0"/>
              <a:t>Holandia </a:t>
            </a:r>
            <a:r>
              <a:rPr lang="pl-PL" dirty="0" smtClean="0"/>
              <a:t>- 21,13 mld dol., </a:t>
            </a:r>
            <a:endParaRPr lang="pl-PL" dirty="0" smtClean="0"/>
          </a:p>
          <a:p>
            <a:pPr lvl="1"/>
            <a:r>
              <a:rPr lang="pl-PL" dirty="0" smtClean="0"/>
              <a:t>Cypr </a:t>
            </a:r>
            <a:r>
              <a:rPr lang="pl-PL" dirty="0" smtClean="0"/>
              <a:t>- 16,46 mld dol., </a:t>
            </a:r>
            <a:endParaRPr lang="pl-PL" dirty="0" smtClean="0"/>
          </a:p>
          <a:p>
            <a:pPr lvl="1"/>
            <a:r>
              <a:rPr lang="pl-PL" dirty="0" smtClean="0"/>
              <a:t>Wielka </a:t>
            </a:r>
            <a:r>
              <a:rPr lang="pl-PL" dirty="0" smtClean="0"/>
              <a:t>Brytania - 13,49 mld dol., </a:t>
            </a:r>
            <a:endParaRPr lang="pl-PL" dirty="0" smtClean="0"/>
          </a:p>
          <a:p>
            <a:pPr lvl="1"/>
            <a:r>
              <a:rPr lang="pl-PL" dirty="0" smtClean="0"/>
              <a:t>Luksemburg </a:t>
            </a:r>
            <a:r>
              <a:rPr lang="pl-PL" dirty="0" smtClean="0"/>
              <a:t>- 11,52 mld dol., </a:t>
            </a:r>
            <a:endParaRPr lang="pl-PL" dirty="0" smtClean="0"/>
          </a:p>
          <a:p>
            <a:pPr lvl="1"/>
            <a:r>
              <a:rPr lang="pl-PL" dirty="0" smtClean="0"/>
              <a:t>Niemcy </a:t>
            </a:r>
            <a:r>
              <a:rPr lang="pl-PL" dirty="0" smtClean="0"/>
              <a:t>- 7,20 mld dol., </a:t>
            </a:r>
            <a:endParaRPr lang="pl-PL" dirty="0" smtClean="0"/>
          </a:p>
          <a:p>
            <a:pPr lvl="1"/>
            <a:r>
              <a:rPr lang="pl-PL" dirty="0" smtClean="0"/>
              <a:t>Irlandia </a:t>
            </a:r>
            <a:r>
              <a:rPr lang="pl-PL" dirty="0" smtClean="0"/>
              <a:t>- 4,67 mld dol., </a:t>
            </a:r>
            <a:endParaRPr lang="pl-PL" dirty="0" smtClean="0"/>
          </a:p>
          <a:p>
            <a:pPr lvl="1"/>
            <a:r>
              <a:rPr lang="pl-PL" dirty="0" smtClean="0"/>
              <a:t>Francja </a:t>
            </a:r>
            <a:r>
              <a:rPr lang="pl-PL" dirty="0" smtClean="0"/>
              <a:t>- 4,19 mld dol., </a:t>
            </a:r>
            <a:endParaRPr lang="pl-PL" dirty="0" smtClean="0"/>
          </a:p>
          <a:p>
            <a:pPr lvl="1"/>
            <a:r>
              <a:rPr lang="pl-PL" dirty="0" smtClean="0"/>
              <a:t>Brytyjskie </a:t>
            </a:r>
            <a:r>
              <a:rPr lang="pl-PL" dirty="0" smtClean="0"/>
              <a:t>Wyspy Dziewicze - 3,50 mld dol., </a:t>
            </a:r>
            <a:endParaRPr lang="pl-PL" dirty="0" smtClean="0"/>
          </a:p>
          <a:p>
            <a:pPr lvl="1"/>
            <a:r>
              <a:rPr lang="pl-PL" dirty="0" smtClean="0"/>
              <a:t>Japonia </a:t>
            </a:r>
            <a:r>
              <a:rPr lang="pl-PL" dirty="0" smtClean="0"/>
              <a:t>- 1,14 mld dol., </a:t>
            </a:r>
            <a:endParaRPr lang="pl-PL" dirty="0" smtClean="0"/>
          </a:p>
          <a:p>
            <a:pPr lvl="1"/>
            <a:r>
              <a:rPr lang="pl-PL" dirty="0" smtClean="0"/>
              <a:t>Chiny </a:t>
            </a:r>
            <a:r>
              <a:rPr lang="pl-PL" dirty="0" smtClean="0"/>
              <a:t>- 0,74 mld dol.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sz="4900" b="1" dirty="0" smtClean="0"/>
              <a:t>Przemysł </a:t>
            </a:r>
            <a:r>
              <a:rPr lang="pl-PL" sz="4900" b="1" dirty="0" smtClean="0"/>
              <a:t>wydobywczy: </a:t>
            </a:r>
          </a:p>
          <a:p>
            <a:r>
              <a:rPr lang="pl-PL" sz="4900" dirty="0" smtClean="0"/>
              <a:t>10,43 mld USD, z czego </a:t>
            </a:r>
            <a:r>
              <a:rPr lang="pl-PL" sz="4900" dirty="0" smtClean="0"/>
              <a:t>bezpośrednie </a:t>
            </a:r>
            <a:r>
              <a:rPr lang="pl-PL" sz="4900" dirty="0" smtClean="0"/>
              <a:t>inwestycje stanowiły </a:t>
            </a:r>
            <a:r>
              <a:rPr lang="pl-PL" sz="4900" dirty="0" smtClean="0"/>
              <a:t> 1,338 </a:t>
            </a:r>
            <a:r>
              <a:rPr lang="pl-PL" sz="4900" dirty="0" smtClean="0"/>
              <a:t>mld USD, portfelowe – 5 mln USD, pozostałe </a:t>
            </a:r>
            <a:r>
              <a:rPr lang="pl-PL" sz="4900" dirty="0" smtClean="0"/>
              <a:t>inwestycje </a:t>
            </a:r>
            <a:r>
              <a:rPr lang="pl-PL" sz="4900" dirty="0" smtClean="0"/>
              <a:t>– 9,087 mld USD. </a:t>
            </a:r>
          </a:p>
          <a:p>
            <a:r>
              <a:rPr lang="pl-PL" sz="4900" dirty="0" smtClean="0"/>
              <a:t>Główni zagraniczni inwestorzy to: Holandia (48,7</a:t>
            </a:r>
            <a:r>
              <a:rPr lang="pl-PL" sz="4900" dirty="0" smtClean="0"/>
              <a:t>%), Luksemburg </a:t>
            </a:r>
            <a:r>
              <a:rPr lang="pl-PL" sz="4900" dirty="0" smtClean="0"/>
              <a:t>(12%), Cypr </a:t>
            </a:r>
            <a:r>
              <a:rPr lang="pl-PL" sz="4900" dirty="0" smtClean="0"/>
              <a:t>(</a:t>
            </a:r>
            <a:r>
              <a:rPr lang="pl-PL" sz="4900" dirty="0" smtClean="0"/>
              <a:t>7,9</a:t>
            </a:r>
            <a:r>
              <a:rPr lang="pl-PL" sz="4900" dirty="0" smtClean="0"/>
              <a:t>%); </a:t>
            </a:r>
          </a:p>
          <a:p>
            <a:pPr>
              <a:buNone/>
            </a:pPr>
            <a:endParaRPr lang="pl-PL" sz="4900" dirty="0" smtClean="0"/>
          </a:p>
          <a:p>
            <a:pPr>
              <a:buNone/>
            </a:pPr>
            <a:r>
              <a:rPr lang="pl-PL" sz="4900" b="1" dirty="0" smtClean="0"/>
              <a:t>Sektor paliwowo-energetyczny</a:t>
            </a:r>
            <a:r>
              <a:rPr lang="pl-PL" sz="4900" dirty="0" smtClean="0"/>
              <a:t>: </a:t>
            </a:r>
            <a:r>
              <a:rPr lang="pl-PL" sz="4900" dirty="0" smtClean="0"/>
              <a:t>8,39 mld USD, z czego </a:t>
            </a:r>
            <a:r>
              <a:rPr lang="pl-PL" sz="4900" dirty="0" smtClean="0"/>
              <a:t>bezpośrednie inwestycje </a:t>
            </a:r>
            <a:r>
              <a:rPr lang="pl-PL" sz="4900" dirty="0" smtClean="0"/>
              <a:t>stanowiły 846 mln USD, portfelowe – 1 </a:t>
            </a:r>
            <a:r>
              <a:rPr lang="pl-PL" sz="4900" dirty="0" smtClean="0"/>
              <a:t>mln </a:t>
            </a:r>
            <a:r>
              <a:rPr lang="pl-PL" sz="4900" dirty="0" smtClean="0"/>
              <a:t>USD, </a:t>
            </a:r>
            <a:r>
              <a:rPr lang="pl-PL" sz="4900" dirty="0" smtClean="0"/>
              <a:t>pozostałe inwestycje </a:t>
            </a:r>
            <a:r>
              <a:rPr lang="pl-PL" sz="4900" dirty="0" smtClean="0"/>
              <a:t>– 7,543 mld USD. </a:t>
            </a:r>
            <a:endParaRPr lang="pl-PL" sz="4900" dirty="0" smtClean="0"/>
          </a:p>
          <a:p>
            <a:r>
              <a:rPr lang="pl-PL" sz="4900" dirty="0" smtClean="0"/>
              <a:t>Główni </a:t>
            </a:r>
            <a:r>
              <a:rPr lang="pl-PL" sz="4900" dirty="0" smtClean="0"/>
              <a:t>zagraniczni </a:t>
            </a:r>
            <a:r>
              <a:rPr lang="pl-PL" sz="4900" dirty="0" smtClean="0"/>
              <a:t>inwestorzy </a:t>
            </a:r>
            <a:r>
              <a:rPr lang="pl-PL" sz="4900" dirty="0" smtClean="0"/>
              <a:t>to: </a:t>
            </a:r>
            <a:r>
              <a:rPr lang="pl-PL" sz="4900" dirty="0" smtClean="0"/>
              <a:t>Holandia (</a:t>
            </a:r>
            <a:r>
              <a:rPr lang="pl-PL" sz="4900" dirty="0" smtClean="0"/>
              <a:t>60,5%), </a:t>
            </a:r>
            <a:r>
              <a:rPr lang="pl-PL" sz="4900" dirty="0" smtClean="0"/>
              <a:t>Białoruś (6,5</a:t>
            </a:r>
            <a:r>
              <a:rPr lang="pl-PL" sz="4900" dirty="0" smtClean="0"/>
              <a:t>%), Japonia (5%);.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9948"/>
            <a:ext cx="5786478" cy="617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22" name="Picture 2" descr="Fig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786662" cy="5080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Miejsce </a:t>
            </a:r>
            <a:r>
              <a:rPr lang="pl-PL" b="1" dirty="0" err="1" smtClean="0"/>
              <a:t>geoekonomii</a:t>
            </a:r>
            <a:r>
              <a:rPr lang="pl-PL" b="1" dirty="0" smtClean="0"/>
              <a:t> w systemie nauk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Diagram 15"/>
          <p:cNvPicPr>
            <a:picLocks noChangeArrowheads="1"/>
          </p:cNvPicPr>
          <p:nvPr/>
        </p:nvPicPr>
        <p:blipFill>
          <a:blip r:embed="rId2"/>
          <a:srcRect l="-4648" t="-3534" r="-5066" b="-2409"/>
          <a:stretch>
            <a:fillRect/>
          </a:stretch>
        </p:blipFill>
        <p:spPr bwMode="auto">
          <a:xfrm>
            <a:off x="785786" y="1571612"/>
            <a:ext cx="76438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Znaczenie k. azjatyckich dla polityki rosyjskiej jest wielowymiarowe i ma charakter </a:t>
            </a:r>
            <a:r>
              <a:rPr lang="pl-PL" dirty="0" err="1" smtClean="0"/>
              <a:t>geoekonomiczny</a:t>
            </a:r>
            <a:endParaRPr lang="pl-PL" dirty="0" smtClean="0"/>
          </a:p>
          <a:p>
            <a:r>
              <a:rPr lang="pl-PL" dirty="0" smtClean="0"/>
              <a:t>Kwestie gospodarcze wyraźnie wiążą się z geopolitycznymi</a:t>
            </a:r>
          </a:p>
          <a:p>
            <a:r>
              <a:rPr lang="pl-PL" dirty="0" smtClean="0"/>
              <a:t>Azja jest elementem </a:t>
            </a:r>
            <a:r>
              <a:rPr lang="pl-PL" dirty="0" err="1" smtClean="0"/>
              <a:t>dywersyfikowania</a:t>
            </a:r>
            <a:r>
              <a:rPr lang="pl-PL" dirty="0" smtClean="0"/>
              <a:t> związków z Zachodem</a:t>
            </a:r>
          </a:p>
          <a:p>
            <a:r>
              <a:rPr lang="pl-PL" dirty="0" smtClean="0"/>
              <a:t>Wątpliwości budzi kwestia możliwości rozbudowy obecności Rosji w Azji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Trzy fundamentalne podejścia w </a:t>
            </a:r>
            <a:r>
              <a:rPr lang="pl-PL" dirty="0" err="1" smtClean="0"/>
              <a:t>geoekonomii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Е. </a:t>
            </a:r>
            <a:r>
              <a:rPr lang="pl-PL" sz="2400" dirty="0" err="1" smtClean="0"/>
              <a:t>Luttwak</a:t>
            </a:r>
            <a:r>
              <a:rPr lang="pl-PL" sz="2400" dirty="0" smtClean="0"/>
              <a:t> – przeciwstawiał </a:t>
            </a:r>
            <a:r>
              <a:rPr lang="pl-PL" sz="2400" dirty="0" err="1" smtClean="0"/>
              <a:t>geoekonomię</a:t>
            </a:r>
            <a:r>
              <a:rPr lang="pl-PL" sz="2400" dirty="0" smtClean="0"/>
              <a:t> geopolityce. </a:t>
            </a:r>
            <a:r>
              <a:rPr lang="pl-PL" sz="2000" dirty="0" smtClean="0"/>
              <a:t>Siła </a:t>
            </a:r>
            <a:r>
              <a:rPr lang="pl-PL" sz="2000" dirty="0" smtClean="0"/>
              <a:t>militarna – miała chronić interesy ekonomiczne</a:t>
            </a:r>
            <a:endParaRPr lang="ru-RU" sz="2000" dirty="0" smtClean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pl-PL" sz="2400" dirty="0" err="1" smtClean="0"/>
              <a:t>Geoekonomi</a:t>
            </a:r>
            <a:r>
              <a:rPr lang="ru-RU" sz="2400" dirty="0" smtClean="0"/>
              <a:t>а</a:t>
            </a:r>
            <a:r>
              <a:rPr lang="pl-PL" sz="2400" dirty="0" smtClean="0"/>
              <a:t> jako część współczesnej geopolityki, </a:t>
            </a:r>
          </a:p>
          <a:p>
            <a:pPr marL="914400" lvl="1" indent="-569913">
              <a:lnSpc>
                <a:spcPct val="80000"/>
              </a:lnSpc>
              <a:buFontTx/>
              <a:buChar char="•"/>
            </a:pPr>
            <a:r>
              <a:rPr lang="pl-PL" sz="2400" dirty="0" smtClean="0"/>
              <a:t>W. </a:t>
            </a:r>
            <a:r>
              <a:rPr lang="pl-PL" sz="2400" dirty="0" err="1" smtClean="0"/>
              <a:t>Rogow</a:t>
            </a:r>
            <a:r>
              <a:rPr lang="pl-PL" sz="2400" dirty="0" smtClean="0"/>
              <a:t> </a:t>
            </a:r>
            <a:r>
              <a:rPr lang="ru-RU" sz="2400" dirty="0" smtClean="0"/>
              <a:t>-</a:t>
            </a:r>
            <a:r>
              <a:rPr lang="pl-PL" sz="2400" dirty="0" smtClean="0"/>
              <a:t> „</a:t>
            </a:r>
            <a:r>
              <a:rPr lang="pl-PL" sz="2400" dirty="0" err="1" smtClean="0"/>
              <a:t>Geoekonomia</a:t>
            </a:r>
            <a:r>
              <a:rPr lang="pl-PL" sz="2400" dirty="0" smtClean="0"/>
              <a:t> jest to ekonomiczny język geopolityki”. </a:t>
            </a:r>
          </a:p>
          <a:p>
            <a:pPr marL="914400" lvl="1" indent="-569913">
              <a:lnSpc>
                <a:spcPct val="80000"/>
              </a:lnSpc>
              <a:buFontTx/>
              <a:buChar char="•"/>
            </a:pPr>
            <a:r>
              <a:rPr lang="pl-PL" sz="2400" dirty="0" smtClean="0"/>
              <a:t>T.G. </a:t>
            </a:r>
            <a:r>
              <a:rPr lang="pl-PL" sz="2400" dirty="0" err="1" smtClean="0"/>
              <a:t>Grosse</a:t>
            </a:r>
            <a:r>
              <a:rPr lang="pl-PL" sz="2400" dirty="0" smtClean="0"/>
              <a:t>, C. Jean – </a:t>
            </a:r>
            <a:r>
              <a:rPr lang="pl-PL" sz="2400" dirty="0" err="1" smtClean="0"/>
              <a:t>geoekonomia</a:t>
            </a:r>
            <a:r>
              <a:rPr lang="pl-PL" sz="2400" dirty="0" smtClean="0"/>
              <a:t> narzędziem geopolityki</a:t>
            </a:r>
            <a:endParaRPr lang="ru-RU" sz="2400" dirty="0" smtClean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pl-PL" sz="2400" dirty="0" err="1" smtClean="0"/>
              <a:t>Geoekonomia</a:t>
            </a:r>
            <a:r>
              <a:rPr lang="pl-PL" sz="2400" dirty="0" smtClean="0"/>
              <a:t> i geopolityka są powiązane ze sobą, ale nie są prostą kontynuacją drugiego. </a:t>
            </a:r>
          </a:p>
          <a:p>
            <a:pPr marL="914400" lvl="1" indent="-569913">
              <a:lnSpc>
                <a:spcPct val="80000"/>
              </a:lnSpc>
              <a:buFontTx/>
              <a:buChar char="•"/>
            </a:pPr>
            <a:r>
              <a:rPr lang="pl-PL" sz="2400" dirty="0" smtClean="0"/>
              <a:t>A.D. </a:t>
            </a:r>
            <a:r>
              <a:rPr lang="pl-PL" sz="2400" dirty="0" err="1" smtClean="0"/>
              <a:t>Bogaturow</a:t>
            </a:r>
            <a:r>
              <a:rPr lang="pl-PL" sz="2400" dirty="0" smtClean="0"/>
              <a:t> uważa, że „współczesna realność wyklucza zasadność stosowania geopolitycznego podejścia w oderwaniu od </a:t>
            </a:r>
            <a:r>
              <a:rPr lang="pl-PL" sz="2400" dirty="0" err="1" smtClean="0"/>
              <a:t>geoekonomicznego</a:t>
            </a:r>
            <a:r>
              <a:rPr lang="pl-PL" sz="2400" dirty="0" smtClean="0"/>
              <a:t>”.</a:t>
            </a:r>
          </a:p>
          <a:p>
            <a:pPr marL="914400" lvl="1" indent="-569913">
              <a:lnSpc>
                <a:spcPct val="80000"/>
              </a:lnSpc>
              <a:buFontTx/>
              <a:buChar char="•"/>
            </a:pPr>
            <a:r>
              <a:rPr lang="pl-PL" sz="2400" dirty="0" smtClean="0"/>
              <a:t>E. </a:t>
            </a:r>
            <a:r>
              <a:rPr lang="pl-PL" sz="2400" dirty="0" err="1" smtClean="0"/>
              <a:t>Haliżak</a:t>
            </a:r>
            <a:r>
              <a:rPr lang="pl-PL" sz="2400" dirty="0" smtClean="0"/>
              <a:t> – </a:t>
            </a:r>
            <a:r>
              <a:rPr lang="pl-PL" sz="2400" dirty="0" err="1" smtClean="0"/>
              <a:t>geoekonomia</a:t>
            </a:r>
            <a:r>
              <a:rPr lang="pl-PL" sz="2400" dirty="0" smtClean="0"/>
              <a:t> to maksymalizacja Power i </a:t>
            </a:r>
            <a:r>
              <a:rPr lang="pl-PL" sz="2400" dirty="0" err="1" smtClean="0"/>
              <a:t>Wealt</a:t>
            </a:r>
            <a:r>
              <a:rPr lang="pl-PL" sz="2400" dirty="0" smtClean="0"/>
              <a:t>  </a:t>
            </a:r>
            <a:endParaRPr lang="ru-RU" sz="2400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Różnice między geopolityką a </a:t>
            </a:r>
            <a:r>
              <a:rPr lang="pl-PL" dirty="0" err="1" smtClean="0"/>
              <a:t>geoekonomią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dirty="0" smtClean="0"/>
              <a:t>B. </a:t>
            </a:r>
            <a:r>
              <a:rPr lang="pl-PL" dirty="0" err="1" smtClean="0"/>
              <a:t>Babicz</a:t>
            </a:r>
            <a:r>
              <a:rPr lang="pl-PL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1. Wg celów - Dla </a:t>
            </a:r>
            <a:r>
              <a:rPr lang="pl-PL" dirty="0" err="1" smtClean="0"/>
              <a:t>geoekonomii</a:t>
            </a:r>
            <a:r>
              <a:rPr lang="pl-PL" dirty="0" smtClean="0"/>
              <a:t> ważna jest władza nad finansowymi i gospodarczymi aktywami i technologiczne dominowanie. Geopolityka – terytorium.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2. Metody - Geopolityka to używanie siły, w tym wojskowej, a </a:t>
            </a:r>
            <a:r>
              <a:rPr lang="pl-PL" dirty="0" err="1" smtClean="0"/>
              <a:t>geoekonomia</a:t>
            </a:r>
            <a:r>
              <a:rPr lang="pl-PL" dirty="0" smtClean="0"/>
              <a:t> opiera się na środach ekonomicznych, w tym blokadach, embargach.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3. Podmioty. </a:t>
            </a:r>
            <a:r>
              <a:rPr lang="pl-PL" dirty="0" err="1" smtClean="0"/>
              <a:t>Geoekonomia</a:t>
            </a:r>
            <a:r>
              <a:rPr lang="pl-PL" dirty="0" smtClean="0"/>
              <a:t> – państwa i transnarodowe korporacje ze światowymi strategiami. Podmioty geopolityki - państwa i ich cele polityczne i oddzielni liderzy.</a:t>
            </a:r>
          </a:p>
          <a:p>
            <a:pPr>
              <a:lnSpc>
                <a:spcPct val="80000"/>
              </a:lnSpc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pl-PL" dirty="0" smtClean="0"/>
              <a:t>Josepha </a:t>
            </a:r>
            <a:r>
              <a:rPr lang="pl-PL" dirty="0" err="1" smtClean="0"/>
              <a:t>Nye</a:t>
            </a:r>
            <a:r>
              <a:rPr lang="pl-PL" dirty="0" smtClean="0"/>
              <a:t>:</a:t>
            </a:r>
          </a:p>
          <a:p>
            <a:pPr lvl="1"/>
            <a:r>
              <a:rPr lang="pl-PL" dirty="0" smtClean="0"/>
              <a:t>Potęgi </a:t>
            </a:r>
            <a:r>
              <a:rPr lang="pl-PL" dirty="0" smtClean="0"/>
              <a:t>toczą rozgrywkę nie na jednej szachownicy, lecz na trzech planszach: </a:t>
            </a:r>
          </a:p>
          <a:p>
            <a:pPr lvl="2"/>
            <a:r>
              <a:rPr lang="pl-PL" dirty="0" err="1" smtClean="0"/>
              <a:t>hard</a:t>
            </a:r>
            <a:r>
              <a:rPr lang="pl-PL" dirty="0" smtClean="0"/>
              <a:t> </a:t>
            </a:r>
            <a:r>
              <a:rPr lang="pl-PL" dirty="0" err="1" smtClean="0"/>
              <a:t>power</a:t>
            </a:r>
            <a:r>
              <a:rPr lang="pl-PL" dirty="0" smtClean="0"/>
              <a:t> (w zakresie studiów strategicznych oraz </a:t>
            </a:r>
            <a:r>
              <a:rPr lang="pl-PL" dirty="0" err="1" smtClean="0"/>
              <a:t>geostrategii</a:t>
            </a:r>
            <a:r>
              <a:rPr lang="pl-PL" dirty="0" smtClean="0"/>
              <a:t>), </a:t>
            </a:r>
          </a:p>
          <a:p>
            <a:pPr lvl="2"/>
            <a:r>
              <a:rPr lang="pl-PL" dirty="0" smtClean="0"/>
              <a:t>w wymiarze ekonomicznym </a:t>
            </a:r>
          </a:p>
          <a:p>
            <a:pPr lvl="2"/>
            <a:r>
              <a:rPr lang="pl-PL" dirty="0" smtClean="0"/>
              <a:t>soft </a:t>
            </a:r>
            <a:r>
              <a:rPr lang="pl-PL" dirty="0" err="1" smtClean="0"/>
              <a:t>power</a:t>
            </a:r>
            <a:r>
              <a:rPr lang="pl-PL" dirty="0" smtClean="0"/>
              <a:t> (tzw. sile miękkiej)</a:t>
            </a:r>
          </a:p>
          <a:p>
            <a:endParaRPr lang="pl-PL" dirty="0"/>
          </a:p>
        </p:txBody>
      </p:sp>
      <p:pic>
        <p:nvPicPr>
          <p:cNvPr id="4" name="Picture 2" descr="http://www.russkiymir.ru/upload/iblock/e65/e65b063e49e4348fe036d33f321bc8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636"/>
            <a:ext cx="2143140" cy="1607355"/>
          </a:xfrm>
          <a:prstGeom prst="rect">
            <a:avLst/>
          </a:prstGeom>
          <a:noFill/>
        </p:spPr>
      </p:pic>
      <p:pic>
        <p:nvPicPr>
          <p:cNvPr id="6" name="Picture 6" descr="Znalezione obrazy dla zapytania petersbu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000636"/>
            <a:ext cx="2786082" cy="1619677"/>
          </a:xfrm>
          <a:prstGeom prst="rect">
            <a:avLst/>
          </a:prstGeom>
          <a:noFill/>
        </p:spPr>
      </p:pic>
      <p:pic>
        <p:nvPicPr>
          <p:cNvPr id="15362" name="Picture 2" descr="Znalezione obrazy dla zapytania gazpr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5000636"/>
            <a:ext cx="2629023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Soft i </a:t>
            </a:r>
            <a:r>
              <a:rPr lang="pl-PL" dirty="0" err="1" smtClean="0"/>
              <a:t>Hard</a:t>
            </a:r>
            <a:r>
              <a:rPr lang="pl-PL" dirty="0" smtClean="0"/>
              <a:t> </a:t>
            </a:r>
            <a:r>
              <a:rPr lang="pl-PL" dirty="0" err="1" smtClean="0"/>
              <a:t>power</a:t>
            </a:r>
            <a:endParaRPr lang="pl-PL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l-PL" sz="2400" dirty="0" err="1" smtClean="0"/>
              <a:t>Hard</a:t>
            </a:r>
            <a:r>
              <a:rPr lang="pl-PL" sz="2400" dirty="0" smtClean="0"/>
              <a:t> </a:t>
            </a:r>
            <a:r>
              <a:rPr lang="pl-PL" sz="2400" dirty="0" err="1" smtClean="0"/>
              <a:t>power</a:t>
            </a:r>
            <a:r>
              <a:rPr lang="pl-PL" sz="2400" dirty="0" smtClean="0"/>
              <a:t>:</a:t>
            </a:r>
          </a:p>
          <a:p>
            <a:pPr lvl="1"/>
            <a:r>
              <a:rPr lang="pl-PL" dirty="0" smtClean="0"/>
              <a:t>Spektrum zachowań:</a:t>
            </a:r>
          </a:p>
          <a:p>
            <a:pPr lvl="2"/>
            <a:r>
              <a:rPr lang="pl-PL" sz="1600" dirty="0" smtClean="0"/>
              <a:t>Przymus, zachęta, rozkaz</a:t>
            </a:r>
          </a:p>
          <a:p>
            <a:pPr lvl="1"/>
            <a:r>
              <a:rPr lang="pl-PL" dirty="0" smtClean="0"/>
              <a:t>Najczęstsze zasoby</a:t>
            </a:r>
          </a:p>
          <a:p>
            <a:pPr lvl="2"/>
            <a:r>
              <a:rPr lang="pl-PL" sz="1600" dirty="0" smtClean="0"/>
              <a:t>Siła, zapłata, sankcje, łapówka</a:t>
            </a:r>
            <a:endParaRPr lang="ru-RU" sz="1600" dirty="0" smtClean="0"/>
          </a:p>
          <a:p>
            <a:pPr lvl="1"/>
            <a:endParaRPr lang="pl-PL" sz="2000" dirty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2400" dirty="0" smtClean="0"/>
              <a:t>Soft </a:t>
            </a:r>
            <a:r>
              <a:rPr lang="pl-PL" sz="2400" dirty="0" err="1" smtClean="0"/>
              <a:t>power</a:t>
            </a:r>
            <a:endParaRPr lang="ru-RU" sz="2400" dirty="0" smtClean="0"/>
          </a:p>
          <a:p>
            <a:pPr lvl="1"/>
            <a:r>
              <a:rPr lang="pl-PL" dirty="0" smtClean="0"/>
              <a:t>Spektrum zachowań:</a:t>
            </a:r>
          </a:p>
          <a:p>
            <a:pPr lvl="2"/>
            <a:r>
              <a:rPr lang="pl-PL" sz="1600" dirty="0" smtClean="0"/>
              <a:t>Ustanowienie agend, atrakcyjność</a:t>
            </a:r>
          </a:p>
          <a:p>
            <a:pPr lvl="1"/>
            <a:r>
              <a:rPr lang="pl-PL" dirty="0" smtClean="0"/>
              <a:t>Najczęstsze zasoby:</a:t>
            </a:r>
          </a:p>
          <a:p>
            <a:pPr lvl="2"/>
            <a:r>
              <a:rPr lang="pl-PL" dirty="0" smtClean="0"/>
              <a:t>Instytucje, wartości, kultura, polityka</a:t>
            </a:r>
            <a:endParaRPr lang="ru-RU" dirty="0"/>
          </a:p>
          <a:p>
            <a:pPr lvl="1"/>
            <a:endParaRPr lang="pl-PL" sz="2000" dirty="0"/>
          </a:p>
        </p:txBody>
      </p:sp>
      <p:pic>
        <p:nvPicPr>
          <p:cNvPr id="21506" name="Picture 2" descr="Znalezione obrazy dla zapytania soft i hard p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000504"/>
            <a:ext cx="4286280" cy="2574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mtClean="0"/>
              <a:t>Dlaczego geoekonomia w analizie relacji Rosji z k. Azji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Ekonomizacja polityki zagranicznej Rosji </a:t>
            </a:r>
          </a:p>
          <a:p>
            <a:pPr lvl="1"/>
            <a:r>
              <a:rPr lang="pl-PL" dirty="0" smtClean="0"/>
              <a:t>R. Sakwa: cechą charakterystyczną rosyjskiej władzy doby </a:t>
            </a:r>
            <a:r>
              <a:rPr lang="pl-PL" dirty="0" err="1" smtClean="0"/>
              <a:t>Putina</a:t>
            </a:r>
            <a:r>
              <a:rPr lang="pl-PL" dirty="0" smtClean="0"/>
              <a:t> jest skoncentrowanie na gospodarce</a:t>
            </a:r>
          </a:p>
          <a:p>
            <a:r>
              <a:rPr lang="pl-PL" dirty="0" err="1" smtClean="0"/>
              <a:t>Geoekonomiczny</a:t>
            </a:r>
            <a:r>
              <a:rPr lang="pl-PL" dirty="0" smtClean="0"/>
              <a:t> charakter relacji Rosji z k. azjatyckimi</a:t>
            </a:r>
          </a:p>
          <a:p>
            <a:pPr lvl="1"/>
            <a:r>
              <a:rPr lang="pl-PL" dirty="0" smtClean="0"/>
              <a:t>A.P. </a:t>
            </a:r>
            <a:r>
              <a:rPr lang="pl-PL" dirty="0" err="1" smtClean="0"/>
              <a:t>Tsygankov</a:t>
            </a:r>
            <a:r>
              <a:rPr lang="pl-PL" dirty="0" smtClean="0"/>
              <a:t>: Rosja musi z perspektywy </a:t>
            </a:r>
            <a:r>
              <a:rPr lang="pl-PL" dirty="0" err="1" smtClean="0"/>
              <a:t>geoekonomicznej</a:t>
            </a:r>
            <a:r>
              <a:rPr lang="pl-PL" dirty="0" smtClean="0"/>
              <a:t> postrzegać swych trzech głównych partnerów (Zachód, Chiny i region Azji i Pacyfiku)</a:t>
            </a:r>
          </a:p>
          <a:p>
            <a:r>
              <a:rPr lang="pl-PL" dirty="0" smtClean="0"/>
              <a:t>Tezy o </a:t>
            </a:r>
            <a:r>
              <a:rPr lang="pl-PL" dirty="0" err="1" smtClean="0"/>
              <a:t>geoekonomicznym</a:t>
            </a:r>
            <a:r>
              <a:rPr lang="pl-PL" dirty="0" smtClean="0"/>
              <a:t> znaczeniu k. azjatyckich w dokumentach poświęconych rosyjskiej polityce zagranicznej</a:t>
            </a:r>
          </a:p>
          <a:p>
            <a:pPr lvl="1"/>
            <a:r>
              <a:rPr lang="pl-PL" dirty="0" smtClean="0"/>
              <a:t>„</a:t>
            </a:r>
            <a:r>
              <a:rPr lang="pl-PL" dirty="0" smtClean="0"/>
              <a:t>strategiczna ważność” regionu w Koncepcji Polityki Zagranicznej 2016.</a:t>
            </a:r>
          </a:p>
          <a:p>
            <a:pPr lvl="1"/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Elementy analizy </a:t>
            </a:r>
            <a:r>
              <a:rPr lang="pl-PL" dirty="0" err="1" smtClean="0"/>
              <a:t>geoekonomicznej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dirty="0" smtClean="0"/>
              <a:t>1. </a:t>
            </a:r>
            <a:r>
              <a:rPr lang="pl-PL" b="1" dirty="0" smtClean="0"/>
              <a:t>Wejście </a:t>
            </a:r>
            <a:r>
              <a:rPr lang="pl-PL" dirty="0" smtClean="0"/>
              <a:t>w </a:t>
            </a:r>
            <a:r>
              <a:rPr lang="pl-PL" dirty="0" err="1" smtClean="0"/>
              <a:t>geoekonomiczną</a:t>
            </a:r>
            <a:r>
              <a:rPr lang="pl-PL" dirty="0" smtClean="0"/>
              <a:t> przestrzeń </a:t>
            </a:r>
            <a:r>
              <a:rPr lang="pl-PL" dirty="0" smtClean="0"/>
              <a:t>- przygotowanie </a:t>
            </a:r>
            <a:r>
              <a:rPr lang="pl-PL" dirty="0" smtClean="0"/>
              <a:t>FR do aktywnej polityki wobec krajów Azji:</a:t>
            </a:r>
          </a:p>
          <a:p>
            <a:r>
              <a:rPr lang="pl-PL" dirty="0" smtClean="0"/>
              <a:t>	- centralizacja państwa a skuteczność polityki zagranicznej FR</a:t>
            </a:r>
          </a:p>
          <a:p>
            <a:r>
              <a:rPr lang="pl-PL" dirty="0" smtClean="0"/>
              <a:t>	- </a:t>
            </a:r>
            <a:r>
              <a:rPr lang="pl-PL" dirty="0" err="1" smtClean="0"/>
              <a:t>paradyplmacja</a:t>
            </a:r>
            <a:r>
              <a:rPr lang="pl-PL" dirty="0" smtClean="0"/>
              <a:t> – organy władzy regionalnej a polityka FR wobec krajów azjatyckich</a:t>
            </a:r>
          </a:p>
          <a:p>
            <a:r>
              <a:rPr lang="pl-PL" dirty="0" smtClean="0"/>
              <a:t>- aktywność Rosji w organizacjach międzynarodowych w Azji</a:t>
            </a:r>
          </a:p>
          <a:p>
            <a:r>
              <a:rPr lang="pl-PL" dirty="0" smtClean="0"/>
              <a:t>- narzędzia polityki zagranicznej FR wobec Azji:</a:t>
            </a:r>
          </a:p>
          <a:p>
            <a:r>
              <a:rPr lang="pl-PL" dirty="0" smtClean="0"/>
              <a:t>	- potencjał ludnościowy (zwłaszcza region dalekowschodni FR</a:t>
            </a:r>
          </a:p>
          <a:p>
            <a:r>
              <a:rPr lang="pl-PL" dirty="0" smtClean="0"/>
              <a:t>	- potencjał gospodarczy (głownie surowcowy)</a:t>
            </a:r>
          </a:p>
          <a:p>
            <a:r>
              <a:rPr lang="pl-PL" dirty="0" smtClean="0"/>
              <a:t>	- siły militarne (</a:t>
            </a:r>
            <a:r>
              <a:rPr lang="pl-PL" dirty="0" err="1" smtClean="0"/>
              <a:t>głw</a:t>
            </a:r>
            <a:r>
              <a:rPr lang="pl-PL" dirty="0" smtClean="0"/>
              <a:t>. Jądrowe)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pl-PL" dirty="0" smtClean="0"/>
              <a:t>2. </a:t>
            </a:r>
            <a:r>
              <a:rPr lang="pl-PL" b="1" dirty="0" smtClean="0"/>
              <a:t>Skala zaangażowania </a:t>
            </a:r>
            <a:r>
              <a:rPr lang="pl-PL" dirty="0" err="1" smtClean="0"/>
              <a:t>geoekonomicznych</a:t>
            </a:r>
            <a:r>
              <a:rPr lang="pl-PL" dirty="0" smtClean="0"/>
              <a:t> atrybutów – czyli stopień wykorzystywania </a:t>
            </a:r>
            <a:r>
              <a:rPr lang="pl-PL" dirty="0" err="1" smtClean="0"/>
              <a:t>geoekonomicznej</a:t>
            </a:r>
            <a:r>
              <a:rPr lang="pl-PL" dirty="0" smtClean="0"/>
              <a:t> strategii.</a:t>
            </a:r>
          </a:p>
          <a:p>
            <a:r>
              <a:rPr lang="pl-PL" dirty="0" smtClean="0"/>
              <a:t>- pytanie o posługiwanie się strategiami polityczno-gospodarczymi przez Rosję wobec </a:t>
            </a:r>
            <a:r>
              <a:rPr lang="pl-PL" dirty="0" smtClean="0"/>
              <a:t>Azji</a:t>
            </a:r>
          </a:p>
          <a:p>
            <a:pPr lvl="0">
              <a:buNone/>
            </a:pPr>
            <a:r>
              <a:rPr lang="pl-PL" dirty="0" smtClean="0"/>
              <a:t>3. </a:t>
            </a:r>
            <a:r>
              <a:rPr lang="pl-PL" dirty="0" smtClean="0"/>
              <a:t>Określenie </a:t>
            </a:r>
            <a:r>
              <a:rPr lang="pl-PL" b="1" dirty="0" smtClean="0"/>
              <a:t>rodzaju relacji obiektu badań </a:t>
            </a:r>
            <a:r>
              <a:rPr lang="pl-PL" dirty="0" smtClean="0"/>
              <a:t>(kraju i jego narodowej gospodarki lub gospodarczego podmiotu) do współczesnego cywilizacyjnego modelu rozwoju.</a:t>
            </a:r>
          </a:p>
          <a:p>
            <a:r>
              <a:rPr lang="pl-PL" dirty="0" smtClean="0"/>
              <a:t>- model polityczno-gospodarczy FR a </a:t>
            </a:r>
            <a:r>
              <a:rPr lang="pl-PL" dirty="0" err="1" smtClean="0"/>
              <a:t>globalizuący</a:t>
            </a:r>
            <a:r>
              <a:rPr lang="pl-PL" dirty="0" smtClean="0"/>
              <a:t> się świat – pytania o wyzwania modernizacyjne przed którymi stoi FR</a:t>
            </a:r>
          </a:p>
          <a:p>
            <a:r>
              <a:rPr lang="pl-PL" dirty="0" smtClean="0"/>
              <a:t>- dążenia autarkiczne a wyzwania globalne</a:t>
            </a:r>
          </a:p>
          <a:p>
            <a:r>
              <a:rPr lang="pl-PL" dirty="0" smtClean="0"/>
              <a:t>- etatyzm a kwestia modernizacji państwa FR wobec potęg azjatyckich:</a:t>
            </a:r>
          </a:p>
          <a:p>
            <a:r>
              <a:rPr lang="pl-PL" dirty="0" smtClean="0"/>
              <a:t>	- oczekiwania FR co do inwestycji azjatyckich mających zmienić obraz technologiczny kraju</a:t>
            </a:r>
          </a:p>
          <a:p>
            <a:r>
              <a:rPr lang="pl-PL" dirty="0" smtClean="0"/>
              <a:t>	→ ale i w związku z tym obawa przed uzależnieniem od potęg gospodarczych Azji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pl-PL" dirty="0" smtClean="0"/>
              <a:t>4. </a:t>
            </a:r>
            <a:r>
              <a:rPr lang="pl-PL" b="1" dirty="0" smtClean="0"/>
              <a:t>Gotowość </a:t>
            </a:r>
            <a:r>
              <a:rPr lang="pl-PL" b="1" dirty="0" smtClean="0"/>
              <a:t>systemu (np. dyplomacji) do bronienia </a:t>
            </a:r>
            <a:r>
              <a:rPr lang="pl-PL" b="1" dirty="0" err="1" smtClean="0"/>
              <a:t>geoekonomicznych</a:t>
            </a:r>
            <a:r>
              <a:rPr lang="pl-PL" b="1" dirty="0" smtClean="0"/>
              <a:t> </a:t>
            </a:r>
            <a:r>
              <a:rPr lang="pl-PL" b="1" dirty="0" smtClean="0"/>
              <a:t>interesów</a:t>
            </a:r>
            <a:endParaRPr lang="pl-PL" b="1" dirty="0" smtClean="0"/>
          </a:p>
          <a:p>
            <a:r>
              <a:rPr lang="pl-PL" dirty="0" smtClean="0"/>
              <a:t>- szczebel </a:t>
            </a:r>
            <a:r>
              <a:rPr lang="pl-PL" dirty="0" smtClean="0"/>
              <a:t>centralny</a:t>
            </a:r>
            <a:endParaRPr lang="pl-PL" dirty="0" smtClean="0"/>
          </a:p>
          <a:p>
            <a:r>
              <a:rPr lang="pl-PL" dirty="0" smtClean="0"/>
              <a:t>- ? czy zwrot ku </a:t>
            </a:r>
            <a:r>
              <a:rPr lang="pl-PL" dirty="0" smtClean="0"/>
              <a:t>Azji </a:t>
            </a:r>
            <a:r>
              <a:rPr lang="pl-PL" dirty="0" smtClean="0"/>
              <a:t>jest jednak elementem stałym czy może jest to dywersyfikacja relacji z Zachodem wobec wzrostu napięcia w relacjach z tym regionem + kwestie gospodarcze</a:t>
            </a:r>
            <a:r>
              <a:rPr lang="pl-PL" dirty="0" smtClean="0"/>
              <a:t>.</a:t>
            </a:r>
          </a:p>
          <a:p>
            <a:pPr lvl="0">
              <a:buNone/>
            </a:pPr>
            <a:r>
              <a:rPr lang="pl-PL" dirty="0" smtClean="0"/>
              <a:t>5. </a:t>
            </a:r>
            <a:r>
              <a:rPr lang="pl-PL" dirty="0" smtClean="0"/>
              <a:t>Rozstrzygnięcie na ile narodowy </a:t>
            </a:r>
            <a:r>
              <a:rPr lang="pl-PL" b="1" dirty="0" smtClean="0"/>
              <a:t>wojskowy komponent </a:t>
            </a:r>
            <a:r>
              <a:rPr lang="pl-PL" dirty="0" smtClean="0"/>
              <a:t>gotów jest bronić narodowe </a:t>
            </a:r>
            <a:r>
              <a:rPr lang="pl-PL" dirty="0" err="1" smtClean="0"/>
              <a:t>geoekonomiczne</a:t>
            </a:r>
            <a:r>
              <a:rPr lang="pl-PL" dirty="0" smtClean="0"/>
              <a:t> interesy </a:t>
            </a:r>
            <a:endParaRPr lang="pl-PL" dirty="0" smtClean="0"/>
          </a:p>
          <a:p>
            <a:r>
              <a:rPr lang="pl-PL" dirty="0" smtClean="0"/>
              <a:t>- Kwestia obecności sił zbrojnych FR w azjatyckiej części Rosji, bazy wojskowe etc.</a:t>
            </a:r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pl-PL" dirty="0" smtClean="0"/>
              <a:t>6. </a:t>
            </a:r>
            <a:r>
              <a:rPr lang="pl-PL" dirty="0" smtClean="0"/>
              <a:t>Analiza zabezpieczenia </a:t>
            </a:r>
            <a:r>
              <a:rPr lang="pl-PL" b="1" dirty="0" smtClean="0"/>
              <a:t>normatywno-prawnego systemu </a:t>
            </a:r>
            <a:r>
              <a:rPr lang="pl-PL" b="1" dirty="0" err="1" smtClean="0"/>
              <a:t>geoekonomicznego</a:t>
            </a:r>
            <a:endParaRPr lang="pl-PL" dirty="0" smtClean="0"/>
          </a:p>
          <a:p>
            <a:r>
              <a:rPr lang="pl-PL" dirty="0" smtClean="0"/>
              <a:t>- baza traktatowa relacji Rosji z k. Azji oraz dokumenty strategiczne FR a wektor azjatycki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7. </a:t>
            </a:r>
            <a:r>
              <a:rPr lang="pl-PL" b="1" dirty="0" smtClean="0"/>
              <a:t>Symulacja </a:t>
            </a:r>
            <a:r>
              <a:rPr lang="pl-PL" b="1" dirty="0" smtClean="0"/>
              <a:t>wariantów </a:t>
            </a:r>
            <a:r>
              <a:rPr lang="pl-PL" b="1" dirty="0" smtClean="0"/>
              <a:t>rozwoju </a:t>
            </a:r>
            <a:r>
              <a:rPr lang="pl-PL" b="1" dirty="0" smtClean="0"/>
              <a:t>sytuacji</a:t>
            </a:r>
          </a:p>
          <a:p>
            <a:r>
              <a:rPr lang="pl-PL" dirty="0" smtClean="0"/>
              <a:t>- kwestia rozwoju powiązań FR z k. Azji, zwłaszcza jeśli idzie o </a:t>
            </a:r>
            <a:r>
              <a:rPr lang="pl-PL" dirty="0" smtClean="0"/>
              <a:t>Chiny</a:t>
            </a:r>
            <a:endParaRPr lang="pl-PL" dirty="0" smtClean="0"/>
          </a:p>
          <a:p>
            <a:r>
              <a:rPr lang="pl-PL" dirty="0" smtClean="0"/>
              <a:t>- wzrost powiązań surowcowych Rosji z k. Azji a relacje z </a:t>
            </a:r>
            <a:r>
              <a:rPr lang="pl-PL" dirty="0" smtClean="0"/>
              <a:t>Zachodem</a:t>
            </a:r>
          </a:p>
          <a:p>
            <a:pPr>
              <a:buNone/>
            </a:pPr>
            <a:r>
              <a:rPr lang="pl-PL" dirty="0" smtClean="0"/>
              <a:t>8. </a:t>
            </a:r>
            <a:r>
              <a:rPr lang="pl-PL" b="1" dirty="0" smtClean="0"/>
              <a:t>Analiza czynników</a:t>
            </a:r>
            <a:r>
              <a:rPr lang="pl-PL" dirty="0" smtClean="0"/>
              <a:t>, </a:t>
            </a:r>
            <a:r>
              <a:rPr lang="pl-PL" dirty="0" smtClean="0"/>
              <a:t>jak instytucjonalne mechanizmy, wywiad </a:t>
            </a:r>
            <a:r>
              <a:rPr lang="pl-PL" dirty="0" err="1" smtClean="0"/>
              <a:t>geoekonomiczny</a:t>
            </a:r>
            <a:r>
              <a:rPr lang="pl-PL" dirty="0" smtClean="0"/>
              <a:t>, rozwój infrastruktury, polityka podatkowa i innowacyjna, </a:t>
            </a:r>
            <a:r>
              <a:rPr lang="pl-PL" dirty="0" smtClean="0"/>
              <a:t>inwestycje</a:t>
            </a:r>
          </a:p>
          <a:p>
            <a:pPr>
              <a:buNone/>
            </a:pPr>
            <a:r>
              <a:rPr lang="pl-PL" dirty="0" smtClean="0"/>
              <a:t>9. </a:t>
            </a:r>
            <a:r>
              <a:rPr lang="pl-PL" b="1" dirty="0" smtClean="0"/>
              <a:t>Analiza tzw. wojen </a:t>
            </a:r>
            <a:r>
              <a:rPr lang="pl-PL" b="1" dirty="0" err="1" smtClean="0"/>
              <a:t>geekonomicznych</a:t>
            </a:r>
            <a:r>
              <a:rPr lang="pl-PL" b="1" dirty="0" smtClean="0"/>
              <a:t> </a:t>
            </a:r>
            <a:endParaRPr lang="pl-PL" b="1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8454</TotalTime>
  <Words>882</Words>
  <PresentationFormat>Pokaz na ekranie (4:3)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2" baseType="lpstr">
      <vt:lpstr>Motyw pakietu Office</vt:lpstr>
      <vt:lpstr>Wykres</vt:lpstr>
      <vt:lpstr> Zastosowanie podejścia geoekonomicznego w badaniu relacji Rosji z wybranymi krajami Azji   </vt:lpstr>
      <vt:lpstr>Miejsce geoekonomii w systemie nauk</vt:lpstr>
      <vt:lpstr>Trzy fundamentalne podejścia w geoekonomii</vt:lpstr>
      <vt:lpstr>Różnice między geopolityką a geoekonomią</vt:lpstr>
      <vt:lpstr>Slajd 5</vt:lpstr>
      <vt:lpstr>Soft i Hard power</vt:lpstr>
      <vt:lpstr>Dlaczego geoekonomia w analizie relacji Rosji z k. Azji</vt:lpstr>
      <vt:lpstr>Elementy analizy geoekonomicznej</vt:lpstr>
      <vt:lpstr>Slajd 9</vt:lpstr>
      <vt:lpstr>Rosyjska geopolityka a interesy gospodarcze</vt:lpstr>
      <vt:lpstr>Slajd 11</vt:lpstr>
      <vt:lpstr>Azja</vt:lpstr>
      <vt:lpstr>Slajd 13</vt:lpstr>
      <vt:lpstr>Głowni Partnerzy handlowi Rosji – eksport rosyjski </vt:lpstr>
      <vt:lpstr>Główni partnerzy Rosji – import do Federacji Rosyjskiej  </vt:lpstr>
      <vt:lpstr>Inwestycje zagraniczne w Rosji</vt:lpstr>
      <vt:lpstr>Slajd 17</vt:lpstr>
      <vt:lpstr>Slajd 18</vt:lpstr>
      <vt:lpstr>Slajd 19</vt:lpstr>
      <vt:lpstr>Wnioski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Geoekonomia w relacjach Rosji z wybranymi  krajami Azji    Lub Zastosowanie podejścia geoekonomicznego w badaniu relacji FR z wybranymi k. Azji   </dc:title>
  <dc:creator>HP250G4</dc:creator>
  <cp:lastModifiedBy>HP250G4</cp:lastModifiedBy>
  <cp:revision>40</cp:revision>
  <dcterms:created xsi:type="dcterms:W3CDTF">2017-05-11T09:41:44Z</dcterms:created>
  <dcterms:modified xsi:type="dcterms:W3CDTF">2017-05-17T06:39:10Z</dcterms:modified>
</cp:coreProperties>
</file>