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9"/>
  </p:notesMasterIdLst>
  <p:sldIdLst>
    <p:sldId id="258" r:id="rId3"/>
    <p:sldId id="302" r:id="rId4"/>
    <p:sldId id="303" r:id="rId5"/>
    <p:sldId id="304" r:id="rId6"/>
    <p:sldId id="565" r:id="rId7"/>
    <p:sldId id="263" r:id="rId8"/>
    <p:sldId id="264" r:id="rId9"/>
    <p:sldId id="265" r:id="rId10"/>
    <p:sldId id="566" r:id="rId11"/>
    <p:sldId id="567" r:id="rId12"/>
    <p:sldId id="568" r:id="rId13"/>
    <p:sldId id="558" r:id="rId14"/>
    <p:sldId id="270" r:id="rId15"/>
    <p:sldId id="271" r:id="rId16"/>
    <p:sldId id="289" r:id="rId17"/>
    <p:sldId id="290"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8" r:id="rId39"/>
    <p:sldId id="333" r:id="rId40"/>
    <p:sldId id="334" r:id="rId41"/>
    <p:sldId id="335" r:id="rId42"/>
    <p:sldId id="336" r:id="rId43"/>
    <p:sldId id="337"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9" r:id="rId61"/>
    <p:sldId id="355" r:id="rId62"/>
    <p:sldId id="356" r:id="rId63"/>
    <p:sldId id="357" r:id="rId64"/>
    <p:sldId id="358" r:id="rId65"/>
    <p:sldId id="360" r:id="rId66"/>
    <p:sldId id="361" r:id="rId67"/>
    <p:sldId id="365" r:id="rId68"/>
    <p:sldId id="362" r:id="rId69"/>
    <p:sldId id="363" r:id="rId70"/>
    <p:sldId id="364" r:id="rId71"/>
    <p:sldId id="366" r:id="rId72"/>
    <p:sldId id="367" r:id="rId73"/>
    <p:sldId id="368" r:id="rId74"/>
    <p:sldId id="369" r:id="rId75"/>
    <p:sldId id="370" r:id="rId76"/>
    <p:sldId id="371" r:id="rId77"/>
    <p:sldId id="372" r:id="rId7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699A4-D794-40D8-9320-B8555A17E031}" type="datetimeFigureOut">
              <a:rPr lang="pl-PL" smtClean="0"/>
              <a:t>10.03.2025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ED3651-C965-4AE0-8358-DD588F6FC045}" type="slidenum">
              <a:rPr lang="pl-PL" smtClean="0"/>
              <a:t>‹#›</a:t>
            </a:fld>
            <a:endParaRPr lang="pl-PL"/>
          </a:p>
        </p:txBody>
      </p:sp>
    </p:spTree>
    <p:extLst>
      <p:ext uri="{BB962C8B-B14F-4D97-AF65-F5344CB8AC3E}">
        <p14:creationId xmlns:p14="http://schemas.microsoft.com/office/powerpoint/2010/main" val="1777996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9BE8F4-0E06-40A5-B05A-23CFE635434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0022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187E7D-3026-487D-8C4B-AC91E86CB183}"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90785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8230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026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3421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643709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089896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80516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134614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09553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3475289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134096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0597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59168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817016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795888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10.03.2025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68330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413650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7017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3913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6480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58976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608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24129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471722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10.03.2025</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1917635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2</a:t>
            </a:r>
          </a:p>
          <a:p>
            <a:r>
              <a:rPr lang="pl-PL" dirty="0"/>
              <a:t>EEFRN1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Referendum ogólnokrajowe</a:t>
            </a:r>
          </a:p>
        </p:txBody>
      </p:sp>
      <p:sp>
        <p:nvSpPr>
          <p:cNvPr id="3" name="Symbol zastępczy zawartości 2"/>
          <p:cNvSpPr>
            <a:spLocks noGrp="1"/>
          </p:cNvSpPr>
          <p:nvPr>
            <p:ph idx="1"/>
          </p:nvPr>
        </p:nvSpPr>
        <p:spPr>
          <a:xfrm>
            <a:off x="653935" y="1556793"/>
            <a:ext cx="10856421" cy="4569371"/>
          </a:xfrm>
        </p:spPr>
        <p:txBody>
          <a:bodyPr>
            <a:normAutofit/>
          </a:bodyPr>
          <a:lstStyle/>
          <a:p>
            <a:pPr marL="114300" indent="0">
              <a:buNone/>
            </a:pPr>
            <a:r>
              <a:rPr lang="pl-PL" sz="1600" b="1" dirty="0"/>
              <a:t>Zarządzenie:</a:t>
            </a:r>
          </a:p>
          <a:p>
            <a:pPr algn="just">
              <a:buFont typeface="Wingdings" pitchFamily="2" charset="2"/>
              <a:buChar char="Ø"/>
            </a:pPr>
            <a:r>
              <a:rPr lang="pl-PL" sz="1600" b="1" dirty="0"/>
              <a:t>Sejm </a:t>
            </a:r>
            <a:r>
              <a:rPr lang="pl-PL" sz="1600" dirty="0"/>
              <a:t>– w drodze uchwały podjętej bezwzględną większością głosów w obecności co najmniej połowy ustawowej liczby posłów; inicjatywa przysługuje: Prezydium Sejmu, grupie 69 posłów, komisji sejmowej, Radzie Ministrów, Senatowi, grupie 500 tys. osób uprawnionych do udziału w referendum (obywatelska inicjatywa w sprawie zarządzenia referendum)</a:t>
            </a:r>
            <a:endParaRPr lang="pl-PL" sz="1600" b="1" dirty="0"/>
          </a:p>
          <a:p>
            <a:pPr algn="just">
              <a:buFont typeface="Wingdings" pitchFamily="2" charset="2"/>
              <a:buChar char="Ø"/>
            </a:pPr>
            <a:r>
              <a:rPr lang="pl-PL" sz="1600" b="1" dirty="0"/>
              <a:t>Prezydent RP za zgodą Senatu </a:t>
            </a:r>
            <a:r>
              <a:rPr lang="pl-PL" sz="1600" dirty="0"/>
              <a:t>– Senat wyraża zgodę na zarządzenie referendum przez Prezydenta w terminie 14 dni od przedstawienia wniosku w drodze uchwały podejmowanej bezwzględną większością głosów w obecności co najmniej połowy ustawowej liczby senatorów</a:t>
            </a:r>
            <a:endParaRPr lang="pl-PL" sz="1600" b="1" dirty="0"/>
          </a:p>
          <a:p>
            <a:pPr algn="just">
              <a:buFont typeface="Wingdings" pitchFamily="2" charset="2"/>
              <a:buChar char="Ø"/>
            </a:pPr>
            <a:r>
              <a:rPr lang="pl-PL" sz="1600" b="1" dirty="0"/>
              <a:t>Marszałek Sejmu </a:t>
            </a:r>
            <a:r>
              <a:rPr lang="pl-PL" sz="1600" dirty="0"/>
              <a:t>– referendum zatwierdzające zmianę Konstytucji, jeżeli zmiana dotyczyła rozdziału I, II lub XII; wniosek do Marszałka Sejmu może złożyć Prezydent RP, Senat lub 1/5 ustawowej liczby posłów (92 posłów) w terminie 45 dni od uchwalenia zmiany Konstytucji przez Senat</a:t>
            </a:r>
            <a:endParaRPr lang="pl-PL" sz="1600" b="1" dirty="0"/>
          </a:p>
        </p:txBody>
      </p:sp>
    </p:spTree>
    <p:extLst>
      <p:ext uri="{BB962C8B-B14F-4D97-AF65-F5344CB8AC3E}">
        <p14:creationId xmlns:p14="http://schemas.microsoft.com/office/powerpoint/2010/main" val="23819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Referendum ogólnokrajowe c.d.</a:t>
            </a:r>
          </a:p>
        </p:txBody>
      </p:sp>
      <p:sp>
        <p:nvSpPr>
          <p:cNvPr id="3" name="Symbol zastępczy zawartości 2"/>
          <p:cNvSpPr>
            <a:spLocks noGrp="1"/>
          </p:cNvSpPr>
          <p:nvPr>
            <p:ph idx="1"/>
          </p:nvPr>
        </p:nvSpPr>
        <p:spPr>
          <a:xfrm>
            <a:off x="653935" y="1628801"/>
            <a:ext cx="10861963" cy="4497363"/>
          </a:xfrm>
        </p:spPr>
        <p:txBody>
          <a:bodyPr>
            <a:normAutofit/>
          </a:bodyPr>
          <a:lstStyle/>
          <a:p>
            <a:pPr marL="114300" indent="0">
              <a:buNone/>
            </a:pPr>
            <a:r>
              <a:rPr lang="pl-PL" sz="1600" b="1" dirty="0"/>
              <a:t>Organy właściwe do przeprowadzenia referendum:</a:t>
            </a:r>
          </a:p>
          <a:p>
            <a:pPr marL="114300" indent="0">
              <a:buNone/>
            </a:pPr>
            <a:r>
              <a:rPr lang="pl-PL" sz="1600" dirty="0"/>
              <a:t>Państwowa Komisja Wyborcza</a:t>
            </a:r>
          </a:p>
          <a:p>
            <a:pPr marL="114300" indent="0">
              <a:buNone/>
            </a:pPr>
            <a:r>
              <a:rPr lang="pl-PL" sz="1600" dirty="0"/>
              <a:t>Komisarze wyborczy</a:t>
            </a:r>
          </a:p>
          <a:p>
            <a:pPr marL="114300" indent="0">
              <a:buNone/>
            </a:pPr>
            <a:r>
              <a:rPr lang="pl-PL" sz="1600" dirty="0"/>
              <a:t>Obwodowe komisje ds. referendum</a:t>
            </a:r>
          </a:p>
          <a:p>
            <a:pPr marL="114300" indent="0">
              <a:buNone/>
            </a:pPr>
            <a:endParaRPr lang="pl-PL" sz="1600" dirty="0"/>
          </a:p>
          <a:p>
            <a:pPr marL="114300" indent="0" algn="just">
              <a:buNone/>
            </a:pPr>
            <a:r>
              <a:rPr lang="pl-PL" sz="1600" b="1" dirty="0"/>
              <a:t>Charakter wiążący </a:t>
            </a:r>
            <a:r>
              <a:rPr lang="pl-PL" sz="1600" dirty="0"/>
              <a:t>– jeżeli w referendum wzięła udział ponad połowa uprawnionych do głosowania</a:t>
            </a:r>
          </a:p>
          <a:p>
            <a:pPr marL="114300" indent="0" algn="just">
              <a:buNone/>
            </a:pPr>
            <a:endParaRPr lang="pl-PL" sz="1600" b="1" dirty="0"/>
          </a:p>
          <a:p>
            <a:pPr marL="114300" indent="0">
              <a:buNone/>
            </a:pPr>
            <a:r>
              <a:rPr lang="pl-PL" sz="1600" b="1" dirty="0"/>
              <a:t>Ważność referendum ogólnokrajowego:</a:t>
            </a:r>
          </a:p>
          <a:p>
            <a:pPr algn="just">
              <a:buFont typeface="Wingdings" pitchFamily="2" charset="2"/>
              <a:buChar char="Ø"/>
            </a:pPr>
            <a:r>
              <a:rPr lang="pl-PL" sz="1600" b="1" dirty="0"/>
              <a:t>protest w sprawie ważności referendum – </a:t>
            </a:r>
            <a:r>
              <a:rPr lang="pl-PL" sz="1600" dirty="0"/>
              <a:t>w terminie 7 dni od ogłoszenia wyników referendum przez PKW; zarzut – popełnienie przestępstwa lub naruszenie prawa na etapie głosowania, liczenia głosów, ustalenia wyników referendum</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b="1" dirty="0"/>
          </a:p>
        </p:txBody>
      </p:sp>
    </p:spTree>
    <p:extLst>
      <p:ext uri="{BB962C8B-B14F-4D97-AF65-F5344CB8AC3E}">
        <p14:creationId xmlns:p14="http://schemas.microsoft.com/office/powerpoint/2010/main" val="9855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Obywatelska inicjatywa ustawodawcza</a:t>
            </a:r>
          </a:p>
        </p:txBody>
      </p:sp>
      <p:sp>
        <p:nvSpPr>
          <p:cNvPr id="3" name="Symbol zastępczy zawartości 2"/>
          <p:cNvSpPr>
            <a:spLocks noGrp="1"/>
          </p:cNvSpPr>
          <p:nvPr>
            <p:ph idx="1"/>
          </p:nvPr>
        </p:nvSpPr>
        <p:spPr>
          <a:xfrm>
            <a:off x="568171" y="1628800"/>
            <a:ext cx="11097356" cy="4608512"/>
          </a:xfrm>
        </p:spPr>
        <p:txBody>
          <a:bodyPr>
            <a:normAutofit lnSpcReduction="10000"/>
          </a:bodyPr>
          <a:lstStyle/>
          <a:p>
            <a:pPr marL="114300" indent="0">
              <a:buNone/>
            </a:pPr>
            <a:r>
              <a:rPr lang="pl-PL" sz="1600" b="1" dirty="0"/>
              <a:t>Uprawnieni </a:t>
            </a:r>
          </a:p>
          <a:p>
            <a:pPr marL="114300" indent="0">
              <a:buNone/>
            </a:pPr>
            <a:r>
              <a:rPr lang="pl-PL" sz="1600" dirty="0"/>
              <a:t>grupa co najmniej 100 tys. obywateli RP posiadających prawo wybierania do Sejmu</a:t>
            </a:r>
          </a:p>
          <a:p>
            <a:pPr marL="114300" indent="0">
              <a:buNone/>
            </a:pPr>
            <a:endParaRPr lang="pl-PL" sz="1600" b="1" dirty="0"/>
          </a:p>
          <a:p>
            <a:pPr marL="114300" indent="0" algn="just">
              <a:buNone/>
            </a:pPr>
            <a:r>
              <a:rPr lang="pl-PL" sz="1600" b="1" dirty="0"/>
              <a:t>Brak inicjatywy </a:t>
            </a:r>
          </a:p>
          <a:p>
            <a:pPr marL="114300" indent="0" algn="just">
              <a:buNone/>
            </a:pPr>
            <a:r>
              <a:rPr lang="pl-PL" sz="1600" dirty="0"/>
              <a:t>w sprawach zastrzeżonych dla innych organów – zmiana Konstytucji, budżet, prowizorium budżetowe, gwarancje finansowe Skarbu Państwa, dług publiczny, wyrażenie zgody na ratyfikację umowy międzynarodowej, stosunek RP do jakiegoś kościoła/związku wyznaniowego</a:t>
            </a:r>
          </a:p>
          <a:p>
            <a:pPr marL="114300" indent="0" algn="just">
              <a:buNone/>
            </a:pPr>
            <a:endParaRPr lang="pl-PL" sz="1600" b="1" dirty="0"/>
          </a:p>
          <a:p>
            <a:pPr marL="114300" indent="0" algn="just">
              <a:buNone/>
            </a:pPr>
            <a:r>
              <a:rPr lang="pl-PL" sz="1600" b="1" dirty="0"/>
              <a:t>Komitet inicjatywy ustawodawczej:</a:t>
            </a:r>
          </a:p>
          <a:p>
            <a:pPr algn="just">
              <a:buFont typeface="Wingdings" pitchFamily="2" charset="2"/>
              <a:buChar char="Ø"/>
            </a:pPr>
            <a:r>
              <a:rPr lang="pl-PL" sz="1600" dirty="0"/>
              <a:t>może założyć grupa co najmniej 15 obywateli RP posiadających prawo wybierania do Sejmu</a:t>
            </a:r>
          </a:p>
          <a:p>
            <a:pPr algn="just">
              <a:buFont typeface="Wingdings" pitchFamily="2" charset="2"/>
              <a:buChar char="Ø"/>
            </a:pPr>
            <a:r>
              <a:rPr lang="pl-PL" sz="1600" dirty="0"/>
              <a:t>musi napisać projekt ustawy z uzasadnieniem, zebrać co najmniej 1000 podpisów poparcia i zgłosić fakt powstania komitetu do Marszałka Sejmu</a:t>
            </a:r>
          </a:p>
          <a:p>
            <a:pPr algn="just">
              <a:buFont typeface="Wingdings" pitchFamily="2" charset="2"/>
              <a:buChar char="Ø"/>
            </a:pPr>
            <a:r>
              <a:rPr lang="pl-PL" sz="1600" dirty="0"/>
              <a:t>Marszałek Sejmu wydaje postanowienie o przyjęciu zawiadomienia o powstaniu komitetu inicjatywy ustawodawczej – z tą chwilą komitet nabywa osobowość prawną i ma 3 miesiące na zebranie podpisów brakujących do 100 tys.</a:t>
            </a:r>
          </a:p>
          <a:p>
            <a:pPr algn="just">
              <a:buFont typeface="Wingdings" pitchFamily="2" charset="2"/>
              <a:buChar char="Ø"/>
            </a:pPr>
            <a:r>
              <a:rPr lang="pl-PL" sz="1600" dirty="0"/>
              <a:t>złożenie projektu do Marszałka Sejmu – I czytanie obywatelskiego projektu ustawy powinno nastąpić w ciągu 3 miesięcy od jego złożenia na ręce Marszałka Sejmu</a:t>
            </a:r>
          </a:p>
        </p:txBody>
      </p:sp>
    </p:spTree>
    <p:extLst>
      <p:ext uri="{BB962C8B-B14F-4D97-AF65-F5344CB8AC3E}">
        <p14:creationId xmlns:p14="http://schemas.microsoft.com/office/powerpoint/2010/main" val="393019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292436"/>
          </a:xfrm>
        </p:spPr>
        <p:txBody>
          <a:bodyPr/>
          <a:lstStyle/>
          <a:p>
            <a:r>
              <a:rPr lang="pl-PL" dirty="0"/>
              <a:t>Zasady ustrojowe </a:t>
            </a:r>
          </a:p>
        </p:txBody>
      </p:sp>
      <p:sp>
        <p:nvSpPr>
          <p:cNvPr id="3" name="Symbol zastępczy zawartości 2"/>
          <p:cNvSpPr>
            <a:spLocks noGrp="1"/>
          </p:cNvSpPr>
          <p:nvPr>
            <p:ph idx="1"/>
          </p:nvPr>
        </p:nvSpPr>
        <p:spPr>
          <a:xfrm>
            <a:off x="609600" y="1752601"/>
            <a:ext cx="10972800" cy="4697027"/>
          </a:xfrm>
        </p:spPr>
        <p:txBody>
          <a:bodyPr>
            <a:normAutofit/>
          </a:bodyPr>
          <a:lstStyle/>
          <a:p>
            <a:pPr algn="just">
              <a:buFont typeface="Wingdings" panose="05000000000000000000" pitchFamily="2" charset="2"/>
              <a:buChar char="Ø"/>
            </a:pPr>
            <a:r>
              <a:rPr lang="pl-PL" sz="1800" b="1" dirty="0"/>
              <a:t>zasada suwerenności Narodu</a:t>
            </a:r>
          </a:p>
          <a:p>
            <a:pPr algn="just">
              <a:buFont typeface="Wingdings" panose="05000000000000000000" pitchFamily="2" charset="2"/>
              <a:buChar char="Ø"/>
            </a:pPr>
            <a:r>
              <a:rPr lang="pl-PL" sz="1800" b="1" dirty="0"/>
              <a:t>zasada państwa jako dobra wspólnego</a:t>
            </a:r>
          </a:p>
          <a:p>
            <a:pPr algn="just">
              <a:buFont typeface="Wingdings" panose="05000000000000000000" pitchFamily="2" charset="2"/>
              <a:buChar char="Ø"/>
            </a:pPr>
            <a:r>
              <a:rPr lang="pl-PL" sz="1800" b="1" dirty="0"/>
              <a:t>zasada bezstronności światopoglądowej państwa</a:t>
            </a:r>
          </a:p>
          <a:p>
            <a:pPr algn="just">
              <a:buFont typeface="Wingdings" panose="05000000000000000000" pitchFamily="2" charset="2"/>
              <a:buChar char="Ø"/>
            </a:pPr>
            <a:r>
              <a:rPr lang="pl-PL" sz="1800" b="1" dirty="0"/>
              <a:t>zasada demokratycznego państwa prawnego</a:t>
            </a:r>
          </a:p>
          <a:p>
            <a:pPr algn="just">
              <a:buFont typeface="Wingdings" panose="05000000000000000000" pitchFamily="2" charset="2"/>
              <a:buChar char="Ø"/>
            </a:pPr>
            <a:r>
              <a:rPr lang="pl-PL" sz="1800" b="1" dirty="0"/>
              <a:t>zasada sprawiedliwości społecznej</a:t>
            </a:r>
          </a:p>
          <a:p>
            <a:pPr algn="just">
              <a:buFont typeface="Wingdings" panose="05000000000000000000" pitchFamily="2" charset="2"/>
              <a:buChar char="Ø"/>
            </a:pPr>
            <a:r>
              <a:rPr lang="pl-PL" sz="1800" b="1" dirty="0"/>
              <a:t>zasada państwa republikańskiego</a:t>
            </a:r>
          </a:p>
          <a:p>
            <a:pPr algn="just">
              <a:buFont typeface="Wingdings" panose="05000000000000000000" pitchFamily="2" charset="2"/>
              <a:buChar char="Ø"/>
            </a:pPr>
            <a:r>
              <a:rPr lang="pl-PL" sz="1800" b="1" dirty="0"/>
              <a:t>zasada państwa jednolitego (unitarnego)</a:t>
            </a:r>
          </a:p>
          <a:p>
            <a:pPr algn="just">
              <a:buFont typeface="Wingdings" panose="05000000000000000000" pitchFamily="2" charset="2"/>
              <a:buChar char="Ø"/>
            </a:pPr>
            <a:r>
              <a:rPr lang="pl-PL" sz="1800" b="1" dirty="0"/>
              <a:t>zasada społecznej gospodarki rynkowej</a:t>
            </a:r>
          </a:p>
          <a:p>
            <a:pPr algn="just">
              <a:buFont typeface="Wingdings" panose="05000000000000000000" pitchFamily="2" charset="2"/>
              <a:buChar char="Ø"/>
            </a:pPr>
            <a:r>
              <a:rPr lang="pl-PL" sz="1800" b="1" dirty="0"/>
              <a:t>zasada trójpodziału władzy</a:t>
            </a:r>
          </a:p>
          <a:p>
            <a:pPr algn="just">
              <a:buFont typeface="Wingdings" panose="05000000000000000000" pitchFamily="2" charset="2"/>
              <a:buChar char="Ø"/>
            </a:pPr>
            <a:endParaRPr lang="pl-PL" sz="1800" b="1" dirty="0"/>
          </a:p>
        </p:txBody>
      </p:sp>
    </p:spTree>
    <p:extLst>
      <p:ext uri="{BB962C8B-B14F-4D97-AF65-F5344CB8AC3E}">
        <p14:creationId xmlns:p14="http://schemas.microsoft.com/office/powerpoint/2010/main" val="6924567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6153</Words>
  <Application>Microsoft Office PowerPoint</Application>
  <PresentationFormat>Panoramiczny</PresentationFormat>
  <Paragraphs>812</Paragraphs>
  <Slides>76</Slides>
  <Notes>4</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76</vt:i4>
      </vt:variant>
    </vt:vector>
  </HeadingPairs>
  <TitlesOfParts>
    <vt:vector size="83" baseType="lpstr">
      <vt:lpstr>Aptos</vt:lpstr>
      <vt:lpstr>Arial</vt:lpstr>
      <vt:lpstr>Book Antiqua</vt:lpstr>
      <vt:lpstr>Century Gothic</vt:lpstr>
      <vt:lpstr>Wingdings</vt:lpstr>
      <vt:lpstr>Apteka</vt:lpstr>
      <vt:lpstr>1_Apteka</vt:lpstr>
      <vt:lpstr>Podstawy prawa</vt:lpstr>
      <vt:lpstr>Referendum ogólnokrajowe</vt:lpstr>
      <vt:lpstr>Referendum ogólnokrajowe c.d.</vt:lpstr>
      <vt:lpstr>Obywatelska inicjatywa ustawodawcza</vt:lpstr>
      <vt:lpstr>Zasady ustrojowe </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Rada ministrów</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2025-03-10T14:51:46Z</dcterms:created>
  <dcterms:modified xsi:type="dcterms:W3CDTF">2025-03-10T14:59:57Z</dcterms:modified>
</cp:coreProperties>
</file>