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1"/>
  </p:sldMasterIdLst>
  <p:sldIdLst>
    <p:sldId id="256" r:id="rId2"/>
    <p:sldId id="257" r:id="rId3"/>
    <p:sldId id="258" r:id="rId4"/>
    <p:sldId id="269" r:id="rId5"/>
    <p:sldId id="259" r:id="rId6"/>
    <p:sldId id="270" r:id="rId7"/>
    <p:sldId id="261" r:id="rId8"/>
    <p:sldId id="268" r:id="rId9"/>
    <p:sldId id="273" r:id="rId10"/>
    <p:sldId id="263" r:id="rId11"/>
    <p:sldId id="266" r:id="rId12"/>
    <p:sldId id="267" r:id="rId13"/>
    <p:sldId id="27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797" autoAdjust="0"/>
    <p:restoredTop sz="94660"/>
  </p:normalViewPr>
  <p:slideViewPr>
    <p:cSldViewPr snapToGrid="0">
      <p:cViewPr varScale="1">
        <p:scale>
          <a:sx n="69" d="100"/>
          <a:sy n="69" d="100"/>
        </p:scale>
        <p:origin x="66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8343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FFD8D17E-C4E2-4555-937A-7E6633137D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13DA11-C67D-408F-BCBD-BF358AF435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AB503E1-28A8-4FF2-BEB3-FF100E049C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09798A9-C41C-44D0-9913-A253579369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28358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7" name="Symbol zastępczy zawartości 2">
            <a:extLst>
              <a:ext uri="{FF2B5EF4-FFF2-40B4-BE49-F238E27FC236}">
                <a16:creationId xmlns:a16="http://schemas.microsoft.com/office/drawing/2014/main" id="{36231C0D-3CB8-407F-83AB-6298745E0A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E4A7E18-F58D-4751-9E14-3CF826BBA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DD489B8-C260-45D1-BD9E-6E861DCF4F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80999CF2-182A-4736-862D-B8EED18B8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30692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7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D9A434EF-1933-42A9-9ECD-21E8205E67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02324E50-002B-415D-A70F-6882F72063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A4AE17D-8F54-4A8B-8E78-D4BBB899F3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9951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B080E013-6721-4D76-A08B-7905F08842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932FCB0C-2AB9-492E-8450-D7BF5F1F44A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6B61DF4-8942-4633-B1A7-CBBCE25C84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5529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3919413-EDCE-4F60-84DB-0CD98EC70AB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2EC12D3-3B59-48CD-9D27-A7338A0EEC5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1C7EBE2-D6BD-4F24-9318-6325D9B3A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43586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2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F13F3AF-0A02-461D-8BEA-A19B69C54BF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8BCEF4F-EC3B-4CE5-9225-99F8C286AC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B91C87F-4F71-40FA-9509-DD15970C66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011365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3_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858715-FAFB-4DA0-BC2D-69B50097D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499046"/>
            <a:ext cx="10515600" cy="346164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D558BA2-76A3-4157-A4F1-3D1657A98A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5317436"/>
            <a:ext cx="10515600" cy="6858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39FD439-680A-4D47-B8E5-FFADE16604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D5007C2A-664C-4881-BC77-DA53FACABD2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CBA2336-F34F-4315-AFC3-0F39839E1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61213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1F72A31F-6224-45E6-85D5-4A8EFBB083C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89F0923-4FED-4702-8008-E8475229B3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B25860AA-7247-4F7A-9761-7FC7FC9157B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12054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E3AF587-47B3-44C8-9A31-71EFFDA582E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8472E2AF-4904-4BB4-BB30-66FC4C0FCE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77A64638-0B2B-4BEA-9A3B-3AE8B752A4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925323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9646BB-8D32-4BA4-9E16-25522926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77D54DE-A93F-471F-AC49-8D88932007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939578BC-0A95-4E8B-9FD6-A8897B0C88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029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05387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FF68BBF9-B583-48D4-B6B1-8EB34F9F52A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1AFFA56-174B-4320-ABFE-FD558223CA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CE588FD-FA4C-46B6-BC02-3F5399C1E5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21681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F1488F1-8213-49A6-BCD7-14A7134265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1FBFA27-8E23-4AD0-A7FC-907AE0FBF6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CD87E1F-B3A4-4C6A-B31D-B9A61195F9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27691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7ACEF064-61F6-40BF-88F2-5EC580278A1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7E09F3A0-B38E-4747-BEA4-0E785B6B6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005DC12F-53D6-4EF8-B065-3C0155790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38198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51212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816913"/>
            <a:ext cx="5098292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5508" y="1491351"/>
            <a:ext cx="5098292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E0A985B-9D59-469E-9594-B819A4DCFC9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F7ADD59-759A-423F-A761-A6934C004E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ED1E53B-662F-49D4-A415-B581642347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51220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7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6A06103B-E214-44AE-A345-54FC2C34F0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D04A06E-D88D-44D7-9F80-A8C3444849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6F4F47C-3D7B-4595-B7EE-A71D840B11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6193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8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93AC4B-E844-44C0-BA91-38E064C453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BD991CB-47AA-465B-9AAC-41872152C2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F6E9857-7737-4054-8159-2BB269CDF2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14546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9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FF787F7-86A2-4E98-91F8-C9AB51613A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FD81384-49B3-42BD-A09F-9C5C5F530D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EE11CCBD-53E1-40C0-96F9-8BECA8C6D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860369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0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8BB4FC4-29CB-4828-B732-AF7AB9DB4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03B51CF-5FEA-430E-AD7A-708940A36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493636A-70DC-4A20-AE2F-C49D4E6FDDC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8169938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1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C808404-195E-4F97-8241-AF583412D7B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6956461-1E3B-497B-91F3-993BCABC7A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9C0F0AEC-0E0E-43FC-AE3F-405B255DA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44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2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8491410E-A69E-4F92-8B18-6FEBEB2E3E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1F6DC9C3-D635-4633-BF9A-4A6FEC743D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B71D6EF-62A6-4A76-8107-FB5F0BFA89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3490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644879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3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887295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4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94950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5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85958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6_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676A181-B05C-4FD4-9817-E468DCD26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7162067" cy="976075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6918F3F-8A99-40B9-99E4-1509BC849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816913"/>
            <a:ext cx="7139093" cy="320054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0C89BDD9-E759-4AEF-89F6-9802C7EA02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296310" y="1491351"/>
            <a:ext cx="3057489" cy="452610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7DBBC8C-FF2D-41BF-801C-BADEC12AC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119329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5" name="Symbol zastępczy zawartości 3">
            <a:extLst>
              <a:ext uri="{FF2B5EF4-FFF2-40B4-BE49-F238E27FC236}">
                <a16:creationId xmlns:a16="http://schemas.microsoft.com/office/drawing/2014/main" id="{F0D52D38-3D7B-43D4-ABF3-D6928334B8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Symbol zastępczy zawartości 5">
            <a:extLst>
              <a:ext uri="{FF2B5EF4-FFF2-40B4-BE49-F238E27FC236}">
                <a16:creationId xmlns:a16="http://schemas.microsoft.com/office/drawing/2014/main" id="{07745B7F-8006-460E-A7EB-02BAD458480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A6986FFA-418E-4AF5-BAEF-A6826016E0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9971DA61-A673-40A7-BBDE-07DFA40CA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190F1BD8-2EEA-4EE1-83E5-CA2A53638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50705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2F6CE1BB-9237-4A42-98EC-FDF2050A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CA7955B-3A22-46F8-88E3-79FF9B538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D9B6725-BCA5-489D-9A08-9DC6DB99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255C19C3-4F61-4F6D-99EF-A96ABF60C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047D6554-6B32-4DCD-ACA0-766EF0685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</p:spTree>
    <p:extLst>
      <p:ext uri="{BB962C8B-B14F-4D97-AF65-F5344CB8AC3E}">
        <p14:creationId xmlns:p14="http://schemas.microsoft.com/office/powerpoint/2010/main" val="181799991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004BD524-2E6A-4C6D-B51F-6301FB8902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9F67FF1D-EC68-4428-A0BE-01F21CDB43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27BC8E85-628F-4613-9B3A-2B492B9171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77A2EF10-0E45-49C0-BB6C-619F5A95F4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FFA480A0-8A1A-45CB-BEFD-A98588807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55406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Symbol zastępczy zawartości 3">
            <a:extLst>
              <a:ext uri="{FF2B5EF4-FFF2-40B4-BE49-F238E27FC236}">
                <a16:creationId xmlns:a16="http://schemas.microsoft.com/office/drawing/2014/main" id="{AA254F93-9E88-407E-9989-E106C0309A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5" name="Symbol zastępczy zawartości 5">
            <a:extLst>
              <a:ext uri="{FF2B5EF4-FFF2-40B4-BE49-F238E27FC236}">
                <a16:creationId xmlns:a16="http://schemas.microsoft.com/office/drawing/2014/main" id="{8EA534D1-85CD-4FA9-B4F5-D30300FB18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770E1FB-9290-4AB2-87B7-55171E77E29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D9D219DC-93AF-4195-BE78-29DA67780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5F4AD7BE-73A5-4BD9-A662-6FC5E9D6E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86614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02C8185-4E6E-480F-ADDC-63773C5D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37169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E0240D4-87CA-4683-A098-5116F59642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527770"/>
            <a:ext cx="5157787" cy="251522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EE079D3-A020-48A4-8630-F99F5A77E2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37169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70D8F000-CCD0-42D7-B71A-DAAF2A8A84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527769"/>
            <a:ext cx="5183188" cy="2515223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Tytuł 1">
            <a:extLst>
              <a:ext uri="{FF2B5EF4-FFF2-40B4-BE49-F238E27FC236}">
                <a16:creationId xmlns:a16="http://schemas.microsoft.com/office/drawing/2014/main" id="{CF90307C-047F-40EC-8089-4FC7FE80B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14" name="Date Placeholder 3">
            <a:extLst>
              <a:ext uri="{FF2B5EF4-FFF2-40B4-BE49-F238E27FC236}">
                <a16:creationId xmlns:a16="http://schemas.microsoft.com/office/drawing/2014/main" id="{BEA609B2-A96B-45A3-9768-D76A4FD74D5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69" y="6364977"/>
            <a:ext cx="21008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52A9450F-774E-4D85-A1B3-852F97250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72201" y="6364977"/>
            <a:ext cx="33186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id="{1827D9C0-DD21-478F-8802-E68CAD5677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43131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53BE248-EE54-4EA4-B20E-093E94FDC9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F77A115-C5CA-4C5F-8924-90A05169C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BEBA390-15A0-48EF-B39C-C416CCDAF7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193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1EB802B-DB5A-413E-B373-37318D0917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5225" y="1491351"/>
            <a:ext cx="10561550" cy="254404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892A901C-AB4D-4695-A226-7A394C7035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4384883"/>
            <a:ext cx="1056155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96563AC-BE3D-41F5-9687-8828ACBF86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590779B-3B82-4519-8C69-44553F1877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93B1BD5-A939-40E7-9992-ED91BA4612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61223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CE143E0-AD19-4638-A473-F5ABA42011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CD1A940-3BF5-4BD3-BE4D-7194A25DB5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C5395C1-8E83-4142-A051-29B8A25876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498078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650D50C-955A-4082-BF21-615DD8B1578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6398E3F-53B2-42D0-BDDC-45B373AD04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60D3355-2627-4B0D-BD39-FEFD3332A9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07010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97B99168-456E-499C-8764-59FC92C57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03BC411-1F78-4C30-ACF3-9B0BE3BFA6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292559B-9B97-495C-BB81-4EF655F65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867310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3F25F35-C26B-4B8D-B1FE-991CB93B6B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8057C7C0-5B5F-4B7C-B050-F05DE580DD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FBFDB31-DF6D-478C-AA2C-2924F23AA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44572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5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bg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D4E768E-A432-47C5-888F-68096AE24A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3AFB02A-5957-49C8-84A3-D4FE169E8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12A45CCE-1A00-4996-9934-DAD22BFDBC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9100169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6_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1">
            <a:extLst>
              <a:ext uri="{FF2B5EF4-FFF2-40B4-BE49-F238E27FC236}">
                <a16:creationId xmlns:a16="http://schemas.microsoft.com/office/drawing/2014/main" id="{F9AF4CFB-55EE-4BC9-8C60-0C0D8F59E347}"/>
              </a:ext>
            </a:extLst>
          </p:cNvPr>
          <p:cNvSpPr txBox="1">
            <a:spLocks/>
          </p:cNvSpPr>
          <p:nvPr userDrawn="1"/>
        </p:nvSpPr>
        <p:spPr>
          <a:xfrm>
            <a:off x="815225" y="5283254"/>
            <a:ext cx="10561550" cy="743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 dirty="0">
                <a:solidFill>
                  <a:schemeClr val="tx1"/>
                </a:solidFill>
              </a:rPr>
              <a:t>Kliknij, aby edytować styl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62D02B12-3AB6-48BA-BAE8-F0F64D219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28540A5-3408-44AB-8894-00DF007DD9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82C77D95-CD96-4AAF-87B6-E84F2D2B40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943433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39D532A8-2075-41D7-8522-13B21197E5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9D081A0-B6DB-4C76-82DA-DB07DD8A4E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9945C1-C482-4601-BFA6-2E8F002B9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60646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F7E7941-CE0D-41EE-BB1D-2418C1F323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B903B5-8A53-403D-82A7-16832DC77C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8462D8C-370B-411E-8784-8B02719AC6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68111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3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42CA885-0189-4ABA-94E4-04A4C220B5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D0E3600-140F-48F6-91BE-435E89FF6A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88B6AE2-96D9-4048-8BE7-518D0B311C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311102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2B23F91-4DE6-4A3F-A6ED-50F83C7EB8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17F48C1C-E0F9-428F-9B85-5BC1F76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DBC6F0-9F55-461A-A722-5644250C8C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3200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B0E8684A-D554-457D-A3A3-0C68EF9BB9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BD172403-0626-433D-9408-6A030B1D06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018C9D0C-3CC1-44C8-AFF1-CC464D1535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684256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3" name="Date Placeholder 3">
            <a:extLst>
              <a:ext uri="{FF2B5EF4-FFF2-40B4-BE49-F238E27FC236}">
                <a16:creationId xmlns:a16="http://schemas.microsoft.com/office/drawing/2014/main" id="{B259B481-2B45-41BA-8DB9-5E159242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3148ACDF-FC3C-4E3A-BA7C-57056D26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37EB7852-9B00-41CE-AEC4-CFEA2D57B3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868899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77AB6880-C866-401E-A8A8-5026790575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DCE5ACD-9631-4333-B028-9EBFFB45DA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D1B6D498-50A3-4E0F-A0C8-E2B32D983C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9205237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2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007EA34C-5E62-406F-B868-487F2DF23E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F037673-180B-4E31-BD43-5FBCC110AE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3949BBAA-BCEC-4872-B25E-DFBF5A9A11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03538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3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E9C8813-B0B2-4E8C-A70A-D3F9A17BE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C42DF49-F05B-476D-A89B-21D72E3CDD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BCE9D692-C534-45E2-BDA3-F2F80E1D5F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351769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6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615BFEE-75AF-45E0-A7A4-3FAA629151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B0E6BB-6CC9-4786-AD56-9EB07C17F4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D57DE1E-303A-4740-8ECE-CAD86CCB54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38839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7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906F5CD-992C-474D-B244-712890B4F2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380B9AF-6AB9-455B-A23F-A1DADCE557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2B82596-1EF7-4C64-ACC6-8DBFE51990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775072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8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27EE972E-C637-4381-A7AC-D278974E02E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47AE1E7A-1C10-4603-88A7-E71BCFF135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51F1EB4C-3AF6-430D-99E8-AAC6B71C81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2020022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9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DE1335F7-D0DA-4902-8FC0-A1AD6B8C2D3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3A99C339-E57D-4733-9C92-E5737A8CA2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BD6AB10-B2A1-44D3-A070-E58A5A4922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9708701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4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4C695505-8A9C-45FD-88E5-C4769A763C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7015B6B4-341E-4F22-BC2D-E828AC900C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A65009E7-47DE-47DF-BA47-0F1515636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2956537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5_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759A85E-5FAD-4698-B7FD-CA8E433322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5096704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7711E-06F7-4E4F-BEF0-64A3352F3F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55508" y="1491351"/>
            <a:ext cx="5099880" cy="453714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01E0A51-1169-4CB5-9907-EAC5FEF4B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764977"/>
            <a:ext cx="5096704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08E348AF-9E8E-406D-B934-3D985E505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896770" y="6364977"/>
            <a:ext cx="20397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27F676DC-3208-4790-90E6-6BF6E950F8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255507" y="6364977"/>
            <a:ext cx="32353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69DC7F6-0C06-4D37-BE7F-E77B381CD88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26271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96DC43AC-8B96-4504-ABCE-415B7032C4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F721D00-5188-4A9D-91E8-50044DF4C3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995EF76-2FF8-4860-A8A1-6694D5FFAAA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575038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ABE0364-BF06-4F32-9DE3-E1BAC5314FC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8B8052DF-57D6-4710-A0E7-47CA13B23C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8F84091-EDA2-4434-B37D-54EF7D5D2A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997021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F37336B-E810-4B98-9B50-45AFB055E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EA80A11A-954D-4170-8529-55235A1A9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20FC5087-4E71-40D7-BE4F-E1F6A311E4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469579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D5DFDD-75D8-4BE3-B85C-59539701D1E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4D2AE6-0AFC-43E4-8940-411EBBE760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ECEFC45E-9287-47FA-8275-255D5DD9C7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007913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4BED47-F1B0-4D97-A171-B576F4B647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66322" y="1503673"/>
            <a:ext cx="7510452" cy="452482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 dirty="0"/>
          </a:p>
        </p:txBody>
      </p:sp>
      <p:sp>
        <p:nvSpPr>
          <p:cNvPr id="8" name="Tytuł 1">
            <a:extLst>
              <a:ext uri="{FF2B5EF4-FFF2-40B4-BE49-F238E27FC236}">
                <a16:creationId xmlns:a16="http://schemas.microsoft.com/office/drawing/2014/main" id="{130CFE91-1F5E-41E2-AB52-FB08D7EC29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503673"/>
            <a:ext cx="2668725" cy="9334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9" name="Symbol zastępczy tekstu 3">
            <a:extLst>
              <a:ext uri="{FF2B5EF4-FFF2-40B4-BE49-F238E27FC236}">
                <a16:creationId xmlns:a16="http://schemas.microsoft.com/office/drawing/2014/main" id="{7BCD51F7-4641-4E5B-99D2-7BE70A377472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839788" y="2764977"/>
            <a:ext cx="2668725" cy="32635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0E32EC9B-59C1-4F97-A951-7110130F63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7189159-9136-4EF0-8A37-91BE95486B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69717549-6C1F-4352-AB3B-0E6E20B09C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397360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5C08F80B-E675-4763-982F-7E0BB2B9ED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BBDBF4B-B481-405B-9404-7957C67DE5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2BB143BE-9520-48D6-B629-C4296BE26F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906076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AC041D3-D1FE-43BB-8DFF-6845E92C7D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E48CF3FC-D56D-4D62-A86E-594015B305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7E65CD2-DC59-4DAA-B1A7-B0A45FB9AA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554640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1DB685A-E33A-4EDE-8535-211FACC0CA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CA8862A-2636-4B29-A4F2-88E2BC264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DC183B01-4A99-4E58-B049-45AB279AC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843128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71A38BFB-54AC-4711-B315-B13DC46E9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15225" y="2514600"/>
            <a:ext cx="10561550" cy="352742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Tytuł 1">
            <a:extLst>
              <a:ext uri="{FF2B5EF4-FFF2-40B4-BE49-F238E27FC236}">
                <a16:creationId xmlns:a16="http://schemas.microsoft.com/office/drawing/2014/main" id="{2E056FF7-5F0F-4E69-A1FC-00A9A495F8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6E9DBABF-9D71-4AF8-98F8-F8C33CCC67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292CE0A2-2617-4A16-B878-807D8CF5A8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11B47645-0415-4F69-94D6-3411D42E78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52413821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097140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52280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2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ECB5EF12-25DC-495F-8ACB-F64C3F06A21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51C2046F-0B2D-4A05-A307-04CCF0D079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08236BAD-18F2-43E7-8043-9CF2328086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833438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2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8010454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3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93030926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4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312607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5_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CEC5D974-29F9-405B-B835-3C672A6443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478078" y="1500809"/>
            <a:ext cx="2898696" cy="4532243"/>
          </a:xfrm>
        </p:spPr>
        <p:txBody>
          <a:bodyPr vert="eaVert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1320EDD-D3E9-44B9-A699-5A7E85FB75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500809"/>
            <a:ext cx="7132983" cy="4532243"/>
          </a:xfrm>
        </p:spPr>
        <p:txBody>
          <a:bodyPr vert="eaVert"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1E0C26-5814-41BE-8B0B-F0C6318DD4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58400" y="6356350"/>
            <a:ext cx="1318374" cy="365125"/>
          </a:xfrm>
          <a:prstGeom prst="rect">
            <a:avLst/>
          </a:prstGeom>
        </p:spPr>
        <p:txBody>
          <a:bodyPr/>
          <a:lstStyle/>
          <a:p>
            <a:fld id="{EEC69B0B-B8A3-4BEB-AC4A-E0DA085B5A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50544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11230"/>
            <a:ext cx="10561550" cy="743999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CE17C7B-AF46-44F0-A4F9-810073AD4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84836"/>
            <a:ext cx="10561550" cy="3457191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6599FB3E-22EE-4488-9938-984285D5D36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5FA49DDB-D68C-4FCB-9E1E-B062152A6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997FB28E-DDAB-4225-9151-D6AF4DD0C9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3379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03341B-8AD4-45FF-85E6-9D4DFAF87C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2"/>
            <a:ext cx="10561550" cy="7439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pl-PL" dirty="0"/>
              <a:t>Kliknij, aby edytować styl</a:t>
            </a:r>
          </a:p>
        </p:txBody>
      </p:sp>
      <p:sp>
        <p:nvSpPr>
          <p:cNvPr id="8" name="Symbol zastępczy zawartości 2">
            <a:extLst>
              <a:ext uri="{FF2B5EF4-FFF2-40B4-BE49-F238E27FC236}">
                <a16:creationId xmlns:a16="http://schemas.microsoft.com/office/drawing/2014/main" id="{4264D716-9C86-47F3-81F3-FDD5C027F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5225" y="2515716"/>
            <a:ext cx="10561550" cy="3526312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AE7A552A-78F6-468E-97E4-6C150223EF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F4A90475-8688-4DF9-AE5F-57C9FCFD93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535DA37-1331-4FAC-9DAA-22049EE0B6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8568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F9634781-D2BC-4F10-90F0-C1340817C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91351"/>
            <a:ext cx="105615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62B27A7-0C29-455D-B4C8-0D2DF658D0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15225" y="2974077"/>
            <a:ext cx="10561550" cy="3067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85F1B18D-6C51-422D-9AFE-2C30B8901A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896770" y="6364977"/>
            <a:ext cx="131768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37C7BE0-6F3D-4269-88B9-109E689A5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579063" y="6364977"/>
            <a:ext cx="39117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A8C7C7B7-76D0-463C-AFEA-DDB8132943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849899" y="6364977"/>
            <a:ext cx="15268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57E386-1E7B-4606-B452-EB79BD69F42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55633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  <p:sldLayoutId id="2147483765" r:id="rId2"/>
    <p:sldLayoutId id="2147483766" r:id="rId3"/>
    <p:sldLayoutId id="2147483767" r:id="rId4"/>
    <p:sldLayoutId id="2147483755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56" r:id="rId13"/>
    <p:sldLayoutId id="2147483775" r:id="rId14"/>
    <p:sldLayoutId id="2147483776" r:id="rId15"/>
    <p:sldLayoutId id="2147483777" r:id="rId16"/>
    <p:sldLayoutId id="2147483757" r:id="rId17"/>
    <p:sldLayoutId id="2147483778" r:id="rId18"/>
    <p:sldLayoutId id="2147483779" r:id="rId19"/>
    <p:sldLayoutId id="2147483780" r:id="rId20"/>
    <p:sldLayoutId id="2147483781" r:id="rId21"/>
    <p:sldLayoutId id="2147483782" r:id="rId22"/>
    <p:sldLayoutId id="2147483783" r:id="rId23"/>
    <p:sldLayoutId id="2147483787" r:id="rId24"/>
    <p:sldLayoutId id="2147483788" r:id="rId25"/>
    <p:sldLayoutId id="2147483789" r:id="rId26"/>
    <p:sldLayoutId id="2147483790" r:id="rId27"/>
    <p:sldLayoutId id="2147483791" r:id="rId28"/>
    <p:sldLayoutId id="2147483792" r:id="rId29"/>
    <p:sldLayoutId id="2147483793" r:id="rId30"/>
    <p:sldLayoutId id="2147483794" r:id="rId31"/>
    <p:sldLayoutId id="2147483795" r:id="rId32"/>
    <p:sldLayoutId id="2147483796" r:id="rId33"/>
    <p:sldLayoutId id="2147483758" r:id="rId34"/>
    <p:sldLayoutId id="2147483797" r:id="rId35"/>
    <p:sldLayoutId id="2147483798" r:id="rId36"/>
    <p:sldLayoutId id="2147483799" r:id="rId37"/>
    <p:sldLayoutId id="2147483800" r:id="rId38"/>
    <p:sldLayoutId id="2147483759" r:id="rId39"/>
    <p:sldLayoutId id="2147483801" r:id="rId40"/>
    <p:sldLayoutId id="2147483802" r:id="rId41"/>
    <p:sldLayoutId id="2147483803" r:id="rId42"/>
    <p:sldLayoutId id="2147483804" r:id="rId43"/>
    <p:sldLayoutId id="2147483805" r:id="rId44"/>
    <p:sldLayoutId id="2147483806" r:id="rId45"/>
    <p:sldLayoutId id="2147483760" r:id="rId46"/>
    <p:sldLayoutId id="2147483784" r:id="rId47"/>
    <p:sldLayoutId id="2147483786" r:id="rId48"/>
    <p:sldLayoutId id="2147483785" r:id="rId49"/>
    <p:sldLayoutId id="2147483761" r:id="rId50"/>
    <p:sldLayoutId id="2147483807" r:id="rId51"/>
    <p:sldLayoutId id="2147483808" r:id="rId52"/>
    <p:sldLayoutId id="2147483809" r:id="rId53"/>
    <p:sldLayoutId id="2147483815" r:id="rId54"/>
    <p:sldLayoutId id="2147483816" r:id="rId55"/>
    <p:sldLayoutId id="2147483817" r:id="rId56"/>
    <p:sldLayoutId id="2147483818" r:id="rId57"/>
    <p:sldLayoutId id="2147483813" r:id="rId58"/>
    <p:sldLayoutId id="2147483814" r:id="rId59"/>
    <p:sldLayoutId id="2147483762" r:id="rId60"/>
    <p:sldLayoutId id="2147483810" r:id="rId61"/>
    <p:sldLayoutId id="2147483811" r:id="rId62"/>
    <p:sldLayoutId id="2147483812" r:id="rId63"/>
    <p:sldLayoutId id="2147483763" r:id="rId64"/>
    <p:sldLayoutId id="2147483819" r:id="rId65"/>
    <p:sldLayoutId id="2147483821" r:id="rId66"/>
    <p:sldLayoutId id="2147483822" r:id="rId67"/>
    <p:sldLayoutId id="2147483764" r:id="rId68"/>
    <p:sldLayoutId id="2147483823" r:id="rId69"/>
    <p:sldLayoutId id="2147483824" r:id="rId70"/>
    <p:sldLayoutId id="2147483825" r:id="rId71"/>
    <p:sldLayoutId id="2147483826" r:id="rId72"/>
    <p:sldLayoutId id="2147483827" r:id="rId7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>
            <a:extLst>
              <a:ext uri="{FF2B5EF4-FFF2-40B4-BE49-F238E27FC236}">
                <a16:creationId xmlns:a16="http://schemas.microsoft.com/office/drawing/2014/main" id="{514F3CC2-86AC-4C7E-A261-E5A0D64C65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pl-PL" dirty="0"/>
            </a:br>
            <a:br>
              <a:rPr lang="pl-PL" dirty="0"/>
            </a:br>
            <a:endParaRPr lang="pl-PL" dirty="0"/>
          </a:p>
        </p:txBody>
      </p:sp>
      <p:sp>
        <p:nvSpPr>
          <p:cNvPr id="10" name="Podtytuł 9">
            <a:extLst>
              <a:ext uri="{FF2B5EF4-FFF2-40B4-BE49-F238E27FC236}">
                <a16:creationId xmlns:a16="http://schemas.microsoft.com/office/drawing/2014/main" id="{73380C29-4305-4F4C-881C-7050E0BECB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5225" y="1690255"/>
            <a:ext cx="10561550" cy="4359268"/>
          </a:xfrm>
        </p:spPr>
        <p:txBody>
          <a:bodyPr>
            <a:normAutofit/>
          </a:bodyPr>
          <a:lstStyle/>
          <a:p>
            <a:r>
              <a:rPr lang="pl-PL" sz="3600" b="1" dirty="0"/>
              <a:t>Podstawowe pojęcia ustawy o radiofonii i telewizji</a:t>
            </a:r>
          </a:p>
        </p:txBody>
      </p:sp>
    </p:spTree>
    <p:extLst>
      <p:ext uri="{BB962C8B-B14F-4D97-AF65-F5344CB8AC3E}">
        <p14:creationId xmlns:p14="http://schemas.microsoft.com/office/powerpoint/2010/main" val="3594635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BA66A0-B2DD-4359-97A8-637FF7DEA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Dostarczanie usługi medialnej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4DF127-98FE-4141-9667-837E7A4D69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Jest rozumiane, zgodnie z art. 4 pkt 9 </a:t>
            </a:r>
            <a:r>
              <a:rPr lang="pl-PL" dirty="0" err="1"/>
              <a:t>urtv</a:t>
            </a:r>
            <a:r>
              <a:rPr lang="pl-PL" dirty="0"/>
              <a:t>, jako: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b="1" dirty="0"/>
              <a:t>rozpowszechnianie programu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 publiczne udostępnianie audiowizualnej usługi medialnej na żądanie.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08293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8AFDE1-C39C-4F45-A7FC-C187BF19F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Rozpowszechnianie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3F4C36-EE7E-4996-B6EE-2AF40C400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3081" y="2400306"/>
            <a:ext cx="10561550" cy="3526312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art. 4 ust. 7 jest to </a:t>
            </a:r>
            <a:r>
              <a:rPr lang="pl-PL" b="1" dirty="0"/>
              <a:t>emisja programu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b="1" dirty="0"/>
              <a:t>drogą bezprzewodową </a:t>
            </a:r>
            <a:r>
              <a:rPr lang="pl-PL" dirty="0"/>
              <a:t>lub </a:t>
            </a:r>
            <a:r>
              <a:rPr lang="pl-PL" b="1" dirty="0"/>
              <a:t>przewodow</a:t>
            </a:r>
            <a:r>
              <a:rPr lang="pl-PL" dirty="0"/>
              <a:t>ą (drogą radiową)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/>
              <a:t>do odbioru przez odbiorców</a:t>
            </a:r>
            <a:r>
              <a:rPr lang="pl-PL" dirty="0"/>
              <a:t>.</a:t>
            </a:r>
          </a:p>
          <a:p>
            <a:pPr algn="just">
              <a:buFont typeface="Wingdings" panose="05000000000000000000" pitchFamily="2" charset="2"/>
              <a:buChar char="Ø"/>
            </a:pPr>
            <a:endParaRPr lang="pl-PL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pl-PL" sz="2200" dirty="0"/>
              <a:t>Jest to szczególny przypadek rozpowszechniania</a:t>
            </a:r>
          </a:p>
          <a:p>
            <a:pPr marL="0" indent="0" algn="just">
              <a:buNone/>
            </a:pPr>
            <a:r>
              <a:rPr lang="pl-PL" sz="2200" dirty="0"/>
              <a:t>Emisja jest synonimem nadawania programu, audycji, reklam; a rozpowszechnianie polega na przesyłaniu programu do odbiorców.</a:t>
            </a:r>
          </a:p>
          <a:p>
            <a:pPr marL="0" indent="0" algn="just">
              <a:buNone/>
            </a:pPr>
            <a:r>
              <a:rPr lang="pl-PL" sz="2200" dirty="0"/>
              <a:t>Rozpowszechnianiem jest tylko taka emisja, która może być odebrana przez odbiorcę końcowego, czyli użytkownika programu.</a:t>
            </a:r>
          </a:p>
          <a:p>
            <a:pPr marL="0" indent="0" algn="just">
              <a:buNone/>
            </a:pPr>
            <a:r>
              <a:rPr lang="pl-PL" sz="2200" dirty="0"/>
              <a:t>Inicjator emisji musi tworzyć warunki techniczne, prawne  organizacyjne odbioru (</a:t>
            </a:r>
            <a:r>
              <a:rPr lang="pl-PL" sz="2200" dirty="0" err="1"/>
              <a:t>np.dostępność</a:t>
            </a:r>
            <a:r>
              <a:rPr lang="pl-PL" sz="2200" dirty="0"/>
              <a:t> urządzeń, uzyskanie uprawnień).</a:t>
            </a:r>
          </a:p>
          <a:p>
            <a:pPr marL="0" indent="0">
              <a:buNone/>
            </a:pPr>
            <a:endParaRPr lang="pl-P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9181843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CA4ED03-3F3A-402B-8A84-39E445FC7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Rozprowadzanie (reemisja)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9513C49-9BE0-46B4-A391-A1FCCF17C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art. 4 pkt 8 </a:t>
            </a:r>
            <a:r>
              <a:rPr lang="pl-PL" dirty="0" err="1"/>
              <a:t>urtv</a:t>
            </a:r>
            <a:r>
              <a:rPr lang="pl-PL" dirty="0"/>
              <a:t>, jest to: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</a:t>
            </a:r>
            <a:r>
              <a:rPr lang="pl-PL" b="1" dirty="0"/>
              <a:t>przejmowanie rozpowszechnionego </a:t>
            </a:r>
            <a:r>
              <a:rPr lang="pl-PL" dirty="0"/>
              <a:t>(cudzego)</a:t>
            </a:r>
            <a:r>
              <a:rPr lang="pl-PL" b="1" dirty="0"/>
              <a:t> programu</a:t>
            </a:r>
            <a:r>
              <a:rPr lang="pl-PL" dirty="0"/>
              <a:t>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/>
              <a:t>w całości i bez zmian </a:t>
            </a:r>
          </a:p>
          <a:p>
            <a:pPr marL="0" indent="0" algn="just">
              <a:buNone/>
            </a:pPr>
            <a:r>
              <a:rPr lang="pl-PL" b="1" dirty="0"/>
              <a:t>oraz </a:t>
            </a:r>
          </a:p>
          <a:p>
            <a:pPr marL="0" indent="0" algn="just">
              <a:buNone/>
            </a:pPr>
            <a:r>
              <a:rPr lang="pl-PL" b="1" dirty="0"/>
              <a:t>równoczesne, wtórne jego rozpowszechnianie.</a:t>
            </a:r>
          </a:p>
          <a:p>
            <a:pPr marL="0" indent="0" algn="just">
              <a:buNone/>
            </a:pPr>
            <a:r>
              <a:rPr lang="pl-PL" sz="2200" dirty="0"/>
              <a:t>DAUM używa określenia </a:t>
            </a:r>
            <a:r>
              <a:rPr lang="pl-PL" sz="2200" b="1" dirty="0"/>
              <a:t>retransmisja.</a:t>
            </a:r>
            <a:endParaRPr lang="pl-PL" sz="2200" b="1" dirty="0">
              <a:highlight>
                <a:srgbClr val="FFFF00"/>
              </a:highlight>
            </a:endParaRPr>
          </a:p>
          <a:p>
            <a:pPr marL="0" indent="0" algn="just">
              <a:buNone/>
            </a:pPr>
            <a:r>
              <a:rPr lang="pl-PL" sz="2200" dirty="0"/>
              <a:t>Warunkiem rozprowadzania jest uprzednie pierwotne </a:t>
            </a:r>
            <a:r>
              <a:rPr lang="pl-PL" sz="2200" u="sng" dirty="0"/>
              <a:t>rozpowszechnienie programu</a:t>
            </a:r>
            <a:r>
              <a:rPr lang="pl-PL" sz="2200" dirty="0"/>
              <a:t>, czyli przesłanie go drogą przewodową lub bezprzewodową do odbioru przez odbiorców.</a:t>
            </a:r>
          </a:p>
          <a:p>
            <a:pPr marL="0" indent="0" algn="just">
              <a:buNone/>
            </a:pPr>
            <a:r>
              <a:rPr lang="pl-PL" sz="2200" dirty="0"/>
              <a:t>Rozprowadzany program jest </a:t>
            </a:r>
            <a:r>
              <a:rPr lang="pl-PL" sz="2200" u="sng" dirty="0"/>
              <a:t>przejmowany</a:t>
            </a:r>
            <a:r>
              <a:rPr lang="pl-PL" sz="2200" dirty="0"/>
              <a:t> przez podmiot dokonujący rozprowadzenie, co oznacza uzyskanie dostępu do sygnału telekomunikacyjnego przenoszącego program w sposób umożliwiający jego wtórne rozpowszechnienie.</a:t>
            </a:r>
          </a:p>
          <a:p>
            <a:pPr marL="0" indent="0" algn="just">
              <a:buNone/>
            </a:pPr>
            <a:r>
              <a:rPr lang="pl-PL" sz="2200" dirty="0"/>
              <a:t>Program musi być rozprowadzany bez ingerencji w czasowy wymiar programu (zakazany wybór pasm czasowych). </a:t>
            </a:r>
          </a:p>
          <a:p>
            <a:pPr marL="0" indent="0" algn="just">
              <a:buNone/>
            </a:pPr>
            <a:r>
              <a:rPr lang="pl-PL" sz="2200" dirty="0"/>
              <a:t>Operator rozprowadzający ma obowiązek  rozprowadzenia całego zestawu audycji i innych przekazów, jaki został pierwotnie rozpowszechniony (nie jest dopuszczalne wyłączenie z programu żadnych audycji).</a:t>
            </a:r>
          </a:p>
          <a:p>
            <a:pPr marL="0" indent="0" algn="just">
              <a:buNone/>
            </a:pPr>
            <a:r>
              <a:rPr lang="pl-PL" sz="2200" dirty="0"/>
              <a:t>Operator rozprowadzający program nie może wprowadzać do programu jakichkolwiek zmian.</a:t>
            </a:r>
          </a:p>
          <a:p>
            <a:pPr marL="0" indent="0" algn="just">
              <a:buNone/>
            </a:pPr>
            <a:r>
              <a:rPr lang="pl-PL" sz="2200" dirty="0"/>
              <a:t>Wtórne rozpowszechnienie programu powinno nastąpić równocześnie z przejęciem sygnału, czyli niezwłocznie po pierwotnym rozpowszechnieniu.</a:t>
            </a:r>
          </a:p>
          <a:p>
            <a:pPr marL="0" indent="0" algn="just">
              <a:buNone/>
            </a:pPr>
            <a:r>
              <a:rPr lang="pl-PL" sz="2200" dirty="0"/>
              <a:t>!Wskazane wyżej wymogi muszą być spełnione łącznie.</a:t>
            </a:r>
          </a:p>
          <a:p>
            <a:pPr marL="0" indent="0" algn="just">
              <a:buNone/>
            </a:pPr>
            <a:endParaRPr lang="pl-PL" sz="2200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3803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C950B5F-FEC3-40BF-84B7-C1A4F256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Publiczne udostępnianie audiowizualnej usługi medialnej na żądanie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3DD67E-D1B1-4A05-9CD9-B4A6F9F014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art. 4 pkt 8 a URTV, to jej świadczenie w sposób umożliwiający </a:t>
            </a:r>
            <a:r>
              <a:rPr lang="pl-PL" b="1" dirty="0"/>
              <a:t>ogółowi użytkowników</a:t>
            </a:r>
            <a:r>
              <a:rPr lang="pl-PL" dirty="0"/>
              <a:t>,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w wybranym przez nich momencie </a:t>
            </a:r>
          </a:p>
          <a:p>
            <a:pPr marL="0" indent="0" algn="just">
              <a:buNone/>
            </a:pPr>
            <a:r>
              <a:rPr lang="pl-PL" dirty="0"/>
              <a:t>i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na ich życzenie, </a:t>
            </a:r>
          </a:p>
          <a:p>
            <a:pPr marL="0" indent="0" algn="just">
              <a:buNone/>
            </a:pPr>
            <a:r>
              <a:rPr lang="pl-PL" b="1" dirty="0"/>
              <a:t>odbiór wybranej przez nich audycji z katalogu udostępnionego w ramach takiej usługi.</a:t>
            </a:r>
          </a:p>
          <a:p>
            <a:pPr marL="0" indent="0" algn="just">
              <a:buNone/>
            </a:pPr>
            <a:r>
              <a:rPr lang="pl-PL" dirty="0"/>
              <a:t>Element publicznego udostępniania został wyjaśniony przez wprowadzenie wymogu, by usługa mogła być odbierana przez ogół użytkowników.</a:t>
            </a:r>
          </a:p>
          <a:p>
            <a:pPr marL="0" indent="0" algn="just">
              <a:buNone/>
            </a:pPr>
            <a:r>
              <a:rPr lang="pl-PL" dirty="0"/>
              <a:t>Odbiór usługi na żądanie następuje w momencie wybranym przez użytkownika.</a:t>
            </a:r>
          </a:p>
          <a:p>
            <a:pPr marL="0" indent="0" algn="just">
              <a:buNone/>
            </a:pPr>
            <a:r>
              <a:rPr lang="pl-PL" dirty="0"/>
              <a:t>Życzenie użytkownika inicjuje proces dostarczania usługi.</a:t>
            </a:r>
          </a:p>
          <a:p>
            <a:pPr marL="0" indent="0" algn="just">
              <a:buNone/>
            </a:pPr>
            <a:r>
              <a:rPr lang="pl-PL" dirty="0"/>
              <a:t>Koniecznym elementem organizującym usługę na żądanie jest </a:t>
            </a:r>
            <a:r>
              <a:rPr lang="pl-PL" b="1" dirty="0"/>
              <a:t>katalog.</a:t>
            </a:r>
          </a:p>
        </p:txBody>
      </p:sp>
    </p:spTree>
    <p:extLst>
      <p:ext uri="{BB962C8B-B14F-4D97-AF65-F5344CB8AC3E}">
        <p14:creationId xmlns:p14="http://schemas.microsoft.com/office/powerpoint/2010/main" val="3333789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1FFC1C4-1DEC-4BAD-A99B-85603D51E3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Usługa medialna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0F7F78B-8BA3-4104-B505-24A53BBD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Zgodnie z art. 4 pkt 1 jest to </a:t>
            </a:r>
            <a:r>
              <a:rPr lang="pl-PL" b="1" dirty="0"/>
              <a:t>usługa w postaci: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b="1" dirty="0"/>
              <a:t> </a:t>
            </a:r>
            <a:r>
              <a:rPr lang="pl-PL" dirty="0"/>
              <a:t>programu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audiowizualnej usługi medialnej na żądanie,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przekazu handlowego.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za którą </a:t>
            </a:r>
            <a:r>
              <a:rPr lang="pl-PL" b="1" dirty="0"/>
              <a:t>odpowiedzialność redakcyjną ponosi jej dostawca </a:t>
            </a:r>
            <a:r>
              <a:rPr lang="pl-PL" dirty="0"/>
              <a:t>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której podstawowym celem jest do</a:t>
            </a:r>
            <a:r>
              <a:rPr lang="pl-PL" b="1" dirty="0"/>
              <a:t>starczanie</a:t>
            </a:r>
            <a:r>
              <a:rPr lang="pl-PL" dirty="0"/>
              <a:t> poprzez sieci telekomunikacyjne ogółowi odbiorców </a:t>
            </a:r>
            <a:r>
              <a:rPr lang="pl-PL" b="1" dirty="0"/>
              <a:t>audycji</a:t>
            </a:r>
            <a:r>
              <a:rPr lang="pl-PL" dirty="0"/>
              <a:t>, 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w </a:t>
            </a:r>
            <a:r>
              <a:rPr lang="pl-PL" b="1" dirty="0"/>
              <a:t>celach informacyjnych, rozrywkowych lub edukacyjnych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W definicji tej wykorzystano inne pojęcia zdefiniowane w ustawie.</a:t>
            </a:r>
          </a:p>
        </p:txBody>
      </p:sp>
    </p:spTree>
    <p:extLst>
      <p:ext uri="{BB962C8B-B14F-4D97-AF65-F5344CB8AC3E}">
        <p14:creationId xmlns:p14="http://schemas.microsoft.com/office/powerpoint/2010/main" val="14191363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EFD13A-71DE-4DD5-A2E3-4EC36A529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5225" y="1482474"/>
            <a:ext cx="10561550" cy="743999"/>
          </a:xfrm>
        </p:spPr>
        <p:txBody>
          <a:bodyPr>
            <a:normAutofit fontScale="90000"/>
          </a:bodyPr>
          <a:lstStyle/>
          <a:p>
            <a:r>
              <a:rPr lang="pl-PL" dirty="0"/>
              <a:t>Program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D93A17-DE20-4C98-958D-87650BAD5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Zgodnie z art. 4 pkt 6 </a:t>
            </a:r>
            <a:r>
              <a:rPr lang="pl-PL" dirty="0" err="1"/>
              <a:t>urtv</a:t>
            </a:r>
            <a:r>
              <a:rPr lang="pl-PL" dirty="0"/>
              <a:t>, jest to uporządkowany zestaw: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audycji,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przekazów handlowych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innych przekazów, </a:t>
            </a:r>
          </a:p>
          <a:p>
            <a:pPr marL="0" indent="0" algn="just">
              <a:buNone/>
            </a:pPr>
            <a:r>
              <a:rPr lang="pl-PL" b="1" dirty="0"/>
              <a:t>rozpowszechniany w całości</a:t>
            </a:r>
            <a:r>
              <a:rPr lang="pl-PL" dirty="0"/>
              <a:t>, w sposób umożliwiający je</a:t>
            </a:r>
            <a:r>
              <a:rPr lang="pl-PL" b="1" dirty="0"/>
              <a:t>dnoczesny odbiór </a:t>
            </a:r>
            <a:r>
              <a:rPr lang="pl-PL" dirty="0"/>
              <a:t>przez odbiorców</a:t>
            </a:r>
          </a:p>
          <a:p>
            <a:pPr marL="0" indent="0" algn="just">
              <a:buNone/>
            </a:pPr>
            <a:r>
              <a:rPr lang="pl-PL" b="1" dirty="0"/>
              <a:t> w ustalonym </a:t>
            </a:r>
            <a:r>
              <a:rPr lang="pl-PL" dirty="0"/>
              <a:t>przez nadawcę </a:t>
            </a:r>
            <a:r>
              <a:rPr lang="pl-PL" b="1" dirty="0"/>
              <a:t>układzie.</a:t>
            </a:r>
          </a:p>
          <a:p>
            <a:pPr marL="0" indent="0" algn="just">
              <a:buNone/>
            </a:pPr>
            <a:r>
              <a:rPr lang="pl-PL" dirty="0"/>
              <a:t>Program jest złożony z większej liczby audycji.</a:t>
            </a:r>
          </a:p>
          <a:p>
            <a:pPr marL="0" indent="0" algn="just">
              <a:buNone/>
            </a:pPr>
            <a:r>
              <a:rPr lang="pl-PL" dirty="0"/>
              <a:t>Zestaw audycji w programie powinien być uporządkowany. Porządkowanie programu polega na ustaleniu kolejności, w jakiej audycje są rozpowszechniane w programie i włączeniu do tego zestawu przekazów handlowych oraz innych przekazów.</a:t>
            </a:r>
          </a:p>
          <a:p>
            <a:pPr marL="0" indent="0" algn="just">
              <a:buNone/>
            </a:pPr>
            <a:r>
              <a:rPr lang="pl-PL" dirty="0"/>
              <a:t>Ustawa przewiduje wymóg rozpowszechniania oraz rozprowadzania programu w całości.</a:t>
            </a:r>
          </a:p>
          <a:p>
            <a:pPr marL="0" indent="0" algn="just">
              <a:buNone/>
            </a:pPr>
            <a:r>
              <a:rPr lang="pl-PL" dirty="0"/>
              <a:t>Cechą linearnego charakteru usługi jest to, iż program może być odbierany w tym samym czasie przez wszystkich odbiorców korzystających  pierwotnego rozpowszechnienia programu.</a:t>
            </a:r>
          </a:p>
          <a:p>
            <a:pPr marL="0" indent="0" algn="just">
              <a:buNone/>
            </a:pPr>
            <a:r>
              <a:rPr lang="pl-PL" dirty="0"/>
              <a:t>Odbiorca może korzystać  poszczególnych audycji wchodzących w skład programu tylko w czasie i kolejności ustalonej przez nadawcę.</a:t>
            </a:r>
          </a:p>
          <a:p>
            <a:pPr marL="0" indent="0" algn="just">
              <a:buNone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7601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22C38C-6B0C-41A6-9CD0-2A4E1953A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Audiowizualna usługa medialna na żądanie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7069C2-5178-4DDE-A57E-8F1A00E02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dirty="0"/>
              <a:t>To usługa medialna świadczona w ramach prowadzonej w tym zakresie działalności gospodarczej,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polegająca na </a:t>
            </a:r>
            <a:r>
              <a:rPr lang="pl-PL" b="1" dirty="0"/>
              <a:t>publicznym udostępnianiu audycji audiowizualnych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b="1" dirty="0"/>
              <a:t> </a:t>
            </a:r>
            <a:r>
              <a:rPr lang="pl-PL" dirty="0"/>
              <a:t>na podstawie </a:t>
            </a:r>
            <a:r>
              <a:rPr lang="pl-PL" b="1" dirty="0"/>
              <a:t>katalogu </a:t>
            </a:r>
            <a:r>
              <a:rPr lang="pl-PL" dirty="0"/>
              <a:t>ustalonego przez podmiot dostarczający usługę.</a:t>
            </a:r>
          </a:p>
          <a:p>
            <a:pPr marL="0" indent="0" algn="just">
              <a:buNone/>
            </a:pPr>
            <a:r>
              <a:rPr lang="pl-PL" sz="2200" dirty="0"/>
              <a:t>Katalog jest formą zbioru audycji udostępnianych na życzenie; jest przygotowywany, ustalany i oferowany przez dostawcę usługi na żądanie.</a:t>
            </a:r>
          </a:p>
          <a:p>
            <a:pPr marL="0" indent="0" algn="just">
              <a:buNone/>
            </a:pPr>
            <a:r>
              <a:rPr lang="pl-PL" sz="2200" dirty="0"/>
              <a:t>Przepisy </a:t>
            </a:r>
            <a:r>
              <a:rPr lang="pl-PL" sz="2200" dirty="0" err="1"/>
              <a:t>urtv</a:t>
            </a:r>
            <a:r>
              <a:rPr lang="pl-PL" sz="2200" dirty="0"/>
              <a:t> nie ustalają wymogów dotyczących zawartości katalogu.</a:t>
            </a:r>
          </a:p>
          <a:p>
            <a:pPr marL="0" indent="0" algn="just">
              <a:buNone/>
            </a:pPr>
            <a:r>
              <a:rPr lang="pl-PL" sz="2200" dirty="0"/>
              <a:t>Katalog jest objęty odpowiedzialnością redakcyjną dostawcy usługi.</a:t>
            </a:r>
          </a:p>
          <a:p>
            <a:pPr marL="0" indent="0" algn="just">
              <a:buNone/>
            </a:pPr>
            <a:r>
              <a:rPr lang="pl-PL" sz="2200" dirty="0"/>
              <a:t>Definicja usługi na żądanie nie przesądza sposobu jej finansowania- jest możliwe oferowanie usług: płatnych z dostępem warunkowym, usług swobodnie dostępnych, bez opłaty.</a:t>
            </a:r>
          </a:p>
        </p:txBody>
      </p:sp>
    </p:spTree>
    <p:extLst>
      <p:ext uri="{BB962C8B-B14F-4D97-AF65-F5344CB8AC3E}">
        <p14:creationId xmlns:p14="http://schemas.microsoft.com/office/powerpoint/2010/main" val="765595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6A5875-5AB7-4556-AB2D-9E4DED993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Audycja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70B149-7970-482E-8203-3ABEA2296D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pl-PL" dirty="0"/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Ciąg ruchomych obrazów z dźwiękiem lub bez niego </a:t>
            </a:r>
            <a:r>
              <a:rPr lang="pl-PL" b="1" dirty="0"/>
              <a:t>(audycja audiowizualna)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 ciąg dźwięków </a:t>
            </a:r>
            <a:r>
              <a:rPr lang="pl-PL" b="1" dirty="0"/>
              <a:t>(audycja radiowa</a:t>
            </a:r>
            <a:r>
              <a:rPr lang="pl-PL" dirty="0"/>
              <a:t>), </a:t>
            </a:r>
          </a:p>
          <a:p>
            <a:pPr marL="0" indent="0">
              <a:buNone/>
            </a:pPr>
            <a:r>
              <a:rPr lang="pl-PL" dirty="0"/>
              <a:t>stanowiący, </a:t>
            </a:r>
            <a:r>
              <a:rPr lang="pl-PL" b="1" dirty="0"/>
              <a:t>ze względu n</a:t>
            </a:r>
            <a:r>
              <a:rPr lang="pl-PL" dirty="0"/>
              <a:t>a </a:t>
            </a:r>
            <a:r>
              <a:rPr lang="pl-PL" b="1" dirty="0"/>
              <a:t>treść, formę, przeznaczenie lub autorstwo odrębną całość </a:t>
            </a:r>
          </a:p>
          <a:p>
            <a:pPr marL="0" indent="0" algn="just">
              <a:buNone/>
            </a:pPr>
            <a:r>
              <a:rPr lang="pl-PL" dirty="0"/>
              <a:t>w stworzonym przez dostawcę usługi medialnej: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 programie</a:t>
            </a:r>
          </a:p>
          <a:p>
            <a:pPr algn="just">
              <a:buFont typeface="Wingdings" panose="05000000000000000000" pitchFamily="2" charset="2"/>
              <a:buChar char="§"/>
            </a:pPr>
            <a:r>
              <a:rPr lang="pl-PL" dirty="0"/>
              <a:t> katalogu audycji publicznie udostępnianych w ramach audiowizualnej usługi medialnej na żądanie.</a:t>
            </a:r>
          </a:p>
        </p:txBody>
      </p:sp>
    </p:spTree>
    <p:extLst>
      <p:ext uri="{BB962C8B-B14F-4D97-AF65-F5344CB8AC3E}">
        <p14:creationId xmlns:p14="http://schemas.microsoft.com/office/powerpoint/2010/main" val="4240806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99F4B80-1407-45E0-BD80-559EDED89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Przekaz handlowy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B60655-26B8-4816-BE14-34B472C51A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l-PL" dirty="0"/>
              <a:t>Zgodnie z definicją zawartą w art. 4 pkt 1 </a:t>
            </a:r>
            <a:r>
              <a:rPr lang="pl-PL" dirty="0" err="1"/>
              <a:t>urtv</a:t>
            </a:r>
            <a:r>
              <a:rPr lang="pl-PL" dirty="0"/>
              <a:t>, jest także usługą medialną.</a:t>
            </a:r>
          </a:p>
          <a:p>
            <a:pPr marL="0" indent="0" algn="just">
              <a:buNone/>
            </a:pPr>
            <a:r>
              <a:rPr lang="pl-PL" dirty="0"/>
              <a:t>Jest to </a:t>
            </a:r>
            <a:r>
              <a:rPr lang="pl-PL" b="1" dirty="0"/>
              <a:t>każdy przekaz</a:t>
            </a:r>
            <a:r>
              <a:rPr lang="pl-PL" dirty="0"/>
              <a:t>, w tym obrazy z dźwiękiem lub bez dźwięku albo tylko dźwięki, mający służyć bezpośrednio lub pośrednio promocji towarów, usług lub renomy podmiotu prowadzącego działalność gospodarczą lub zawodową, towarzyszący audycji lub włączony do niej, w zamian za opłatę lub podobne wynagrodzenie, albo w celach autopromocji, w szczególności: </a:t>
            </a:r>
            <a:r>
              <a:rPr lang="pl-PL" b="1" dirty="0"/>
              <a:t>reklama, sponsorowanie, telesprzedaż i lokowanie produktu.</a:t>
            </a:r>
          </a:p>
        </p:txBody>
      </p:sp>
    </p:spTree>
    <p:extLst>
      <p:ext uri="{BB962C8B-B14F-4D97-AF65-F5344CB8AC3E}">
        <p14:creationId xmlns:p14="http://schemas.microsoft.com/office/powerpoint/2010/main" val="42793692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3BE35A-F589-4291-8164-55DD893712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Dostawca usługi medialnej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044EC1E-3768-4044-924D-7EA6B31A5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pl-PL" dirty="0"/>
              <a:t>Zgodnie z art. 4 pkt 4 </a:t>
            </a:r>
            <a:r>
              <a:rPr lang="pl-PL" dirty="0" err="1"/>
              <a:t>urtv</a:t>
            </a:r>
            <a:r>
              <a:rPr lang="pl-PL" dirty="0"/>
              <a:t>, jest to: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osoba fizyczna, osoba prawna lub osobowa spółka handlowa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ponosząca odpowiedzialność redakcyjną za wybór treści usługi medialnej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 decydująca o sposobie zestawienia tej treści,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dirty="0"/>
              <a:t>będąca </a:t>
            </a:r>
            <a:r>
              <a:rPr lang="pl-PL" b="1" dirty="0"/>
              <a:t>nadawcą</a:t>
            </a:r>
            <a:r>
              <a:rPr lang="pl-PL" dirty="0"/>
              <a:t> lub </a:t>
            </a:r>
            <a:r>
              <a:rPr lang="pl-PL" b="1" dirty="0"/>
              <a:t>podmiotem dostarczającym audiowizualną usługę medialną na żądanie</a:t>
            </a:r>
            <a:r>
              <a:rPr lang="pl-PL" dirty="0"/>
              <a:t>.</a:t>
            </a:r>
          </a:p>
          <a:p>
            <a:endParaRPr lang="pl-PL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3200441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3C546C-0311-45BD-807D-AB42A7EF3F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Nadawca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2633B48-1D4B-4777-A8BD-3076FA73A1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l-PL" dirty="0"/>
              <a:t>Zgodnie z art. 4 pkt 5 </a:t>
            </a:r>
            <a:r>
              <a:rPr lang="pl-PL" dirty="0" err="1"/>
              <a:t>urtv</a:t>
            </a:r>
            <a:r>
              <a:rPr lang="pl-PL" dirty="0"/>
              <a:t>, jest to:</a:t>
            </a:r>
          </a:p>
          <a:p>
            <a:pPr marL="0" indent="0" algn="just">
              <a:buNone/>
            </a:pPr>
            <a:r>
              <a:rPr lang="pl-PL" b="1" dirty="0"/>
              <a:t>osoba fizyczna, osoba prawna lub osobowa spółka handlowa,</a:t>
            </a:r>
            <a:r>
              <a:rPr lang="pl-PL" dirty="0"/>
              <a:t> która </a:t>
            </a:r>
            <a:r>
              <a:rPr lang="pl-PL" b="1" dirty="0"/>
              <a:t>tworz</a:t>
            </a:r>
            <a:r>
              <a:rPr lang="pl-PL" dirty="0"/>
              <a:t>y </a:t>
            </a:r>
          </a:p>
          <a:p>
            <a:pPr marL="0" indent="0" algn="just">
              <a:buNone/>
            </a:pPr>
            <a:r>
              <a:rPr lang="pl-PL" dirty="0"/>
              <a:t>i </a:t>
            </a:r>
          </a:p>
          <a:p>
            <a:pPr marL="0" indent="0" algn="just">
              <a:buNone/>
            </a:pPr>
            <a:r>
              <a:rPr lang="pl-PL" b="1" dirty="0"/>
              <a:t>zestawia program </a:t>
            </a:r>
          </a:p>
          <a:p>
            <a:pPr marL="0" indent="0" algn="just">
              <a:buNone/>
            </a:pPr>
            <a:r>
              <a:rPr lang="pl-PL" dirty="0"/>
              <a:t>oraz </a:t>
            </a:r>
          </a:p>
          <a:p>
            <a:pPr marL="0" indent="0" algn="just">
              <a:buNone/>
            </a:pPr>
            <a:r>
              <a:rPr lang="pl-PL" b="1" dirty="0"/>
              <a:t>rozpowszechnia go lub przekazuje innym osobom w celu rozpowszechniania.</a:t>
            </a:r>
          </a:p>
          <a:p>
            <a:pPr marL="0" indent="0" algn="just">
              <a:buNone/>
            </a:pPr>
            <a:endParaRPr lang="pl-PL" b="1" dirty="0"/>
          </a:p>
          <a:p>
            <a:pPr marL="0" indent="0" algn="just">
              <a:buNone/>
            </a:pPr>
            <a:r>
              <a:rPr lang="pl-PL" dirty="0"/>
              <a:t>Tworzenie programu to wytworzenie całości przekazów wchodzących w skład programu.</a:t>
            </a:r>
          </a:p>
          <a:p>
            <a:pPr marL="0" indent="0" algn="just">
              <a:buNone/>
            </a:pPr>
            <a:r>
              <a:rPr lang="pl-PL" dirty="0"/>
              <a:t>Formą kreowania programu może być także jego zestawienie z audycji wytworzonych przez inne podmioty.</a:t>
            </a:r>
          </a:p>
        </p:txBody>
      </p:sp>
    </p:spTree>
    <p:extLst>
      <p:ext uri="{BB962C8B-B14F-4D97-AF65-F5344CB8AC3E}">
        <p14:creationId xmlns:p14="http://schemas.microsoft.com/office/powerpoint/2010/main" val="2351399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B055070-2445-4CCF-9612-497E26A8F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Odpowiedzialność redakcyjna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AA23D9A-7345-435D-BD32-1FAD45434A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l-PL" dirty="0"/>
              <a:t>Zgodnie z art. 4 pkt 3 </a:t>
            </a:r>
            <a:r>
              <a:rPr lang="pl-PL" dirty="0" err="1"/>
              <a:t>urtv</a:t>
            </a:r>
            <a:r>
              <a:rPr lang="pl-PL" dirty="0"/>
              <a:t>, jest to </a:t>
            </a:r>
            <a:r>
              <a:rPr lang="pl-PL" b="1" dirty="0"/>
              <a:t>sprawowanie faktycznej kontroli nad wyborem audycji i sposobem ich zestawienia </a:t>
            </a:r>
            <a:r>
              <a:rPr lang="pl-PL" dirty="0"/>
              <a:t>w programie lub w katalogu.</a:t>
            </a:r>
          </a:p>
          <a:p>
            <a:pPr marL="0" indent="0" algn="just">
              <a:buNone/>
            </a:pPr>
            <a:r>
              <a:rPr lang="pl-PL" dirty="0"/>
              <a:t>Brak </a:t>
            </a:r>
            <a:r>
              <a:rPr lang="pl-PL" u="sng" dirty="0"/>
              <a:t>faktycznej kont</a:t>
            </a:r>
            <a:r>
              <a:rPr lang="pl-PL" dirty="0"/>
              <a:t>roli nad treściami i ich układem (zestawieniem) wyklucza odpowiedzialność redakcyjną, a w konsekwencji możliwość zakwalifikowania usługi jako usługi medialnej i zastosowania przepisów </a:t>
            </a:r>
            <a:r>
              <a:rPr lang="pl-PL" dirty="0" err="1"/>
              <a:t>urtv</a:t>
            </a:r>
            <a:r>
              <a:rPr lang="pl-PL" dirty="0"/>
              <a:t>.</a:t>
            </a:r>
          </a:p>
          <a:p>
            <a:pPr marL="0" indent="0" algn="just">
              <a:buNone/>
            </a:pPr>
            <a:r>
              <a:rPr lang="pl-PL" dirty="0"/>
              <a:t>Odpowiedzialność redakcyjną należy przypisać podmiotowi, który podejmuje ostateczną decyzję o przekazaniu usługi medialnej odbiorcom.</a:t>
            </a:r>
          </a:p>
          <a:p>
            <a:pPr marL="0" indent="0" algn="just">
              <a:buNone/>
            </a:pPr>
            <a:r>
              <a:rPr lang="pl-PL" dirty="0"/>
              <a:t>!Pojęcie odpowiedzialności redakcyjnej jest niezbędne do określenia roli dostawcy usług medialnych, a przez to zdefiniowania audiowizualnych usług medialnych.</a:t>
            </a:r>
          </a:p>
        </p:txBody>
      </p:sp>
    </p:spTree>
    <p:extLst>
      <p:ext uri="{BB962C8B-B14F-4D97-AF65-F5344CB8AC3E}">
        <p14:creationId xmlns:p14="http://schemas.microsoft.com/office/powerpoint/2010/main" val="67313024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US">
      <a:dk1>
        <a:srgbClr val="002D59"/>
      </a:dk1>
      <a:lt1>
        <a:sysClr val="window" lastClr="FFFFFF"/>
      </a:lt1>
      <a:dk2>
        <a:srgbClr val="004993"/>
      </a:dk2>
      <a:lt2>
        <a:srgbClr val="E7E6E6"/>
      </a:lt2>
      <a:accent1>
        <a:srgbClr val="C00000"/>
      </a:accent1>
      <a:accent2>
        <a:srgbClr val="FF0000"/>
      </a:accent2>
      <a:accent3>
        <a:srgbClr val="A5A5A5"/>
      </a:accent3>
      <a:accent4>
        <a:srgbClr val="FFC000"/>
      </a:accent4>
      <a:accent5>
        <a:srgbClr val="5BADFF"/>
      </a:accent5>
      <a:accent6>
        <a:srgbClr val="92D050"/>
      </a:accent6>
      <a:hlink>
        <a:srgbClr val="0071E2"/>
      </a:hlink>
      <a:folHlink>
        <a:srgbClr val="7F7F7F"/>
      </a:folHlink>
    </a:clrScheme>
    <a:fontScheme name="Uniwersytet Śląski">
      <a:majorFont>
        <a:latin typeface="PT Sans Bold"/>
        <a:ea typeface=""/>
        <a:cs typeface=""/>
      </a:majorFont>
      <a:minorFont>
        <a:latin typeface="PT Sans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5389</TotalTime>
  <Words>1037</Words>
  <Application>Microsoft Office PowerPoint</Application>
  <PresentationFormat>Panoramiczny</PresentationFormat>
  <Paragraphs>100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8" baseType="lpstr">
      <vt:lpstr>Arial</vt:lpstr>
      <vt:lpstr>PT Sans</vt:lpstr>
      <vt:lpstr>PT Sans Bold</vt:lpstr>
      <vt:lpstr>Wingdings</vt:lpstr>
      <vt:lpstr>Projekt niestandardowy</vt:lpstr>
      <vt:lpstr>  </vt:lpstr>
      <vt:lpstr>Usługa medialna</vt:lpstr>
      <vt:lpstr>Program </vt:lpstr>
      <vt:lpstr>Audiowizualna usługa medialna na żądanie</vt:lpstr>
      <vt:lpstr>Audycja</vt:lpstr>
      <vt:lpstr>Przekaz handlowy </vt:lpstr>
      <vt:lpstr>Dostawca usługi medialnej</vt:lpstr>
      <vt:lpstr>Nadawca</vt:lpstr>
      <vt:lpstr>Odpowiedzialność redakcyjna</vt:lpstr>
      <vt:lpstr>Dostarczanie usługi medialnej</vt:lpstr>
      <vt:lpstr>Rozpowszechnianie</vt:lpstr>
      <vt:lpstr>Rozprowadzanie (reemisja)</vt:lpstr>
      <vt:lpstr>Publiczne udostępnianie audiowizualnej usługi medialnej na żądanie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Iwona Cichy</dc:creator>
  <cp:lastModifiedBy>Piotr Horosz</cp:lastModifiedBy>
  <cp:revision>155</cp:revision>
  <dcterms:created xsi:type="dcterms:W3CDTF">2019-03-06T11:23:46Z</dcterms:created>
  <dcterms:modified xsi:type="dcterms:W3CDTF">2022-05-01T15:36:26Z</dcterms:modified>
</cp:coreProperties>
</file>