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45" r:id="rId4"/>
    <p:sldId id="346" r:id="rId5"/>
    <p:sldId id="347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3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281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29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6704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24619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094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86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617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9769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88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28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622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958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4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99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0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5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3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4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7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19.05.2024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19.05.2024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2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5 - EFFRS1-1234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Uprawnienia Prezydenta RP w dziedzinie polityki zagranicznej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ratyfikowanie umów międzynarodowych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pełnomocnych przedstawicieli RP w innych państwach i przy organizacjach międzynarodowych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przyjmowanie listów uwierzytelniających i odwołujących akredytowanych w RP przedstawicieli innych państw i organizacji międzynarodowych </a:t>
            </a:r>
          </a:p>
        </p:txBody>
      </p:sp>
    </p:spTree>
    <p:extLst>
      <p:ext uri="{BB962C8B-B14F-4D97-AF65-F5344CB8AC3E}">
        <p14:creationId xmlns:p14="http://schemas.microsoft.com/office/powerpoint/2010/main" val="84305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Inne uprawnienia Prezydenta RP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nadawanie orderów  i odznaczeń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nadawanie obywatelstwa polskiego i wyrażanie zgody na zrzeczenie się obywatelstwa polskiego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stosowanie prawa łaski – ułaskawienie i abolicja indywidualna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nadawanie statutu Kancelarii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Szefa Kancelarii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zarządzeń</a:t>
            </a:r>
          </a:p>
        </p:txBody>
      </p:sp>
    </p:spTree>
    <p:extLst>
      <p:ext uri="{BB962C8B-B14F-4D97-AF65-F5344CB8AC3E}">
        <p14:creationId xmlns:p14="http://schemas.microsoft.com/office/powerpoint/2010/main" val="243593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Akty prawne wydawane przez Prezydenta RP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rozporządzenia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rozporządzenia z mocą ustawy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zarządzenia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</a:t>
            </a:r>
          </a:p>
        </p:txBody>
      </p:sp>
    </p:spTree>
    <p:extLst>
      <p:ext uri="{BB962C8B-B14F-4D97-AF65-F5344CB8AC3E}">
        <p14:creationId xmlns:p14="http://schemas.microsoft.com/office/powerpoint/2010/main" val="71449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113" y="1700809"/>
            <a:ext cx="10737012" cy="4373563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Powołanie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Zasadnicza procedura powołania RM </a:t>
            </a:r>
          </a:p>
          <a:p>
            <a:pPr marL="114300" indent="0" algn="just">
              <a:buNone/>
            </a:pPr>
            <a:r>
              <a:rPr lang="pl-PL" sz="1600" b="1" dirty="0"/>
              <a:t>Etap prezydencki </a:t>
            </a:r>
          </a:p>
          <a:p>
            <a:pPr marL="114300" indent="0" algn="just">
              <a:buNone/>
            </a:pPr>
            <a:r>
              <a:rPr lang="pl-PL" sz="1600" dirty="0"/>
              <a:t>czas:</a:t>
            </a:r>
          </a:p>
          <a:p>
            <a:pPr marL="114300" indent="0" algn="just">
              <a:buNone/>
            </a:pPr>
            <a:r>
              <a:rPr lang="pl-PL" sz="1600" dirty="0"/>
              <a:t>14 dni od złożenia dymisji przez dotychczasową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desygnuje kandydata na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desygnowany Prezes RM kompletuje skład RM i zwraca się do Prezydenta RP o powołanie Rady Ministrów w proponowanym składzie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powołuje RM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Wotum zaufania</a:t>
            </a:r>
          </a:p>
          <a:p>
            <a:pPr marL="114300" indent="0" algn="just">
              <a:buNone/>
            </a:pPr>
            <a:r>
              <a:rPr lang="pl-PL" sz="1600" dirty="0"/>
              <a:t>czas:</a:t>
            </a:r>
            <a:r>
              <a:rPr lang="pl-PL" sz="1600" b="1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w ciągu 14 dni od powołania przez Prezydenta RP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Prezes RM przedstawia Sejmowi program działania RM (exposé) z wnioskiem o udzielenie RM wotum zaufania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udziela RM wotum zaufania w drodze uchwały podejmowanej bezwzględną większością głosów w obecności co najmniej połowy ustawowej liczby posłów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78372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Powołanie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Pierwsza rezerwowa procedura powołania Rady Ministrów </a:t>
            </a:r>
          </a:p>
          <a:p>
            <a:pPr marL="114300" indent="0" algn="just">
              <a:buNone/>
            </a:pPr>
            <a:r>
              <a:rPr lang="pl-PL" sz="1600" dirty="0"/>
              <a:t>czas:</a:t>
            </a:r>
          </a:p>
          <a:p>
            <a:pPr marL="114300" indent="0" algn="just">
              <a:buNone/>
            </a:pPr>
            <a:r>
              <a:rPr lang="pl-PL" sz="1600" dirty="0"/>
              <a:t>w ciągu 14 dni od niepowodzenia zasadniczej procedury powołania RM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grupa co najmniej 46 posłów zgłasza kandydata na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wybiera Prezesa RM bezwzględną większością głosów w głosowaniu imiennym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Prezes RM kompletuje skład RM i przedstawia program działania RM oraz proponowany przez niego skład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wybiera Prezesa RM oraz proponowanych przez niego członków RM w drodze uchwały podejmowanej bezwzględną większością głosów w obecności co najmniej połowy ustawowej liczby posłów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uchwała w sprawie wyboru RM przekazywana jest niezwłocznie Prezydentowi RP</a:t>
            </a:r>
          </a:p>
        </p:txBody>
      </p:sp>
    </p:spTree>
    <p:extLst>
      <p:ext uri="{BB962C8B-B14F-4D97-AF65-F5344CB8AC3E}">
        <p14:creationId xmlns:p14="http://schemas.microsoft.com/office/powerpoint/2010/main" val="191820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393" y="1752600"/>
            <a:ext cx="10934007" cy="4916760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Powołanie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Druga rezerwowa procedura powołania Rady Ministrów</a:t>
            </a:r>
          </a:p>
          <a:p>
            <a:pPr marL="114300" indent="0" algn="just">
              <a:buNone/>
            </a:pPr>
            <a:r>
              <a:rPr lang="pl-PL" sz="1600" b="1" dirty="0"/>
              <a:t>Etap prezydencki </a:t>
            </a:r>
          </a:p>
          <a:p>
            <a:pPr marL="114300" indent="0" algn="just">
              <a:buNone/>
            </a:pPr>
            <a:r>
              <a:rPr lang="pl-PL" sz="1600" dirty="0"/>
              <a:t>czas:</a:t>
            </a:r>
          </a:p>
          <a:p>
            <a:pPr marL="114300" indent="0" algn="just">
              <a:buNone/>
            </a:pPr>
            <a:r>
              <a:rPr lang="pl-PL" sz="1600" dirty="0"/>
              <a:t>14 dni od niepowodzenia pierwszej rezerwowej procedury powołania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desygnuje kandydata na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desygnowany Prezes RM kompletuje skład RM i zwraca się do Prezydenta RP o powołanie Rady Ministrów w proponowanym składzie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Prezydent RP powołuje RM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Wotum zaufania</a:t>
            </a:r>
          </a:p>
          <a:p>
            <a:pPr marL="114300" indent="0" algn="just">
              <a:buNone/>
            </a:pPr>
            <a:r>
              <a:rPr lang="pl-PL" sz="1600" dirty="0"/>
              <a:t>czas:</a:t>
            </a:r>
          </a:p>
          <a:p>
            <a:pPr marL="114300" indent="0" algn="just">
              <a:buNone/>
            </a:pPr>
            <a:r>
              <a:rPr lang="pl-PL" sz="1600" dirty="0"/>
              <a:t>w ciągu 14 dni od powołania przez Prezydenta RP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Prezes RM przedstawia Sejmowi program działania RM (exposé) z wnioskiem o udzielenie RM wotum zaufania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 udziela RM wotum zaufania w drodze uchwały podejmowanej zwykłą większością głosów w obecności co najmniej połowy ustawowej liczby posłów</a:t>
            </a:r>
          </a:p>
          <a:p>
            <a:pPr marL="114300" indent="0" algn="just">
              <a:buNone/>
            </a:pPr>
            <a:r>
              <a:rPr lang="pl-PL" sz="1600" dirty="0"/>
              <a:t>Brak powołania RM cieszącej się zaufaniem Sejmu w drugiej rezerwowej procedurze – skrócenie kadencji Sejmu (tzw. skrócenie obligatoryjne)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1021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Zmiana Rady Ministrów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złożenie dymisji na pierwszym posiedzeniu Sejmu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dymisja na skutek uchwalenia wotum nieufności przez Sejm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dymisja na skutek rezygnacji Prezesa RM – Prezydent w takiej sytuacji może odmówić przyjęcia dymisji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dymisja na skutek nieuchwalenia wotum zaufania z inicjatywy Prezesa RM poza procedurą powołania RM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złożenie Prezesa RM z urzędu wyrokiem Trybunału Stanu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śmierć Prezesa RM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Zmiana w składzie Rady Ministrów, ale nie na stanowisku Prezesa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na wniosek Prezesa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uchwalenie wotum nieufności dla ministra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złożenie ministra z urzędu wyrokiem Trybunału Stanu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śmierć ministra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5854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Skład Rady Ministrów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Obligatoryjni członkowie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Prezes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ministrowie resortowi (kierujący działem administracji rządowej)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Fakultatywni członkowie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wiceprezesi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ministrowie </a:t>
            </a:r>
            <a:r>
              <a:rPr lang="pl-PL" sz="1600" dirty="0" err="1"/>
              <a:t>pozaresortowi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przewodniczący określonych w ustawach komitetów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4027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4275" y="1752600"/>
            <a:ext cx="10285615" cy="49887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Kompetencje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prowadzenie polityki wewnętrznej i zagranicznej (Konstytucja zastrzega w tym zakresie domniemanie kompetencji na rzecz RM)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zapewnienie wykonania ustaw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koordynowanie i kontrolowanie organów administracji rządowej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ochrona interesów Skarbu Państwa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przygotowywanie projektu budżetu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kierowanie wykonaniem budżetu państwa oraz uchwalanie zamknięcia rachunków państwowych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bezpieczeństwa wewnętrznego państwa oraz porządku publicznego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zapewnienie bezpieczeństwa zewnętrznego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zawieranie umów międzynarodowych wymagających ratyfikacji oraz zatwierdzanie i wypowiadanie umów międzynarodowych, które nie wymagają ratyfikacji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rozporządzeń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ogólnego kierownictwa w dziedzinie obronności kraju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061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Kompetencje Prezesa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kierowanie pracami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reprezentowanie RM na zewnątrz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zapewnienie wykonania polityki RM i określanie sposobów jej wykonania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wskazywanie działu administracji rządowej lub innych spraw, które będą należały do właściwości ministra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koordynowanie i kontrolowanie pracy członków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samorządem terytorialnym w granicach i formach określonych w Konstytucji i ustawach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rozporządzeń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zwierzchnictwo służbowe nad pracownikami administracji rządowej</a:t>
            </a:r>
          </a:p>
        </p:txBody>
      </p:sp>
    </p:spTree>
    <p:extLst>
      <p:ext uri="{BB962C8B-B14F-4D97-AF65-F5344CB8AC3E}">
        <p14:creationId xmlns:p14="http://schemas.microsoft.com/office/powerpoint/2010/main" val="113018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CFE54C-B160-489F-86E5-A367BAF91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kontrolna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6693FA4-AF15-495F-8233-684A8514AFF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47953" y="2922714"/>
          <a:ext cx="10150416" cy="3778260"/>
        </p:xfrm>
        <a:graphic>
          <a:graphicData uri="http://schemas.openxmlformats.org/drawingml/2006/table">
            <a:tbl>
              <a:tblPr firstRow="1" firstCol="1" bandRow="1"/>
              <a:tblGrid>
                <a:gridCol w="3594721">
                  <a:extLst>
                    <a:ext uri="{9D8B030D-6E8A-4147-A177-3AD203B41FA5}">
                      <a16:colId xmlns:a16="http://schemas.microsoft.com/office/drawing/2014/main" val="854156716"/>
                    </a:ext>
                  </a:extLst>
                </a:gridCol>
                <a:gridCol w="1692733">
                  <a:extLst>
                    <a:ext uri="{9D8B030D-6E8A-4147-A177-3AD203B41FA5}">
                      <a16:colId xmlns:a16="http://schemas.microsoft.com/office/drawing/2014/main" val="3629295994"/>
                    </a:ext>
                  </a:extLst>
                </a:gridCol>
                <a:gridCol w="2499325">
                  <a:extLst>
                    <a:ext uri="{9D8B030D-6E8A-4147-A177-3AD203B41FA5}">
                      <a16:colId xmlns:a16="http://schemas.microsoft.com/office/drawing/2014/main" val="328687992"/>
                    </a:ext>
                  </a:extLst>
                </a:gridCol>
                <a:gridCol w="2363637">
                  <a:extLst>
                    <a:ext uri="{9D8B030D-6E8A-4147-A177-3AD203B41FA5}">
                      <a16:colId xmlns:a16="http://schemas.microsoft.com/office/drawing/2014/main" val="3295299215"/>
                    </a:ext>
                  </a:extLst>
                </a:gridCol>
              </a:tblGrid>
              <a:tr h="395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środek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komu przysługuje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tryb podjęcia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837278"/>
                  </a:ext>
                </a:extLst>
              </a:tr>
              <a:tr h="539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wotum zaufania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806097"/>
                  </a:ext>
                </a:extLst>
              </a:tr>
              <a:tr h="539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rezolucje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942181"/>
                  </a:ext>
                </a:extLst>
              </a:tr>
              <a:tr h="539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dezyderaty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45507"/>
                  </a:ext>
                </a:extLst>
              </a:tr>
              <a:tr h="539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interpelacje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088207"/>
                  </a:ext>
                </a:extLst>
              </a:tr>
              <a:tr h="539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wotum nieufności dla RM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738302"/>
                  </a:ext>
                </a:extLst>
              </a:tr>
              <a:tr h="642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deklaracje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53832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870784C7-31E2-B518-77B2-7E133E84C939}"/>
              </a:ext>
            </a:extLst>
          </p:cNvPr>
          <p:cNvSpPr txBox="1"/>
          <p:nvPr/>
        </p:nvSpPr>
        <p:spPr>
          <a:xfrm>
            <a:off x="568171" y="1772702"/>
            <a:ext cx="11014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środek kontrolny może przysługiwać: Sejmowi, komisji sejmowej, grupie 15 posłów/klubowi poselskiemu, posłowi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tryb podjęcia: uchwała (Sejm, komisja sejmowa), forma pisemna albo ustna (posłowie) </a:t>
            </a:r>
          </a:p>
        </p:txBody>
      </p:sp>
    </p:spTree>
    <p:extLst>
      <p:ext uri="{BB962C8B-B14F-4D97-AF65-F5344CB8AC3E}">
        <p14:creationId xmlns:p14="http://schemas.microsoft.com/office/powerpoint/2010/main" val="2476055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Rada ministrów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Kompetencje ministrów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realizowanie polityki RM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kierowanie, nadzorowanie i kontrolowanie działalności podporządkowanych organów, urzędów i jednostek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wydawanie rozporządzeń – tylko ministrowie resortowi i przewodniczący określonych w ustawie komitetów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wydawanie zarządzeń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Ministra obsługuje ministerstwo lub inny urząd centralny wskazany przez Prezesa RM.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Minister wykonuje swoje zadania przy pomocy: sekretarzy i podsekretarzy stanu oraz gabinetu politycznego ministra.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561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48C7B8-EDEB-4593-9A66-B2C0D40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ustawodawcza c.d.</a:t>
            </a:r>
            <a:br>
              <a:rPr lang="pl-PL" sz="2000" dirty="0"/>
            </a:br>
            <a:r>
              <a:rPr lang="pl-PL" sz="2000" dirty="0"/>
              <a:t>funkcja kontrolna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706E075-6173-404D-BD66-627B53D9B8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62641" y="1754038"/>
          <a:ext cx="10184921" cy="4763728"/>
        </p:xfrm>
        <a:graphic>
          <a:graphicData uri="http://schemas.openxmlformats.org/drawingml/2006/table">
            <a:tbl>
              <a:tblPr firstRow="1" firstCol="1" bandRow="1"/>
              <a:tblGrid>
                <a:gridCol w="3090233">
                  <a:extLst>
                    <a:ext uri="{9D8B030D-6E8A-4147-A177-3AD203B41FA5}">
                      <a16:colId xmlns:a16="http://schemas.microsoft.com/office/drawing/2014/main" val="493329096"/>
                    </a:ext>
                  </a:extLst>
                </a:gridCol>
                <a:gridCol w="1455173">
                  <a:extLst>
                    <a:ext uri="{9D8B030D-6E8A-4147-A177-3AD203B41FA5}">
                      <a16:colId xmlns:a16="http://schemas.microsoft.com/office/drawing/2014/main" val="1319153396"/>
                    </a:ext>
                  </a:extLst>
                </a:gridCol>
                <a:gridCol w="5639515">
                  <a:extLst>
                    <a:ext uri="{9D8B030D-6E8A-4147-A177-3AD203B41FA5}">
                      <a16:colId xmlns:a16="http://schemas.microsoft.com/office/drawing/2014/main" val="1449440777"/>
                    </a:ext>
                  </a:extLst>
                </a:gridCol>
              </a:tblGrid>
              <a:tr h="243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pytania w sprawach bieżących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433801"/>
                  </a:ext>
                </a:extLst>
              </a:tr>
              <a:tr h="642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opinie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755033"/>
                  </a:ext>
                </a:extLst>
              </a:tr>
              <a:tr h="642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absolutorium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645845"/>
                  </a:ext>
                </a:extLst>
              </a:tr>
              <a:tr h="642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zapytania poselskie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694689"/>
                  </a:ext>
                </a:extLst>
              </a:tr>
              <a:tr h="243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wniosek o informację bieżącą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898177"/>
                  </a:ext>
                </a:extLst>
              </a:tr>
              <a:tr h="6428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oświadczenia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545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wotum nieufności dla ministra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698808"/>
                  </a:ext>
                </a:extLst>
              </a:tr>
              <a:tr h="459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apele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056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75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156" y="1556792"/>
            <a:ext cx="10499834" cy="518457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Kontrasygnata</a:t>
            </a:r>
          </a:p>
          <a:p>
            <a:pPr marL="114300" indent="0" algn="just">
              <a:buNone/>
            </a:pPr>
            <a:r>
              <a:rPr lang="pl-PL" sz="1600" dirty="0"/>
              <a:t>wymóg podpisania aktu urzędowego Prezydenta RP przez Prezesa Rady Ministrów – poprzez kontrasygnatę Prezes RM przejmuje odpowiedzialność za akty urzędowe Prezydenta RP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Zasadniczo, akty urzędowe Prezydenta RP wymagają kontrasygnaty Prezesa RM.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63252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3501" y="1628801"/>
            <a:ext cx="10934962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Uprawnienia Prezydenta RP względem władzy ustawodawczej: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zarządzanie wyborów do Sejmu i Senatu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zwoływanie pierwszego posiedzenia Sejmu i Senatu oraz wyznaczanie Marszałka Seniora w Sejmie i Senacie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skracanie kadencji Sejmu i Senatu – obligatoryjnie (w razie braku powołania w  drugiej rezerwowej procedurze RM cieszącej się poparciem Sejmu) i fakultatywnie (w razie nieprzedstawienia Prezydentowi do podpisu ustawy budżetowej w ciągu 4 miesięcy od złożenia projektu budżetu przez RM w Sejmie)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występowanie z inicjatywą ustawodawczą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podpisywanie i odmowa podpisania ustawy (weto)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zarządzenie ogłoszenia ustaw i umów międzynarodowych ratyfikowanych w Dzienniku Ustaw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występowanie z orędziami do Sejmu, Senatu i Zgromadzenia Narodowego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zwracanie się do Senatu o wyrażenie zgody na zarządzenie referendum ogólnokrajowego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wnioskowanie do Sejmu o powołanie Prezesa Narodowego Banku Polskiego</a:t>
            </a:r>
          </a:p>
        </p:txBody>
      </p:sp>
    </p:spTree>
    <p:extLst>
      <p:ext uri="{BB962C8B-B14F-4D97-AF65-F5344CB8AC3E}">
        <p14:creationId xmlns:p14="http://schemas.microsoft.com/office/powerpoint/2010/main" val="233583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uprawnienia: prerogatywa czy kontrasygnata 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Uprawnienia Prezydenta RP względem Rady Ministrów: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desygnowanie kandydata na Prezesa RM i powoływanie Prezesa RM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na wniosek Prezesa RM ministrów i wiceprezesów RM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przyjmowanie dymisji Rady Ministrów i powierzanie jej tymczasowego wykonywania obowiązków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odwoływanie ministra, któremu Sejm udzielił wotum nieufności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zwoływanie Rady Gabinetowej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8856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Uprawnienia Prezydenta RP względem władzy sądowniczej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sędziów na wniosek Krajowej Rady Sądownictwa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Pierwszego Prezesa i prezesów Sądu Najwyższego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Prezesa i wiceprezesów Naczelnego Sądu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Prezesa i Wiceprezesa Trybunału Konstytucyjnego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Regulaminu Sądu Najwyższego i Regulaminu Naczelnego Sądu Administracyjnego w drodze rozporządzenia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regulaminu Wojewódzkich Sądów Administracyjnych w drodze rozporządzenia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liczby sędziów Sądu Najwyższego i Naczelnego Sądu Administracyjnego w drodze rozporządzenia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tworzenie i znoszenie Wojewódzkich Sądów Administracyjnych w drodze rozporządzenia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wskazywanie przedstawiciela Prezydenta RP w Krajowej Radzie Sądownictwa</a:t>
            </a:r>
          </a:p>
        </p:txBody>
      </p:sp>
    </p:spTree>
    <p:extLst>
      <p:ext uri="{BB962C8B-B14F-4D97-AF65-F5344CB8AC3E}">
        <p14:creationId xmlns:p14="http://schemas.microsoft.com/office/powerpoint/2010/main" val="34734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0189" y="1772817"/>
            <a:ext cx="10645833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Uprawnienia Prezydenta RP jako strażnika Konstytucji:</a:t>
            </a:r>
          </a:p>
          <a:p>
            <a:pPr marL="114300" indent="0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wniosków do Trybunału Konstytucyjnego w sprawie zbadania zgodności z Konstytucją aktów normatywnych – Prezydent jako jedyny może uruchomić kontrolę represyjną i kontrolę prewencyjną konstytucyjności aktów normatywnych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wniosków do Trybunału Konstytucyjnego o rozstrzygnięcie sporu kompetencyjnego pomiędzy centralnymi konstytucyjnymi organami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wniosków o pociągnięcie do odpowiedzialności przed Trybunałem Stanu Prezesa RM, ministrów, osób, którym Prezes RM powierzył kierowanie ministerstwem, Prezesa NIK, Prezesa NBP, członków Krajowej Rady Radiofonii    i Telewizji, Naczelnego Dowódcy Sił Zbrojnych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powstrzymywanie się od działań, które w ocenie Prezydenta mogłyby naruszać Konstytucję</a:t>
            </a:r>
          </a:p>
        </p:txBody>
      </p:sp>
    </p:spTree>
    <p:extLst>
      <p:ext uri="{BB962C8B-B14F-4D97-AF65-F5344CB8AC3E}">
        <p14:creationId xmlns:p14="http://schemas.microsoft.com/office/powerpoint/2010/main" val="20896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Władza wykonawcza</a:t>
            </a:r>
            <a:br>
              <a:rPr lang="pl-PL" sz="2000" dirty="0"/>
            </a:br>
            <a:r>
              <a:rPr lang="pl-PL" sz="2000" dirty="0"/>
              <a:t>Prezydent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uprawnienia: prerogatywa czy kontrasygnata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Uprawnienia Prezydenta RP w dziedzinie obronności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jest zwierzchnikiem Sił Zbrojnych – w czasach pokoju zwierzchnictwo sprawuje za pośrednictwem Ministra Obrony Narodowej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mianowanie na stopnie oficerskie (pierwszy stopień oficerski, stopnie generałów, admirałów, stopień Marszałka Polski)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decydowanie o użyciu Sił Zbrojnych RP poza granicami państwa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mianowanie na czas wojny na wniosek Prezesa RM Naczelnego Dowódcy Sił Zbrojnych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mianowanie dowódców rodzajów Sił Zbrojnych oraz Szefa Sztabu Generalnego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członków Rady Bezpieczeństwa Narodowego – RBN jest organem doradczym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wprowadzanie na wniosek Rady Ministrów w drodze rozporządzenia stanu wojennego i stanu wyjątkowego </a:t>
            </a:r>
          </a:p>
        </p:txBody>
      </p:sp>
    </p:spTree>
    <p:extLst>
      <p:ext uri="{BB962C8B-B14F-4D97-AF65-F5344CB8AC3E}">
        <p14:creationId xmlns:p14="http://schemas.microsoft.com/office/powerpoint/2010/main" val="143353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1519</Words>
  <Application>Microsoft Office PowerPoint</Application>
  <PresentationFormat>Panoramiczny</PresentationFormat>
  <Paragraphs>263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Book Antiqua</vt:lpstr>
      <vt:lpstr>Calibri</vt:lpstr>
      <vt:lpstr>Century Gothic</vt:lpstr>
      <vt:lpstr>Wingdings</vt:lpstr>
      <vt:lpstr>Apteka</vt:lpstr>
      <vt:lpstr>1_Apteka</vt:lpstr>
      <vt:lpstr>Podstawy prawa</vt:lpstr>
      <vt:lpstr>Władza ustawodawcza c.d. funkcja kontrolna</vt:lpstr>
      <vt:lpstr>Władza ustawodawcza c.d. funkcja kontrolna</vt:lpstr>
      <vt:lpstr>Władza wykonawcza Prezydent RP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Prezydent RP c.d.</vt:lpstr>
      <vt:lpstr>Władza wykonawcza Rada ministrów</vt:lpstr>
      <vt:lpstr>Władza wykonawcza Rada ministrów c.d.</vt:lpstr>
      <vt:lpstr>Władza wykonawcza Rada ministrów c.d.</vt:lpstr>
      <vt:lpstr>Władza wykonawcza Rada ministrów c.d.</vt:lpstr>
      <vt:lpstr>Władza wykonawcza Rada ministrów c.d.</vt:lpstr>
      <vt:lpstr>Władza wykonawcza Rada ministrów c.d.</vt:lpstr>
      <vt:lpstr>Władza wykonawcza Rada ministrów c.d.</vt:lpstr>
      <vt:lpstr>Władza wykonawcza Rada ministrów c.d.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2024-05-19T17:23:58Z</dcterms:created>
  <dcterms:modified xsi:type="dcterms:W3CDTF">2024-05-19T17:24:29Z</dcterms:modified>
</cp:coreProperties>
</file>