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415" r:id="rId3"/>
    <p:sldId id="414" r:id="rId4"/>
    <p:sldId id="434" r:id="rId5"/>
    <p:sldId id="413" r:id="rId6"/>
    <p:sldId id="429" r:id="rId7"/>
    <p:sldId id="438" r:id="rId8"/>
    <p:sldId id="439" r:id="rId9"/>
    <p:sldId id="440" r:id="rId10"/>
    <p:sldId id="351" r:id="rId11"/>
    <p:sldId id="352" r:id="rId12"/>
    <p:sldId id="353" r:id="rId13"/>
    <p:sldId id="354" r:id="rId14"/>
    <p:sldId id="355" r:id="rId15"/>
    <p:sldId id="356" r:id="rId16"/>
    <p:sldId id="357" r:id="rId17"/>
    <p:sldId id="358" r:id="rId18"/>
    <p:sldId id="359" r:id="rId19"/>
    <p:sldId id="368" r:id="rId20"/>
    <p:sldId id="360" r:id="rId21"/>
    <p:sldId id="361" r:id="rId22"/>
    <p:sldId id="362" r:id="rId23"/>
    <p:sldId id="422" r:id="rId24"/>
    <p:sldId id="423" r:id="rId2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8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32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7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06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92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68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87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1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388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5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26.05.2024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6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/>
              <a:t>Ćwiczenia 12-EPPRS-1221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E9AA-E4A1-49FF-8EB4-10315C649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472321-A580-4343-931C-1285592D7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praw człowieka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powszechny charakter </a:t>
            </a:r>
            <a:r>
              <a:rPr lang="pl-PL" sz="1600" dirty="0"/>
              <a:t>– przysługują każdemu człowiekowi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przyrodzony charakter </a:t>
            </a:r>
            <a:r>
              <a:rPr lang="pl-PL" sz="1600" dirty="0"/>
              <a:t>– przysługują każdej jednostce od momentu urodzenia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niezbywalny charakter </a:t>
            </a:r>
            <a:r>
              <a:rPr lang="pl-PL" sz="1600" dirty="0"/>
              <a:t>– nie można się ich zrzec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niepodzielny charakter </a:t>
            </a:r>
            <a:r>
              <a:rPr lang="pl-PL" sz="1600" dirty="0"/>
              <a:t>– wszystkie prawa człowieka stanowią integralną całość i są od siebie współzależne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wynikają z przyrodzonej godności ludzkiej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obowiązują przede wszystkim w relacjach wertykalnych, </a:t>
            </a:r>
            <a:r>
              <a:rPr lang="pl-PL" sz="1600" dirty="0"/>
              <a:t>tj. w relacjach państwo-jednostka</a:t>
            </a:r>
          </a:p>
        </p:txBody>
      </p:sp>
    </p:spTree>
    <p:extLst>
      <p:ext uri="{BB962C8B-B14F-4D97-AF65-F5344CB8AC3E}">
        <p14:creationId xmlns:p14="http://schemas.microsoft.com/office/powerpoint/2010/main" val="13231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209AF-F36A-4251-A9FF-7B243A3CE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207CD0-2F70-4478-B727-DEE41747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pl-PL" sz="1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osobowa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traktowana jako kategoria aksjologiczno-ontyczna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jest w tym ujęciu wartością przyrodzoną, trwałą, niezbywalną i równocześnie zobowiązującą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godność przysługuje każdemu człowiekowi właśnie z racji bycia człowiekiem i nie wymaga uprzedniego zdobycia, ani też człowiek nie może jej utracić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411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F23926-04BB-473A-9D5D-933442EA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3B0BD-E1E5-400D-B28E-22FCC4F1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układy obowiązywania praw człowieka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horyzontalny (poziomy)</a:t>
            </a:r>
          </a:p>
          <a:p>
            <a:pPr marL="114300" indent="0" algn="just">
              <a:buNone/>
            </a:pPr>
            <a:r>
              <a:rPr lang="pl-PL" sz="1600" dirty="0"/>
              <a:t> prawa człowieka znajdują zastosowanie pomiędzy równorzędnymi podmiotami </a:t>
            </a:r>
          </a:p>
          <a:p>
            <a:pPr marL="114300" indent="0" algn="just">
              <a:buNone/>
            </a:pPr>
            <a:r>
              <a:rPr lang="pl-PL" sz="1600" dirty="0"/>
              <a:t>osoba fizyczna - osoba fizyczna          państwo - państwo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wertykalny (pionowy) </a:t>
            </a:r>
          </a:p>
          <a:p>
            <a:pPr marL="114300" indent="0" algn="just">
              <a:buNone/>
            </a:pPr>
            <a:r>
              <a:rPr lang="pl-PL" sz="1600" dirty="0"/>
              <a:t>prawa człowieka znajdują zastosowanie w relacjach nierównorzędnych podmiotów</a:t>
            </a:r>
          </a:p>
          <a:p>
            <a:pPr marL="114300" indent="0" algn="just">
              <a:buNone/>
            </a:pPr>
            <a:r>
              <a:rPr lang="pl-PL" sz="1600" dirty="0"/>
              <a:t>osoba fizyczna – państwo posiadające zwierzchnictwo terytorialne i personalne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zasadniczo</a:t>
            </a:r>
          </a:p>
          <a:p>
            <a:pPr marL="114300" indent="0" algn="just">
              <a:buNone/>
            </a:pPr>
            <a:r>
              <a:rPr lang="pl-PL" sz="1600" dirty="0"/>
              <a:t>prawa człowieka obowiązują w układzie wertykalnym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wyjątkowo</a:t>
            </a:r>
          </a:p>
          <a:p>
            <a:pPr marL="114300" indent="0" algn="just">
              <a:buNone/>
            </a:pPr>
            <a:r>
              <a:rPr lang="pl-PL" sz="1600" dirty="0"/>
              <a:t>niektóre prawa człowieka obowiązują zarówno w układzie wertykalnym, jak i horyzontalnym np. prawo do poszanowania godności </a:t>
            </a:r>
          </a:p>
        </p:txBody>
      </p:sp>
    </p:spTree>
    <p:extLst>
      <p:ext uri="{BB962C8B-B14F-4D97-AF65-F5344CB8AC3E}">
        <p14:creationId xmlns:p14="http://schemas.microsoft.com/office/powerpoint/2010/main" val="51249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E7D963-5895-4F2A-BC8C-A932AE86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707E8E-53C1-40F1-9953-2F891460A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wolności – prawa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wolności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aspekt pozytywny - wolność kształtowania swojego postępowania według własnego uznania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</a:rPr>
              <a:t>aspekt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 negatywny - wolność od zewnętrznej ingerencji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możliwość </a:t>
            </a:r>
            <a:r>
              <a:rPr lang="pl-PL" sz="1600" dirty="0">
                <a:effectLst/>
                <a:ea typeface="Times New Roman" panose="02020603050405020304" pitchFamily="18" charset="0"/>
              </a:rPr>
              <a:t>żądania podjęcia określonego działania na rzecz jednostki ze strony określonej instytucji publicznej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zobowiązują państwo do aktywnego działania na rzecz zapewnienia określonego dobra</a:t>
            </a:r>
          </a:p>
        </p:txBody>
      </p:sp>
    </p:spTree>
    <p:extLst>
      <p:ext uri="{BB962C8B-B14F-4D97-AF65-F5344CB8AC3E}">
        <p14:creationId xmlns:p14="http://schemas.microsoft.com/office/powerpoint/2010/main" val="252476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CE4EA8-3482-413D-BEB0-5AADB2491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FFE172-BED6-4421-A5C7-831CCA2CA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prawa materialne – prawa proceduralne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materialne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wyznaczają więzi prawne między jednostką a państwem i innymi podmiotami, zapewniając jej ochronę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prawa proceduralne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</a:rPr>
              <a:t>umożliwiają uruchomienie procedur zmierzających do wyegzekwowania danego prawa materialnego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89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1DCF94-BC7C-4A9E-B7E0-18A897E5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AFA52A-ECE0-4AEB-8C8D-4DB6FC724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zasadniczo</a:t>
            </a:r>
          </a:p>
          <a:p>
            <a:pPr marL="114300" indent="0">
              <a:buNone/>
            </a:pPr>
            <a:r>
              <a:rPr lang="pl-PL" sz="1600" dirty="0"/>
              <a:t>państwa mogą w zakresie niezbędnym wprowadzać konieczne ograniczenia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wyjątek</a:t>
            </a:r>
          </a:p>
          <a:p>
            <a:pPr marL="114300" indent="0">
              <a:buNone/>
            </a:pPr>
            <a:r>
              <a:rPr lang="pl-PL" sz="1600" dirty="0"/>
              <a:t>prawa absolutne </a:t>
            </a:r>
          </a:p>
          <a:p>
            <a:pPr marL="114300" indent="0">
              <a:buNone/>
            </a:pPr>
            <a:r>
              <a:rPr lang="pl-PL" sz="1600" dirty="0"/>
              <a:t>prawa, które nigdy i w żadnych okolicznościach nie mogą być ograniczone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58379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411A31-C3DB-4E0F-BF1F-20CC6D794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40D6BB-A31E-435C-9981-E88783BEF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sposoby ograniczania praw człowieka przez państwa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derogacja </a:t>
            </a:r>
          </a:p>
          <a:p>
            <a:pPr marL="114300" indent="0" algn="just">
              <a:buNone/>
            </a:pPr>
            <a:r>
              <a:rPr lang="pl-PL" sz="1600" dirty="0"/>
              <a:t>czasowe uchylenie przez państwo wykonywania określonych zobowiązań z zakresu praw człowieka bez wypowiadania całości umowy międzynarodowej, w której dane prawo jest przewidziane</a:t>
            </a:r>
          </a:p>
          <a:p>
            <a:pPr marL="114300" indent="0" algn="just">
              <a:buNone/>
            </a:pPr>
            <a:r>
              <a:rPr lang="pl-PL" sz="1600" b="1" dirty="0"/>
              <a:t>prawa </a:t>
            </a:r>
            <a:r>
              <a:rPr lang="pl-PL" sz="1600" b="1" dirty="0" err="1"/>
              <a:t>niederogowalne</a:t>
            </a:r>
            <a:r>
              <a:rPr lang="pl-PL" sz="1600" b="1" dirty="0"/>
              <a:t> </a:t>
            </a:r>
            <a:r>
              <a:rPr lang="pl-PL" sz="1600" dirty="0"/>
              <a:t>(prawa absolutne)</a:t>
            </a:r>
          </a:p>
          <a:p>
            <a:pPr marL="114300" indent="0" algn="just">
              <a:buNone/>
            </a:pPr>
            <a:r>
              <a:rPr lang="pl-PL" sz="1600" dirty="0"/>
              <a:t>w systemie EKPC np. prawo do życia, zakaz tortur, nieludzkiego lub poniżającego traktowania i karania, zakaz niewolnictwa i poddaństwa, zakaz karania bez podstawy prawnej</a:t>
            </a:r>
          </a:p>
          <a:p>
            <a:pPr marL="114300" indent="0" algn="just">
              <a:buNone/>
            </a:pPr>
            <a:r>
              <a:rPr lang="pl-PL" sz="1600" dirty="0"/>
              <a:t>w systemie </a:t>
            </a:r>
            <a:r>
              <a:rPr lang="pl-PL" sz="1600" dirty="0" err="1"/>
              <a:t>MPPOiP</a:t>
            </a:r>
            <a:r>
              <a:rPr lang="pl-PL" sz="1600" dirty="0"/>
              <a:t> dodatkowo np. zakaz pozbawiania wolności za długi umowne, zakaz uchylania zasady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r>
              <a:rPr lang="pl-PL" sz="1600" dirty="0"/>
              <a:t>, prawo do uznania podmiotowości prawnej, prawo do wolności myśli, sumienia i religii</a:t>
            </a:r>
          </a:p>
        </p:txBody>
      </p:sp>
    </p:spTree>
    <p:extLst>
      <p:ext uri="{BB962C8B-B14F-4D97-AF65-F5344CB8AC3E}">
        <p14:creationId xmlns:p14="http://schemas.microsoft.com/office/powerpoint/2010/main" val="72550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5E9A-D2F2-4858-B010-E0D9DC7D7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8F1634-E95A-4D26-8A91-0B3F6282D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697026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derogacja zobowiązań jest dopuszczalna (wg EKPC):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stanie wojny lub innego niebezpieczeństwa publicznego zagrażającego życiu narodu</a:t>
            </a:r>
          </a:p>
          <a:p>
            <a:pPr marL="114300" indent="0" algn="just">
              <a:buNone/>
            </a:pPr>
            <a:r>
              <a:rPr lang="pl-PL" sz="1400" dirty="0"/>
              <a:t>stan ten zachodzi, gdy: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niebezpieczeństwo jest aktualne i poważne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skutki niebezpieczeństwa dotyczą całego społeczeństwa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zagrożone jest zorganizowane życie społeczności państwowej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400" dirty="0"/>
              <a:t>kryzys lub niebezpieczeństwo są wyjątkowe, tzn. normalne środki lub ograniczenia są całkowicie niewystarczające do utrzymania bezpieczeństwa publicznego, porządku i zdrowia ludności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podjęte przez państwo środki uchylające stosowanie zobowiązań muszą ściśle odpowiadać wymogom sytuacji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te nie mogą być sprzeczne z innymi zobowiązaniami wynikającymi z prawa międzynarodowego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derogacja nie może dotyczyć praw </a:t>
            </a:r>
            <a:r>
              <a:rPr lang="pl-PL" sz="1600" dirty="0" err="1"/>
              <a:t>niederogowalnych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państwo dokonujące derogacji jest zobowiązane poinformować wyczerpująco Sekretarza Generalnego RE o środkach, jakie podjęło, powodach ich zastosowania, a także kiedy podjęte środki przestaną działać, a derogowane zobowiązania znów będą stosowane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środki uchylające zobowiązania nie mogą pociągać za sobą dyskryminacji wyłącznie z powodu rasy, koloru skóry, płci, języka, religii lub pochodzenia społecznego 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6194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2A373E-8DC7-4F9F-A840-1F50252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FF12EB-5AB6-45D1-9339-90CF1D65C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sposoby ograniczania praw człowieka przez państwa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limitacja</a:t>
            </a:r>
          </a:p>
          <a:p>
            <a:pPr marL="114300" indent="0" algn="just">
              <a:buNone/>
            </a:pPr>
            <a:r>
              <a:rPr lang="pl-PL" sz="1600" dirty="0"/>
              <a:t>ograniczenie zakresu stosowania prawa </a:t>
            </a:r>
          </a:p>
          <a:p>
            <a:pPr marL="114300" indent="0" algn="just">
              <a:buNone/>
            </a:pPr>
            <a:r>
              <a:rPr lang="pl-PL" sz="1600" b="1" dirty="0"/>
              <a:t>tzw. klauzule </a:t>
            </a:r>
            <a:r>
              <a:rPr lang="pl-PL" sz="1600" b="1" dirty="0" err="1"/>
              <a:t>limitacyjne</a:t>
            </a:r>
            <a:r>
              <a:rPr lang="pl-PL" sz="1600" b="1" dirty="0"/>
              <a:t> </a:t>
            </a:r>
            <a:r>
              <a:rPr lang="pl-PL" sz="1600" dirty="0"/>
              <a:t>– szczególne przesłanki pozwalające na ograniczenie danego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substancjalne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wartości, których ochrona uzasadnia wprowadzenie ograniczenia</a:t>
            </a:r>
          </a:p>
          <a:p>
            <a:pPr marL="114300" indent="0" algn="just">
              <a:buNone/>
            </a:pPr>
            <a:r>
              <a:rPr lang="pl-PL" sz="1600" dirty="0"/>
              <a:t>np. bezpieczeństwo państwowe, bezpieczeństwo publiczne, dobrobyt gospodarczy kraju, ochrona porządku i zapobieganie przestępstwom, ochrona zdrowia i moralności, ochrona praw i wolności innych osób, konieczność zapobieżenia ujawnieniu informacji niejawnych, zagwarantowanie powagi i bezstronności władzy sądowej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przesłanki proceduralne </a:t>
            </a: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wymogi dotyczące rangi aktu, w którym są wprowadzane ograniczenia, czasu, na jaki ograniczenia są wprowadzane, poddanie ograniczeń kontroli sądowej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zastrzeżenia do umowy międzynarodowej kreującej dane prawo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451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72C1ED-27FA-4151-8B53-C46E69D9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8CF0F6-2B8C-4E5C-91CB-B67C05306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576155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osobiste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dotyczą ochrony najbardziej podstawowych dóbr każdej jednostki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reguły przysługują one wszystkim jednostkom niezależnie od ich przynależności państwowej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polityczne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obejmują prawa i wolności dotyczące sfery życia publicznego jednostki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zęść z nich może być zastrzeżona dla obywateli.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pl-PL" sz="16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ekonomiczne, socjalne i kulturalne </a:t>
            </a:r>
          </a:p>
          <a:p>
            <a:pPr marL="114300" indent="0" algn="just">
              <a:buNone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 obrębie tej grupy występują trzy podgrupy:</a:t>
            </a:r>
            <a:endParaRPr lang="pl-PL" sz="1600" dirty="0">
              <a:effectLst/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ekonomiczne (gospodarcze) –  prawa i wolności dotyczące bezpośrednio ekonomicznej egzystencji jednostki.</a:t>
            </a:r>
            <a:endParaRPr lang="pl-PL" sz="1600" dirty="0">
              <a:ea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socjalne – służą zapewnieniu właściwych społecznych, socjalnych warunków rozwoju jednostki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prawa i wolności kulturalne – gwarantują zaspokojenie potrzeb kulturalnych człowieka i stwarzają warunki do jego duchowego rozwoju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pl-PL" sz="1600" dirty="0">
                <a:cs typeface="Times New Roman" panose="02020603050405020304" pitchFamily="18" charset="0"/>
              </a:rPr>
              <a:t>ich realizacja w dużej mierze zależy od możliwości danego państwa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5557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6847"/>
            <a:ext cx="10972800" cy="5009565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Gospodarcza i Społeczna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związany z międzynarodową współpracą gospodarczą i społeczną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ONZ w ramach współpracy w tym zakresie popiera: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podnoszenie stopy życiowej, pełne zatrudnienie oraz warunki postępu i rozwoju gospodarczego i społecznego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rozwiązywanie międzynarodowych zagadnień gospodarczych, społecznych, zdrowia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międzynarodową współpracę kulturalną i wychowawczą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powszechne poszanowanie i przestrzeganie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54 członków wybieranych przez ZO; kadencja wynosi 3 lata, a co roku wybieranych jest 18 członków</a:t>
            </a:r>
          </a:p>
          <a:p>
            <a:pPr marL="114300" indent="0" algn="just">
              <a:buNone/>
            </a:pPr>
            <a:r>
              <a:rPr lang="pl-PL" sz="1600" dirty="0"/>
              <a:t>* zgodnie z reprezentacją geograficzną: Afryka ma 14 członków, Azja – 11, Europa Wschodnia – 6, Ameryka Łacińska i Karaiby – 10, Europa Zachodnia i inne kraje – 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uchwały zapadają większością głosów obecnych i głosujących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zagadnienia gospodarcze, społeczne, kulturalne, wychowawcze, zdrowia i pokrewne, a także opracowywać sprawozdania w tym zakresie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w zakresie swojej właściwości zaleceń ZO, członkom ONZ lub organizacjom wyspecjalizowanym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przygotowywać projekty konwencji, zwoływać konferencje międzynarodowe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informacji Radzie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39218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A8E85B-9780-482D-A979-DF3792C84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E67101-5FDF-454C-819F-21267CBEE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generacje praw człowieka</a:t>
            </a:r>
          </a:p>
          <a:p>
            <a:pPr marL="114300" indent="0">
              <a:buNone/>
            </a:pPr>
            <a:r>
              <a:rPr lang="pl-PL" sz="1600" b="1" dirty="0"/>
              <a:t>I generacja </a:t>
            </a:r>
          </a:p>
          <a:p>
            <a:pPr marL="114300" indent="0">
              <a:buNone/>
            </a:pPr>
            <a:r>
              <a:rPr lang="pl-PL" sz="1600" dirty="0"/>
              <a:t>prawa obywatelskie i polityczne sformułowane w końcu XVIII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 generacja</a:t>
            </a:r>
          </a:p>
          <a:p>
            <a:pPr marL="114300" indent="0">
              <a:buNone/>
            </a:pPr>
            <a:r>
              <a:rPr lang="pl-PL" sz="1600" dirty="0"/>
              <a:t>prawa gospodarcze, społeczne i kulturalne, które kształtowały się w XIX i XX w.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III generacja</a:t>
            </a:r>
          </a:p>
          <a:p>
            <a:pPr marL="114300" indent="0">
              <a:buNone/>
            </a:pPr>
            <a:r>
              <a:rPr lang="pl-PL" sz="1600" dirty="0"/>
              <a:t>„prawa solidarnościowe” lub „prawa grupowe”, czyli prawa narodów wobec wspólnoty międzynarodowej np. prawo do samostanowienia, prawo do rozwoju, prawo do odpowiedniego środowiska naturalnego </a:t>
            </a:r>
          </a:p>
        </p:txBody>
      </p:sp>
    </p:spTree>
    <p:extLst>
      <p:ext uri="{BB962C8B-B14F-4D97-AF65-F5344CB8AC3E}">
        <p14:creationId xmlns:p14="http://schemas.microsoft.com/office/powerpoint/2010/main" val="234454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B719EC-F878-4A01-B968-34E520505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161A2-05D0-40B3-B2B4-B52AEA7D7A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Karta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podpisana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preambuła – celem KNZ jest przywrócenie wiary w podstawowe prawa człowieka, w godność i wartość człowieka, w równouprawnienie mężczyzn i kobiet, w równość narodów dużych i małych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brak katalogu praw człowieka</a:t>
            </a:r>
          </a:p>
        </p:txBody>
      </p:sp>
    </p:spTree>
    <p:extLst>
      <p:ext uri="{BB962C8B-B14F-4D97-AF65-F5344CB8AC3E}">
        <p14:creationId xmlns:p14="http://schemas.microsoft.com/office/powerpoint/2010/main" val="133769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EE906A-19F7-496F-B93C-219394FD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FC5E61-7DA4-4962-B2DA-FEA5F35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66735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uznanie przyrodzonej godności oraz równych i niezbywalnych praw wszystkich członków wspólnoty ludzkiej jako podstawy wolności, sprawiedliwości i pokoju świata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katalog wolności i praw obejmuje: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wolność i równość ludzi pod względem swojej godności i swych praw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dyskryminacji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życia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wolności i bezpieczeństwa osobistego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niewolnictwa i poddaństwa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tortur, nieludzkiego, poniżającego traktowania i karania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uznania jego osobowości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równość wobec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jednakowej ochrony prawnej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skutecznego odwoływania się do kompetentnych sądów krajowych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zakaz bezprawnego aresztowania, zatrzymania lub wydalania z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niezależnego i bezstronnego sądu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domniemania niewinności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zasadę </a:t>
            </a:r>
            <a:r>
              <a:rPr lang="pl-PL" sz="1600" i="1" dirty="0" err="1"/>
              <a:t>nullum</a:t>
            </a:r>
            <a:r>
              <a:rPr lang="pl-PL" sz="1600" i="1" dirty="0"/>
              <a:t> </a:t>
            </a:r>
            <a:r>
              <a:rPr lang="pl-PL" sz="1600" i="1" dirty="0" err="1"/>
              <a:t>crimen</a:t>
            </a:r>
            <a:r>
              <a:rPr lang="pl-PL" sz="1600" i="1" dirty="0"/>
              <a:t> sine lege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poszanowanie życia prywatnego i rodzinnego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poruszania się i wyboru miejsca zamieszkania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azylu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obywatelstwa</a:t>
            </a:r>
          </a:p>
        </p:txBody>
      </p:sp>
    </p:spTree>
    <p:extLst>
      <p:ext uri="{BB962C8B-B14F-4D97-AF65-F5344CB8AC3E}">
        <p14:creationId xmlns:p14="http://schemas.microsoft.com/office/powerpoint/2010/main" val="239137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FEA69-31C2-4BF5-980C-555A8144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50B7DA-CD64-4165-B613-A072E95D6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0124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 c.d.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zawarcia małżeństwa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własności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myśli, sumienia i wyznania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wolność opinii i wyrażania jej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prawo do spokojnego zgromadzania i stowarzyszania się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uczestnictwa w rządzeniu swym krajem bezpośrednio lub poprzez swobodnie wybranych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równego dostępu do służby publicznej w swym kraju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ubezpieczeń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pracy, do swobodnego wyboru pracy, do odpowiednich i zadowalających warunków pracy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ochrony przed bezrobociem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równej płacy za równą pracę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urlopu i wypoczynku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stopy życiowej zapewniającej zdrowie i dobrobyt pracownika i jego rodziny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specjalnej opieki i pomocy dla matki i dziecka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nauki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pierwszeństwa rodziców w wyborze nauczania dzieci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do swobodnego uczestniczenia w życiu kulturalnym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człowieka do ochrony moralnych i materialnych korzyści wynikających z jakiejkolwiek jego działalności naukowej, literackiej lub artystycznej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0791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D65DB2-615A-4D6A-BF64-42D6304AE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Ochrona praw człowieka</a:t>
            </a:r>
            <a:br>
              <a:rPr lang="pl-PL" sz="2000" dirty="0"/>
            </a:br>
            <a:r>
              <a:rPr lang="pl-PL" sz="2000" dirty="0"/>
              <a:t>uniwersalny system ochrony praw człowieka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C7709F-D010-49A2-B39E-C7DAC1E9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Powszechna Deklaracja Praw Człowieka uchwalona przez ZO ONZ dnia 10 grudnia 1948 r.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korzystaniu ze swych praw i wolności każdy człowiek podlega jedynie takim ograniczeniom, które są </a:t>
            </a:r>
            <a:r>
              <a:rPr lang="pl-PL" sz="1600" b="1" dirty="0"/>
              <a:t>ustalone przez prawo </a:t>
            </a:r>
            <a:r>
              <a:rPr lang="pl-PL" sz="1600" dirty="0"/>
              <a:t>wyłącznie </a:t>
            </a:r>
            <a:r>
              <a:rPr lang="pl-PL" sz="1600" b="1" dirty="0"/>
              <a:t>w celu zapewnienia odpowiednego uznania i poszanowania praw i wolności innych i w celu uczynienia zadość słusznym wymogom moralności, porządku publicznego i powszechnego dobrobytu demokratycznego społeczeństwa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deklaracja przekształciła się w zwyczajowe prawo międzynarodowe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5708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51778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Powiernicza </a:t>
            </a:r>
            <a:r>
              <a:rPr lang="pl-PL" sz="1600" dirty="0"/>
              <a:t>– sprawowała zwierzchnictwo nad funkcjonowaniem systemu powierniczego; zakończyła działalność w 1994 r. (gdy ostatnie z państw uzyskało niepodległość - Palau) – formalnie 1 listopada 1994 roku Rada Powiernicza zawiesiła swoją działalność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skład: Chiny, Francja, Rosja, Wielka Brytania i Stany Zjednoczone Ameryki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zadania: rozpatrywanie sprawozdań władz administracyjnych dotyczących kwestii politycznych, gospodarczych, społecznych i edukacji terytoriów powierniczych, przyjmowanie i badanie skarg ludności oraz przeprowadzanie okresowych wizytacji w celu dokonania oceny osiągniętego postępu związanego z osiągnięciem samorządności i niepodległości</a:t>
            </a:r>
          </a:p>
          <a:p>
            <a:pPr marL="114300" indent="0" algn="just">
              <a:buNone/>
            </a:pPr>
            <a:r>
              <a:rPr lang="pl-PL" sz="1600" dirty="0"/>
              <a:t>*terytoria powiernicze: Nowa Gwinea Australijska (Australia), Togo Brytyjskie (Wielka Brytania), Togo Francuskie (Francja), Kamerun Francuski (Francja), Kamerun Brytyjski (Wielka Brytania), Tanganika (Wielka Brytania), Ruanda-</a:t>
            </a:r>
            <a:r>
              <a:rPr lang="pl-PL" sz="1600" dirty="0" err="1"/>
              <a:t>Urundi</a:t>
            </a:r>
            <a:r>
              <a:rPr lang="pl-PL" sz="1600" dirty="0"/>
              <a:t> (Belgia), Samoa Zachodnie (Nowa Zelandia), Trypolitania (Wielka Brytania), Cyrenajka (Wielka Brytania), </a:t>
            </a:r>
            <a:r>
              <a:rPr lang="pl-PL" sz="1600" dirty="0" err="1"/>
              <a:t>Fezzan</a:t>
            </a:r>
            <a:r>
              <a:rPr lang="pl-PL" sz="1600" dirty="0"/>
              <a:t> (Francja), Erytrea (Wielka Brytania), Nauru (Australia), Powiernicze Terytorium Somalii (Włochy), Nowa Gwinea Australijska (Australia), Powiernicze Wyspy Pacyfiku (USA)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853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517786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Trybunał Sprawiedliwości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zakres właściwości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rozstrzyganie sporów przedłożonych przez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sprawy poddane właściwości Trybunału na mocy umów międzynarodowych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żądanie Zgromadzenia Ogólnego i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wniosek innych organów ONZ, organizacji wyspecjalizowanych, którym ONZ udzieliło upoważnienia, w sprawach, które wynikły w toku ich działalności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skład</a:t>
            </a:r>
            <a:r>
              <a:rPr lang="pl-PL" sz="1600" dirty="0"/>
              <a:t> – 15 niezależnych sędziów wybieranych przez Zgromadzenie Ogólne i Radę Bezpieczeństwa bezwzględną większością głosów (każdy z organów głosuje osobno); kadencja sędziów – 9 lat; co 3 lata następuje wybór 1/3 składu sędziowskiego</a:t>
            </a:r>
          </a:p>
          <a:p>
            <a:pPr marL="114300" indent="0" algn="just">
              <a:buNone/>
            </a:pPr>
            <a:r>
              <a:rPr lang="pl-PL" sz="1600" dirty="0"/>
              <a:t>* kandydatów na sędziów zgłaszają grupy narodowe Stałego Trybunału Arbitrażowego w Hadze spośród osób mogących pełnić najwyższe stanowiska sędziowskie w swych państwach lub uznanych znawców prawa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pracami Trybunału kieruje prezes wybierany przez członków Trybunału; kadencja – 3 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postępowania przed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będące członkami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ONZ, które są stronami Statutu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 i stronami statutu MTS na zasadach określonych przez Radę Bezpieczeństwa – wymagana jest zgoda wszystkich stron sporu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 mogą przyjąć obowiązkową jurysdykcję MTS w sprawach dotyczących: interpretacji traktatu, jakiegokolwiek zagadnienia prawa międzynarodowego, zaistnienia zdarzenia, które stanowi naruszenie prawa międzynarodowego, charakteru i odszkodowania należnego z tytułu naruszenia zobowiązania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104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sekretariat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zapewnia obsługę organów, realizację ich zadań i zapewnia ciągłość pracy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opracowuje analizy, sprawozdania, projekty rezolucji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dokonuje tłumaczeń dokumentów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rejestruje i ogłasza umowy międzynarodowe w </a:t>
            </a:r>
            <a:r>
              <a:rPr lang="pl-PL" sz="1600" i="1" dirty="0"/>
              <a:t>United Nations </a:t>
            </a:r>
            <a:r>
              <a:rPr lang="pl-PL" sz="1600" i="1" dirty="0" err="1"/>
              <a:t>Treaty</a:t>
            </a:r>
            <a:r>
              <a:rPr lang="pl-PL" sz="1600" i="1" dirty="0"/>
              <a:t> Series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siedziba – Nowy Jork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Sekretarz Generalny i personel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Sekretarz Generalny 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najwyższy funkcjonariusz administracyjny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wybierany przez Zgromadzenie Ogólne na zalecenie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kadencja – 5 lat; możliwość ubiegania się o kolejną kadencję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pełni funkcje zlecone przez ZO, RB i Radę Gospodarczą i Społeczną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składa sprawozdania ze swojej działalności Zgromadzeniu Ogólnemu i przedstawia swoje priorytety na kolejne lata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może zwracać uwagę Rady Bezpieczeństwa na każdą sprawę, która może zagrażać utrzymaniu międzynarodowego pokoju i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jest depozytariuszem traktatów, przyjmuje dokumenty ratyfikacyjne lub przystąpienia, zawiadamia o wejściu umowy w życie, zgłaszanych poprawkach i zastrzeżeniach do traktatów </a:t>
            </a:r>
          </a:p>
        </p:txBody>
      </p:sp>
    </p:spTree>
    <p:extLst>
      <p:ext uri="{BB962C8B-B14F-4D97-AF65-F5344CB8AC3E}">
        <p14:creationId xmlns:p14="http://schemas.microsoft.com/office/powerpoint/2010/main" val="98796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gospodarczej, społecznej, kulturalnej, wychowawczej, zdrowia publicznego i innych dziedzinach pokrewnych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166906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1725"/>
            <a:ext cx="10972800" cy="4901603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Organizacja Narodów Zjednoczonych ds. Wyżywienia i Rolnictwa </a:t>
            </a:r>
            <a:r>
              <a:rPr lang="pl-PL" sz="1600" dirty="0"/>
              <a:t>(Food and </a:t>
            </a:r>
            <a:r>
              <a:rPr lang="pl-PL" sz="1600" dirty="0" err="1"/>
              <a:t>Agriculture</a:t>
            </a:r>
            <a:r>
              <a:rPr lang="pl-PL" sz="1600" dirty="0"/>
              <a:t> Organization - </a:t>
            </a:r>
            <a:r>
              <a:rPr lang="pl-PL" sz="1600" b="1" dirty="0"/>
              <a:t>FAO</a:t>
            </a:r>
            <a:r>
              <a:rPr lang="pl-PL" sz="1600" dirty="0"/>
              <a:t>) pracuje na rzecz likwidacji głodu i niedożywienia oraz podniesienia poziomu jakości odżywiania; wspomaga również kraje członkowskie we wdrażaniu zrównoważonego rozwoju rolnictwa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Lotnictwa Cywilnego </a:t>
            </a:r>
            <a:r>
              <a:rPr lang="pl-PL" sz="1600" dirty="0"/>
              <a:t>(International </a:t>
            </a:r>
            <a:r>
              <a:rPr lang="pl-PL" sz="1600" dirty="0" err="1"/>
              <a:t>Civil</a:t>
            </a:r>
            <a:r>
              <a:rPr lang="pl-PL" sz="1600" dirty="0"/>
              <a:t> </a:t>
            </a:r>
            <a:r>
              <a:rPr lang="pl-PL" sz="1600" dirty="0" err="1"/>
              <a:t>Aviation</a:t>
            </a:r>
            <a:r>
              <a:rPr lang="pl-PL" sz="1600" dirty="0"/>
              <a:t> Organization - </a:t>
            </a:r>
            <a:r>
              <a:rPr lang="pl-PL" sz="1600" b="1" dirty="0"/>
              <a:t>ICAO</a:t>
            </a:r>
            <a:r>
              <a:rPr lang="pl-PL" sz="1600" dirty="0"/>
              <a:t>) dba, by przelot z jednego państwa do drugiego był bezpieczny i łatwy; ICAO ustanawia międzynarodowe normy i regulacje dotyczące bezpieczeństwa, sprawności i prawidłowości transportu powietrznego.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Rozwoju Rolnictwa</a:t>
            </a:r>
            <a:r>
              <a:rPr lang="pl-PL" sz="1600" dirty="0"/>
              <a:t> (International Fund for </a:t>
            </a:r>
            <a:r>
              <a:rPr lang="pl-PL" sz="1600" dirty="0" err="1"/>
              <a:t>Agricultural</a:t>
            </a:r>
            <a:r>
              <a:rPr lang="pl-PL" sz="1600" dirty="0"/>
              <a:t> Development - </a:t>
            </a:r>
            <a:r>
              <a:rPr lang="pl-PL" sz="1600" b="1" dirty="0"/>
              <a:t>IFAD</a:t>
            </a:r>
            <a:r>
              <a:rPr lang="pl-PL" sz="1600" dirty="0"/>
              <a:t>) ma za zadanie zwalczać głód i biedę na obszarach wiejskich w krajach rozwijających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Pracy </a:t>
            </a:r>
            <a:r>
              <a:rPr lang="pl-PL" sz="1600" dirty="0"/>
              <a:t>(International </a:t>
            </a:r>
            <a:r>
              <a:rPr lang="pl-PL" sz="1600" dirty="0" err="1"/>
              <a:t>Labour</a:t>
            </a:r>
            <a:r>
              <a:rPr lang="pl-PL" sz="1600" dirty="0"/>
              <a:t> Organization – </a:t>
            </a:r>
            <a:r>
              <a:rPr lang="pl-PL" sz="1600" b="1" dirty="0"/>
              <a:t>ILO</a:t>
            </a:r>
            <a:r>
              <a:rPr lang="pl-PL" sz="1600" dirty="0"/>
              <a:t>) formułuje zasady i programy promujące podstawowe prawa człowieka, lepsze warunki pracy i życia oraz zwiększenie poziomu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Morska </a:t>
            </a:r>
            <a:r>
              <a:rPr lang="pl-PL" sz="1600" dirty="0"/>
              <a:t>(International </a:t>
            </a:r>
            <a:r>
              <a:rPr lang="pl-PL" sz="1600" dirty="0" err="1"/>
              <a:t>Maritime</a:t>
            </a:r>
            <a:r>
              <a:rPr lang="pl-PL" sz="1600" dirty="0"/>
              <a:t> Organization - </a:t>
            </a:r>
            <a:r>
              <a:rPr lang="pl-PL" sz="1600" b="1" dirty="0"/>
              <a:t>IMO</a:t>
            </a:r>
            <a:r>
              <a:rPr lang="pl-PL" sz="1600" dirty="0"/>
              <a:t>) zajmuje się bezpieczeństwem floty handlowej na morzu oraz zapobieganiem zanieczyszczeniu środowiska morskiego przez statki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Walutowy </a:t>
            </a:r>
            <a:r>
              <a:rPr lang="pl-PL" sz="1600" dirty="0"/>
              <a:t>(International </a:t>
            </a:r>
            <a:r>
              <a:rPr lang="pl-PL" sz="1600" dirty="0" err="1"/>
              <a:t>Monetary</a:t>
            </a:r>
            <a:r>
              <a:rPr lang="pl-PL" sz="1600" dirty="0"/>
              <a:t> Fund - </a:t>
            </a:r>
            <a:r>
              <a:rPr lang="pl-PL" sz="1600" b="1" dirty="0"/>
              <a:t>IMF</a:t>
            </a:r>
            <a:r>
              <a:rPr lang="pl-PL" sz="1600" dirty="0"/>
              <a:t>) wspiera międzynarodową współpracę i stabilizację kursów wymiany walut; udziela czasowej pomocy finansowej krajom członkowskim, które doświadczają problemów ekonomicznych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Związek Telekomunikacyjny </a:t>
            </a:r>
            <a:r>
              <a:rPr lang="pl-PL" sz="1600" dirty="0"/>
              <a:t>(International </a:t>
            </a:r>
            <a:r>
              <a:rPr lang="pl-PL" sz="1600" dirty="0" err="1"/>
              <a:t>Telecommunication</a:t>
            </a:r>
            <a:r>
              <a:rPr lang="pl-PL" sz="1600" dirty="0"/>
              <a:t> Union – </a:t>
            </a:r>
            <a:r>
              <a:rPr lang="pl-PL" sz="1600" b="1" dirty="0"/>
              <a:t>ITU</a:t>
            </a:r>
            <a:r>
              <a:rPr lang="pl-PL" sz="1600" dirty="0"/>
              <a:t>) jest organizacją, w ramach której rządy państw i sektor biznesu koordynują światową sieć telekomunikacyjną i usługi telekomunikacyjne</a:t>
            </a:r>
          </a:p>
        </p:txBody>
      </p:sp>
    </p:spTree>
    <p:extLst>
      <p:ext uri="{BB962C8B-B14F-4D97-AF65-F5344CB8AC3E}">
        <p14:creationId xmlns:p14="http://schemas.microsoft.com/office/powerpoint/2010/main" val="4014926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Oświaty, Nauki i Kultury </a:t>
            </a:r>
            <a:r>
              <a:rPr lang="pl-PL" sz="1500" dirty="0"/>
              <a:t>(United Nations </a:t>
            </a:r>
            <a:r>
              <a:rPr lang="pl-PL" sz="1500" dirty="0" err="1"/>
              <a:t>Educational</a:t>
            </a:r>
            <a:r>
              <a:rPr lang="pl-PL" sz="1500" dirty="0"/>
              <a:t> </a:t>
            </a:r>
            <a:r>
              <a:rPr lang="pl-PL" sz="1500" dirty="0" err="1"/>
              <a:t>Scientific</a:t>
            </a:r>
            <a:r>
              <a:rPr lang="pl-PL" sz="1500" dirty="0"/>
              <a:t> and </a:t>
            </a:r>
            <a:r>
              <a:rPr lang="pl-PL" sz="1500" dirty="0" err="1"/>
              <a:t>Cultural</a:t>
            </a:r>
            <a:r>
              <a:rPr lang="pl-PL" sz="1500" dirty="0"/>
              <a:t> Organization - </a:t>
            </a:r>
            <a:r>
              <a:rPr lang="pl-PL" sz="1500" b="1" dirty="0"/>
              <a:t>UNESCO</a:t>
            </a:r>
            <a:r>
              <a:rPr lang="pl-PL" sz="1500" dirty="0"/>
              <a:t>) pełni rolę organizacji naukowo-badawczej pomagającej zrozumieć wyzwania dzisiejszego świata; UNESCO również pracuje nad wytycznymi dotyczącymi kwestii etycznych w dziedzinie nauki, kultury, edukacji i komunikacji międzyludzkiej. Jest międzynarodowym centrum wymiany informacji i wiedzy w tych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Rozwoju Przemysłowego </a:t>
            </a:r>
            <a:r>
              <a:rPr lang="pl-PL" sz="1500" dirty="0"/>
              <a:t>(United Nations </a:t>
            </a:r>
            <a:r>
              <a:rPr lang="pl-PL" sz="1500" dirty="0" err="1"/>
              <a:t>Industrial</a:t>
            </a:r>
            <a:r>
              <a:rPr lang="pl-PL" sz="1500" dirty="0"/>
              <a:t> Development Organization - </a:t>
            </a:r>
            <a:r>
              <a:rPr lang="pl-PL" sz="1500" b="1" dirty="0"/>
              <a:t>UNIDO</a:t>
            </a:r>
            <a:r>
              <a:rPr lang="pl-PL" sz="1500" dirty="0"/>
              <a:t>) – głównym celem tej organizacji jest wspieranie rozwoju przemysłu w współpracy w tej dziedzinie. Dąży do poprawy warunków życia ludzi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Powszechny Związek Pocztowy </a:t>
            </a:r>
            <a:r>
              <a:rPr lang="pl-PL" sz="1500" dirty="0"/>
              <a:t>(Universal </a:t>
            </a:r>
            <a:r>
              <a:rPr lang="pl-PL" sz="1500" dirty="0" err="1"/>
              <a:t>Postal</a:t>
            </a:r>
            <a:r>
              <a:rPr lang="pl-PL" sz="1500" dirty="0"/>
              <a:t> Union – </a:t>
            </a:r>
            <a:r>
              <a:rPr lang="pl-PL" sz="1500" b="1" dirty="0"/>
              <a:t>UPU</a:t>
            </a:r>
            <a:r>
              <a:rPr lang="pl-PL" sz="1500" dirty="0"/>
              <a:t>) jest wyspecjalizowaną instytucją, która zajmuje się regulacją międzynarodowych usług pocztowych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Zdrowia </a:t>
            </a:r>
            <a:r>
              <a:rPr lang="pl-PL" sz="1500" dirty="0"/>
              <a:t>(World </a:t>
            </a:r>
            <a:r>
              <a:rPr lang="pl-PL" sz="1500" dirty="0" err="1"/>
              <a:t>Health</a:t>
            </a:r>
            <a:r>
              <a:rPr lang="pl-PL" sz="1500" dirty="0"/>
              <a:t> Organization - </a:t>
            </a:r>
            <a:r>
              <a:rPr lang="pl-PL" sz="1500" b="1" dirty="0"/>
              <a:t>WHO</a:t>
            </a:r>
            <a:r>
              <a:rPr lang="pl-PL" sz="1500" dirty="0"/>
              <a:t>) wspiera i koordynuje prace w dziedzinie ochrony zdrowia na szczeblu międzynarodowym; WHO kieruje również międzynarodowymi badaniami mającymi na celu zapobieganie wielu chorobom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Własności Intelektualnej </a:t>
            </a:r>
            <a:r>
              <a:rPr lang="pl-PL" sz="1500" dirty="0"/>
              <a:t>(World </a:t>
            </a:r>
            <a:r>
              <a:rPr lang="pl-PL" sz="1500" dirty="0" err="1"/>
              <a:t>Intellectual</a:t>
            </a:r>
            <a:r>
              <a:rPr lang="pl-PL" sz="1500" dirty="0"/>
              <a:t> </a:t>
            </a:r>
            <a:r>
              <a:rPr lang="pl-PL" sz="1500" dirty="0" err="1"/>
              <a:t>Property</a:t>
            </a:r>
            <a:r>
              <a:rPr lang="pl-PL" sz="1500" dirty="0"/>
              <a:t> Organization - </a:t>
            </a:r>
            <a:r>
              <a:rPr lang="pl-PL" sz="1500" b="1" dirty="0"/>
              <a:t>WIPO</a:t>
            </a:r>
            <a:r>
              <a:rPr lang="pl-PL" sz="1500" dirty="0"/>
              <a:t>) zajmuje się ochroną własności intelektualnej i współpracuje z 179 państwami członkowskimi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Meteorologiczna </a:t>
            </a:r>
            <a:r>
              <a:rPr lang="pl-PL" sz="1500" dirty="0"/>
              <a:t>(World </a:t>
            </a:r>
            <a:r>
              <a:rPr lang="pl-PL" sz="1500" dirty="0" err="1"/>
              <a:t>Meteorological</a:t>
            </a:r>
            <a:r>
              <a:rPr lang="pl-PL" sz="1500" dirty="0"/>
              <a:t> Organization - </a:t>
            </a:r>
            <a:r>
              <a:rPr lang="pl-PL" sz="1500" b="1" dirty="0"/>
              <a:t>WMO</a:t>
            </a:r>
            <a:r>
              <a:rPr lang="pl-PL" sz="1500" dirty="0"/>
              <a:t>) dostarcza miarodajną informację naukową z zakresu warunków atmosferycznych, światowych zasobów słodkiej wody i klimatu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8462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ds. Turystyki </a:t>
            </a:r>
            <a:r>
              <a:rPr lang="pl-PL" sz="1500" dirty="0"/>
              <a:t>(United Nations World </a:t>
            </a:r>
            <a:r>
              <a:rPr lang="pl-PL" sz="1500" dirty="0" err="1"/>
              <a:t>Tourism</a:t>
            </a:r>
            <a:r>
              <a:rPr lang="pl-PL" sz="1500" dirty="0"/>
              <a:t> Organization - </a:t>
            </a:r>
            <a:r>
              <a:rPr lang="pl-PL" sz="1500" b="1" dirty="0"/>
              <a:t>UNWTO</a:t>
            </a:r>
            <a:r>
              <a:rPr lang="pl-PL" sz="1500" dirty="0"/>
              <a:t>) jest czołową organizacją międzynarodową zajmującą się kwestiami związanymi z turystyką; UNWTO służy jako forum do omawiania polityki turystycznej oraz jest źródłem praktycznej wiedzy na jej temat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Grupa Banku Światowego</a:t>
            </a:r>
            <a:r>
              <a:rPr lang="pl-PL" sz="1500" dirty="0"/>
              <a:t>: Międzynarodowy Bank Odbudowy i Rozwoju, Międzynarodowa Korporacja Finansowa, Międzynarodowe Stowarzyszenie Rozwoju (International Development </a:t>
            </a:r>
            <a:r>
              <a:rPr lang="pl-PL" sz="1500" dirty="0" err="1"/>
              <a:t>Association</a:t>
            </a:r>
            <a:r>
              <a:rPr lang="pl-PL" sz="1500" dirty="0"/>
              <a:t> - IDA); Agencja Wielostronnych Gwarancji Inwestycji (</a:t>
            </a:r>
            <a:r>
              <a:rPr lang="pl-PL" sz="1500" dirty="0" err="1"/>
              <a:t>Multilateral</a:t>
            </a:r>
            <a:r>
              <a:rPr lang="pl-PL" sz="1500" dirty="0"/>
              <a:t> Investment </a:t>
            </a:r>
            <a:r>
              <a:rPr lang="pl-PL" sz="1500" dirty="0" err="1"/>
              <a:t>Guarantee</a:t>
            </a:r>
            <a:r>
              <a:rPr lang="pl-PL" sz="1500" dirty="0"/>
              <a:t> </a:t>
            </a:r>
            <a:r>
              <a:rPr lang="pl-PL" sz="1500" dirty="0" err="1"/>
              <a:t>Agency</a:t>
            </a:r>
            <a:r>
              <a:rPr lang="pl-PL" sz="1500" dirty="0"/>
              <a:t> - MIGA); Międzynarodowe Centrum Rozstrzygania Sporów Inwestycyjnych (International Centre for </a:t>
            </a:r>
            <a:r>
              <a:rPr lang="pl-PL" sz="1500" dirty="0" err="1"/>
              <a:t>Settlement</a:t>
            </a:r>
            <a:r>
              <a:rPr lang="pl-PL" sz="1500" dirty="0"/>
              <a:t> of Investment </a:t>
            </a:r>
            <a:r>
              <a:rPr lang="pl-PL" sz="1500" dirty="0" err="1"/>
              <a:t>Disputes</a:t>
            </a:r>
            <a:r>
              <a:rPr lang="pl-PL" sz="1500" dirty="0"/>
              <a:t> - ICSID) - nadrzędnym celem Grupy Banku Światowego jest redukcja ubóstwa na świecie poprzez wzmocnienie gospodarek biednych krajów; Bank Światowy udziela pożyczek oraz buduje potencjał opierając się na dwóch filarach rozwoju: tworzenie odpowiedniego klimatu dla inwestowania i zrównoważonego wzrostu oraz wspieranie inwestowania w celu poprawy sytuacji ludzi żyjących w ubóstwie</a:t>
            </a:r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endParaRPr lang="pl-PL" sz="1500" dirty="0"/>
          </a:p>
          <a:p>
            <a:pPr marL="114300" indent="0" algn="just">
              <a:buNone/>
            </a:pPr>
            <a:r>
              <a:rPr lang="pl-PL" sz="1500" dirty="0"/>
              <a:t>https://www.unic.un.org.pl/poznaj_onz/unsystem2.php</a:t>
            </a:r>
          </a:p>
          <a:p>
            <a:pPr algn="just"/>
            <a:endParaRPr lang="pl-PL" sz="15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65214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2797</Words>
  <Application>Microsoft Office PowerPoint</Application>
  <PresentationFormat>Panoramiczny</PresentationFormat>
  <Paragraphs>263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Century Gothic</vt:lpstr>
      <vt:lpstr>Times New Roman</vt:lpstr>
      <vt:lpstr>Wingdings</vt:lpstr>
      <vt:lpstr>Apteka</vt:lpstr>
      <vt:lpstr>Prawo międzynarodowe publiczne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  <vt:lpstr>Ochrona praw człowieka uniwersalny system ochrony praw człowieka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międzynarodowe publiczne</dc:title>
  <dc:creator>Anna Surówka</dc:creator>
  <cp:lastModifiedBy>Anna Surówka</cp:lastModifiedBy>
  <cp:revision>1</cp:revision>
  <dcterms:created xsi:type="dcterms:W3CDTF">2024-05-26T19:26:21Z</dcterms:created>
  <dcterms:modified xsi:type="dcterms:W3CDTF">2024-05-26T19:26:52Z</dcterms:modified>
</cp:coreProperties>
</file>