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69" r:id="rId5"/>
    <p:sldId id="259" r:id="rId6"/>
    <p:sldId id="270" r:id="rId7"/>
    <p:sldId id="261" r:id="rId8"/>
    <p:sldId id="268" r:id="rId9"/>
    <p:sldId id="273" r:id="rId10"/>
    <p:sldId id="263" r:id="rId11"/>
    <p:sldId id="266" r:id="rId12"/>
    <p:sldId id="267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1690255"/>
            <a:ext cx="10561550" cy="4359268"/>
          </a:xfrm>
        </p:spPr>
        <p:txBody>
          <a:bodyPr>
            <a:normAutofit/>
          </a:bodyPr>
          <a:lstStyle/>
          <a:p>
            <a:r>
              <a:rPr lang="pl-PL" sz="3600" b="1" dirty="0"/>
              <a:t>Podstawowe pojęcia ustawy o radiofonii i telewizji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BA66A0-B2DD-4359-97A8-637FF7DE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Dostarczanie usługi medialnej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DF127-98FE-4141-9667-837E7A4D6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Jest rozumiane, zgodnie z art. 4 pkt 9 </a:t>
            </a:r>
            <a:r>
              <a:rPr lang="pl-PL" dirty="0" err="1"/>
              <a:t>urtv</a:t>
            </a:r>
            <a:r>
              <a:rPr lang="pl-PL" dirty="0"/>
              <a:t>, jako: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b="1" dirty="0"/>
              <a:t>rozpowszechnianie programu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 publiczne udostępnianie audiowizualnej usługi medialnej na żądanie.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829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AFDE1-C39C-4F45-A7FC-C187BF19F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Rozpowszechnianie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3F4C36-EE7E-4996-B6EE-2AF40C400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081" y="2400306"/>
            <a:ext cx="10561550" cy="352631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Zgodnie z art. 4 ust. 7 jest to </a:t>
            </a:r>
            <a:r>
              <a:rPr lang="pl-PL" b="1" dirty="0"/>
              <a:t>emisja programu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b="1" dirty="0"/>
              <a:t>drogą bezprzewodową </a:t>
            </a:r>
            <a:r>
              <a:rPr lang="pl-PL" dirty="0"/>
              <a:t>lub </a:t>
            </a:r>
            <a:r>
              <a:rPr lang="pl-PL" b="1" dirty="0"/>
              <a:t>przewodow</a:t>
            </a:r>
            <a:r>
              <a:rPr lang="pl-PL" dirty="0"/>
              <a:t>ą (drogą radiową)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b="1" dirty="0"/>
              <a:t>do odbioru przez odbiorców</a:t>
            </a:r>
            <a:r>
              <a:rPr lang="pl-PL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l-PL" dirty="0">
              <a:highlight>
                <a:srgbClr val="FFFF00"/>
              </a:highlight>
            </a:endParaRPr>
          </a:p>
          <a:p>
            <a:pPr marL="0" indent="0" algn="just">
              <a:buNone/>
            </a:pPr>
            <a:r>
              <a:rPr lang="pl-PL" sz="2200" dirty="0"/>
              <a:t>Jest to szczególny przypadek rozpowszechniania</a:t>
            </a:r>
          </a:p>
          <a:p>
            <a:pPr marL="0" indent="0" algn="just">
              <a:buNone/>
            </a:pPr>
            <a:r>
              <a:rPr lang="pl-PL" sz="2200" dirty="0"/>
              <a:t>Emisja jest synonimem nadawania programu, audycji, reklam; a rozpowszechnianie polega na przesyłaniu programu do odbiorców.</a:t>
            </a:r>
          </a:p>
          <a:p>
            <a:pPr marL="0" indent="0" algn="just">
              <a:buNone/>
            </a:pPr>
            <a:r>
              <a:rPr lang="pl-PL" sz="2200" dirty="0"/>
              <a:t>Rozpowszechnianiem jest tylko taka emisja, która może być odebrana przez odbiorcę końcowego, czyli użytkownika programu.</a:t>
            </a:r>
          </a:p>
          <a:p>
            <a:pPr marL="0" indent="0" algn="just">
              <a:buNone/>
            </a:pPr>
            <a:r>
              <a:rPr lang="pl-PL" sz="2200" dirty="0"/>
              <a:t>Inicjator emisji musi tworzyć warunki techniczne, prawne  organizacyjne odbioru (</a:t>
            </a:r>
            <a:r>
              <a:rPr lang="pl-PL" sz="2200" dirty="0" err="1"/>
              <a:t>np.dostępność</a:t>
            </a:r>
            <a:r>
              <a:rPr lang="pl-PL" sz="2200" dirty="0"/>
              <a:t> urządzeń, uzyskanie uprawnień).</a:t>
            </a:r>
          </a:p>
          <a:p>
            <a:pPr marL="0" indent="0">
              <a:buNone/>
            </a:pPr>
            <a:endParaRPr lang="pl-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18184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A4ED03-3F3A-402B-8A84-39E445FC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Rozprowadzanie (reemisja)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513C49-9BE0-46B4-A391-A1FCCF17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pl-PL" dirty="0"/>
              <a:t>Zgodnie z art. 4 pkt 8 </a:t>
            </a:r>
            <a:r>
              <a:rPr lang="pl-PL" dirty="0" err="1"/>
              <a:t>urtv</a:t>
            </a:r>
            <a:r>
              <a:rPr lang="pl-PL" dirty="0"/>
              <a:t>, jest to: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b="1" dirty="0"/>
              <a:t>przejmowanie rozpowszechnionego </a:t>
            </a:r>
            <a:r>
              <a:rPr lang="pl-PL" dirty="0"/>
              <a:t>(cudzego)</a:t>
            </a:r>
            <a:r>
              <a:rPr lang="pl-PL" b="1" dirty="0"/>
              <a:t> programu</a:t>
            </a:r>
            <a:r>
              <a:rPr lang="pl-PL" dirty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b="1" dirty="0"/>
              <a:t>w całości i bez zmian </a:t>
            </a:r>
          </a:p>
          <a:p>
            <a:pPr marL="0" indent="0" algn="just">
              <a:buNone/>
            </a:pPr>
            <a:r>
              <a:rPr lang="pl-PL" b="1" dirty="0"/>
              <a:t>oraz </a:t>
            </a:r>
          </a:p>
          <a:p>
            <a:pPr marL="0" indent="0" algn="just">
              <a:buNone/>
            </a:pPr>
            <a:r>
              <a:rPr lang="pl-PL" b="1" dirty="0"/>
              <a:t>równoczesne, wtórne jego rozpowszechnianie.</a:t>
            </a:r>
          </a:p>
          <a:p>
            <a:pPr marL="0" indent="0" algn="just">
              <a:buNone/>
            </a:pPr>
            <a:r>
              <a:rPr lang="pl-PL" sz="2200" dirty="0"/>
              <a:t>DAUM używa określenia </a:t>
            </a:r>
            <a:r>
              <a:rPr lang="pl-PL" sz="2200" b="1" dirty="0"/>
              <a:t>retransmisja.</a:t>
            </a:r>
            <a:endParaRPr lang="pl-PL" sz="2200" b="1" dirty="0">
              <a:highlight>
                <a:srgbClr val="FFFF00"/>
              </a:highlight>
            </a:endParaRPr>
          </a:p>
          <a:p>
            <a:pPr marL="0" indent="0" algn="just">
              <a:buNone/>
            </a:pPr>
            <a:r>
              <a:rPr lang="pl-PL" sz="2200" dirty="0"/>
              <a:t>Warunkiem rozprowadzania jest uprzednie pierwotne </a:t>
            </a:r>
            <a:r>
              <a:rPr lang="pl-PL" sz="2200" u="sng" dirty="0"/>
              <a:t>rozpowszechnienie programu</a:t>
            </a:r>
            <a:r>
              <a:rPr lang="pl-PL" sz="2200" dirty="0"/>
              <a:t>, czyli przesłanie go drogą przewodową lub bezprzewodową do odbioru przez odbiorców.</a:t>
            </a:r>
          </a:p>
          <a:p>
            <a:pPr marL="0" indent="0" algn="just">
              <a:buNone/>
            </a:pPr>
            <a:r>
              <a:rPr lang="pl-PL" sz="2200" dirty="0"/>
              <a:t>Rozprowadzany program jest </a:t>
            </a:r>
            <a:r>
              <a:rPr lang="pl-PL" sz="2200" u="sng" dirty="0"/>
              <a:t>przejmowany</a:t>
            </a:r>
            <a:r>
              <a:rPr lang="pl-PL" sz="2200" dirty="0"/>
              <a:t> przez podmiot dokonujący rozprowadzenie, co oznacza uzyskanie dostępu do sygnału telekomunikacyjnego przenoszącego program w sposób umożliwiający jego wtórne rozpowszechnienie.</a:t>
            </a:r>
          </a:p>
          <a:p>
            <a:pPr marL="0" indent="0" algn="just">
              <a:buNone/>
            </a:pPr>
            <a:r>
              <a:rPr lang="pl-PL" sz="2200" dirty="0"/>
              <a:t>Program musi być rozprowadzany bez ingerencji w czasowy wymiar programu (zakazany wybór pasm czasowych). </a:t>
            </a:r>
          </a:p>
          <a:p>
            <a:pPr marL="0" indent="0" algn="just">
              <a:buNone/>
            </a:pPr>
            <a:r>
              <a:rPr lang="pl-PL" sz="2200" dirty="0"/>
              <a:t>Operator rozprowadzający ma obowiązek  rozprowadzenia całego zestawu audycji i innych przekazów, jaki został pierwotnie rozpowszechniony (nie jest dopuszczalne wyłączenie z programu żadnych audycji).</a:t>
            </a:r>
          </a:p>
          <a:p>
            <a:pPr marL="0" indent="0" algn="just">
              <a:buNone/>
            </a:pPr>
            <a:r>
              <a:rPr lang="pl-PL" sz="2200" dirty="0"/>
              <a:t>Operator rozprowadzający program nie może wprowadzać do programu jakichkolwiek zmian.</a:t>
            </a:r>
          </a:p>
          <a:p>
            <a:pPr marL="0" indent="0" algn="just">
              <a:buNone/>
            </a:pPr>
            <a:r>
              <a:rPr lang="pl-PL" sz="2200" dirty="0"/>
              <a:t>Wtórne rozpowszechnienie programu powinno nastąpić równocześnie z przejęciem sygnału, czyli niezwłocznie po pierwotnym rozpowszechnieniu.</a:t>
            </a:r>
          </a:p>
          <a:p>
            <a:pPr marL="0" indent="0" algn="just">
              <a:buNone/>
            </a:pPr>
            <a:r>
              <a:rPr lang="pl-PL" sz="2200" dirty="0"/>
              <a:t>!Wskazane wyżej wymogi muszą być spełnione łącznie.</a:t>
            </a:r>
          </a:p>
          <a:p>
            <a:pPr marL="0" indent="0" algn="just">
              <a:buNone/>
            </a:pPr>
            <a:endParaRPr lang="pl-PL" sz="22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3803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950B5F-FEC3-40BF-84B7-C1A4F256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Publiczne udostępnianie audiowizualnej usługi medialnej na żądanie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3DD67E-D1B1-4A05-9CD9-B4A6F9F01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/>
              <a:t>Zgodnie z art. 4 pkt 8 a URTV, to jej świadczenie w sposób umożliwiający </a:t>
            </a:r>
            <a:r>
              <a:rPr lang="pl-PL" b="1" dirty="0"/>
              <a:t>ogółowi użytkowników</a:t>
            </a:r>
            <a:r>
              <a:rPr lang="pl-PL" dirty="0"/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w wybranym przez nich momencie </a:t>
            </a:r>
          </a:p>
          <a:p>
            <a:pPr marL="0" indent="0" algn="just">
              <a:buNone/>
            </a:pPr>
            <a:r>
              <a:rPr lang="pl-PL" dirty="0"/>
              <a:t>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na ich życzenie, </a:t>
            </a:r>
          </a:p>
          <a:p>
            <a:pPr marL="0" indent="0" algn="just">
              <a:buNone/>
            </a:pPr>
            <a:r>
              <a:rPr lang="pl-PL" b="1" dirty="0"/>
              <a:t>odbiór wybranej przez nich audycji z katalogu udostępnionego w ramach takiej usługi.</a:t>
            </a:r>
          </a:p>
          <a:p>
            <a:pPr marL="0" indent="0" algn="just">
              <a:buNone/>
            </a:pPr>
            <a:r>
              <a:rPr lang="pl-PL" dirty="0"/>
              <a:t>Element publicznego udostępniania został wyjaśniony przez wprowadzenie wymogu, by usługa mogła być odbierana przez ogół użytkowników.</a:t>
            </a:r>
          </a:p>
          <a:p>
            <a:pPr marL="0" indent="0" algn="just">
              <a:buNone/>
            </a:pPr>
            <a:r>
              <a:rPr lang="pl-PL" dirty="0"/>
              <a:t>Odbiór usługi na żądanie następuje w momencie wybranym przez użytkownika.</a:t>
            </a:r>
          </a:p>
          <a:p>
            <a:pPr marL="0" indent="0" algn="just">
              <a:buNone/>
            </a:pPr>
            <a:r>
              <a:rPr lang="pl-PL" dirty="0"/>
              <a:t>Życzenie użytkownika inicjuje proces dostarczania usługi.</a:t>
            </a:r>
          </a:p>
          <a:p>
            <a:pPr marL="0" indent="0" algn="just">
              <a:buNone/>
            </a:pPr>
            <a:r>
              <a:rPr lang="pl-PL" dirty="0"/>
              <a:t>Koniecznym elementem organizującym usługę na żądanie jest </a:t>
            </a:r>
            <a:r>
              <a:rPr lang="pl-PL" b="1" dirty="0"/>
              <a:t>katalog.</a:t>
            </a:r>
          </a:p>
        </p:txBody>
      </p:sp>
    </p:spTree>
    <p:extLst>
      <p:ext uri="{BB962C8B-B14F-4D97-AF65-F5344CB8AC3E}">
        <p14:creationId xmlns:p14="http://schemas.microsoft.com/office/powerpoint/2010/main" val="333378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FFC1C4-1DEC-4BAD-A99B-85603D51E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Usługa medialna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F7F78B-8BA3-4104-B505-24A53BBD0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Zgodnie z art. 4 pkt 1 jest to </a:t>
            </a:r>
            <a:r>
              <a:rPr lang="pl-PL" b="1" dirty="0"/>
              <a:t>usługa w postaci: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 </a:t>
            </a:r>
            <a:r>
              <a:rPr lang="pl-PL" dirty="0"/>
              <a:t>programu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audiowizualnej usługi medialnej na żądanie,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przekazu handlowego.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za którą </a:t>
            </a:r>
            <a:r>
              <a:rPr lang="pl-PL" b="1" dirty="0"/>
              <a:t>odpowiedzialność redakcyjną ponosi jej dostawca </a:t>
            </a:r>
            <a:r>
              <a:rPr lang="pl-PL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której podstawowym celem jest do</a:t>
            </a:r>
            <a:r>
              <a:rPr lang="pl-PL" b="1" dirty="0"/>
              <a:t>starczanie</a:t>
            </a:r>
            <a:r>
              <a:rPr lang="pl-PL" dirty="0"/>
              <a:t> poprzez sieci telekomunikacyjne ogółowi odbiorców </a:t>
            </a:r>
            <a:r>
              <a:rPr lang="pl-PL" b="1" dirty="0"/>
              <a:t>audycji</a:t>
            </a:r>
            <a:r>
              <a:rPr lang="pl-PL" dirty="0"/>
              <a:t>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w </a:t>
            </a:r>
            <a:r>
              <a:rPr lang="pl-PL" b="1" dirty="0"/>
              <a:t>celach informacyjnych, rozrywkowych lub edukacyjnych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/>
              <a:t>W definicji tej wykorzystano inne pojęcia zdefiniowane w ustawie.</a:t>
            </a:r>
          </a:p>
        </p:txBody>
      </p:sp>
    </p:spTree>
    <p:extLst>
      <p:ext uri="{BB962C8B-B14F-4D97-AF65-F5344CB8AC3E}">
        <p14:creationId xmlns:p14="http://schemas.microsoft.com/office/powerpoint/2010/main" val="141913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FD13A-71DE-4DD5-A2E3-4EC36A529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82474"/>
            <a:ext cx="10561550" cy="743999"/>
          </a:xfrm>
        </p:spPr>
        <p:txBody>
          <a:bodyPr>
            <a:normAutofit fontScale="90000"/>
          </a:bodyPr>
          <a:lstStyle/>
          <a:p>
            <a:r>
              <a:rPr lang="pl-PL" dirty="0"/>
              <a:t>Program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D93A17-DE20-4C98-958D-87650BAD5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Zgodnie z art. 4 pkt 6 </a:t>
            </a:r>
            <a:r>
              <a:rPr lang="pl-PL" dirty="0" err="1"/>
              <a:t>urtv</a:t>
            </a:r>
            <a:r>
              <a:rPr lang="pl-PL" dirty="0"/>
              <a:t>, jest to uporządkowany zestaw: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audycji,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przekazów handlowych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innych przekazów, </a:t>
            </a:r>
          </a:p>
          <a:p>
            <a:pPr marL="0" indent="0" algn="just">
              <a:buNone/>
            </a:pPr>
            <a:r>
              <a:rPr lang="pl-PL" b="1" dirty="0"/>
              <a:t>rozpowszechniany w całości</a:t>
            </a:r>
            <a:r>
              <a:rPr lang="pl-PL" dirty="0"/>
              <a:t>, w sposób umożliwiający je</a:t>
            </a:r>
            <a:r>
              <a:rPr lang="pl-PL" b="1" dirty="0"/>
              <a:t>dnoczesny odbiór </a:t>
            </a:r>
            <a:r>
              <a:rPr lang="pl-PL" dirty="0"/>
              <a:t>przez odbiorców</a:t>
            </a:r>
          </a:p>
          <a:p>
            <a:pPr marL="0" indent="0" algn="just">
              <a:buNone/>
            </a:pPr>
            <a:r>
              <a:rPr lang="pl-PL" b="1" dirty="0"/>
              <a:t> w ustalonym </a:t>
            </a:r>
            <a:r>
              <a:rPr lang="pl-PL" dirty="0"/>
              <a:t>przez nadawcę </a:t>
            </a:r>
            <a:r>
              <a:rPr lang="pl-PL" b="1" dirty="0"/>
              <a:t>układzie.</a:t>
            </a:r>
          </a:p>
          <a:p>
            <a:pPr marL="0" indent="0" algn="just">
              <a:buNone/>
            </a:pPr>
            <a:r>
              <a:rPr lang="pl-PL" dirty="0"/>
              <a:t>Program jest złożony z większej liczby audycji.</a:t>
            </a:r>
          </a:p>
          <a:p>
            <a:pPr marL="0" indent="0" algn="just">
              <a:buNone/>
            </a:pPr>
            <a:r>
              <a:rPr lang="pl-PL" dirty="0"/>
              <a:t>Zestaw audycji w programie powinien być uporządkowany. Porządkowanie programu polega na ustaleniu kolejności, w jakiej audycje są rozpowszechniane w programie i włączeniu do tego zestawu przekazów handlowych oraz innych przekazów.</a:t>
            </a:r>
          </a:p>
          <a:p>
            <a:pPr marL="0" indent="0" algn="just">
              <a:buNone/>
            </a:pPr>
            <a:r>
              <a:rPr lang="pl-PL" dirty="0"/>
              <a:t>Ustawa przewiduje wymóg rozpowszechniania oraz rozprowadzania programu w całości.</a:t>
            </a:r>
          </a:p>
          <a:p>
            <a:pPr marL="0" indent="0" algn="just">
              <a:buNone/>
            </a:pPr>
            <a:r>
              <a:rPr lang="pl-PL" dirty="0"/>
              <a:t>Cechą linearnego charakteru usługi jest to, iż program może być odbierany w tym samym czasie przez wszystkich odbiorców korzystających  pierwotnego rozpowszechnienia programu.</a:t>
            </a:r>
          </a:p>
          <a:p>
            <a:pPr marL="0" indent="0" algn="just">
              <a:buNone/>
            </a:pPr>
            <a:r>
              <a:rPr lang="pl-PL" dirty="0"/>
              <a:t>Odbiorca może korzystać  poszczególnych audycji wchodzących w skład programu tylko w czasie i kolejności ustalonej przez nadawcę.</a:t>
            </a:r>
          </a:p>
          <a:p>
            <a:pPr marL="0" indent="0" algn="just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7601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22C38C-6B0C-41A6-9CD0-2A4E1953A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Audiowizualna usługa medialna na żądanie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7069C2-5178-4DDE-A57E-8F1A00E02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To usługa medialna świadczona w ramach prowadzonej w tym zakresie działalności gospodarczej,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polegająca na </a:t>
            </a:r>
            <a:r>
              <a:rPr lang="pl-PL" b="1" dirty="0"/>
              <a:t>publicznym udostępnianiu audycji audiowizualnych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b="1" dirty="0"/>
              <a:t> </a:t>
            </a:r>
            <a:r>
              <a:rPr lang="pl-PL" dirty="0"/>
              <a:t>na podstawie </a:t>
            </a:r>
            <a:r>
              <a:rPr lang="pl-PL" b="1" dirty="0"/>
              <a:t>katalogu </a:t>
            </a:r>
            <a:r>
              <a:rPr lang="pl-PL" dirty="0"/>
              <a:t>ustalonego przez podmiot dostarczający usługę.</a:t>
            </a:r>
          </a:p>
          <a:p>
            <a:pPr marL="0" indent="0" algn="just">
              <a:buNone/>
            </a:pPr>
            <a:r>
              <a:rPr lang="pl-PL" sz="2200" dirty="0"/>
              <a:t>Katalog jest formą zbioru audycji udostępnianych na życzenie; jest przygotowywany, ustalany i oferowany przez dostawcę usługi na żądanie.</a:t>
            </a:r>
          </a:p>
          <a:p>
            <a:pPr marL="0" indent="0" algn="just">
              <a:buNone/>
            </a:pPr>
            <a:r>
              <a:rPr lang="pl-PL" sz="2200" dirty="0"/>
              <a:t>Przepisy </a:t>
            </a:r>
            <a:r>
              <a:rPr lang="pl-PL" sz="2200" dirty="0" err="1"/>
              <a:t>urtv</a:t>
            </a:r>
            <a:r>
              <a:rPr lang="pl-PL" sz="2200" dirty="0"/>
              <a:t> nie ustalają wymogów dotyczących zawartości katalogu.</a:t>
            </a:r>
          </a:p>
          <a:p>
            <a:pPr marL="0" indent="0" algn="just">
              <a:buNone/>
            </a:pPr>
            <a:r>
              <a:rPr lang="pl-PL" sz="2200" dirty="0"/>
              <a:t>Katalog jest objęty odpowiedzialnością redakcyjną dostawcy usługi.</a:t>
            </a:r>
          </a:p>
          <a:p>
            <a:pPr marL="0" indent="0" algn="just">
              <a:buNone/>
            </a:pPr>
            <a:r>
              <a:rPr lang="pl-PL" sz="2200" dirty="0"/>
              <a:t>Definicja usługi na żądanie nie przesądza sposobu jej finansowania- jest możliwe oferowanie usług: płatnych z dostępem warunkowym, usług swobodnie dostępnych, bez opłaty.</a:t>
            </a:r>
          </a:p>
        </p:txBody>
      </p:sp>
    </p:spTree>
    <p:extLst>
      <p:ext uri="{BB962C8B-B14F-4D97-AF65-F5344CB8AC3E}">
        <p14:creationId xmlns:p14="http://schemas.microsoft.com/office/powerpoint/2010/main" val="76559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6A5875-5AB7-4556-AB2D-9E4DED99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Audycja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70B149-7970-482E-8203-3ABEA229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l-PL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Ciąg ruchomych obrazów z dźwiękiem lub bez niego </a:t>
            </a:r>
            <a:r>
              <a:rPr lang="pl-PL" b="1" dirty="0"/>
              <a:t>(audycja audiowizualna)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ciąg dźwięków </a:t>
            </a:r>
            <a:r>
              <a:rPr lang="pl-PL" b="1" dirty="0"/>
              <a:t>(audycja radiowa</a:t>
            </a:r>
            <a:r>
              <a:rPr lang="pl-PL" dirty="0"/>
              <a:t>), </a:t>
            </a:r>
          </a:p>
          <a:p>
            <a:pPr marL="0" indent="0">
              <a:buNone/>
            </a:pPr>
            <a:r>
              <a:rPr lang="pl-PL" dirty="0"/>
              <a:t>stanowiący, </a:t>
            </a:r>
            <a:r>
              <a:rPr lang="pl-PL" b="1" dirty="0"/>
              <a:t>ze względu n</a:t>
            </a:r>
            <a:r>
              <a:rPr lang="pl-PL" dirty="0"/>
              <a:t>a </a:t>
            </a:r>
            <a:r>
              <a:rPr lang="pl-PL" b="1" dirty="0"/>
              <a:t>treść, formę, przeznaczenie lub autorstwo odrębną całość </a:t>
            </a:r>
          </a:p>
          <a:p>
            <a:pPr marL="0" indent="0" algn="just">
              <a:buNone/>
            </a:pPr>
            <a:r>
              <a:rPr lang="pl-PL" dirty="0"/>
              <a:t>w stworzonym przez dostawcę usługi medialnej: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 programie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 katalogu audycji publicznie udostępnianych w ramach audiowizualnej usługi medialnej na żądanie.</a:t>
            </a:r>
          </a:p>
        </p:txBody>
      </p:sp>
    </p:spTree>
    <p:extLst>
      <p:ext uri="{BB962C8B-B14F-4D97-AF65-F5344CB8AC3E}">
        <p14:creationId xmlns:p14="http://schemas.microsoft.com/office/powerpoint/2010/main" val="424080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9F4B80-1407-45E0-BD80-559EDED89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Przekaz handlowy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B60655-26B8-4816-BE14-34B472C5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Zgodnie z definicją zawartą w art. 4 pkt 1 </a:t>
            </a:r>
            <a:r>
              <a:rPr lang="pl-PL" dirty="0" err="1"/>
              <a:t>urtv</a:t>
            </a:r>
            <a:r>
              <a:rPr lang="pl-PL" dirty="0"/>
              <a:t>, jest także usługą medialną.</a:t>
            </a:r>
          </a:p>
          <a:p>
            <a:pPr marL="0" indent="0" algn="just">
              <a:buNone/>
            </a:pPr>
            <a:r>
              <a:rPr lang="pl-PL" dirty="0"/>
              <a:t>Jest to </a:t>
            </a:r>
            <a:r>
              <a:rPr lang="pl-PL" b="1" dirty="0"/>
              <a:t>każdy przekaz</a:t>
            </a:r>
            <a:r>
              <a:rPr lang="pl-PL" dirty="0"/>
              <a:t>, w tym obrazy z dźwiękiem lub bez dźwięku albo tylko dźwięki, mający służyć bezpośrednio lub pośrednio promocji towarów, usług lub renomy podmiotu prowadzącego działalność gospodarczą lub zawodową, towarzyszący audycji lub włączony do niej, w zamian za opłatę lub podobne wynagrodzenie, albo w celach autopromocji, w szczególności: </a:t>
            </a:r>
            <a:r>
              <a:rPr lang="pl-PL" b="1" dirty="0"/>
              <a:t>reklama, sponsorowanie, telesprzedaż i lokowanie produktu.</a:t>
            </a:r>
          </a:p>
        </p:txBody>
      </p:sp>
    </p:spTree>
    <p:extLst>
      <p:ext uri="{BB962C8B-B14F-4D97-AF65-F5344CB8AC3E}">
        <p14:creationId xmlns:p14="http://schemas.microsoft.com/office/powerpoint/2010/main" val="427936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3BE35A-F589-4291-8164-55DD8937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Dostawca usługi medialnej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44EC1E-3768-4044-924D-7EA6B31A5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Zgodnie z art. 4 pkt 4 </a:t>
            </a:r>
            <a:r>
              <a:rPr lang="pl-PL" dirty="0" err="1"/>
              <a:t>urtv</a:t>
            </a:r>
            <a:r>
              <a:rPr lang="pl-PL" dirty="0"/>
              <a:t>, jest to: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osoba fizyczna, osoba prawna lub osobowa spółka handlowa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ponosząca odpowiedzialność redakcyjną za wybór treści usługi medialnej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decydująca o sposobie zestawienia tej treści,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będąca </a:t>
            </a:r>
            <a:r>
              <a:rPr lang="pl-PL" b="1" dirty="0"/>
              <a:t>nadawcą</a:t>
            </a:r>
            <a:r>
              <a:rPr lang="pl-PL" dirty="0"/>
              <a:t> lub </a:t>
            </a:r>
            <a:r>
              <a:rPr lang="pl-PL" b="1" dirty="0"/>
              <a:t>podmiotem dostarczającym audiowizualną usługę medialną na żądanie</a:t>
            </a:r>
            <a:r>
              <a:rPr lang="pl-PL" dirty="0"/>
              <a:t>.</a:t>
            </a:r>
          </a:p>
          <a:p>
            <a:endParaRPr lang="pl-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0441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3C546C-0311-45BD-807D-AB42A7EF3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Nadawca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633B48-1D4B-4777-A8BD-3076FA73A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/>
              <a:t>Zgodnie z art. 4 pkt 5 </a:t>
            </a:r>
            <a:r>
              <a:rPr lang="pl-PL" dirty="0" err="1"/>
              <a:t>urtv</a:t>
            </a:r>
            <a:r>
              <a:rPr lang="pl-PL" dirty="0"/>
              <a:t>, jest to:</a:t>
            </a:r>
          </a:p>
          <a:p>
            <a:pPr marL="0" indent="0" algn="just">
              <a:buNone/>
            </a:pPr>
            <a:r>
              <a:rPr lang="pl-PL" b="1" dirty="0"/>
              <a:t>osoba fizyczna, osoba prawna lub osobowa spółka handlowa,</a:t>
            </a:r>
            <a:r>
              <a:rPr lang="pl-PL" dirty="0"/>
              <a:t> która </a:t>
            </a:r>
            <a:r>
              <a:rPr lang="pl-PL" b="1" dirty="0"/>
              <a:t>tworz</a:t>
            </a:r>
            <a:r>
              <a:rPr lang="pl-PL" dirty="0"/>
              <a:t>y </a:t>
            </a:r>
          </a:p>
          <a:p>
            <a:pPr marL="0" indent="0" algn="just">
              <a:buNone/>
            </a:pPr>
            <a:r>
              <a:rPr lang="pl-PL" dirty="0"/>
              <a:t>i </a:t>
            </a:r>
          </a:p>
          <a:p>
            <a:pPr marL="0" indent="0" algn="just">
              <a:buNone/>
            </a:pPr>
            <a:r>
              <a:rPr lang="pl-PL" b="1" dirty="0"/>
              <a:t>zestawia program </a:t>
            </a:r>
          </a:p>
          <a:p>
            <a:pPr marL="0" indent="0" algn="just">
              <a:buNone/>
            </a:pPr>
            <a:r>
              <a:rPr lang="pl-PL" dirty="0"/>
              <a:t>oraz </a:t>
            </a:r>
          </a:p>
          <a:p>
            <a:pPr marL="0" indent="0" algn="just">
              <a:buNone/>
            </a:pPr>
            <a:r>
              <a:rPr lang="pl-PL" b="1" dirty="0"/>
              <a:t>rozpowszechnia go lub przekazuje innym osobom w celu rozpowszechniania.</a:t>
            </a:r>
          </a:p>
          <a:p>
            <a:pPr marL="0" indent="0" algn="just">
              <a:buNone/>
            </a:pPr>
            <a:endParaRPr lang="pl-PL" b="1" dirty="0"/>
          </a:p>
          <a:p>
            <a:pPr marL="0" indent="0" algn="just">
              <a:buNone/>
            </a:pPr>
            <a:r>
              <a:rPr lang="pl-PL" dirty="0"/>
              <a:t>Tworzenie programu to wytworzenie całości przekazów wchodzących w skład programu.</a:t>
            </a:r>
          </a:p>
          <a:p>
            <a:pPr marL="0" indent="0" algn="just">
              <a:buNone/>
            </a:pPr>
            <a:r>
              <a:rPr lang="pl-PL" dirty="0"/>
              <a:t>Formą kreowania programu może być także jego zestawienie z audycji wytworzonych przez inne podmioty.</a:t>
            </a:r>
          </a:p>
        </p:txBody>
      </p:sp>
    </p:spTree>
    <p:extLst>
      <p:ext uri="{BB962C8B-B14F-4D97-AF65-F5344CB8AC3E}">
        <p14:creationId xmlns:p14="http://schemas.microsoft.com/office/powerpoint/2010/main" val="2351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055070-2445-4CCF-9612-497E26A8F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Odpowiedzialność redakcyjna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A23D9A-7345-435D-BD32-1FAD45434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dirty="0"/>
              <a:t>Zgodnie z art. 4 pkt 3 </a:t>
            </a:r>
            <a:r>
              <a:rPr lang="pl-PL" dirty="0" err="1"/>
              <a:t>urtv</a:t>
            </a:r>
            <a:r>
              <a:rPr lang="pl-PL" dirty="0"/>
              <a:t>, jest to </a:t>
            </a:r>
            <a:r>
              <a:rPr lang="pl-PL" b="1" dirty="0"/>
              <a:t>sprawowanie faktycznej kontroli nad wyborem audycji i sposobem ich zestawienia </a:t>
            </a:r>
            <a:r>
              <a:rPr lang="pl-PL" dirty="0"/>
              <a:t>w programie lub w katalogu.</a:t>
            </a:r>
          </a:p>
          <a:p>
            <a:pPr marL="0" indent="0" algn="just">
              <a:buNone/>
            </a:pPr>
            <a:r>
              <a:rPr lang="pl-PL" dirty="0"/>
              <a:t>Brak </a:t>
            </a:r>
            <a:r>
              <a:rPr lang="pl-PL" u="sng" dirty="0"/>
              <a:t>faktycznej kont</a:t>
            </a:r>
            <a:r>
              <a:rPr lang="pl-PL" dirty="0"/>
              <a:t>roli nad treściami i ich układem (zestawieniem) wyklucza odpowiedzialność redakcyjną, a w konsekwencji możliwość zakwalifikowania usługi jako usługi medialnej i zastosowania przepisów </a:t>
            </a:r>
            <a:r>
              <a:rPr lang="pl-PL" dirty="0" err="1"/>
              <a:t>urtv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/>
              <a:t>Odpowiedzialność redakcyjną należy przypisać podmiotowi, który podejmuje ostateczną decyzję o przekazaniu usługi medialnej odbiorcom.</a:t>
            </a:r>
          </a:p>
          <a:p>
            <a:pPr marL="0" indent="0" algn="just">
              <a:buNone/>
            </a:pPr>
            <a:r>
              <a:rPr lang="pl-PL" dirty="0"/>
              <a:t>!Pojęcie odpowiedzialności redakcyjnej jest niezbędne do określenia roli dostawcy usług medialnych, a przez to zdefiniowania audiowizualnych usług medialnych.</a:t>
            </a:r>
          </a:p>
        </p:txBody>
      </p:sp>
    </p:spTree>
    <p:extLst>
      <p:ext uri="{BB962C8B-B14F-4D97-AF65-F5344CB8AC3E}">
        <p14:creationId xmlns:p14="http://schemas.microsoft.com/office/powerpoint/2010/main" val="673130246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5389</TotalTime>
  <Words>1037</Words>
  <Application>Microsoft Office PowerPoint</Application>
  <PresentationFormat>Panoramiczny</PresentationFormat>
  <Paragraphs>100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PT Sans</vt:lpstr>
      <vt:lpstr>PT Sans Bold</vt:lpstr>
      <vt:lpstr>Wingdings</vt:lpstr>
      <vt:lpstr>Projekt niestandardowy</vt:lpstr>
      <vt:lpstr>  </vt:lpstr>
      <vt:lpstr>Usługa medialna</vt:lpstr>
      <vt:lpstr>Program </vt:lpstr>
      <vt:lpstr>Audiowizualna usługa medialna na żądanie</vt:lpstr>
      <vt:lpstr>Audycja</vt:lpstr>
      <vt:lpstr>Przekaz handlowy </vt:lpstr>
      <vt:lpstr>Dostawca usługi medialnej</vt:lpstr>
      <vt:lpstr>Nadawca</vt:lpstr>
      <vt:lpstr>Odpowiedzialność redakcyjna</vt:lpstr>
      <vt:lpstr>Dostarczanie usługi medialnej</vt:lpstr>
      <vt:lpstr>Rozpowszechnianie</vt:lpstr>
      <vt:lpstr>Rozprowadzanie (reemisja)</vt:lpstr>
      <vt:lpstr>Publiczne udostępnianie audiowizualnej usługi medialnej na żądanie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155</cp:revision>
  <dcterms:created xsi:type="dcterms:W3CDTF">2019-03-06T11:23:46Z</dcterms:created>
  <dcterms:modified xsi:type="dcterms:W3CDTF">2022-05-01T15:36:26Z</dcterms:modified>
</cp:coreProperties>
</file>