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316" r:id="rId4"/>
    <p:sldId id="317" r:id="rId5"/>
    <p:sldId id="259" r:id="rId6"/>
    <p:sldId id="257" r:id="rId7"/>
    <p:sldId id="318" r:id="rId8"/>
    <p:sldId id="319" r:id="rId9"/>
    <p:sldId id="320" r:id="rId10"/>
    <p:sldId id="321" r:id="rId11"/>
    <p:sldId id="322" r:id="rId12"/>
    <p:sldId id="323" r:id="rId13"/>
    <p:sldId id="324" r:id="rId14"/>
    <p:sldId id="325" r:id="rId15"/>
    <p:sldId id="326" r:id="rId16"/>
    <p:sldId id="372" r:id="rId17"/>
    <p:sldId id="373" r:id="rId18"/>
    <p:sldId id="374" r:id="rId19"/>
    <p:sldId id="327" r:id="rId20"/>
    <p:sldId id="328" r:id="rId21"/>
    <p:sldId id="329" r:id="rId22"/>
    <p:sldId id="330" r:id="rId23"/>
    <p:sldId id="331" r:id="rId24"/>
    <p:sldId id="332" r:id="rId25"/>
    <p:sldId id="333" r:id="rId26"/>
    <p:sldId id="334" r:id="rId27"/>
    <p:sldId id="335" r:id="rId28"/>
    <p:sldId id="336" r:id="rId29"/>
    <p:sldId id="337" r:id="rId30"/>
    <p:sldId id="338" r:id="rId31"/>
    <p:sldId id="339" r:id="rId32"/>
    <p:sldId id="340" r:id="rId33"/>
    <p:sldId id="341" r:id="rId34"/>
  </p:sldIdLst>
  <p:sldSz cx="12192000" cy="6858000"/>
  <p:notesSz cx="6858000" cy="9144000"/>
  <p:defaultText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5" autoAdjust="0"/>
    <p:restoredTop sz="94660"/>
  </p:normalViewPr>
  <p:slideViewPr>
    <p:cSldViewPr snapToGrid="0">
      <p:cViewPr varScale="1">
        <p:scale>
          <a:sx n="75" d="100"/>
          <a:sy n="75" d="100"/>
        </p:scale>
        <p:origin x="82" y="1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FFA9EE2-1E00-89B7-31C1-C7DB304EDD9F}"/>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pl-PL"/>
          </a:p>
        </p:txBody>
      </p:sp>
      <p:sp>
        <p:nvSpPr>
          <p:cNvPr id="3" name="Subtitle 2">
            <a:extLst>
              <a:ext uri="{FF2B5EF4-FFF2-40B4-BE49-F238E27FC236}">
                <a16:creationId xmlns:a16="http://schemas.microsoft.com/office/drawing/2014/main" id="{C8380203-08F3-B22B-82FD-FA9678EEFE8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pl-PL"/>
          </a:p>
        </p:txBody>
      </p:sp>
      <p:sp>
        <p:nvSpPr>
          <p:cNvPr id="4" name="Date Placeholder 3">
            <a:extLst>
              <a:ext uri="{FF2B5EF4-FFF2-40B4-BE49-F238E27FC236}">
                <a16:creationId xmlns:a16="http://schemas.microsoft.com/office/drawing/2014/main" id="{17C17EB4-3AD1-A89F-C6CC-3265C40CD296}"/>
              </a:ext>
            </a:extLst>
          </p:cNvPr>
          <p:cNvSpPr>
            <a:spLocks noGrp="1"/>
          </p:cNvSpPr>
          <p:nvPr>
            <p:ph type="dt" sz="half" idx="10"/>
          </p:nvPr>
        </p:nvSpPr>
        <p:spPr/>
        <p:txBody>
          <a:bodyPr/>
          <a:lstStyle/>
          <a:p>
            <a:fld id="{7F3CDFE7-2C11-408F-A3C0-1BDB81315D89}" type="datetimeFigureOut">
              <a:rPr lang="pl-PL" smtClean="0"/>
              <a:t>21.10.2024</a:t>
            </a:fld>
            <a:endParaRPr lang="pl-PL" dirty="0"/>
          </a:p>
        </p:txBody>
      </p:sp>
      <p:sp>
        <p:nvSpPr>
          <p:cNvPr id="5" name="Footer Placeholder 4">
            <a:extLst>
              <a:ext uri="{FF2B5EF4-FFF2-40B4-BE49-F238E27FC236}">
                <a16:creationId xmlns:a16="http://schemas.microsoft.com/office/drawing/2014/main" id="{CFB27F80-A709-AE49-5DC0-9001A59209C5}"/>
              </a:ext>
            </a:extLst>
          </p:cNvPr>
          <p:cNvSpPr>
            <a:spLocks noGrp="1"/>
          </p:cNvSpPr>
          <p:nvPr>
            <p:ph type="ftr" sz="quarter" idx="11"/>
          </p:nvPr>
        </p:nvSpPr>
        <p:spPr/>
        <p:txBody>
          <a:bodyPr/>
          <a:lstStyle/>
          <a:p>
            <a:endParaRPr lang="pl-PL" dirty="0"/>
          </a:p>
        </p:txBody>
      </p:sp>
      <p:sp>
        <p:nvSpPr>
          <p:cNvPr id="6" name="Slide Number Placeholder 5">
            <a:extLst>
              <a:ext uri="{FF2B5EF4-FFF2-40B4-BE49-F238E27FC236}">
                <a16:creationId xmlns:a16="http://schemas.microsoft.com/office/drawing/2014/main" id="{BE47F997-7055-F62A-87FA-1C2C4AFA7A64}"/>
              </a:ext>
            </a:extLst>
          </p:cNvPr>
          <p:cNvSpPr>
            <a:spLocks noGrp="1"/>
          </p:cNvSpPr>
          <p:nvPr>
            <p:ph type="sldNum" sz="quarter" idx="12"/>
          </p:nvPr>
        </p:nvSpPr>
        <p:spPr/>
        <p:txBody>
          <a:bodyPr/>
          <a:lstStyle/>
          <a:p>
            <a:fld id="{2E829C69-0844-46A3-BFCB-13CF0097E05A}" type="slidenum">
              <a:rPr lang="pl-PL" smtClean="0"/>
              <a:t>‹#›</a:t>
            </a:fld>
            <a:endParaRPr lang="pl-PL" dirty="0"/>
          </a:p>
        </p:txBody>
      </p:sp>
    </p:spTree>
    <p:extLst>
      <p:ext uri="{BB962C8B-B14F-4D97-AF65-F5344CB8AC3E}">
        <p14:creationId xmlns:p14="http://schemas.microsoft.com/office/powerpoint/2010/main" val="30449240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FB0C9C-187D-022B-FEAE-2B6C614A25DC}"/>
              </a:ext>
            </a:extLst>
          </p:cNvPr>
          <p:cNvSpPr>
            <a:spLocks noGrp="1"/>
          </p:cNvSpPr>
          <p:nvPr>
            <p:ph type="title"/>
          </p:nvPr>
        </p:nvSpPr>
        <p:spPr/>
        <p:txBody>
          <a:bodyPr/>
          <a:lstStyle/>
          <a:p>
            <a:r>
              <a:rPr lang="en-US"/>
              <a:t>Click to edit Master title style</a:t>
            </a:r>
            <a:endParaRPr lang="pl-PL"/>
          </a:p>
        </p:txBody>
      </p:sp>
      <p:sp>
        <p:nvSpPr>
          <p:cNvPr id="3" name="Vertical Text Placeholder 2">
            <a:extLst>
              <a:ext uri="{FF2B5EF4-FFF2-40B4-BE49-F238E27FC236}">
                <a16:creationId xmlns:a16="http://schemas.microsoft.com/office/drawing/2014/main" id="{BA456A3A-4390-D668-E870-0263BCF1412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0A2FBC0A-0902-EC01-78BC-EB5031FF186C}"/>
              </a:ext>
            </a:extLst>
          </p:cNvPr>
          <p:cNvSpPr>
            <a:spLocks noGrp="1"/>
          </p:cNvSpPr>
          <p:nvPr>
            <p:ph type="dt" sz="half" idx="10"/>
          </p:nvPr>
        </p:nvSpPr>
        <p:spPr/>
        <p:txBody>
          <a:bodyPr/>
          <a:lstStyle/>
          <a:p>
            <a:fld id="{7F3CDFE7-2C11-408F-A3C0-1BDB81315D89}" type="datetimeFigureOut">
              <a:rPr lang="pl-PL" smtClean="0"/>
              <a:t>21.10.2024</a:t>
            </a:fld>
            <a:endParaRPr lang="pl-PL" dirty="0"/>
          </a:p>
        </p:txBody>
      </p:sp>
      <p:sp>
        <p:nvSpPr>
          <p:cNvPr id="5" name="Footer Placeholder 4">
            <a:extLst>
              <a:ext uri="{FF2B5EF4-FFF2-40B4-BE49-F238E27FC236}">
                <a16:creationId xmlns:a16="http://schemas.microsoft.com/office/drawing/2014/main" id="{3AFC99EE-096E-6C39-B7E1-BDB0A56A49BA}"/>
              </a:ext>
            </a:extLst>
          </p:cNvPr>
          <p:cNvSpPr>
            <a:spLocks noGrp="1"/>
          </p:cNvSpPr>
          <p:nvPr>
            <p:ph type="ftr" sz="quarter" idx="11"/>
          </p:nvPr>
        </p:nvSpPr>
        <p:spPr/>
        <p:txBody>
          <a:bodyPr/>
          <a:lstStyle/>
          <a:p>
            <a:endParaRPr lang="pl-PL" dirty="0"/>
          </a:p>
        </p:txBody>
      </p:sp>
      <p:sp>
        <p:nvSpPr>
          <p:cNvPr id="6" name="Slide Number Placeholder 5">
            <a:extLst>
              <a:ext uri="{FF2B5EF4-FFF2-40B4-BE49-F238E27FC236}">
                <a16:creationId xmlns:a16="http://schemas.microsoft.com/office/drawing/2014/main" id="{E6104499-EF90-B7AC-FD09-DC14B4722B34}"/>
              </a:ext>
            </a:extLst>
          </p:cNvPr>
          <p:cNvSpPr>
            <a:spLocks noGrp="1"/>
          </p:cNvSpPr>
          <p:nvPr>
            <p:ph type="sldNum" sz="quarter" idx="12"/>
          </p:nvPr>
        </p:nvSpPr>
        <p:spPr/>
        <p:txBody>
          <a:bodyPr/>
          <a:lstStyle/>
          <a:p>
            <a:fld id="{2E829C69-0844-46A3-BFCB-13CF0097E05A}" type="slidenum">
              <a:rPr lang="pl-PL" smtClean="0"/>
              <a:t>‹#›</a:t>
            </a:fld>
            <a:endParaRPr lang="pl-PL" dirty="0"/>
          </a:p>
        </p:txBody>
      </p:sp>
    </p:spTree>
    <p:extLst>
      <p:ext uri="{BB962C8B-B14F-4D97-AF65-F5344CB8AC3E}">
        <p14:creationId xmlns:p14="http://schemas.microsoft.com/office/powerpoint/2010/main" val="8188392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B822F9F8-6405-D654-34C2-FEC99BD1A5C1}"/>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pl-PL"/>
          </a:p>
        </p:txBody>
      </p:sp>
      <p:sp>
        <p:nvSpPr>
          <p:cNvPr id="3" name="Vertical Text Placeholder 2">
            <a:extLst>
              <a:ext uri="{FF2B5EF4-FFF2-40B4-BE49-F238E27FC236}">
                <a16:creationId xmlns:a16="http://schemas.microsoft.com/office/drawing/2014/main" id="{771BE871-CBA8-1C6C-7185-C33238F0E27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EAA71E6A-20CD-2A91-64EA-DFBEC428EEC0}"/>
              </a:ext>
            </a:extLst>
          </p:cNvPr>
          <p:cNvSpPr>
            <a:spLocks noGrp="1"/>
          </p:cNvSpPr>
          <p:nvPr>
            <p:ph type="dt" sz="half" idx="10"/>
          </p:nvPr>
        </p:nvSpPr>
        <p:spPr/>
        <p:txBody>
          <a:bodyPr/>
          <a:lstStyle/>
          <a:p>
            <a:fld id="{7F3CDFE7-2C11-408F-A3C0-1BDB81315D89}" type="datetimeFigureOut">
              <a:rPr lang="pl-PL" smtClean="0"/>
              <a:t>21.10.2024</a:t>
            </a:fld>
            <a:endParaRPr lang="pl-PL" dirty="0"/>
          </a:p>
        </p:txBody>
      </p:sp>
      <p:sp>
        <p:nvSpPr>
          <p:cNvPr id="5" name="Footer Placeholder 4">
            <a:extLst>
              <a:ext uri="{FF2B5EF4-FFF2-40B4-BE49-F238E27FC236}">
                <a16:creationId xmlns:a16="http://schemas.microsoft.com/office/drawing/2014/main" id="{92BC8546-29EF-5992-9327-A4D521ABFA8D}"/>
              </a:ext>
            </a:extLst>
          </p:cNvPr>
          <p:cNvSpPr>
            <a:spLocks noGrp="1"/>
          </p:cNvSpPr>
          <p:nvPr>
            <p:ph type="ftr" sz="quarter" idx="11"/>
          </p:nvPr>
        </p:nvSpPr>
        <p:spPr/>
        <p:txBody>
          <a:bodyPr/>
          <a:lstStyle/>
          <a:p>
            <a:endParaRPr lang="pl-PL" dirty="0"/>
          </a:p>
        </p:txBody>
      </p:sp>
      <p:sp>
        <p:nvSpPr>
          <p:cNvPr id="6" name="Slide Number Placeholder 5">
            <a:extLst>
              <a:ext uri="{FF2B5EF4-FFF2-40B4-BE49-F238E27FC236}">
                <a16:creationId xmlns:a16="http://schemas.microsoft.com/office/drawing/2014/main" id="{9153253C-5D77-C8E1-3D61-4D356E99F3E2}"/>
              </a:ext>
            </a:extLst>
          </p:cNvPr>
          <p:cNvSpPr>
            <a:spLocks noGrp="1"/>
          </p:cNvSpPr>
          <p:nvPr>
            <p:ph type="sldNum" sz="quarter" idx="12"/>
          </p:nvPr>
        </p:nvSpPr>
        <p:spPr/>
        <p:txBody>
          <a:bodyPr/>
          <a:lstStyle/>
          <a:p>
            <a:fld id="{2E829C69-0844-46A3-BFCB-13CF0097E05A}" type="slidenum">
              <a:rPr lang="pl-PL" smtClean="0"/>
              <a:t>‹#›</a:t>
            </a:fld>
            <a:endParaRPr lang="pl-PL" dirty="0"/>
          </a:p>
        </p:txBody>
      </p:sp>
    </p:spTree>
    <p:extLst>
      <p:ext uri="{BB962C8B-B14F-4D97-AF65-F5344CB8AC3E}">
        <p14:creationId xmlns:p14="http://schemas.microsoft.com/office/powerpoint/2010/main" val="150987328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C77649-35FD-259E-D5A4-0B33B6285566}"/>
              </a:ext>
            </a:extLst>
          </p:cNvPr>
          <p:cNvSpPr>
            <a:spLocks noGrp="1"/>
          </p:cNvSpPr>
          <p:nvPr>
            <p:ph type="title"/>
          </p:nvPr>
        </p:nvSpPr>
        <p:spPr/>
        <p:txBody>
          <a:bodyPr/>
          <a:lstStyle/>
          <a:p>
            <a:r>
              <a:rPr lang="en-US"/>
              <a:t>Click to edit Master title style</a:t>
            </a:r>
            <a:endParaRPr lang="pl-PL"/>
          </a:p>
        </p:txBody>
      </p:sp>
      <p:sp>
        <p:nvSpPr>
          <p:cNvPr id="3" name="Content Placeholder 2">
            <a:extLst>
              <a:ext uri="{FF2B5EF4-FFF2-40B4-BE49-F238E27FC236}">
                <a16:creationId xmlns:a16="http://schemas.microsoft.com/office/drawing/2014/main" id="{45C64020-8767-D43D-7932-3ACADD5DECC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EC276D7D-4368-61B9-9FD7-B50F65C24F28}"/>
              </a:ext>
            </a:extLst>
          </p:cNvPr>
          <p:cNvSpPr>
            <a:spLocks noGrp="1"/>
          </p:cNvSpPr>
          <p:nvPr>
            <p:ph type="dt" sz="half" idx="10"/>
          </p:nvPr>
        </p:nvSpPr>
        <p:spPr/>
        <p:txBody>
          <a:bodyPr/>
          <a:lstStyle/>
          <a:p>
            <a:fld id="{7F3CDFE7-2C11-408F-A3C0-1BDB81315D89}" type="datetimeFigureOut">
              <a:rPr lang="pl-PL" smtClean="0"/>
              <a:t>21.10.2024</a:t>
            </a:fld>
            <a:endParaRPr lang="pl-PL" dirty="0"/>
          </a:p>
        </p:txBody>
      </p:sp>
      <p:sp>
        <p:nvSpPr>
          <p:cNvPr id="5" name="Footer Placeholder 4">
            <a:extLst>
              <a:ext uri="{FF2B5EF4-FFF2-40B4-BE49-F238E27FC236}">
                <a16:creationId xmlns:a16="http://schemas.microsoft.com/office/drawing/2014/main" id="{778EB08E-CBA3-8BB1-CE49-15CEDF3C7E23}"/>
              </a:ext>
            </a:extLst>
          </p:cNvPr>
          <p:cNvSpPr>
            <a:spLocks noGrp="1"/>
          </p:cNvSpPr>
          <p:nvPr>
            <p:ph type="ftr" sz="quarter" idx="11"/>
          </p:nvPr>
        </p:nvSpPr>
        <p:spPr/>
        <p:txBody>
          <a:bodyPr/>
          <a:lstStyle/>
          <a:p>
            <a:endParaRPr lang="pl-PL" dirty="0"/>
          </a:p>
        </p:txBody>
      </p:sp>
      <p:sp>
        <p:nvSpPr>
          <p:cNvPr id="6" name="Slide Number Placeholder 5">
            <a:extLst>
              <a:ext uri="{FF2B5EF4-FFF2-40B4-BE49-F238E27FC236}">
                <a16:creationId xmlns:a16="http://schemas.microsoft.com/office/drawing/2014/main" id="{82921392-719D-90C9-48A1-66065C9D2210}"/>
              </a:ext>
            </a:extLst>
          </p:cNvPr>
          <p:cNvSpPr>
            <a:spLocks noGrp="1"/>
          </p:cNvSpPr>
          <p:nvPr>
            <p:ph type="sldNum" sz="quarter" idx="12"/>
          </p:nvPr>
        </p:nvSpPr>
        <p:spPr/>
        <p:txBody>
          <a:bodyPr/>
          <a:lstStyle/>
          <a:p>
            <a:fld id="{2E829C69-0844-46A3-BFCB-13CF0097E05A}" type="slidenum">
              <a:rPr lang="pl-PL" smtClean="0"/>
              <a:t>‹#›</a:t>
            </a:fld>
            <a:endParaRPr lang="pl-PL" dirty="0"/>
          </a:p>
        </p:txBody>
      </p:sp>
    </p:spTree>
    <p:extLst>
      <p:ext uri="{BB962C8B-B14F-4D97-AF65-F5344CB8AC3E}">
        <p14:creationId xmlns:p14="http://schemas.microsoft.com/office/powerpoint/2010/main" val="4963895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C69A46-F0C1-C757-929E-7B472874F5A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pl-PL"/>
          </a:p>
        </p:txBody>
      </p:sp>
      <p:sp>
        <p:nvSpPr>
          <p:cNvPr id="3" name="Text Placeholder 2">
            <a:extLst>
              <a:ext uri="{FF2B5EF4-FFF2-40B4-BE49-F238E27FC236}">
                <a16:creationId xmlns:a16="http://schemas.microsoft.com/office/drawing/2014/main" id="{43FC47F0-BDA0-AE7C-1B1A-8BBEEC6E4068}"/>
              </a:ext>
            </a:extLst>
          </p:cNvPr>
          <p:cNvSpPr>
            <a:spLocks noGrp="1"/>
          </p:cNvSpPr>
          <p:nvPr>
            <p:ph type="body" idx="1"/>
          </p:nvPr>
        </p:nvSpPr>
        <p:spPr>
          <a:xfrm>
            <a:off x="831850" y="4589463"/>
            <a:ext cx="10515600" cy="1500187"/>
          </a:xfrm>
        </p:spPr>
        <p:txBody>
          <a:bodyPr/>
          <a:lstStyle>
            <a:lvl1pPr marL="0" indent="0">
              <a:buNone/>
              <a:defRPr sz="2400">
                <a:solidFill>
                  <a:schemeClr val="tx1">
                    <a:tint val="82000"/>
                  </a:schemeClr>
                </a:solidFill>
              </a:defRPr>
            </a:lvl1pPr>
            <a:lvl2pPr marL="457200" indent="0">
              <a:buNone/>
              <a:defRPr sz="2000">
                <a:solidFill>
                  <a:schemeClr val="tx1">
                    <a:tint val="82000"/>
                  </a:schemeClr>
                </a:solidFill>
              </a:defRPr>
            </a:lvl2pPr>
            <a:lvl3pPr marL="914400" indent="0">
              <a:buNone/>
              <a:defRPr sz="1800">
                <a:solidFill>
                  <a:schemeClr val="tx1">
                    <a:tint val="82000"/>
                  </a:schemeClr>
                </a:solidFill>
              </a:defRPr>
            </a:lvl3pPr>
            <a:lvl4pPr marL="1371600" indent="0">
              <a:buNone/>
              <a:defRPr sz="1600">
                <a:solidFill>
                  <a:schemeClr val="tx1">
                    <a:tint val="82000"/>
                  </a:schemeClr>
                </a:solidFill>
              </a:defRPr>
            </a:lvl4pPr>
            <a:lvl5pPr marL="1828800" indent="0">
              <a:buNone/>
              <a:defRPr sz="1600">
                <a:solidFill>
                  <a:schemeClr val="tx1">
                    <a:tint val="82000"/>
                  </a:schemeClr>
                </a:solidFill>
              </a:defRPr>
            </a:lvl5pPr>
            <a:lvl6pPr marL="2286000" indent="0">
              <a:buNone/>
              <a:defRPr sz="1600">
                <a:solidFill>
                  <a:schemeClr val="tx1">
                    <a:tint val="82000"/>
                  </a:schemeClr>
                </a:solidFill>
              </a:defRPr>
            </a:lvl6pPr>
            <a:lvl7pPr marL="2743200" indent="0">
              <a:buNone/>
              <a:defRPr sz="1600">
                <a:solidFill>
                  <a:schemeClr val="tx1">
                    <a:tint val="82000"/>
                  </a:schemeClr>
                </a:solidFill>
              </a:defRPr>
            </a:lvl7pPr>
            <a:lvl8pPr marL="3200400" indent="0">
              <a:buNone/>
              <a:defRPr sz="1600">
                <a:solidFill>
                  <a:schemeClr val="tx1">
                    <a:tint val="82000"/>
                  </a:schemeClr>
                </a:solidFill>
              </a:defRPr>
            </a:lvl8pPr>
            <a:lvl9pPr marL="3657600" indent="0">
              <a:buNone/>
              <a:defRPr sz="1600">
                <a:solidFill>
                  <a:schemeClr val="tx1">
                    <a:tint val="82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95D8A8C-7C22-1B2E-1080-DE5B964CA4A5}"/>
              </a:ext>
            </a:extLst>
          </p:cNvPr>
          <p:cNvSpPr>
            <a:spLocks noGrp="1"/>
          </p:cNvSpPr>
          <p:nvPr>
            <p:ph type="dt" sz="half" idx="10"/>
          </p:nvPr>
        </p:nvSpPr>
        <p:spPr/>
        <p:txBody>
          <a:bodyPr/>
          <a:lstStyle/>
          <a:p>
            <a:fld id="{7F3CDFE7-2C11-408F-A3C0-1BDB81315D89}" type="datetimeFigureOut">
              <a:rPr lang="pl-PL" smtClean="0"/>
              <a:t>21.10.2024</a:t>
            </a:fld>
            <a:endParaRPr lang="pl-PL" dirty="0"/>
          </a:p>
        </p:txBody>
      </p:sp>
      <p:sp>
        <p:nvSpPr>
          <p:cNvPr id="5" name="Footer Placeholder 4">
            <a:extLst>
              <a:ext uri="{FF2B5EF4-FFF2-40B4-BE49-F238E27FC236}">
                <a16:creationId xmlns:a16="http://schemas.microsoft.com/office/drawing/2014/main" id="{411315A9-45AC-DD4E-3509-FDDC036D7BA8}"/>
              </a:ext>
            </a:extLst>
          </p:cNvPr>
          <p:cNvSpPr>
            <a:spLocks noGrp="1"/>
          </p:cNvSpPr>
          <p:nvPr>
            <p:ph type="ftr" sz="quarter" idx="11"/>
          </p:nvPr>
        </p:nvSpPr>
        <p:spPr/>
        <p:txBody>
          <a:bodyPr/>
          <a:lstStyle/>
          <a:p>
            <a:endParaRPr lang="pl-PL" dirty="0"/>
          </a:p>
        </p:txBody>
      </p:sp>
      <p:sp>
        <p:nvSpPr>
          <p:cNvPr id="6" name="Slide Number Placeholder 5">
            <a:extLst>
              <a:ext uri="{FF2B5EF4-FFF2-40B4-BE49-F238E27FC236}">
                <a16:creationId xmlns:a16="http://schemas.microsoft.com/office/drawing/2014/main" id="{73B1661C-051D-AF9E-467E-A723ABF12291}"/>
              </a:ext>
            </a:extLst>
          </p:cNvPr>
          <p:cNvSpPr>
            <a:spLocks noGrp="1"/>
          </p:cNvSpPr>
          <p:nvPr>
            <p:ph type="sldNum" sz="quarter" idx="12"/>
          </p:nvPr>
        </p:nvSpPr>
        <p:spPr/>
        <p:txBody>
          <a:bodyPr/>
          <a:lstStyle/>
          <a:p>
            <a:fld id="{2E829C69-0844-46A3-BFCB-13CF0097E05A}" type="slidenum">
              <a:rPr lang="pl-PL" smtClean="0"/>
              <a:t>‹#›</a:t>
            </a:fld>
            <a:endParaRPr lang="pl-PL" dirty="0"/>
          </a:p>
        </p:txBody>
      </p:sp>
    </p:spTree>
    <p:extLst>
      <p:ext uri="{BB962C8B-B14F-4D97-AF65-F5344CB8AC3E}">
        <p14:creationId xmlns:p14="http://schemas.microsoft.com/office/powerpoint/2010/main" val="3157007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5A0A32-1406-C7D3-4355-7DAE6DE08CFF}"/>
              </a:ext>
            </a:extLst>
          </p:cNvPr>
          <p:cNvSpPr>
            <a:spLocks noGrp="1"/>
          </p:cNvSpPr>
          <p:nvPr>
            <p:ph type="title"/>
          </p:nvPr>
        </p:nvSpPr>
        <p:spPr/>
        <p:txBody>
          <a:bodyPr/>
          <a:lstStyle/>
          <a:p>
            <a:r>
              <a:rPr lang="en-US"/>
              <a:t>Click to edit Master title style</a:t>
            </a:r>
            <a:endParaRPr lang="pl-PL"/>
          </a:p>
        </p:txBody>
      </p:sp>
      <p:sp>
        <p:nvSpPr>
          <p:cNvPr id="3" name="Content Placeholder 2">
            <a:extLst>
              <a:ext uri="{FF2B5EF4-FFF2-40B4-BE49-F238E27FC236}">
                <a16:creationId xmlns:a16="http://schemas.microsoft.com/office/drawing/2014/main" id="{1FCE2596-12DB-ACE0-2D4F-75C0144E9FD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Content Placeholder 3">
            <a:extLst>
              <a:ext uri="{FF2B5EF4-FFF2-40B4-BE49-F238E27FC236}">
                <a16:creationId xmlns:a16="http://schemas.microsoft.com/office/drawing/2014/main" id="{59BF1F0A-4A75-F14D-2DEA-25E4D565584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Date Placeholder 4">
            <a:extLst>
              <a:ext uri="{FF2B5EF4-FFF2-40B4-BE49-F238E27FC236}">
                <a16:creationId xmlns:a16="http://schemas.microsoft.com/office/drawing/2014/main" id="{08880679-2044-73EB-244C-06C63DDFA842}"/>
              </a:ext>
            </a:extLst>
          </p:cNvPr>
          <p:cNvSpPr>
            <a:spLocks noGrp="1"/>
          </p:cNvSpPr>
          <p:nvPr>
            <p:ph type="dt" sz="half" idx="10"/>
          </p:nvPr>
        </p:nvSpPr>
        <p:spPr/>
        <p:txBody>
          <a:bodyPr/>
          <a:lstStyle/>
          <a:p>
            <a:fld id="{7F3CDFE7-2C11-408F-A3C0-1BDB81315D89}" type="datetimeFigureOut">
              <a:rPr lang="pl-PL" smtClean="0"/>
              <a:t>21.10.2024</a:t>
            </a:fld>
            <a:endParaRPr lang="pl-PL" dirty="0"/>
          </a:p>
        </p:txBody>
      </p:sp>
      <p:sp>
        <p:nvSpPr>
          <p:cNvPr id="6" name="Footer Placeholder 5">
            <a:extLst>
              <a:ext uri="{FF2B5EF4-FFF2-40B4-BE49-F238E27FC236}">
                <a16:creationId xmlns:a16="http://schemas.microsoft.com/office/drawing/2014/main" id="{52986C9D-EB3E-6325-8ED6-A1000F47E29F}"/>
              </a:ext>
            </a:extLst>
          </p:cNvPr>
          <p:cNvSpPr>
            <a:spLocks noGrp="1"/>
          </p:cNvSpPr>
          <p:nvPr>
            <p:ph type="ftr" sz="quarter" idx="11"/>
          </p:nvPr>
        </p:nvSpPr>
        <p:spPr/>
        <p:txBody>
          <a:bodyPr/>
          <a:lstStyle/>
          <a:p>
            <a:endParaRPr lang="pl-PL" dirty="0"/>
          </a:p>
        </p:txBody>
      </p:sp>
      <p:sp>
        <p:nvSpPr>
          <p:cNvPr id="7" name="Slide Number Placeholder 6">
            <a:extLst>
              <a:ext uri="{FF2B5EF4-FFF2-40B4-BE49-F238E27FC236}">
                <a16:creationId xmlns:a16="http://schemas.microsoft.com/office/drawing/2014/main" id="{228E56D5-FF62-1584-6693-67699C6E0B46}"/>
              </a:ext>
            </a:extLst>
          </p:cNvPr>
          <p:cNvSpPr>
            <a:spLocks noGrp="1"/>
          </p:cNvSpPr>
          <p:nvPr>
            <p:ph type="sldNum" sz="quarter" idx="12"/>
          </p:nvPr>
        </p:nvSpPr>
        <p:spPr/>
        <p:txBody>
          <a:bodyPr/>
          <a:lstStyle/>
          <a:p>
            <a:fld id="{2E829C69-0844-46A3-BFCB-13CF0097E05A}" type="slidenum">
              <a:rPr lang="pl-PL" smtClean="0"/>
              <a:t>‹#›</a:t>
            </a:fld>
            <a:endParaRPr lang="pl-PL" dirty="0"/>
          </a:p>
        </p:txBody>
      </p:sp>
    </p:spTree>
    <p:extLst>
      <p:ext uri="{BB962C8B-B14F-4D97-AF65-F5344CB8AC3E}">
        <p14:creationId xmlns:p14="http://schemas.microsoft.com/office/powerpoint/2010/main" val="287968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146E62-0C2A-1ADB-69B3-1C1F585951AC}"/>
              </a:ext>
            </a:extLst>
          </p:cNvPr>
          <p:cNvSpPr>
            <a:spLocks noGrp="1"/>
          </p:cNvSpPr>
          <p:nvPr>
            <p:ph type="title"/>
          </p:nvPr>
        </p:nvSpPr>
        <p:spPr>
          <a:xfrm>
            <a:off x="839788" y="365125"/>
            <a:ext cx="10515600" cy="1325563"/>
          </a:xfrm>
        </p:spPr>
        <p:txBody>
          <a:bodyPr/>
          <a:lstStyle/>
          <a:p>
            <a:r>
              <a:rPr lang="en-US"/>
              <a:t>Click to edit Master title style</a:t>
            </a:r>
            <a:endParaRPr lang="pl-PL"/>
          </a:p>
        </p:txBody>
      </p:sp>
      <p:sp>
        <p:nvSpPr>
          <p:cNvPr id="3" name="Text Placeholder 2">
            <a:extLst>
              <a:ext uri="{FF2B5EF4-FFF2-40B4-BE49-F238E27FC236}">
                <a16:creationId xmlns:a16="http://schemas.microsoft.com/office/drawing/2014/main" id="{EB22C50E-2ABA-E9B5-9906-3D6A9ECA1291}"/>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D149234-C251-16EE-3A7A-58BEB2875D5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5" name="Text Placeholder 4">
            <a:extLst>
              <a:ext uri="{FF2B5EF4-FFF2-40B4-BE49-F238E27FC236}">
                <a16:creationId xmlns:a16="http://schemas.microsoft.com/office/drawing/2014/main" id="{EE2B617E-B0B9-2B4C-7B75-42626C5F58BD}"/>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DB1F15DE-70E7-E004-A64B-AE57720C3BB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7" name="Date Placeholder 6">
            <a:extLst>
              <a:ext uri="{FF2B5EF4-FFF2-40B4-BE49-F238E27FC236}">
                <a16:creationId xmlns:a16="http://schemas.microsoft.com/office/drawing/2014/main" id="{6E33C18D-FADA-65A9-D0DD-21D2FEDB7F97}"/>
              </a:ext>
            </a:extLst>
          </p:cNvPr>
          <p:cNvSpPr>
            <a:spLocks noGrp="1"/>
          </p:cNvSpPr>
          <p:nvPr>
            <p:ph type="dt" sz="half" idx="10"/>
          </p:nvPr>
        </p:nvSpPr>
        <p:spPr/>
        <p:txBody>
          <a:bodyPr/>
          <a:lstStyle/>
          <a:p>
            <a:fld id="{7F3CDFE7-2C11-408F-A3C0-1BDB81315D89}" type="datetimeFigureOut">
              <a:rPr lang="pl-PL" smtClean="0"/>
              <a:t>21.10.2024</a:t>
            </a:fld>
            <a:endParaRPr lang="pl-PL" dirty="0"/>
          </a:p>
        </p:txBody>
      </p:sp>
      <p:sp>
        <p:nvSpPr>
          <p:cNvPr id="8" name="Footer Placeholder 7">
            <a:extLst>
              <a:ext uri="{FF2B5EF4-FFF2-40B4-BE49-F238E27FC236}">
                <a16:creationId xmlns:a16="http://schemas.microsoft.com/office/drawing/2014/main" id="{17E55828-5076-42E7-1DDC-9334E8F991DC}"/>
              </a:ext>
            </a:extLst>
          </p:cNvPr>
          <p:cNvSpPr>
            <a:spLocks noGrp="1"/>
          </p:cNvSpPr>
          <p:nvPr>
            <p:ph type="ftr" sz="quarter" idx="11"/>
          </p:nvPr>
        </p:nvSpPr>
        <p:spPr/>
        <p:txBody>
          <a:bodyPr/>
          <a:lstStyle/>
          <a:p>
            <a:endParaRPr lang="pl-PL" dirty="0"/>
          </a:p>
        </p:txBody>
      </p:sp>
      <p:sp>
        <p:nvSpPr>
          <p:cNvPr id="9" name="Slide Number Placeholder 8">
            <a:extLst>
              <a:ext uri="{FF2B5EF4-FFF2-40B4-BE49-F238E27FC236}">
                <a16:creationId xmlns:a16="http://schemas.microsoft.com/office/drawing/2014/main" id="{53A3B524-740F-23E4-759D-C3B38FB1A174}"/>
              </a:ext>
            </a:extLst>
          </p:cNvPr>
          <p:cNvSpPr>
            <a:spLocks noGrp="1"/>
          </p:cNvSpPr>
          <p:nvPr>
            <p:ph type="sldNum" sz="quarter" idx="12"/>
          </p:nvPr>
        </p:nvSpPr>
        <p:spPr/>
        <p:txBody>
          <a:bodyPr/>
          <a:lstStyle/>
          <a:p>
            <a:fld id="{2E829C69-0844-46A3-BFCB-13CF0097E05A}" type="slidenum">
              <a:rPr lang="pl-PL" smtClean="0"/>
              <a:t>‹#›</a:t>
            </a:fld>
            <a:endParaRPr lang="pl-PL" dirty="0"/>
          </a:p>
        </p:txBody>
      </p:sp>
    </p:spTree>
    <p:extLst>
      <p:ext uri="{BB962C8B-B14F-4D97-AF65-F5344CB8AC3E}">
        <p14:creationId xmlns:p14="http://schemas.microsoft.com/office/powerpoint/2010/main" val="9777042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AB2700-CA90-4FFC-6CFD-6BFFA9FA0319}"/>
              </a:ext>
            </a:extLst>
          </p:cNvPr>
          <p:cNvSpPr>
            <a:spLocks noGrp="1"/>
          </p:cNvSpPr>
          <p:nvPr>
            <p:ph type="title"/>
          </p:nvPr>
        </p:nvSpPr>
        <p:spPr/>
        <p:txBody>
          <a:bodyPr/>
          <a:lstStyle/>
          <a:p>
            <a:r>
              <a:rPr lang="en-US"/>
              <a:t>Click to edit Master title style</a:t>
            </a:r>
            <a:endParaRPr lang="pl-PL"/>
          </a:p>
        </p:txBody>
      </p:sp>
      <p:sp>
        <p:nvSpPr>
          <p:cNvPr id="3" name="Date Placeholder 2">
            <a:extLst>
              <a:ext uri="{FF2B5EF4-FFF2-40B4-BE49-F238E27FC236}">
                <a16:creationId xmlns:a16="http://schemas.microsoft.com/office/drawing/2014/main" id="{DD668582-7504-6EF4-E24B-ED31456FEF2B}"/>
              </a:ext>
            </a:extLst>
          </p:cNvPr>
          <p:cNvSpPr>
            <a:spLocks noGrp="1"/>
          </p:cNvSpPr>
          <p:nvPr>
            <p:ph type="dt" sz="half" idx="10"/>
          </p:nvPr>
        </p:nvSpPr>
        <p:spPr/>
        <p:txBody>
          <a:bodyPr/>
          <a:lstStyle/>
          <a:p>
            <a:fld id="{7F3CDFE7-2C11-408F-A3C0-1BDB81315D89}" type="datetimeFigureOut">
              <a:rPr lang="pl-PL" smtClean="0"/>
              <a:t>21.10.2024</a:t>
            </a:fld>
            <a:endParaRPr lang="pl-PL" dirty="0"/>
          </a:p>
        </p:txBody>
      </p:sp>
      <p:sp>
        <p:nvSpPr>
          <p:cNvPr id="4" name="Footer Placeholder 3">
            <a:extLst>
              <a:ext uri="{FF2B5EF4-FFF2-40B4-BE49-F238E27FC236}">
                <a16:creationId xmlns:a16="http://schemas.microsoft.com/office/drawing/2014/main" id="{EDE8EC47-17D4-A22C-C7B8-107D8AC609ED}"/>
              </a:ext>
            </a:extLst>
          </p:cNvPr>
          <p:cNvSpPr>
            <a:spLocks noGrp="1"/>
          </p:cNvSpPr>
          <p:nvPr>
            <p:ph type="ftr" sz="quarter" idx="11"/>
          </p:nvPr>
        </p:nvSpPr>
        <p:spPr/>
        <p:txBody>
          <a:bodyPr/>
          <a:lstStyle/>
          <a:p>
            <a:endParaRPr lang="pl-PL" dirty="0"/>
          </a:p>
        </p:txBody>
      </p:sp>
      <p:sp>
        <p:nvSpPr>
          <p:cNvPr id="5" name="Slide Number Placeholder 4">
            <a:extLst>
              <a:ext uri="{FF2B5EF4-FFF2-40B4-BE49-F238E27FC236}">
                <a16:creationId xmlns:a16="http://schemas.microsoft.com/office/drawing/2014/main" id="{8944402D-F200-CA52-3195-9D86AA009498}"/>
              </a:ext>
            </a:extLst>
          </p:cNvPr>
          <p:cNvSpPr>
            <a:spLocks noGrp="1"/>
          </p:cNvSpPr>
          <p:nvPr>
            <p:ph type="sldNum" sz="quarter" idx="12"/>
          </p:nvPr>
        </p:nvSpPr>
        <p:spPr/>
        <p:txBody>
          <a:bodyPr/>
          <a:lstStyle/>
          <a:p>
            <a:fld id="{2E829C69-0844-46A3-BFCB-13CF0097E05A}" type="slidenum">
              <a:rPr lang="pl-PL" smtClean="0"/>
              <a:t>‹#›</a:t>
            </a:fld>
            <a:endParaRPr lang="pl-PL" dirty="0"/>
          </a:p>
        </p:txBody>
      </p:sp>
    </p:spTree>
    <p:extLst>
      <p:ext uri="{BB962C8B-B14F-4D97-AF65-F5344CB8AC3E}">
        <p14:creationId xmlns:p14="http://schemas.microsoft.com/office/powerpoint/2010/main" val="15988929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EDF1B66B-9958-C00C-8024-894983741B70}"/>
              </a:ext>
            </a:extLst>
          </p:cNvPr>
          <p:cNvSpPr>
            <a:spLocks noGrp="1"/>
          </p:cNvSpPr>
          <p:nvPr>
            <p:ph type="dt" sz="half" idx="10"/>
          </p:nvPr>
        </p:nvSpPr>
        <p:spPr/>
        <p:txBody>
          <a:bodyPr/>
          <a:lstStyle/>
          <a:p>
            <a:fld id="{7F3CDFE7-2C11-408F-A3C0-1BDB81315D89}" type="datetimeFigureOut">
              <a:rPr lang="pl-PL" smtClean="0"/>
              <a:t>21.10.2024</a:t>
            </a:fld>
            <a:endParaRPr lang="pl-PL" dirty="0"/>
          </a:p>
        </p:txBody>
      </p:sp>
      <p:sp>
        <p:nvSpPr>
          <p:cNvPr id="3" name="Footer Placeholder 2">
            <a:extLst>
              <a:ext uri="{FF2B5EF4-FFF2-40B4-BE49-F238E27FC236}">
                <a16:creationId xmlns:a16="http://schemas.microsoft.com/office/drawing/2014/main" id="{A38C899E-16A4-159E-E92E-9D8F5AA74A7A}"/>
              </a:ext>
            </a:extLst>
          </p:cNvPr>
          <p:cNvSpPr>
            <a:spLocks noGrp="1"/>
          </p:cNvSpPr>
          <p:nvPr>
            <p:ph type="ftr" sz="quarter" idx="11"/>
          </p:nvPr>
        </p:nvSpPr>
        <p:spPr/>
        <p:txBody>
          <a:bodyPr/>
          <a:lstStyle/>
          <a:p>
            <a:endParaRPr lang="pl-PL" dirty="0"/>
          </a:p>
        </p:txBody>
      </p:sp>
      <p:sp>
        <p:nvSpPr>
          <p:cNvPr id="4" name="Slide Number Placeholder 3">
            <a:extLst>
              <a:ext uri="{FF2B5EF4-FFF2-40B4-BE49-F238E27FC236}">
                <a16:creationId xmlns:a16="http://schemas.microsoft.com/office/drawing/2014/main" id="{47DB1FA7-2F06-3D14-4B1B-4268881C198C}"/>
              </a:ext>
            </a:extLst>
          </p:cNvPr>
          <p:cNvSpPr>
            <a:spLocks noGrp="1"/>
          </p:cNvSpPr>
          <p:nvPr>
            <p:ph type="sldNum" sz="quarter" idx="12"/>
          </p:nvPr>
        </p:nvSpPr>
        <p:spPr/>
        <p:txBody>
          <a:bodyPr/>
          <a:lstStyle/>
          <a:p>
            <a:fld id="{2E829C69-0844-46A3-BFCB-13CF0097E05A}" type="slidenum">
              <a:rPr lang="pl-PL" smtClean="0"/>
              <a:t>‹#›</a:t>
            </a:fld>
            <a:endParaRPr lang="pl-PL" dirty="0"/>
          </a:p>
        </p:txBody>
      </p:sp>
    </p:spTree>
    <p:extLst>
      <p:ext uri="{BB962C8B-B14F-4D97-AF65-F5344CB8AC3E}">
        <p14:creationId xmlns:p14="http://schemas.microsoft.com/office/powerpoint/2010/main" val="18775437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1B9094-7E72-1C53-0DB4-46821248062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pl-PL"/>
          </a:p>
        </p:txBody>
      </p:sp>
      <p:sp>
        <p:nvSpPr>
          <p:cNvPr id="3" name="Content Placeholder 2">
            <a:extLst>
              <a:ext uri="{FF2B5EF4-FFF2-40B4-BE49-F238E27FC236}">
                <a16:creationId xmlns:a16="http://schemas.microsoft.com/office/drawing/2014/main" id="{DD58CF7B-D74D-369E-03D9-CBF2873B77B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Text Placeholder 3">
            <a:extLst>
              <a:ext uri="{FF2B5EF4-FFF2-40B4-BE49-F238E27FC236}">
                <a16:creationId xmlns:a16="http://schemas.microsoft.com/office/drawing/2014/main" id="{E1134128-A9DE-F412-C692-CEC94DA2E12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561DC01-769A-8E27-80FD-59E56B8D4675}"/>
              </a:ext>
            </a:extLst>
          </p:cNvPr>
          <p:cNvSpPr>
            <a:spLocks noGrp="1"/>
          </p:cNvSpPr>
          <p:nvPr>
            <p:ph type="dt" sz="half" idx="10"/>
          </p:nvPr>
        </p:nvSpPr>
        <p:spPr/>
        <p:txBody>
          <a:bodyPr/>
          <a:lstStyle/>
          <a:p>
            <a:fld id="{7F3CDFE7-2C11-408F-A3C0-1BDB81315D89}" type="datetimeFigureOut">
              <a:rPr lang="pl-PL" smtClean="0"/>
              <a:t>21.10.2024</a:t>
            </a:fld>
            <a:endParaRPr lang="pl-PL" dirty="0"/>
          </a:p>
        </p:txBody>
      </p:sp>
      <p:sp>
        <p:nvSpPr>
          <p:cNvPr id="6" name="Footer Placeholder 5">
            <a:extLst>
              <a:ext uri="{FF2B5EF4-FFF2-40B4-BE49-F238E27FC236}">
                <a16:creationId xmlns:a16="http://schemas.microsoft.com/office/drawing/2014/main" id="{152C06C5-C047-A1CC-226C-A931A50CB4D5}"/>
              </a:ext>
            </a:extLst>
          </p:cNvPr>
          <p:cNvSpPr>
            <a:spLocks noGrp="1"/>
          </p:cNvSpPr>
          <p:nvPr>
            <p:ph type="ftr" sz="quarter" idx="11"/>
          </p:nvPr>
        </p:nvSpPr>
        <p:spPr/>
        <p:txBody>
          <a:bodyPr/>
          <a:lstStyle/>
          <a:p>
            <a:endParaRPr lang="pl-PL" dirty="0"/>
          </a:p>
        </p:txBody>
      </p:sp>
      <p:sp>
        <p:nvSpPr>
          <p:cNvPr id="7" name="Slide Number Placeholder 6">
            <a:extLst>
              <a:ext uri="{FF2B5EF4-FFF2-40B4-BE49-F238E27FC236}">
                <a16:creationId xmlns:a16="http://schemas.microsoft.com/office/drawing/2014/main" id="{5D0DC9EB-1E7C-F393-1150-010D3EA031D1}"/>
              </a:ext>
            </a:extLst>
          </p:cNvPr>
          <p:cNvSpPr>
            <a:spLocks noGrp="1"/>
          </p:cNvSpPr>
          <p:nvPr>
            <p:ph type="sldNum" sz="quarter" idx="12"/>
          </p:nvPr>
        </p:nvSpPr>
        <p:spPr/>
        <p:txBody>
          <a:bodyPr/>
          <a:lstStyle/>
          <a:p>
            <a:fld id="{2E829C69-0844-46A3-BFCB-13CF0097E05A}" type="slidenum">
              <a:rPr lang="pl-PL" smtClean="0"/>
              <a:t>‹#›</a:t>
            </a:fld>
            <a:endParaRPr lang="pl-PL" dirty="0"/>
          </a:p>
        </p:txBody>
      </p:sp>
    </p:spTree>
    <p:extLst>
      <p:ext uri="{BB962C8B-B14F-4D97-AF65-F5344CB8AC3E}">
        <p14:creationId xmlns:p14="http://schemas.microsoft.com/office/powerpoint/2010/main" val="4978049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499166-0ED2-28F3-94A4-850B7293F94A}"/>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pl-PL"/>
          </a:p>
        </p:txBody>
      </p:sp>
      <p:sp>
        <p:nvSpPr>
          <p:cNvPr id="3" name="Picture Placeholder 2">
            <a:extLst>
              <a:ext uri="{FF2B5EF4-FFF2-40B4-BE49-F238E27FC236}">
                <a16:creationId xmlns:a16="http://schemas.microsoft.com/office/drawing/2014/main" id="{03710F7A-FE85-A8CD-7D2E-415A4B331EB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pl-PL" dirty="0"/>
          </a:p>
        </p:txBody>
      </p:sp>
      <p:sp>
        <p:nvSpPr>
          <p:cNvPr id="4" name="Text Placeholder 3">
            <a:extLst>
              <a:ext uri="{FF2B5EF4-FFF2-40B4-BE49-F238E27FC236}">
                <a16:creationId xmlns:a16="http://schemas.microsoft.com/office/drawing/2014/main" id="{5739AEEF-D57B-1987-6599-015475C0D36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986B48A-A053-A16B-C655-564963168D9E}"/>
              </a:ext>
            </a:extLst>
          </p:cNvPr>
          <p:cNvSpPr>
            <a:spLocks noGrp="1"/>
          </p:cNvSpPr>
          <p:nvPr>
            <p:ph type="dt" sz="half" idx="10"/>
          </p:nvPr>
        </p:nvSpPr>
        <p:spPr/>
        <p:txBody>
          <a:bodyPr/>
          <a:lstStyle/>
          <a:p>
            <a:fld id="{7F3CDFE7-2C11-408F-A3C0-1BDB81315D89}" type="datetimeFigureOut">
              <a:rPr lang="pl-PL" smtClean="0"/>
              <a:t>21.10.2024</a:t>
            </a:fld>
            <a:endParaRPr lang="pl-PL" dirty="0"/>
          </a:p>
        </p:txBody>
      </p:sp>
      <p:sp>
        <p:nvSpPr>
          <p:cNvPr id="6" name="Footer Placeholder 5">
            <a:extLst>
              <a:ext uri="{FF2B5EF4-FFF2-40B4-BE49-F238E27FC236}">
                <a16:creationId xmlns:a16="http://schemas.microsoft.com/office/drawing/2014/main" id="{42D5EF26-1F33-4E47-1DF9-964069907C84}"/>
              </a:ext>
            </a:extLst>
          </p:cNvPr>
          <p:cNvSpPr>
            <a:spLocks noGrp="1"/>
          </p:cNvSpPr>
          <p:nvPr>
            <p:ph type="ftr" sz="quarter" idx="11"/>
          </p:nvPr>
        </p:nvSpPr>
        <p:spPr/>
        <p:txBody>
          <a:bodyPr/>
          <a:lstStyle/>
          <a:p>
            <a:endParaRPr lang="pl-PL" dirty="0"/>
          </a:p>
        </p:txBody>
      </p:sp>
      <p:sp>
        <p:nvSpPr>
          <p:cNvPr id="7" name="Slide Number Placeholder 6">
            <a:extLst>
              <a:ext uri="{FF2B5EF4-FFF2-40B4-BE49-F238E27FC236}">
                <a16:creationId xmlns:a16="http://schemas.microsoft.com/office/drawing/2014/main" id="{3063EC94-ABC7-A0C6-68FC-060E5EBCA4FA}"/>
              </a:ext>
            </a:extLst>
          </p:cNvPr>
          <p:cNvSpPr>
            <a:spLocks noGrp="1"/>
          </p:cNvSpPr>
          <p:nvPr>
            <p:ph type="sldNum" sz="quarter" idx="12"/>
          </p:nvPr>
        </p:nvSpPr>
        <p:spPr/>
        <p:txBody>
          <a:bodyPr/>
          <a:lstStyle/>
          <a:p>
            <a:fld id="{2E829C69-0844-46A3-BFCB-13CF0097E05A}" type="slidenum">
              <a:rPr lang="pl-PL" smtClean="0"/>
              <a:t>‹#›</a:t>
            </a:fld>
            <a:endParaRPr lang="pl-PL" dirty="0"/>
          </a:p>
        </p:txBody>
      </p:sp>
    </p:spTree>
    <p:extLst>
      <p:ext uri="{BB962C8B-B14F-4D97-AF65-F5344CB8AC3E}">
        <p14:creationId xmlns:p14="http://schemas.microsoft.com/office/powerpoint/2010/main" val="257241226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769E09-DEAC-948E-A811-705F6008A6F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pl-PL"/>
          </a:p>
        </p:txBody>
      </p:sp>
      <p:sp>
        <p:nvSpPr>
          <p:cNvPr id="3" name="Text Placeholder 2">
            <a:extLst>
              <a:ext uri="{FF2B5EF4-FFF2-40B4-BE49-F238E27FC236}">
                <a16:creationId xmlns:a16="http://schemas.microsoft.com/office/drawing/2014/main" id="{87E767DE-AC6F-113F-F526-1F7F6584938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pl-PL"/>
          </a:p>
        </p:txBody>
      </p:sp>
      <p:sp>
        <p:nvSpPr>
          <p:cNvPr id="4" name="Date Placeholder 3">
            <a:extLst>
              <a:ext uri="{FF2B5EF4-FFF2-40B4-BE49-F238E27FC236}">
                <a16:creationId xmlns:a16="http://schemas.microsoft.com/office/drawing/2014/main" id="{C6C5B586-F586-2D39-CB82-1368C6873D7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82000"/>
                  </a:schemeClr>
                </a:solidFill>
              </a:defRPr>
            </a:lvl1pPr>
          </a:lstStyle>
          <a:p>
            <a:fld id="{7F3CDFE7-2C11-408F-A3C0-1BDB81315D89}" type="datetimeFigureOut">
              <a:rPr lang="pl-PL" smtClean="0"/>
              <a:t>21.10.2024</a:t>
            </a:fld>
            <a:endParaRPr lang="pl-PL" dirty="0"/>
          </a:p>
        </p:txBody>
      </p:sp>
      <p:sp>
        <p:nvSpPr>
          <p:cNvPr id="5" name="Footer Placeholder 4">
            <a:extLst>
              <a:ext uri="{FF2B5EF4-FFF2-40B4-BE49-F238E27FC236}">
                <a16:creationId xmlns:a16="http://schemas.microsoft.com/office/drawing/2014/main" id="{BD39B1BC-E981-5A3D-36A6-E5119A73261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82000"/>
                  </a:schemeClr>
                </a:solidFill>
              </a:defRPr>
            </a:lvl1pPr>
          </a:lstStyle>
          <a:p>
            <a:endParaRPr lang="pl-PL" dirty="0"/>
          </a:p>
        </p:txBody>
      </p:sp>
      <p:sp>
        <p:nvSpPr>
          <p:cNvPr id="6" name="Slide Number Placeholder 5">
            <a:extLst>
              <a:ext uri="{FF2B5EF4-FFF2-40B4-BE49-F238E27FC236}">
                <a16:creationId xmlns:a16="http://schemas.microsoft.com/office/drawing/2014/main" id="{C4FD7928-EFAA-AD1D-E2CB-8BF833570E9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82000"/>
                  </a:schemeClr>
                </a:solidFill>
              </a:defRPr>
            </a:lvl1pPr>
          </a:lstStyle>
          <a:p>
            <a:fld id="{2E829C69-0844-46A3-BFCB-13CF0097E05A}" type="slidenum">
              <a:rPr lang="pl-PL" smtClean="0"/>
              <a:t>‹#›</a:t>
            </a:fld>
            <a:endParaRPr lang="pl-PL" dirty="0"/>
          </a:p>
        </p:txBody>
      </p:sp>
    </p:spTree>
    <p:extLst>
      <p:ext uri="{BB962C8B-B14F-4D97-AF65-F5344CB8AC3E}">
        <p14:creationId xmlns:p14="http://schemas.microsoft.com/office/powerpoint/2010/main" val="15206552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l-P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a:extLst>
              <a:ext uri="{FF2B5EF4-FFF2-40B4-BE49-F238E27FC236}">
                <a16:creationId xmlns:a16="http://schemas.microsoft.com/office/drawing/2014/main" id="{3C2936EA-EE9E-ED71-4714-31E891E9AAC6}"/>
              </a:ext>
            </a:extLst>
          </p:cNvPr>
          <p:cNvSpPr>
            <a:spLocks noGrp="1"/>
          </p:cNvSpPr>
          <p:nvPr>
            <p:ph type="subTitle" idx="1"/>
          </p:nvPr>
        </p:nvSpPr>
        <p:spPr/>
        <p:txBody>
          <a:bodyPr/>
          <a:lstStyle/>
          <a:p>
            <a:endParaRPr lang="pl-PL" dirty="0"/>
          </a:p>
        </p:txBody>
      </p:sp>
      <p:sp>
        <p:nvSpPr>
          <p:cNvPr id="5" name="Title 4">
            <a:extLst>
              <a:ext uri="{FF2B5EF4-FFF2-40B4-BE49-F238E27FC236}">
                <a16:creationId xmlns:a16="http://schemas.microsoft.com/office/drawing/2014/main" id="{50739DBD-5DD9-DE61-10A1-85BDC4CEABDD}"/>
              </a:ext>
            </a:extLst>
          </p:cNvPr>
          <p:cNvSpPr>
            <a:spLocks noGrp="1"/>
          </p:cNvSpPr>
          <p:nvPr>
            <p:ph type="ctrTitle"/>
          </p:nvPr>
        </p:nvSpPr>
        <p:spPr/>
        <p:txBody>
          <a:bodyPr/>
          <a:lstStyle/>
          <a:p>
            <a:r>
              <a:rPr lang="pl-PL" dirty="0"/>
              <a:t>Gamifikacja 4</a:t>
            </a:r>
          </a:p>
        </p:txBody>
      </p:sp>
    </p:spTree>
    <p:extLst>
      <p:ext uri="{BB962C8B-B14F-4D97-AF65-F5344CB8AC3E}">
        <p14:creationId xmlns:p14="http://schemas.microsoft.com/office/powerpoint/2010/main" val="300432894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557556-1B95-A5CE-6279-BCC5F0B132E8}"/>
              </a:ext>
            </a:extLst>
          </p:cNvPr>
          <p:cNvSpPr>
            <a:spLocks noGrp="1"/>
          </p:cNvSpPr>
          <p:nvPr>
            <p:ph type="title"/>
          </p:nvPr>
        </p:nvSpPr>
        <p:spPr/>
        <p:txBody>
          <a:bodyPr/>
          <a:lstStyle/>
          <a:p>
            <a:r>
              <a:rPr lang="pl-PL" dirty="0"/>
              <a:t>Lubimy przegrywać</a:t>
            </a:r>
          </a:p>
        </p:txBody>
      </p:sp>
      <p:sp>
        <p:nvSpPr>
          <p:cNvPr id="3" name="Content Placeholder 2">
            <a:extLst>
              <a:ext uri="{FF2B5EF4-FFF2-40B4-BE49-F238E27FC236}">
                <a16:creationId xmlns:a16="http://schemas.microsoft.com/office/drawing/2014/main" id="{7C8A5218-36D3-ADF0-1CEF-DEA7BD939F17}"/>
              </a:ext>
            </a:extLst>
          </p:cNvPr>
          <p:cNvSpPr>
            <a:spLocks noGrp="1"/>
          </p:cNvSpPr>
          <p:nvPr>
            <p:ph idx="1"/>
          </p:nvPr>
        </p:nvSpPr>
        <p:spPr/>
        <p:txBody>
          <a:bodyPr>
            <a:normAutofit fontScale="92500" lnSpcReduction="20000"/>
          </a:bodyPr>
          <a:lstStyle/>
          <a:p>
            <a:r>
              <a:rPr lang="pl-PL" dirty="0"/>
              <a:t>Badania pokazują że dobry nauczyciel to nauczyciel który wstawia i dobre i złe oceny</a:t>
            </a:r>
          </a:p>
          <a:p>
            <a:r>
              <a:rPr lang="pl-PL" dirty="0"/>
              <a:t>mówi się niekiedy że nauczyciel który nie chce żeby uczniowie czegokolwiek się nauczyli wstawia jedynie dobre oceny</a:t>
            </a:r>
          </a:p>
          <a:p>
            <a:r>
              <a:rPr lang="pl-PL" dirty="0"/>
              <a:t>oczywiście prawda jest również taka że nikt nie lubi dostawać złych ocen ale z drugiej strony poczucie tego że można dostać dobrą ocenę za nic prowadzić do tego że przestajemy być motywowani do pracy i nie robimy kompletnie nic</a:t>
            </a:r>
          </a:p>
          <a:p>
            <a:r>
              <a:rPr lang="pl-PL" dirty="0"/>
              <a:t>a zatem nauczyciel który ośmieli się wstawiać złe oceny działa jako motywator jako niezbędna odskocznia i wywołuje bardzo silne późniejsze poczucie motywacji</a:t>
            </a:r>
          </a:p>
          <a:p>
            <a:r>
              <a:rPr lang="pl-PL" dirty="0"/>
              <a:t>ważne jest jedynie aby były dobrze znane reguły gry i żeby nie było później pretensji o to że ktoś tych reguł nie znał</a:t>
            </a:r>
          </a:p>
        </p:txBody>
      </p:sp>
    </p:spTree>
    <p:extLst>
      <p:ext uri="{BB962C8B-B14F-4D97-AF65-F5344CB8AC3E}">
        <p14:creationId xmlns:p14="http://schemas.microsoft.com/office/powerpoint/2010/main" val="132690472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29A6A9-5FDB-74BE-A8B5-DA04C1A7AA11}"/>
              </a:ext>
            </a:extLst>
          </p:cNvPr>
          <p:cNvSpPr>
            <a:spLocks noGrp="1"/>
          </p:cNvSpPr>
          <p:nvPr>
            <p:ph type="title"/>
          </p:nvPr>
        </p:nvSpPr>
        <p:spPr/>
        <p:txBody>
          <a:bodyPr/>
          <a:lstStyle/>
          <a:p>
            <a:r>
              <a:rPr lang="pl-PL" dirty="0"/>
              <a:t>Wyśmiać a potem pomóc</a:t>
            </a:r>
          </a:p>
        </p:txBody>
      </p:sp>
      <p:sp>
        <p:nvSpPr>
          <p:cNvPr id="3" name="Content Placeholder 2">
            <a:extLst>
              <a:ext uri="{FF2B5EF4-FFF2-40B4-BE49-F238E27FC236}">
                <a16:creationId xmlns:a16="http://schemas.microsoft.com/office/drawing/2014/main" id="{8CAD292E-760D-E8E3-0316-2A0456BD38F5}"/>
              </a:ext>
            </a:extLst>
          </p:cNvPr>
          <p:cNvSpPr>
            <a:spLocks noGrp="1"/>
          </p:cNvSpPr>
          <p:nvPr>
            <p:ph idx="1"/>
          </p:nvPr>
        </p:nvSpPr>
        <p:spPr/>
        <p:txBody>
          <a:bodyPr>
            <a:normAutofit lnSpcReduction="10000"/>
          </a:bodyPr>
          <a:lstStyle/>
          <a:p>
            <a:r>
              <a:rPr lang="pl-PL" dirty="0"/>
              <a:t> W niektórych kulturach na przykład Wielkiej Brytanii obowiązuje zasada że jeżeli osoba nam bliska przyjaciel popełnią błąd to najpierw przyjaciele taką osobę wyśmiewają, a dopiero potem pomagają </a:t>
            </a:r>
          </a:p>
          <a:p>
            <a:r>
              <a:rPr lang="pl-PL" dirty="0"/>
              <a:t>Chociaż może się to wydawać niezbyt miłe, to jest to obyczaj kulturowy, który zawiera sporo elementów motywujących, gdyż na podstawie gier stwierdzono, że pokazywanie tylko władzy zniechęca ludzi, gdyż nie ma elementu ciepła (dobrego serca), ale podobnie okazywanie dobrego serca bez elementu władzy pokazuje, że ktoś jest dobrą osobą, ale nie potrafi nam pomóc – stąd wniosek, że takie postępowanie ma sens w zakresie motywowania</a:t>
            </a:r>
          </a:p>
        </p:txBody>
      </p:sp>
    </p:spTree>
    <p:extLst>
      <p:ext uri="{BB962C8B-B14F-4D97-AF65-F5344CB8AC3E}">
        <p14:creationId xmlns:p14="http://schemas.microsoft.com/office/powerpoint/2010/main" val="2272383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9CE02C-6D7E-FD51-6EBB-8805E2089AAC}"/>
              </a:ext>
            </a:extLst>
          </p:cNvPr>
          <p:cNvSpPr>
            <a:spLocks noGrp="1"/>
          </p:cNvSpPr>
          <p:nvPr>
            <p:ph type="title"/>
          </p:nvPr>
        </p:nvSpPr>
        <p:spPr/>
        <p:txBody>
          <a:bodyPr/>
          <a:lstStyle/>
          <a:p>
            <a:r>
              <a:rPr lang="pl-PL" dirty="0"/>
              <a:t>Porażka to tylko chwilowe niepowodzenie</a:t>
            </a:r>
          </a:p>
        </p:txBody>
      </p:sp>
      <p:sp>
        <p:nvSpPr>
          <p:cNvPr id="3" name="Content Placeholder 2">
            <a:extLst>
              <a:ext uri="{FF2B5EF4-FFF2-40B4-BE49-F238E27FC236}">
                <a16:creationId xmlns:a16="http://schemas.microsoft.com/office/drawing/2014/main" id="{2FDFC206-BA45-37CA-C558-60D5BD59BF3F}"/>
              </a:ext>
            </a:extLst>
          </p:cNvPr>
          <p:cNvSpPr>
            <a:spLocks noGrp="1"/>
          </p:cNvSpPr>
          <p:nvPr>
            <p:ph idx="1"/>
          </p:nvPr>
        </p:nvSpPr>
        <p:spPr/>
        <p:txBody>
          <a:bodyPr/>
          <a:lstStyle/>
          <a:p>
            <a:r>
              <a:rPr lang="pl-PL" dirty="0"/>
              <a:t>Istotne w motywowaniu ludzi to ich traktowanie ich w taki sposób aby było jasne i oczywista że zarówno porażkę jak i sukces są zdarzeniami tymczasowymi i mogą szybko ulec odmianie</a:t>
            </a:r>
          </a:p>
          <a:p>
            <a:r>
              <a:rPr lang="pl-PL" dirty="0"/>
              <a:t>tak długo jak długo ludzie są traktowani w taki sposób że to nie oni są porażką tylko ponieśli chwilową porażkę I dalszej aktywności aby później odnosić sukcesy</a:t>
            </a:r>
          </a:p>
          <a:p>
            <a:r>
              <a:rPr lang="pl-PL" dirty="0"/>
              <a:t>to ty s charakterystyczny w grach to zawsze możliwość poprawienia się wykonania czynności Jeszcze raz tak długo do skutku aż w końcu przejdzie się dany poziom</a:t>
            </a:r>
          </a:p>
        </p:txBody>
      </p:sp>
    </p:spTree>
    <p:extLst>
      <p:ext uri="{BB962C8B-B14F-4D97-AF65-F5344CB8AC3E}">
        <p14:creationId xmlns:p14="http://schemas.microsoft.com/office/powerpoint/2010/main" val="233700434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4348C22-8A4D-7800-60EE-FE643EF9F93F}"/>
              </a:ext>
            </a:extLst>
          </p:cNvPr>
          <p:cNvSpPr>
            <a:spLocks noGrp="1"/>
          </p:cNvSpPr>
          <p:nvPr>
            <p:ph type="title"/>
          </p:nvPr>
        </p:nvSpPr>
        <p:spPr/>
        <p:txBody>
          <a:bodyPr/>
          <a:lstStyle/>
          <a:p>
            <a:r>
              <a:rPr lang="pl-PL" dirty="0"/>
              <a:t>Pozbądź się swojego ego jeżeli oczekujesz tego też od innych (pokory, zrozumienia)</a:t>
            </a:r>
          </a:p>
        </p:txBody>
      </p:sp>
      <p:sp>
        <p:nvSpPr>
          <p:cNvPr id="3" name="Content Placeholder 2">
            <a:extLst>
              <a:ext uri="{FF2B5EF4-FFF2-40B4-BE49-F238E27FC236}">
                <a16:creationId xmlns:a16="http://schemas.microsoft.com/office/drawing/2014/main" id="{4DB4ED46-2C00-6814-ADD2-1F4BA9602FB9}"/>
              </a:ext>
            </a:extLst>
          </p:cNvPr>
          <p:cNvSpPr>
            <a:spLocks noGrp="1"/>
          </p:cNvSpPr>
          <p:nvPr>
            <p:ph idx="1"/>
          </p:nvPr>
        </p:nvSpPr>
        <p:spPr/>
        <p:txBody>
          <a:bodyPr>
            <a:normAutofit fontScale="92500" lnSpcReduction="10000"/>
          </a:bodyPr>
          <a:lstStyle/>
          <a:p>
            <a:r>
              <a:rPr lang="pl-PL" dirty="0"/>
              <a:t>Gry i inne doświadczenia pokazują, że często w grupach ludzi porażka jest traktowana jako coś, co obniża wartość całego człowieka co oczywiście nie jest efektywne ani potrzebne</a:t>
            </a:r>
          </a:p>
          <a:p>
            <a:r>
              <a:rPr lang="pl-PL" dirty="0"/>
              <a:t>Dlatego dobrze jest jeżeli lider grupy pozbędzie się swojego ego, pokaże że potrafi śmiać się z samego siebie, wygłupiać się, obniży swoją pozycję w stosunku do grupy – bo to pozwoli i im pozbyć się ego, żartować, wygłupiać się</a:t>
            </a:r>
          </a:p>
          <a:p>
            <a:r>
              <a:rPr lang="pl-PL" dirty="0"/>
              <a:t>A to z kolei daje szansę na wspomniany mechanizm wyśmiania i późniejszej pomocy osobie, która popełni błąd</a:t>
            </a:r>
          </a:p>
          <a:p>
            <a:r>
              <a:rPr lang="pl-PL" dirty="0"/>
              <a:t>Ludziom pomaga zobaczenie, że my też popełniamy błędy, że to nic strasznego, osoba na najwyższej pozycji może też pokazać, że czasami popełnia błędy</a:t>
            </a:r>
          </a:p>
          <a:p>
            <a:endParaRPr lang="pl-PL" dirty="0"/>
          </a:p>
        </p:txBody>
      </p:sp>
    </p:spTree>
    <p:extLst>
      <p:ext uri="{BB962C8B-B14F-4D97-AF65-F5344CB8AC3E}">
        <p14:creationId xmlns:p14="http://schemas.microsoft.com/office/powerpoint/2010/main" val="3505270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0BD8A1-0734-7375-33E4-3D761E6D77EB}"/>
              </a:ext>
            </a:extLst>
          </p:cNvPr>
          <p:cNvSpPr>
            <a:spLocks noGrp="1"/>
          </p:cNvSpPr>
          <p:nvPr>
            <p:ph type="title"/>
          </p:nvPr>
        </p:nvSpPr>
        <p:spPr/>
        <p:txBody>
          <a:bodyPr/>
          <a:lstStyle/>
          <a:p>
            <a:r>
              <a:rPr lang="pl-PL" dirty="0"/>
              <a:t>Wyrównywanie różnego statusu</a:t>
            </a:r>
          </a:p>
        </p:txBody>
      </p:sp>
      <p:sp>
        <p:nvSpPr>
          <p:cNvPr id="3" name="Content Placeholder 2">
            <a:extLst>
              <a:ext uri="{FF2B5EF4-FFF2-40B4-BE49-F238E27FC236}">
                <a16:creationId xmlns:a16="http://schemas.microsoft.com/office/drawing/2014/main" id="{65C39B4D-3520-F1DD-46B5-ED64B9BA464D}"/>
              </a:ext>
            </a:extLst>
          </p:cNvPr>
          <p:cNvSpPr>
            <a:spLocks noGrp="1"/>
          </p:cNvSpPr>
          <p:nvPr>
            <p:ph idx="1"/>
          </p:nvPr>
        </p:nvSpPr>
        <p:spPr/>
        <p:txBody>
          <a:bodyPr>
            <a:normAutofit fontScale="92500" lnSpcReduction="20000"/>
          </a:bodyPr>
          <a:lstStyle/>
          <a:p>
            <a:r>
              <a:rPr lang="pl-PL" dirty="0"/>
              <a:t>W pracy zawodowej czy w życiu prywatnym mają różny status społeczny i status zawodowy</a:t>
            </a:r>
          </a:p>
          <a:p>
            <a:r>
              <a:rPr lang="pl-PL" dirty="0"/>
              <a:t>jeżeli te osoby przyjaźnią się to ten status się wyrównuje gdyż dążą do tego obydwie osoby mają do siebie zaufanie i mogą sobie pomagać</a:t>
            </a:r>
          </a:p>
          <a:p>
            <a:r>
              <a:rPr lang="pl-PL" dirty="0"/>
              <a:t>jeżeli 2 osoby nie przyjaźnią się wtedy do takiej wymiany statusu nie dochodzi i pozostają na różnych poziomach co skutkuje brakiem zaufania i automatycznie pomagania sobie</a:t>
            </a:r>
          </a:p>
          <a:p>
            <a:r>
              <a:rPr lang="pl-PL" dirty="0"/>
              <a:t>jak już zobaczyliśmy motywowanie ludzi wymaga aby nie traktowali porażek jako czegoś co ich definiuje ani nie pozwalać otoczeniu aby definiowało człowieka przez jego porażkę</a:t>
            </a:r>
          </a:p>
          <a:p>
            <a:r>
              <a:rPr lang="pl-PL" dirty="0"/>
              <a:t>aby to osiągnąć musi właśnie dojść do wyrównania statusu i stąd właśnie potrzebny jest pozbycie się własnego ego</a:t>
            </a:r>
          </a:p>
        </p:txBody>
      </p:sp>
    </p:spTree>
    <p:extLst>
      <p:ext uri="{BB962C8B-B14F-4D97-AF65-F5344CB8AC3E}">
        <p14:creationId xmlns:p14="http://schemas.microsoft.com/office/powerpoint/2010/main" val="100365524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A23FF7-C552-0409-4A6D-78E71E4B8D4B}"/>
              </a:ext>
            </a:extLst>
          </p:cNvPr>
          <p:cNvSpPr>
            <a:spLocks noGrp="1"/>
          </p:cNvSpPr>
          <p:nvPr>
            <p:ph type="title"/>
          </p:nvPr>
        </p:nvSpPr>
        <p:spPr>
          <a:xfrm>
            <a:off x="838200" y="0"/>
            <a:ext cx="10515600" cy="734101"/>
          </a:xfrm>
        </p:spPr>
        <p:txBody>
          <a:bodyPr/>
          <a:lstStyle/>
          <a:p>
            <a:r>
              <a:rPr lang="pl-PL" dirty="0"/>
              <a:t>Pozbądź się swojego ego</a:t>
            </a:r>
          </a:p>
        </p:txBody>
      </p:sp>
      <p:sp>
        <p:nvSpPr>
          <p:cNvPr id="3" name="Content Placeholder 2">
            <a:extLst>
              <a:ext uri="{FF2B5EF4-FFF2-40B4-BE49-F238E27FC236}">
                <a16:creationId xmlns:a16="http://schemas.microsoft.com/office/drawing/2014/main" id="{27DB495B-D43D-6AE1-C2C8-2637D6DA3275}"/>
              </a:ext>
            </a:extLst>
          </p:cNvPr>
          <p:cNvSpPr>
            <a:spLocks noGrp="1"/>
          </p:cNvSpPr>
          <p:nvPr>
            <p:ph idx="1"/>
          </p:nvPr>
        </p:nvSpPr>
        <p:spPr>
          <a:xfrm>
            <a:off x="496111" y="904672"/>
            <a:ext cx="11186808" cy="5466945"/>
          </a:xfrm>
        </p:spPr>
        <p:txBody>
          <a:bodyPr>
            <a:normAutofit fontScale="92500" lnSpcReduction="10000"/>
          </a:bodyPr>
          <a:lstStyle/>
          <a:p>
            <a:r>
              <a:rPr lang="pl-PL" dirty="0"/>
              <a:t>Obawa przed wystąpieniem publicznym wynika stąd, że obawiamy się publicznego upokorzenia – czyli to nasze EGO boi się, że ucierpi</a:t>
            </a:r>
          </a:p>
          <a:p>
            <a:r>
              <a:rPr lang="pl-PL" dirty="0"/>
              <a:t>Jeżeli publicznej prezentacji nagle stracimy naszą maskę w znaczeniu Gombrowicza czyli to wszystko za co podajemy się a niekoniecznie jesteśmy, to nasze ego będzie myślało że umarło</a:t>
            </a:r>
          </a:p>
          <a:p>
            <a:r>
              <a:rPr lang="pl-PL" dirty="0"/>
              <a:t>Jest to odpowiednie gdyby nasze ciało fizyczne wyskoczyło z samolotu</a:t>
            </a:r>
          </a:p>
          <a:p>
            <a:r>
              <a:rPr lang="pl-PL" dirty="0"/>
              <a:t>Problem polega na tym że ego nie łączy się z ego lecz ludzie wiążą się z innymi ludźmi</a:t>
            </a:r>
          </a:p>
          <a:p>
            <a:r>
              <a:rPr lang="pl-PL" dirty="0"/>
              <a:t>Ego to osłona to otoczka którą zasłaniamy się przed światem aby nikt nas nie skrzywdził, to tarcza którą budujemy w oparciu o naszym pozycję albo jednorazowy sukces</a:t>
            </a:r>
          </a:p>
          <a:p>
            <a:r>
              <a:rPr lang="pl-PL" dirty="0"/>
              <a:t>Chcemy utrzymać tę naszą osobowość czyli ego pojeść nam tak z tym bezpiecznie ale niestety uniemożliwia to kontakt z drugą osobą bo jesteśmy nieautentyczni i nieprawdziwi</a:t>
            </a:r>
          </a:p>
          <a:p>
            <a:endParaRPr lang="pl-PL" dirty="0"/>
          </a:p>
        </p:txBody>
      </p:sp>
    </p:spTree>
    <p:extLst>
      <p:ext uri="{BB962C8B-B14F-4D97-AF65-F5344CB8AC3E}">
        <p14:creationId xmlns:p14="http://schemas.microsoft.com/office/powerpoint/2010/main" val="75689029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F6B1859-D684-8FA7-1D08-526CB611E6E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245E0DC-411E-D181-1E86-2C2FAE17BE54}"/>
              </a:ext>
            </a:extLst>
          </p:cNvPr>
          <p:cNvSpPr>
            <a:spLocks noGrp="1"/>
          </p:cNvSpPr>
          <p:nvPr>
            <p:ph type="title"/>
          </p:nvPr>
        </p:nvSpPr>
        <p:spPr>
          <a:xfrm>
            <a:off x="838200" y="0"/>
            <a:ext cx="10515600" cy="734101"/>
          </a:xfrm>
        </p:spPr>
        <p:txBody>
          <a:bodyPr/>
          <a:lstStyle/>
          <a:p>
            <a:r>
              <a:rPr lang="pl-PL" dirty="0"/>
              <a:t>Pozbądź się swojego ego</a:t>
            </a:r>
          </a:p>
        </p:txBody>
      </p:sp>
      <p:sp>
        <p:nvSpPr>
          <p:cNvPr id="3" name="Content Placeholder 2">
            <a:extLst>
              <a:ext uri="{FF2B5EF4-FFF2-40B4-BE49-F238E27FC236}">
                <a16:creationId xmlns:a16="http://schemas.microsoft.com/office/drawing/2014/main" id="{86BBC091-E114-EC67-C75A-EE34782D836C}"/>
              </a:ext>
            </a:extLst>
          </p:cNvPr>
          <p:cNvSpPr>
            <a:spLocks noGrp="1"/>
          </p:cNvSpPr>
          <p:nvPr>
            <p:ph idx="1"/>
          </p:nvPr>
        </p:nvSpPr>
        <p:spPr>
          <a:xfrm>
            <a:off x="496111" y="904672"/>
            <a:ext cx="11186808" cy="5466945"/>
          </a:xfrm>
        </p:spPr>
        <p:txBody>
          <a:bodyPr>
            <a:normAutofit/>
          </a:bodyPr>
          <a:lstStyle/>
          <a:p>
            <a:r>
              <a:rPr lang="pl-PL" dirty="0"/>
              <a:t>Tylko odrzucenie tarczy ochronnej jaką tworzą sobie ludzie czyli właśnie maski czyli właśnie tego pozwala na nawiązanie prawdziwego połączenia z drugim człowiekiem który też musiał się pozbyć tejże swojej maski</a:t>
            </a:r>
          </a:p>
          <a:p>
            <a:r>
              <a:rPr lang="pl-PL" dirty="0"/>
              <a:t>Kiedy jesteś bez swojej maski możesz podejmować faktycznie decyzje za siebie a nie za osoba którą udajesz że jesteś przez to stajesz się prawdziwym sobą</a:t>
            </a:r>
          </a:p>
          <a:p>
            <a:r>
              <a:rPr lang="pl-PL" dirty="0"/>
              <a:t>W niektórych firmach przed poważnymi spotkaniami odbywa się 5 minutowa zabawa w trakcie której ludzie zachowują się głupi sposób popełniają błędy rozśmieszają się nawzajem a wszystko po to aby już na tym poważnym spotkaniu zrzucić maskę i rozmawiać między sobą jak prawdziwi ludzie</a:t>
            </a:r>
          </a:p>
          <a:p>
            <a:endParaRPr lang="pl-PL" dirty="0"/>
          </a:p>
        </p:txBody>
      </p:sp>
    </p:spTree>
    <p:extLst>
      <p:ext uri="{BB962C8B-B14F-4D97-AF65-F5344CB8AC3E}">
        <p14:creationId xmlns:p14="http://schemas.microsoft.com/office/powerpoint/2010/main" val="38900938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D08B31D-FB75-F51D-1B99-CA0B08505AF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0B4C030-130D-7BA3-EE2A-11E8006AD25F}"/>
              </a:ext>
            </a:extLst>
          </p:cNvPr>
          <p:cNvSpPr>
            <a:spLocks noGrp="1"/>
          </p:cNvSpPr>
          <p:nvPr>
            <p:ph type="title"/>
          </p:nvPr>
        </p:nvSpPr>
        <p:spPr>
          <a:xfrm>
            <a:off x="838200" y="0"/>
            <a:ext cx="10515600" cy="734101"/>
          </a:xfrm>
        </p:spPr>
        <p:txBody>
          <a:bodyPr/>
          <a:lstStyle/>
          <a:p>
            <a:r>
              <a:rPr lang="pl-PL" dirty="0"/>
              <a:t>Pozbądź się swojego ego</a:t>
            </a:r>
          </a:p>
        </p:txBody>
      </p:sp>
      <p:sp>
        <p:nvSpPr>
          <p:cNvPr id="3" name="Content Placeholder 2">
            <a:extLst>
              <a:ext uri="{FF2B5EF4-FFF2-40B4-BE49-F238E27FC236}">
                <a16:creationId xmlns:a16="http://schemas.microsoft.com/office/drawing/2014/main" id="{1D084AC8-F5D8-61EB-E2C8-647074483749}"/>
              </a:ext>
            </a:extLst>
          </p:cNvPr>
          <p:cNvSpPr>
            <a:spLocks noGrp="1"/>
          </p:cNvSpPr>
          <p:nvPr>
            <p:ph idx="1"/>
          </p:nvPr>
        </p:nvSpPr>
        <p:spPr>
          <a:xfrm>
            <a:off x="496111" y="904672"/>
            <a:ext cx="11186808" cy="5466945"/>
          </a:xfrm>
        </p:spPr>
        <p:txBody>
          <a:bodyPr>
            <a:normAutofit/>
          </a:bodyPr>
          <a:lstStyle/>
          <a:p>
            <a:r>
              <a:rPr lang="pl-PL" dirty="0"/>
              <a:t>Jeżeli uczestniczyliście w poważnych spotkaniach biznesowych to wiecie że często ludzie nie miał rzeczy tylko po to żeby zrobić wrażenie mądrego inteligentnego wartościowego później następna sobota krupnicza kolejne 20 minut trwa taka autoreklama</a:t>
            </a:r>
          </a:p>
          <a:p>
            <a:r>
              <a:rPr lang="pl-PL" dirty="0"/>
              <a:t>po czym po kolejnych 10 minutach jakaś osoba przypomina sobie że popełniła jakiś błąd i znowu zaczyna gadać bzdury tylko po to aby zrobić wrażenie mądre i rzeczowe prostować błędy które popełniła chwilę temu</a:t>
            </a:r>
          </a:p>
          <a:p>
            <a:r>
              <a:rPr lang="pl-PL" dirty="0"/>
              <a:t>W ten sposób bardzo często w czasie spotkań biznesowych zamiast podjąć jakieś ustalenia i coś zrobić przez 2 3 godziny trwa tylko i wyłącznie bronienie swojego ego tej pozycji zawodowej i konkurs kto jest mądrzejszy inteligentniejszy i osiągnął więcej sukcesów</a:t>
            </a:r>
          </a:p>
        </p:txBody>
      </p:sp>
    </p:spTree>
    <p:extLst>
      <p:ext uri="{BB962C8B-B14F-4D97-AF65-F5344CB8AC3E}">
        <p14:creationId xmlns:p14="http://schemas.microsoft.com/office/powerpoint/2010/main" val="42517195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4BC096A4-A3AF-6778-B2B4-CF08B954FF6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539CA04A-CBA3-C26D-D109-14B7CF35D15E}"/>
              </a:ext>
            </a:extLst>
          </p:cNvPr>
          <p:cNvSpPr>
            <a:spLocks noGrp="1"/>
          </p:cNvSpPr>
          <p:nvPr>
            <p:ph type="title"/>
          </p:nvPr>
        </p:nvSpPr>
        <p:spPr>
          <a:xfrm>
            <a:off x="838200" y="0"/>
            <a:ext cx="10515600" cy="734101"/>
          </a:xfrm>
        </p:spPr>
        <p:txBody>
          <a:bodyPr/>
          <a:lstStyle/>
          <a:p>
            <a:r>
              <a:rPr lang="pl-PL" dirty="0"/>
              <a:t>Pozbądź się swojego ego</a:t>
            </a:r>
          </a:p>
        </p:txBody>
      </p:sp>
      <p:sp>
        <p:nvSpPr>
          <p:cNvPr id="3" name="Content Placeholder 2">
            <a:extLst>
              <a:ext uri="{FF2B5EF4-FFF2-40B4-BE49-F238E27FC236}">
                <a16:creationId xmlns:a16="http://schemas.microsoft.com/office/drawing/2014/main" id="{05816095-C871-F534-AA82-D1BD7835A7A5}"/>
              </a:ext>
            </a:extLst>
          </p:cNvPr>
          <p:cNvSpPr>
            <a:spLocks noGrp="1"/>
          </p:cNvSpPr>
          <p:nvPr>
            <p:ph idx="1"/>
          </p:nvPr>
        </p:nvSpPr>
        <p:spPr>
          <a:xfrm>
            <a:off x="496111" y="904672"/>
            <a:ext cx="11186808" cy="5466945"/>
          </a:xfrm>
        </p:spPr>
        <p:txBody>
          <a:bodyPr>
            <a:normAutofit/>
          </a:bodyPr>
          <a:lstStyle/>
          <a:p>
            <a:r>
              <a:rPr lang="pl-PL" dirty="0"/>
              <a:t>Pozbycie się tego pozwala podejmować decyzje w swoim własnym imieniu a nie w imieniu maski którą chcemy nosić pod którą chcemy aby ludzie nas postrzegali</a:t>
            </a:r>
          </a:p>
          <a:p>
            <a:r>
              <a:rPr lang="pl-PL" dirty="0"/>
              <a:t>to co istotne to zarówno my jak i otoczenie będzie widziało kiedy decyzje podejmujemy jako człowiek a nie jako nasze noska i jest to bardzo istotne część motywacji zarówno nas samych jak i innych ludzi że Tomek a nie pozory które chcemy stwarzać</a:t>
            </a:r>
          </a:p>
          <a:p>
            <a:endParaRPr lang="pl-PL" dirty="0"/>
          </a:p>
        </p:txBody>
      </p:sp>
    </p:spTree>
    <p:extLst>
      <p:ext uri="{BB962C8B-B14F-4D97-AF65-F5344CB8AC3E}">
        <p14:creationId xmlns:p14="http://schemas.microsoft.com/office/powerpoint/2010/main" val="431449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EEBD15F-5C05-6A42-63A2-28377A1AD30A}"/>
              </a:ext>
            </a:extLst>
          </p:cNvPr>
          <p:cNvSpPr>
            <a:spLocks noGrp="1"/>
          </p:cNvSpPr>
          <p:nvPr>
            <p:ph type="title"/>
          </p:nvPr>
        </p:nvSpPr>
        <p:spPr/>
        <p:txBody>
          <a:bodyPr/>
          <a:lstStyle/>
          <a:p>
            <a:r>
              <a:rPr lang="pl-PL" dirty="0"/>
              <a:t>Zadanie</a:t>
            </a:r>
          </a:p>
        </p:txBody>
      </p:sp>
      <p:sp>
        <p:nvSpPr>
          <p:cNvPr id="3" name="Content Placeholder 2">
            <a:extLst>
              <a:ext uri="{FF2B5EF4-FFF2-40B4-BE49-F238E27FC236}">
                <a16:creationId xmlns:a16="http://schemas.microsoft.com/office/drawing/2014/main" id="{99993FC4-9579-5840-5B28-9C297F76DA87}"/>
              </a:ext>
            </a:extLst>
          </p:cNvPr>
          <p:cNvSpPr>
            <a:spLocks noGrp="1"/>
          </p:cNvSpPr>
          <p:nvPr>
            <p:ph idx="1"/>
          </p:nvPr>
        </p:nvSpPr>
        <p:spPr/>
        <p:txBody>
          <a:bodyPr/>
          <a:lstStyle/>
          <a:p>
            <a:r>
              <a:rPr lang="pl-PL" dirty="0"/>
              <a:t> Pomyśl o jakiejś grupie ludzi w której uczestniczysz i w której chcesz wzbudzić motywację</a:t>
            </a:r>
          </a:p>
          <a:p>
            <a:r>
              <a:rPr lang="pl-PL" dirty="0"/>
              <a:t>zastanów się czy ludzie </a:t>
            </a:r>
            <a:r>
              <a:rPr lang="pl-PL" dirty="0" err="1"/>
              <a:t>cinie</a:t>
            </a:r>
            <a:r>
              <a:rPr lang="pl-PL" dirty="0"/>
              <a:t> starają się chronić za pomocą swojej maski czyli udawania kogoś kim nie są</a:t>
            </a:r>
          </a:p>
          <a:p>
            <a:r>
              <a:rPr lang="pl-PL" dirty="0"/>
              <a:t>jeżeli tak jest poza zastanów się jakie podjąć czynności działania aby zrzucili te maski</a:t>
            </a:r>
          </a:p>
        </p:txBody>
      </p:sp>
    </p:spTree>
    <p:extLst>
      <p:ext uri="{BB962C8B-B14F-4D97-AF65-F5344CB8AC3E}">
        <p14:creationId xmlns:p14="http://schemas.microsoft.com/office/powerpoint/2010/main" val="11705130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2FFA2-93DB-B8F8-1320-3321471E82CB}"/>
              </a:ext>
            </a:extLst>
          </p:cNvPr>
          <p:cNvSpPr>
            <a:spLocks noGrp="1"/>
          </p:cNvSpPr>
          <p:nvPr>
            <p:ph type="title"/>
          </p:nvPr>
        </p:nvSpPr>
        <p:spPr>
          <a:xfrm>
            <a:off x="761803" y="350196"/>
            <a:ext cx="4646904" cy="1624520"/>
          </a:xfrm>
        </p:spPr>
        <p:txBody>
          <a:bodyPr anchor="ctr">
            <a:normAutofit/>
          </a:bodyPr>
          <a:lstStyle/>
          <a:p>
            <a:r>
              <a:rPr lang="pl-PL" sz="4000" dirty="0"/>
              <a:t>Ludzie potrzebują uczestniczyć</a:t>
            </a:r>
          </a:p>
        </p:txBody>
      </p:sp>
      <p:sp>
        <p:nvSpPr>
          <p:cNvPr id="3" name="Content Placeholder 2">
            <a:extLst>
              <a:ext uri="{FF2B5EF4-FFF2-40B4-BE49-F238E27FC236}">
                <a16:creationId xmlns:a16="http://schemas.microsoft.com/office/drawing/2014/main" id="{AD2DB5B4-0A78-CE82-6A75-AEE5D4891B3F}"/>
              </a:ext>
            </a:extLst>
          </p:cNvPr>
          <p:cNvSpPr>
            <a:spLocks noGrp="1"/>
          </p:cNvSpPr>
          <p:nvPr>
            <p:ph idx="1"/>
          </p:nvPr>
        </p:nvSpPr>
        <p:spPr>
          <a:xfrm>
            <a:off x="761802" y="2743200"/>
            <a:ext cx="4646905" cy="3613149"/>
          </a:xfrm>
        </p:spPr>
        <p:txBody>
          <a:bodyPr anchor="ctr">
            <a:normAutofit/>
          </a:bodyPr>
          <a:lstStyle/>
          <a:p>
            <a:r>
              <a:rPr lang="pl-PL" sz="1700" dirty="0"/>
              <a:t>Kolejną rzeczą jaką nauczyły nas o motywacji gry to to, że ludzie potrzebują aktywnie uczestniczyć w grze lub w aktywnościach</a:t>
            </a:r>
          </a:p>
          <a:p>
            <a:r>
              <a:rPr lang="pl-PL" sz="1700" dirty="0"/>
              <a:t>Pracownicy firmy w której jest tzw. mikrozarządzanie, czyli każdą najmniejszą decyzję podejmuje za nich kierownik, bardzo szybko się zwalniają, chyba że faktycznie są początkujący i nie potrafią podjąć nawet takich najprostszych decyzji</a:t>
            </a:r>
          </a:p>
          <a:p>
            <a:r>
              <a:rPr lang="pl-PL" sz="1700" dirty="0"/>
              <a:t>We wszelkich projektach społecznych ludzie potrzebują poczucia, że zostali wysłuchani, że mają realny wpływ na realizację projektu, inaczej odejdą</a:t>
            </a:r>
          </a:p>
        </p:txBody>
      </p:sp>
      <p:pic>
        <p:nvPicPr>
          <p:cNvPr id="6" name="Picture 5" descr="Foosbally piłkarskie">
            <a:extLst>
              <a:ext uri="{FF2B5EF4-FFF2-40B4-BE49-F238E27FC236}">
                <a16:creationId xmlns:a16="http://schemas.microsoft.com/office/drawing/2014/main" id="{79BC3085-35C5-926A-70AE-7C085323BB93}"/>
              </a:ext>
            </a:extLst>
          </p:cNvPr>
          <p:cNvPicPr>
            <a:picLocks noChangeAspect="1"/>
          </p:cNvPicPr>
          <p:nvPr/>
        </p:nvPicPr>
        <p:blipFill>
          <a:blip r:embed="rId2"/>
          <a:srcRect l="23531" r="17292"/>
          <a:stretch/>
        </p:blipFill>
        <p:spPr>
          <a:xfrm>
            <a:off x="6096000" y="1"/>
            <a:ext cx="6102825" cy="6858000"/>
          </a:xfrm>
          <a:prstGeom prst="rect">
            <a:avLst/>
          </a:prstGeom>
        </p:spPr>
      </p:pic>
      <p:sp>
        <p:nvSpPr>
          <p:cNvPr id="4" name="Slide Number Placeholder 3">
            <a:extLst>
              <a:ext uri="{FF2B5EF4-FFF2-40B4-BE49-F238E27FC236}">
                <a16:creationId xmlns:a16="http://schemas.microsoft.com/office/drawing/2014/main" id="{BFC1555D-16C7-CE53-24B5-D007D62BAA0B}"/>
              </a:ext>
            </a:extLst>
          </p:cNvPr>
          <p:cNvSpPr>
            <a:spLocks noGrp="1"/>
          </p:cNvSpPr>
          <p:nvPr>
            <p:ph type="sldNum" sz="quarter" idx="12"/>
          </p:nvPr>
        </p:nvSpPr>
        <p:spPr>
          <a:xfrm>
            <a:off x="8732520" y="6356350"/>
            <a:ext cx="3200400" cy="365125"/>
          </a:xfrm>
        </p:spPr>
        <p:txBody>
          <a:bodyPr>
            <a:normAutofit/>
          </a:bodyPr>
          <a:lstStyle/>
          <a:p>
            <a:pPr>
              <a:spcAft>
                <a:spcPts val="600"/>
              </a:spcAft>
            </a:pPr>
            <a:fld id="{2DF5758F-4C72-4BF8-97FC-46819E1C8CEB}" type="slidenum">
              <a:rPr lang="pl-PL">
                <a:solidFill>
                  <a:srgbClr val="FFFFFF"/>
                </a:solidFill>
              </a:rPr>
              <a:pPr>
                <a:spcAft>
                  <a:spcPts val="600"/>
                </a:spcAft>
              </a:pPr>
              <a:t>2</a:t>
            </a:fld>
            <a:endParaRPr lang="pl-PL" dirty="0">
              <a:solidFill>
                <a:srgbClr val="FFFFFF"/>
              </a:solidFill>
            </a:endParaRPr>
          </a:p>
        </p:txBody>
      </p:sp>
    </p:spTree>
    <p:extLst>
      <p:ext uri="{BB962C8B-B14F-4D97-AF65-F5344CB8AC3E}">
        <p14:creationId xmlns:p14="http://schemas.microsoft.com/office/powerpoint/2010/main" val="3059584852"/>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3A104E8-F948-0E49-186C-9D9DA276BC9F}"/>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06ED01C-C311-EF42-D010-405922F8889E}"/>
              </a:ext>
            </a:extLst>
          </p:cNvPr>
          <p:cNvSpPr>
            <a:spLocks noGrp="1"/>
          </p:cNvSpPr>
          <p:nvPr>
            <p:ph type="title"/>
          </p:nvPr>
        </p:nvSpPr>
        <p:spPr/>
        <p:txBody>
          <a:bodyPr/>
          <a:lstStyle/>
          <a:p>
            <a:r>
              <a:rPr lang="pl-PL" dirty="0"/>
              <a:t>Wspólnota</a:t>
            </a:r>
          </a:p>
        </p:txBody>
      </p:sp>
      <p:sp>
        <p:nvSpPr>
          <p:cNvPr id="3" name="Content Placeholder 2">
            <a:extLst>
              <a:ext uri="{FF2B5EF4-FFF2-40B4-BE49-F238E27FC236}">
                <a16:creationId xmlns:a16="http://schemas.microsoft.com/office/drawing/2014/main" id="{81BCEBC4-B6C0-4F09-C002-2F329FA37716}"/>
              </a:ext>
            </a:extLst>
          </p:cNvPr>
          <p:cNvSpPr>
            <a:spLocks noGrp="1"/>
          </p:cNvSpPr>
          <p:nvPr>
            <p:ph idx="1"/>
          </p:nvPr>
        </p:nvSpPr>
        <p:spPr/>
        <p:txBody>
          <a:bodyPr/>
          <a:lstStyle/>
          <a:p>
            <a:r>
              <a:rPr lang="pl-PL" dirty="0"/>
              <a:t>Poczucie wspólnoty i akceptacji jest jedno z najistotniejszych potrzeb człowieka która jednocześnie we współczesnym świecie jest najsłabiej zaspokajane gdyż bardzo wyizolowanym społeczeństwie bez tradycji bez czas na spotkania</a:t>
            </a:r>
          </a:p>
          <a:p>
            <a:r>
              <a:rPr lang="pl-PL" dirty="0"/>
              <a:t>jest to ciekawy problem że drabinie potrzeb </a:t>
            </a:r>
            <a:r>
              <a:rPr lang="pl-PL" dirty="0" err="1"/>
              <a:t>maslowa</a:t>
            </a:r>
            <a:r>
              <a:rPr lang="pl-PL" dirty="0"/>
              <a:t> jest to jedna z najniższych potrzeb czyli coś czego ludzie desperacko potrzebują a jednocześnie jest to potrzeba prawie w ogóle nie zaspokojona</a:t>
            </a:r>
          </a:p>
          <a:p>
            <a:r>
              <a:rPr lang="pl-PL" dirty="0"/>
              <a:t>stąd jest to jeden z najistotniejszych tematów jeżeli chodzi o motywowanie siebie i innych ludzi</a:t>
            </a:r>
          </a:p>
        </p:txBody>
      </p:sp>
    </p:spTree>
    <p:extLst>
      <p:ext uri="{BB962C8B-B14F-4D97-AF65-F5344CB8AC3E}">
        <p14:creationId xmlns:p14="http://schemas.microsoft.com/office/powerpoint/2010/main" val="130079325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D1E4F1C-0243-34AA-11E6-F2E36EDFDD2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4C2398C7-3146-A477-3B9E-D77E377873F0}"/>
              </a:ext>
            </a:extLst>
          </p:cNvPr>
          <p:cNvSpPr>
            <a:spLocks noGrp="1"/>
          </p:cNvSpPr>
          <p:nvPr>
            <p:ph type="title"/>
          </p:nvPr>
        </p:nvSpPr>
        <p:spPr/>
        <p:txBody>
          <a:bodyPr/>
          <a:lstStyle/>
          <a:p>
            <a:r>
              <a:rPr lang="pl-PL" dirty="0"/>
              <a:t> Wspólnota</a:t>
            </a:r>
          </a:p>
        </p:txBody>
      </p:sp>
      <p:sp>
        <p:nvSpPr>
          <p:cNvPr id="3" name="Content Placeholder 2">
            <a:extLst>
              <a:ext uri="{FF2B5EF4-FFF2-40B4-BE49-F238E27FC236}">
                <a16:creationId xmlns:a16="http://schemas.microsoft.com/office/drawing/2014/main" id="{C0B05CB6-7272-DF49-CAB7-F280823C8A34}"/>
              </a:ext>
            </a:extLst>
          </p:cNvPr>
          <p:cNvSpPr>
            <a:spLocks noGrp="1"/>
          </p:cNvSpPr>
          <p:nvPr>
            <p:ph idx="1"/>
          </p:nvPr>
        </p:nvSpPr>
        <p:spPr/>
        <p:txBody>
          <a:bodyPr/>
          <a:lstStyle/>
          <a:p>
            <a:r>
              <a:rPr lang="pl-PL" dirty="0"/>
              <a:t>Niektórym ludziom wydaje się że potrzeba jest zaspokajana bo przecież mamy tyle mediów społecznościowych na których mamy kręgi znajomych ale nie są to prawdziwe znajomości ani prawdziwa wspólnota</a:t>
            </a:r>
          </a:p>
          <a:p>
            <a:r>
              <a:rPr lang="pl-PL" dirty="0"/>
              <a:t>Niekiedy również ludzie ustanawiają różne relacje dominacji lub zależności zawodowej lub prywatnej, ale ponownie to wszystko nie jest w żaden sposób budowanie wspólnoty jakiej potrzebuje każdy człowiek</a:t>
            </a:r>
          </a:p>
        </p:txBody>
      </p:sp>
    </p:spTree>
    <p:extLst>
      <p:ext uri="{BB962C8B-B14F-4D97-AF65-F5344CB8AC3E}">
        <p14:creationId xmlns:p14="http://schemas.microsoft.com/office/powerpoint/2010/main" val="243736323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6A14782-1C84-8D1A-26AB-C17609BB8807}"/>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1E908CA7-1C73-DAD5-DB1C-6681914DB1F8}"/>
              </a:ext>
            </a:extLst>
          </p:cNvPr>
          <p:cNvSpPr>
            <a:spLocks noGrp="1"/>
          </p:cNvSpPr>
          <p:nvPr>
            <p:ph type="title"/>
          </p:nvPr>
        </p:nvSpPr>
        <p:spPr/>
        <p:txBody>
          <a:bodyPr/>
          <a:lstStyle/>
          <a:p>
            <a:r>
              <a:rPr lang="pl-PL" dirty="0"/>
              <a:t>Wspólnota</a:t>
            </a:r>
          </a:p>
        </p:txBody>
      </p:sp>
      <p:sp>
        <p:nvSpPr>
          <p:cNvPr id="3" name="Content Placeholder 2">
            <a:extLst>
              <a:ext uri="{FF2B5EF4-FFF2-40B4-BE49-F238E27FC236}">
                <a16:creationId xmlns:a16="http://schemas.microsoft.com/office/drawing/2014/main" id="{D1464770-47CE-EEC5-4B3C-9139FA869F59}"/>
              </a:ext>
            </a:extLst>
          </p:cNvPr>
          <p:cNvSpPr>
            <a:spLocks noGrp="1"/>
          </p:cNvSpPr>
          <p:nvPr>
            <p:ph idx="1"/>
          </p:nvPr>
        </p:nvSpPr>
        <p:spPr/>
        <p:txBody>
          <a:bodyPr/>
          <a:lstStyle/>
          <a:p>
            <a:r>
              <a:rPr lang="pl-PL" dirty="0"/>
              <a:t>Oznaką braku poczucia akceptacji są różnego rodzaju ucieczki i używki</a:t>
            </a:r>
          </a:p>
          <a:p>
            <a:r>
              <a:rPr lang="pl-PL" dirty="0"/>
              <a:t>spróbuj przypomnieć sobie być może początek studiów o pilną sytuację w której było się toczone przez setki jak nie 1000 ludzi i pozornie delikatne twoi znajomi i pozornie była to wspólnota drugiej strony czułeś się natura samotnie czy zatopiłeś są w </a:t>
            </a:r>
            <a:r>
              <a:rPr lang="pl-PL" dirty="0" err="1"/>
              <a:t>carbo</a:t>
            </a:r>
            <a:r>
              <a:rPr lang="pl-PL" dirty="0"/>
              <a:t> w alkoholu albo w innych używkach albo jeszcze inny sposób</a:t>
            </a:r>
          </a:p>
          <a:p>
            <a:r>
              <a:rPr lang="pl-PL" dirty="0"/>
              <a:t>nie musisz się dzielić tym wspomnieniami na zajęciach ale przypomnij sobie sam dla siebie czy nie było kiedyś takiej sytuacji</a:t>
            </a:r>
          </a:p>
        </p:txBody>
      </p:sp>
    </p:spTree>
    <p:extLst>
      <p:ext uri="{BB962C8B-B14F-4D97-AF65-F5344CB8AC3E}">
        <p14:creationId xmlns:p14="http://schemas.microsoft.com/office/powerpoint/2010/main" val="205936830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16DC5B22-85CA-B7A7-99A4-4EB1FFDB88F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535A4DD-794D-9F7F-9877-04B94491C224}"/>
              </a:ext>
            </a:extLst>
          </p:cNvPr>
          <p:cNvSpPr>
            <a:spLocks noGrp="1"/>
          </p:cNvSpPr>
          <p:nvPr>
            <p:ph type="title"/>
          </p:nvPr>
        </p:nvSpPr>
        <p:spPr/>
        <p:txBody>
          <a:bodyPr/>
          <a:lstStyle/>
          <a:p>
            <a:r>
              <a:rPr lang="pl-PL" dirty="0"/>
              <a:t>Epidemia samotności</a:t>
            </a:r>
          </a:p>
        </p:txBody>
      </p:sp>
      <p:sp>
        <p:nvSpPr>
          <p:cNvPr id="3" name="Content Placeholder 2">
            <a:extLst>
              <a:ext uri="{FF2B5EF4-FFF2-40B4-BE49-F238E27FC236}">
                <a16:creationId xmlns:a16="http://schemas.microsoft.com/office/drawing/2014/main" id="{3A597EA3-D8DF-2117-F874-094923295C8B}"/>
              </a:ext>
            </a:extLst>
          </p:cNvPr>
          <p:cNvSpPr>
            <a:spLocks noGrp="1"/>
          </p:cNvSpPr>
          <p:nvPr>
            <p:ph idx="1"/>
          </p:nvPr>
        </p:nvSpPr>
        <p:spPr/>
        <p:txBody>
          <a:bodyPr>
            <a:normAutofit fontScale="92500" lnSpcReduction="10000"/>
          </a:bodyPr>
          <a:lstStyle/>
          <a:p>
            <a:r>
              <a:rPr lang="pl-PL" dirty="0"/>
              <a:t>Niektórym ludziom może się wydawać że nasza cywilizacja to bezwzględna walka o przetrwanie i przeżycie nie to nie najsilniejszych jednostek</a:t>
            </a:r>
          </a:p>
          <a:p>
            <a:r>
              <a:rPr lang="pl-PL" dirty="0"/>
              <a:t>sugerowałoby to że każdy z nas musi być samotne też każdy musi samotnie walczyć o przetrwanie</a:t>
            </a:r>
          </a:p>
          <a:p>
            <a:r>
              <a:rPr lang="pl-PL" dirty="0"/>
              <a:t>jednak wróćmy się na chwilę do twórcy tego wyrażenia a mianowicie że przeżyją tylko najlepiej dopasowanie czyli do </a:t>
            </a:r>
            <a:r>
              <a:rPr lang="pl-PL" dirty="0" err="1"/>
              <a:t>darwina</a:t>
            </a:r>
            <a:endParaRPr lang="pl-PL" dirty="0"/>
          </a:p>
          <a:p>
            <a:r>
              <a:rPr lang="pl-PL" dirty="0"/>
              <a:t>okazuje się że w swojej książce użył tego wyrażenia jedli war razy podczas gdy pozostałych stronach nieustannie pisał o tym że człowiek musi funkcjonować w grupie i musi się do niej pasować i że potrzeba tego człowiekowi do przetrwania</a:t>
            </a:r>
          </a:p>
        </p:txBody>
      </p:sp>
    </p:spTree>
    <p:extLst>
      <p:ext uri="{BB962C8B-B14F-4D97-AF65-F5344CB8AC3E}">
        <p14:creationId xmlns:p14="http://schemas.microsoft.com/office/powerpoint/2010/main" val="10007221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FBAA3F0-1317-4C63-FFE4-E0D75AF936D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86B1F8E3-8B19-D1A3-19F8-B46B78F9CAEC}"/>
              </a:ext>
            </a:extLst>
          </p:cNvPr>
          <p:cNvSpPr>
            <a:spLocks noGrp="1"/>
          </p:cNvSpPr>
          <p:nvPr>
            <p:ph type="title"/>
          </p:nvPr>
        </p:nvSpPr>
        <p:spPr/>
        <p:txBody>
          <a:bodyPr/>
          <a:lstStyle/>
          <a:p>
            <a:r>
              <a:rPr lang="pl-PL" dirty="0"/>
              <a:t>Epidemia samotności</a:t>
            </a:r>
          </a:p>
        </p:txBody>
      </p:sp>
      <p:sp>
        <p:nvSpPr>
          <p:cNvPr id="3" name="Content Placeholder 2">
            <a:extLst>
              <a:ext uri="{FF2B5EF4-FFF2-40B4-BE49-F238E27FC236}">
                <a16:creationId xmlns:a16="http://schemas.microsoft.com/office/drawing/2014/main" id="{1B0CA564-63DC-5716-6207-DE2A03B14747}"/>
              </a:ext>
            </a:extLst>
          </p:cNvPr>
          <p:cNvSpPr>
            <a:spLocks noGrp="1"/>
          </p:cNvSpPr>
          <p:nvPr>
            <p:ph idx="1"/>
          </p:nvPr>
        </p:nvSpPr>
        <p:spPr/>
        <p:txBody>
          <a:bodyPr/>
          <a:lstStyle/>
          <a:p>
            <a:r>
              <a:rPr lang="pl-PL" dirty="0"/>
              <a:t>Okazuje się w rzeczywistości to samotność fizyczny boli człowieka i można to zobaczyć na skanach mózgu</a:t>
            </a:r>
          </a:p>
          <a:p>
            <a:r>
              <a:rPr lang="pl-PL" dirty="0"/>
              <a:t>co więcej każdy człowiek ma unikalne umiejętności i w inny sposób pomaga grupie przetrwać i funkcjonować</a:t>
            </a:r>
          </a:p>
          <a:p>
            <a:r>
              <a:rPr lang="pl-PL" dirty="0"/>
              <a:t>badania pokazują również my wszyscy jako ludzie mamy zakodowaną genetycznie w naszych mózgach umiejętności i zdolność i potrzebę do współpracy z innymi ludźmi</a:t>
            </a:r>
          </a:p>
          <a:p>
            <a:r>
              <a:rPr lang="pl-PL" dirty="0"/>
              <a:t>jest zatem zaprzeczenie jakiejkolwiek racjonalizacji samotności człowieka</a:t>
            </a:r>
          </a:p>
        </p:txBody>
      </p:sp>
    </p:spTree>
    <p:extLst>
      <p:ext uri="{BB962C8B-B14F-4D97-AF65-F5344CB8AC3E}">
        <p14:creationId xmlns:p14="http://schemas.microsoft.com/office/powerpoint/2010/main" val="294231114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706CCD6-DD0D-580F-8CCE-BEDA18582F4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08F1B30-CF90-66C0-03B8-F642D44A0B4D}"/>
              </a:ext>
            </a:extLst>
          </p:cNvPr>
          <p:cNvSpPr>
            <a:spLocks noGrp="1"/>
          </p:cNvSpPr>
          <p:nvPr>
            <p:ph type="title"/>
          </p:nvPr>
        </p:nvSpPr>
        <p:spPr/>
        <p:txBody>
          <a:bodyPr/>
          <a:lstStyle/>
          <a:p>
            <a:r>
              <a:rPr lang="pl-PL" dirty="0"/>
              <a:t>Epidemia samotności</a:t>
            </a:r>
          </a:p>
        </p:txBody>
      </p:sp>
      <p:sp>
        <p:nvSpPr>
          <p:cNvPr id="3" name="Content Placeholder 2">
            <a:extLst>
              <a:ext uri="{FF2B5EF4-FFF2-40B4-BE49-F238E27FC236}">
                <a16:creationId xmlns:a16="http://schemas.microsoft.com/office/drawing/2014/main" id="{5EE4B0B7-7444-EACA-8E90-7C2FE5DDDC9B}"/>
              </a:ext>
            </a:extLst>
          </p:cNvPr>
          <p:cNvSpPr>
            <a:spLocks noGrp="1"/>
          </p:cNvSpPr>
          <p:nvPr>
            <p:ph idx="1"/>
          </p:nvPr>
        </p:nvSpPr>
        <p:spPr/>
        <p:txBody>
          <a:bodyPr>
            <a:normAutofit lnSpcReduction="10000"/>
          </a:bodyPr>
          <a:lstStyle/>
          <a:p>
            <a:r>
              <a:rPr lang="pl-PL" dirty="0"/>
              <a:t>Niestety z naszej cywilizacji przyznanie się do bycia samotne jest bardzo źle widziane i zwykle powoduje ucieczkę osób które były wokoło nas</a:t>
            </a:r>
          </a:p>
          <a:p>
            <a:r>
              <a:rPr lang="pl-PL" dirty="0"/>
              <a:t>dlatego ludzie zwykle są w stanie przyznać się do tego że są głodni że są spragnieni ale nie tego że brakuje im wspólnoty jednak w tym samym czasie odczuwają samotność </a:t>
            </a:r>
          </a:p>
          <a:p>
            <a:r>
              <a:rPr lang="pl-PL" dirty="0"/>
              <a:t>w związku z tym albo zaczynają coraz więcej pić alkoholu albo ich żeby tylko było kolejne wyzwolenie chociaż na chwilę przestać czuć się samotnym</a:t>
            </a:r>
          </a:p>
          <a:p>
            <a:r>
              <a:rPr lang="pl-PL" dirty="0"/>
              <a:t>najsmutniejszym jest to właśnie to nadmierne picie alkoholu albo jedzenie cukru skutecznie pozbawia nas szansy na wspólnotę</a:t>
            </a:r>
          </a:p>
          <a:p>
            <a:endParaRPr lang="pl-PL" dirty="0"/>
          </a:p>
        </p:txBody>
      </p:sp>
    </p:spTree>
    <p:extLst>
      <p:ext uri="{BB962C8B-B14F-4D97-AF65-F5344CB8AC3E}">
        <p14:creationId xmlns:p14="http://schemas.microsoft.com/office/powerpoint/2010/main" val="1982471873"/>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71FCAF1-95BE-F805-6798-3777F0EA16F8}"/>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5B351E1-53DF-84FC-32B5-6DDF6809855F}"/>
              </a:ext>
            </a:extLst>
          </p:cNvPr>
          <p:cNvSpPr>
            <a:spLocks noGrp="1"/>
          </p:cNvSpPr>
          <p:nvPr>
            <p:ph type="title"/>
          </p:nvPr>
        </p:nvSpPr>
        <p:spPr/>
        <p:txBody>
          <a:bodyPr/>
          <a:lstStyle/>
          <a:p>
            <a:r>
              <a:rPr lang="pl-PL" dirty="0"/>
              <a:t>Potrzeba wspólnoty</a:t>
            </a:r>
          </a:p>
        </p:txBody>
      </p:sp>
      <p:sp>
        <p:nvSpPr>
          <p:cNvPr id="3" name="Content Placeholder 2">
            <a:extLst>
              <a:ext uri="{FF2B5EF4-FFF2-40B4-BE49-F238E27FC236}">
                <a16:creationId xmlns:a16="http://schemas.microsoft.com/office/drawing/2014/main" id="{C4566651-9116-589D-AA3E-25698E2EB115}"/>
              </a:ext>
            </a:extLst>
          </p:cNvPr>
          <p:cNvSpPr>
            <a:spLocks noGrp="1"/>
          </p:cNvSpPr>
          <p:nvPr>
            <p:ph idx="1"/>
          </p:nvPr>
        </p:nvSpPr>
        <p:spPr/>
        <p:txBody>
          <a:bodyPr>
            <a:normAutofit lnSpcReduction="10000"/>
          </a:bodyPr>
          <a:lstStyle/>
          <a:p>
            <a:r>
              <a:rPr lang="pl-PL" dirty="0"/>
              <a:t>Patrząc na to jak funkcjonują nasze społeczeństwo istnieje bardzo duże prawdopodobieństwo że bardzo wielu ludzi którzy nadmiernie piją lub jedzą za dużo cukru to osoby które tak naprawdę odczuwają samotność tylko nie potrafią się do tego przyznać ani nie potrafią tego problemu rozwiązać</a:t>
            </a:r>
          </a:p>
          <a:p>
            <a:r>
              <a:rPr lang="pl-PL" dirty="0"/>
              <a:t>Problem z samotnością polega na tym że w sytuacjach kiedy czujemy się samotni lub atakowani nasz mózg przechodzi w inny tryb funkcjonowanie mianowicie tryb obrony czyli tryb w którym jesteśmy gotowi na agresję gdyż czujemy się zagrożeni</a:t>
            </a:r>
          </a:p>
          <a:p>
            <a:r>
              <a:rPr lang="pl-PL" dirty="0"/>
              <a:t>To z kolei powoduje że oczywiście bardzo trudno nawiązać nam jakiekolwiek realny kontakt z innymi ludźmi</a:t>
            </a:r>
          </a:p>
        </p:txBody>
      </p:sp>
    </p:spTree>
    <p:extLst>
      <p:ext uri="{BB962C8B-B14F-4D97-AF65-F5344CB8AC3E}">
        <p14:creationId xmlns:p14="http://schemas.microsoft.com/office/powerpoint/2010/main" val="3283226812"/>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BF452A10-77FC-4318-A3EF-D7E3DB253CC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63B9AD2-C0F8-6299-1C47-62B674CE3127}"/>
              </a:ext>
            </a:extLst>
          </p:cNvPr>
          <p:cNvSpPr>
            <a:spLocks noGrp="1"/>
          </p:cNvSpPr>
          <p:nvPr>
            <p:ph type="title"/>
          </p:nvPr>
        </p:nvSpPr>
        <p:spPr/>
        <p:txBody>
          <a:bodyPr/>
          <a:lstStyle/>
          <a:p>
            <a:r>
              <a:rPr lang="pl-PL" dirty="0"/>
              <a:t>Potrzeba wspólnoty</a:t>
            </a:r>
          </a:p>
        </p:txBody>
      </p:sp>
      <p:sp>
        <p:nvSpPr>
          <p:cNvPr id="3" name="Content Placeholder 2">
            <a:extLst>
              <a:ext uri="{FF2B5EF4-FFF2-40B4-BE49-F238E27FC236}">
                <a16:creationId xmlns:a16="http://schemas.microsoft.com/office/drawing/2014/main" id="{B4F409B3-C4CD-13C1-4211-6A3761C0E5FC}"/>
              </a:ext>
            </a:extLst>
          </p:cNvPr>
          <p:cNvSpPr>
            <a:spLocks noGrp="1"/>
          </p:cNvSpPr>
          <p:nvPr>
            <p:ph idx="1"/>
          </p:nvPr>
        </p:nvSpPr>
        <p:spPr/>
        <p:txBody>
          <a:bodyPr/>
          <a:lstStyle/>
          <a:p>
            <a:r>
              <a:rPr lang="pl-PL" dirty="0"/>
              <a:t>Samotność wyzwala w człowieku studnię złych emocji i kortyzolu</a:t>
            </a:r>
          </a:p>
          <a:p>
            <a:r>
              <a:rPr lang="pl-PL" dirty="0"/>
              <a:t>otóż kiedy jesteśmy samotni to jesteśmy nieszczęśliwi </a:t>
            </a:r>
          </a:p>
          <a:p>
            <a:r>
              <a:rPr lang="pl-PL" dirty="0"/>
              <a:t> kiedy jesteśmy nieszczęśliwi to wtedy mamy negatywne podejście do świata i do ludzi gdyż podejrzewamy ich intencje wobec nas co oczywiście powoduje jeszcze większą izolację i jeszcze więcej negatywnych emocji</a:t>
            </a:r>
          </a:p>
          <a:p>
            <a:r>
              <a:rPr lang="pl-PL" dirty="0"/>
              <a:t>badania wskazują że nawet odrobina poczucia wspólnoty i akceptacji przerywa to błędne koło i pozwala człowiekowi wrócić do stanu równowagi</a:t>
            </a:r>
          </a:p>
        </p:txBody>
      </p:sp>
    </p:spTree>
    <p:extLst>
      <p:ext uri="{BB962C8B-B14F-4D97-AF65-F5344CB8AC3E}">
        <p14:creationId xmlns:p14="http://schemas.microsoft.com/office/powerpoint/2010/main" val="120988905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595C129-6EC6-290B-6A1F-2C4ABF1CDAB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9BE920DC-6E2D-1F38-9A9C-3B74216BB447}"/>
              </a:ext>
            </a:extLst>
          </p:cNvPr>
          <p:cNvSpPr>
            <a:spLocks noGrp="1"/>
          </p:cNvSpPr>
          <p:nvPr>
            <p:ph type="title"/>
          </p:nvPr>
        </p:nvSpPr>
        <p:spPr/>
        <p:txBody>
          <a:bodyPr/>
          <a:lstStyle/>
          <a:p>
            <a:r>
              <a:rPr lang="pl-PL" dirty="0"/>
              <a:t>Poczucie wspólnoty</a:t>
            </a:r>
          </a:p>
        </p:txBody>
      </p:sp>
      <p:sp>
        <p:nvSpPr>
          <p:cNvPr id="3" name="Content Placeholder 2">
            <a:extLst>
              <a:ext uri="{FF2B5EF4-FFF2-40B4-BE49-F238E27FC236}">
                <a16:creationId xmlns:a16="http://schemas.microsoft.com/office/drawing/2014/main" id="{0E7DC75F-7FC9-A162-524A-87BB694D8EB5}"/>
              </a:ext>
            </a:extLst>
          </p:cNvPr>
          <p:cNvSpPr>
            <a:spLocks noGrp="1"/>
          </p:cNvSpPr>
          <p:nvPr>
            <p:ph idx="1"/>
          </p:nvPr>
        </p:nvSpPr>
        <p:spPr/>
        <p:txBody>
          <a:bodyPr/>
          <a:lstStyle/>
          <a:p>
            <a:r>
              <a:rPr lang="pl-PL" dirty="0"/>
              <a:t>To co jest również niezwykle istotne to to że aby nie odczuwać samotności to musimy nie tylko otaczać ludźmi ale także takimi ludźmi do których mamy zaufanie bo zbudowaliśmy z nimi relację opartą na zaufaniu</a:t>
            </a:r>
          </a:p>
          <a:p>
            <a:r>
              <a:rPr lang="pl-PL" dirty="0"/>
              <a:t>pa zatem nawiązywanie relacji jest niezbędnym aby pozbyć się uczucia samotności</a:t>
            </a:r>
          </a:p>
          <a:p>
            <a:endParaRPr lang="pl-PL" dirty="0"/>
          </a:p>
        </p:txBody>
      </p:sp>
    </p:spTree>
    <p:extLst>
      <p:ext uri="{BB962C8B-B14F-4D97-AF65-F5344CB8AC3E}">
        <p14:creationId xmlns:p14="http://schemas.microsoft.com/office/powerpoint/2010/main" val="390254707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897B8EB8-0147-AEA2-9A27-77A451B5FC3A}"/>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2944F6D6-54B4-98C7-F271-F702B7EA08D6}"/>
              </a:ext>
            </a:extLst>
          </p:cNvPr>
          <p:cNvSpPr>
            <a:spLocks noGrp="1"/>
          </p:cNvSpPr>
          <p:nvPr>
            <p:ph type="title"/>
          </p:nvPr>
        </p:nvSpPr>
        <p:spPr/>
        <p:txBody>
          <a:bodyPr/>
          <a:lstStyle/>
          <a:p>
            <a:r>
              <a:rPr lang="pl-PL" dirty="0"/>
              <a:t>Potrzeba wspólnoty - zadanie</a:t>
            </a:r>
          </a:p>
        </p:txBody>
      </p:sp>
      <p:sp>
        <p:nvSpPr>
          <p:cNvPr id="3" name="Content Placeholder 2">
            <a:extLst>
              <a:ext uri="{FF2B5EF4-FFF2-40B4-BE49-F238E27FC236}">
                <a16:creationId xmlns:a16="http://schemas.microsoft.com/office/drawing/2014/main" id="{81B922C1-087F-679A-6011-2189A610240F}"/>
              </a:ext>
            </a:extLst>
          </p:cNvPr>
          <p:cNvSpPr>
            <a:spLocks noGrp="1"/>
          </p:cNvSpPr>
          <p:nvPr>
            <p:ph idx="1"/>
          </p:nvPr>
        </p:nvSpPr>
        <p:spPr/>
        <p:txBody>
          <a:bodyPr/>
          <a:lstStyle/>
          <a:p>
            <a:r>
              <a:rPr lang="pl-PL" dirty="0"/>
              <a:t>To zadanie jest bardzo prywatne nie oczekuje czy podzielisz się z grupą swoimi obserwacjami</a:t>
            </a:r>
          </a:p>
          <a:p>
            <a:r>
              <a:rPr lang="pl-PL" dirty="0"/>
              <a:t>wejdź na swojego Facebooka i poczytaj Posty znajomych</a:t>
            </a:r>
          </a:p>
          <a:p>
            <a:r>
              <a:rPr lang="pl-PL" dirty="0"/>
              <a:t>zastanów się które Posty na Facebooku to tak naprawdę wyznanie że dana osoba czuje się bardzo samotna</a:t>
            </a:r>
          </a:p>
          <a:p>
            <a:r>
              <a:rPr lang="pl-PL" dirty="0"/>
              <a:t>Spróbuj także znalezienie osoby która wykazują właśnie różne uzależnienia lub być może spiralę niechęci do ludzi co może być właśnie spowodowane już byciem bardzo samotnym</a:t>
            </a:r>
          </a:p>
        </p:txBody>
      </p:sp>
    </p:spTree>
    <p:extLst>
      <p:ext uri="{BB962C8B-B14F-4D97-AF65-F5344CB8AC3E}">
        <p14:creationId xmlns:p14="http://schemas.microsoft.com/office/powerpoint/2010/main" val="41040928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D11B18C-6F9E-8964-2357-41FBD614A25B}"/>
              </a:ext>
            </a:extLst>
          </p:cNvPr>
          <p:cNvSpPr>
            <a:spLocks noGrp="1"/>
          </p:cNvSpPr>
          <p:nvPr>
            <p:ph type="title"/>
          </p:nvPr>
        </p:nvSpPr>
        <p:spPr/>
        <p:txBody>
          <a:bodyPr/>
          <a:lstStyle/>
          <a:p>
            <a:r>
              <a:rPr lang="pl-PL" dirty="0"/>
              <a:t>Nowe logo</a:t>
            </a:r>
          </a:p>
        </p:txBody>
      </p:sp>
      <p:sp>
        <p:nvSpPr>
          <p:cNvPr id="3" name="Content Placeholder 2">
            <a:extLst>
              <a:ext uri="{FF2B5EF4-FFF2-40B4-BE49-F238E27FC236}">
                <a16:creationId xmlns:a16="http://schemas.microsoft.com/office/drawing/2014/main" id="{25A9AA86-5725-E581-E497-97318110827D}"/>
              </a:ext>
            </a:extLst>
          </p:cNvPr>
          <p:cNvSpPr>
            <a:spLocks noGrp="1"/>
          </p:cNvSpPr>
          <p:nvPr>
            <p:ph idx="1"/>
          </p:nvPr>
        </p:nvSpPr>
        <p:spPr/>
        <p:txBody>
          <a:bodyPr/>
          <a:lstStyle/>
          <a:p>
            <a:r>
              <a:rPr lang="pl-PL" dirty="0"/>
              <a:t>Projektanci wiedzą, że nie mogą nigdy pokazać gotowego nowego logo</a:t>
            </a:r>
          </a:p>
          <a:p>
            <a:r>
              <a:rPr lang="pl-PL" dirty="0"/>
              <a:t>W branży kreatywnej dla ludzi niezwykle ważne jest to, aby dołożyć coś od siebie w nowy projekt</a:t>
            </a:r>
          </a:p>
          <a:p>
            <a:r>
              <a:rPr lang="pl-PL" dirty="0"/>
              <a:t>Dlatego designerzy przedstawiają połowicznie gotowy projekt aby osoby z którymi go konsultują mogły dołożyć coś od siebie</a:t>
            </a:r>
          </a:p>
          <a:p>
            <a:r>
              <a:rPr lang="pl-PL" dirty="0"/>
              <a:t>Czasami najważniejsze jest właśnie to, aby każdy mógł dołożyć coś od siebie i współuczestniczyć w projekcie</a:t>
            </a:r>
          </a:p>
        </p:txBody>
      </p:sp>
      <p:sp>
        <p:nvSpPr>
          <p:cNvPr id="4" name="Slide Number Placeholder 3">
            <a:extLst>
              <a:ext uri="{FF2B5EF4-FFF2-40B4-BE49-F238E27FC236}">
                <a16:creationId xmlns:a16="http://schemas.microsoft.com/office/drawing/2014/main" id="{EC409A36-41A1-3DDA-58BA-E1578073F3A6}"/>
              </a:ext>
            </a:extLst>
          </p:cNvPr>
          <p:cNvSpPr>
            <a:spLocks noGrp="1"/>
          </p:cNvSpPr>
          <p:nvPr>
            <p:ph type="sldNum" sz="quarter" idx="12"/>
          </p:nvPr>
        </p:nvSpPr>
        <p:spPr/>
        <p:txBody>
          <a:bodyPr/>
          <a:lstStyle/>
          <a:p>
            <a:fld id="{2DF5758F-4C72-4BF8-97FC-46819E1C8CEB}" type="slidenum">
              <a:rPr lang="pl-PL" smtClean="0"/>
              <a:t>3</a:t>
            </a:fld>
            <a:endParaRPr lang="pl-PL" dirty="0"/>
          </a:p>
        </p:txBody>
      </p:sp>
    </p:spTree>
    <p:extLst>
      <p:ext uri="{BB962C8B-B14F-4D97-AF65-F5344CB8AC3E}">
        <p14:creationId xmlns:p14="http://schemas.microsoft.com/office/powerpoint/2010/main" val="42950216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1184B88-F2EE-C0CE-3108-42DE575984E2}"/>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EB8E7E86-CE17-EB0A-CEE0-70856CF09144}"/>
              </a:ext>
            </a:extLst>
          </p:cNvPr>
          <p:cNvSpPr>
            <a:spLocks noGrp="1"/>
          </p:cNvSpPr>
          <p:nvPr>
            <p:ph type="title"/>
          </p:nvPr>
        </p:nvSpPr>
        <p:spPr/>
        <p:txBody>
          <a:bodyPr/>
          <a:lstStyle/>
          <a:p>
            <a:r>
              <a:rPr lang="pl-PL" dirty="0"/>
              <a:t>Potrzeba wspólnoty</a:t>
            </a:r>
          </a:p>
        </p:txBody>
      </p:sp>
      <p:sp>
        <p:nvSpPr>
          <p:cNvPr id="3" name="Content Placeholder 2">
            <a:extLst>
              <a:ext uri="{FF2B5EF4-FFF2-40B4-BE49-F238E27FC236}">
                <a16:creationId xmlns:a16="http://schemas.microsoft.com/office/drawing/2014/main" id="{5CF5ADF5-72B4-D768-C81A-846BF12F2311}"/>
              </a:ext>
            </a:extLst>
          </p:cNvPr>
          <p:cNvSpPr>
            <a:spLocks noGrp="1"/>
          </p:cNvSpPr>
          <p:nvPr>
            <p:ph idx="1"/>
          </p:nvPr>
        </p:nvSpPr>
        <p:spPr/>
        <p:txBody>
          <a:bodyPr>
            <a:normAutofit lnSpcReduction="10000"/>
          </a:bodyPr>
          <a:lstStyle/>
          <a:p>
            <a:r>
              <a:rPr lang="pl-PL" dirty="0"/>
              <a:t>To co istotne leczenie poczucie samotności tego że nie liczy się ilość ale jakość znajomości</a:t>
            </a:r>
          </a:p>
          <a:p>
            <a:r>
              <a:rPr lang="pl-PL" dirty="0"/>
              <a:t>jak bardzo jest to ważne dla człowieka tak ważne że w niektórych eksperymentach porównywano reakcje ludzi samotnych i ludzi mających poczucie wspólnoty i podamy innych osób i okazało się osoby samotne tracą zdolność empatii na przykład w reakcji na zdjęć osoby tonącej</a:t>
            </a:r>
          </a:p>
          <a:p>
            <a:r>
              <a:rPr lang="pl-PL" dirty="0"/>
              <a:t>k dlatego że osoby samotne wchodzą w tryb sama obrony można to rozumieć też jako tryb instynktowny walki i ochrony samych siebie jest zrozumiałe że w takim trybie troszczą się tylko o siebie a nie o innych</a:t>
            </a:r>
          </a:p>
          <a:p>
            <a:endParaRPr lang="pl-PL" dirty="0"/>
          </a:p>
        </p:txBody>
      </p:sp>
    </p:spTree>
    <p:extLst>
      <p:ext uri="{BB962C8B-B14F-4D97-AF65-F5344CB8AC3E}">
        <p14:creationId xmlns:p14="http://schemas.microsoft.com/office/powerpoint/2010/main" val="236363872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BD01723-CF10-C8AD-0745-E92C75B391A0}"/>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324C3B62-F091-8702-F2D0-4E75412467BE}"/>
              </a:ext>
            </a:extLst>
          </p:cNvPr>
          <p:cNvSpPr>
            <a:spLocks noGrp="1"/>
          </p:cNvSpPr>
          <p:nvPr>
            <p:ph type="title"/>
          </p:nvPr>
        </p:nvSpPr>
        <p:spPr/>
        <p:txBody>
          <a:bodyPr/>
          <a:lstStyle/>
          <a:p>
            <a:r>
              <a:rPr lang="pl-PL" dirty="0"/>
              <a:t>Potrzeba wspólnoty</a:t>
            </a:r>
          </a:p>
        </p:txBody>
      </p:sp>
      <p:sp>
        <p:nvSpPr>
          <p:cNvPr id="3" name="Content Placeholder 2">
            <a:extLst>
              <a:ext uri="{FF2B5EF4-FFF2-40B4-BE49-F238E27FC236}">
                <a16:creationId xmlns:a16="http://schemas.microsoft.com/office/drawing/2014/main" id="{7B0DA06E-EA48-FDED-3C79-CB520F83B671}"/>
              </a:ext>
            </a:extLst>
          </p:cNvPr>
          <p:cNvSpPr>
            <a:spLocks noGrp="1"/>
          </p:cNvSpPr>
          <p:nvPr>
            <p:ph idx="1"/>
          </p:nvPr>
        </p:nvSpPr>
        <p:spPr/>
        <p:txBody>
          <a:bodyPr>
            <a:normAutofit fontScale="92500" lnSpcReduction="10000"/>
          </a:bodyPr>
          <a:lstStyle/>
          <a:p>
            <a:r>
              <a:rPr lang="pl-PL" dirty="0"/>
              <a:t>Na Facebooku można zagrać w grę </a:t>
            </a:r>
            <a:r>
              <a:rPr lang="pl-PL" dirty="0" err="1"/>
              <a:t>Farmville</a:t>
            </a:r>
            <a:endParaRPr lang="pl-PL" dirty="0"/>
          </a:p>
          <a:p>
            <a:r>
              <a:rPr lang="pl-PL" dirty="0"/>
              <a:t>to co nie jest niezwykle ciekawym w tej grze to jest to co prawda ludzie mogą zbudować własny farmę i uprawiać zboża ale bardzo dużą część czasu poświęcają na pomaganie innym</a:t>
            </a:r>
          </a:p>
          <a:p>
            <a:r>
              <a:rPr lang="pl-PL" dirty="0"/>
              <a:t>czyli zamiast zachować plony dla siebie to ludzie woleli przeznaczać je na pomoc dla innych </a:t>
            </a:r>
          </a:p>
          <a:p>
            <a:r>
              <a:rPr lang="pl-PL" dirty="0"/>
              <a:t>Okazuje się że ludzie szybkim nawiązują relacje jeżeli proszę o pomoc i jeżeli dają pomoc efektem nazywa się efektem beniamina </a:t>
            </a:r>
            <a:r>
              <a:rPr lang="pl-PL" dirty="0" err="1"/>
              <a:t>franklina</a:t>
            </a:r>
            <a:r>
              <a:rPr lang="pl-PL" dirty="0"/>
              <a:t> wszystko właśnie on zauważył że bardzo szybko można zrobić sobie przyjaciół proszę od kogoś o pomoc i nawet jeżeli ktoś był naszym wrogiem to poproszeniu o pomoc stanie się przyjaciołom</a:t>
            </a:r>
          </a:p>
          <a:p>
            <a:endParaRPr lang="pl-PL" dirty="0"/>
          </a:p>
        </p:txBody>
      </p:sp>
    </p:spTree>
    <p:extLst>
      <p:ext uri="{BB962C8B-B14F-4D97-AF65-F5344CB8AC3E}">
        <p14:creationId xmlns:p14="http://schemas.microsoft.com/office/powerpoint/2010/main" val="3967524643"/>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5F8F3F4A-01CE-4249-F45C-1D63EDC149CB}"/>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CBB43632-085F-94EA-3325-45F939D771B7}"/>
              </a:ext>
            </a:extLst>
          </p:cNvPr>
          <p:cNvSpPr>
            <a:spLocks noGrp="1"/>
          </p:cNvSpPr>
          <p:nvPr>
            <p:ph type="title"/>
          </p:nvPr>
        </p:nvSpPr>
        <p:spPr/>
        <p:txBody>
          <a:bodyPr/>
          <a:lstStyle/>
          <a:p>
            <a:r>
              <a:rPr lang="pl-PL" dirty="0"/>
              <a:t>Budowanie wspólnoty</a:t>
            </a:r>
          </a:p>
        </p:txBody>
      </p:sp>
      <p:sp>
        <p:nvSpPr>
          <p:cNvPr id="3" name="Content Placeholder 2">
            <a:extLst>
              <a:ext uri="{FF2B5EF4-FFF2-40B4-BE49-F238E27FC236}">
                <a16:creationId xmlns:a16="http://schemas.microsoft.com/office/drawing/2014/main" id="{D0D3900E-D04A-EA9E-CBA3-E12D04B33382}"/>
              </a:ext>
            </a:extLst>
          </p:cNvPr>
          <p:cNvSpPr>
            <a:spLocks noGrp="1"/>
          </p:cNvSpPr>
          <p:nvPr>
            <p:ph idx="1"/>
          </p:nvPr>
        </p:nvSpPr>
        <p:spPr/>
        <p:txBody>
          <a:bodyPr/>
          <a:lstStyle/>
          <a:p>
            <a:r>
              <a:rPr lang="pl-PL" dirty="0"/>
              <a:t>Ludzie autentycznie będą nas bardziej lubić jeżeli poprosimy ich o pomoc o jakąś poradę</a:t>
            </a:r>
          </a:p>
          <a:p>
            <a:r>
              <a:rPr lang="pl-PL" dirty="0"/>
              <a:t>jest to bardzo podobne efekty tego siedzę z głupim my się albo pokażemy że też popełniamy pomyłki</a:t>
            </a:r>
          </a:p>
          <a:p>
            <a:r>
              <a:rPr lang="pl-PL" dirty="0"/>
              <a:t>a zatem jeżeli chcesz motywować ludzi to warto rozważyć używanie tych 2 narzędzi</a:t>
            </a:r>
          </a:p>
          <a:p>
            <a:r>
              <a:rPr lang="pl-PL" dirty="0"/>
              <a:t>zastanów się teraz i nie musisz tego mówić grupie na głos gdzie i kiedy użyjesz tych narzędzi żeby poprawić spójność grupy lub zbudować wspólnotę</a:t>
            </a:r>
          </a:p>
        </p:txBody>
      </p:sp>
    </p:spTree>
    <p:extLst>
      <p:ext uri="{BB962C8B-B14F-4D97-AF65-F5344CB8AC3E}">
        <p14:creationId xmlns:p14="http://schemas.microsoft.com/office/powerpoint/2010/main" val="149640013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B9CB146-7A55-D803-8724-43CA6E94B63C}"/>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F59D623C-B570-898A-62C9-C4327B961709}"/>
              </a:ext>
            </a:extLst>
          </p:cNvPr>
          <p:cNvSpPr>
            <a:spLocks noGrp="1"/>
          </p:cNvSpPr>
          <p:nvPr>
            <p:ph type="title"/>
          </p:nvPr>
        </p:nvSpPr>
        <p:spPr/>
        <p:txBody>
          <a:bodyPr/>
          <a:lstStyle/>
          <a:p>
            <a:r>
              <a:rPr lang="pl-PL" dirty="0"/>
              <a:t>Co nam przeszkadza w byciu sobą</a:t>
            </a:r>
          </a:p>
        </p:txBody>
      </p:sp>
      <p:sp>
        <p:nvSpPr>
          <p:cNvPr id="3" name="Content Placeholder 2">
            <a:extLst>
              <a:ext uri="{FF2B5EF4-FFF2-40B4-BE49-F238E27FC236}">
                <a16:creationId xmlns:a16="http://schemas.microsoft.com/office/drawing/2014/main" id="{B456C3C5-B825-6049-C469-824802EE83C9}"/>
              </a:ext>
            </a:extLst>
          </p:cNvPr>
          <p:cNvSpPr>
            <a:spLocks noGrp="1"/>
          </p:cNvSpPr>
          <p:nvPr>
            <p:ph idx="1"/>
          </p:nvPr>
        </p:nvSpPr>
        <p:spPr/>
        <p:txBody>
          <a:bodyPr>
            <a:normAutofit lnSpcReduction="10000"/>
          </a:bodyPr>
          <a:lstStyle/>
          <a:p>
            <a:r>
              <a:rPr lang="pl-PL" dirty="0"/>
              <a:t>Pierwszą rzeczą jaka przeszkadza ludziom w byciu autentycznym jest obawa że się ośmieszą i ktoś z zespołu musi najpierw się ośmieszyć pokazać że popełnia pomyłki aby reszta osób poczuła że też mają do tego prawo i nie muszą się bać ośmieszenie</a:t>
            </a:r>
          </a:p>
          <a:p>
            <a:r>
              <a:rPr lang="pl-PL" dirty="0"/>
              <a:t>druga rzecz która często ludzi blokuje to </a:t>
            </a:r>
            <a:r>
              <a:rPr lang="pl-PL" dirty="0" err="1"/>
              <a:t>pawa</a:t>
            </a:r>
            <a:r>
              <a:rPr lang="pl-PL" dirty="0"/>
              <a:t> że kogoś obrażam ale jeżeli zachowują się w sposób autentyczny i uczciwy to nie mogą nikogo obrazić i to też jest rzecz którą trzeba ludziom uświadomić żeby się tego nie bali</a:t>
            </a:r>
          </a:p>
          <a:p>
            <a:r>
              <a:rPr lang="pl-PL" dirty="0"/>
              <a:t>Kolejna obawa ludzi to to że jeżeli będą kreatywni i innowacyjni to ludzie potraktują ich jak wariatów jako osoby które odstają i za bardzo i ich odrzucą</a:t>
            </a:r>
          </a:p>
          <a:p>
            <a:endParaRPr lang="pl-PL" dirty="0"/>
          </a:p>
        </p:txBody>
      </p:sp>
    </p:spTree>
    <p:extLst>
      <p:ext uri="{BB962C8B-B14F-4D97-AF65-F5344CB8AC3E}">
        <p14:creationId xmlns:p14="http://schemas.microsoft.com/office/powerpoint/2010/main" val="4690514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2FFA2-93DB-B8F8-1320-3321471E82CB}"/>
              </a:ext>
            </a:extLst>
          </p:cNvPr>
          <p:cNvSpPr>
            <a:spLocks noGrp="1"/>
          </p:cNvSpPr>
          <p:nvPr>
            <p:ph type="title"/>
          </p:nvPr>
        </p:nvSpPr>
        <p:spPr>
          <a:xfrm>
            <a:off x="761800" y="762001"/>
            <a:ext cx="5334197" cy="1708242"/>
          </a:xfrm>
        </p:spPr>
        <p:txBody>
          <a:bodyPr anchor="ctr">
            <a:normAutofit/>
          </a:bodyPr>
          <a:lstStyle/>
          <a:p>
            <a:r>
              <a:rPr lang="pl-PL" sz="4000" dirty="0"/>
              <a:t>Ludzie potrzebują mieć wybór</a:t>
            </a:r>
          </a:p>
        </p:txBody>
      </p:sp>
      <p:sp>
        <p:nvSpPr>
          <p:cNvPr id="3" name="Content Placeholder 2">
            <a:extLst>
              <a:ext uri="{FF2B5EF4-FFF2-40B4-BE49-F238E27FC236}">
                <a16:creationId xmlns:a16="http://schemas.microsoft.com/office/drawing/2014/main" id="{AD2DB5B4-0A78-CE82-6A75-AEE5D4891B3F}"/>
              </a:ext>
            </a:extLst>
          </p:cNvPr>
          <p:cNvSpPr>
            <a:spLocks noGrp="1"/>
          </p:cNvSpPr>
          <p:nvPr>
            <p:ph idx="1"/>
          </p:nvPr>
        </p:nvSpPr>
        <p:spPr>
          <a:xfrm>
            <a:off x="761800" y="2470244"/>
            <a:ext cx="5334197" cy="3769835"/>
          </a:xfrm>
        </p:spPr>
        <p:txBody>
          <a:bodyPr anchor="ctr">
            <a:normAutofit/>
          </a:bodyPr>
          <a:lstStyle/>
          <a:p>
            <a:r>
              <a:rPr lang="pl-PL" sz="1700" dirty="0"/>
              <a:t>To, co uzależnia w kole fortuny to wybór</a:t>
            </a:r>
          </a:p>
          <a:p>
            <a:r>
              <a:rPr lang="pl-PL" sz="1700" dirty="0"/>
              <a:t>Po każdym pytaniu uczestnik ma wybór czy kontynuować grę czy się wycofać z posiadaną kwotą – dlatego ta gra tak wciąga</a:t>
            </a:r>
          </a:p>
          <a:p>
            <a:r>
              <a:rPr lang="pl-PL" sz="1700" dirty="0"/>
              <a:t>Wybór jakiego muszą dokonać wciąga uczestników, to ich wkład w grę</a:t>
            </a:r>
          </a:p>
          <a:p>
            <a:r>
              <a:rPr lang="pl-PL" sz="1700" dirty="0"/>
              <a:t>A telewidzowie zastanawiają się co oni by zrobili w takiej sytuacji</a:t>
            </a:r>
          </a:p>
          <a:p>
            <a:r>
              <a:rPr lang="pl-PL" sz="1700" dirty="0"/>
              <a:t>Oprócz tego są 3 koła ratunkowe: 50/50, telefon do znajomego, głosowanie widowni – to kolejne wybory</a:t>
            </a:r>
          </a:p>
          <a:p>
            <a:r>
              <a:rPr lang="pl-PL" sz="1700" dirty="0"/>
              <a:t>Niby proste ale wcale nie tak łatwo dokonać tych wyborów</a:t>
            </a:r>
          </a:p>
          <a:p>
            <a:endParaRPr lang="pl-PL" sz="1700" dirty="0"/>
          </a:p>
          <a:p>
            <a:endParaRPr lang="pl-PL" sz="1700" dirty="0"/>
          </a:p>
        </p:txBody>
      </p:sp>
      <p:pic>
        <p:nvPicPr>
          <p:cNvPr id="6" name="Picture 5" descr="Osoba grająca Boardgame">
            <a:extLst>
              <a:ext uri="{FF2B5EF4-FFF2-40B4-BE49-F238E27FC236}">
                <a16:creationId xmlns:a16="http://schemas.microsoft.com/office/drawing/2014/main" id="{A3D83902-6D21-17A6-6006-7377DA52B3C7}"/>
              </a:ext>
            </a:extLst>
          </p:cNvPr>
          <p:cNvPicPr>
            <a:picLocks noChangeAspect="1"/>
          </p:cNvPicPr>
          <p:nvPr/>
        </p:nvPicPr>
        <p:blipFill>
          <a:blip r:embed="rId2"/>
          <a:srcRect l="29792" r="18566"/>
          <a:stretch/>
        </p:blipFill>
        <p:spPr>
          <a:xfrm>
            <a:off x="6857797" y="-10886"/>
            <a:ext cx="5334204" cy="6868886"/>
          </a:xfrm>
          <a:prstGeom prst="rect">
            <a:avLst/>
          </a:prstGeom>
          <a:effectLst>
            <a:outerShdw blurRad="127000" dist="50800" dir="10800000" sx="99000" sy="99000" algn="r" rotWithShape="0">
              <a:prstClr val="black">
                <a:alpha val="40000"/>
              </a:prstClr>
            </a:outerShdw>
          </a:effectLst>
        </p:spPr>
      </p:pic>
      <p:sp>
        <p:nvSpPr>
          <p:cNvPr id="4" name="Slide Number Placeholder 3">
            <a:extLst>
              <a:ext uri="{FF2B5EF4-FFF2-40B4-BE49-F238E27FC236}">
                <a16:creationId xmlns:a16="http://schemas.microsoft.com/office/drawing/2014/main" id="{F0BFA7F8-4665-B515-3AF4-C4A2F76B076B}"/>
              </a:ext>
            </a:extLst>
          </p:cNvPr>
          <p:cNvSpPr>
            <a:spLocks noGrp="1"/>
          </p:cNvSpPr>
          <p:nvPr>
            <p:ph type="sldNum" sz="quarter" idx="12"/>
          </p:nvPr>
        </p:nvSpPr>
        <p:spPr>
          <a:xfrm>
            <a:off x="10167869" y="6356350"/>
            <a:ext cx="1768425" cy="365125"/>
          </a:xfrm>
        </p:spPr>
        <p:txBody>
          <a:bodyPr>
            <a:normAutofit/>
          </a:bodyPr>
          <a:lstStyle/>
          <a:p>
            <a:pPr>
              <a:spcAft>
                <a:spcPts val="600"/>
              </a:spcAft>
            </a:pPr>
            <a:fld id="{2DF5758F-4C72-4BF8-97FC-46819E1C8CEB}" type="slidenum">
              <a:rPr lang="pl-PL">
                <a:solidFill>
                  <a:srgbClr val="FFFFFF"/>
                </a:solidFill>
              </a:rPr>
              <a:pPr>
                <a:spcAft>
                  <a:spcPts val="600"/>
                </a:spcAft>
              </a:pPr>
              <a:t>4</a:t>
            </a:fld>
            <a:endParaRPr lang="pl-PL" dirty="0">
              <a:solidFill>
                <a:srgbClr val="FFFFFF"/>
              </a:solidFill>
            </a:endParaRPr>
          </a:p>
        </p:txBody>
      </p:sp>
    </p:spTree>
    <p:extLst>
      <p:ext uri="{BB962C8B-B14F-4D97-AF65-F5344CB8AC3E}">
        <p14:creationId xmlns:p14="http://schemas.microsoft.com/office/powerpoint/2010/main" val="8876947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D2FFA2-93DB-B8F8-1320-3321471E82CB}"/>
              </a:ext>
            </a:extLst>
          </p:cNvPr>
          <p:cNvSpPr>
            <a:spLocks noGrp="1"/>
          </p:cNvSpPr>
          <p:nvPr>
            <p:ph type="title"/>
          </p:nvPr>
        </p:nvSpPr>
        <p:spPr/>
        <p:txBody>
          <a:bodyPr/>
          <a:lstStyle/>
          <a:p>
            <a:r>
              <a:rPr lang="pl-PL" dirty="0"/>
              <a:t>Wybór a motywacja</a:t>
            </a:r>
          </a:p>
        </p:txBody>
      </p:sp>
      <p:sp>
        <p:nvSpPr>
          <p:cNvPr id="3" name="Content Placeholder 2">
            <a:extLst>
              <a:ext uri="{FF2B5EF4-FFF2-40B4-BE49-F238E27FC236}">
                <a16:creationId xmlns:a16="http://schemas.microsoft.com/office/drawing/2014/main" id="{AD2DB5B4-0A78-CE82-6A75-AEE5D4891B3F}"/>
              </a:ext>
            </a:extLst>
          </p:cNvPr>
          <p:cNvSpPr>
            <a:spLocks noGrp="1"/>
          </p:cNvSpPr>
          <p:nvPr>
            <p:ph idx="1"/>
          </p:nvPr>
        </p:nvSpPr>
        <p:spPr/>
        <p:txBody>
          <a:bodyPr/>
          <a:lstStyle/>
          <a:p>
            <a:r>
              <a:rPr lang="pl-PL" dirty="0"/>
              <a:t>Prosty przykład jak istotny jest wybór to postawienie w kawiarni dwóch słoiczków na napiwki</a:t>
            </a:r>
          </a:p>
          <a:p>
            <a:r>
              <a:rPr lang="pl-PL" dirty="0"/>
              <a:t>Jeden z napisem, wrzuć tutaj napiwek jeżeli jesteś kociarzem/kociarą, a drugi z napisem, wrzuć tutaj napiwek jeżeli jesteś psiarzem/</a:t>
            </a:r>
            <a:r>
              <a:rPr lang="pl-PL" dirty="0" err="1"/>
              <a:t>psiarą</a:t>
            </a:r>
            <a:endParaRPr lang="pl-PL" dirty="0"/>
          </a:p>
          <a:p>
            <a:r>
              <a:rPr lang="pl-PL" dirty="0"/>
              <a:t>Wybór słoika okazuje się że znacząco podnosi wpływy</a:t>
            </a:r>
          </a:p>
          <a:p>
            <a:r>
              <a:rPr lang="pl-PL" dirty="0"/>
              <a:t>Co tydzień kawiarnia zmienia napisy na słoikach, wrzuć napiwek tutaj jeżeli kibicujesz drużynie X, wrzuć napiwek tutaj jeżeli kibicujesz drużynie Y (działa za każdym razem)</a:t>
            </a:r>
          </a:p>
        </p:txBody>
      </p:sp>
      <p:sp>
        <p:nvSpPr>
          <p:cNvPr id="4" name="Slide Number Placeholder 3">
            <a:extLst>
              <a:ext uri="{FF2B5EF4-FFF2-40B4-BE49-F238E27FC236}">
                <a16:creationId xmlns:a16="http://schemas.microsoft.com/office/drawing/2014/main" id="{02B83938-313D-8590-E8A3-196040EFBD8A}"/>
              </a:ext>
            </a:extLst>
          </p:cNvPr>
          <p:cNvSpPr>
            <a:spLocks noGrp="1"/>
          </p:cNvSpPr>
          <p:nvPr>
            <p:ph type="sldNum" sz="quarter" idx="12"/>
          </p:nvPr>
        </p:nvSpPr>
        <p:spPr/>
        <p:txBody>
          <a:bodyPr/>
          <a:lstStyle/>
          <a:p>
            <a:fld id="{2DF5758F-4C72-4BF8-97FC-46819E1C8CEB}" type="slidenum">
              <a:rPr lang="pl-PL" smtClean="0"/>
              <a:t>5</a:t>
            </a:fld>
            <a:endParaRPr lang="pl-PL"/>
          </a:p>
        </p:txBody>
      </p:sp>
    </p:spTree>
    <p:extLst>
      <p:ext uri="{BB962C8B-B14F-4D97-AF65-F5344CB8AC3E}">
        <p14:creationId xmlns:p14="http://schemas.microsoft.com/office/powerpoint/2010/main" val="1862170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D90DA0-E1C5-5B03-75B4-BDA56D32E0A0}"/>
              </a:ext>
            </a:extLst>
          </p:cNvPr>
          <p:cNvSpPr>
            <a:spLocks noGrp="1"/>
          </p:cNvSpPr>
          <p:nvPr>
            <p:ph type="title"/>
          </p:nvPr>
        </p:nvSpPr>
        <p:spPr/>
        <p:txBody>
          <a:bodyPr/>
          <a:lstStyle/>
          <a:p>
            <a:r>
              <a:rPr lang="pl-PL" dirty="0"/>
              <a:t>Opcje w grach</a:t>
            </a:r>
          </a:p>
        </p:txBody>
      </p:sp>
      <p:sp>
        <p:nvSpPr>
          <p:cNvPr id="3" name="Content Placeholder 2">
            <a:extLst>
              <a:ext uri="{FF2B5EF4-FFF2-40B4-BE49-F238E27FC236}">
                <a16:creationId xmlns:a16="http://schemas.microsoft.com/office/drawing/2014/main" id="{E50D2F6C-C46D-2353-7FA2-FAD2BB2C9A44}"/>
              </a:ext>
            </a:extLst>
          </p:cNvPr>
          <p:cNvSpPr>
            <a:spLocks noGrp="1"/>
          </p:cNvSpPr>
          <p:nvPr>
            <p:ph idx="1"/>
          </p:nvPr>
        </p:nvSpPr>
        <p:spPr/>
        <p:txBody>
          <a:bodyPr/>
          <a:lstStyle/>
          <a:p>
            <a:r>
              <a:rPr lang="pl-PL" dirty="0"/>
              <a:t>Zapewne grałeś kiedyś w grę </a:t>
            </a:r>
            <a:r>
              <a:rPr lang="pl-PL" dirty="0" err="1"/>
              <a:t>monopoly</a:t>
            </a:r>
            <a:endParaRPr lang="pl-PL" dirty="0"/>
          </a:p>
          <a:p>
            <a:r>
              <a:rPr lang="pl-PL" dirty="0"/>
              <a:t>jeżeli tak to pamiętasz że co prawda rzuca się kostką ale później powyżej co nieokreślonej liczby oczek i przesunięciu na określone pole zawsze masz do wyboru kilka opcji co zrobić na danym polu</a:t>
            </a:r>
          </a:p>
          <a:p>
            <a:r>
              <a:rPr lang="pl-PL" dirty="0"/>
              <a:t>okazuje się że właśnie te opcje nieważne jak proste czy jak skomplikowane stanowią istotny element gry w której dużo musi zależeć od ciebie a nie wyłącznie od losowego wyboru</a:t>
            </a:r>
          </a:p>
          <a:p>
            <a:r>
              <a:rPr lang="pl-PL" dirty="0"/>
              <a:t>jednym słowem owszem ludzi wciąga losowość osiągnięcia wygranej ale równie istotne jest posiadać jednak pewne opcje w grze my jako ludzie mamy wpływ</a:t>
            </a:r>
          </a:p>
        </p:txBody>
      </p:sp>
    </p:spTree>
    <p:extLst>
      <p:ext uri="{BB962C8B-B14F-4D97-AF65-F5344CB8AC3E}">
        <p14:creationId xmlns:p14="http://schemas.microsoft.com/office/powerpoint/2010/main" val="8639183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9AD8F7-B0CE-2EDF-4C7D-89FDBAF994D3}"/>
              </a:ext>
            </a:extLst>
          </p:cNvPr>
          <p:cNvSpPr>
            <a:spLocks noGrp="1"/>
          </p:cNvSpPr>
          <p:nvPr>
            <p:ph type="title"/>
          </p:nvPr>
        </p:nvSpPr>
        <p:spPr/>
        <p:txBody>
          <a:bodyPr/>
          <a:lstStyle/>
          <a:p>
            <a:r>
              <a:rPr lang="pl-PL" dirty="0"/>
              <a:t>Pozwól im na porażki</a:t>
            </a:r>
          </a:p>
        </p:txBody>
      </p:sp>
      <p:sp>
        <p:nvSpPr>
          <p:cNvPr id="3" name="Content Placeholder 2">
            <a:extLst>
              <a:ext uri="{FF2B5EF4-FFF2-40B4-BE49-F238E27FC236}">
                <a16:creationId xmlns:a16="http://schemas.microsoft.com/office/drawing/2014/main" id="{177271A1-8F8E-E0B2-6232-DFBEBB568B28}"/>
              </a:ext>
            </a:extLst>
          </p:cNvPr>
          <p:cNvSpPr>
            <a:spLocks noGrp="1"/>
          </p:cNvSpPr>
          <p:nvPr>
            <p:ph idx="1"/>
          </p:nvPr>
        </p:nvSpPr>
        <p:spPr/>
        <p:txBody>
          <a:bodyPr/>
          <a:lstStyle/>
          <a:p>
            <a:r>
              <a:rPr lang="pl-PL" dirty="0"/>
              <a:t>Kolejną cechą charakterystyczną dla gier jest że porażka jest dopuszczalna i wręcz wbudowana w grę</a:t>
            </a:r>
          </a:p>
          <a:p>
            <a:r>
              <a:rPr lang="pl-PL" dirty="0"/>
              <a:t>okazuje się że możliwość poniesienia porażki i świadomość tego że nie będzie to Koniec świata wyzwala w ludziach więcej kreatywności i swobody niż sytuacje w których wiedzą że przynajmniej </a:t>
            </a:r>
            <a:r>
              <a:rPr lang="pl-PL" dirty="0" err="1"/>
              <a:t>szej</a:t>
            </a:r>
            <a:r>
              <a:rPr lang="pl-PL" dirty="0"/>
              <a:t> porażce poniosą surowe tego konsekwencje</a:t>
            </a:r>
          </a:p>
        </p:txBody>
      </p:sp>
    </p:spTree>
    <p:extLst>
      <p:ext uri="{BB962C8B-B14F-4D97-AF65-F5344CB8AC3E}">
        <p14:creationId xmlns:p14="http://schemas.microsoft.com/office/powerpoint/2010/main" val="154555510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7ABC9-71B4-0DD8-2F77-930F4AB626BE}"/>
              </a:ext>
            </a:extLst>
          </p:cNvPr>
          <p:cNvSpPr>
            <a:spLocks noGrp="1"/>
          </p:cNvSpPr>
          <p:nvPr>
            <p:ph type="title"/>
          </p:nvPr>
        </p:nvSpPr>
        <p:spPr/>
        <p:txBody>
          <a:bodyPr/>
          <a:lstStyle/>
          <a:p>
            <a:r>
              <a:rPr lang="pl-PL" dirty="0"/>
              <a:t>Dopuszczenie porażki</a:t>
            </a:r>
          </a:p>
        </p:txBody>
      </p:sp>
      <p:sp>
        <p:nvSpPr>
          <p:cNvPr id="3" name="Content Placeholder 2">
            <a:extLst>
              <a:ext uri="{FF2B5EF4-FFF2-40B4-BE49-F238E27FC236}">
                <a16:creationId xmlns:a16="http://schemas.microsoft.com/office/drawing/2014/main" id="{7C7BBCAB-5AFC-C83B-EDCA-67399D390659}"/>
              </a:ext>
            </a:extLst>
          </p:cNvPr>
          <p:cNvSpPr>
            <a:spLocks noGrp="1"/>
          </p:cNvSpPr>
          <p:nvPr>
            <p:ph idx="1"/>
          </p:nvPr>
        </p:nvSpPr>
        <p:spPr/>
        <p:txBody>
          <a:bodyPr>
            <a:normAutofit fontScale="85000" lnSpcReduction="20000"/>
          </a:bodyPr>
          <a:lstStyle/>
          <a:p>
            <a:r>
              <a:rPr lang="pl-PL" dirty="0"/>
              <a:t>Aby lepiej zobrazować problem o którym mówimy warto powołać się na eksperyment który przeprowadzono wiele lat temu w szkole w Stanach Zjednoczonych</a:t>
            </a:r>
          </a:p>
          <a:p>
            <a:r>
              <a:rPr lang="pl-PL" dirty="0"/>
              <a:t>otóż były 2 grupy uczniów jednej z tych grup powiedziano że dostaną wysoką ocenę jeżeli wyprodukują bardzo dużo różnych rzeczy z porcelany</a:t>
            </a:r>
          </a:p>
          <a:p>
            <a:r>
              <a:rPr lang="pl-PL" dirty="0"/>
              <a:t>natomiast drugiej grupie uczniów powiedziano że dostaną wysokie oceny na koniec semestru jeżeli wyprodukują niewiele ale wysokiej jakości przedmioty z porcelany</a:t>
            </a:r>
          </a:p>
          <a:p>
            <a:r>
              <a:rPr lang="pl-PL" dirty="0"/>
              <a:t>na koniec semestru okazało się że dużo lepsze przedmioty wyprodukowała pierwsza grupa której powiedziano że nie liczy się jakość tylko ilość</a:t>
            </a:r>
          </a:p>
          <a:p>
            <a:r>
              <a:rPr lang="pl-PL" dirty="0"/>
              <a:t>okazuje się że czasami przyzwolenie na porażkę wyzwala w ludziach kreatywności swobodę i właśnie niekiedy to powoduje uzyskiwanie dużo lepszych efektów niż praca w napięciu z obawą przed jakąkolwiek porażką</a:t>
            </a:r>
          </a:p>
        </p:txBody>
      </p:sp>
    </p:spTree>
    <p:extLst>
      <p:ext uri="{BB962C8B-B14F-4D97-AF65-F5344CB8AC3E}">
        <p14:creationId xmlns:p14="http://schemas.microsoft.com/office/powerpoint/2010/main" val="73061745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D56213-0C43-9901-B1F4-A2B6BEDD9EFC}"/>
              </a:ext>
            </a:extLst>
          </p:cNvPr>
          <p:cNvSpPr>
            <a:spLocks noGrp="1"/>
          </p:cNvSpPr>
          <p:nvPr>
            <p:ph type="title"/>
          </p:nvPr>
        </p:nvSpPr>
        <p:spPr/>
        <p:txBody>
          <a:bodyPr/>
          <a:lstStyle/>
          <a:p>
            <a:r>
              <a:rPr lang="pl-PL" dirty="0"/>
              <a:t>Lubimy przegrywać</a:t>
            </a:r>
          </a:p>
        </p:txBody>
      </p:sp>
      <p:sp>
        <p:nvSpPr>
          <p:cNvPr id="3" name="Content Placeholder 2">
            <a:extLst>
              <a:ext uri="{FF2B5EF4-FFF2-40B4-BE49-F238E27FC236}">
                <a16:creationId xmlns:a16="http://schemas.microsoft.com/office/drawing/2014/main" id="{FB6597CF-23DD-090E-516F-E8A12802093E}"/>
              </a:ext>
            </a:extLst>
          </p:cNvPr>
          <p:cNvSpPr>
            <a:spLocks noGrp="1"/>
          </p:cNvSpPr>
          <p:nvPr>
            <p:ph idx="1"/>
          </p:nvPr>
        </p:nvSpPr>
        <p:spPr/>
        <p:txBody>
          <a:bodyPr>
            <a:normAutofit fontScale="92500" lnSpcReduction="10000"/>
          </a:bodyPr>
          <a:lstStyle/>
          <a:p>
            <a:r>
              <a:rPr lang="pl-PL" dirty="0"/>
              <a:t>Badania wskazują że większość ludzi potrzebuje przegranych gdyż tylko wtedy są w stanie również docenić wygrane</a:t>
            </a:r>
          </a:p>
          <a:p>
            <a:r>
              <a:rPr lang="pl-PL" dirty="0"/>
              <a:t>obserwacja mózgu ludzi grających gry pokazuje że bawią się równie dobrze kiedy ich bohater wygrywa jak również wtedy kiedy przegrywają</a:t>
            </a:r>
          </a:p>
          <a:p>
            <a:r>
              <a:rPr lang="pl-PL" dirty="0"/>
              <a:t>będziemy mieli poczucie że czegoś się uczymy jedynie wtedy jeżeli będziemy niekiedy przegrywać dostawać niskie oceny wręcz nie zdawać jakiegoś przedmiotu</a:t>
            </a:r>
          </a:p>
          <a:p>
            <a:r>
              <a:rPr lang="pl-PL" dirty="0"/>
              <a:t>dopiero wtedy kiedy nauce </a:t>
            </a:r>
            <a:r>
              <a:rPr lang="pl-PL" dirty="0" err="1"/>
              <a:t>brzeczy</a:t>
            </a:r>
            <a:r>
              <a:rPr lang="pl-PL" dirty="0"/>
              <a:t> zabawie czy pracy towarzyszy także poczucie porażki dopiero wtedy w pełni rozwijają nam się również pozytywne emocje i dopiero wtedy taka gra praca czy rozrywka nas w pełni wciągają</a:t>
            </a:r>
          </a:p>
        </p:txBody>
      </p:sp>
    </p:spTree>
    <p:extLst>
      <p:ext uri="{BB962C8B-B14F-4D97-AF65-F5344CB8AC3E}">
        <p14:creationId xmlns:p14="http://schemas.microsoft.com/office/powerpoint/2010/main" val="394307806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docProps/app.xml><?xml version="1.0" encoding="utf-8"?>
<Properties xmlns="http://schemas.openxmlformats.org/officeDocument/2006/extended-properties" xmlns:vt="http://schemas.openxmlformats.org/officeDocument/2006/docPropsVTypes">
  <TotalTime>661</TotalTime>
  <Words>2841</Words>
  <Application>Microsoft Office PowerPoint</Application>
  <PresentationFormat>Widescreen</PresentationFormat>
  <Paragraphs>152</Paragraphs>
  <Slides>33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33</vt:i4>
      </vt:variant>
    </vt:vector>
  </HeadingPairs>
  <TitlesOfParts>
    <vt:vector size="37" baseType="lpstr">
      <vt:lpstr>Aptos</vt:lpstr>
      <vt:lpstr>Aptos Display</vt:lpstr>
      <vt:lpstr>Arial</vt:lpstr>
      <vt:lpstr>Office Theme</vt:lpstr>
      <vt:lpstr>Gamifikacja 4</vt:lpstr>
      <vt:lpstr>Ludzie potrzebują uczestniczyć</vt:lpstr>
      <vt:lpstr>Nowe logo</vt:lpstr>
      <vt:lpstr>Ludzie potrzebują mieć wybór</vt:lpstr>
      <vt:lpstr>Wybór a motywacja</vt:lpstr>
      <vt:lpstr>Opcje w grach</vt:lpstr>
      <vt:lpstr>Pozwól im na porażki</vt:lpstr>
      <vt:lpstr>Dopuszczenie porażki</vt:lpstr>
      <vt:lpstr>Lubimy przegrywać</vt:lpstr>
      <vt:lpstr>Lubimy przegrywać</vt:lpstr>
      <vt:lpstr>Wyśmiać a potem pomóc</vt:lpstr>
      <vt:lpstr>Porażka to tylko chwilowe niepowodzenie</vt:lpstr>
      <vt:lpstr>Pozbądź się swojego ego jeżeli oczekujesz tego też od innych (pokory, zrozumienia)</vt:lpstr>
      <vt:lpstr>Wyrównywanie różnego statusu</vt:lpstr>
      <vt:lpstr>Pozbądź się swojego ego</vt:lpstr>
      <vt:lpstr>Pozbądź się swojego ego</vt:lpstr>
      <vt:lpstr>Pozbądź się swojego ego</vt:lpstr>
      <vt:lpstr>Pozbądź się swojego ego</vt:lpstr>
      <vt:lpstr>Zadanie</vt:lpstr>
      <vt:lpstr>Wspólnota</vt:lpstr>
      <vt:lpstr> Wspólnota</vt:lpstr>
      <vt:lpstr>Wspólnota</vt:lpstr>
      <vt:lpstr>Epidemia samotności</vt:lpstr>
      <vt:lpstr>Epidemia samotności</vt:lpstr>
      <vt:lpstr>Epidemia samotności</vt:lpstr>
      <vt:lpstr>Potrzeba wspólnoty</vt:lpstr>
      <vt:lpstr>Potrzeba wspólnoty</vt:lpstr>
      <vt:lpstr>Poczucie wspólnoty</vt:lpstr>
      <vt:lpstr>Potrzeba wspólnoty - zadanie</vt:lpstr>
      <vt:lpstr>Potrzeba wspólnoty</vt:lpstr>
      <vt:lpstr>Potrzeba wspólnoty</vt:lpstr>
      <vt:lpstr>Budowanie wspólnoty</vt:lpstr>
      <vt:lpstr>Co nam przeszkadza w byciu sobą</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Joanna Wyrobek</dc:creator>
  <cp:lastModifiedBy>Joanna Wyrobek</cp:lastModifiedBy>
  <cp:revision>25</cp:revision>
  <dcterms:created xsi:type="dcterms:W3CDTF">2024-10-20T21:16:07Z</dcterms:created>
  <dcterms:modified xsi:type="dcterms:W3CDTF">2024-10-21T22:24:39Z</dcterms:modified>
</cp:coreProperties>
</file>