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7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72C7F-7E47-4899-B67B-B70E3578FB55}" type="datetimeFigureOut">
              <a:rPr lang="pl-PL" smtClean="0"/>
              <a:t>08.10.2024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5D9B-2FF2-4BBE-BC5F-9BDE8F26B9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2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49EA-3E17-170C-03D0-7CAA13863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A6A6F-2975-6511-924A-3DD28CF3E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220E-51CA-CCF8-B1D4-A7ADF1EB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FFE2-D137-4536-94ED-7B16077A12C5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6FC7-CAE6-0FDB-4B8F-08578AC9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ECD7-A495-F1D5-E284-AC7A8FD2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B29E-6EF3-D522-39B5-A52E2C27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7F806-575D-F88D-5AA2-CBB9242F2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BAEC6-9724-8AF1-7355-073C74D6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7E6B-C1E6-4E56-B274-C0F96B8D02F5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E295-4969-D0F0-1521-CE9667A9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641A-4179-8B5B-A8F5-3471D82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AA58A-BD76-AFC3-37D3-E154AAB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BA447-97BD-2C31-E263-CE85519C5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7995E-342C-F1A8-C14D-2CC83FD5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AFCF-42B9-4D90-8340-72C6217AC0D9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B512-D016-E63A-27F6-91B97819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0AD6-DF8C-9ABE-0C5C-5EAE47A1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0820-26C4-7E98-C554-E0C25BC6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374-D290-5F52-0535-9F61000DA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B6DB-D0A5-9D5D-24C5-F19E0F29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7E6-4E85-4835-8D5E-DACE640474B9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E4FC4-D9F1-0C98-16D5-F3A8F694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4B652-6BC7-9F0B-6EDC-202BB480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C766-1580-994C-F94C-8B566734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D2AB4-C3F5-ABC7-FA40-F30E162B3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9309-4811-01DA-2AD8-1C174A7C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7AE0-AC08-48E8-BDA2-DC08870D9CE0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FFBF-1ECF-1689-C856-AC8D8DED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C77F1-E43B-630A-5879-3831A730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5A3B-500B-1B42-1C9F-75B59173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D687-CEEA-7FF6-5F6E-1221DF8B2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3C9ED-51E0-D4AA-FCC2-DC45B2516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FD8AF-A76D-B4FD-D836-01CE8064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26E3-4F00-422F-BFB9-0625A7EA52F4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48EB-1817-70DE-7A3A-8BD5FC83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A5914-EE75-1B6A-3D31-C39C5EFB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F8FA-7E84-715C-F359-E427ADCD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993BF-C33E-B0FC-08F3-B41629E0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49D13-2962-558F-CCB4-8DC975607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0A4E5-670D-28DF-B1D1-A38FDE6C7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EB38D-2C0D-56C8-42FF-783595AFD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28744-0378-5577-1252-FEF8BB6D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52EF-090B-4A68-8B7D-210B21D55B87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AB86-F65A-7E78-FC38-08B3804F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EB4FF-1895-3646-DD61-A907EEFB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60DC-D13E-DCFF-DFE0-DD29429D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7AB0A-1FE8-CBEA-6FDF-F642751E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9EB-B3B9-4A91-BDA3-F2FC4CBA91BE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DA4E9-1C76-FA22-A6D3-9C0F0D2F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96E3-F95E-7D00-7801-1E13E42A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29B7E-054D-6B21-4A0F-E8543160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2BF5-17BF-4C83-A7EA-A4200D07C666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9A0C-0DFD-5E49-3E16-C5687E47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700BF-7A33-1102-0A44-8524593C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639B-88E1-4D7F-480E-4F83B2F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4E3C-F8DF-3A27-F852-72A7BDF0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93E37-B17E-2AF4-6B97-9BC0998D1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FD8BB-4381-DD60-BCF8-BC1D0218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30AC-7146-4483-AD50-5ACFFE6696FE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AF84A-F270-F2F5-CD43-10D9FBD4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C38EF-2C69-5D1B-3A0C-B399ADCE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61F0-9B90-688F-590C-5F39834D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B3125-C89A-5CEC-774B-6DF337527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87681-A56D-39DD-7AF2-928E8C9C2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1D48C-53B2-8F7F-6BE0-FBDDFBE8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D230-E25E-4C82-B474-25814A75BAB6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C866D-4825-AB90-398E-BAB262E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5C8E5-062E-244C-FB6E-8807522C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35879-AF07-0225-3E6F-0A21F456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673EC-1D65-26D5-DF6B-FEB7A665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37BD-73DB-ADD3-5731-7CFD113AC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F6EF9-022D-40FC-8651-945FE9A8CFEF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8A5C0-EB6E-BD14-84FB-0049B69A6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5B129-03AA-1783-5FD8-85AA88FFE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9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triviacrack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dots i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65EEE81-98E9-49D2-4F26-B96523DD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56" b="159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4FEFE-0CAA-2313-4A91-3896F56F1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pl-PL" dirty="0"/>
              <a:t>Gamifikacja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7D077-516C-4A23-DA29-C5FA18FF8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wzbudzać w ludziach zaangażowanie i motywację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4B342-BD17-3DB8-5A28-FA9A8945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57607-3CA9-F66A-3D12-A8D40382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3700"/>
              <a:t>Feedback i stan optymalnego doświadczenia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846B-BF3C-BB6E-5346-C8FAD607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1700"/>
              <a:t>Bardzo ważne w motywowaniu ludzi jest dopasowanie poziomu jakiegoś wyzwania idealnie do ich możliwości, do granic ich możliwości</a:t>
            </a:r>
          </a:p>
          <a:p>
            <a:r>
              <a:rPr lang="pl-PL" sz="1700"/>
              <a:t>W przypadku gier komputerowych jest to bardzo łatwe, bo powoli się zwiększa poziom trudności gry, ale w życiu poza komputerami jest to trudne, w grze mamy natychmiastowy feedback</a:t>
            </a:r>
          </a:p>
          <a:p>
            <a:r>
              <a:rPr lang="pl-PL" sz="1700"/>
              <a:t>Kiedy zaczynasz biegać, feedback pojawia się dopiero po kilku miesiącach, kiedy łatwiej Ci wstawać z łóżka, masz dużo energii, dobrze wyglądasz, łatwo Ci się oddycha, ale to trwa miesiącami</a:t>
            </a:r>
          </a:p>
          <a:p>
            <a:r>
              <a:rPr lang="pl-PL" sz="1700"/>
              <a:t>Ale czy na pewno?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0CBDC-9F25-97FF-D094-CF60E267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Kość i sworznie na planszowej planszy">
            <a:extLst>
              <a:ext uri="{FF2B5EF4-FFF2-40B4-BE49-F238E27FC236}">
                <a16:creationId xmlns:a16="http://schemas.microsoft.com/office/drawing/2014/main" id="{D0C348C8-E03E-1236-7ED0-2418957B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76" r="3478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0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56BB9-5D16-1B44-A0ED-C73FEAF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3100"/>
              <a:t>Zadanie: czy można mieć natychmiastowy feedback z biegania? (5 minut)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3E592-AC64-7DF2-7742-C3AA362F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2000"/>
              <a:t>Czy jest możliwe uzyskanie natychmiastowego feedbacku z biegania? </a:t>
            </a:r>
          </a:p>
        </p:txBody>
      </p:sp>
      <p:pic>
        <p:nvPicPr>
          <p:cNvPr id="6" name="Picture 5" descr="Ręczne trzymanie numeru cienia piórem w arkuszu">
            <a:extLst>
              <a:ext uri="{FF2B5EF4-FFF2-40B4-BE49-F238E27FC236}">
                <a16:creationId xmlns:a16="http://schemas.microsoft.com/office/drawing/2014/main" id="{D054B850-8D63-D591-2287-2AB3CB3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01" r="-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27A38-7101-4247-0BA4-39942724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70A9-1307-0638-CE18-BCD467A0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439"/>
          </a:xfrm>
        </p:spPr>
        <p:txBody>
          <a:bodyPr/>
          <a:lstStyle/>
          <a:p>
            <a:r>
              <a:rPr lang="pl-PL" dirty="0"/>
              <a:t>Natychmiastowy feedback z biegania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A0B4-2D11-F73E-E724-0B641284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454728"/>
            <a:ext cx="11159835" cy="5038148"/>
          </a:xfrm>
        </p:spPr>
        <p:txBody>
          <a:bodyPr>
            <a:normAutofit/>
          </a:bodyPr>
          <a:lstStyle/>
          <a:p>
            <a:r>
              <a:rPr lang="pl-PL" dirty="0"/>
              <a:t>Tak, obecnie jest to możliwe</a:t>
            </a:r>
          </a:p>
          <a:p>
            <a:r>
              <a:rPr lang="pl-PL" dirty="0"/>
              <a:t>Po to mamy aplikacje i opaski sportowe</a:t>
            </a:r>
          </a:p>
          <a:p>
            <a:r>
              <a:rPr lang="pl-PL" dirty="0"/>
              <a:t>Opaski sportowe pokazują nam ile biegliśmy, kto był od nas lepszy, jak poprawiliśmy wynik w stosunku do wczoraj, ile osób biegało gorzej od nas a ile lepiej, jak poprawia nam się wydajność każdego dnia kiedy trenujemy</a:t>
            </a:r>
          </a:p>
          <a:p>
            <a:r>
              <a:rPr lang="pl-PL" dirty="0"/>
              <a:t>Dlatego właśnie takie aplikacje i urządzenia są popularne, bo dostajemy natychmiastowy feedback, to Twój najlepszy czas dotychczas – czyli się poprawiasz</a:t>
            </a:r>
          </a:p>
          <a:p>
            <a:r>
              <a:rPr lang="pl-PL" dirty="0"/>
              <a:t>A to daje motywację żeby iść biegać następnym razem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2E47-E88D-3E89-7C34-9140733B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ADFD-790C-1B37-704E-1897947B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4564-E0A6-AEF2-E50D-A5CB6677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Ludzie potrzebują informacji, że się poprawiają, im więcej zmysłów feedback dotyka tym lepiej (wzrok, słuch, itd.)</a:t>
            </a:r>
          </a:p>
          <a:p>
            <a:r>
              <a:rPr lang="pl-PL" dirty="0"/>
              <a:t>Najlepszy feedback to natychmiastowy</a:t>
            </a:r>
          </a:p>
          <a:p>
            <a:r>
              <a:rPr lang="pl-PL" dirty="0"/>
              <a:t>Podnoszenie stopniowe poziomu trudności osiągania jakiegoś celu utrzymuje ludzi w stanie optymalnego doświadczenia (</a:t>
            </a:r>
            <a:r>
              <a:rPr lang="pl-PL" dirty="0" err="1"/>
              <a:t>flow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8AC7B-6CCD-4F25-22E3-C21A7BF5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5C86-4FB6-F380-1471-32231A47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reguł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36BC-B9AB-804D-8919-85122F02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825625"/>
            <a:ext cx="10771909" cy="4471266"/>
          </a:xfrm>
        </p:spPr>
        <p:txBody>
          <a:bodyPr/>
          <a:lstStyle/>
          <a:p>
            <a:r>
              <a:rPr lang="pl-PL" dirty="0"/>
              <a:t>Jeżeli mamy mówić ludziom, że się poprawiają, muszą być jakieś tego zasady, jakiś system – że jest nowy poziom, nowe wyzwanie, musi być znajomość celu jaki jest wyznaczany</a:t>
            </a:r>
          </a:p>
          <a:p>
            <a:r>
              <a:rPr lang="pl-PL" dirty="0"/>
              <a:t>Ludzie potrzebują reguł i zasad</a:t>
            </a:r>
          </a:p>
          <a:p>
            <a:r>
              <a:rPr lang="pl-PL" dirty="0"/>
              <a:t>Reguły pomagają aby być kreatywnym, innowacyjnym, odkrywczym, żeby być w stanie optymalnego doświadczenia, aby pozostawać zmotywowanym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23009-15D3-FC85-7547-6654AC9D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8D0C-9EA1-E49A-189E-FA4F7F48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Eksperyment z dziećmi w parku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C305-C97C-CB47-DBBC-F6980BE8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pewnym eksperymencie pozwolono dzieciom się bawić</a:t>
            </a:r>
          </a:p>
          <a:p>
            <a:r>
              <a:rPr lang="pl-PL" dirty="0"/>
              <a:t>Za pierwszym razem było to pole bez żadnych ograniczeń – dzieci skupiły się w grupce w jednym rogu</a:t>
            </a:r>
          </a:p>
          <a:p>
            <a:r>
              <a:rPr lang="pl-PL" dirty="0"/>
              <a:t>Kiedy wzięto je do parku w którym były bariery i ograniczenia, to dzieci rozbiegły się po całym obszarze, dużo większym niż za pierwszym razem</a:t>
            </a:r>
          </a:p>
          <a:p>
            <a:r>
              <a:rPr lang="pl-PL" dirty="0"/>
              <a:t>Dzieci bawiły się także lepiej wtedy, kiedy były ograniczenia, wyraźne bariery i zasady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0A1C5-0A67-C160-0DCD-72FB97E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FF4C-72CF-2B59-552B-88557EE2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 </a:t>
            </a:r>
            <a:r>
              <a:rPr lang="pl-PL" dirty="0" err="1"/>
              <a:t>fold</a:t>
            </a:r>
            <a:r>
              <a:rPr lang="pl-PL" dirty="0"/>
              <a:t> </a:t>
            </a:r>
            <a:r>
              <a:rPr lang="pl-PL" dirty="0" err="1"/>
              <a:t>it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C796-9C94-A8C4-8736-0344F5FD4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Gra polega na tym, że tworzymy nowe białka, przy czym obowiązują konkretne zasady</a:t>
            </a:r>
          </a:p>
          <a:p>
            <a:r>
              <a:rPr lang="pl-PL" dirty="0"/>
              <a:t>Ludzie uczą się obecnie znanych zasad tworzenia białek i mogą tworzyć nowe białka</a:t>
            </a:r>
          </a:p>
          <a:p>
            <a:r>
              <a:rPr lang="pl-PL" dirty="0"/>
              <a:t>Nowe białka mogą pełnić nowe funkcje w organizmie </a:t>
            </a:r>
          </a:p>
          <a:p>
            <a:r>
              <a:rPr lang="pl-PL" dirty="0"/>
              <a:t>Ważne jest, aby proteiny zginały się we właściwy sposób samodzielnie, jeżeli będą się wyginały w zły sposób, to nie będą poprawnie działać</a:t>
            </a:r>
          </a:p>
          <a:p>
            <a:r>
              <a:rPr lang="pl-PL" dirty="0"/>
              <a:t>W grze można tworzyć też małe cząsteczki niebiałkowe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0BE1D-2DEB-A51E-A60A-8CA2556B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A796-0161-D809-06D4-8CDE7102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5B65-8DF6-04F2-9F07-9D9E9A9A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AE15A-F427-AACA-7AE9-09F182431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7734D-354F-13C3-CDFB-F63EE55B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39B7-E8B8-B9BF-0A53-24EE2D9F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68B8-0D98-99A9-A94C-8E991B34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Ludzie często stają się bardziej kreatywni jeżeli mają wyznaczone granice</a:t>
            </a:r>
          </a:p>
          <a:p>
            <a:r>
              <a:rPr lang="pl-PL" dirty="0"/>
              <a:t>Zasady pomagają zaangażować się</a:t>
            </a:r>
          </a:p>
          <a:p>
            <a:r>
              <a:rPr lang="pl-PL" dirty="0"/>
              <a:t>Kiedy współpracujesz z ludźmi warto aby znali zasady jakich przestrzegasz kiedy osiągasz swoje cele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99B8A-C240-85EC-A632-D9EEB6D5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62D-D165-4E77-7AAF-EE80E99D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utrudnień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C88D-3ACC-681E-A54D-0C00244E9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grze Chore </a:t>
            </a:r>
            <a:r>
              <a:rPr lang="pl-PL" dirty="0" err="1"/>
              <a:t>wars</a:t>
            </a:r>
            <a:r>
              <a:rPr lang="pl-PL" dirty="0"/>
              <a:t> zachęca się ludzi do pracy w domu</a:t>
            </a:r>
          </a:p>
          <a:p>
            <a:r>
              <a:rPr lang="pl-PL" dirty="0"/>
              <a:t>Za wykonywanie różnych zadań dostaje się wirtualne pieniądze, w ramach których można kupować w grze wirtualne przedmioty, podnosić poziom bohatera</a:t>
            </a:r>
          </a:p>
          <a:p>
            <a:r>
              <a:rPr lang="pl-PL" dirty="0"/>
              <a:t>W grze tworzone są wyzwania np. czy umiesz wynieść śmieci, aby nikt tego nie widział?</a:t>
            </a:r>
          </a:p>
          <a:p>
            <a:r>
              <a:rPr lang="pl-PL" dirty="0"/>
              <a:t>Czy umiesz umyć wannę śpiewając?</a:t>
            </a:r>
          </a:p>
          <a:p>
            <a:r>
              <a:rPr lang="pl-PL" dirty="0"/>
              <a:t>Tworzymy swój własny pokój i zapraszamy uczestników (albo ktoś nas zaprasza)</a:t>
            </a:r>
          </a:p>
          <a:p>
            <a:r>
              <a:rPr lang="pl-PL" dirty="0"/>
              <a:t>Na końcu danego poziomu możemy spotkać „szefa” i wtedy trzeba użyć wszystkich nauczonych umiejętności</a:t>
            </a:r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DDDF3-3983-BA9B-162E-AF09A977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4FEF2-543B-C2DA-38F6-F0B6228B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/>
              <a:t>Sztuka motywacji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0079-CDA4-1378-9036-308B9EC0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2000"/>
              <a:t>Najlepsze motywatory to bodżce wewnętrzne:</a:t>
            </a:r>
          </a:p>
          <a:p>
            <a:r>
              <a:rPr lang="pl-PL" sz="2000"/>
              <a:t>Udoskonalanie się (mistrzostwo)</a:t>
            </a:r>
          </a:p>
          <a:p>
            <a:r>
              <a:rPr lang="pl-PL" sz="2000"/>
              <a:t>Społeczność (wspólnota)</a:t>
            </a:r>
          </a:p>
          <a:p>
            <a:r>
              <a:rPr lang="pl-PL" sz="2000"/>
              <a:t>Sens (znaczenie)</a:t>
            </a:r>
          </a:p>
          <a:p>
            <a:r>
              <a:rPr lang="pl-PL" sz="2000"/>
              <a:t>Autonomia</a:t>
            </a:r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F75C105B-6DAD-8B39-38BE-F5426853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19097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20080-8087-0895-C4BC-3AB1E04E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F872-E9E4-44EC-E719-F2C433BA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70958A-13A3-9506-0AEE-A2768FE7F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3BEB6-5622-0020-8E6F-42D8655D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7975-95B4-CD17-609B-21B5494F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1BC8D-AE56-4F24-A416-924A6C447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A54B1-FEB1-73E3-2A3E-8A26726F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DEA18-CC5B-5D60-FFE7-3401B364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3408-8614-6A2D-1231-43E6A19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2C395-93D6-5788-F7F4-4113BCE7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CD3F1-A48F-4D01-E43C-1CD40F27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192B3-D581-2D79-6428-44C55C32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4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DB6A-60EA-603D-5B38-32BC6999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A86E-0413-CF50-7A9B-7F899C54D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CC008-4E78-C956-2833-FB9B2BB4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85600" cy="694220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ADD6D-4DA0-A5DA-5146-C8278C32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8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56DEA-76B5-464D-7BA6-F1989F83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Wprowadzanie utrudnień – Chore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0C41-0E4A-AFFE-A97E-71321B57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2000"/>
              <a:t>Pokonanie szefa na końcu rozgrywki najpierw podnosi poziom adrenaliny a potem daje zastrzyk dopaminy</a:t>
            </a:r>
          </a:p>
          <a:p>
            <a:r>
              <a:rPr lang="pl-PL" sz="2000"/>
              <a:t>Nawet w czasie potyczki z szefem już mózg się budzi</a:t>
            </a:r>
          </a:p>
          <a:p>
            <a:r>
              <a:rPr lang="pl-PL" sz="2000"/>
              <a:t>Poczucie wygranej to ogromnie mocne uczucie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25B4A-D0C6-115A-8059-CD440037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Obraz ze skanowania ludzkiego mózgu w klinice neurologii">
            <a:extLst>
              <a:ext uri="{FF2B5EF4-FFF2-40B4-BE49-F238E27FC236}">
                <a16:creationId xmlns:a16="http://schemas.microsoft.com/office/drawing/2014/main" id="{4C44A687-ED4F-9FB9-92A2-EBCA859B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757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94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92A2-D0E0-39DC-5CAC-3AFC7B6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Super </a:t>
            </a:r>
            <a:r>
              <a:rPr lang="pl-PL" dirty="0" err="1"/>
              <a:t>better</a:t>
            </a:r>
            <a:r>
              <a:rPr lang="pl-PL" dirty="0"/>
              <a:t> www.superbetter.com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CAC0-AB33-A0AB-E5DF-51394BB1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Twórca </a:t>
            </a:r>
            <a:r>
              <a:rPr lang="pl-PL" dirty="0" err="1"/>
              <a:t>Jane</a:t>
            </a:r>
            <a:r>
              <a:rPr lang="pl-PL" dirty="0"/>
              <a:t> </a:t>
            </a:r>
            <a:r>
              <a:rPr lang="pl-PL" dirty="0" err="1"/>
              <a:t>Gonigal</a:t>
            </a:r>
            <a:r>
              <a:rPr lang="pl-PL" dirty="0"/>
              <a:t> uważa, że dzieci tak dużo grają w gry bo gry mają dużo lepsze systemy nagradzania niż cokolwiek innego, włączając w to szkoły i uniwersytety</a:t>
            </a:r>
          </a:p>
          <a:p>
            <a:r>
              <a:rPr lang="pl-PL" dirty="0"/>
              <a:t>Zapraszamy uczestników, tworzymy zespół (</a:t>
            </a:r>
            <a:r>
              <a:rPr lang="pl-PL" dirty="0" err="1"/>
              <a:t>squad</a:t>
            </a:r>
            <a:r>
              <a:rPr lang="pl-PL" dirty="0"/>
              <a:t>) wybierając ich z listy, można dodawać i usuwać uczestników</a:t>
            </a:r>
          </a:p>
          <a:p>
            <a:r>
              <a:rPr lang="pl-PL" dirty="0"/>
              <a:t>W grze jest 90 wyzwań (w bibliotece) które najdłużej trwają 5 dni</a:t>
            </a:r>
          </a:p>
          <a:p>
            <a:r>
              <a:rPr lang="pl-PL" dirty="0"/>
              <a:t>Wszystkie zadania dotyczą dobrego samopoczucia psychicznego</a:t>
            </a:r>
          </a:p>
          <a:p>
            <a:r>
              <a:rPr lang="pl-PL" dirty="0"/>
              <a:t>W wyzwaniach są źli bohaterzy i pięć zadań</a:t>
            </a:r>
          </a:p>
          <a:p>
            <a:r>
              <a:rPr lang="pl-PL" dirty="0"/>
              <a:t>Squad ma 30 dni na wykonanie zadania</a:t>
            </a:r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ABFA7-FA20-6E31-38CD-8575226A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1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AAC2D-003A-EBE2-0E42-50ECD475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6E89-7333-7B48-7449-2D26B1DC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Super </a:t>
            </a:r>
            <a:r>
              <a:rPr lang="pl-PL" dirty="0" err="1"/>
              <a:t>better</a:t>
            </a:r>
            <a:r>
              <a:rPr lang="pl-PL" dirty="0"/>
              <a:t> www.superbetter.com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C8ED-06E5-A533-F477-8E3DFF22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Zaproszenia są wysyłane na telefon komórkowy</a:t>
            </a:r>
          </a:p>
          <a:p>
            <a:r>
              <a:rPr lang="pl-PL" dirty="0"/>
              <a:t>Można tworzyć własne wyzwania</a:t>
            </a:r>
          </a:p>
          <a:p>
            <a:r>
              <a:rPr lang="pl-PL" dirty="0"/>
              <a:t>Wybiera się jaką odporność chcemy rozwijać, tworzymy plakietki które będą nagrodami dla uczestników</a:t>
            </a:r>
          </a:p>
          <a:p>
            <a:r>
              <a:rPr lang="pl-PL" dirty="0"/>
              <a:t>Quest czyli wyzwanie musi mieć określoną siłę jaką rozwijamy, musi mieć złych bohaterów, którzy będą utrudniali wykonanie zadania</a:t>
            </a:r>
          </a:p>
          <a:p>
            <a:r>
              <a:rPr lang="pl-PL" dirty="0"/>
              <a:t>Można monitorować aktywne wyzwania i obserwować postępy</a:t>
            </a:r>
          </a:p>
          <a:p>
            <a:r>
              <a:rPr lang="pl-PL" dirty="0"/>
              <a:t>Można obserwować aktywność każdego uczestnika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0317C-FD19-78B7-3877-BC1D97E3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8BF1B-BD40-6288-258E-40EE686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Superbetter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A506B-6F54-F221-87C5-5D1B88A2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2000"/>
              <a:t>W superbetter także jest końcowa walka z super silnym wrogiem</a:t>
            </a:r>
          </a:p>
          <a:p>
            <a:r>
              <a:rPr lang="pl-PL" sz="2000"/>
              <a:t>Tutaj znowu trzeba wykorzystać wszystko, czego się nauczyło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2A4CB-4196-1EDC-0A58-7CA9517A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88E7F-B770-F29E-1EB6-118FDDA4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87" r="2303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7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81E7-F050-69E9-4B57-F284FA8E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Podnoszenie poziomu trudności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C85E-AF23-72D9-2085-F40668FF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Możemy motywować do wykonywania tego samego zadania podnosząc poziom trudności bez zmiany zadania</a:t>
            </a:r>
          </a:p>
          <a:p>
            <a:r>
              <a:rPr lang="pl-PL" dirty="0"/>
              <a:t>W ten sposób możemy sobie udowadniać, że poprawiamy się w wykonywaniu danego zadania, że umiemy wdrożyć teorię do praktyki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3039E-81E3-C34A-3478-EAAF7BC0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7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7BA0B-D0F6-E4A5-D514-F3380CFA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Zadanie (10 minut)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691F7-7E26-FF5A-5A2A-A1B7D524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2000"/>
              <a:t>Wypisz na kartce zadania i cele, które realizujesz</a:t>
            </a:r>
          </a:p>
          <a:p>
            <a:r>
              <a:rPr lang="pl-PL" sz="2000"/>
              <a:t>Wymyśl wyzwania dotyczące tych zadań i wokoło celów, które dodają jakieś zróżnicowanie do zadania i stworzy poczucie postępu w realizacji celu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AC8E1-DB1C-4B8E-8423-6FF3694D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ticky notes on a wall">
            <a:extLst>
              <a:ext uri="{FF2B5EF4-FFF2-40B4-BE49-F238E27FC236}">
                <a16:creationId xmlns:a16="http://schemas.microsoft.com/office/drawing/2014/main" id="{1B720466-028F-446C-0A0A-99992FB8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86" r="23049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81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9D00-468A-E4F2-CFCD-4C535481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Status jako nagroda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A792-D70D-4A33-255F-DFAA5FDC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prawda, mówiliśmy, że najskuteczniejsze są motywacje wewnętrzne, to jednak kilka motywacji zewnętrznych (nagród zewnętrznych) jest względnie skuteczna</a:t>
            </a:r>
          </a:p>
          <a:p>
            <a:r>
              <a:rPr lang="pl-PL" dirty="0"/>
              <a:t>Prawie na samej górze piramidy potrzeb </a:t>
            </a:r>
            <a:r>
              <a:rPr lang="pl-PL" dirty="0" err="1"/>
              <a:t>Maslova</a:t>
            </a:r>
            <a:r>
              <a:rPr lang="pl-PL" dirty="0"/>
              <a:t> mamy szacunek innych, właśnie status zaspokaja tę potrzebę</a:t>
            </a:r>
          </a:p>
          <a:p>
            <a:r>
              <a:rPr lang="pl-PL" dirty="0"/>
              <a:t>Złote karty, specjalne poczekalnie na lotnisku, to właśnie jest nagroda w postaci statusu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B0C99-65C9-AA1E-0116-FB4DECAF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1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FBEA2-6B4E-1BD9-EAEE-586A1A06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294783"/>
            <a:ext cx="5334197" cy="940339"/>
          </a:xfrm>
        </p:spPr>
        <p:txBody>
          <a:bodyPr anchor="ctr">
            <a:normAutofit/>
          </a:bodyPr>
          <a:lstStyle/>
          <a:p>
            <a:r>
              <a:rPr lang="pl-PL" sz="4000" dirty="0"/>
              <a:t>Wielki cel i małe 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E8C8-0E5D-CD61-D5C9-A5F173909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4" y="1439694"/>
            <a:ext cx="5334203" cy="4800385"/>
          </a:xfrm>
        </p:spPr>
        <p:txBody>
          <a:bodyPr anchor="ctr">
            <a:normAutofit fontScale="92500" lnSpcReduction="10000"/>
          </a:bodyPr>
          <a:lstStyle/>
          <a:p>
            <a:r>
              <a:rPr lang="pl-PL" sz="2400" dirty="0"/>
              <a:t>W życiu realizuje się wielkie cele i małe cele</a:t>
            </a:r>
          </a:p>
          <a:p>
            <a:r>
              <a:rPr lang="pl-PL" sz="2400" dirty="0"/>
              <a:t>W danej chwili zwykle realizuje się jakiś mały cel</a:t>
            </a:r>
          </a:p>
          <a:p>
            <a:r>
              <a:rPr lang="pl-PL" sz="2400" dirty="0"/>
              <a:t>Czyli ludzie wykonując duże zadanie odznaczają małe cele</a:t>
            </a:r>
          </a:p>
          <a:p>
            <a:r>
              <a:rPr lang="pl-PL" sz="2400" dirty="0"/>
              <a:t>Poczucie zakończenia czegoś daje dużą satysfakcję</a:t>
            </a:r>
          </a:p>
          <a:p>
            <a:r>
              <a:rPr lang="pl-PL" sz="2400" dirty="0"/>
              <a:t>Poczucie, że coś jest niezakończone prowokuje do zakończenia czegoś ale tylko jeżeli to małe zadanie, jeżeli to jest duże zadanie to zostaną zniechęceni</a:t>
            </a:r>
          </a:p>
          <a:p>
            <a:r>
              <a:rPr lang="pl-PL" sz="2400" dirty="0"/>
              <a:t>Na przykład na naszym profilu pojawia się wyzwanie, że brakuje nam 1% do pełnego założenia profilu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D0169-5482-8533-D476-267B78EC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Rzutka na środku tarczy do gry w rzutki">
            <a:extLst>
              <a:ext uri="{FF2B5EF4-FFF2-40B4-BE49-F238E27FC236}">
                <a16:creationId xmlns:a16="http://schemas.microsoft.com/office/drawing/2014/main" id="{38DEBE84-A7EB-B364-62B9-811298CA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02" r="576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72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FB17-7B6E-44A5-080F-EFE0BA5A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Duży cel i małe 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415F-0990-3CA8-2811-5D91C755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Aby prowokować ludzi do działania, trzeba duże zadanie podzielić na małe zadania, które są łatwo osiągalne</a:t>
            </a:r>
          </a:p>
          <a:p>
            <a:r>
              <a:rPr lang="pl-PL" dirty="0"/>
              <a:t>Na końcu każdego małego celu powinien być feedback – czy to był najszybszy bieg, czy może nie najlepszy, a może najzdrowszy, a może trzeba się poprawić</a:t>
            </a:r>
          </a:p>
          <a:p>
            <a:r>
              <a:rPr lang="pl-PL" dirty="0"/>
              <a:t>Na końcu zadania musi być nagroda</a:t>
            </a:r>
          </a:p>
          <a:p>
            <a:r>
              <a:rPr lang="pl-PL" dirty="0"/>
              <a:t>Można feedback zrobić zabawnym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EED24-8186-A28E-E0B0-8CA8E045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8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F60C-769E-9821-561D-5EE171A9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BC11-5EA1-966B-3266-60591AAA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27A85-9824-5FCA-2445-B8B1F5FD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951A6-F270-8C50-ADFF-08C27302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4A38-5F70-E740-0A07-2DC98DB7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Zombies</a:t>
            </a:r>
            <a:r>
              <a:rPr lang="pl-PL" dirty="0"/>
              <a:t>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EDEA6-729B-4194-4129-51A723AA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biegniemy za wolno doganiają nas zombie i słyszymy to w słuchawkach</a:t>
            </a:r>
          </a:p>
          <a:p>
            <a:r>
              <a:rPr lang="pl-PL" dirty="0"/>
              <a:t>Jeżeli im uciekniemy to się udostępnia kolejna część historii i to jest nasza nagroda</a:t>
            </a:r>
          </a:p>
          <a:p>
            <a:r>
              <a:rPr lang="pl-PL" dirty="0"/>
              <a:t>Aplikacja oferuje 200 wyzwań</a:t>
            </a:r>
          </a:p>
          <a:p>
            <a:r>
              <a:rPr lang="pl-PL" dirty="0"/>
              <a:t>Historia powoduje że wyzwania stają się bardzo ważne</a:t>
            </a:r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DD467-2E91-D0F7-28D5-74B6BD90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13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02901-BC96-3BD5-35AD-A5C19498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pl-PL" sz="4000"/>
              <a:t>Duży cel i mały cel</a:t>
            </a:r>
          </a:p>
        </p:txBody>
      </p:sp>
      <p:pic>
        <p:nvPicPr>
          <p:cNvPr id="6" name="Picture 5" descr="Rzutka na środku tarczy do gry w rzutki">
            <a:extLst>
              <a:ext uri="{FF2B5EF4-FFF2-40B4-BE49-F238E27FC236}">
                <a16:creationId xmlns:a16="http://schemas.microsoft.com/office/drawing/2014/main" id="{3B995900-CB50-12AE-0A0D-AFE171C1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54" r="2012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C213-DAD3-18CC-F4DD-ED7AD0CC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pl-PL" dirty="0"/>
              <a:t>Małe cele lepiej motywują</a:t>
            </a:r>
          </a:p>
          <a:p>
            <a:r>
              <a:rPr lang="pl-PL" dirty="0"/>
              <a:t>Musimy mieć poczucie, że coś skończyliśmy</a:t>
            </a:r>
          </a:p>
          <a:p>
            <a:r>
              <a:rPr lang="pl-PL" dirty="0"/>
              <a:t>Możemy przypisać małe nagrody do tych celów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B543F-3185-B1B9-04AF-AC430AE2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0577" y="6356350"/>
            <a:ext cx="3345625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31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C289-B86A-11F8-7D3C-6C8752F2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(10 minut)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C2D8-722B-3F16-64CA-974614E8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Zastanów się nad jakimś celem który wydaje Ci się duży i skomplikowany, na przykład picie większej ilości wody</a:t>
            </a:r>
          </a:p>
          <a:p>
            <a:r>
              <a:rPr lang="pl-PL" dirty="0"/>
              <a:t>Podziel go na małe zadania – zakup dzbanka, napełnianie go wodą, picie wody w regularnych odstępach czasu, mierzenie ile się tej wody wypiło</a:t>
            </a:r>
          </a:p>
          <a:p>
            <a:r>
              <a:rPr lang="pl-PL" dirty="0"/>
              <a:t>Stwórz taki cel i składowe dla siebie – na przykład nauka jakiegoś przedmiotu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DB206-8D4F-B942-DF2D-CB616061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6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13D9-B9D9-5CFE-3624-227C4D8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Cykle nagród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FB67-CBDA-337F-75AD-DE92BEA2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Mówimy o cyklu gdyż nawet realizacja małego zadania nie zawsze od razu jest sukcesem</a:t>
            </a:r>
          </a:p>
          <a:p>
            <a:r>
              <a:rPr lang="pl-PL" dirty="0"/>
              <a:t>Dlatego czasami trzeba powtarzać zadanie wiele razy zanim się uda je wykonać i otrzymać nagrodę</a:t>
            </a:r>
          </a:p>
          <a:p>
            <a:r>
              <a:rPr lang="pl-PL" dirty="0"/>
              <a:t>Jeżeli siedzisz w barze i grasz w karty, gra jest zabawna, masz dobre karty, dobrze się bawisz z przyjaciółmi, to możesz za każdą zakończoną partą odejść z baru</a:t>
            </a:r>
          </a:p>
          <a:p>
            <a:r>
              <a:rPr lang="pl-PL" dirty="0"/>
              <a:t>Ważne jest to, żeby było równolegle wiele cykli nagród – w wielu grach mamy taki system, kończysz wyzwanie (misję) ale jednocześnie trwa inna misja, na przykład zdobywanie wiedzy jak rzucać czary, zbierasz monety na lepszą zbroję, </a:t>
            </a:r>
            <a:r>
              <a:rPr lang="pl-PL" dirty="0" err="1"/>
              <a:t>itd</a:t>
            </a:r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903A2-0EE7-7FD3-C819-AF8BC559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15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6A45-54D7-A757-664C-2CF3BED4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pl-PL" sz="3200"/>
              <a:t>Utrzymywanie ludzi skupionych na zadaniu</a:t>
            </a:r>
          </a:p>
        </p:txBody>
      </p:sp>
      <p:pic>
        <p:nvPicPr>
          <p:cNvPr id="6" name="Picture 5" descr="Kolorowa gra planszowa">
            <a:extLst>
              <a:ext uri="{FF2B5EF4-FFF2-40B4-BE49-F238E27FC236}">
                <a16:creationId xmlns:a16="http://schemas.microsoft.com/office/drawing/2014/main" id="{B7DCC85C-447E-2913-6597-DF418963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55" r="13784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C583-8CAA-F69B-126D-6B944105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pl-PL" sz="2000" dirty="0"/>
              <a:t>Niektóre gry bywają bardzo wciągające</a:t>
            </a:r>
          </a:p>
          <a:p>
            <a:r>
              <a:rPr lang="pl-PL" sz="2000" dirty="0"/>
              <a:t>Ludzie potrafią grać w gry całymi dniami lub tygodniami</a:t>
            </a:r>
          </a:p>
          <a:p>
            <a:r>
              <a:rPr lang="pl-PL" sz="2000" dirty="0"/>
              <a:t>W psychiatrii istnieje już nawet schorzenie związane z uzależnieniem od gier</a:t>
            </a:r>
          </a:p>
          <a:p>
            <a:endParaRPr lang="pl-PL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E37EA-384E-3D12-D6CA-A435BD55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4569" y="6356350"/>
            <a:ext cx="309603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85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8F1D-1CD7-48A1-E60F-5D925115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Trivia Crack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916D-1A6B-469E-2A0C-5D659908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667250"/>
          </a:xfrm>
        </p:spPr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https://triviacrack.com/</a:t>
            </a:r>
            <a:endParaRPr lang="pl-PL" dirty="0"/>
          </a:p>
          <a:p>
            <a:r>
              <a:rPr lang="pl-PL" dirty="0"/>
              <a:t>To gry z quizami w których można rzucać wyzwania</a:t>
            </a:r>
          </a:p>
          <a:p>
            <a:r>
              <a:rPr lang="pl-PL" dirty="0"/>
              <a:t>Quizy testują wiedzę ogólną uczestnika</a:t>
            </a:r>
          </a:p>
          <a:p>
            <a:r>
              <a:rPr lang="pl-PL" dirty="0"/>
              <a:t>Można obserwować swoje punkty doświadczenia, zdobywa się kolejne poziomy, zmieniają się tytuły jakimi się nazywa graczy, dużo różnych nagród</a:t>
            </a:r>
          </a:p>
          <a:p>
            <a:r>
              <a:rPr lang="pl-PL" dirty="0"/>
              <a:t>Oczywiście, uzyskuje się także plakietki</a:t>
            </a:r>
          </a:p>
          <a:p>
            <a:r>
              <a:rPr lang="pl-PL" dirty="0"/>
              <a:t>Obserwujemy też ile procent odpowiedzi dostarczyliśmy</a:t>
            </a:r>
          </a:p>
          <a:p>
            <a:r>
              <a:rPr lang="pl-PL" dirty="0"/>
              <a:t>Czyli jednocześnie mamy dużo różnych cykli nagród, stąd uzależnia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1105F-484C-59D6-AAF0-59183370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2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EA99E-BB4A-B8F1-7DE4-C3A2B075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Wielokrotne cykle nagród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1F13-2486-0ECD-9FEC-80998089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 lnSpcReduction="10000"/>
          </a:bodyPr>
          <a:lstStyle/>
          <a:p>
            <a:r>
              <a:rPr lang="pl-PL" dirty="0"/>
              <a:t>Aby wciągnąć i uzależnić ludzi aby nie umieli przerwać realizowania zadania, to dostarczyć im różnorodnych cykli nagród</a:t>
            </a:r>
          </a:p>
          <a:p>
            <a:r>
              <a:rPr lang="pl-PL" dirty="0"/>
              <a:t>Uznanie, tytuły, plakietki, feedback, poczucie postępu</a:t>
            </a:r>
          </a:p>
          <a:p>
            <a:r>
              <a:rPr lang="pl-PL" dirty="0"/>
              <a:t>NIE: darmowa kawa, pieniądze,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E039E-7FBE-9E05-C8A5-4956D7CD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uchary kawy">
            <a:extLst>
              <a:ext uri="{FF2B5EF4-FFF2-40B4-BE49-F238E27FC236}">
                <a16:creationId xmlns:a16="http://schemas.microsoft.com/office/drawing/2014/main" id="{5714A2AC-ECEB-161B-1F92-31B3A94D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23" r="2864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8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6D99-7179-74FD-CB1F-1986EE2F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Status jako motywator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8691-B481-F47B-5358-4A12E5C8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1825625"/>
            <a:ext cx="10931237" cy="466725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Popatrzmy na Facebooka jak ważny jest tam status</a:t>
            </a:r>
          </a:p>
          <a:p>
            <a:r>
              <a:rPr lang="pl-PL" dirty="0"/>
              <a:t>Im więcej mamy gwiazdek, potwierdzeń, tym większe mamy poczucie statusu na Facebooku</a:t>
            </a:r>
          </a:p>
          <a:p>
            <a:r>
              <a:rPr lang="pl-PL" dirty="0"/>
              <a:t>Często ludzie używają manipulacji aby dostać pozytywne reakcje od ludzi – na przykład napisać </a:t>
            </a:r>
            <a:r>
              <a:rPr lang="pl-PL" dirty="0" err="1"/>
              <a:t>posta</a:t>
            </a:r>
            <a:r>
              <a:rPr lang="pl-PL" dirty="0"/>
              <a:t> „O, jaki miałam ciężki dzień” i dostajemy akceptację społeczną, dostajemy </a:t>
            </a:r>
            <a:r>
              <a:rPr lang="pl-PL" dirty="0" err="1"/>
              <a:t>lajki</a:t>
            </a:r>
            <a:r>
              <a:rPr lang="pl-PL" dirty="0"/>
              <a:t>, dostajemy kawałek statusu co pobudza naszą dopaminę</a:t>
            </a:r>
          </a:p>
          <a:p>
            <a:r>
              <a:rPr lang="pl-PL" dirty="0"/>
              <a:t>Często ludzie chcą coraz więcej tego statusu, co znowu powoduje efekt </a:t>
            </a:r>
            <a:r>
              <a:rPr lang="pl-PL" dirty="0" err="1"/>
              <a:t>dopamine</a:t>
            </a:r>
            <a:r>
              <a:rPr lang="pl-PL" dirty="0"/>
              <a:t> </a:t>
            </a:r>
            <a:r>
              <a:rPr lang="pl-PL" dirty="0" err="1"/>
              <a:t>threadmill</a:t>
            </a:r>
            <a:endParaRPr lang="pl-PL" dirty="0"/>
          </a:p>
          <a:p>
            <a:r>
              <a:rPr lang="pl-PL" dirty="0"/>
              <a:t>Popularność staje się uzależnieniem, sukces </a:t>
            </a:r>
            <a:r>
              <a:rPr lang="pl-PL" dirty="0" err="1"/>
              <a:t>facebooka</a:t>
            </a:r>
            <a:r>
              <a:rPr lang="pl-PL" dirty="0"/>
              <a:t> powoduje coraz mniej przyjaciół w realnym świecie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4ACE8-E7BD-6F34-924B-431EC8F5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0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C0DF-28AA-6951-68C6-D56A4331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FD1B-CF1E-8419-FF9F-DAAC799B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Wartość zabawy i radości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C0804-7A1B-A3E1-DBFB-C901314C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Ludzie szczęśliwi i rozbawieni lepiej pracują i lepiej się uczą</a:t>
            </a:r>
          </a:p>
          <a:p>
            <a:r>
              <a:rPr lang="pl-PL" dirty="0"/>
              <a:t>Chemia mózgu poprawia skuteczność funkcjonowania tego mózgu</a:t>
            </a:r>
          </a:p>
          <a:p>
            <a:r>
              <a:rPr lang="pl-PL" dirty="0"/>
              <a:t>Wiedza łatwiej przyczepia się do szczęśliwego kontekstu </a:t>
            </a:r>
          </a:p>
          <a:p>
            <a:r>
              <a:rPr lang="pl-PL" dirty="0"/>
              <a:t>Ludzie będą chcieli wrócić do danej czynności czy uczenia się jeżeli będzie im się kojarzyła z pozytywnym i radosnym kontekstem</a:t>
            </a:r>
          </a:p>
          <a:p>
            <a:r>
              <a:rPr lang="pl-PL" dirty="0"/>
              <a:t>Jeżeli nie wierzymy, że dobrze się bawimy, to mózg nie będzie chciał współpracować, zamkniemy się mentalnie jako osoby</a:t>
            </a:r>
          </a:p>
          <a:p>
            <a:r>
              <a:rPr lang="pl-PL" dirty="0"/>
              <a:t>Musimy wierzyć, że rzeczywiście nam zależy, że chcemy coś zrobić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C11F9-AB63-1C5D-4325-C0CC65E3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4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A180-0DB7-6A51-D0BE-3F9CA4F6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7916-D909-16DC-34EA-A62003AD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Znaczenie radości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95A2-F3AB-AE57-0326-F0403ABC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Możemy doskonalić się tylko w czymś, na czym nam naprawdę zależy</a:t>
            </a:r>
          </a:p>
          <a:p>
            <a:r>
              <a:rPr lang="pl-PL" dirty="0"/>
              <a:t>Jeżeli będziemy myśleli że możemy gdzie indziej lepiej spożytkować czas, to wyłączymy się z działania i nie będziemy danego celu realizować</a:t>
            </a:r>
          </a:p>
          <a:p>
            <a:r>
              <a:rPr lang="pl-PL" dirty="0"/>
              <a:t>Musimy mieć przekonanie, ze cel jest ważny dla nas, dla naszej firmy, że ma to sens</a:t>
            </a:r>
          </a:p>
          <a:p>
            <a:r>
              <a:rPr lang="pl-PL" dirty="0"/>
              <a:t>Inaczej mózg nam nie da energii aby nad czymś pracować</a:t>
            </a:r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27B7C-B351-937B-7660-F71B6CE8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4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A50616-A298-E699-6356-2387E7024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8F290-58BA-2572-2841-572A9154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Zawsze musi być sens i znaczenie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EB43-49C0-7E73-8257-3416A31E5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1900"/>
              <a:t>Stonehenge, piramidy – przecież one nie dały ludziom ani żywności, ani schronienia</a:t>
            </a:r>
          </a:p>
          <a:p>
            <a:r>
              <a:rPr lang="pl-PL" sz="1900"/>
              <a:t>Prawdopodobnie miały związek z religią, duchowością</a:t>
            </a:r>
          </a:p>
          <a:p>
            <a:r>
              <a:rPr lang="pl-PL" sz="1900"/>
              <a:t>Co ważne, było to coś większego niż budowniczy, którzy je budowali</a:t>
            </a:r>
          </a:p>
          <a:p>
            <a:r>
              <a:rPr lang="pl-PL" sz="1900"/>
              <a:t>To co ważne, że ludzie włożyli ogromny wysiłek w zbudowanie ich, aby przetrwały dłużej od nich</a:t>
            </a:r>
          </a:p>
          <a:p>
            <a:r>
              <a:rPr lang="pl-PL" sz="1900"/>
              <a:t>Aby powstały te budowle, najpierw musiała być kultura, a kultura powstała aby nadać życiu sensu i znaczenia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64F7C-E317-EA40-F9A8-281F28A4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lose-up of a pyramid">
            <a:extLst>
              <a:ext uri="{FF2B5EF4-FFF2-40B4-BE49-F238E27FC236}">
                <a16:creationId xmlns:a16="http://schemas.microsoft.com/office/drawing/2014/main" id="{790E7EF3-6872-53AA-D4FF-C1B0788B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55" r="2030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821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ECFE-94D0-1C7C-8C9E-FB748380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Sens i znaczenie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60E61-E0A9-007E-A821-D53B07D7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Ludziom trzeba dostarczyć coś wielkiego, aby było większe od nich</a:t>
            </a:r>
          </a:p>
          <a:p>
            <a:r>
              <a:rPr lang="pl-PL" dirty="0"/>
              <a:t>W grze Halo ludzie pozbywali się obcych z Ziemi – setki ludzie grali w tę grę aby pozbyć się z całej Ziemi obcych</a:t>
            </a:r>
          </a:p>
          <a:p>
            <a:r>
              <a:rPr lang="pl-PL" dirty="0"/>
              <a:t>Inna gra to </a:t>
            </a:r>
            <a:r>
              <a:rPr lang="pl-PL" dirty="0" err="1"/>
              <a:t>PainSquad</a:t>
            </a:r>
            <a:r>
              <a:rPr lang="pl-PL" dirty="0"/>
              <a:t> – gra aby pomagać dzieciom chorym na raka</a:t>
            </a:r>
          </a:p>
          <a:p>
            <a:r>
              <a:rPr lang="pl-PL" dirty="0"/>
              <a:t>Dzieciom ta gra nie mówi że jak wygrają to one się poczują lepiej, gra mówi, że dzieci walczą z rakiem razem, że dzieci mają misję wspólnej walki z rakiem, że one kontrolują tę walkę i mogą wygrać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556E6-A8B7-4077-A477-42E8C578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05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010C-437C-D0C3-24BB-16231844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Sens i znaczenie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89FF-EF8F-63ED-FDAF-100C1902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Inna ciekawa strona to CouchSurfing</a:t>
            </a:r>
          </a:p>
          <a:p>
            <a:r>
              <a:rPr lang="pl-PL" dirty="0"/>
              <a:t>Mierzy sukces firmy nie pieniędzmi czy liczbą odwiedzających ale ile godzin użytkownicy spędzają razem poznając ludzi z innych krajów i kultur</a:t>
            </a:r>
          </a:p>
          <a:p>
            <a:r>
              <a:rPr lang="pl-PL" dirty="0"/>
              <a:t>Firma tym mierzy swój sukces i informuje o tym pracowników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438B1-F40C-BCE3-7BFA-009D2D47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36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94920-B435-9D0F-48F7-6E2440B7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Sens i znaczenie wydłużają życie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FC84-D0A5-A8A1-CD9C-22BF6A4F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2000"/>
              <a:t>Kultury powstały ponieważ ludzie mieli silną wiarę w coś</a:t>
            </a:r>
          </a:p>
          <a:p>
            <a:r>
              <a:rPr lang="pl-PL" sz="2000"/>
              <a:t>Kultura i wielkie dzieła nie muszą mieć sensu, ale muszą inspirować</a:t>
            </a:r>
          </a:p>
          <a:p>
            <a:r>
              <a:rPr lang="pl-PL" sz="2000"/>
              <a:t>Znaczenie przedłuża życie i daje ludziom energię</a:t>
            </a:r>
          </a:p>
          <a:p>
            <a:r>
              <a:rPr lang="pl-PL" sz="2000"/>
              <a:t>Każdy cel może nabrać znaczenia, jeżeli dołożymy do danego celu znaczenie</a:t>
            </a:r>
          </a:p>
          <a:p>
            <a:endParaRPr lang="pl-PL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DD420-42AF-B44D-098B-79661ABA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Ręka idąca na słońce">
            <a:extLst>
              <a:ext uri="{FF2B5EF4-FFF2-40B4-BE49-F238E27FC236}">
                <a16:creationId xmlns:a16="http://schemas.microsoft.com/office/drawing/2014/main" id="{BE6350BD-F015-4B91-0FAE-76CF9402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79" r="1479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197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290D-DFDD-F408-0877-1E81AC04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Przynależność i sens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DC727-235A-7187-A3F8-63D98299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Przynależenie do jakiejś subkultury często nadaje sens życia człowiekowi</a:t>
            </a:r>
          </a:p>
          <a:p>
            <a:r>
              <a:rPr lang="pl-PL" dirty="0"/>
              <a:t>Często daje energię do wykonywania innych zadań</a:t>
            </a:r>
          </a:p>
          <a:p>
            <a:r>
              <a:rPr lang="pl-PL" dirty="0"/>
              <a:t>Nie zawsze ślepe skupianie się na celach firmy daje najlepsze efekty, czasami osoba, która fascynuje się czymś i żyje jakimś zjawiskiem ma więcej energii i kreatywności</a:t>
            </a:r>
          </a:p>
          <a:p>
            <a:r>
              <a:rPr lang="pl-PL" dirty="0"/>
              <a:t>Warto czymś się interesować, bo to nadaje naszemu życiu sens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F84B4-802A-87C1-A2CF-2085404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3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BE80-61D9-860E-7FD8-C9DF204E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nas naprawdę cieszy?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8660-AC71-11E5-FE1E-493F3D36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Experience</a:t>
            </a:r>
            <a:r>
              <a:rPr lang="pl-PL" dirty="0"/>
              <a:t> </a:t>
            </a:r>
            <a:r>
              <a:rPr lang="pl-PL" dirty="0" err="1"/>
              <a:t>Sampling</a:t>
            </a:r>
            <a:r>
              <a:rPr lang="pl-PL" dirty="0"/>
              <a:t> Method to nowy sposób pomiaru zadowolenia</a:t>
            </a:r>
          </a:p>
          <a:p>
            <a:r>
              <a:rPr lang="pl-PL" dirty="0"/>
              <a:t>Członkom wysyła się zapytanie co robią, co czują, jak dobre jest ich doświadczenie (jak dobre jest to, co robią)</a:t>
            </a:r>
          </a:p>
          <a:p>
            <a:r>
              <a:rPr lang="pl-PL" dirty="0"/>
              <a:t>Okazuje się, że ludzie nie do końca wiedzą co ich cieszy</a:t>
            </a:r>
          </a:p>
          <a:p>
            <a:r>
              <a:rPr lang="pl-PL" dirty="0"/>
              <a:t>Np. ludzie myślą, że cieszy ich oglądanie telewizji</a:t>
            </a:r>
          </a:p>
          <a:p>
            <a:r>
              <a:rPr lang="pl-PL" dirty="0"/>
              <a:t>I tutaj niespodzianka – przeciwieństwem pracy nie jest zabawa, ale nuda</a:t>
            </a:r>
          </a:p>
          <a:p>
            <a:r>
              <a:rPr lang="pl-PL" dirty="0"/>
              <a:t>Przeciwieństwem stresu w pracy jest nuda – oglądanie telewizji nie daje szczęścia, wyłącza mózg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A7507-D393-B75C-E2A5-23AD5263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19381-1FDA-B9D2-AEA6-1C38B13E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/>
              <a:t>Nie każdy stres jest zły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9669-B13D-6E07-A8B8-258A9C40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1400"/>
              <a:t>D-stres – stres zły, że nasz szef jest niedobry, stres na który nie mamy wpływu</a:t>
            </a:r>
          </a:p>
          <a:p>
            <a:r>
              <a:rPr lang="pl-PL" sz="1400"/>
              <a:t>Eu-stres (od euforii) – stres który daje nam poczucie sukcesu, stres nad którym mamy kontrolę, np. kiedy chcemy wykonać zadanie, czas się kończy i stresujemy się bo chcemy skończyć</a:t>
            </a:r>
          </a:p>
          <a:p>
            <a:r>
              <a:rPr lang="pl-PL" sz="1400"/>
              <a:t>Dobry stres wynika z tego, że ludzie chcą być produktywni, chcą wybić obcych, chcą skończyć zadanie w pracy</a:t>
            </a:r>
          </a:p>
          <a:p>
            <a:r>
              <a:rPr lang="pl-PL" sz="1400"/>
              <a:t>Dobry stres wymaga wiary, że możemy skończyć zadanie z sukcesem, ludzie chcą być produktywni, ale potrzebują sensu</a:t>
            </a:r>
          </a:p>
          <a:p>
            <a:r>
              <a:rPr lang="pl-PL" sz="1400"/>
              <a:t>Brak działania wywołuje depresję</a:t>
            </a:r>
          </a:p>
          <a:p>
            <a:endParaRPr lang="pl-PL" sz="1400"/>
          </a:p>
        </p:txBody>
      </p:sp>
      <p:pic>
        <p:nvPicPr>
          <p:cNvPr id="6" name="Picture 5" descr="Głowa Lwa w swojej tron">
            <a:extLst>
              <a:ext uri="{FF2B5EF4-FFF2-40B4-BE49-F238E27FC236}">
                <a16:creationId xmlns:a16="http://schemas.microsoft.com/office/drawing/2014/main" id="{2EDEA9BE-11E0-AE41-7809-B21390F1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07" r="33806" b="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B253E-A19C-868C-4ECF-7F2FBD1C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0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7B8-28A3-EEE8-BDDD-2132E5C8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/>
              <a:t>Zadanie (5 minut)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99886-4F53-D737-52F0-FBB34212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1600"/>
              <a:t>Pomyśl i zapisz na co czekasz w przyszłości, co spowoduje, że będziesz szczęśliwy</a:t>
            </a:r>
          </a:p>
          <a:p>
            <a:r>
              <a:rPr lang="pl-PL" sz="1600"/>
              <a:t>Następnie przypomnij sobie z przeszłości co tak naprawdę spowodowało, że byłeś szczęśliwy</a:t>
            </a:r>
          </a:p>
          <a:p>
            <a:r>
              <a:rPr lang="pl-PL" sz="1600"/>
              <a:t>Porównaj te dwie rzeczy i znajdź różnice</a:t>
            </a:r>
          </a:p>
          <a:p>
            <a:r>
              <a:rPr lang="pl-PL" sz="1600"/>
              <a:t>Na przykład, myślę sobie, że leżenie w hamaku pomiędzy dwoma palmami na Wyspach Kanaryjskich uczyni mnie szczęśliwą</a:t>
            </a:r>
          </a:p>
          <a:p>
            <a:r>
              <a:rPr lang="pl-PL" sz="1600"/>
              <a:t>Ale tak naprawdę byłam szczęśliwa kiedy zdałam ciężki egzamin, przejechałam na rowerze 150 kilometrów, uczenie trudnych przedmiotów</a:t>
            </a:r>
          </a:p>
          <a:p>
            <a:endParaRPr lang="pl-PL" sz="1600"/>
          </a:p>
        </p:txBody>
      </p:sp>
      <p:pic>
        <p:nvPicPr>
          <p:cNvPr id="6" name="Picture 5" descr="Zbliżenie artystyczne głowy Dandelion z rozmytymi Overblown">
            <a:extLst>
              <a:ext uri="{FF2B5EF4-FFF2-40B4-BE49-F238E27FC236}">
                <a16:creationId xmlns:a16="http://schemas.microsoft.com/office/drawing/2014/main" id="{92B30632-9EFB-4F80-0336-19115A42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2" r="4649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2ECFA-7D7F-6970-EEAD-5FDEB963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4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80AC-541E-21BF-65E5-DA68923A7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7BAA-9D79-E8AE-A5C2-0F69C7F6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Status jako motywator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0253-B5E0-B109-D309-6F7BA4E3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/>
              <a:t>Stack</a:t>
            </a:r>
            <a:r>
              <a:rPr lang="pl-PL" dirty="0"/>
              <a:t> Exchange ma wiele forów, m.in. </a:t>
            </a:r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Overflow</a:t>
            </a:r>
            <a:endParaRPr lang="pl-PL" dirty="0"/>
          </a:p>
          <a:p>
            <a:r>
              <a:rPr lang="pl-PL" dirty="0"/>
              <a:t>Można tam bardzo szybko dostać odpowiedź na swoje pytanie</a:t>
            </a:r>
          </a:p>
          <a:p>
            <a:r>
              <a:rPr lang="pl-PL" dirty="0"/>
              <a:t>Odpowiedzi są błyskawiczne, bo dostajemy punkty, gwiazdki, plakietki, co może pomóc znaleźć pracę bo pokazuje jak dużą wiedzę posiadają</a:t>
            </a:r>
          </a:p>
          <a:p>
            <a:r>
              <a:rPr lang="pl-PL" dirty="0"/>
              <a:t>Część odpowiedzi i zainteresowania wynika z chęci ludzi do sprawdzenia się i udowodnienia sobie, że są mistrzami w danym temacie</a:t>
            </a:r>
          </a:p>
          <a:p>
            <a:r>
              <a:rPr lang="pl-PL" dirty="0"/>
              <a:t>I to już jest motywacja wewnętrzna – potrzeba mistrzostwa</a:t>
            </a:r>
          </a:p>
          <a:p>
            <a:r>
              <a:rPr lang="pl-PL" dirty="0"/>
              <a:t>Jeżeli status działa skutecznie jako motywator, zwykle pod spodem jest potrzeba mistrzostwa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07B90-D72C-557D-88BB-9CD7C007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9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EECE-FF71-E15D-C419-BC75BAA7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sensu i znaczenia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A9D56-D544-1D66-6E97-126D6FF7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stworzyć sens i znaczenie</a:t>
            </a:r>
          </a:p>
          <a:p>
            <a:r>
              <a:rPr lang="pl-PL" dirty="0"/>
              <a:t>Aby stworzyć sens, musimy stworzyć historię </a:t>
            </a:r>
          </a:p>
          <a:p>
            <a:r>
              <a:rPr lang="pl-PL" dirty="0"/>
              <a:t>Na przykład, tworzymy wizję ludzi cieszących się z </a:t>
            </a:r>
            <a:r>
              <a:rPr lang="pl-PL" dirty="0" err="1"/>
              <a:t>Coach</a:t>
            </a:r>
            <a:r>
              <a:rPr lang="pl-PL" dirty="0"/>
              <a:t> Surfingu</a:t>
            </a:r>
          </a:p>
          <a:p>
            <a:r>
              <a:rPr lang="pl-PL" dirty="0"/>
              <a:t>Ludzie budujący piramidy budowali historie o różnych bogach</a:t>
            </a:r>
          </a:p>
          <a:p>
            <a:r>
              <a:rPr lang="pl-PL" dirty="0"/>
              <a:t>W grze Zombie też jest historia, zbieramy różne rzeczy aby ocalić ludzkość</a:t>
            </a:r>
          </a:p>
          <a:p>
            <a:r>
              <a:rPr lang="pl-PL" dirty="0"/>
              <a:t>Musimy stworzyć ludziom historię, opowieść, aby chcieli być produktywni, aby pracować dla historii w którą wierzą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F91C1-0006-8243-D886-4AB5807E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2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D0826-678A-6861-79D8-E447FCB6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BA644-0E5A-4D40-A541-9418589F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79" y="315800"/>
            <a:ext cx="5334197" cy="1397539"/>
          </a:xfrm>
        </p:spPr>
        <p:txBody>
          <a:bodyPr anchor="ctr">
            <a:normAutofit/>
          </a:bodyPr>
          <a:lstStyle/>
          <a:p>
            <a:r>
              <a:rPr lang="pl-PL" sz="4000" dirty="0"/>
              <a:t>Tworzenie sensu i znaczenia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1238-483D-CE14-71C6-8BB9F7052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4" y="1896894"/>
            <a:ext cx="5531793" cy="4343185"/>
          </a:xfrm>
        </p:spPr>
        <p:txBody>
          <a:bodyPr anchor="ctr">
            <a:normAutofit/>
          </a:bodyPr>
          <a:lstStyle/>
          <a:p>
            <a:r>
              <a:rPr lang="pl-PL" sz="1800" dirty="0"/>
              <a:t>W uczeniu, pracy zawodowej można tworzyć historie</a:t>
            </a:r>
          </a:p>
          <a:p>
            <a:r>
              <a:rPr lang="pl-PL" sz="1800" dirty="0"/>
              <a:t>Opowiadanie historii tworzy niezwykle pozytywny efekt w naszych mózgach</a:t>
            </a:r>
          </a:p>
          <a:p>
            <a:r>
              <a:rPr lang="pl-PL" sz="1800" dirty="0"/>
              <a:t>Ból czy radość z opowieści wywołują ból czy radość w naszych mózgach, ale musimy wierzyć opowiadającemu historię i samej historii</a:t>
            </a:r>
          </a:p>
          <a:p>
            <a:r>
              <a:rPr lang="pl-PL" sz="1800" dirty="0"/>
              <a:t>Przeżywamy to samo co dzieje się w historii</a:t>
            </a:r>
          </a:p>
          <a:p>
            <a:r>
              <a:rPr lang="pl-PL" sz="1800" dirty="0"/>
              <a:t>Historia czy opowiadanie to porywanie czyjegoś mózgu</a:t>
            </a:r>
          </a:p>
          <a:p>
            <a:r>
              <a:rPr lang="pl-PL" sz="1800" dirty="0"/>
              <a:t>Historie tworzą sens i znaczenie</a:t>
            </a:r>
          </a:p>
          <a:p>
            <a:r>
              <a:rPr lang="pl-PL" sz="1800" dirty="0"/>
              <a:t>Musimy świadomie podjąć decyzję, ze wierzymy w historię i wierzymy opowiadającemu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84C89-B5A7-D9A0-8AFF-939FE03B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loseup zdjęcie z otwartej książki">
            <a:extLst>
              <a:ext uri="{FF2B5EF4-FFF2-40B4-BE49-F238E27FC236}">
                <a16:creationId xmlns:a16="http://schemas.microsoft.com/office/drawing/2014/main" id="{033F8C79-B1B5-EB83-BEFD-D338414B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60" r="2389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654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A14-9644-31D3-F4E0-9CDE5307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Sztuka opowiadania historii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ACF3-2C66-8699-9C77-674C3F41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690688"/>
            <a:ext cx="11014364" cy="458542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Prowadzenie wykładu to opowiadanie historii, Studenci muszą wierzyć w Twoją historię</a:t>
            </a:r>
          </a:p>
          <a:p>
            <a:r>
              <a:rPr lang="pl-PL" dirty="0"/>
              <a:t>Ludzie bardziej wierzą w historie z filmów niż z wykładów czy wyników badań</a:t>
            </a:r>
          </a:p>
          <a:p>
            <a:r>
              <a:rPr lang="pl-PL" dirty="0"/>
              <a:t>Kilku wykładowców podjęło próbę zrozumienia dlaczego</a:t>
            </a:r>
          </a:p>
          <a:p>
            <a:r>
              <a:rPr lang="pl-PL" dirty="0"/>
              <a:t>W historii mamy początek, środek, koniec – zawsze filmy to mają</a:t>
            </a:r>
          </a:p>
          <a:p>
            <a:r>
              <a:rPr lang="pl-PL" dirty="0"/>
              <a:t>Mówimy w jakim świecie akcja się dzieje, punkt początkowy, potem jednego dnia coś się dzieje, co zmienia świat, zwykle bohater ma jakieś zadanie, w końcu ocala świat i poprawia świat i bohaterów, </a:t>
            </a:r>
          </a:p>
          <a:p>
            <a:r>
              <a:rPr lang="pl-PL" dirty="0"/>
              <a:t>Ostateczny koniec to wyjaśnienie co polepszyło się w świecie, dzięki czemu widzowie dostają nadzieję, wzbudzamy nadzieję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39AA6-0BB5-4960-9426-0B19EA1A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6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7CD8-CB23-EC0B-6593-E3125B2D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Sztuka opowiadania historii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DD3D-16D9-D20F-DD11-5583B85F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2000"/>
              <a:t>Politycy dokładnie tego używają, starają się stosować te same zasady</a:t>
            </a:r>
          </a:p>
          <a:p>
            <a:r>
              <a:rPr lang="pl-PL" sz="2000"/>
              <a:t>Rutyna – konflikt – rozwiązanie</a:t>
            </a:r>
          </a:p>
          <a:p>
            <a:r>
              <a:rPr lang="pl-PL" sz="2000"/>
              <a:t>Mamy 7 podstawowych schematów historii</a:t>
            </a:r>
          </a:p>
          <a:p>
            <a:r>
              <a:rPr lang="pl-PL" sz="2000"/>
              <a:t>https://en.wikipedia.org/wiki/The_Seven_Basic_Plots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53A24-C569-BD54-8869-30D05EE6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zerwona zabawka na wierzchu dwóch linii białych cyfr">
            <a:extLst>
              <a:ext uri="{FF2B5EF4-FFF2-40B4-BE49-F238E27FC236}">
                <a16:creationId xmlns:a16="http://schemas.microsoft.com/office/drawing/2014/main" id="{A9FD8D62-795D-85E0-9EB3-93A55F7A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98" r="22541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744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2A12-383C-7576-DFA4-4488920C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formatów opowiadań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053F-EDEB-B4AF-11FC-BAC33F54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Meta akcja: oczekiwanie, marzenie, frustracja (konfrontacja z wrogiem), horror, rozwiązanie (pokonanie problemów)</a:t>
            </a:r>
          </a:p>
          <a:p>
            <a:r>
              <a:rPr lang="pl-PL" dirty="0"/>
              <a:t>Pokonywanie smoka: obrona ojczyzny lub siebie, bliskich przed potworem/wrogiem</a:t>
            </a:r>
          </a:p>
          <a:p>
            <a:r>
              <a:rPr lang="pl-PL" dirty="0"/>
              <a:t>Od żebraka do milionera – tracenie i odzyskiwanie majątku</a:t>
            </a:r>
          </a:p>
          <a:p>
            <a:r>
              <a:rPr lang="pl-PL" dirty="0"/>
              <a:t>Misja – dotarcie do celu lub zdobycie obiektu</a:t>
            </a:r>
          </a:p>
          <a:p>
            <a:r>
              <a:rPr lang="pl-PL" dirty="0"/>
              <a:t>Podróż i powrót – podróż do nieznanego lądu z zagrożeniami, przygody, powrót z doświadczeniem</a:t>
            </a:r>
          </a:p>
          <a:p>
            <a:r>
              <a:rPr lang="pl-PL" dirty="0"/>
              <a:t>Komedia – wesoły bohater, dramatyczna praca, pokonanie przeszkód i szczęśliwe zakończenie</a:t>
            </a:r>
          </a:p>
          <a:p>
            <a:r>
              <a:rPr lang="pl-PL" dirty="0"/>
              <a:t>Tragedia – główny bohater ma jakąś wadę lub popełnia wielki błąd, ale generalnie jest dobrą osobą, współczujemy</a:t>
            </a:r>
          </a:p>
          <a:p>
            <a:r>
              <a:rPr lang="pl-PL" dirty="0"/>
              <a:t>Odrodzenie – stawanie się lepszym człowiekiem</a:t>
            </a:r>
          </a:p>
          <a:p>
            <a:pPr marL="0" indent="0">
              <a:buNone/>
            </a:pPr>
            <a:r>
              <a:rPr lang="pl-PL" dirty="0"/>
              <a:t>Zasada trzech – kiedy cos się dzieje po raz trzeci, wywołuje jakieś istotne zdarzenie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5FD3B-2035-7C75-472B-B3A2BB22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8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EABB-2393-7080-09C7-4BED01F7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Dobra historia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3951-5DAA-C405-66C0-EDC58BEDD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Historia musi mieć relację do osób którym to opowiadamy</a:t>
            </a:r>
          </a:p>
          <a:p>
            <a:r>
              <a:rPr lang="pl-PL" dirty="0"/>
              <a:t>Historia musi być tak naprawdę o osobach do których ją kierujemy</a:t>
            </a:r>
          </a:p>
          <a:p>
            <a:r>
              <a:rPr lang="pl-PL" dirty="0"/>
              <a:t>Historia musi być też autentyczna, aby była wiarygodna</a:t>
            </a:r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DAF47-3B80-9A5C-6F0E-3213FE45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4808-1FD0-E9B9-D1EB-58CA4B3F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Akceptacja społeczna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D74C-F5A6-D066-535A-8D9780DF0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Uznanie społeczne to kolejna potrzeba na piramidzie </a:t>
            </a:r>
            <a:r>
              <a:rPr lang="pl-PL" dirty="0" err="1"/>
              <a:t>Maslova</a:t>
            </a:r>
            <a:endParaRPr lang="pl-PL" dirty="0"/>
          </a:p>
          <a:p>
            <a:r>
              <a:rPr lang="pl-PL" dirty="0"/>
              <a:t>Jeżeli używamy Booking.com to w rogu możemy sprawdzić kiedy ktoś ostatnio wykupił pokój w danym hotelu oraz ile osób w danej chwili ogląda stronę</a:t>
            </a:r>
          </a:p>
          <a:p>
            <a:r>
              <a:rPr lang="pl-PL" dirty="0"/>
              <a:t>Okazuje się, że te okienka niezwykle skutecznie działają zachęcająco do używania strony i wynajmowania pokoju, że ludzie chętniej rezerwują pokój jeżeli takie okienko wyskakuje</a:t>
            </a:r>
          </a:p>
          <a:p>
            <a:r>
              <a:rPr lang="pl-PL" dirty="0"/>
              <a:t>Działa instynkt stadny, chętniej robimy to, co </a:t>
            </a:r>
            <a:r>
              <a:rPr lang="pl-PL"/>
              <a:t>zrobili inni ludzie</a:t>
            </a:r>
          </a:p>
          <a:p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2FDE8-A2EA-01E6-4E21-D3BC9F1C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DE323-8A49-9789-5B34-282693CFA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AFC1-28BD-D2AF-4E9E-B55674C6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Akceptacja społeczna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1C47-2D65-0FB4-EEFA-F2DB888E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Restauracje wystawiają listę dań przed wejściem – jeżeli napisze się, że to jest rekomendowane przez szefa, większość osób kupi to danie, gdyż będą przekonani, że to jest najlepsze danie, które wszyscy kupują</a:t>
            </a:r>
          </a:p>
          <a:p>
            <a:r>
              <a:rPr lang="pl-PL" dirty="0"/>
              <a:t>W przypadku ręczników jeżeli się prosi, aby używali ich ponownie, a na dodatek pokaże procent osób, które tak zrobiły (i ten procent będzie niski) to hotel jest w stanie zachęcić do ponownego użycia ręczników sporą liczbę osób</a:t>
            </a:r>
          </a:p>
          <a:p>
            <a:r>
              <a:rPr lang="pl-PL" dirty="0"/>
              <a:t>Robimy to, bo instynktownie podążamy za stadem, chcemy być akceptowani i nie odróżniać się od większości.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BEB42-1D3F-1A39-9018-22120B19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7E5A-2D12-6BA0-BD93-3A104045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Akceptacja społeczna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FB97-360D-DA0C-934F-5733DBDB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Każdego dnia podejmujemy tysiące decyzji. </a:t>
            </a:r>
          </a:p>
          <a:p>
            <a:r>
              <a:rPr lang="pl-PL" dirty="0"/>
              <a:t>Jeżeli wiemy, że daną decyzję podejmuje bardzo wiele osób, to z większym prawdopodobieństwem i my taką decyzję podejmiemy. </a:t>
            </a:r>
          </a:p>
          <a:p>
            <a:r>
              <a:rPr lang="pl-PL" dirty="0"/>
              <a:t>To nie ma związku ze statusem czy mistrzostwem, ale podążaniem za stadem, akceptacją, czyli społecznością. </a:t>
            </a:r>
          </a:p>
          <a:p>
            <a:r>
              <a:rPr lang="pl-PL" dirty="0"/>
              <a:t>A społeczność to drugi wewnętrzny motywator. </a:t>
            </a:r>
          </a:p>
          <a:p>
            <a:r>
              <a:rPr lang="pl-PL" dirty="0"/>
              <a:t>Przypomnij sobie zakupy, które zrobiłeś, bo wokoło Ciebie ktoś kupował określone produkty.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E2553-CBD4-9713-7BD3-AA8B057A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ED6C-FE73-C2B7-C900-80CDEE1C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71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4462-56BF-1F5F-8ADF-16ECCAE38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371600"/>
            <a:ext cx="10931236" cy="471747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Poczucie doskonalenia i poprawiania daje także feedback</a:t>
            </a:r>
          </a:p>
          <a:p>
            <a:r>
              <a:rPr lang="pl-PL" dirty="0"/>
              <a:t>Feedback może być słowny, ale także wizualny – punkty, plakietki, poziomy jakie się osiąga</a:t>
            </a:r>
          </a:p>
          <a:p>
            <a:r>
              <a:rPr lang="pl-PL" dirty="0"/>
              <a:t>Feedback może być ilościowy albo jakościowy</a:t>
            </a:r>
          </a:p>
          <a:p>
            <a:r>
              <a:rPr lang="pl-PL" dirty="0"/>
              <a:t>Rodzajem feedbacku jest także przejście do wyższego poziomu</a:t>
            </a:r>
          </a:p>
          <a:p>
            <a:r>
              <a:rPr lang="pl-PL" dirty="0"/>
              <a:t>W fotografowaniu jest to zmiana aparatu, dołączenie do klubu zawodowych fotografów, nowe wyzwania</a:t>
            </a:r>
          </a:p>
          <a:p>
            <a:r>
              <a:rPr lang="pl-PL" dirty="0"/>
              <a:t>Tutaj wracamy też do stanu „</a:t>
            </a:r>
            <a:r>
              <a:rPr lang="pl-PL" dirty="0" err="1"/>
              <a:t>flow</a:t>
            </a:r>
            <a:r>
              <a:rPr lang="pl-PL" dirty="0"/>
              <a:t>” czyli optymalnego doświadczenia</a:t>
            </a:r>
          </a:p>
          <a:p>
            <a:r>
              <a:rPr lang="pl-PL" dirty="0"/>
              <a:t>Jesteśmy na krańcowej granicy naszych umiejętności – jeżeli coś by było prostsze to byłoby nudne, jeżeli byłoby trudniejsze, to byłoby zniechęcające bo przekraczałoby nasze możliwości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8B334-858D-2806-0EE1-6BF66940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3124</Words>
  <Application>Microsoft Office PowerPoint</Application>
  <PresentationFormat>Widescreen</PresentationFormat>
  <Paragraphs>263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Aptos</vt:lpstr>
      <vt:lpstr>Aptos Display</vt:lpstr>
      <vt:lpstr>Arial</vt:lpstr>
      <vt:lpstr>Office Theme</vt:lpstr>
      <vt:lpstr>Gamifikacja 2</vt:lpstr>
      <vt:lpstr>Sztuka motywacji</vt:lpstr>
      <vt:lpstr>Status jako nagroda </vt:lpstr>
      <vt:lpstr>Status jako motywator</vt:lpstr>
      <vt:lpstr>Status jako motywator</vt:lpstr>
      <vt:lpstr>Akceptacja społeczna</vt:lpstr>
      <vt:lpstr>Akceptacja społeczna</vt:lpstr>
      <vt:lpstr>Akceptacja społeczna</vt:lpstr>
      <vt:lpstr>Feedback</vt:lpstr>
      <vt:lpstr>Feedback i stan optymalnego doświadczenia</vt:lpstr>
      <vt:lpstr>Zadanie: czy można mieć natychmiastowy feedback z biegania? (5 minut)</vt:lpstr>
      <vt:lpstr>Natychmiastowy feedback z biegania</vt:lpstr>
      <vt:lpstr>Feedback</vt:lpstr>
      <vt:lpstr>Tworzenie reguł</vt:lpstr>
      <vt:lpstr>Eksperyment z dziećmi w parku</vt:lpstr>
      <vt:lpstr>Gra fold it</vt:lpstr>
      <vt:lpstr>PowerPoint Presentation</vt:lpstr>
      <vt:lpstr>Zasady</vt:lpstr>
      <vt:lpstr>Wprowadzanie utrudnień</vt:lpstr>
      <vt:lpstr>PowerPoint Presentation</vt:lpstr>
      <vt:lpstr>PowerPoint Presentation</vt:lpstr>
      <vt:lpstr>PowerPoint Presentation</vt:lpstr>
      <vt:lpstr>PowerPoint Presentation</vt:lpstr>
      <vt:lpstr>Wprowadzanie utrudnień – Chore Wars</vt:lpstr>
      <vt:lpstr>Super better www.superbetter.com</vt:lpstr>
      <vt:lpstr>Super better www.superbetter.com</vt:lpstr>
      <vt:lpstr>Superbetter</vt:lpstr>
      <vt:lpstr>Podnoszenie poziomu trudności</vt:lpstr>
      <vt:lpstr>Zadanie (10 minut)</vt:lpstr>
      <vt:lpstr>Wielki cel i małe cele</vt:lpstr>
      <vt:lpstr>Duży cel i małe cele</vt:lpstr>
      <vt:lpstr>PowerPoint Presentation</vt:lpstr>
      <vt:lpstr>Zombies run</vt:lpstr>
      <vt:lpstr>Duży cel i mały cel</vt:lpstr>
      <vt:lpstr>Zadanie (10 minut)</vt:lpstr>
      <vt:lpstr>Cykle nagród</vt:lpstr>
      <vt:lpstr>Utrzymywanie ludzi skupionych na zadaniu</vt:lpstr>
      <vt:lpstr>Trivia Crack</vt:lpstr>
      <vt:lpstr>Wielokrotne cykle nagród</vt:lpstr>
      <vt:lpstr>Wartość zabawy i radości</vt:lpstr>
      <vt:lpstr>Znaczenie radości</vt:lpstr>
      <vt:lpstr>Zawsze musi być sens i znaczenie</vt:lpstr>
      <vt:lpstr>Sens i znaczenie</vt:lpstr>
      <vt:lpstr>Sens i znaczenie</vt:lpstr>
      <vt:lpstr>Sens i znaczenie wydłużają życie</vt:lpstr>
      <vt:lpstr>Przynależność i sens</vt:lpstr>
      <vt:lpstr>Co nas naprawdę cieszy?</vt:lpstr>
      <vt:lpstr>Nie każdy stres jest zły</vt:lpstr>
      <vt:lpstr>Zadanie (5 minut)</vt:lpstr>
      <vt:lpstr>Tworzenie sensu i znaczenia</vt:lpstr>
      <vt:lpstr>Tworzenie sensu i znaczenia</vt:lpstr>
      <vt:lpstr>Sztuka opowiadania historii</vt:lpstr>
      <vt:lpstr>Sztuka opowiadania historii</vt:lpstr>
      <vt:lpstr>7 formatów opowiadań</vt:lpstr>
      <vt:lpstr>Dobra historia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Wyrobek</dc:creator>
  <cp:lastModifiedBy>Joanna Wyrobek</cp:lastModifiedBy>
  <cp:revision>46</cp:revision>
  <dcterms:created xsi:type="dcterms:W3CDTF">2024-10-06T21:08:08Z</dcterms:created>
  <dcterms:modified xsi:type="dcterms:W3CDTF">2024-10-07T23:45:05Z</dcterms:modified>
</cp:coreProperties>
</file>