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71" r:id="rId11"/>
    <p:sldId id="273" r:id="rId12"/>
    <p:sldId id="275" r:id="rId13"/>
    <p:sldId id="274" r:id="rId14"/>
    <p:sldId id="278" r:id="rId15"/>
    <p:sldId id="279" r:id="rId16"/>
    <p:sldId id="284" r:id="rId17"/>
    <p:sldId id="285" r:id="rId18"/>
    <p:sldId id="287" r:id="rId19"/>
    <p:sldId id="289" r:id="rId20"/>
    <p:sldId id="290" r:id="rId21"/>
    <p:sldId id="291" r:id="rId22"/>
    <p:sldId id="29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FEE8-6656-4C0D-81CF-9FEA7DB5614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137AC-AC34-4F94-9F23-591E9433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8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162D2-DDB8-443F-AC2C-E7FAC84FFCC8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56047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D47F0D3-72D9-4577-BE82-675170EAD0FE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9409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974E5BA-3EE9-403C-B7D8-4F14D57E11CF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374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8289" y="2854169"/>
            <a:ext cx="8711485" cy="218147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pl-PL" altLang="pl-PL" sz="6000" b="1" dirty="0">
                <a:solidFill>
                  <a:schemeClr val="tx1"/>
                </a:solidFill>
              </a:rPr>
              <a:t>Teorie międzynarodowej </a:t>
            </a:r>
            <a:r>
              <a:rPr lang="pl-PL" altLang="pl-PL" sz="6000" b="1" dirty="0" smtClean="0">
                <a:solidFill>
                  <a:schemeClr val="tx1"/>
                </a:solidFill>
              </a:rPr>
              <a:t/>
            </a:r>
            <a:br>
              <a:rPr lang="pl-PL" altLang="pl-PL" sz="6000" b="1" dirty="0" smtClean="0">
                <a:solidFill>
                  <a:schemeClr val="tx1"/>
                </a:solidFill>
              </a:rPr>
            </a:br>
            <a:r>
              <a:rPr lang="pl-PL" altLang="pl-PL" sz="6000" b="1" dirty="0" smtClean="0">
                <a:solidFill>
                  <a:schemeClr val="tx1"/>
                </a:solidFill>
              </a:rPr>
              <a:t>wymiany </a:t>
            </a:r>
            <a:r>
              <a:rPr lang="pl-PL" altLang="pl-PL" sz="6000" b="1" dirty="0">
                <a:solidFill>
                  <a:schemeClr val="tx1"/>
                </a:solidFill>
              </a:rPr>
              <a:t>gospodarczej</a:t>
            </a:r>
            <a:r>
              <a:rPr lang="pl-PL" altLang="pl-PL" sz="6600" b="1" dirty="0">
                <a:solidFill>
                  <a:schemeClr val="tx1"/>
                </a:solidFill>
              </a:rPr>
              <a:t> </a:t>
            </a:r>
            <a:endParaRPr lang="en-US" altLang="pl-PL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35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148" y="155507"/>
            <a:ext cx="9669886" cy="1325563"/>
          </a:xfrm>
        </p:spPr>
        <p:txBody>
          <a:bodyPr/>
          <a:lstStyle/>
          <a:p>
            <a:r>
              <a:rPr lang="pl-PL" altLang="pl-PL" sz="4000" b="1" dirty="0"/>
              <a:t>Międzynarodowa teoria portfolio </a:t>
            </a:r>
            <a:endParaRPr lang="en-US" altLang="pl-PL" sz="40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1109148" y="1481070"/>
            <a:ext cx="10255538" cy="467717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/>
              <a:t>	(teoria dywersyfikacji, teoria finansowa)</a:t>
            </a:r>
            <a:endParaRPr lang="en-US" altLang="pl-PL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dirty="0"/>
              <a:t>	</a:t>
            </a:r>
            <a:endParaRPr lang="pl-PL" altLang="pl-PL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r>
              <a:rPr lang="pl-PL" altLang="pl-PL" sz="3200" dirty="0"/>
              <a:t>Międzynarodowe decyzje inwestycyjne są wynikiem działań firm, które próbują </a:t>
            </a:r>
            <a:endParaRPr lang="pl-PL" altLang="pl-PL" sz="3200" dirty="0" smtClean="0"/>
          </a:p>
          <a:p>
            <a:pPr lvl="1"/>
            <a:r>
              <a:rPr lang="pl-PL" altLang="pl-PL" sz="2800" dirty="0" smtClean="0"/>
              <a:t>maksymalizować </a:t>
            </a:r>
            <a:r>
              <a:rPr lang="pl-PL" altLang="pl-PL" sz="2800" dirty="0"/>
              <a:t>swoje zyski, </a:t>
            </a:r>
            <a:endParaRPr lang="pl-PL" altLang="pl-PL" sz="2800" dirty="0" smtClean="0"/>
          </a:p>
          <a:p>
            <a:pPr lvl="1"/>
            <a:r>
              <a:rPr lang="pl-PL" altLang="pl-PL" sz="2800" dirty="0" smtClean="0"/>
              <a:t>zmniejszając </a:t>
            </a:r>
            <a:r>
              <a:rPr lang="pl-PL" altLang="pl-PL" sz="2800" dirty="0"/>
              <a:t>jednak ryzyko / ekspozycję na ryzyko fluktuacji gospodarczych na rynku krajowym.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393777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863" y="116632"/>
            <a:ext cx="10820216" cy="1143000"/>
          </a:xfrm>
        </p:spPr>
        <p:txBody>
          <a:bodyPr/>
          <a:lstStyle/>
          <a:p>
            <a:pPr algn="l"/>
            <a:r>
              <a:rPr lang="pl-PL" altLang="pl-PL" sz="4000" b="1" dirty="0"/>
              <a:t>Teoria internacjonalizacji </a:t>
            </a:r>
            <a:r>
              <a:rPr lang="pl-PL" altLang="pl-PL" sz="2800" dirty="0"/>
              <a:t> 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r>
              <a:rPr lang="pl-PL" altLang="pl-PL" sz="2800" dirty="0" smtClean="0"/>
              <a:t>(</a:t>
            </a:r>
            <a:r>
              <a:rPr lang="pl-PL" altLang="pl-PL" sz="2800" dirty="0"/>
              <a:t>Model uppsalski </a:t>
            </a:r>
            <a:r>
              <a:rPr lang="pl-PL" altLang="pl-PL" sz="2800" dirty="0" err="1"/>
              <a:t>Johanson’a</a:t>
            </a:r>
            <a:r>
              <a:rPr lang="pl-PL" altLang="pl-PL" sz="2800" dirty="0"/>
              <a:t> i </a:t>
            </a:r>
            <a:r>
              <a:rPr lang="pl-PL" altLang="pl-PL" sz="2800" dirty="0" err="1"/>
              <a:t>Vahlne</a:t>
            </a:r>
            <a:r>
              <a:rPr lang="pl-PL" altLang="pl-PL" sz="2800" dirty="0"/>
              <a:t>, 1977)</a:t>
            </a:r>
            <a:endParaRPr lang="en-US" altLang="pl-PL" sz="28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079863" y="1700213"/>
            <a:ext cx="10536881" cy="48244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altLang="pl-PL" sz="2400" dirty="0"/>
              <a:t>Teoria mikroekonomiczna, wyjaśniająca </a:t>
            </a:r>
            <a:r>
              <a:rPr lang="pl-PL" altLang="pl-PL" sz="2400" b="1" dirty="0"/>
              <a:t>JAK </a:t>
            </a:r>
            <a:r>
              <a:rPr lang="pl-PL" altLang="pl-PL" sz="2400" dirty="0"/>
              <a:t>postępuję proces internacjonalizacji </a:t>
            </a:r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>
              <a:lnSpc>
                <a:spcPct val="80000"/>
              </a:lnSpc>
            </a:pPr>
            <a:r>
              <a:rPr lang="pl-PL" altLang="pl-PL" sz="2400" dirty="0"/>
              <a:t>Internacjonalizacja firm to pokonywanie kolejnych etapów ‘umiędzynarodowiania’ działalności</a:t>
            </a:r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>
              <a:lnSpc>
                <a:spcPct val="80000"/>
              </a:lnSpc>
            </a:pPr>
            <a:r>
              <a:rPr lang="pl-PL" altLang="pl-PL" sz="2400" b="1" dirty="0"/>
              <a:t>Internacjonalizacja rozpoczyna się od rynków (krajów) bliskich kulturowo i geograficznie</a:t>
            </a:r>
            <a:r>
              <a:rPr lang="pl-PL" altLang="pl-PL" sz="2400" dirty="0"/>
              <a:t> i jest funkcją relacji pomiędzy: </a:t>
            </a:r>
          </a:p>
          <a:p>
            <a:pPr lvl="1">
              <a:lnSpc>
                <a:spcPct val="80000"/>
              </a:lnSpc>
            </a:pPr>
            <a:r>
              <a:rPr lang="pl-PL" altLang="pl-PL" sz="2000" b="1" dirty="0"/>
              <a:t>Wiedzą o rynku, </a:t>
            </a:r>
          </a:p>
          <a:p>
            <a:pPr lvl="1">
              <a:lnSpc>
                <a:spcPct val="80000"/>
              </a:lnSpc>
            </a:pPr>
            <a:r>
              <a:rPr lang="pl-PL" altLang="pl-PL" sz="2000" b="1" dirty="0"/>
              <a:t>Decyzjami o zaangażowaniu i  </a:t>
            </a:r>
          </a:p>
          <a:p>
            <a:pPr lvl="1">
              <a:lnSpc>
                <a:spcPct val="80000"/>
              </a:lnSpc>
            </a:pPr>
            <a:r>
              <a:rPr lang="pl-PL" altLang="pl-PL" sz="2000" b="1" dirty="0"/>
              <a:t>Bieżącym zaangażowaniem (działalnością)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pl-PL" altLang="pl-PL" sz="2400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altLang="pl-PL" sz="2400" dirty="0"/>
              <a:t>Wybór sposobu wejścia na rynek zagranicznych zależy od dostępnych możliwości, ryzyka, rozmiarów rynku, i konieczności ekspansji. </a:t>
            </a:r>
            <a:endParaRPr lang="en-US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91534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1999" y="121283"/>
            <a:ext cx="7772400" cy="1143000"/>
          </a:xfrm>
        </p:spPr>
        <p:txBody>
          <a:bodyPr/>
          <a:lstStyle/>
          <a:p>
            <a:pPr algn="l"/>
            <a:r>
              <a:rPr lang="pl-PL" altLang="pl-PL" sz="3600" b="1" dirty="0"/>
              <a:t>Model procesu internacjonalizacji - uppsalski (</a:t>
            </a:r>
            <a:r>
              <a:rPr lang="pl-PL" altLang="pl-PL" sz="3600" b="1" dirty="0" err="1"/>
              <a:t>Johanson</a:t>
            </a:r>
            <a:r>
              <a:rPr lang="pl-PL" altLang="pl-PL" sz="3600" b="1" dirty="0"/>
              <a:t>, </a:t>
            </a:r>
            <a:r>
              <a:rPr lang="pl-PL" altLang="pl-PL" sz="3600" b="1" dirty="0" err="1"/>
              <a:t>Vahlne</a:t>
            </a:r>
            <a:r>
              <a:rPr lang="pl-PL" altLang="pl-PL" sz="3600" b="1" dirty="0"/>
              <a:t>)</a:t>
            </a:r>
            <a:endParaRPr lang="en-GB" altLang="pl-PL" sz="3600" b="1" dirty="0"/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2098676" y="6159500"/>
            <a:ext cx="7993063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buClr>
                <a:srgbClr val="666666"/>
              </a:buClr>
              <a:buSzPct val="100000"/>
              <a:buFont typeface="Arial" panose="020B0604020202020204" pitchFamily="34" charset="0"/>
              <a:buNone/>
            </a:pPr>
            <a:r>
              <a:rPr lang="en-GB" altLang="pl-PL" sz="1400" dirty="0">
                <a:solidFill>
                  <a:schemeClr val="bg1"/>
                </a:solidFill>
                <a:ea typeface="ヒラギノ角ゴ Pro W3" pitchFamily="64" charset="-128"/>
              </a:rPr>
              <a:t>Jan </a:t>
            </a:r>
            <a:r>
              <a:rPr lang="en-GB" altLang="pl-PL" sz="1400" dirty="0" err="1">
                <a:solidFill>
                  <a:schemeClr val="bg1"/>
                </a:solidFill>
                <a:ea typeface="ヒラギノ角ゴ Pro W3" pitchFamily="64" charset="-128"/>
              </a:rPr>
              <a:t>Johanson</a:t>
            </a:r>
            <a:r>
              <a:rPr lang="en-GB" altLang="pl-PL" sz="1400" dirty="0">
                <a:solidFill>
                  <a:schemeClr val="bg1"/>
                </a:solidFill>
                <a:ea typeface="ヒラギノ角ゴ Pro W3" pitchFamily="64" charset="-128"/>
              </a:rPr>
              <a:t> and Jan-Erik </a:t>
            </a:r>
            <a:r>
              <a:rPr lang="en-GB" altLang="pl-PL" sz="1400" dirty="0" err="1">
                <a:solidFill>
                  <a:schemeClr val="bg1"/>
                </a:solidFill>
                <a:ea typeface="ヒラギノ角ゴ Pro W3" pitchFamily="64" charset="-128"/>
              </a:rPr>
              <a:t>Vahlne</a:t>
            </a:r>
            <a:r>
              <a:rPr lang="en-GB" altLang="pl-PL" sz="1400" dirty="0">
                <a:solidFill>
                  <a:schemeClr val="bg1"/>
                </a:solidFill>
                <a:ea typeface="ヒラギノ角ゴ Pro W3" pitchFamily="64" charset="-128"/>
              </a:rPr>
              <a:t>, 1977, </a:t>
            </a:r>
            <a:r>
              <a:rPr lang="en-GB" altLang="pl-PL" sz="1400" i="1" dirty="0">
                <a:solidFill>
                  <a:schemeClr val="bg1"/>
                </a:solidFill>
                <a:ea typeface="ヒラギノ角ゴ Pro W3" pitchFamily="64" charset="-128"/>
              </a:rPr>
              <a:t>The Internationalization Process of the Firm - A  Model of Knowledge Development and Increasing Foreign Market Commitments,</a:t>
            </a:r>
            <a:r>
              <a:rPr lang="en-GB" altLang="pl-PL" sz="1400" dirty="0">
                <a:solidFill>
                  <a:schemeClr val="bg1"/>
                </a:solidFill>
                <a:ea typeface="ヒラギノ角ゴ Pro W3" pitchFamily="64" charset="-128"/>
                <a:cs typeface="Lucida Sans Unicode" panose="020B0602030504020204" pitchFamily="34" charset="0"/>
              </a:rPr>
              <a:t> </a:t>
            </a:r>
            <a:r>
              <a:rPr lang="en-GB" altLang="pl-PL" sz="1400" dirty="0">
                <a:solidFill>
                  <a:schemeClr val="bg1"/>
                </a:solidFill>
                <a:ea typeface="ヒラギノ角ゴ Pro W3" pitchFamily="64" charset="-128"/>
              </a:rPr>
              <a:t>Journal of International Business Studies, p23-32</a:t>
            </a:r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>
            <a:off x="3479801" y="4851401"/>
            <a:ext cx="1604963" cy="76517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Brak regularnej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aktywności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eksportowej</a:t>
            </a:r>
            <a:endParaRPr lang="en-GB" altLang="pl-PL" sz="1600" b="1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4546601" y="3771901"/>
            <a:ext cx="1604963" cy="76517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Eksport przez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Niezależnych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 przedstawicieli</a:t>
            </a:r>
            <a:endParaRPr lang="en-GB" altLang="pl-PL" sz="1600" b="1"/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5626101" y="2676526"/>
            <a:ext cx="1604963" cy="76517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Utworzenie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przedstawicielstw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handlowych</a:t>
            </a:r>
            <a:endParaRPr lang="en-GB" altLang="pl-PL" sz="1600" b="1"/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6819901" y="1600201"/>
            <a:ext cx="1604963" cy="76517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400" b="1"/>
              <a:t>produkcja</a:t>
            </a:r>
            <a:endParaRPr lang="en-GB" altLang="pl-PL" sz="1600" b="1"/>
          </a:p>
        </p:txBody>
      </p:sp>
      <p:sp>
        <p:nvSpPr>
          <p:cNvPr id="123912" name="AutoShape 8"/>
          <p:cNvSpPr>
            <a:spLocks noChangeArrowheads="1"/>
          </p:cNvSpPr>
          <p:nvPr/>
        </p:nvSpPr>
        <p:spPr bwMode="auto">
          <a:xfrm rot="-5400000">
            <a:off x="6888163" y="2414588"/>
            <a:ext cx="168275" cy="228600"/>
          </a:xfrm>
          <a:prstGeom prst="chevron">
            <a:avLst>
              <a:gd name="adj" fmla="val 4706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 rot="16200000">
            <a:off x="1104331" y="3491478"/>
            <a:ext cx="2415726" cy="25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3000"/>
              </a:lnSpc>
              <a:buClr>
                <a:srgbClr val="666666"/>
              </a:buClr>
              <a:buSzPct val="100000"/>
              <a:buFont typeface="Arial" panose="020B0604020202020204" pitchFamily="34" charset="0"/>
              <a:buNone/>
            </a:pPr>
            <a:r>
              <a:rPr lang="pl-PL" altLang="pl-PL" b="1">
                <a:solidFill>
                  <a:schemeClr val="tx2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Zaangażowanie w rynek</a:t>
            </a:r>
            <a:endParaRPr lang="en-GB" altLang="pl-PL" sz="1600">
              <a:solidFill>
                <a:schemeClr val="bg1"/>
              </a:solidFill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 rot="21600000">
            <a:off x="5012017" y="5845740"/>
            <a:ext cx="1583767" cy="25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3000"/>
              </a:lnSpc>
              <a:buClr>
                <a:srgbClr val="666666"/>
              </a:buClr>
              <a:buSzPct val="100000"/>
              <a:buFont typeface="Arial" panose="020B0604020202020204" pitchFamily="34" charset="0"/>
              <a:buNone/>
            </a:pPr>
            <a:r>
              <a:rPr lang="pl-PL" altLang="pl-PL" b="1">
                <a:solidFill>
                  <a:schemeClr val="tx2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Wiedza o rynku </a:t>
            </a:r>
            <a:endParaRPr lang="en-GB" altLang="pl-PL">
              <a:solidFill>
                <a:schemeClr val="bg1"/>
              </a:solidFill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123915" name="Group 11"/>
          <p:cNvGrpSpPr>
            <a:grpSpLocks/>
          </p:cNvGrpSpPr>
          <p:nvPr/>
        </p:nvGrpSpPr>
        <p:grpSpPr bwMode="auto">
          <a:xfrm>
            <a:off x="5257800" y="4595814"/>
            <a:ext cx="622300" cy="674687"/>
            <a:chOff x="2352" y="2839"/>
            <a:chExt cx="392" cy="425"/>
          </a:xfrm>
        </p:grpSpPr>
        <p:sp>
          <p:nvSpPr>
            <p:cNvPr id="123916" name="Rectangle 12"/>
            <p:cNvSpPr>
              <a:spLocks noChangeArrowheads="1"/>
            </p:cNvSpPr>
            <p:nvPr/>
          </p:nvSpPr>
          <p:spPr bwMode="auto">
            <a:xfrm rot="16200000" flipV="1">
              <a:off x="2464" y="3057"/>
              <a:ext cx="367" cy="47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66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7" name="AutoShape 13"/>
            <p:cNvSpPr>
              <a:spLocks noChangeArrowheads="1"/>
            </p:cNvSpPr>
            <p:nvPr/>
          </p:nvSpPr>
          <p:spPr bwMode="auto">
            <a:xfrm rot="16200000" flipV="1">
              <a:off x="2577" y="2814"/>
              <a:ext cx="142" cy="192"/>
            </a:xfrm>
            <a:prstGeom prst="chevron">
              <a:avLst>
                <a:gd name="adj" fmla="val 47060"/>
              </a:avLst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8" name="Rectangle 14"/>
            <p:cNvSpPr>
              <a:spLocks noChangeArrowheads="1"/>
            </p:cNvSpPr>
            <p:nvPr/>
          </p:nvSpPr>
          <p:spPr bwMode="auto">
            <a:xfrm rot="10800000" flipV="1">
              <a:off x="2352" y="3216"/>
              <a:ext cx="312" cy="48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66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19" name="Group 15"/>
          <p:cNvGrpSpPr>
            <a:grpSpLocks/>
          </p:cNvGrpSpPr>
          <p:nvPr/>
        </p:nvGrpSpPr>
        <p:grpSpPr bwMode="auto">
          <a:xfrm>
            <a:off x="6273800" y="3516314"/>
            <a:ext cx="622300" cy="674687"/>
            <a:chOff x="2992" y="2159"/>
            <a:chExt cx="392" cy="425"/>
          </a:xfrm>
        </p:grpSpPr>
        <p:sp>
          <p:nvSpPr>
            <p:cNvPr id="123920" name="Rectangle 16"/>
            <p:cNvSpPr>
              <a:spLocks noChangeArrowheads="1"/>
            </p:cNvSpPr>
            <p:nvPr/>
          </p:nvSpPr>
          <p:spPr bwMode="auto">
            <a:xfrm rot="16200000" flipV="1">
              <a:off x="3104" y="2377"/>
              <a:ext cx="367" cy="47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66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1" name="AutoShape 17"/>
            <p:cNvSpPr>
              <a:spLocks noChangeArrowheads="1"/>
            </p:cNvSpPr>
            <p:nvPr/>
          </p:nvSpPr>
          <p:spPr bwMode="auto">
            <a:xfrm rot="16200000" flipV="1">
              <a:off x="3217" y="2134"/>
              <a:ext cx="142" cy="192"/>
            </a:xfrm>
            <a:prstGeom prst="chevron">
              <a:avLst>
                <a:gd name="adj" fmla="val 47060"/>
              </a:avLst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2" name="Rectangle 18"/>
            <p:cNvSpPr>
              <a:spLocks noChangeArrowheads="1"/>
            </p:cNvSpPr>
            <p:nvPr/>
          </p:nvSpPr>
          <p:spPr bwMode="auto">
            <a:xfrm rot="10800000" flipV="1">
              <a:off x="2992" y="2536"/>
              <a:ext cx="312" cy="48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66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23" name="Group 19"/>
          <p:cNvGrpSpPr>
            <a:grpSpLocks/>
          </p:cNvGrpSpPr>
          <p:nvPr/>
        </p:nvGrpSpPr>
        <p:grpSpPr bwMode="auto">
          <a:xfrm>
            <a:off x="7340600" y="2436814"/>
            <a:ext cx="622300" cy="674687"/>
            <a:chOff x="3664" y="1479"/>
            <a:chExt cx="392" cy="425"/>
          </a:xfrm>
        </p:grpSpPr>
        <p:sp>
          <p:nvSpPr>
            <p:cNvPr id="123924" name="Rectangle 20"/>
            <p:cNvSpPr>
              <a:spLocks noChangeArrowheads="1"/>
            </p:cNvSpPr>
            <p:nvPr/>
          </p:nvSpPr>
          <p:spPr bwMode="auto">
            <a:xfrm rot="16200000" flipV="1">
              <a:off x="3776" y="1697"/>
              <a:ext cx="367" cy="47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66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5" name="AutoShape 21"/>
            <p:cNvSpPr>
              <a:spLocks noChangeArrowheads="1"/>
            </p:cNvSpPr>
            <p:nvPr/>
          </p:nvSpPr>
          <p:spPr bwMode="auto">
            <a:xfrm rot="16200000" flipV="1">
              <a:off x="3889" y="1454"/>
              <a:ext cx="142" cy="192"/>
            </a:xfrm>
            <a:prstGeom prst="chevron">
              <a:avLst>
                <a:gd name="adj" fmla="val 47060"/>
              </a:avLst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26" name="Rectangle 22"/>
            <p:cNvSpPr>
              <a:spLocks noChangeArrowheads="1"/>
            </p:cNvSpPr>
            <p:nvPr/>
          </p:nvSpPr>
          <p:spPr bwMode="auto">
            <a:xfrm rot="10800000" flipV="1">
              <a:off x="3664" y="1856"/>
              <a:ext cx="312" cy="48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66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927" name="AutoShape 23"/>
          <p:cNvSpPr>
            <a:spLocks noChangeArrowheads="1"/>
          </p:cNvSpPr>
          <p:nvPr/>
        </p:nvSpPr>
        <p:spPr bwMode="auto">
          <a:xfrm rot="-5400000">
            <a:off x="5834063" y="3494088"/>
            <a:ext cx="168275" cy="228600"/>
          </a:xfrm>
          <a:prstGeom prst="chevron">
            <a:avLst>
              <a:gd name="adj" fmla="val 4706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8" name="AutoShape 24"/>
          <p:cNvSpPr>
            <a:spLocks noChangeArrowheads="1"/>
          </p:cNvSpPr>
          <p:nvPr/>
        </p:nvSpPr>
        <p:spPr bwMode="auto">
          <a:xfrm rot="-5400000">
            <a:off x="4741863" y="4586288"/>
            <a:ext cx="168275" cy="228600"/>
          </a:xfrm>
          <a:prstGeom prst="chevron">
            <a:avLst>
              <a:gd name="adj" fmla="val 4706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929" name="Group 25"/>
          <p:cNvGrpSpPr>
            <a:grpSpLocks/>
          </p:cNvGrpSpPr>
          <p:nvPr/>
        </p:nvGrpSpPr>
        <p:grpSpPr bwMode="auto">
          <a:xfrm>
            <a:off x="2360613" y="1638300"/>
            <a:ext cx="304800" cy="4165600"/>
            <a:chOff x="527" y="976"/>
            <a:chExt cx="192" cy="2624"/>
          </a:xfrm>
        </p:grpSpPr>
        <p:sp>
          <p:nvSpPr>
            <p:cNvPr id="123930" name="AutoShape 26"/>
            <p:cNvSpPr>
              <a:spLocks noChangeArrowheads="1"/>
            </p:cNvSpPr>
            <p:nvPr/>
          </p:nvSpPr>
          <p:spPr bwMode="auto">
            <a:xfrm rot="-5400000">
              <a:off x="552" y="951"/>
              <a:ext cx="142" cy="192"/>
            </a:xfrm>
            <a:prstGeom prst="chevron">
              <a:avLst>
                <a:gd name="adj" fmla="val 4706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1" name="Line 27"/>
            <p:cNvSpPr>
              <a:spLocks noChangeShapeType="1"/>
            </p:cNvSpPr>
            <p:nvPr/>
          </p:nvSpPr>
          <p:spPr bwMode="auto">
            <a:xfrm>
              <a:off x="624" y="1104"/>
              <a:ext cx="0" cy="2496"/>
            </a:xfrm>
            <a:prstGeom prst="line">
              <a:avLst/>
            </a:prstGeom>
            <a:noFill/>
            <a:ln w="41275" cap="rnd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932" name="Group 28"/>
          <p:cNvGrpSpPr>
            <a:grpSpLocks/>
          </p:cNvGrpSpPr>
          <p:nvPr/>
        </p:nvGrpSpPr>
        <p:grpSpPr bwMode="auto">
          <a:xfrm>
            <a:off x="2501901" y="5613400"/>
            <a:ext cx="6773863" cy="304800"/>
            <a:chOff x="616" y="3480"/>
            <a:chExt cx="4267" cy="192"/>
          </a:xfrm>
        </p:grpSpPr>
        <p:sp>
          <p:nvSpPr>
            <p:cNvPr id="123933" name="AutoShape 29"/>
            <p:cNvSpPr>
              <a:spLocks noChangeArrowheads="1"/>
            </p:cNvSpPr>
            <p:nvPr/>
          </p:nvSpPr>
          <p:spPr bwMode="auto">
            <a:xfrm>
              <a:off x="4741" y="3480"/>
              <a:ext cx="142" cy="192"/>
            </a:xfrm>
            <a:prstGeom prst="chevron">
              <a:avLst>
                <a:gd name="adj" fmla="val 4706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4" name="Line 30"/>
            <p:cNvSpPr>
              <a:spLocks noChangeShapeType="1"/>
            </p:cNvSpPr>
            <p:nvPr/>
          </p:nvSpPr>
          <p:spPr bwMode="auto">
            <a:xfrm rot="5400000">
              <a:off x="2680" y="1512"/>
              <a:ext cx="0" cy="4128"/>
            </a:xfrm>
            <a:prstGeom prst="line">
              <a:avLst/>
            </a:prstGeom>
            <a:noFill/>
            <a:ln w="41275" cap="rnd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6280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0" y="116632"/>
            <a:ext cx="8528050" cy="1143000"/>
          </a:xfrm>
        </p:spPr>
        <p:txBody>
          <a:bodyPr/>
          <a:lstStyle/>
          <a:p>
            <a:r>
              <a:rPr lang="pl-PL" altLang="pl-PL" sz="3600" b="1" dirty="0"/>
              <a:t>Cykl internacjonalizacji i ‘uczenia się’</a:t>
            </a:r>
            <a:endParaRPr lang="en-US" altLang="pl-PL" sz="3600" b="1" dirty="0"/>
          </a:p>
        </p:txBody>
      </p:sp>
      <p:graphicFrame>
        <p:nvGraphicFramePr>
          <p:cNvPr id="126981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738456"/>
              </p:ext>
            </p:extLst>
          </p:nvPr>
        </p:nvGraphicFramePr>
        <p:xfrm>
          <a:off x="2157413" y="1258888"/>
          <a:ext cx="6973887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Arkusz" r:id="rId3" imgW="4762614" imgH="2885936" progId="Excel.Sheet.8">
                  <p:embed/>
                </p:oleObj>
              </mc:Choice>
              <mc:Fallback>
                <p:oleObj name="Arkusz" r:id="rId3" imgW="4762614" imgH="28859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1258888"/>
                        <a:ext cx="6973887" cy="42259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864486" y="5753726"/>
            <a:ext cx="8985250" cy="6413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pl-PL" altLang="pl-PL" i="1" dirty="0">
                <a:solidFill>
                  <a:schemeClr val="bg2"/>
                </a:solidFill>
                <a:latin typeface="Tahoma" panose="020B0604030504040204" pitchFamily="34" charset="0"/>
              </a:rPr>
              <a:t>Jan </a:t>
            </a:r>
            <a:r>
              <a:rPr lang="pl-PL" altLang="pl-PL" i="1" dirty="0" err="1">
                <a:solidFill>
                  <a:schemeClr val="bg2"/>
                </a:solidFill>
                <a:latin typeface="Tahoma" panose="020B0604030504040204" pitchFamily="34" charset="0"/>
              </a:rPr>
              <a:t>Johanson</a:t>
            </a:r>
            <a:r>
              <a:rPr lang="pl-PL" altLang="pl-PL" i="1" dirty="0">
                <a:solidFill>
                  <a:schemeClr val="bg2"/>
                </a:solidFill>
                <a:latin typeface="Tahoma" panose="020B0604030504040204" pitchFamily="34" charset="0"/>
              </a:rPr>
              <a:t>, Jan-Erik </a:t>
            </a:r>
            <a:r>
              <a:rPr lang="pl-PL" altLang="pl-PL" i="1" dirty="0" err="1">
                <a:solidFill>
                  <a:schemeClr val="bg2"/>
                </a:solidFill>
                <a:latin typeface="Tahoma" panose="020B0604030504040204" pitchFamily="34" charset="0"/>
              </a:rPr>
              <a:t>Vahlne</a:t>
            </a:r>
            <a:r>
              <a:rPr lang="pl-PL" altLang="pl-PL" i="1" dirty="0">
                <a:solidFill>
                  <a:schemeClr val="bg2"/>
                </a:solidFill>
                <a:latin typeface="Tahoma" panose="020B0604030504040204" pitchFamily="34" charset="0"/>
              </a:rPr>
              <a:t>: The </a:t>
            </a:r>
            <a:r>
              <a:rPr lang="pl-PL" altLang="pl-PL" i="1" dirty="0" err="1">
                <a:solidFill>
                  <a:schemeClr val="bg2"/>
                </a:solidFill>
                <a:latin typeface="Tahoma" panose="020B0604030504040204" pitchFamily="34" charset="0"/>
              </a:rPr>
              <a:t>Mechanism</a:t>
            </a:r>
            <a:r>
              <a:rPr lang="pl-PL" altLang="pl-PL" i="1" dirty="0">
                <a:solidFill>
                  <a:schemeClr val="bg2"/>
                </a:solidFill>
                <a:latin typeface="Tahoma" panose="020B0604030504040204" pitchFamily="34" charset="0"/>
              </a:rPr>
              <a:t> of </a:t>
            </a:r>
            <a:r>
              <a:rPr lang="pl-PL" altLang="pl-PL" i="1" dirty="0" err="1">
                <a:solidFill>
                  <a:schemeClr val="bg2"/>
                </a:solidFill>
                <a:latin typeface="Tahoma" panose="020B0604030504040204" pitchFamily="34" charset="0"/>
              </a:rPr>
              <a:t>Internationalisation</a:t>
            </a:r>
            <a:r>
              <a:rPr lang="pl-PL" altLang="pl-PL" i="1" dirty="0">
                <a:solidFill>
                  <a:schemeClr val="bg2"/>
                </a:solidFill>
                <a:latin typeface="Tahoma" panose="020B0604030504040204" pitchFamily="34" charset="0"/>
              </a:rPr>
              <a:t>, International Marketing </a:t>
            </a:r>
            <a:r>
              <a:rPr lang="pl-PL" altLang="pl-PL" i="1" dirty="0" err="1">
                <a:solidFill>
                  <a:schemeClr val="bg2"/>
                </a:solidFill>
                <a:latin typeface="Tahoma" panose="020B0604030504040204" pitchFamily="34" charset="0"/>
              </a:rPr>
              <a:t>Review</a:t>
            </a:r>
            <a:r>
              <a:rPr lang="pl-PL" altLang="pl-PL" i="1" dirty="0">
                <a:solidFill>
                  <a:schemeClr val="bg2"/>
                </a:solidFill>
                <a:latin typeface="Tahoma" panose="020B0604030504040204" pitchFamily="34" charset="0"/>
              </a:rPr>
              <a:t>, 7,4</a:t>
            </a:r>
            <a:endParaRPr lang="en-US" altLang="pl-PL" i="1" dirty="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cxnSp>
        <p:nvCxnSpPr>
          <p:cNvPr id="3" name="Łącznik prosty ze strzałką 2"/>
          <p:cNvCxnSpPr/>
          <p:nvPr/>
        </p:nvCxnSpPr>
        <p:spPr>
          <a:xfrm flipH="1">
            <a:off x="5231904" y="4653136"/>
            <a:ext cx="165618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ze strzałką 3"/>
          <p:cNvCxnSpPr/>
          <p:nvPr/>
        </p:nvCxnSpPr>
        <p:spPr>
          <a:xfrm flipH="1">
            <a:off x="4881093" y="4275786"/>
            <a:ext cx="1017431" cy="0"/>
          </a:xfrm>
          <a:prstGeom prst="straightConnector1">
            <a:avLst/>
          </a:prstGeom>
          <a:ln w="95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09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737" y="188640"/>
            <a:ext cx="9167407" cy="1143000"/>
          </a:xfrm>
        </p:spPr>
        <p:txBody>
          <a:bodyPr/>
          <a:lstStyle/>
          <a:p>
            <a:pPr algn="l"/>
            <a:r>
              <a:rPr lang="pl-PL" altLang="pl-PL" sz="4000" b="1" dirty="0"/>
              <a:t>Czynniki podważające teorie</a:t>
            </a:r>
            <a:endParaRPr lang="en-US" altLang="pl-PL" sz="4000" b="1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053737" y="1556792"/>
            <a:ext cx="10659292" cy="46799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dirty="0"/>
              <a:t>Upraszczająca i statyczna natura modeli</a:t>
            </a:r>
            <a:endParaRPr lang="en-US" altLang="pl-PL" dirty="0"/>
          </a:p>
          <a:p>
            <a:pPr>
              <a:lnSpc>
                <a:spcPct val="80000"/>
              </a:lnSpc>
            </a:pPr>
            <a:r>
              <a:rPr lang="pl-PL" altLang="pl-PL" dirty="0"/>
              <a:t>Konieczność uwzględnienia </a:t>
            </a:r>
            <a:r>
              <a:rPr lang="pl-PL" altLang="pl-PL" dirty="0" err="1"/>
              <a:t>SMEs</a:t>
            </a:r>
            <a:r>
              <a:rPr lang="pl-PL" altLang="pl-PL" dirty="0"/>
              <a:t> w modelach </a:t>
            </a:r>
          </a:p>
          <a:p>
            <a:pPr>
              <a:lnSpc>
                <a:spcPct val="80000"/>
              </a:lnSpc>
            </a:pPr>
            <a:r>
              <a:rPr lang="pl-PL" altLang="pl-PL" dirty="0"/>
              <a:t>Tempo rozwoju technologicznego zmieniające przewagi krajów </a:t>
            </a:r>
            <a:endParaRPr lang="en-US" altLang="pl-PL" dirty="0"/>
          </a:p>
          <a:p>
            <a:pPr>
              <a:lnSpc>
                <a:spcPct val="80000"/>
              </a:lnSpc>
            </a:pPr>
            <a:r>
              <a:rPr lang="pl-PL" altLang="pl-PL" dirty="0"/>
              <a:t>Działania marketingowe, które mogą zwiększyć popyt zagraniczny nawet na b. drogie dobra </a:t>
            </a:r>
          </a:p>
          <a:p>
            <a:pPr>
              <a:lnSpc>
                <a:spcPct val="80000"/>
              </a:lnSpc>
            </a:pPr>
            <a:r>
              <a:rPr lang="pl-PL" altLang="pl-PL" dirty="0"/>
              <a:t>Interwencje rządów</a:t>
            </a:r>
            <a:endParaRPr lang="en-US" altLang="pl-PL" dirty="0"/>
          </a:p>
          <a:p>
            <a:pPr>
              <a:lnSpc>
                <a:spcPct val="80000"/>
              </a:lnSpc>
            </a:pPr>
            <a:r>
              <a:rPr lang="pl-PL" altLang="pl-PL" dirty="0"/>
              <a:t>Ustalanie cen przez </a:t>
            </a:r>
            <a:r>
              <a:rPr lang="en-US" altLang="pl-PL" dirty="0"/>
              <a:t>MNCs</a:t>
            </a:r>
          </a:p>
          <a:p>
            <a:pPr>
              <a:lnSpc>
                <a:spcPct val="80000"/>
              </a:lnSpc>
            </a:pPr>
            <a:r>
              <a:rPr lang="pl-PL" altLang="pl-PL" dirty="0"/>
              <a:t>Trend wśród </a:t>
            </a:r>
            <a:r>
              <a:rPr lang="en-US" altLang="pl-PL" dirty="0"/>
              <a:t>MNCs </a:t>
            </a:r>
            <a:r>
              <a:rPr lang="pl-PL" altLang="pl-PL" dirty="0"/>
              <a:t>przenoszenia produkcji zamiast eksportowania </a:t>
            </a:r>
          </a:p>
          <a:p>
            <a:pPr>
              <a:lnSpc>
                <a:spcPct val="80000"/>
              </a:lnSpc>
            </a:pPr>
            <a:r>
              <a:rPr lang="pl-PL" altLang="pl-PL" dirty="0"/>
              <a:t>Skąpa i nieadekwatna informacja</a:t>
            </a:r>
            <a:endParaRPr lang="en-US" altLang="pl-PL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87396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610" y="175513"/>
            <a:ext cx="9532813" cy="1143000"/>
          </a:xfrm>
        </p:spPr>
        <p:txBody>
          <a:bodyPr/>
          <a:lstStyle/>
          <a:p>
            <a:pPr algn="l"/>
            <a:r>
              <a:rPr lang="pl-PL" altLang="pl-PL" sz="4000" b="1" dirty="0"/>
              <a:t>Kontekst internacjonalizacji</a:t>
            </a:r>
            <a:endParaRPr lang="en-US" altLang="pl-PL" sz="4000" b="1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1027611" y="1416245"/>
            <a:ext cx="9532813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/>
              <a:t>Gospodarka globalna </a:t>
            </a:r>
            <a:r>
              <a:rPr lang="en-US" altLang="pl-PL" dirty="0"/>
              <a:t>(</a:t>
            </a:r>
            <a:r>
              <a:rPr lang="pl-PL" altLang="pl-PL" dirty="0"/>
              <a:t>postęp w telekomunikacji, transporcie, produkcji, przejęcia i fuzje)</a:t>
            </a:r>
            <a:endParaRPr lang="en-US" altLang="pl-PL" dirty="0"/>
          </a:p>
          <a:p>
            <a:pPr>
              <a:lnSpc>
                <a:spcPct val="90000"/>
              </a:lnSpc>
            </a:pPr>
            <a:r>
              <a:rPr lang="pl-PL" altLang="pl-PL" dirty="0"/>
              <a:t>Gospodarka usług </a:t>
            </a:r>
            <a:endParaRPr lang="en-US" altLang="pl-PL" dirty="0"/>
          </a:p>
          <a:p>
            <a:pPr>
              <a:lnSpc>
                <a:spcPct val="90000"/>
              </a:lnSpc>
            </a:pPr>
            <a:r>
              <a:rPr lang="pl-PL" altLang="pl-PL" dirty="0"/>
              <a:t>Nowa ekonomia – </a:t>
            </a:r>
            <a:r>
              <a:rPr lang="pl-PL" altLang="pl-PL" dirty="0" err="1"/>
              <a:t>internet</a:t>
            </a:r>
            <a:r>
              <a:rPr lang="pl-PL" altLang="pl-PL" dirty="0"/>
              <a:t> </a:t>
            </a:r>
            <a:r>
              <a:rPr lang="en-US" altLang="pl-PL" dirty="0"/>
              <a:t>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Technologia, wiedza (powiązana wiedza), gospodarka sieci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Bariery celne </a:t>
            </a:r>
            <a:r>
              <a:rPr lang="en-US" altLang="pl-PL" dirty="0"/>
              <a:t> </a:t>
            </a:r>
            <a:endParaRPr lang="pl-PL" altLang="pl-PL" dirty="0"/>
          </a:p>
          <a:p>
            <a:pPr>
              <a:lnSpc>
                <a:spcPct val="90000"/>
              </a:lnSpc>
            </a:pPr>
            <a:r>
              <a:rPr lang="pl-PL" altLang="pl-PL" dirty="0"/>
              <a:t>Wola polityczna 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794102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766" y="185738"/>
            <a:ext cx="10277341" cy="1143000"/>
          </a:xfrm>
        </p:spPr>
        <p:txBody>
          <a:bodyPr/>
          <a:lstStyle/>
          <a:p>
            <a:pPr algn="l"/>
            <a:r>
              <a:rPr lang="pl-PL" altLang="pl-PL" sz="3400" b="1" dirty="0">
                <a:solidFill>
                  <a:schemeClr val="tx1"/>
                </a:solidFill>
              </a:rPr>
              <a:t>Teoria międzynarodowego cyklu życia produktu (Raymond </a:t>
            </a:r>
            <a:r>
              <a:rPr lang="pl-PL" altLang="pl-PL" sz="3400" b="1" dirty="0" err="1">
                <a:solidFill>
                  <a:schemeClr val="tx1"/>
                </a:solidFill>
              </a:rPr>
              <a:t>Vernon</a:t>
            </a:r>
            <a:r>
              <a:rPr lang="pl-PL" altLang="pl-PL" sz="3400" b="1" dirty="0">
                <a:solidFill>
                  <a:schemeClr val="tx1"/>
                </a:solidFill>
              </a:rPr>
              <a:t>, 1966)</a:t>
            </a:r>
            <a:endParaRPr lang="en-US" altLang="pl-PL" sz="3400" b="1" dirty="0">
              <a:solidFill>
                <a:schemeClr val="tx1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98556" y="1844676"/>
            <a:ext cx="4284662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dirty="0"/>
              <a:t>Koncentracja teorii na produkcie 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Informacja, wiedza, koszty, kapitał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Strona podażowa (koszty wytworzenia)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Strona popytowa (poziom dochodów konsumentów)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 rot="5400000">
            <a:off x="7427120" y="800895"/>
            <a:ext cx="1476375" cy="3563937"/>
          </a:xfrm>
          <a:prstGeom prst="homePlate">
            <a:avLst>
              <a:gd name="adj" fmla="val 249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pl-PL" altLang="pl-PL" sz="3200" b="1">
                <a:latin typeface="Tahoma" panose="020B0604030504040204" pitchFamily="34" charset="0"/>
              </a:rPr>
              <a:t>I. Nowy produkt </a:t>
            </a:r>
            <a:endParaRPr lang="en-US" altLang="pl-PL" sz="3200" b="1">
              <a:latin typeface="Tahoma" panose="020B0604030504040204" pitchFamily="34" charset="0"/>
            </a:endParaRP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 rot="5400000">
            <a:off x="7283451" y="2168526"/>
            <a:ext cx="1800225" cy="3600450"/>
          </a:xfrm>
          <a:prstGeom prst="chevron">
            <a:avLst>
              <a:gd name="adj" fmla="val 20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pl-PL" altLang="pl-PL" sz="3200" b="1">
                <a:latin typeface="Tahoma" panose="020B0604030504040204" pitchFamily="34" charset="0"/>
              </a:rPr>
              <a:t>II. Produkt </a:t>
            </a:r>
          </a:p>
          <a:p>
            <a:pPr algn="ctr"/>
            <a:r>
              <a:rPr lang="pl-PL" altLang="pl-PL" sz="3200" b="1">
                <a:latin typeface="Tahoma" panose="020B0604030504040204" pitchFamily="34" charset="0"/>
              </a:rPr>
              <a:t>rozwijający się </a:t>
            </a:r>
          </a:p>
          <a:p>
            <a:pPr algn="ctr"/>
            <a:r>
              <a:rPr lang="pl-PL" altLang="pl-PL" sz="3200" b="1">
                <a:latin typeface="Tahoma" panose="020B0604030504040204" pitchFamily="34" charset="0"/>
              </a:rPr>
              <a:t>(dojrzały) </a:t>
            </a:r>
            <a:endParaRPr lang="en-US" altLang="pl-PL" sz="3200" b="1">
              <a:latin typeface="Tahoma" panose="020B0604030504040204" pitchFamily="34" charset="0"/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 rot="5400000">
            <a:off x="7255670" y="3753645"/>
            <a:ext cx="1827213" cy="3571875"/>
          </a:xfrm>
          <a:prstGeom prst="chevron">
            <a:avLst>
              <a:gd name="adj" fmla="val 1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pl-PL" altLang="pl-PL" sz="3200" b="1">
                <a:latin typeface="Tahoma" panose="020B0604030504040204" pitchFamily="34" charset="0"/>
              </a:rPr>
              <a:t>III. Produkt </a:t>
            </a:r>
          </a:p>
          <a:p>
            <a:pPr algn="ctr"/>
            <a:r>
              <a:rPr lang="pl-PL" altLang="pl-PL" sz="3200" b="1">
                <a:latin typeface="Tahoma" panose="020B0604030504040204" pitchFamily="34" charset="0"/>
              </a:rPr>
              <a:t>standardowy </a:t>
            </a:r>
            <a:endParaRPr lang="en-US" altLang="pl-PL" sz="32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6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6569" y="141943"/>
            <a:ext cx="10053358" cy="1143000"/>
          </a:xfrm>
        </p:spPr>
        <p:txBody>
          <a:bodyPr/>
          <a:lstStyle/>
          <a:p>
            <a:pPr algn="l"/>
            <a:r>
              <a:rPr lang="pl-PL" altLang="pl-PL" sz="3600" b="1" dirty="0">
                <a:solidFill>
                  <a:schemeClr val="tx1"/>
                </a:solidFill>
              </a:rPr>
              <a:t>Teoria międzynarodowego cyklu życia produktu</a:t>
            </a:r>
            <a:endParaRPr lang="en-GB" altLang="pl-PL" sz="3600" b="1" dirty="0">
              <a:solidFill>
                <a:schemeClr val="tx1"/>
              </a:solidFill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214564" y="6172200"/>
            <a:ext cx="7767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altLang="pl-PL" sz="1400" b="1" dirty="0">
                <a:solidFill>
                  <a:schemeClr val="bg1"/>
                </a:solidFill>
              </a:rPr>
              <a:t>Na podstawie</a:t>
            </a:r>
            <a:r>
              <a:rPr lang="en-GB" altLang="pl-PL" sz="1400" b="1" dirty="0">
                <a:solidFill>
                  <a:schemeClr val="bg1"/>
                </a:solidFill>
                <a:ea typeface="ヒラギノ角ゴ Pro W3" pitchFamily="64" charset="-128"/>
              </a:rPr>
              <a:t>: Raymond Vernon , 1966. </a:t>
            </a:r>
            <a:r>
              <a:rPr lang="en-GB" altLang="pl-PL" sz="1400" b="1" i="1" dirty="0">
                <a:solidFill>
                  <a:schemeClr val="bg1"/>
                </a:solidFill>
                <a:ea typeface="ヒラギノ角ゴ Pro W3" pitchFamily="64" charset="-128"/>
              </a:rPr>
              <a:t>International investment and international trade in the product cycle</a:t>
            </a:r>
            <a:r>
              <a:rPr lang="en-GB" altLang="pl-PL" sz="1400" b="1" dirty="0">
                <a:solidFill>
                  <a:schemeClr val="bg1"/>
                </a:solidFill>
                <a:ea typeface="ヒラギノ角ゴ Pro W3" pitchFamily="64" charset="-128"/>
              </a:rPr>
              <a:t>, The Quarterly Journal of Economics, 80(2), pp. 190-207.</a:t>
            </a: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2424113" y="5260976"/>
            <a:ext cx="4544763" cy="825500"/>
            <a:chOff x="651" y="3351"/>
            <a:chExt cx="2300" cy="520"/>
          </a:xfrm>
        </p:grpSpPr>
        <p:sp>
          <p:nvSpPr>
            <p:cNvPr id="116741" name="Line 5"/>
            <p:cNvSpPr>
              <a:spLocks noChangeShapeType="1"/>
            </p:cNvSpPr>
            <p:nvPr/>
          </p:nvSpPr>
          <p:spPr bwMode="auto">
            <a:xfrm>
              <a:off x="651" y="3464"/>
              <a:ext cx="144" cy="0"/>
            </a:xfrm>
            <a:prstGeom prst="line">
              <a:avLst/>
            </a:prstGeom>
            <a:noFill/>
            <a:ln w="57150">
              <a:solidFill>
                <a:srgbClr val="6666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42" name="Line 6"/>
            <p:cNvSpPr>
              <a:spLocks noChangeShapeType="1"/>
            </p:cNvSpPr>
            <p:nvPr/>
          </p:nvSpPr>
          <p:spPr bwMode="auto">
            <a:xfrm>
              <a:off x="651" y="3608"/>
              <a:ext cx="14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43" name="Line 7"/>
            <p:cNvSpPr>
              <a:spLocks noChangeShapeType="1"/>
            </p:cNvSpPr>
            <p:nvPr/>
          </p:nvSpPr>
          <p:spPr bwMode="auto">
            <a:xfrm>
              <a:off x="651" y="3760"/>
              <a:ext cx="144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899" y="3351"/>
              <a:ext cx="205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GB" altLang="pl-PL" sz="1600" b="1" dirty="0">
                  <a:solidFill>
                    <a:schemeClr val="bg1"/>
                  </a:solidFill>
                  <a:ea typeface="ヒラギノ角ゴ Pro W3" pitchFamily="64" charset="-128"/>
                </a:rPr>
                <a:t>country where new product is launched</a:t>
              </a:r>
            </a:p>
            <a:p>
              <a:pPr eaLnBrk="0" hangingPunct="0"/>
              <a:r>
                <a:rPr lang="en-GB" altLang="pl-PL" sz="1600" b="1" dirty="0">
                  <a:solidFill>
                    <a:schemeClr val="accent2"/>
                  </a:solidFill>
                  <a:ea typeface="ヒラギノ角ゴ Pro W3" pitchFamily="64" charset="-128"/>
                </a:rPr>
                <a:t>other advanced, high-income country</a:t>
              </a:r>
            </a:p>
            <a:p>
              <a:pPr eaLnBrk="0" hangingPunct="0"/>
              <a:r>
                <a:rPr lang="en-GB" altLang="pl-PL" sz="1600" b="1" dirty="0">
                  <a:solidFill>
                    <a:srgbClr val="660033"/>
                  </a:solidFill>
                  <a:ea typeface="ヒラギノ角ゴ Pro W3" pitchFamily="64" charset="-128"/>
                </a:rPr>
                <a:t>developing, low-income country</a:t>
              </a:r>
            </a:p>
          </p:txBody>
        </p:sp>
      </p:grp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3000375" y="1700214"/>
            <a:ext cx="9588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l-PL" altLang="pl-PL" sz="1400" b="1"/>
              <a:t>Nowy produkt </a:t>
            </a:r>
            <a:endParaRPr lang="en-GB" altLang="pl-PL" sz="1400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7391401" y="4437064"/>
            <a:ext cx="1939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6E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6E8E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/>
              <a:t>Kraj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/>
              <a:t> ‘wynalazca’</a:t>
            </a:r>
            <a:endParaRPr lang="en-GB" altLang="pl-PL" sz="1600" b="1" dirty="0"/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5248276" y="4686300"/>
            <a:ext cx="1720600" cy="53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6E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6E8E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l-PL" altLang="pl-PL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Kraj </a:t>
            </a:r>
          </a:p>
          <a:p>
            <a:pPr algn="ctr" eaLnBrk="0" hangingPunct="0"/>
            <a:r>
              <a:rPr lang="pl-PL" altLang="pl-PL" sz="1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rozwijający się </a:t>
            </a:r>
            <a:endParaRPr lang="en-GB" altLang="pl-PL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3505200" y="4648200"/>
            <a:ext cx="13017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6E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6E8E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l-PL" altLang="pl-PL" sz="1600" b="1">
                <a:solidFill>
                  <a:schemeClr val="accent2"/>
                </a:solidFill>
              </a:rPr>
              <a:t>Kraj </a:t>
            </a:r>
          </a:p>
          <a:p>
            <a:pPr algn="ctr" eaLnBrk="0" hangingPunct="0"/>
            <a:r>
              <a:rPr lang="pl-PL" altLang="pl-PL" sz="1600" b="1">
                <a:solidFill>
                  <a:schemeClr val="accent2"/>
                </a:solidFill>
              </a:rPr>
              <a:t>rozwinięty</a:t>
            </a:r>
            <a:endParaRPr lang="en-GB" altLang="pl-PL" sz="1600" b="1"/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4151314" y="1700214"/>
            <a:ext cx="9937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l-PL" altLang="pl-PL" sz="1400" b="1"/>
              <a:t>Produkt dojrzały</a:t>
            </a:r>
            <a:endParaRPr lang="en-GB" altLang="pl-PL" sz="1400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5375275" y="1773238"/>
            <a:ext cx="14414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l-PL" altLang="pl-PL" sz="1400" b="1"/>
              <a:t>Produkt standardowy </a:t>
            </a:r>
            <a:endParaRPr lang="en-GB" altLang="pl-PL" sz="1400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H="1">
            <a:off x="2551114" y="1989138"/>
            <a:ext cx="15875" cy="28876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2667001" y="3441700"/>
            <a:ext cx="6811963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3" name="Freeform 17"/>
          <p:cNvSpPr>
            <a:spLocks/>
          </p:cNvSpPr>
          <p:nvPr/>
        </p:nvSpPr>
        <p:spPr bwMode="auto">
          <a:xfrm>
            <a:off x="3527426" y="2473325"/>
            <a:ext cx="5027613" cy="1887538"/>
          </a:xfrm>
          <a:custGeom>
            <a:avLst/>
            <a:gdLst>
              <a:gd name="T0" fmla="*/ 0 w 2410"/>
              <a:gd name="T1" fmla="*/ 536 h 1029"/>
              <a:gd name="T2" fmla="*/ 528 w 2410"/>
              <a:gd name="T3" fmla="*/ 56 h 1029"/>
              <a:gd name="T4" fmla="*/ 1536 w 2410"/>
              <a:gd name="T5" fmla="*/ 872 h 1029"/>
              <a:gd name="T6" fmla="*/ 2410 w 2410"/>
              <a:gd name="T7" fmla="*/ 999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0" h="1029">
                <a:moveTo>
                  <a:pt x="0" y="536"/>
                </a:moveTo>
                <a:cubicBezTo>
                  <a:pt x="136" y="268"/>
                  <a:pt x="272" y="0"/>
                  <a:pt x="528" y="56"/>
                </a:cubicBezTo>
                <a:cubicBezTo>
                  <a:pt x="784" y="112"/>
                  <a:pt x="1222" y="715"/>
                  <a:pt x="1536" y="872"/>
                </a:cubicBezTo>
                <a:cubicBezTo>
                  <a:pt x="1850" y="1029"/>
                  <a:pt x="2228" y="973"/>
                  <a:pt x="2410" y="999"/>
                </a:cubicBezTo>
              </a:path>
            </a:pathLst>
          </a:custGeom>
          <a:noFill/>
          <a:ln w="50800" cmpd="sng">
            <a:solidFill>
              <a:srgbClr val="66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4" name="Freeform 18"/>
          <p:cNvSpPr>
            <a:spLocks/>
          </p:cNvSpPr>
          <p:nvPr/>
        </p:nvSpPr>
        <p:spPr bwMode="auto">
          <a:xfrm>
            <a:off x="3517900" y="2443164"/>
            <a:ext cx="4656138" cy="1984375"/>
          </a:xfrm>
          <a:custGeom>
            <a:avLst/>
            <a:gdLst>
              <a:gd name="T0" fmla="*/ 0 w 2381"/>
              <a:gd name="T1" fmla="*/ 513 h 1061"/>
              <a:gd name="T2" fmla="*/ 407 w 2381"/>
              <a:gd name="T3" fmla="*/ 1007 h 1061"/>
              <a:gd name="T4" fmla="*/ 1210 w 2381"/>
              <a:gd name="T5" fmla="*/ 191 h 1061"/>
              <a:gd name="T6" fmla="*/ 1805 w 2381"/>
              <a:gd name="T7" fmla="*/ 75 h 1061"/>
              <a:gd name="T8" fmla="*/ 2381 w 2381"/>
              <a:gd name="T9" fmla="*/ 643 h 1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1" h="1061">
                <a:moveTo>
                  <a:pt x="0" y="513"/>
                </a:moveTo>
                <a:cubicBezTo>
                  <a:pt x="68" y="595"/>
                  <a:pt x="205" y="1061"/>
                  <a:pt x="407" y="1007"/>
                </a:cubicBezTo>
                <a:cubicBezTo>
                  <a:pt x="609" y="953"/>
                  <a:pt x="977" y="346"/>
                  <a:pt x="1210" y="191"/>
                </a:cubicBezTo>
                <a:cubicBezTo>
                  <a:pt x="1443" y="36"/>
                  <a:pt x="1610" y="0"/>
                  <a:pt x="1805" y="75"/>
                </a:cubicBezTo>
                <a:cubicBezTo>
                  <a:pt x="2000" y="150"/>
                  <a:pt x="2261" y="525"/>
                  <a:pt x="2381" y="643"/>
                </a:cubicBezTo>
              </a:path>
            </a:pathLst>
          </a:custGeom>
          <a:noFill/>
          <a:ln w="508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Freeform 19"/>
          <p:cNvSpPr>
            <a:spLocks/>
          </p:cNvSpPr>
          <p:nvPr/>
        </p:nvSpPr>
        <p:spPr bwMode="auto">
          <a:xfrm>
            <a:off x="4708525" y="2763839"/>
            <a:ext cx="3073400" cy="1819275"/>
          </a:xfrm>
          <a:custGeom>
            <a:avLst/>
            <a:gdLst>
              <a:gd name="T0" fmla="*/ 0 w 1786"/>
              <a:gd name="T1" fmla="*/ 323 h 872"/>
              <a:gd name="T2" fmla="*/ 298 w 1786"/>
              <a:gd name="T3" fmla="*/ 748 h 872"/>
              <a:gd name="T4" fmla="*/ 778 w 1786"/>
              <a:gd name="T5" fmla="*/ 802 h 872"/>
              <a:gd name="T6" fmla="*/ 1475 w 1786"/>
              <a:gd name="T7" fmla="*/ 330 h 872"/>
              <a:gd name="T8" fmla="*/ 1786 w 1786"/>
              <a:gd name="T9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872">
                <a:moveTo>
                  <a:pt x="0" y="323"/>
                </a:moveTo>
                <a:cubicBezTo>
                  <a:pt x="50" y="394"/>
                  <a:pt x="168" y="668"/>
                  <a:pt x="298" y="748"/>
                </a:cubicBezTo>
                <a:cubicBezTo>
                  <a:pt x="428" y="828"/>
                  <a:pt x="582" y="872"/>
                  <a:pt x="778" y="802"/>
                </a:cubicBezTo>
                <a:cubicBezTo>
                  <a:pt x="974" y="732"/>
                  <a:pt x="1307" y="464"/>
                  <a:pt x="1475" y="330"/>
                </a:cubicBezTo>
                <a:cubicBezTo>
                  <a:pt x="1643" y="196"/>
                  <a:pt x="1721" y="69"/>
                  <a:pt x="1786" y="0"/>
                </a:cubicBezTo>
              </a:path>
            </a:pathLst>
          </a:custGeom>
          <a:noFill/>
          <a:ln w="50800" cmpd="sng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3535363" y="2259013"/>
            <a:ext cx="0" cy="990600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>
            <a:off x="4702175" y="2259013"/>
            <a:ext cx="0" cy="990600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>
            <a:off x="3463926" y="3343276"/>
            <a:ext cx="150813" cy="150813"/>
          </a:xfrm>
          <a:prstGeom prst="ellipse">
            <a:avLst/>
          </a:prstGeom>
          <a:solidFill>
            <a:schemeClr val="tx2"/>
          </a:solidFill>
          <a:ln w="317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>
            <a:off x="4619626" y="3343276"/>
            <a:ext cx="150813" cy="150813"/>
          </a:xfrm>
          <a:prstGeom prst="ellipse">
            <a:avLst/>
          </a:prstGeom>
          <a:solidFill>
            <a:schemeClr val="tx2"/>
          </a:solidFill>
          <a:ln w="317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5748338" y="3343276"/>
            <a:ext cx="150812" cy="150813"/>
          </a:xfrm>
          <a:prstGeom prst="ellipse">
            <a:avLst/>
          </a:prstGeom>
          <a:solidFill>
            <a:schemeClr val="tx2"/>
          </a:solidFill>
          <a:ln w="317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5819775" y="2259013"/>
            <a:ext cx="0" cy="990600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62" name="Group 26"/>
          <p:cNvGrpSpPr>
            <a:grpSpLocks/>
          </p:cNvGrpSpPr>
          <p:nvPr/>
        </p:nvGrpSpPr>
        <p:grpSpPr bwMode="auto">
          <a:xfrm>
            <a:off x="1847850" y="1628775"/>
            <a:ext cx="850900" cy="609600"/>
            <a:chOff x="376" y="976"/>
            <a:chExt cx="536" cy="384"/>
          </a:xfrm>
        </p:grpSpPr>
        <p:sp>
          <p:nvSpPr>
            <p:cNvPr id="116763" name="Text Box 27"/>
            <p:cNvSpPr txBox="1">
              <a:spLocks noChangeArrowheads="1"/>
            </p:cNvSpPr>
            <p:nvPr/>
          </p:nvSpPr>
          <p:spPr bwMode="auto">
            <a:xfrm>
              <a:off x="376" y="1090"/>
              <a:ext cx="53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pl-PL" altLang="pl-PL" sz="1200" b="1">
                  <a:solidFill>
                    <a:schemeClr val="tx2"/>
                  </a:solidFill>
                </a:rPr>
                <a:t>Export netto</a:t>
              </a:r>
              <a:endParaRPr lang="en-GB" altLang="pl-PL" sz="1200"/>
            </a:p>
          </p:txBody>
        </p:sp>
        <p:sp>
          <p:nvSpPr>
            <p:cNvPr id="116764" name="Oval 28"/>
            <p:cNvSpPr>
              <a:spLocks noChangeArrowheads="1"/>
            </p:cNvSpPr>
            <p:nvPr/>
          </p:nvSpPr>
          <p:spPr bwMode="auto">
            <a:xfrm>
              <a:off x="452" y="976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65" name="Group 29"/>
          <p:cNvGrpSpPr>
            <a:grpSpLocks/>
          </p:cNvGrpSpPr>
          <p:nvPr/>
        </p:nvGrpSpPr>
        <p:grpSpPr bwMode="auto">
          <a:xfrm>
            <a:off x="8864600" y="3543300"/>
            <a:ext cx="642938" cy="609600"/>
            <a:chOff x="4632" y="2288"/>
            <a:chExt cx="405" cy="384"/>
          </a:xfrm>
        </p:grpSpPr>
        <p:sp>
          <p:nvSpPr>
            <p:cNvPr id="116766" name="Text Box 30"/>
            <p:cNvSpPr txBox="1">
              <a:spLocks noChangeArrowheads="1"/>
            </p:cNvSpPr>
            <p:nvPr/>
          </p:nvSpPr>
          <p:spPr bwMode="auto">
            <a:xfrm>
              <a:off x="4632" y="2386"/>
              <a:ext cx="40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pl-PL" altLang="pl-PL" sz="1400" b="1">
                  <a:solidFill>
                    <a:schemeClr val="tx2"/>
                  </a:solidFill>
                </a:rPr>
                <a:t>czas</a:t>
              </a:r>
              <a:endParaRPr lang="en-GB" altLang="pl-PL" sz="1400"/>
            </a:p>
          </p:txBody>
        </p:sp>
        <p:sp>
          <p:nvSpPr>
            <p:cNvPr id="116767" name="Oval 31"/>
            <p:cNvSpPr>
              <a:spLocks noChangeArrowheads="1"/>
            </p:cNvSpPr>
            <p:nvPr/>
          </p:nvSpPr>
          <p:spPr bwMode="auto">
            <a:xfrm>
              <a:off x="4642" y="2288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3432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6354" y="172536"/>
            <a:ext cx="10644327" cy="1143000"/>
          </a:xfrm>
        </p:spPr>
        <p:txBody>
          <a:bodyPr/>
          <a:lstStyle/>
          <a:p>
            <a:pPr algn="l"/>
            <a:r>
              <a:rPr lang="pl-PL" altLang="pl-PL" sz="3800" b="1" dirty="0"/>
              <a:t>Paradygmat OLI (Eklektyczna Teoria Produkcji Międzynarodowej)</a:t>
            </a:r>
            <a:endParaRPr lang="en-US" altLang="pl-PL" sz="3800" b="1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864358" y="1584960"/>
            <a:ext cx="10546323" cy="48196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sz="2000" dirty="0"/>
              <a:t>Paradygmat OLI jest próbą wyjaśnienia dlaczego międzynarodowe korporacje (</a:t>
            </a:r>
            <a:r>
              <a:rPr lang="pl-PL" altLang="pl-PL" sz="2000" dirty="0" err="1"/>
              <a:t>MNEs</a:t>
            </a:r>
            <a:r>
              <a:rPr lang="pl-PL" altLang="pl-PL" sz="2000" dirty="0"/>
              <a:t>) wybierają BIZ zamiast ekspansji </a:t>
            </a:r>
            <a:r>
              <a:rPr lang="pl-PL" altLang="pl-PL" sz="2000" dirty="0" smtClean="0"/>
              <a:t>poprzez </a:t>
            </a:r>
            <a:r>
              <a:rPr lang="pl-PL" altLang="pl-PL" sz="2000" dirty="0"/>
              <a:t>np. joint venture, licencje, alianse strategiczne, kontrakty zarządcze, eksport. </a:t>
            </a:r>
            <a:br>
              <a:rPr lang="pl-PL" altLang="pl-PL" sz="2000" dirty="0"/>
            </a:br>
            <a:endParaRPr lang="pl-PL" altLang="pl-PL" sz="2000" dirty="0"/>
          </a:p>
          <a:p>
            <a:pPr>
              <a:lnSpc>
                <a:spcPct val="80000"/>
              </a:lnSpc>
            </a:pPr>
            <a:r>
              <a:rPr lang="pl-PL" altLang="pl-PL" sz="2400" dirty="0"/>
              <a:t>Paradygmat opiera się na założeniu, że międzynarodowa produkcja będzie miała miejsce jeśli przedsiębiorstwo dysponuje 3 typami przewagi:  </a:t>
            </a:r>
          </a:p>
          <a:p>
            <a:pPr lvl="1">
              <a:lnSpc>
                <a:spcPct val="80000"/>
              </a:lnSpc>
            </a:pPr>
            <a:r>
              <a:rPr lang="pl-PL" altLang="pl-PL" b="1" dirty="0"/>
              <a:t>“O” przewagi właścicielskie (</a:t>
            </a:r>
            <a:r>
              <a:rPr lang="pl-PL" altLang="pl-PL" b="1" dirty="0" err="1"/>
              <a:t>owner­-specific</a:t>
            </a:r>
            <a:r>
              <a:rPr lang="pl-PL" altLang="pl-PL" b="1" dirty="0"/>
              <a:t>)</a:t>
            </a:r>
            <a:r>
              <a:rPr lang="pl-PL" altLang="pl-PL" dirty="0"/>
              <a:t> przewagi konkurencyjne na krajowym rynku, które można transferować za granicę, materialne i niematerialne. </a:t>
            </a:r>
          </a:p>
          <a:p>
            <a:pPr lvl="1">
              <a:lnSpc>
                <a:spcPct val="80000"/>
              </a:lnSpc>
            </a:pPr>
            <a:r>
              <a:rPr lang="pl-PL" altLang="pl-PL" b="1" dirty="0"/>
              <a:t>“L” przewagi lokalizacyjne (</a:t>
            </a:r>
            <a:r>
              <a:rPr lang="pl-PL" altLang="pl-PL" b="1" dirty="0" err="1"/>
              <a:t>location-­specific</a:t>
            </a:r>
            <a:r>
              <a:rPr lang="pl-PL" altLang="pl-PL" b="1" dirty="0"/>
              <a:t>)</a:t>
            </a:r>
            <a:r>
              <a:rPr lang="pl-PL" altLang="pl-PL" dirty="0"/>
              <a:t> szczególne cechy rynku zagranicznego, które pozwalają firmom wykorzystać swoje przewagi konkurencyjne </a:t>
            </a:r>
          </a:p>
          <a:p>
            <a:pPr lvl="1">
              <a:lnSpc>
                <a:spcPct val="80000"/>
              </a:lnSpc>
            </a:pPr>
            <a:r>
              <a:rPr lang="pl-PL" altLang="pl-PL" b="1" dirty="0"/>
              <a:t>“I” przewagi internalizacji (</a:t>
            </a:r>
            <a:r>
              <a:rPr lang="pl-PL" altLang="pl-PL" b="1" dirty="0" err="1"/>
              <a:t>internalization</a:t>
            </a:r>
            <a:r>
              <a:rPr lang="pl-PL" altLang="pl-PL" b="1" dirty="0"/>
              <a:t>)</a:t>
            </a:r>
            <a:r>
              <a:rPr lang="pl-PL" altLang="pl-PL" dirty="0"/>
              <a:t> ,  utrzymanie swojej przewagi konkurencyjnej poprzez zachowanie kontroli nad całym procesem produkcji w branży (</a:t>
            </a:r>
            <a:r>
              <a:rPr lang="pl-PL" altLang="pl-PL" dirty="0" err="1"/>
              <a:t>value</a:t>
            </a:r>
            <a:r>
              <a:rPr lang="pl-PL" altLang="pl-PL" dirty="0"/>
              <a:t> </a:t>
            </a:r>
            <a:r>
              <a:rPr lang="pl-PL" altLang="pl-PL" dirty="0" err="1"/>
              <a:t>chain</a:t>
            </a:r>
            <a:r>
              <a:rPr lang="pl-PL" altLang="pl-PL" dirty="0"/>
              <a:t>)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276655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738" y="116632"/>
            <a:ext cx="10189518" cy="1557622"/>
          </a:xfrm>
        </p:spPr>
        <p:txBody>
          <a:bodyPr>
            <a:normAutofit/>
          </a:bodyPr>
          <a:lstStyle/>
          <a:p>
            <a:pPr algn="l"/>
            <a:r>
              <a:rPr lang="pl-PL" altLang="pl-PL" sz="3200" b="1" dirty="0"/>
              <a:t>Diament Portera</a:t>
            </a:r>
            <a:r>
              <a:rPr lang="en-GB" altLang="pl-PL" sz="3200" b="1" dirty="0"/>
              <a:t>: </a:t>
            </a:r>
            <a:r>
              <a:rPr lang="pl-PL" altLang="pl-PL" sz="3200" b="1" dirty="0"/>
              <a:t>przewaga konkurencyjna narodów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2800" b="1" dirty="0" smtClean="0"/>
              <a:t>(</a:t>
            </a:r>
            <a:r>
              <a:rPr lang="pl-PL" altLang="pl-PL" sz="2800" b="1" dirty="0"/>
              <a:t>6 sił)(Porter, 1985)</a:t>
            </a:r>
            <a:endParaRPr lang="en-US" altLang="pl-PL" sz="2800" b="1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053738" y="1876415"/>
            <a:ext cx="10729393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i="1" dirty="0"/>
              <a:t>„dobrobyt narodów jest tworzony nie dziedziczony’ </a:t>
            </a:r>
          </a:p>
          <a:p>
            <a:pPr>
              <a:lnSpc>
                <a:spcPct val="80000"/>
              </a:lnSpc>
            </a:pPr>
            <a:endParaRPr lang="pl-PL" altLang="pl-PL" i="1" dirty="0"/>
          </a:p>
          <a:p>
            <a:pPr>
              <a:lnSpc>
                <a:spcPct val="80000"/>
              </a:lnSpc>
            </a:pPr>
            <a:r>
              <a:rPr lang="pl-PL" altLang="pl-PL" dirty="0"/>
              <a:t>Sukces kraju w międzynarodowej konkurencji zależy od zdolności jego przemysłu, firm, do innowacji i doskonalenia </a:t>
            </a:r>
          </a:p>
          <a:p>
            <a:pPr>
              <a:lnSpc>
                <a:spcPct val="80000"/>
              </a:lnSpc>
            </a:pPr>
            <a:endParaRPr lang="pl-PL" altLang="pl-PL" dirty="0"/>
          </a:p>
          <a:p>
            <a:pPr>
              <a:lnSpc>
                <a:spcPct val="80000"/>
              </a:lnSpc>
            </a:pPr>
            <a:r>
              <a:rPr lang="pl-PL" altLang="pl-PL" dirty="0"/>
              <a:t>Teoria koncentruje się na narodach, krajach. </a:t>
            </a:r>
          </a:p>
          <a:p>
            <a:pPr>
              <a:lnSpc>
                <a:spcPct val="80000"/>
              </a:lnSpc>
            </a:pPr>
            <a:endParaRPr lang="pl-PL" altLang="pl-PL" b="1" dirty="0"/>
          </a:p>
        </p:txBody>
      </p:sp>
    </p:spTree>
    <p:extLst>
      <p:ext uri="{BB962C8B-B14F-4D97-AF65-F5344CB8AC3E}">
        <p14:creationId xmlns:p14="http://schemas.microsoft.com/office/powerpoint/2010/main" val="1681077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Literatura:</a:t>
            </a:r>
            <a:endParaRPr lang="en-US" altLang="pl-PL" b="1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2057401" y="2133600"/>
            <a:ext cx="83597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l-PL" sz="2600" b="1" dirty="0" err="1"/>
              <a:t>Czinkota</a:t>
            </a:r>
            <a:r>
              <a:rPr lang="en-US" altLang="pl-PL" sz="2600" b="1" dirty="0"/>
              <a:t> </a:t>
            </a:r>
            <a:r>
              <a:rPr lang="pl-PL" altLang="pl-PL" sz="2600" b="1" dirty="0"/>
              <a:t>M</a:t>
            </a:r>
            <a:r>
              <a:rPr lang="en-US" altLang="pl-PL" sz="2600" b="1" dirty="0"/>
              <a:t>. </a:t>
            </a:r>
            <a:r>
              <a:rPr lang="en-US" altLang="pl-PL" sz="2600" b="1" dirty="0" err="1"/>
              <a:t>Ronkainen</a:t>
            </a:r>
            <a:r>
              <a:rPr lang="en-US" altLang="pl-PL" sz="2600" b="1" dirty="0"/>
              <a:t> </a:t>
            </a:r>
            <a:r>
              <a:rPr lang="pl-PL" altLang="pl-PL" sz="2600" b="1" dirty="0"/>
              <a:t>I</a:t>
            </a:r>
            <a:r>
              <a:rPr lang="en-US" altLang="pl-PL" sz="2600" b="1" dirty="0"/>
              <a:t>. Moffett </a:t>
            </a:r>
            <a:r>
              <a:rPr lang="pl-PL" altLang="pl-PL" sz="2600" b="1" dirty="0"/>
              <a:t>M</a:t>
            </a:r>
            <a:r>
              <a:rPr lang="en-US" altLang="pl-PL" sz="2600" b="1" dirty="0"/>
              <a:t>. </a:t>
            </a:r>
            <a:r>
              <a:rPr lang="en-US" altLang="pl-PL" sz="2600" b="1" dirty="0" err="1"/>
              <a:t>Marinova</a:t>
            </a:r>
            <a:r>
              <a:rPr lang="en-US" altLang="pl-PL" sz="2600" b="1" dirty="0"/>
              <a:t> </a:t>
            </a:r>
            <a:r>
              <a:rPr lang="pl-PL" altLang="pl-PL" sz="2600" b="1" dirty="0"/>
              <a:t>S</a:t>
            </a:r>
            <a:r>
              <a:rPr lang="en-US" altLang="pl-PL" sz="2600" b="1" dirty="0"/>
              <a:t>. </a:t>
            </a:r>
            <a:r>
              <a:rPr lang="en-US" altLang="pl-PL" sz="2600" b="1" dirty="0" err="1"/>
              <a:t>Marinov</a:t>
            </a:r>
            <a:r>
              <a:rPr lang="en-US" altLang="pl-PL" sz="2600" b="1" dirty="0"/>
              <a:t> </a:t>
            </a:r>
            <a:r>
              <a:rPr lang="pl-PL" altLang="pl-PL" sz="2600" b="1" dirty="0"/>
              <a:t>M</a:t>
            </a:r>
            <a:r>
              <a:rPr lang="en-US" altLang="pl-PL" sz="2600" b="1" dirty="0"/>
              <a:t>.</a:t>
            </a:r>
            <a:r>
              <a:rPr lang="pl-PL" altLang="pl-PL" sz="2600" b="1" dirty="0"/>
              <a:t>: </a:t>
            </a:r>
            <a:r>
              <a:rPr lang="en-US" altLang="pl-PL" sz="2600" b="1" i="1" dirty="0"/>
              <a:t>International business: </a:t>
            </a:r>
            <a:r>
              <a:rPr lang="pl-PL" altLang="pl-PL" sz="2600" b="1" i="1" dirty="0"/>
              <a:t>E</a:t>
            </a:r>
            <a:r>
              <a:rPr lang="en-US" altLang="pl-PL" sz="2600" b="1" i="1" dirty="0" err="1"/>
              <a:t>uropean</a:t>
            </a:r>
            <a:r>
              <a:rPr lang="en-US" altLang="pl-PL" sz="2600" b="1" i="1" dirty="0"/>
              <a:t> </a:t>
            </a:r>
            <a:r>
              <a:rPr lang="pl-PL" altLang="pl-PL" sz="2600" b="1" i="1" dirty="0"/>
              <a:t>E</a:t>
            </a:r>
            <a:r>
              <a:rPr lang="en-US" altLang="pl-PL" sz="2600" b="1" i="1" dirty="0" err="1"/>
              <a:t>dition</a:t>
            </a:r>
            <a:r>
              <a:rPr lang="pl-PL" altLang="pl-PL" sz="2600" b="1" dirty="0"/>
              <a:t>, </a:t>
            </a:r>
            <a:r>
              <a:rPr lang="pl-PL" altLang="pl-PL" sz="2600" b="1" dirty="0" err="1"/>
              <a:t>Wiley</a:t>
            </a:r>
            <a:r>
              <a:rPr lang="pl-PL" altLang="pl-PL" sz="2600" b="1" dirty="0"/>
              <a:t>, 2009 – Rozdział 2 </a:t>
            </a:r>
            <a:endParaRPr lang="pl-PL" altLang="pl-PL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/>
              <a:t>Artykuły (</a:t>
            </a:r>
            <a:r>
              <a:rPr lang="pl-PL" altLang="pl-PL" sz="2000" dirty="0" err="1" smtClean="0"/>
              <a:t>moodle</a:t>
            </a:r>
            <a:r>
              <a:rPr lang="pl-PL" altLang="pl-PL" sz="2000" dirty="0" smtClean="0"/>
              <a:t>): </a:t>
            </a:r>
            <a:endParaRPr lang="pl-PL" altLang="pl-PL" sz="2000" dirty="0"/>
          </a:p>
          <a:p>
            <a:pPr>
              <a:lnSpc>
                <a:spcPct val="90000"/>
              </a:lnSpc>
            </a:pPr>
            <a:r>
              <a:rPr lang="pl-PL" altLang="pl-PL" sz="2000" dirty="0"/>
              <a:t>B. </a:t>
            </a:r>
            <a:r>
              <a:rPr lang="pl-PL" altLang="pl-PL" sz="2000" dirty="0" err="1"/>
              <a:t>Mtigwe</a:t>
            </a:r>
            <a:r>
              <a:rPr lang="pl-PL" altLang="pl-PL" sz="2000" dirty="0"/>
              <a:t>: </a:t>
            </a:r>
            <a:r>
              <a:rPr lang="pl-PL" altLang="pl-PL" sz="2000" i="1" dirty="0" err="1"/>
              <a:t>Theoretical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milestones</a:t>
            </a:r>
            <a:r>
              <a:rPr lang="pl-PL" altLang="pl-PL" sz="2000" i="1" dirty="0"/>
              <a:t> in </a:t>
            </a:r>
            <a:r>
              <a:rPr lang="pl-PL" altLang="pl-PL" sz="2000" i="1" dirty="0" err="1"/>
              <a:t>international</a:t>
            </a:r>
            <a:r>
              <a:rPr lang="pl-PL" altLang="pl-PL" sz="2000" i="1" dirty="0"/>
              <a:t> business: The </a:t>
            </a:r>
            <a:r>
              <a:rPr lang="pl-PL" altLang="pl-PL" sz="2000" i="1" dirty="0" err="1"/>
              <a:t>journey</a:t>
            </a:r>
            <a:r>
              <a:rPr lang="pl-PL" altLang="pl-PL" sz="2000" i="1" dirty="0"/>
              <a:t> to </a:t>
            </a:r>
            <a:r>
              <a:rPr lang="pl-PL" altLang="pl-PL" sz="2000" i="1" dirty="0" err="1"/>
              <a:t>international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entrepreneurship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theory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Journal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Inernational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Entrepreneurship</a:t>
            </a:r>
            <a:r>
              <a:rPr lang="pl-PL" altLang="pl-PL" sz="2000" dirty="0"/>
              <a:t> (2006), 4:5 – 25;</a:t>
            </a:r>
          </a:p>
          <a:p>
            <a:pPr>
              <a:lnSpc>
                <a:spcPct val="90000"/>
              </a:lnSpc>
            </a:pPr>
            <a:r>
              <a:rPr lang="pl-PL" altLang="pl-PL" sz="2000" dirty="0"/>
              <a:t>J. </a:t>
            </a:r>
            <a:r>
              <a:rPr lang="pl-PL" altLang="pl-PL" sz="2000" dirty="0" err="1"/>
              <a:t>Johanson</a:t>
            </a:r>
            <a:r>
              <a:rPr lang="pl-PL" altLang="pl-PL" sz="2000" dirty="0"/>
              <a:t>, Jan-Erik </a:t>
            </a:r>
            <a:r>
              <a:rPr lang="pl-PL" altLang="pl-PL" sz="2000" dirty="0" err="1"/>
              <a:t>Vahlne</a:t>
            </a:r>
            <a:r>
              <a:rPr lang="pl-PL" altLang="pl-PL" sz="2000" dirty="0"/>
              <a:t>: </a:t>
            </a:r>
            <a:r>
              <a:rPr lang="pl-PL" altLang="pl-PL" sz="2000" i="1" dirty="0"/>
              <a:t>The </a:t>
            </a:r>
            <a:r>
              <a:rPr lang="pl-PL" altLang="pl-PL" sz="2000" i="1" dirty="0" err="1"/>
              <a:t>Mechanisms</a:t>
            </a:r>
            <a:r>
              <a:rPr lang="pl-PL" altLang="pl-PL" sz="2000" i="1" dirty="0"/>
              <a:t> of </a:t>
            </a:r>
            <a:r>
              <a:rPr lang="pl-PL" altLang="pl-PL" sz="2000" i="1" dirty="0" err="1"/>
              <a:t>Internationalisation</a:t>
            </a:r>
            <a:r>
              <a:rPr lang="pl-PL" altLang="pl-PL" sz="2000" dirty="0"/>
              <a:t>, International Marketing: Modern and Classic </a:t>
            </a:r>
            <a:r>
              <a:rPr lang="pl-PL" altLang="pl-PL" sz="2000" dirty="0" err="1"/>
              <a:t>Papers</a:t>
            </a:r>
            <a:r>
              <a:rPr lang="pl-PL" altLang="pl-PL" sz="2000" dirty="0"/>
              <a:t>. Volume 1., 2008, pp. 81-94 </a:t>
            </a:r>
          </a:p>
        </p:txBody>
      </p:sp>
    </p:spTree>
    <p:extLst>
      <p:ext uri="{BB962C8B-B14F-4D97-AF65-F5344CB8AC3E}">
        <p14:creationId xmlns:p14="http://schemas.microsoft.com/office/powerpoint/2010/main" val="1587263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0195" y="104775"/>
            <a:ext cx="9657806" cy="1143000"/>
          </a:xfrm>
        </p:spPr>
        <p:txBody>
          <a:bodyPr/>
          <a:lstStyle/>
          <a:p>
            <a:pPr algn="l"/>
            <a:r>
              <a:rPr lang="pl-PL" altLang="pl-PL" sz="3600" b="1" dirty="0">
                <a:solidFill>
                  <a:schemeClr val="tx1"/>
                </a:solidFill>
              </a:rPr>
              <a:t>Diament Portera</a:t>
            </a:r>
            <a:r>
              <a:rPr lang="en-GB" altLang="pl-PL" sz="3600" b="1" dirty="0">
                <a:solidFill>
                  <a:schemeClr val="tx1"/>
                </a:solidFill>
              </a:rPr>
              <a:t>: </a:t>
            </a:r>
            <a:r>
              <a:rPr lang="pl-PL" altLang="pl-PL" sz="3600" b="1" dirty="0">
                <a:solidFill>
                  <a:schemeClr val="tx1"/>
                </a:solidFill>
              </a:rPr>
              <a:t>przewaga konkurencyjna narodów (6 sił)</a:t>
            </a:r>
            <a:endParaRPr lang="en-GB" altLang="pl-PL" sz="3600" b="1" dirty="0">
              <a:solidFill>
                <a:schemeClr val="tx1"/>
              </a:solidFill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208214" y="6308725"/>
            <a:ext cx="777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pl-PL" altLang="pl-PL" sz="1400" b="1" dirty="0">
                <a:solidFill>
                  <a:schemeClr val="bg1"/>
                </a:solidFill>
              </a:rPr>
              <a:t>źródło</a:t>
            </a:r>
            <a:r>
              <a:rPr lang="en-GB" altLang="pl-PL" sz="1400" b="1" dirty="0">
                <a:solidFill>
                  <a:schemeClr val="bg1"/>
                </a:solidFill>
                <a:ea typeface="ヒラギノ角ゴ Pro W3" pitchFamily="64" charset="-128"/>
              </a:rPr>
              <a:t>: Competitive Advantage of Nations by Michael E. Porter, 1990, Free Press</a:t>
            </a:r>
          </a:p>
        </p:txBody>
      </p:sp>
      <p:grpSp>
        <p:nvGrpSpPr>
          <p:cNvPr id="129029" name="Group 57"/>
          <p:cNvGrpSpPr>
            <a:grpSpLocks/>
          </p:cNvGrpSpPr>
          <p:nvPr/>
        </p:nvGrpSpPr>
        <p:grpSpPr bwMode="auto">
          <a:xfrm>
            <a:off x="2063751" y="1844676"/>
            <a:ext cx="7993063" cy="4176713"/>
            <a:chOff x="539750" y="1844675"/>
            <a:chExt cx="7993063" cy="4176714"/>
          </a:xfrm>
        </p:grpSpPr>
        <p:grpSp>
          <p:nvGrpSpPr>
            <p:cNvPr id="129030" name="Group 13"/>
            <p:cNvGrpSpPr>
              <a:grpSpLocks/>
            </p:cNvGrpSpPr>
            <p:nvPr/>
          </p:nvGrpSpPr>
          <p:grpSpPr bwMode="auto">
            <a:xfrm>
              <a:off x="539750" y="1844675"/>
              <a:ext cx="1585913" cy="1319213"/>
              <a:chOff x="322" y="663"/>
              <a:chExt cx="1007" cy="839"/>
            </a:xfrm>
          </p:grpSpPr>
          <p:sp>
            <p:nvSpPr>
              <p:cNvPr id="129031" name="Oval 14"/>
              <p:cNvSpPr>
                <a:spLocks noChangeArrowheads="1"/>
              </p:cNvSpPr>
              <p:nvPr/>
            </p:nvSpPr>
            <p:spPr bwMode="auto">
              <a:xfrm>
                <a:off x="419" y="663"/>
                <a:ext cx="829" cy="839"/>
              </a:xfrm>
              <a:prstGeom prst="ellips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  <p:sp>
            <p:nvSpPr>
              <p:cNvPr id="129032" name="Text Box 15"/>
              <p:cNvSpPr txBox="1">
                <a:spLocks noChangeArrowheads="1"/>
              </p:cNvSpPr>
              <p:nvPr/>
            </p:nvSpPr>
            <p:spPr bwMode="auto">
              <a:xfrm>
                <a:off x="322" y="975"/>
                <a:ext cx="100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pl-PL" altLang="pl-PL" sz="1500" b="1">
                    <a:cs typeface="Arial" panose="020B0604020202020204" pitchFamily="34" charset="0"/>
                  </a:rPr>
                  <a:t>rząd</a:t>
                </a:r>
                <a:endParaRPr lang="en-GB" altLang="pl-PL" sz="1500" b="1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9033" name="Group 35"/>
            <p:cNvGrpSpPr>
              <a:grpSpLocks/>
            </p:cNvGrpSpPr>
            <p:nvPr/>
          </p:nvGrpSpPr>
          <p:grpSpPr bwMode="auto">
            <a:xfrm>
              <a:off x="6948488" y="1844675"/>
              <a:ext cx="1584325" cy="1322388"/>
              <a:chOff x="322" y="663"/>
              <a:chExt cx="1007" cy="839"/>
            </a:xfrm>
          </p:grpSpPr>
          <p:sp>
            <p:nvSpPr>
              <p:cNvPr id="129034" name="Oval 36"/>
              <p:cNvSpPr>
                <a:spLocks noChangeArrowheads="1"/>
              </p:cNvSpPr>
              <p:nvPr/>
            </p:nvSpPr>
            <p:spPr bwMode="auto">
              <a:xfrm>
                <a:off x="419" y="663"/>
                <a:ext cx="829" cy="839"/>
              </a:xfrm>
              <a:prstGeom prst="ellips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  <p:sp>
            <p:nvSpPr>
              <p:cNvPr id="129035" name="Text Box 37"/>
              <p:cNvSpPr txBox="1">
                <a:spLocks noChangeArrowheads="1"/>
              </p:cNvSpPr>
              <p:nvPr/>
            </p:nvSpPr>
            <p:spPr bwMode="auto">
              <a:xfrm>
                <a:off x="322" y="975"/>
                <a:ext cx="1007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pl-PL" altLang="pl-PL" sz="1600" b="1">
                    <a:cs typeface="Arial" panose="020B0604020202020204" pitchFamily="34" charset="0"/>
                  </a:rPr>
                  <a:t>szanse</a:t>
                </a:r>
                <a:endParaRPr lang="en-GB" altLang="pl-PL" sz="1600" b="1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9036" name="Group 50"/>
            <p:cNvGrpSpPr>
              <a:grpSpLocks/>
            </p:cNvGrpSpPr>
            <p:nvPr/>
          </p:nvGrpSpPr>
          <p:grpSpPr bwMode="auto">
            <a:xfrm>
              <a:off x="3657601" y="2039938"/>
              <a:ext cx="1849438" cy="1100138"/>
              <a:chOff x="1987" y="1208"/>
              <a:chExt cx="1165" cy="693"/>
            </a:xfrm>
          </p:grpSpPr>
          <p:sp>
            <p:nvSpPr>
              <p:cNvPr id="129037" name="Text Box 5"/>
              <p:cNvSpPr txBox="1">
                <a:spLocks noChangeArrowheads="1"/>
              </p:cNvSpPr>
              <p:nvPr/>
            </p:nvSpPr>
            <p:spPr bwMode="auto">
              <a:xfrm>
                <a:off x="2048" y="1217"/>
                <a:ext cx="1043" cy="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pl-PL" altLang="pl-PL" sz="1600" b="1">
                    <a:solidFill>
                      <a:schemeClr val="tx2"/>
                    </a:solidFill>
                    <a:cs typeface="Arial" panose="020B0604020202020204" pitchFamily="34" charset="0"/>
                  </a:rPr>
                  <a:t>Strategia, struktura i rywalizacja firm</a:t>
                </a:r>
                <a:endParaRPr lang="en-GB" altLang="pl-PL" sz="1600">
                  <a:solidFill>
                    <a:schemeClr val="tx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9038" name="AutoShape 6"/>
              <p:cNvSpPr>
                <a:spLocks noChangeArrowheads="1"/>
              </p:cNvSpPr>
              <p:nvPr/>
            </p:nvSpPr>
            <p:spPr bwMode="auto">
              <a:xfrm>
                <a:off x="1987" y="1208"/>
                <a:ext cx="1165" cy="693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</p:grpSp>
        <p:sp>
          <p:nvSpPr>
            <p:cNvPr id="129039" name="AutoShape 16"/>
            <p:cNvSpPr>
              <a:spLocks noChangeArrowheads="1"/>
            </p:cNvSpPr>
            <p:nvPr/>
          </p:nvSpPr>
          <p:spPr bwMode="auto">
            <a:xfrm rot="10800000" flipH="1" flipV="1">
              <a:off x="3267076" y="5305426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0" name="Arc 17"/>
            <p:cNvSpPr>
              <a:spLocks/>
            </p:cNvSpPr>
            <p:nvPr/>
          </p:nvSpPr>
          <p:spPr bwMode="auto">
            <a:xfrm rot="16200000" flipH="1">
              <a:off x="2560639" y="4745039"/>
              <a:ext cx="476250" cy="936625"/>
            </a:xfrm>
            <a:custGeom>
              <a:avLst/>
              <a:gdLst>
                <a:gd name="T0" fmla="*/ 0 w 21600"/>
                <a:gd name="T1" fmla="*/ 0 h 21600"/>
                <a:gd name="T2" fmla="*/ 476250 w 21600"/>
                <a:gd name="T3" fmla="*/ 936625 h 21600"/>
                <a:gd name="T4" fmla="*/ 0 w 21600"/>
                <a:gd name="T5" fmla="*/ 93662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rnd">
              <a:solidFill>
                <a:srgbClr val="6666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1" name="AutoShape 18"/>
            <p:cNvSpPr>
              <a:spLocks noChangeArrowheads="1"/>
            </p:cNvSpPr>
            <p:nvPr/>
          </p:nvSpPr>
          <p:spPr bwMode="auto">
            <a:xfrm rot="5400000" flipH="1" flipV="1">
              <a:off x="2200276" y="4689476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2" name="AutoShape 20"/>
            <p:cNvSpPr>
              <a:spLocks noChangeArrowheads="1"/>
            </p:cNvSpPr>
            <p:nvPr/>
          </p:nvSpPr>
          <p:spPr bwMode="auto">
            <a:xfrm flipH="1" flipV="1">
              <a:off x="5651501" y="2400301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3" name="Arc 21"/>
            <p:cNvSpPr>
              <a:spLocks/>
            </p:cNvSpPr>
            <p:nvPr/>
          </p:nvSpPr>
          <p:spPr bwMode="auto">
            <a:xfrm rot="5400000" flipH="1">
              <a:off x="6154739" y="2328864"/>
              <a:ext cx="476250" cy="936625"/>
            </a:xfrm>
            <a:custGeom>
              <a:avLst/>
              <a:gdLst>
                <a:gd name="T0" fmla="*/ 0 w 21600"/>
                <a:gd name="T1" fmla="*/ 0 h 21600"/>
                <a:gd name="T2" fmla="*/ 476250 w 21600"/>
                <a:gd name="T3" fmla="*/ 936625 h 21600"/>
                <a:gd name="T4" fmla="*/ 0 w 21600"/>
                <a:gd name="T5" fmla="*/ 93662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rnd">
              <a:solidFill>
                <a:srgbClr val="6666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4" name="AutoShape 22"/>
            <p:cNvSpPr>
              <a:spLocks noChangeArrowheads="1"/>
            </p:cNvSpPr>
            <p:nvPr/>
          </p:nvSpPr>
          <p:spPr bwMode="auto">
            <a:xfrm rot="-5400000" flipH="1" flipV="1">
              <a:off x="6718301" y="3016251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5" name="AutoShape 24"/>
            <p:cNvSpPr>
              <a:spLocks noChangeArrowheads="1"/>
            </p:cNvSpPr>
            <p:nvPr/>
          </p:nvSpPr>
          <p:spPr bwMode="auto">
            <a:xfrm rot="-5400000" flipH="1" flipV="1">
              <a:off x="2201863" y="3016251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6" name="AutoShape 25"/>
            <p:cNvSpPr>
              <a:spLocks noChangeArrowheads="1"/>
            </p:cNvSpPr>
            <p:nvPr/>
          </p:nvSpPr>
          <p:spPr bwMode="auto">
            <a:xfrm rot="10800000" flipH="1" flipV="1">
              <a:off x="3267076" y="2395538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7" name="Arc 26"/>
            <p:cNvSpPr>
              <a:spLocks/>
            </p:cNvSpPr>
            <p:nvPr/>
          </p:nvSpPr>
          <p:spPr bwMode="auto">
            <a:xfrm flipH="1">
              <a:off x="2330451" y="2541588"/>
              <a:ext cx="965200" cy="490538"/>
            </a:xfrm>
            <a:custGeom>
              <a:avLst/>
              <a:gdLst>
                <a:gd name="T0" fmla="*/ 26766 w 21600"/>
                <a:gd name="T1" fmla="*/ 0 h 22166"/>
                <a:gd name="T2" fmla="*/ 964843 w 21600"/>
                <a:gd name="T3" fmla="*/ 490538 h 22166"/>
                <a:gd name="T4" fmla="*/ 0 w 21600"/>
                <a:gd name="T5" fmla="*/ 477835 h 221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66"/>
                <a:gd name="T11" fmla="*/ 21600 w 21600"/>
                <a:gd name="T12" fmla="*/ 22166 h 22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66" fill="none" extrusionOk="0">
                  <a:moveTo>
                    <a:pt x="598" y="0"/>
                  </a:moveTo>
                  <a:cubicBezTo>
                    <a:pt x="12290" y="324"/>
                    <a:pt x="21600" y="9895"/>
                    <a:pt x="21600" y="21592"/>
                  </a:cubicBezTo>
                  <a:cubicBezTo>
                    <a:pt x="21600" y="21783"/>
                    <a:pt x="21597" y="21974"/>
                    <a:pt x="21592" y="22166"/>
                  </a:cubicBezTo>
                </a:path>
                <a:path w="21600" h="22166" stroke="0" extrusionOk="0">
                  <a:moveTo>
                    <a:pt x="598" y="0"/>
                  </a:moveTo>
                  <a:cubicBezTo>
                    <a:pt x="12290" y="324"/>
                    <a:pt x="21600" y="9895"/>
                    <a:pt x="21600" y="21592"/>
                  </a:cubicBezTo>
                  <a:cubicBezTo>
                    <a:pt x="21600" y="21783"/>
                    <a:pt x="21597" y="21974"/>
                    <a:pt x="21592" y="22166"/>
                  </a:cubicBezTo>
                  <a:lnTo>
                    <a:pt x="0" y="21592"/>
                  </a:lnTo>
                  <a:close/>
                </a:path>
              </a:pathLst>
            </a:custGeom>
            <a:noFill/>
            <a:ln w="31750" cap="rnd">
              <a:solidFill>
                <a:srgbClr val="6666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8" name="AutoShape 28"/>
            <p:cNvSpPr>
              <a:spLocks noChangeArrowheads="1"/>
            </p:cNvSpPr>
            <p:nvPr/>
          </p:nvSpPr>
          <p:spPr bwMode="auto">
            <a:xfrm rot="5400000" flipH="1" flipV="1">
              <a:off x="6716714" y="4689476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49" name="AutoShape 29"/>
            <p:cNvSpPr>
              <a:spLocks noChangeArrowheads="1"/>
            </p:cNvSpPr>
            <p:nvPr/>
          </p:nvSpPr>
          <p:spPr bwMode="auto">
            <a:xfrm flipH="1" flipV="1">
              <a:off x="5651501" y="5310189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50" name="Arc 30"/>
            <p:cNvSpPr>
              <a:spLocks/>
            </p:cNvSpPr>
            <p:nvPr/>
          </p:nvSpPr>
          <p:spPr bwMode="auto">
            <a:xfrm rot="10800000" flipH="1">
              <a:off x="5895976" y="4978401"/>
              <a:ext cx="965200" cy="490538"/>
            </a:xfrm>
            <a:custGeom>
              <a:avLst/>
              <a:gdLst>
                <a:gd name="T0" fmla="*/ 26766 w 21600"/>
                <a:gd name="T1" fmla="*/ 0 h 22166"/>
                <a:gd name="T2" fmla="*/ 964843 w 21600"/>
                <a:gd name="T3" fmla="*/ 490538 h 22166"/>
                <a:gd name="T4" fmla="*/ 0 w 21600"/>
                <a:gd name="T5" fmla="*/ 477835 h 2216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66"/>
                <a:gd name="T11" fmla="*/ 21600 w 21600"/>
                <a:gd name="T12" fmla="*/ 22166 h 22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66" fill="none" extrusionOk="0">
                  <a:moveTo>
                    <a:pt x="598" y="0"/>
                  </a:moveTo>
                  <a:cubicBezTo>
                    <a:pt x="12290" y="324"/>
                    <a:pt x="21600" y="9895"/>
                    <a:pt x="21600" y="21592"/>
                  </a:cubicBezTo>
                  <a:cubicBezTo>
                    <a:pt x="21600" y="21783"/>
                    <a:pt x="21597" y="21974"/>
                    <a:pt x="21592" y="22166"/>
                  </a:cubicBezTo>
                </a:path>
                <a:path w="21600" h="22166" stroke="0" extrusionOk="0">
                  <a:moveTo>
                    <a:pt x="598" y="0"/>
                  </a:moveTo>
                  <a:cubicBezTo>
                    <a:pt x="12290" y="324"/>
                    <a:pt x="21600" y="9895"/>
                    <a:pt x="21600" y="21592"/>
                  </a:cubicBezTo>
                  <a:cubicBezTo>
                    <a:pt x="21600" y="21783"/>
                    <a:pt x="21597" y="21974"/>
                    <a:pt x="21592" y="22166"/>
                  </a:cubicBezTo>
                  <a:lnTo>
                    <a:pt x="0" y="21592"/>
                  </a:lnTo>
                  <a:close/>
                </a:path>
              </a:pathLst>
            </a:custGeom>
            <a:noFill/>
            <a:ln w="31750" cap="rnd">
              <a:solidFill>
                <a:srgbClr val="666666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grpSp>
          <p:nvGrpSpPr>
            <p:cNvPr id="129051" name="Group 54"/>
            <p:cNvGrpSpPr>
              <a:grpSpLocks/>
            </p:cNvGrpSpPr>
            <p:nvPr/>
          </p:nvGrpSpPr>
          <p:grpSpPr bwMode="auto">
            <a:xfrm>
              <a:off x="4426744" y="3251201"/>
              <a:ext cx="306388" cy="1539875"/>
              <a:chOff x="2630" y="1970"/>
              <a:chExt cx="193" cy="970"/>
            </a:xfrm>
          </p:grpSpPr>
          <p:sp>
            <p:nvSpPr>
              <p:cNvPr id="129052" name="AutoShape 31"/>
              <p:cNvSpPr>
                <a:spLocks noChangeArrowheads="1"/>
              </p:cNvSpPr>
              <p:nvPr/>
            </p:nvSpPr>
            <p:spPr bwMode="auto">
              <a:xfrm rot="5400000" flipH="1" flipV="1">
                <a:off x="2641" y="1960"/>
                <a:ext cx="172" cy="192"/>
              </a:xfrm>
              <a:prstGeom prst="chevron">
                <a:avLst>
                  <a:gd name="adj" fmla="val 4706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  <p:sp>
            <p:nvSpPr>
              <p:cNvPr id="129053" name="AutoShape 32"/>
              <p:cNvSpPr>
                <a:spLocks noChangeArrowheads="1"/>
              </p:cNvSpPr>
              <p:nvPr/>
            </p:nvSpPr>
            <p:spPr bwMode="auto">
              <a:xfrm rot="-5400000" flipH="1" flipV="1">
                <a:off x="2640" y="2758"/>
                <a:ext cx="172" cy="192"/>
              </a:xfrm>
              <a:prstGeom prst="chevron">
                <a:avLst>
                  <a:gd name="adj" fmla="val 4706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  <p:sp>
            <p:nvSpPr>
              <p:cNvPr id="129054" name="Line 38"/>
              <p:cNvSpPr>
                <a:spLocks noChangeShapeType="1"/>
              </p:cNvSpPr>
              <p:nvPr/>
            </p:nvSpPr>
            <p:spPr bwMode="auto">
              <a:xfrm flipH="1">
                <a:off x="2725" y="2133"/>
                <a:ext cx="2" cy="656"/>
              </a:xfrm>
              <a:prstGeom prst="line">
                <a:avLst/>
              </a:prstGeom>
              <a:noFill/>
              <a:ln w="317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9055" name="Group 53"/>
            <p:cNvGrpSpPr>
              <a:grpSpLocks/>
            </p:cNvGrpSpPr>
            <p:nvPr/>
          </p:nvGrpSpPr>
          <p:grpSpPr bwMode="auto">
            <a:xfrm>
              <a:off x="1258888" y="3459163"/>
              <a:ext cx="1849438" cy="1100138"/>
              <a:chOff x="521" y="2115"/>
              <a:chExt cx="1165" cy="693"/>
            </a:xfrm>
          </p:grpSpPr>
          <p:sp>
            <p:nvSpPr>
              <p:cNvPr id="129056" name="Text Box 46"/>
              <p:cNvSpPr txBox="1">
                <a:spLocks noChangeArrowheads="1"/>
              </p:cNvSpPr>
              <p:nvPr/>
            </p:nvSpPr>
            <p:spPr bwMode="auto">
              <a:xfrm>
                <a:off x="582" y="2278"/>
                <a:ext cx="1043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pl-PL" altLang="pl-PL" sz="1600" b="1">
                    <a:solidFill>
                      <a:schemeClr val="tx2"/>
                    </a:solidFill>
                    <a:cs typeface="Arial" panose="020B0604020202020204" pitchFamily="34" charset="0"/>
                  </a:rPr>
                  <a:t>Warunki zasobowe</a:t>
                </a:r>
                <a:endParaRPr lang="en-GB" altLang="pl-PL" sz="1600" b="1">
                  <a:solidFill>
                    <a:schemeClr val="tx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9057" name="AutoShape 47"/>
              <p:cNvSpPr>
                <a:spLocks noChangeArrowheads="1"/>
              </p:cNvSpPr>
              <p:nvPr/>
            </p:nvSpPr>
            <p:spPr bwMode="auto">
              <a:xfrm>
                <a:off x="521" y="2115"/>
                <a:ext cx="1165" cy="693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</p:grpSp>
        <p:grpSp>
          <p:nvGrpSpPr>
            <p:cNvPr id="129058" name="Group 51"/>
            <p:cNvGrpSpPr>
              <a:grpSpLocks/>
            </p:cNvGrpSpPr>
            <p:nvPr/>
          </p:nvGrpSpPr>
          <p:grpSpPr bwMode="auto">
            <a:xfrm>
              <a:off x="6083301" y="3460751"/>
              <a:ext cx="1849438" cy="1100138"/>
              <a:chOff x="3651" y="2160"/>
              <a:chExt cx="1165" cy="693"/>
            </a:xfrm>
          </p:grpSpPr>
          <p:sp>
            <p:nvSpPr>
              <p:cNvPr id="129059" name="Text Box 45"/>
              <p:cNvSpPr txBox="1">
                <a:spLocks noChangeArrowheads="1"/>
              </p:cNvSpPr>
              <p:nvPr/>
            </p:nvSpPr>
            <p:spPr bwMode="auto">
              <a:xfrm>
                <a:off x="3712" y="2323"/>
                <a:ext cx="1043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pl-PL" altLang="pl-PL" sz="1600" b="1">
                    <a:solidFill>
                      <a:schemeClr val="tx2"/>
                    </a:solidFill>
                    <a:cs typeface="Arial" panose="020B0604020202020204" pitchFamily="34" charset="0"/>
                  </a:rPr>
                  <a:t>Warunki popytowe</a:t>
                </a:r>
                <a:endParaRPr lang="en-GB" altLang="pl-PL" sz="1600">
                  <a:solidFill>
                    <a:schemeClr val="tx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9060" name="AutoShape 48"/>
              <p:cNvSpPr>
                <a:spLocks noChangeArrowheads="1"/>
              </p:cNvSpPr>
              <p:nvPr/>
            </p:nvSpPr>
            <p:spPr bwMode="auto">
              <a:xfrm>
                <a:off x="3651" y="2160"/>
                <a:ext cx="1165" cy="693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hangingPunct="0"/>
                <a:endParaRPr lang="pl-PL" altLang="pl-PL" sz="2800">
                  <a:ea typeface="ヒラギノ角ゴ Pro W3" pitchFamily="64" charset="-128"/>
                </a:endParaRPr>
              </a:p>
            </p:txBody>
          </p:sp>
        </p:grpSp>
        <p:grpSp>
          <p:nvGrpSpPr>
            <p:cNvPr id="129061" name="Group 52"/>
            <p:cNvGrpSpPr>
              <a:grpSpLocks/>
            </p:cNvGrpSpPr>
            <p:nvPr/>
          </p:nvGrpSpPr>
          <p:grpSpPr bwMode="auto">
            <a:xfrm>
              <a:off x="3657601" y="4921251"/>
              <a:ext cx="1849438" cy="1100138"/>
              <a:chOff x="2064" y="3203"/>
              <a:chExt cx="1165" cy="693"/>
            </a:xfrm>
          </p:grpSpPr>
          <p:sp>
            <p:nvSpPr>
              <p:cNvPr id="129062" name="Text Box 44"/>
              <p:cNvSpPr txBox="1">
                <a:spLocks noChangeArrowheads="1"/>
              </p:cNvSpPr>
              <p:nvPr/>
            </p:nvSpPr>
            <p:spPr bwMode="auto">
              <a:xfrm>
                <a:off x="2125" y="3289"/>
                <a:ext cx="1043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pl-PL" altLang="pl-PL" sz="1600" b="1">
                    <a:solidFill>
                      <a:schemeClr val="tx2"/>
                    </a:solidFill>
                    <a:cs typeface="Arial" panose="020B0604020202020204" pitchFamily="34" charset="0"/>
                  </a:rPr>
                  <a:t>Sektory pokrewne i wspomagające</a:t>
                </a:r>
                <a:endParaRPr lang="en-GB" altLang="pl-PL" sz="1600" b="1">
                  <a:solidFill>
                    <a:schemeClr val="tx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9063" name="AutoShape 49"/>
              <p:cNvSpPr>
                <a:spLocks noChangeArrowheads="1"/>
              </p:cNvSpPr>
              <p:nvPr/>
            </p:nvSpPr>
            <p:spPr bwMode="auto">
              <a:xfrm>
                <a:off x="2064" y="3203"/>
                <a:ext cx="1165" cy="693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0" hangingPunct="0"/>
                <a:r>
                  <a:rPr lang="en-GB" altLang="pl-PL" sz="2800">
                    <a:ea typeface="ヒラギノ角ゴ Pro W3" pitchFamily="64" charset="-128"/>
                  </a:rPr>
                  <a:t>  </a:t>
                </a:r>
              </a:p>
            </p:txBody>
          </p:sp>
        </p:grpSp>
        <p:sp>
          <p:nvSpPr>
            <p:cNvPr id="129064" name="AutoShape 31"/>
            <p:cNvSpPr>
              <a:spLocks noChangeArrowheads="1"/>
            </p:cNvSpPr>
            <p:nvPr/>
          </p:nvSpPr>
          <p:spPr bwMode="auto">
            <a:xfrm flipH="1" flipV="1">
              <a:off x="3810001" y="3867945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65" name="AutoShape 32"/>
            <p:cNvSpPr>
              <a:spLocks noChangeArrowheads="1"/>
            </p:cNvSpPr>
            <p:nvPr/>
          </p:nvSpPr>
          <p:spPr bwMode="auto">
            <a:xfrm rot="10800000" flipH="1" flipV="1">
              <a:off x="5076826" y="3869532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66" name="Line 38"/>
            <p:cNvSpPr>
              <a:spLocks noChangeShapeType="1"/>
            </p:cNvSpPr>
            <p:nvPr/>
          </p:nvSpPr>
          <p:spPr bwMode="auto">
            <a:xfrm rot="16200000" flipH="1">
              <a:off x="4587875" y="3501232"/>
              <a:ext cx="3175" cy="104140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67" name="AutoShape 31"/>
            <p:cNvSpPr>
              <a:spLocks noChangeArrowheads="1"/>
            </p:cNvSpPr>
            <p:nvPr/>
          </p:nvSpPr>
          <p:spPr bwMode="auto">
            <a:xfrm rot="5400000" flipH="1" flipV="1">
              <a:off x="4446589" y="3235326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68" name="AutoShape 32"/>
            <p:cNvSpPr>
              <a:spLocks noChangeArrowheads="1"/>
            </p:cNvSpPr>
            <p:nvPr/>
          </p:nvSpPr>
          <p:spPr bwMode="auto">
            <a:xfrm rot="-5400000" flipH="1" flipV="1">
              <a:off x="4445001" y="4502151"/>
              <a:ext cx="273050" cy="304800"/>
            </a:xfrm>
            <a:prstGeom prst="chevron">
              <a:avLst>
                <a:gd name="adj" fmla="val 47060"/>
              </a:avLst>
            </a:prstGeom>
            <a:solidFill>
              <a:srgbClr val="FD1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endParaRPr lang="pl-PL" altLang="pl-PL" sz="2800">
                <a:ea typeface="ヒラギノ角ゴ Pro W3" pitchFamily="64" charset="-128"/>
              </a:endParaRPr>
            </a:p>
          </p:txBody>
        </p:sp>
        <p:sp>
          <p:nvSpPr>
            <p:cNvPr id="129069" name="Line 38"/>
            <p:cNvSpPr>
              <a:spLocks noChangeShapeType="1"/>
            </p:cNvSpPr>
            <p:nvPr/>
          </p:nvSpPr>
          <p:spPr bwMode="auto">
            <a:xfrm flipH="1">
              <a:off x="4579939" y="3509964"/>
              <a:ext cx="3175" cy="1041400"/>
            </a:xfrm>
            <a:prstGeom prst="line">
              <a:avLst/>
            </a:prstGeom>
            <a:noFill/>
            <a:ln w="317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314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9497" y="167567"/>
            <a:ext cx="9934303" cy="1270188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smtClean="0"/>
              <a:t>Przewagi konkurencyjne krajów </a:t>
            </a:r>
            <a:endParaRPr lang="pl-PL" altLang="pl-PL" sz="4000" b="1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419497" y="1675831"/>
            <a:ext cx="9694971" cy="46805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i="1" dirty="0" smtClean="0"/>
              <a:t>Czynniki zasobowe (czynniki produkcji)</a:t>
            </a:r>
            <a:r>
              <a:rPr lang="en-US" altLang="pl-PL" dirty="0" smtClean="0"/>
              <a:t>: </a:t>
            </a:r>
            <a:r>
              <a:rPr lang="pl-PL" altLang="pl-PL" dirty="0" smtClean="0"/>
              <a:t>kapitał ludzki, </a:t>
            </a:r>
            <a:r>
              <a:rPr lang="pl-PL" altLang="pl-PL" dirty="0" smtClean="0"/>
              <a:t>zasoby </a:t>
            </a:r>
            <a:r>
              <a:rPr lang="pl-PL" altLang="pl-PL" dirty="0" smtClean="0"/>
              <a:t>naturalne, wiedza, kapitał, infrastruktura</a:t>
            </a:r>
          </a:p>
          <a:p>
            <a:pPr>
              <a:lnSpc>
                <a:spcPct val="80000"/>
              </a:lnSpc>
            </a:pPr>
            <a:endParaRPr lang="en-US" altLang="pl-PL" dirty="0"/>
          </a:p>
          <a:p>
            <a:pPr>
              <a:lnSpc>
                <a:spcPct val="80000"/>
              </a:lnSpc>
            </a:pPr>
            <a:r>
              <a:rPr lang="pl-PL" altLang="pl-PL" i="1" dirty="0" smtClean="0"/>
              <a:t>Warunki popytowe </a:t>
            </a:r>
            <a:r>
              <a:rPr lang="en-US" altLang="pl-PL" dirty="0" smtClean="0"/>
              <a:t>(</a:t>
            </a:r>
            <a:r>
              <a:rPr lang="pl-PL" altLang="pl-PL" dirty="0" smtClean="0"/>
              <a:t>krajowe</a:t>
            </a:r>
            <a:r>
              <a:rPr lang="en-US" altLang="pl-PL" dirty="0" smtClean="0"/>
              <a:t>): </a:t>
            </a:r>
            <a:r>
              <a:rPr lang="pl-PL" altLang="pl-PL" dirty="0" smtClean="0"/>
              <a:t>wielkość i ilość podmiotów w branży, jakość klientów, łatwość adaptacji kulturowej</a:t>
            </a:r>
            <a:r>
              <a:rPr lang="en-US" altLang="pl-PL" dirty="0" smtClean="0"/>
              <a:t> </a:t>
            </a:r>
            <a:endParaRPr lang="en-US" altLang="pl-PL" dirty="0"/>
          </a:p>
          <a:p>
            <a:pPr>
              <a:lnSpc>
                <a:spcPct val="80000"/>
              </a:lnSpc>
            </a:pPr>
            <a:endParaRPr lang="pl-PL" altLang="pl-PL" i="1" dirty="0" smtClean="0"/>
          </a:p>
          <a:p>
            <a:pPr>
              <a:lnSpc>
                <a:spcPct val="80000"/>
              </a:lnSpc>
            </a:pPr>
            <a:r>
              <a:rPr lang="pl-PL" altLang="pl-PL" i="1" dirty="0" smtClean="0"/>
              <a:t>Powiązane i zaopatrujące branże: </a:t>
            </a:r>
            <a:r>
              <a:rPr lang="pl-PL" altLang="pl-PL" dirty="0" smtClean="0"/>
              <a:t>konkurencyjność, warunki współpracy, dostęp do dostawców, inspirujące interakcje</a:t>
            </a:r>
          </a:p>
          <a:p>
            <a:pPr>
              <a:lnSpc>
                <a:spcPct val="80000"/>
              </a:lnSpc>
            </a:pPr>
            <a:endParaRPr lang="pl-PL" altLang="pl-PL" i="1" dirty="0" smtClean="0"/>
          </a:p>
          <a:p>
            <a:pPr>
              <a:lnSpc>
                <a:spcPct val="80000"/>
              </a:lnSpc>
            </a:pPr>
            <a:r>
              <a:rPr lang="pl-PL" altLang="pl-PL" i="1" dirty="0" smtClean="0"/>
              <a:t>Strategia firmy, struktura i konkurencja:</a:t>
            </a:r>
            <a:r>
              <a:rPr lang="pl-PL" altLang="pl-PL" dirty="0"/>
              <a:t> </a:t>
            </a:r>
            <a:r>
              <a:rPr lang="pl-PL" altLang="pl-PL" dirty="0" smtClean="0"/>
              <a:t>konkurencyjne podmioty, zaangażowanie w branży 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915-A09E-4994-B43B-B99CACEECE8F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20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973"/>
            <a:ext cx="10825765" cy="1325563"/>
          </a:xfrm>
        </p:spPr>
        <p:txBody>
          <a:bodyPr>
            <a:normAutofit fontScale="90000"/>
          </a:bodyPr>
          <a:lstStyle/>
          <a:p>
            <a:pPr algn="l"/>
            <a:r>
              <a:rPr lang="pl-PL" altLang="pl-PL" b="1" dirty="0" smtClean="0"/>
              <a:t>Klastry przemysłowe w teorii </a:t>
            </a:r>
            <a:r>
              <a:rPr lang="pl-PL" altLang="pl-PL" b="1" dirty="0" err="1" smtClean="0"/>
              <a:t>Porter’a</a:t>
            </a:r>
            <a:r>
              <a:rPr lang="pl-PL" altLang="pl-PL" b="1" dirty="0" smtClean="0"/>
              <a:t> </a:t>
            </a:r>
            <a:endParaRPr lang="pl-PL" altLang="pl-PL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90880"/>
            <a:ext cx="10439400" cy="446547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pl-PL" altLang="pl-PL" sz="2000" b="1" dirty="0" smtClean="0"/>
          </a:p>
          <a:p>
            <a:pPr>
              <a:lnSpc>
                <a:spcPct val="80000"/>
              </a:lnSpc>
            </a:pPr>
            <a:r>
              <a:rPr lang="pl-PL" altLang="pl-PL" sz="2400" b="1" dirty="0"/>
              <a:t>Klastry przemysłowe: </a:t>
            </a:r>
            <a:r>
              <a:rPr lang="pl-PL" altLang="pl-PL" sz="2400" dirty="0"/>
              <a:t>geograficzna koncentracja powiązanych ze sobą branż i przedsiębiorstw, dostawców, i instytucji </a:t>
            </a:r>
            <a:endParaRPr lang="pl-PL" altLang="pl-PL" sz="2400" b="1" dirty="0"/>
          </a:p>
          <a:p>
            <a:pPr>
              <a:lnSpc>
                <a:spcPct val="80000"/>
              </a:lnSpc>
            </a:pPr>
            <a:endParaRPr lang="pl-PL" altLang="pl-PL" sz="2400" dirty="0" smtClean="0"/>
          </a:p>
          <a:p>
            <a:pPr>
              <a:lnSpc>
                <a:spcPct val="80000"/>
              </a:lnSpc>
            </a:pPr>
            <a:r>
              <a:rPr lang="pl-PL" altLang="pl-PL" sz="2400" dirty="0" smtClean="0"/>
              <a:t>Klastry sprzyjają wzrostowi produktywności, innowacyjności, szybszemu rozwojowi biznesu, a produktywność jest głównym warunkiem międzynarodowej konkurencyjności </a:t>
            </a:r>
          </a:p>
          <a:p>
            <a:pPr>
              <a:lnSpc>
                <a:spcPct val="80000"/>
              </a:lnSpc>
            </a:pPr>
            <a:endParaRPr lang="pl-PL" altLang="pl-PL" sz="2400" dirty="0" smtClean="0"/>
          </a:p>
          <a:p>
            <a:pPr>
              <a:lnSpc>
                <a:spcPct val="80000"/>
              </a:lnSpc>
            </a:pPr>
            <a:r>
              <a:rPr lang="pl-PL" altLang="pl-PL" sz="2400" dirty="0" smtClean="0"/>
              <a:t>Formy klastrów: ‚skupiska’ firm produkujących różne produkty, z różnych etapów łańcucha produkcji lub firm wytwarzających podobne  produkty, na różnym stopniu tego samego sektora</a:t>
            </a:r>
            <a:br>
              <a:rPr lang="pl-PL" altLang="pl-PL" sz="2400" dirty="0" smtClean="0"/>
            </a:br>
            <a:r>
              <a:rPr lang="pl-PL" altLang="pl-PL" sz="2400" dirty="0" smtClean="0"/>
              <a:t>	np. bankowości i finanse w </a:t>
            </a:r>
            <a:r>
              <a:rPr lang="en-US" altLang="pl-PL" sz="2400" dirty="0" err="1" smtClean="0"/>
              <a:t>Lond</a:t>
            </a:r>
            <a:r>
              <a:rPr lang="pl-PL" altLang="pl-PL" sz="2400" dirty="0" smtClean="0"/>
              <a:t>y</a:t>
            </a:r>
            <a:r>
              <a:rPr lang="en-US" altLang="pl-PL" sz="2400" dirty="0" smtClean="0"/>
              <a:t>n</a:t>
            </a:r>
            <a:r>
              <a:rPr lang="pl-PL" altLang="pl-PL" sz="2400" dirty="0" err="1" smtClean="0"/>
              <a:t>ie</a:t>
            </a:r>
            <a:r>
              <a:rPr lang="pl-PL" altLang="pl-PL" sz="2400" dirty="0" smtClean="0"/>
              <a:t>, i Nowym Jorku; transport specjalistyczny w </a:t>
            </a:r>
            <a:r>
              <a:rPr lang="en-US" altLang="pl-PL" sz="2400" dirty="0" smtClean="0"/>
              <a:t>Rotterdam</a:t>
            </a:r>
            <a:r>
              <a:rPr lang="pl-PL" altLang="pl-PL" sz="2400" dirty="0" err="1" smtClean="0"/>
              <a:t>ie</a:t>
            </a:r>
            <a:r>
              <a:rPr lang="en-US" altLang="pl-PL" sz="2400" dirty="0" smtClean="0"/>
              <a:t>, </a:t>
            </a:r>
            <a:r>
              <a:rPr lang="en-US" altLang="pl-PL" sz="2400" dirty="0" err="1"/>
              <a:t>Housto</a:t>
            </a:r>
            <a:r>
              <a:rPr lang="pl-PL" altLang="pl-PL" sz="2400" dirty="0"/>
              <a:t>n</a:t>
            </a:r>
            <a:r>
              <a:rPr lang="en-US" altLang="pl-PL" sz="2400" dirty="0"/>
              <a:t> </a:t>
            </a:r>
            <a:r>
              <a:rPr lang="pl-PL" altLang="pl-PL" sz="2400" dirty="0" smtClean="0"/>
              <a:t>i Singapurze, przemysł filmowy w M</a:t>
            </a:r>
            <a:r>
              <a:rPr lang="en-US" altLang="pl-PL" sz="2400" dirty="0" err="1" smtClean="0"/>
              <a:t>umba</a:t>
            </a:r>
            <a:r>
              <a:rPr lang="pl-PL" altLang="pl-PL" sz="2400" dirty="0" err="1" smtClean="0"/>
              <a:t>ju</a:t>
            </a:r>
            <a:r>
              <a:rPr lang="pl-PL" altLang="pl-PL" sz="2400" dirty="0" smtClean="0"/>
              <a:t> i </a:t>
            </a:r>
            <a:r>
              <a:rPr lang="en-US" altLang="pl-PL" sz="2400" dirty="0" smtClean="0"/>
              <a:t>Hollywood</a:t>
            </a:r>
            <a:r>
              <a:rPr lang="pl-PL" altLang="pl-PL" sz="2400" dirty="0" smtClean="0"/>
              <a:t>; </a:t>
            </a:r>
            <a:r>
              <a:rPr lang="en-US" altLang="pl-PL" sz="2400" dirty="0" smtClean="0"/>
              <a:t>Internet/Software </a:t>
            </a:r>
            <a:r>
              <a:rPr lang="pl-PL" altLang="pl-PL" sz="2400" dirty="0" smtClean="0"/>
              <a:t>w Dolinie Krzemowej i </a:t>
            </a:r>
            <a:r>
              <a:rPr lang="en-US" altLang="pl-PL" sz="2400" dirty="0" smtClean="0"/>
              <a:t>Bangalore</a:t>
            </a:r>
            <a:r>
              <a:rPr lang="en-US" altLang="pl-PL" sz="2400" dirty="0"/>
              <a:t>.</a:t>
            </a:r>
          </a:p>
          <a:p>
            <a:pPr>
              <a:lnSpc>
                <a:spcPct val="80000"/>
              </a:lnSpc>
            </a:pPr>
            <a:endParaRPr lang="en-US" altLang="pl-PL" sz="2000" dirty="0"/>
          </a:p>
          <a:p>
            <a:pPr>
              <a:lnSpc>
                <a:spcPct val="80000"/>
              </a:lnSpc>
            </a:pPr>
            <a:endParaRPr lang="pl-PL" altLang="pl-PL" sz="2000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86BA-ADB1-4661-8701-66AEF8E9AF29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255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335" y="244699"/>
            <a:ext cx="10276165" cy="1143000"/>
          </a:xfrm>
        </p:spPr>
        <p:txBody>
          <a:bodyPr/>
          <a:lstStyle/>
          <a:p>
            <a:pPr algn="l"/>
            <a:r>
              <a:rPr lang="pl-PL" altLang="pl-PL" sz="3600" b="1" dirty="0"/>
              <a:t>Teorie inwestycji i handlu międzynarodowego </a:t>
            </a:r>
            <a:endParaRPr lang="en-US" altLang="pl-PL" sz="3600" b="1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481070" y="1387699"/>
            <a:ext cx="9182637" cy="5141890"/>
          </a:xfrm>
        </p:spPr>
        <p:txBody>
          <a:bodyPr/>
          <a:lstStyle/>
          <a:p>
            <a:pPr marL="609600" indent="-609600">
              <a:buNone/>
            </a:pPr>
            <a:r>
              <a:rPr lang="pl-PL" altLang="pl-PL" dirty="0"/>
              <a:t>	</a:t>
            </a:r>
          </a:p>
          <a:p>
            <a:pPr marL="609600" indent="-609600">
              <a:buNone/>
            </a:pPr>
            <a:r>
              <a:rPr lang="pl-PL" altLang="pl-PL" dirty="0"/>
              <a:t>	</a:t>
            </a:r>
            <a:r>
              <a:rPr lang="pl-PL" altLang="pl-PL" b="1" dirty="0"/>
              <a:t>Dlaczego </a:t>
            </a:r>
            <a:r>
              <a:rPr lang="pl-PL" altLang="pl-PL" b="1" dirty="0" smtClean="0"/>
              <a:t>kraje/narody </a:t>
            </a:r>
            <a:r>
              <a:rPr lang="pl-PL" altLang="pl-PL" b="1" dirty="0"/>
              <a:t>handlują ze sobą?</a:t>
            </a:r>
          </a:p>
          <a:p>
            <a:pPr marL="609600" indent="-609600">
              <a:buNone/>
            </a:pPr>
            <a:r>
              <a:rPr lang="pl-PL" altLang="pl-PL" b="1" dirty="0"/>
              <a:t>	</a:t>
            </a:r>
          </a:p>
          <a:p>
            <a:pPr marL="609600" indent="-609600">
              <a:buNone/>
            </a:pPr>
            <a:r>
              <a:rPr lang="pl-PL" altLang="pl-PL" b="1" dirty="0"/>
              <a:t>	Co określa formuły, sposoby międzynarodowych inwestycji i działalności gospodarczej: 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l-PL" altLang="pl-PL" dirty="0"/>
              <a:t>Ekspansji eksportowej</a:t>
            </a:r>
            <a:r>
              <a:rPr lang="en-US" altLang="pl-PL" dirty="0"/>
              <a:t>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l-PL" altLang="pl-PL" dirty="0"/>
              <a:t>Inwestycji kapitałowych na rynkach globalnych</a:t>
            </a:r>
            <a:endParaRPr lang="en-US" altLang="pl-PL" dirty="0"/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l-PL" altLang="pl-PL" dirty="0"/>
              <a:t>Sposobów wchodzenia na rynki zagraniczne?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528922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61132"/>
            <a:ext cx="8229600" cy="1143000"/>
          </a:xfrm>
        </p:spPr>
        <p:txBody>
          <a:bodyPr/>
          <a:lstStyle/>
          <a:p>
            <a:r>
              <a:rPr lang="pl-PL" altLang="pl-PL" sz="3600" b="1" dirty="0">
                <a:solidFill>
                  <a:schemeClr val="tx1"/>
                </a:solidFill>
              </a:rPr>
              <a:t>Teorie międzynarodowej wymiany</a:t>
            </a:r>
            <a:endParaRPr lang="pl-PL" altLang="pl-PL" sz="4000" dirty="0">
              <a:solidFill>
                <a:schemeClr val="tx1"/>
              </a:solidFill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2208213" y="1700214"/>
            <a:ext cx="6767512" cy="11525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b="1" dirty="0">
                <a:solidFill>
                  <a:srgbClr val="A50021"/>
                </a:solidFill>
                <a:latin typeface="Tahoma" panose="020B0604030504040204" pitchFamily="34" charset="0"/>
              </a:rPr>
              <a:t>Teorie klasyczne:</a:t>
            </a:r>
          </a:p>
          <a:p>
            <a:pPr>
              <a:buFontTx/>
              <a:buChar char="•"/>
            </a:pPr>
            <a:r>
              <a:rPr lang="pl-PL" altLang="pl-PL" dirty="0">
                <a:solidFill>
                  <a:srgbClr val="A50021"/>
                </a:solidFill>
                <a:latin typeface="Tahoma" panose="020B0604030504040204" pitchFamily="34" charset="0"/>
              </a:rPr>
              <a:t> Teoria przewagi absolutnej</a:t>
            </a:r>
          </a:p>
          <a:p>
            <a:pPr>
              <a:buFontTx/>
              <a:buChar char="•"/>
            </a:pPr>
            <a:r>
              <a:rPr lang="pl-PL" altLang="pl-PL" dirty="0">
                <a:solidFill>
                  <a:srgbClr val="A50021"/>
                </a:solidFill>
                <a:latin typeface="Tahoma" panose="020B0604030504040204" pitchFamily="34" charset="0"/>
              </a:rPr>
              <a:t> Teoria przewagi komparatywnej</a:t>
            </a:r>
          </a:p>
          <a:p>
            <a:pPr>
              <a:buFontTx/>
              <a:buChar char="•"/>
            </a:pPr>
            <a:r>
              <a:rPr lang="pl-PL" altLang="pl-PL" dirty="0">
                <a:solidFill>
                  <a:srgbClr val="A50021"/>
                </a:solidFill>
                <a:latin typeface="Tahoma" panose="020B0604030504040204" pitchFamily="34" charset="0"/>
              </a:rPr>
              <a:t> Teoria </a:t>
            </a:r>
            <a:r>
              <a:rPr lang="pl-PL" altLang="pl-PL" dirty="0" err="1">
                <a:solidFill>
                  <a:srgbClr val="A50021"/>
                </a:solidFill>
                <a:latin typeface="Tahoma" panose="020B0604030504040204" pitchFamily="34" charset="0"/>
              </a:rPr>
              <a:t>Heckshera</a:t>
            </a:r>
            <a:r>
              <a:rPr lang="pl-PL" altLang="pl-PL" dirty="0">
                <a:solidFill>
                  <a:srgbClr val="A50021"/>
                </a:solidFill>
                <a:latin typeface="Tahoma" panose="020B0604030504040204" pitchFamily="34" charset="0"/>
              </a:rPr>
              <a:t> – </a:t>
            </a:r>
            <a:r>
              <a:rPr lang="pl-PL" altLang="pl-PL" dirty="0" err="1">
                <a:solidFill>
                  <a:srgbClr val="A50021"/>
                </a:solidFill>
                <a:latin typeface="Tahoma" panose="020B0604030504040204" pitchFamily="34" charset="0"/>
              </a:rPr>
              <a:t>Ohlina</a:t>
            </a:r>
            <a:r>
              <a:rPr lang="pl-PL" altLang="pl-PL" dirty="0">
                <a:solidFill>
                  <a:srgbClr val="A50021"/>
                </a:solidFill>
                <a:latin typeface="Tahoma" panose="020B0604030504040204" pitchFamily="34" charset="0"/>
              </a:rPr>
              <a:t> (teoria obfitości zasobów)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208213" y="5516564"/>
            <a:ext cx="6767512" cy="8651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b="1">
                <a:solidFill>
                  <a:srgbClr val="A50021"/>
                </a:solidFill>
                <a:latin typeface="Tahoma" panose="020B0604030504040204" pitchFamily="34" charset="0"/>
              </a:rPr>
              <a:t>Teorie internacjonalizacji: </a:t>
            </a:r>
          </a:p>
          <a:p>
            <a:pPr>
              <a:buFontTx/>
              <a:buChar char="•"/>
            </a:pPr>
            <a:r>
              <a:rPr lang="pl-PL" altLang="pl-PL">
                <a:solidFill>
                  <a:srgbClr val="A50021"/>
                </a:solidFill>
                <a:latin typeface="Tahoma" panose="020B0604030504040204" pitchFamily="34" charset="0"/>
              </a:rPr>
              <a:t>Model Uppsala Internacjonalizacji</a:t>
            </a:r>
            <a:endParaRPr lang="pl-PL" altLang="pl-PL">
              <a:latin typeface="Tahoma" panose="020B0604030504040204" pitchFamily="34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208213" y="2924176"/>
            <a:ext cx="6767512" cy="10080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b="1">
                <a:solidFill>
                  <a:srgbClr val="A50021"/>
                </a:solidFill>
                <a:latin typeface="Tahoma" panose="020B0604030504040204" pitchFamily="34" charset="0"/>
              </a:rPr>
              <a:t>Wczesne teorie rynku niedoskonałego:</a:t>
            </a:r>
          </a:p>
          <a:p>
            <a:pPr>
              <a:buFontTx/>
              <a:buChar char="•"/>
            </a:pPr>
            <a:r>
              <a:rPr lang="pl-PL" altLang="pl-PL">
                <a:solidFill>
                  <a:srgbClr val="A50021"/>
                </a:solidFill>
                <a:latin typeface="Tahoma" panose="020B0604030504040204" pitchFamily="34" charset="0"/>
              </a:rPr>
              <a:t> Teoria bezpośrednich inwestycji międzynarodowych </a:t>
            </a:r>
          </a:p>
          <a:p>
            <a:pPr>
              <a:buFontTx/>
              <a:buChar char="•"/>
            </a:pPr>
            <a:r>
              <a:rPr lang="pl-PL" altLang="pl-PL">
                <a:solidFill>
                  <a:srgbClr val="A50021"/>
                </a:solidFill>
                <a:latin typeface="Tahoma" panose="020B0604030504040204" pitchFamily="34" charset="0"/>
              </a:rPr>
              <a:t> Teoria międzynarodowego cyklu życia produktu 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2208213" y="4005263"/>
            <a:ext cx="6767512" cy="1439862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b="1">
                <a:solidFill>
                  <a:srgbClr val="A50021"/>
                </a:solidFill>
                <a:latin typeface="Tahoma" panose="020B0604030504040204" pitchFamily="34" charset="0"/>
              </a:rPr>
              <a:t>Późniejsze teorie rynku niedoskonałego: </a:t>
            </a:r>
          </a:p>
          <a:p>
            <a:pPr>
              <a:buFontTx/>
              <a:buChar char="•"/>
            </a:pPr>
            <a:r>
              <a:rPr lang="pl-PL" altLang="pl-PL">
                <a:solidFill>
                  <a:srgbClr val="A50021"/>
                </a:solidFill>
                <a:latin typeface="Tahoma" panose="020B0604030504040204" pitchFamily="34" charset="0"/>
              </a:rPr>
              <a:t>Teoria internacjonalizacji  </a:t>
            </a:r>
          </a:p>
          <a:p>
            <a:pPr>
              <a:buFontTx/>
              <a:buChar char="•"/>
            </a:pPr>
            <a:r>
              <a:rPr lang="pl-PL" altLang="pl-PL">
                <a:solidFill>
                  <a:srgbClr val="A50021"/>
                </a:solidFill>
                <a:latin typeface="Tahoma" panose="020B0604030504040204" pitchFamily="34" charset="0"/>
              </a:rPr>
              <a:t> Teoria eklektyczna (paradygmat OLI) </a:t>
            </a:r>
          </a:p>
          <a:p>
            <a:pPr>
              <a:buFontTx/>
              <a:buChar char="•"/>
            </a:pPr>
            <a:r>
              <a:rPr lang="pl-PL" altLang="pl-PL">
                <a:solidFill>
                  <a:srgbClr val="A50021"/>
                </a:solidFill>
                <a:latin typeface="Tahoma" panose="020B0604030504040204" pitchFamily="34" charset="0"/>
              </a:rPr>
              <a:t> Teoria przewagi zasobowej </a:t>
            </a: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 rot="16200000" flipH="1">
            <a:off x="8651876" y="1663701"/>
            <a:ext cx="1655762" cy="865187"/>
          </a:xfrm>
          <a:custGeom>
            <a:avLst/>
            <a:gdLst>
              <a:gd name="G0" fmla="+- 8354 0 0"/>
              <a:gd name="G1" fmla="+- 15636 0 0"/>
              <a:gd name="G2" fmla="+- 4034 0 0"/>
              <a:gd name="G3" fmla="*/ 8354 1 2"/>
              <a:gd name="G4" fmla="+- G3 10800 0"/>
              <a:gd name="G5" fmla="+- 21600 8354 15636"/>
              <a:gd name="G6" fmla="+- 15636 4034 0"/>
              <a:gd name="G7" fmla="*/ G6 1 2"/>
              <a:gd name="G8" fmla="*/ 1563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5636 1 2"/>
              <a:gd name="G15" fmla="+- G5 0 G4"/>
              <a:gd name="G16" fmla="+- G0 0 G4"/>
              <a:gd name="G17" fmla="*/ G2 G15 G16"/>
              <a:gd name="T0" fmla="*/ 14977 w 21600"/>
              <a:gd name="T1" fmla="*/ 0 h 21600"/>
              <a:gd name="T2" fmla="*/ 8354 w 21600"/>
              <a:gd name="T3" fmla="*/ 4034 h 21600"/>
              <a:gd name="T4" fmla="*/ 0 w 21600"/>
              <a:gd name="T5" fmla="*/ 20690 h 21600"/>
              <a:gd name="T6" fmla="*/ 7818 w 21600"/>
              <a:gd name="T7" fmla="*/ 21600 h 21600"/>
              <a:gd name="T8" fmla="*/ 15636 w 21600"/>
              <a:gd name="T9" fmla="*/ 13586 h 21600"/>
              <a:gd name="T10" fmla="*/ 21600 w 21600"/>
              <a:gd name="T11" fmla="*/ 40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977" y="0"/>
                </a:moveTo>
                <a:lnTo>
                  <a:pt x="8354" y="4034"/>
                </a:lnTo>
                <a:lnTo>
                  <a:pt x="14318" y="4034"/>
                </a:lnTo>
                <a:lnTo>
                  <a:pt x="14318" y="19779"/>
                </a:lnTo>
                <a:lnTo>
                  <a:pt x="0" y="19779"/>
                </a:lnTo>
                <a:lnTo>
                  <a:pt x="0" y="21600"/>
                </a:lnTo>
                <a:lnTo>
                  <a:pt x="15636" y="21600"/>
                </a:lnTo>
                <a:lnTo>
                  <a:pt x="15636" y="4034"/>
                </a:lnTo>
                <a:lnTo>
                  <a:pt x="21600" y="40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 rot="16200000" flipH="1">
            <a:off x="8653463" y="2816225"/>
            <a:ext cx="1655762" cy="865188"/>
          </a:xfrm>
          <a:custGeom>
            <a:avLst/>
            <a:gdLst>
              <a:gd name="G0" fmla="+- 8354 0 0"/>
              <a:gd name="G1" fmla="+- 15636 0 0"/>
              <a:gd name="G2" fmla="+- 4034 0 0"/>
              <a:gd name="G3" fmla="*/ 8354 1 2"/>
              <a:gd name="G4" fmla="+- G3 10800 0"/>
              <a:gd name="G5" fmla="+- 21600 8354 15636"/>
              <a:gd name="G6" fmla="+- 15636 4034 0"/>
              <a:gd name="G7" fmla="*/ G6 1 2"/>
              <a:gd name="G8" fmla="*/ 1563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5636 1 2"/>
              <a:gd name="G15" fmla="+- G5 0 G4"/>
              <a:gd name="G16" fmla="+- G0 0 G4"/>
              <a:gd name="G17" fmla="*/ G2 G15 G16"/>
              <a:gd name="T0" fmla="*/ 14977 w 21600"/>
              <a:gd name="T1" fmla="*/ 0 h 21600"/>
              <a:gd name="T2" fmla="*/ 8354 w 21600"/>
              <a:gd name="T3" fmla="*/ 4034 h 21600"/>
              <a:gd name="T4" fmla="*/ 0 w 21600"/>
              <a:gd name="T5" fmla="*/ 20690 h 21600"/>
              <a:gd name="T6" fmla="*/ 7818 w 21600"/>
              <a:gd name="T7" fmla="*/ 21600 h 21600"/>
              <a:gd name="T8" fmla="*/ 15636 w 21600"/>
              <a:gd name="T9" fmla="*/ 13586 h 21600"/>
              <a:gd name="T10" fmla="*/ 21600 w 21600"/>
              <a:gd name="T11" fmla="*/ 40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977" y="0"/>
                </a:moveTo>
                <a:lnTo>
                  <a:pt x="8354" y="4034"/>
                </a:lnTo>
                <a:lnTo>
                  <a:pt x="14318" y="4034"/>
                </a:lnTo>
                <a:lnTo>
                  <a:pt x="14318" y="19779"/>
                </a:lnTo>
                <a:lnTo>
                  <a:pt x="0" y="19779"/>
                </a:lnTo>
                <a:lnTo>
                  <a:pt x="0" y="21600"/>
                </a:lnTo>
                <a:lnTo>
                  <a:pt x="15636" y="21600"/>
                </a:lnTo>
                <a:lnTo>
                  <a:pt x="15636" y="4034"/>
                </a:lnTo>
                <a:lnTo>
                  <a:pt x="21600" y="40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 rot="16200000" flipH="1">
            <a:off x="8581232" y="4040982"/>
            <a:ext cx="1798637" cy="863600"/>
          </a:xfrm>
          <a:custGeom>
            <a:avLst/>
            <a:gdLst>
              <a:gd name="G0" fmla="+- 8354 0 0"/>
              <a:gd name="G1" fmla="+- 15636 0 0"/>
              <a:gd name="G2" fmla="+- 4034 0 0"/>
              <a:gd name="G3" fmla="*/ 8354 1 2"/>
              <a:gd name="G4" fmla="+- G3 10800 0"/>
              <a:gd name="G5" fmla="+- 21600 8354 15636"/>
              <a:gd name="G6" fmla="+- 15636 4034 0"/>
              <a:gd name="G7" fmla="*/ G6 1 2"/>
              <a:gd name="G8" fmla="*/ 1563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5636 1 2"/>
              <a:gd name="G15" fmla="+- G5 0 G4"/>
              <a:gd name="G16" fmla="+- G0 0 G4"/>
              <a:gd name="G17" fmla="*/ G2 G15 G16"/>
              <a:gd name="T0" fmla="*/ 14977 w 21600"/>
              <a:gd name="T1" fmla="*/ 0 h 21600"/>
              <a:gd name="T2" fmla="*/ 8354 w 21600"/>
              <a:gd name="T3" fmla="*/ 4034 h 21600"/>
              <a:gd name="T4" fmla="*/ 0 w 21600"/>
              <a:gd name="T5" fmla="*/ 20690 h 21600"/>
              <a:gd name="T6" fmla="*/ 7818 w 21600"/>
              <a:gd name="T7" fmla="*/ 21600 h 21600"/>
              <a:gd name="T8" fmla="*/ 15636 w 21600"/>
              <a:gd name="T9" fmla="*/ 13586 h 21600"/>
              <a:gd name="T10" fmla="*/ 21600 w 21600"/>
              <a:gd name="T11" fmla="*/ 40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977" y="0"/>
                </a:moveTo>
                <a:lnTo>
                  <a:pt x="8354" y="4034"/>
                </a:lnTo>
                <a:lnTo>
                  <a:pt x="14318" y="4034"/>
                </a:lnTo>
                <a:lnTo>
                  <a:pt x="14318" y="19779"/>
                </a:lnTo>
                <a:lnTo>
                  <a:pt x="0" y="19779"/>
                </a:lnTo>
                <a:lnTo>
                  <a:pt x="0" y="21600"/>
                </a:lnTo>
                <a:lnTo>
                  <a:pt x="15636" y="21600"/>
                </a:lnTo>
                <a:lnTo>
                  <a:pt x="15636" y="4034"/>
                </a:lnTo>
                <a:lnTo>
                  <a:pt x="21600" y="40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 rot="16200000" flipH="1">
            <a:off x="8543926" y="5372101"/>
            <a:ext cx="1871662" cy="865187"/>
          </a:xfrm>
          <a:custGeom>
            <a:avLst/>
            <a:gdLst>
              <a:gd name="G0" fmla="+- 8354 0 0"/>
              <a:gd name="G1" fmla="+- 15636 0 0"/>
              <a:gd name="G2" fmla="+- 4034 0 0"/>
              <a:gd name="G3" fmla="*/ 8354 1 2"/>
              <a:gd name="G4" fmla="+- G3 10800 0"/>
              <a:gd name="G5" fmla="+- 21600 8354 15636"/>
              <a:gd name="G6" fmla="+- 15636 4034 0"/>
              <a:gd name="G7" fmla="*/ G6 1 2"/>
              <a:gd name="G8" fmla="*/ 15636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5636 1 2"/>
              <a:gd name="G15" fmla="+- G5 0 G4"/>
              <a:gd name="G16" fmla="+- G0 0 G4"/>
              <a:gd name="G17" fmla="*/ G2 G15 G16"/>
              <a:gd name="T0" fmla="*/ 14977 w 21600"/>
              <a:gd name="T1" fmla="*/ 0 h 21600"/>
              <a:gd name="T2" fmla="*/ 8354 w 21600"/>
              <a:gd name="T3" fmla="*/ 4034 h 21600"/>
              <a:gd name="T4" fmla="*/ 0 w 21600"/>
              <a:gd name="T5" fmla="*/ 20690 h 21600"/>
              <a:gd name="T6" fmla="*/ 7818 w 21600"/>
              <a:gd name="T7" fmla="*/ 21600 h 21600"/>
              <a:gd name="T8" fmla="*/ 15636 w 21600"/>
              <a:gd name="T9" fmla="*/ 13586 h 21600"/>
              <a:gd name="T10" fmla="*/ 21600 w 21600"/>
              <a:gd name="T11" fmla="*/ 40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977" y="0"/>
                </a:moveTo>
                <a:lnTo>
                  <a:pt x="8354" y="4034"/>
                </a:lnTo>
                <a:lnTo>
                  <a:pt x="14318" y="4034"/>
                </a:lnTo>
                <a:lnTo>
                  <a:pt x="14318" y="19779"/>
                </a:lnTo>
                <a:lnTo>
                  <a:pt x="0" y="19779"/>
                </a:lnTo>
                <a:lnTo>
                  <a:pt x="0" y="21600"/>
                </a:lnTo>
                <a:lnTo>
                  <a:pt x="15636" y="21600"/>
                </a:lnTo>
                <a:lnTo>
                  <a:pt x="15636" y="4034"/>
                </a:lnTo>
                <a:lnTo>
                  <a:pt x="21600" y="403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H="1">
            <a:off x="8831264" y="1268413"/>
            <a:ext cx="1081087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43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altLang="pl-PL" sz="4000" b="1" dirty="0"/>
              <a:t>Teoria przewagi absolutnej </a:t>
            </a:r>
            <a:endParaRPr lang="en-US" altLang="pl-PL" sz="4000" b="1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28800"/>
            <a:ext cx="9506322" cy="4608512"/>
          </a:xfrm>
        </p:spPr>
        <p:txBody>
          <a:bodyPr/>
          <a:lstStyle/>
          <a:p>
            <a:r>
              <a:rPr lang="pl-PL" altLang="pl-PL" dirty="0"/>
              <a:t>Adam </a:t>
            </a:r>
            <a:r>
              <a:rPr lang="pl-PL" altLang="pl-PL" dirty="0" err="1"/>
              <a:t>Smith</a:t>
            </a:r>
            <a:r>
              <a:rPr lang="pl-PL" altLang="pl-PL" dirty="0"/>
              <a:t> </a:t>
            </a:r>
            <a:r>
              <a:rPr lang="pl-PL" altLang="pl-PL" i="1" dirty="0"/>
              <a:t>„The </a:t>
            </a:r>
            <a:r>
              <a:rPr lang="pl-PL" altLang="pl-PL" i="1" dirty="0" err="1"/>
              <a:t>wealth</a:t>
            </a:r>
            <a:r>
              <a:rPr lang="pl-PL" altLang="pl-PL" i="1" dirty="0"/>
              <a:t> of </a:t>
            </a:r>
            <a:r>
              <a:rPr lang="pl-PL" altLang="pl-PL" i="1" dirty="0" err="1"/>
              <a:t>nations</a:t>
            </a:r>
            <a:r>
              <a:rPr lang="pl-PL" altLang="pl-PL" i="1" dirty="0"/>
              <a:t>” </a:t>
            </a:r>
            <a:r>
              <a:rPr lang="pl-PL" altLang="pl-PL" dirty="0"/>
              <a:t>(1776)</a:t>
            </a:r>
          </a:p>
          <a:p>
            <a:pPr lvl="1"/>
            <a:r>
              <a:rPr lang="pl-PL" altLang="pl-PL" dirty="0"/>
              <a:t>‘absolutna przewaga’ krajów nad innymi warunkuje internacjonalizację, ponieważ dysponując określonym zasobem pracy i kapitału, mogą wytwarzać więcej określonych dóbr niż inne kraje, maksymalizując dochód narodowy</a:t>
            </a:r>
          </a:p>
          <a:p>
            <a:pPr lvl="1"/>
            <a:r>
              <a:rPr lang="pl-PL" altLang="pl-PL" dirty="0"/>
              <a:t>podział pracy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endParaRPr lang="pl-PL" altLang="pl-PL" b="1" dirty="0"/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dirty="0"/>
              <a:t>	Teoria nie wyjaśnia dlaczego kraje bez absolutnej przewagi w swojej produkcji, angażują się w wymianę międzynarodową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838425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247" y="136389"/>
            <a:ext cx="8286750" cy="1143000"/>
          </a:xfrm>
        </p:spPr>
        <p:txBody>
          <a:bodyPr/>
          <a:lstStyle/>
          <a:p>
            <a:pPr algn="l"/>
            <a:r>
              <a:rPr lang="pl-PL" altLang="pl-PL" sz="4000" b="1" dirty="0"/>
              <a:t>Teoria przewagi komparatywnej </a:t>
            </a:r>
            <a:endParaRPr lang="en-US" altLang="pl-PL" sz="4000" b="1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367247" y="1140824"/>
            <a:ext cx="9361713" cy="53035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l-PL" altLang="pl-PL" dirty="0"/>
              <a:t>David Ricardo ‘</a:t>
            </a:r>
            <a:r>
              <a:rPr lang="pl-PL" altLang="pl-PL" i="1" dirty="0"/>
              <a:t>On the </a:t>
            </a:r>
            <a:r>
              <a:rPr lang="pl-PL" altLang="pl-PL" i="1" dirty="0" err="1"/>
              <a:t>Principles</a:t>
            </a:r>
            <a:r>
              <a:rPr lang="pl-PL" altLang="pl-PL" i="1" dirty="0"/>
              <a:t> of </a:t>
            </a:r>
            <a:r>
              <a:rPr lang="pl-PL" altLang="pl-PL" i="1" dirty="0" err="1"/>
              <a:t>Political</a:t>
            </a:r>
            <a:r>
              <a:rPr lang="pl-PL" altLang="pl-PL" i="1" dirty="0"/>
              <a:t> </a:t>
            </a:r>
            <a:r>
              <a:rPr lang="pl-PL" altLang="pl-PL" i="1" dirty="0" err="1"/>
              <a:t>Economy</a:t>
            </a:r>
            <a:r>
              <a:rPr lang="pl-PL" altLang="pl-PL" i="1" dirty="0"/>
              <a:t> and </a:t>
            </a:r>
            <a:r>
              <a:rPr lang="pl-PL" altLang="pl-PL" i="1" dirty="0" err="1"/>
              <a:t>Taxation</a:t>
            </a:r>
            <a:r>
              <a:rPr lang="pl-PL" altLang="pl-PL" dirty="0"/>
              <a:t>’ (1817)</a:t>
            </a:r>
          </a:p>
          <a:p>
            <a:pPr lvl="1">
              <a:lnSpc>
                <a:spcPct val="90000"/>
              </a:lnSpc>
            </a:pPr>
            <a:r>
              <a:rPr lang="pl-PL" altLang="pl-PL" dirty="0"/>
              <a:t>Wymiana międzynarodowa jest pochodną różnic w przewagach komparatywnych między krajami, w produkcji różnych dóbr. </a:t>
            </a:r>
          </a:p>
          <a:p>
            <a:pPr lvl="1">
              <a:lnSpc>
                <a:spcPct val="90000"/>
              </a:lnSpc>
            </a:pPr>
            <a:endParaRPr lang="pl-PL" altLang="pl-PL" dirty="0"/>
          </a:p>
          <a:p>
            <a:pPr lvl="2">
              <a:lnSpc>
                <a:spcPct val="90000"/>
              </a:lnSpc>
            </a:pPr>
            <a:r>
              <a:rPr lang="pl-PL" altLang="pl-PL" dirty="0"/>
              <a:t>Założenie:</a:t>
            </a:r>
          </a:p>
          <a:p>
            <a:pPr lvl="3">
              <a:lnSpc>
                <a:spcPct val="90000"/>
              </a:lnSpc>
            </a:pPr>
            <a:r>
              <a:rPr lang="pl-PL" altLang="pl-PL" dirty="0"/>
              <a:t>Koszt produkcji dobra zależny tylko od ilości pracy </a:t>
            </a:r>
          </a:p>
          <a:p>
            <a:pPr lvl="3">
              <a:lnSpc>
                <a:spcPct val="90000"/>
              </a:lnSpc>
            </a:pPr>
            <a:r>
              <a:rPr lang="pl-PL" altLang="pl-PL" dirty="0"/>
              <a:t>Brak swobody przepływu pracowników i firm pomiędzy krajami, </a:t>
            </a:r>
          </a:p>
          <a:p>
            <a:pPr lvl="1">
              <a:lnSpc>
                <a:spcPct val="90000"/>
              </a:lnSpc>
            </a:pPr>
            <a:r>
              <a:rPr lang="pl-PL" altLang="pl-PL" dirty="0"/>
              <a:t>Teoria skupia się na kwestiach zasobów ziemi, kapitału, zasobów </a:t>
            </a:r>
            <a:r>
              <a:rPr lang="pl-PL" altLang="pl-PL" dirty="0" smtClean="0"/>
              <a:t>naturalnych </a:t>
            </a:r>
            <a:r>
              <a:rPr lang="pl-PL" altLang="pl-PL" dirty="0"/>
              <a:t>i pracowników jako głównych czynnikach </a:t>
            </a:r>
            <a:r>
              <a:rPr lang="pl-PL" altLang="pl-PL" dirty="0" smtClean="0"/>
              <a:t>produkcji</a:t>
            </a:r>
          </a:p>
          <a:p>
            <a:pPr lvl="1">
              <a:lnSpc>
                <a:spcPct val="90000"/>
              </a:lnSpc>
            </a:pPr>
            <a:endParaRPr lang="pl-PL" altLang="pl-PL" sz="2400" b="1" dirty="0"/>
          </a:p>
          <a:p>
            <a:pPr lvl="1">
              <a:lnSpc>
                <a:spcPct val="90000"/>
              </a:lnSpc>
            </a:pPr>
            <a:r>
              <a:rPr lang="pl-PL" altLang="pl-PL" sz="2400" b="1" dirty="0" smtClean="0"/>
              <a:t>Wyjaśnia </a:t>
            </a:r>
            <a:r>
              <a:rPr lang="pl-PL" altLang="pl-PL" sz="2400" b="1" dirty="0"/>
              <a:t>wymianę międzynarodową w modelu świata, opierającym się na założeniach: 	</a:t>
            </a:r>
          </a:p>
          <a:p>
            <a:pPr lvl="2"/>
            <a:r>
              <a:rPr lang="pl-PL" altLang="pl-PL" dirty="0" smtClean="0"/>
              <a:t>wolny </a:t>
            </a:r>
            <a:r>
              <a:rPr lang="pl-PL" altLang="pl-PL" dirty="0"/>
              <a:t>handel</a:t>
            </a:r>
            <a:r>
              <a:rPr lang="en-US" altLang="pl-PL" dirty="0"/>
              <a:t>	</a:t>
            </a:r>
            <a:endParaRPr lang="pl-PL" altLang="pl-PL" dirty="0"/>
          </a:p>
          <a:p>
            <a:pPr lvl="2"/>
            <a:r>
              <a:rPr lang="pl-PL" altLang="pl-PL" dirty="0"/>
              <a:t>doskonała konkurencja</a:t>
            </a:r>
            <a:r>
              <a:rPr lang="en-US" altLang="pl-PL" dirty="0"/>
              <a:t>, </a:t>
            </a:r>
          </a:p>
          <a:p>
            <a:pPr lvl="2"/>
            <a:r>
              <a:rPr lang="pl-PL" altLang="pl-PL" dirty="0"/>
              <a:t>brak niepewności</a:t>
            </a:r>
            <a:r>
              <a:rPr lang="en-US" altLang="pl-PL" dirty="0"/>
              <a:t>, </a:t>
            </a:r>
          </a:p>
          <a:p>
            <a:pPr lvl="2"/>
            <a:r>
              <a:rPr lang="pl-PL" altLang="pl-PL" dirty="0"/>
              <a:t>dostępna i tania informacja,</a:t>
            </a:r>
            <a:r>
              <a:rPr lang="en-US" altLang="pl-PL" dirty="0"/>
              <a:t> </a:t>
            </a:r>
          </a:p>
          <a:p>
            <a:pPr lvl="2"/>
            <a:r>
              <a:rPr lang="pl-PL" altLang="pl-PL" dirty="0"/>
              <a:t>brak ingerencji państw. </a:t>
            </a:r>
            <a:r>
              <a:rPr lang="en-US" altLang="pl-PL" dirty="0"/>
              <a:t> </a:t>
            </a:r>
          </a:p>
          <a:p>
            <a:pPr lvl="1">
              <a:lnSpc>
                <a:spcPct val="90000"/>
              </a:lnSpc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000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192" y="269966"/>
            <a:ext cx="8229600" cy="1371600"/>
          </a:xfrm>
        </p:spPr>
        <p:txBody>
          <a:bodyPr/>
          <a:lstStyle/>
          <a:p>
            <a:r>
              <a:rPr lang="pl-PL" altLang="pl-PL" sz="4000" b="1" dirty="0">
                <a:solidFill>
                  <a:schemeClr val="tx1"/>
                </a:solidFill>
              </a:rPr>
              <a:t>Teoria przewagi komparatywnej </a:t>
            </a:r>
            <a:endParaRPr lang="en-US" altLang="pl-PL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110613" name="Group 21"/>
          <p:cNvGraphicFramePr>
            <a:graphicFrameLocks noGrp="1"/>
          </p:cNvGraphicFramePr>
          <p:nvPr>
            <p:ph type="tbl" idx="1"/>
          </p:nvPr>
        </p:nvGraphicFramePr>
        <p:xfrm>
          <a:off x="2439988" y="1982788"/>
          <a:ext cx="7543800" cy="3822700"/>
        </p:xfrm>
        <a:graphic>
          <a:graphicData uri="http://schemas.openxmlformats.org/drawingml/2006/table">
            <a:tbl>
              <a:tblPr/>
              <a:tblGrid>
                <a:gridCol w="217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9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Dobro 1</a:t>
                      </a:r>
                      <a:endParaRPr kumimoji="0" lang="en-US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Dobro 2</a:t>
                      </a:r>
                      <a:endParaRPr kumimoji="0" lang="en-US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Kraj A</a:t>
                      </a:r>
                      <a:endParaRPr kumimoji="0" lang="en-US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dni pracy</a:t>
                      </a:r>
                      <a:endParaRPr kumimoji="0" lang="en-US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dni pracy</a:t>
                      </a:r>
                      <a:endParaRPr kumimoji="0" lang="en-US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Kraj B</a:t>
                      </a:r>
                      <a:endParaRPr kumimoji="0" lang="en-US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dni pracy</a:t>
                      </a:r>
                      <a:endParaRPr kumimoji="0" lang="en-US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dni pracy</a:t>
                      </a:r>
                      <a:endParaRPr kumimoji="0" lang="en-US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584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114" y="206784"/>
            <a:ext cx="10255942" cy="1143000"/>
          </a:xfrm>
        </p:spPr>
        <p:txBody>
          <a:bodyPr/>
          <a:lstStyle/>
          <a:p>
            <a:pPr algn="l"/>
            <a:r>
              <a:rPr lang="pl-PL" altLang="pl-PL" sz="3600" b="1" dirty="0"/>
              <a:t>The </a:t>
            </a:r>
            <a:r>
              <a:rPr lang="pl-PL" altLang="pl-PL" sz="3600" b="1" dirty="0" err="1"/>
              <a:t>Heckscher</a:t>
            </a:r>
            <a:r>
              <a:rPr lang="pl-PL" altLang="pl-PL" sz="3600" b="1" dirty="0"/>
              <a:t> – </a:t>
            </a:r>
            <a:r>
              <a:rPr lang="pl-PL" altLang="pl-PL" sz="3600" b="1" dirty="0" err="1"/>
              <a:t>Ohlin</a:t>
            </a:r>
            <a:r>
              <a:rPr lang="pl-PL" altLang="pl-PL" sz="3600" b="1" dirty="0"/>
              <a:t> teoria obfitości zasobów (1933)</a:t>
            </a:r>
            <a:endParaRPr lang="en-US" altLang="pl-PL" sz="3600" b="1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132114" y="1752324"/>
            <a:ext cx="10577915" cy="4535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l-PL" altLang="pl-PL" sz="2200" b="1" dirty="0"/>
              <a:t>Ceny dóbr różnią się z powodu różnic w kosztach produkcji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pl-PL" altLang="pl-PL" sz="2200" dirty="0"/>
              <a:t>Koszty produkcji zależą od ilości i kosztów pracy, kapitału i zasobów naturalnych. </a:t>
            </a:r>
            <a:endParaRPr lang="pl-PL" altLang="pl-PL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/>
              <a:t>Dodatkowe założenia: </a:t>
            </a:r>
          </a:p>
          <a:p>
            <a:pPr>
              <a:lnSpc>
                <a:spcPct val="80000"/>
              </a:lnSpc>
            </a:pPr>
            <a:r>
              <a:rPr lang="pl-PL" altLang="pl-PL" sz="2000" dirty="0"/>
              <a:t>każdy kraj ma swój szczególny ‘zestaw’ pracy, kapitału i innych zasobów</a:t>
            </a:r>
            <a:endParaRPr lang="en-US" altLang="pl-PL" sz="2000" dirty="0"/>
          </a:p>
          <a:p>
            <a:pPr>
              <a:lnSpc>
                <a:spcPct val="80000"/>
              </a:lnSpc>
            </a:pPr>
            <a:r>
              <a:rPr lang="pl-PL" altLang="pl-PL" sz="2000" b="1" dirty="0"/>
              <a:t>praca i kapitał są niemobilne</a:t>
            </a:r>
            <a:r>
              <a:rPr lang="en-US" altLang="pl-PL" sz="2000" b="1" dirty="0"/>
              <a:t> </a:t>
            </a:r>
            <a:endParaRPr lang="pl-PL" altLang="pl-PL" sz="2000" b="1" dirty="0"/>
          </a:p>
          <a:p>
            <a:pPr>
              <a:lnSpc>
                <a:spcPct val="80000"/>
              </a:lnSpc>
            </a:pPr>
            <a:r>
              <a:rPr lang="pl-PL" altLang="pl-PL" sz="2000" dirty="0"/>
              <a:t>kraje eksportują dobra, których wytworzenie angażuje relatywnie duże ilości zasobów w które kraj obfituje i importuje dobra wytwarzane z udziałem zasobów, których posiada mało </a:t>
            </a:r>
            <a:endParaRPr lang="en-US" altLang="pl-PL" sz="2000" dirty="0"/>
          </a:p>
          <a:p>
            <a:pPr>
              <a:lnSpc>
                <a:spcPct val="80000"/>
              </a:lnSpc>
            </a:pPr>
            <a:r>
              <a:rPr lang="pl-PL" altLang="pl-PL" sz="2000" dirty="0"/>
              <a:t>różnice w obfitości zasobów, determinują różnice w przewagach komparatywnych </a:t>
            </a:r>
            <a:endParaRPr lang="pl-PL" altLang="pl-PL" sz="2000" dirty="0" smtClean="0"/>
          </a:p>
          <a:p>
            <a:pPr marL="0" indent="0">
              <a:lnSpc>
                <a:spcPct val="80000"/>
              </a:lnSpc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13897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5989" y="116632"/>
            <a:ext cx="10459239" cy="1143000"/>
          </a:xfrm>
        </p:spPr>
        <p:txBody>
          <a:bodyPr/>
          <a:lstStyle/>
          <a:p>
            <a:pPr algn="l"/>
            <a:r>
              <a:rPr lang="pl-PL" altLang="pl-PL" sz="3600" b="1" dirty="0"/>
              <a:t>Teoria bezpośrednich inwestycji zagranicznych</a:t>
            </a:r>
            <a:r>
              <a:rPr lang="pl-PL" altLang="pl-PL" sz="3600" dirty="0"/>
              <a:t> (</a:t>
            </a:r>
            <a:r>
              <a:rPr lang="pl-PL" altLang="pl-PL" sz="3600" dirty="0" err="1"/>
              <a:t>Hymer</a:t>
            </a:r>
            <a:r>
              <a:rPr lang="pl-PL" altLang="pl-PL" sz="3600" dirty="0"/>
              <a:t>, 1960)</a:t>
            </a:r>
            <a:endParaRPr lang="en-US" altLang="pl-PL" sz="36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045029" y="1536301"/>
            <a:ext cx="9719181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/>
              <a:t>	Niedoskonałości rynku jako uzasadnienie dla BIZ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l-PL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dirty="0"/>
              <a:t>	</a:t>
            </a:r>
            <a:r>
              <a:rPr lang="pl-PL" altLang="pl-PL" dirty="0"/>
              <a:t>Niedoskonałości rynku: </a:t>
            </a:r>
            <a:endParaRPr lang="en-US" altLang="pl-PL" dirty="0"/>
          </a:p>
          <a:p>
            <a:pPr lvl="1">
              <a:lnSpc>
                <a:spcPct val="90000"/>
              </a:lnSpc>
            </a:pPr>
            <a:r>
              <a:rPr lang="pl-PL" altLang="pl-PL" dirty="0"/>
              <a:t>Nierównowagi w zakresie kursów wymiany </a:t>
            </a:r>
            <a:endParaRPr lang="en-US" altLang="pl-PL" dirty="0"/>
          </a:p>
          <a:p>
            <a:pPr lvl="1">
              <a:lnSpc>
                <a:spcPct val="90000"/>
              </a:lnSpc>
            </a:pPr>
            <a:r>
              <a:rPr lang="pl-PL" altLang="pl-PL" dirty="0"/>
              <a:t>Niezaspokojony popyt zagraniczny na produkty firmy</a:t>
            </a:r>
            <a:endParaRPr lang="en-US" altLang="pl-PL" dirty="0"/>
          </a:p>
          <a:p>
            <a:pPr lvl="1">
              <a:lnSpc>
                <a:spcPct val="90000"/>
              </a:lnSpc>
            </a:pPr>
            <a:r>
              <a:rPr lang="pl-PL" altLang="pl-PL" dirty="0"/>
              <a:t>Inicjatywy rządów krajów pochodzenia i krajów docelowych stymulujące internacjonalizację </a:t>
            </a:r>
          </a:p>
          <a:p>
            <a:pPr lvl="1">
              <a:lnSpc>
                <a:spcPct val="90000"/>
              </a:lnSpc>
            </a:pPr>
            <a:r>
              <a:rPr lang="pl-PL" altLang="pl-PL" dirty="0"/>
              <a:t>Nieudolności rynku w zakresie transferu kluczowej wiedzy na temat rynku i technologii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190863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łębokość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TM04033923[[fn=Głębokość]]</Template>
  <TotalTime>178</TotalTime>
  <Words>1040</Words>
  <Application>Microsoft Office PowerPoint</Application>
  <PresentationFormat>Panoramiczny</PresentationFormat>
  <Paragraphs>191</Paragraphs>
  <Slides>22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1" baseType="lpstr">
      <vt:lpstr>Arial</vt:lpstr>
      <vt:lpstr>Calibri</vt:lpstr>
      <vt:lpstr>Corbel</vt:lpstr>
      <vt:lpstr>Lucida Sans Unicode</vt:lpstr>
      <vt:lpstr>Tahoma</vt:lpstr>
      <vt:lpstr>Wingdings</vt:lpstr>
      <vt:lpstr>ヒラギノ角ゴ Pro W3</vt:lpstr>
      <vt:lpstr>Głębokość</vt:lpstr>
      <vt:lpstr>Arkusz</vt:lpstr>
      <vt:lpstr>Teorie międzynarodowej  wymiany gospodarczej </vt:lpstr>
      <vt:lpstr>Literatura:</vt:lpstr>
      <vt:lpstr>Teorie inwestycji i handlu międzynarodowego </vt:lpstr>
      <vt:lpstr>Teorie międzynarodowej wymiany</vt:lpstr>
      <vt:lpstr>Teoria przewagi absolutnej </vt:lpstr>
      <vt:lpstr>Teoria przewagi komparatywnej </vt:lpstr>
      <vt:lpstr>Teoria przewagi komparatywnej </vt:lpstr>
      <vt:lpstr>The Heckscher – Ohlin teoria obfitości zasobów (1933)</vt:lpstr>
      <vt:lpstr>Teoria bezpośrednich inwestycji zagranicznych (Hymer, 1960)</vt:lpstr>
      <vt:lpstr>Międzynarodowa teoria portfolio </vt:lpstr>
      <vt:lpstr>Teoria internacjonalizacji   (Model uppsalski Johanson’a i Vahlne, 1977)</vt:lpstr>
      <vt:lpstr>Model procesu internacjonalizacji - uppsalski (Johanson, Vahlne)</vt:lpstr>
      <vt:lpstr>Cykl internacjonalizacji i ‘uczenia się’</vt:lpstr>
      <vt:lpstr>Czynniki podważające teorie</vt:lpstr>
      <vt:lpstr>Kontekst internacjonalizacji</vt:lpstr>
      <vt:lpstr>Teoria międzynarodowego cyklu życia produktu (Raymond Vernon, 1966)</vt:lpstr>
      <vt:lpstr>Teoria międzynarodowego cyklu życia produktu</vt:lpstr>
      <vt:lpstr>Paradygmat OLI (Eklektyczna Teoria Produkcji Międzynarodowej)</vt:lpstr>
      <vt:lpstr>Diament Portera: przewaga konkurencyjna narodów  (6 sił)(Porter, 1985)</vt:lpstr>
      <vt:lpstr>Diament Portera: przewaga konkurencyjna narodów (6 sił)</vt:lpstr>
      <vt:lpstr>Przewagi konkurencyjne krajów </vt:lpstr>
      <vt:lpstr>Klastry przemysłowe w teorii Porter’a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międzynarodowej  wymiany gospodarczej</dc:title>
  <dc:creator>user</dc:creator>
  <cp:lastModifiedBy>user</cp:lastModifiedBy>
  <cp:revision>36</cp:revision>
  <dcterms:created xsi:type="dcterms:W3CDTF">2016-10-06T14:51:25Z</dcterms:created>
  <dcterms:modified xsi:type="dcterms:W3CDTF">2023-03-03T20:18:39Z</dcterms:modified>
</cp:coreProperties>
</file>