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397" r:id="rId4"/>
    <p:sldId id="398" r:id="rId5"/>
    <p:sldId id="386" r:id="rId6"/>
    <p:sldId id="387" r:id="rId7"/>
    <p:sldId id="399" r:id="rId8"/>
    <p:sldId id="388" r:id="rId9"/>
    <p:sldId id="389" r:id="rId10"/>
    <p:sldId id="390" r:id="rId11"/>
    <p:sldId id="391" r:id="rId12"/>
    <p:sldId id="400" r:id="rId13"/>
    <p:sldId id="401" r:id="rId14"/>
    <p:sldId id="402" r:id="rId15"/>
    <p:sldId id="403" r:id="rId16"/>
    <p:sldId id="404" r:id="rId17"/>
    <p:sldId id="405" r:id="rId18"/>
    <p:sldId id="406" r:id="rId19"/>
    <p:sldId id="407" r:id="rId20"/>
    <p:sldId id="408" r:id="rId21"/>
    <p:sldId id="409" r:id="rId22"/>
    <p:sldId id="411" r:id="rId23"/>
    <p:sldId id="412" r:id="rId24"/>
    <p:sldId id="415" r:id="rId25"/>
    <p:sldId id="416" r:id="rId26"/>
    <p:sldId id="417" r:id="rId27"/>
    <p:sldId id="418" r:id="rId28"/>
    <p:sldId id="419" r:id="rId29"/>
    <p:sldId id="420" r:id="rId30"/>
    <p:sldId id="421" r:id="rId31"/>
    <p:sldId id="422" r:id="rId32"/>
    <p:sldId id="423" r:id="rId33"/>
    <p:sldId id="424" r:id="rId34"/>
    <p:sldId id="425" r:id="rId35"/>
    <p:sldId id="431" r:id="rId36"/>
    <p:sldId id="426" r:id="rId37"/>
    <p:sldId id="432" r:id="rId38"/>
    <p:sldId id="428" r:id="rId39"/>
    <p:sldId id="429" r:id="rId40"/>
    <p:sldId id="430" r:id="rId41"/>
    <p:sldId id="433" r:id="rId42"/>
    <p:sldId id="434" r:id="rId43"/>
    <p:sldId id="435" r:id="rId44"/>
    <p:sldId id="436" r:id="rId45"/>
    <p:sldId id="437" r:id="rId46"/>
    <p:sldId id="438" r:id="rId47"/>
    <p:sldId id="439" r:id="rId48"/>
    <p:sldId id="440" r:id="rId49"/>
    <p:sldId id="441" r:id="rId50"/>
    <p:sldId id="456" r:id="rId51"/>
    <p:sldId id="458" r:id="rId52"/>
    <p:sldId id="460" r:id="rId53"/>
    <p:sldId id="462" r:id="rId54"/>
    <p:sldId id="463" r:id="rId55"/>
    <p:sldId id="464" r:id="rId56"/>
    <p:sldId id="465" r:id="rId57"/>
    <p:sldId id="466" r:id="rId58"/>
    <p:sldId id="467" r:id="rId59"/>
    <p:sldId id="468" r:id="rId60"/>
    <p:sldId id="469" r:id="rId61"/>
    <p:sldId id="470" r:id="rId62"/>
    <p:sldId id="471" r:id="rId63"/>
    <p:sldId id="472" r:id="rId64"/>
    <p:sldId id="473" r:id="rId65"/>
    <p:sldId id="474" r:id="rId66"/>
    <p:sldId id="475" r:id="rId67"/>
    <p:sldId id="479" r:id="rId68"/>
    <p:sldId id="476" r:id="rId69"/>
    <p:sldId id="477" r:id="rId70"/>
    <p:sldId id="478" r:id="rId71"/>
    <p:sldId id="480" r:id="rId72"/>
    <p:sldId id="481" r:id="rId73"/>
    <p:sldId id="483" r:id="rId74"/>
    <p:sldId id="484" r:id="rId75"/>
    <p:sldId id="485" r:id="rId76"/>
    <p:sldId id="486" r:id="rId77"/>
    <p:sldId id="487" r:id="rId78"/>
    <p:sldId id="496" r:id="rId79"/>
    <p:sldId id="488" r:id="rId80"/>
    <p:sldId id="489" r:id="rId81"/>
    <p:sldId id="490" r:id="rId8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viewProps" Target="viewProps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61" Type="http://schemas.openxmlformats.org/officeDocument/2006/relationships/slide" Target="slides/slide59.xml"/><Relationship Id="rId82" Type="http://schemas.openxmlformats.org/officeDocument/2006/relationships/slide" Target="slides/slide8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00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5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729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09.06.2024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336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09.06.2024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1413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09.06.2024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98230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09.06.2024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131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09.06.2024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6828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09.06.2024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6980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09.06.2024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84250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09.06.2024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25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1393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09.06.2024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81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09.06.2024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5063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09.06.2024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501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03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365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9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55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06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238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9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09.06.2024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0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09.06.2024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45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ćwiczenia 7 i 8 - EFFRS1-1234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9AEC4F-C795-4925-8E69-03B9F32A8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jednostki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CCB8C7-37DE-401C-9B47-D624716AD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Zasada równości wobec prawa </a:t>
            </a:r>
            <a:r>
              <a:rPr lang="pl-PL" sz="1600" dirty="0"/>
              <a:t>– art. 32 ust. 1 Konstytucji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ujęciu formalnym – konieczność takiego samego traktowania przez prawo wszystkich adresatów norm prawnych, bez wprowadzania jakiegokolwiek różnicowania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ujęciu materialnym – </a:t>
            </a:r>
            <a:r>
              <a:rPr lang="pl-PL" sz="1600" dirty="0"/>
              <a:t>wszystkie podmioty charakteryzujące się daną cechą istotną mają być traktowane tak samo; tak rozumiana zasada równości wobec prawa dopuszcza możliwość różnego traktowania podmiotów znajdujących się w odmiennej sytuacji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Zasady ograniczania korzystania z konstytucyjnych wolności i praw </a:t>
            </a:r>
            <a:r>
              <a:rPr lang="pl-PL" sz="1600" dirty="0"/>
              <a:t>– art. 31 ust. 3 Konstytucji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akt rangi co najmniej ustawy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konieczność ochrony: bezpieczeństwa państwa, porządku publicznego, środowiska, zdrowia i moralności publicznej, wolności i praw innych osób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respektowanie zasady proporcjonalności, na którą składają się: zasada konieczności, zasada przydatności, zasada proporcjonalności sensu stricto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zakaz naruszania istoty wolności i praw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9865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E92038-5D99-48C3-BCF6-B210720C8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7BDDC0-59E9-4349-96A9-A4FEB06CF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Właściwość organów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rzeczowa – </a:t>
            </a:r>
            <a:r>
              <a:rPr lang="pl-PL" sz="1600" dirty="0"/>
              <a:t>ze względu na przedmiot; określona przepisami prawa administracyjnego materialnego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instancyjna – </a:t>
            </a:r>
            <a:r>
              <a:rPr lang="pl-PL" sz="1600" dirty="0"/>
              <a:t>który z organów jest organem I instancji; określona przepisami prawa administracyjnego materialnego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miejscowa – </a:t>
            </a:r>
            <a:r>
              <a:rPr lang="pl-PL" sz="1600" dirty="0"/>
              <a:t>ze względu na miejsce; określona przepisami kpa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dotyczących nieruchomości – organ właściwy ze względu na miejsce położenia nieruchomości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zakładów pracy – organ właściwy ze względu na miejsce prowadzenia zakładu pracy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pozostałych sprawach – organ właściwy ze względu na miejsce zamieszkania (siedziby) strony; w przypadku braku miejsca zamieszkania – organ właściwy ze względu na miejsce pobytu strony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jeżeli w oparciu o powyższe kryteria nie można ustalić organu właściwego – organ właściwy ze względu na miejsce zdarzenia powodującego wszczęcie postępowania; w razie braku takiego miejsca – organ właściwy dla obszaru dzielnicy Śródmieście w m.st. Warszawie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7612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6B5143-74C6-4E3B-9BE3-B1D6B6000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B01582-E1E1-45DC-BAAE-6CC4F6577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Decyzje administracyjne: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deklaratoryjne - …………………………………………………………………………………………………………………..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konstytutywne - ………………………………………………………………………………………………………………….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stanowcze - …………………………………………………………………………………………………………………………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tymczasowe - ……………………………………………………………………………………………………………………...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pozytywne - ………………………………………………………………………………………………………………………..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negatywne - ……………………………………………………………………………………………………………………….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swobodne - ………………………………………………………………………………………………………………………..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związane - ………………………………………………………………………………………………………………………….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nieostateczne - ………………………………………………………………………………………………………………….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ostateczne - ………………………………………………………………………………………………………………………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97654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F699AF-A3B5-46AA-9462-C3F9753AC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83C9CC-C2BD-4400-A479-47120ECF7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 fontScale="47500" lnSpcReduction="20000"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Decyzja administracyjna</a:t>
            </a:r>
          </a:p>
          <a:p>
            <a:pPr marL="114300" indent="0" algn="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………………………………………..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……………………………………………………..                                                                                                                                           Konsekwencje braku zamieszczenia: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…………………………………………………….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Konsekwencje braku zamieszczania: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Konsekwencje błędu: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…………………………………………………………………..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…………………………………………………………………..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Konsekwencje braku zamieszczenia: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Konsekwencje błędu:  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…………………………………………………………………………………………………………………………………………………………..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Konsekwencje braku zamieszczenia: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Konsekwencje błędu: 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096780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FC3108-11B8-4EC8-A608-3616D91F2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E16BC7-D3D9-4AB0-8A61-1F1B25AD4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4512"/>
            <a:ext cx="10972800" cy="5049329"/>
          </a:xfrm>
        </p:spPr>
        <p:txBody>
          <a:bodyPr>
            <a:normAutofit fontScale="85000" lnSpcReduction="20000"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………………………………………………………………………………………………………………………………………………………….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Konsekwencje braku zamieszczenia: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Konsekwencje błędu:</a:t>
            </a:r>
          </a:p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Uzasadnienie</a:t>
            </a:r>
          </a:p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Konsekwencje braku zamieszczenia: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Konsekwencje błędu: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Można nie zamieszczać: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………………………………………………………………………………………………………………………………………………………….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Konsekwencje braku zamieszczenia: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Konsekwencje błędu: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………………………………………………………….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………………………………………………………….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Konsekwencje braku zamieszczenia: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Konsekwencje błędu: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696087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728D47-80AA-4977-815C-618232875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5C2865-95EF-48F9-93DD-DC3C4EEDB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60984"/>
          </a:xfrm>
        </p:spPr>
        <p:txBody>
          <a:bodyPr>
            <a:normAutofit fontScale="85000" lnSpcReduction="20000"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Postanowienie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………………………………………..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……………………………………………………..                                                                                                                                           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…………………………………………………….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…………………………………………………………………..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…………………………………………………………………..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 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…………………………………………………………………………………………………………………………………………………………..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69283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5931DB-1FFE-415E-9590-689DEF754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880A24-2E0E-43C3-9DE5-E0AA2B447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marR="0" lvl="0" indent="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………………………………………………………………………………………………………………………………………………………….</a:t>
            </a:r>
          </a:p>
          <a:p>
            <a:pPr marL="114300" marR="0" lvl="0" indent="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Uzasadnienie</a:t>
            </a:r>
          </a:p>
          <a:p>
            <a:pPr marL="114300" marR="0" lvl="0" indent="0" algn="ctr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</a:t>
            </a:r>
          </a:p>
          <a:p>
            <a:pPr marL="114300" marR="0" lvl="0" indent="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7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Należy je zamieścić jeżeli:</a:t>
            </a:r>
          </a:p>
          <a:p>
            <a:pPr marL="114300" marR="0" lvl="0" indent="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7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………………………………………………………………………………………………………………………………………………………….</a:t>
            </a:r>
          </a:p>
          <a:p>
            <a:pPr marL="114300" marR="0" lvl="0" indent="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</a:t>
            </a:r>
          </a:p>
          <a:p>
            <a:pPr marL="114300" marR="0" lvl="0" indent="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………………………………………………………….</a:t>
            </a:r>
          </a:p>
          <a:p>
            <a:pPr marL="114300" marR="0" lvl="0" indent="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………………………………………………………….</a:t>
            </a:r>
          </a:p>
          <a:p>
            <a:pPr marL="114300" marR="0" lvl="0" indent="0" algn="just" defTabSz="914400" rtl="0" eaLnBrk="1" fontAlgn="auto" latinLnBrk="0" hangingPunct="1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9805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CDE9F2-7405-415E-853D-879158AE3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B4658E-75C9-4E17-958F-CB48BD869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Ugoda administracyjna powinna zawierać: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Jeżeli ugoda zawierana jest na piśmie w siedzibie organu administracji - ………………………. ……………………………………………………………………………………………………………………………………….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Ugoda podlega zatwierdzeniu: …………………………………………………………………………………………</a:t>
            </a: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5932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8DFA8E-F092-4CD9-A51E-CBD5A2C08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59894F-3C73-454C-905E-D948916B7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Sprawę uważa się za załatwioną w sposób milczący</a:t>
            </a:r>
            <a:r>
              <a:rPr lang="pl-PL" sz="1600" dirty="0"/>
              <a:t> </a:t>
            </a:r>
          </a:p>
          <a:p>
            <a:pPr marL="114300" indent="0" algn="just">
              <a:buNone/>
            </a:pPr>
            <a:r>
              <a:rPr lang="pl-PL" sz="1600" dirty="0"/>
              <a:t>w sposób w całości uwzględniający żądanie strony, jeżeli w ciągu miesiąca od dnia doręczenia żądania strony właściwemu organowi albo w innym terminie: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nie wyda decyzji lub postanowienia kończącego postępowanie w sprawie (milczące zakończenie postępowania) albo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nie wniesie sprzeciwu w drodze decyzji  (milcząca zgoda)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Dzień milczącego załatwienia sprawy </a:t>
            </a:r>
            <a:r>
              <a:rPr lang="pl-PL" sz="1600" dirty="0"/>
              <a:t>– dzień, który następuje po dniu, w którym upływa termin do wydania decyzji lub postanowienia kończącego postępowanie w sprawie albo wniesienia sprzeciwu.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Zaświadczenie o milczącym załatwieniu sprawy – </a:t>
            </a:r>
            <a:r>
              <a:rPr lang="pl-PL" sz="1600" dirty="0"/>
              <a:t>wydawane w formie postanowienia na wniosek.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513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1BD5F6-D808-47A9-8ED9-D06209826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i 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A87A73-4DAB-432D-AE54-029AE6EDE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Elementy postanowienia – zaświadczenia o milczącym załatwieniu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data wydania zaświadczenia o milczącym załatwieniu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strony/stron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podstawa prawna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treść rozstrzygnięcia sprawy załatwionej milcząco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data milczącego załatwienia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pouczenie o możliwości wniesienia zażalenia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podpis pracownika organu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17011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103D2D-3EAA-4D40-AD81-A2C7DFB77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Narodowy bank polski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5469E2-9F0A-4DDF-BAD3-335DD7E93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9549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cel działania</a:t>
            </a:r>
          </a:p>
          <a:p>
            <a:pPr marL="114300" indent="0">
              <a:buNone/>
            </a:pPr>
            <a:r>
              <a:rPr lang="pl-PL" sz="1600" dirty="0"/>
              <a:t>utrzymanie stabilnego poziomu cen przy jednoczesnym wspieraniu polityki gospodarczej rządu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odpowiada za wartość polskiego pieniądza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jest bankiem emisyjnym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organizowanie rozliczeń pieniężnych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prowadzenie gospodarki rezerwami dewizowymi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prowadzenie bankowej obsługi budżetu państwa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regulowanie płynności banków oraz ich refinansowanie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kształtowanie warunków niezbędnych dla rozwoju systemu bankowego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działanie na rzecz stabilności krajowego systemu finansowego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opracowywanie statystyki pieniężnej i bankowej, bilansu płatniczego oraz międzynarodowej pozycji inwestycyjnej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7984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o właściwość </a:t>
            </a:r>
          </a:p>
          <a:p>
            <a:pPr marL="114300" indent="0" algn="just">
              <a:buNone/>
            </a:pPr>
            <a:r>
              <a:rPr lang="pl-PL" sz="1600" dirty="0"/>
              <a:t>pomiędzy organami należącymi do tej samej struktury organizacyjnej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kompetencyjne </a:t>
            </a:r>
          </a:p>
          <a:p>
            <a:pPr marL="114300" indent="0" algn="just">
              <a:buNone/>
            </a:pPr>
            <a:r>
              <a:rPr lang="pl-PL" sz="1600" dirty="0"/>
              <a:t>pomiędzy organami należącymi do różnych struktur organizacyjnych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Spory o właściwość i spory kompetencyjne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pozytywne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negatywne </a:t>
            </a:r>
          </a:p>
        </p:txBody>
      </p:sp>
    </p:spTree>
    <p:extLst>
      <p:ext uri="{BB962C8B-B14F-4D97-AF65-F5344CB8AC3E}">
        <p14:creationId xmlns:p14="http://schemas.microsoft.com/office/powerpoint/2010/main" val="343541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74155" y="1752600"/>
            <a:ext cx="10697919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Wyłączenie pracownika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 urzędu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której jest stroną albo pozostaje z jedną ze stron w takim stosunku, że wynik sprawy oddziałuje na jego prawa lub obowiązki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 swego małżonka, krewnych i powinowatych do drugiego stopnia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sprawach osób związanych z nim z tytułu przysposobienia, opieki lub kurateli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gdy pracownik był świadkiem lub biegłym w sprawie lub był przedstawicielem jednej ze stron, albo w sprawie, której przedstawicielem jednej ze stron jest któraś z osób bliskich pracownika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w której brał udział w wydaniu zaskarżonej decyzji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z powodu której wszczęto przeciw niemu dochodzenie służbowe, postępowanie dyscyplinarne lub karne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sprawie, w której jedną ze stron jest osoba pozostająca względem niego w stosunku nadrzędności służbowej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na wniosek </a:t>
            </a:r>
          </a:p>
          <a:p>
            <a:pPr marL="114300" indent="0" algn="just">
              <a:buNone/>
            </a:pPr>
            <a:r>
              <a:rPr lang="pl-PL" sz="1600" dirty="0"/>
              <a:t>jeżeli zostaną uprawdopodobnione okoliczności, które mogą wywoływać wątpliwości co do bezstronności pracownika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427536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Wyłączenie organu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gdy sprawa dotyczy kierownika organu lub którejś z jego osób bliskich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gdy sprawa dotyczy osoby zajmującej stanowisko kierownicze w organie bezpośrednio wyższego stopnia lub osób bliskich tej osoby</a:t>
            </a:r>
          </a:p>
        </p:txBody>
      </p:sp>
    </p:spTree>
    <p:extLst>
      <p:ext uri="{BB962C8B-B14F-4D97-AF65-F5344CB8AC3E}">
        <p14:creationId xmlns:p14="http://schemas.microsoft.com/office/powerpoint/2010/main" val="389330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5374" y="1752600"/>
            <a:ext cx="10860604" cy="462872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doręczanie pism jest warunkiem skuteczności działania organu administracji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doręczać pisma za pokwitowaniem za pośrednictwem operatora pocztowego przy wykorzystaniu usługi hybrydowej, przez swoich pracowników lub przez inne upoważnione osoby lub organy, a także przesyłką rejestrowaną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doręczać pisma drogą elektroniczną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adres do doręczeń elektronicznych wpisany do bazy adresów elektronicznych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adres do doręczeń elektronicznych powiązany z usługą rejestrowanego doręczenia elektronicznego, za pomocą której wniesiono podanie, jeżeli adres do doręczeń elektronicznych strony lub innego uczestnika postępowania nie został wpisany do bazy adresów elektronicznych</a:t>
            </a:r>
          </a:p>
          <a:p>
            <a:pPr marL="411480" lvl="1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78573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0" y="1700808"/>
            <a:ext cx="11014229" cy="48245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dla osób fizycznych </a:t>
            </a:r>
          </a:p>
          <a:p>
            <a:pPr marL="114300" indent="0" algn="just">
              <a:buNone/>
            </a:pPr>
            <a:r>
              <a:rPr lang="pl-PL" sz="1600" dirty="0"/>
              <a:t>w ich mieszkaniu lub miejscu pracy; pisma mogą być także doręczane w siedzibie organu, jeżeli przepisy szczególne nie stanowią inaczej; w razie konieczności – pisma są doręczane w miejscu, w którym zastanie się adresata; pisma mogą być także doręczane na adres elektroniczny do doręczeń wpisany do bazy adresów elektronicznych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dla jednostek organizacyjnych i organizacji społecznych </a:t>
            </a:r>
          </a:p>
          <a:p>
            <a:pPr marL="114300" indent="0" algn="just">
              <a:buNone/>
            </a:pPr>
            <a:r>
              <a:rPr lang="pl-PL" sz="1600" dirty="0"/>
              <a:t>w lokalu ich siedziby do rąk osób uprawnionych do odbioru pism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Potwierdzenie odbioru pisma </a:t>
            </a:r>
          </a:p>
          <a:p>
            <a:pPr marL="114300" indent="0" algn="just">
              <a:buNone/>
            </a:pPr>
            <a:r>
              <a:rPr lang="pl-PL" sz="1600" dirty="0"/>
              <a:t>własny podpis ze wskazaniem daty doręczenia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7954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Doręczenie drogą elektroniczną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przesyła na adres elektroniczny pismo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przypadku braku odbioru pisma operator wyznaczony w ramach świadczenia publicznej usługi doręczenia elektronicznego wystawia dowód otrzymania pisma przez adresata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brak odbioru pisma w ciągu 14 dni od dnia wpłynięcia korespondencji przesłanej przez podmiot publiczny na adres do doręczeń elektronicznych - operator wyznaczony w ramach świadczenia publicznej usługi doręczenia elektronicznego wystawia dowód otrzymania pisma przez adresata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84977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0495" y="1752600"/>
            <a:ext cx="10681089" cy="49887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przypadku nieobecności adresata – tzw. doręczenie zastępcze </a:t>
            </a:r>
          </a:p>
          <a:p>
            <a:pPr marL="114300" indent="0" algn="just">
              <a:buNone/>
            </a:pPr>
            <a:r>
              <a:rPr lang="pl-PL" sz="1600" dirty="0"/>
              <a:t>za pokwitowaniem, do rąk dorosłego domownika, sąsiada lub dozorcy domu, jeżeli osoby te podjęły się oddania pisma; konieczność umieszczenia zawiadomienia o pozostawieniu pisma w oddawczej skrzynce pocztowej lub na drzwiach mieszkania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tzw. fikcja doręczenia </a:t>
            </a:r>
          </a:p>
          <a:p>
            <a:pPr marL="114300" indent="0" algn="just">
              <a:buNone/>
            </a:pPr>
            <a:r>
              <a:rPr lang="pl-PL" sz="1600" dirty="0"/>
              <a:t>gdy adresat odmawia przyjęcia pisma – pismo zwraca się nadawcy z adnotacją o odmowie przyjęcia i datą odmowy; pismo traktowane jest jak doręczone w dniu dokonania odmowy jego przyjęcia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tzw. domniemanie doręczenia </a:t>
            </a:r>
          </a:p>
          <a:p>
            <a:pPr marL="114300" indent="0" algn="just">
              <a:buNone/>
            </a:pPr>
            <a:r>
              <a:rPr lang="pl-PL" sz="1600" dirty="0"/>
              <a:t>gdy nie można doręczyć pisma adresatowi lub domownikowi, sąsiadowi, dozorcy domu, pismo pozostawia się w placówce operatora pocztowego albo składa w urzędzie właściwej gminy (miasta) na okres 14 dni; należy pozostawić zawiadomienie o miejscu pozostawienia pisma wraz z informacją o możliwości jego odbioru w terminie 7 dni od dnia pozostawienia zawiadomienia; brak odbioru pisma w ciągu 7 dni – kolejne zawiadomienie o możliwości odbioru pisma w terminie nie dłuższym niż 14 dni liczonych od pozostawienia pierwszego zawiadomienia; pismo uważa się za doręczone z upływem ostatniego dnia czternastodniowego terminu</a:t>
            </a:r>
          </a:p>
        </p:txBody>
      </p:sp>
    </p:spTree>
    <p:extLst>
      <p:ext uri="{BB962C8B-B14F-4D97-AF65-F5344CB8AC3E}">
        <p14:creationId xmlns:p14="http://schemas.microsoft.com/office/powerpoint/2010/main" val="245315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 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na nieaktualny adres </a:t>
            </a:r>
          </a:p>
          <a:p>
            <a:pPr marL="114300" indent="0" algn="just">
              <a:buNone/>
            </a:pPr>
            <a:r>
              <a:rPr lang="pl-PL" sz="1600" dirty="0"/>
              <a:t>doręczenie uważa się za skuteczne na podany wcześniej adres, jeżeli strona nie zawiadomiła organu o zmianie swojego adresu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dla stron, które nie mają miejsca zamieszkania lub pobytu albo siedziby w Rzeczypospolitej Polskiej, innym państwie członkowskim UE, Konfederacji Szwajcarskiej albo państwie członkowskim Europejskiego Porozumienia o Wolnym Handlu (EFTA) – stronie umowy o Europejskim Obszarze Gospodarczym</a:t>
            </a:r>
            <a:r>
              <a:rPr lang="pl-PL" sz="1600" dirty="0"/>
              <a:t>, jeżeli nie ustanowiły pełnomocnika do prowadzenia sprawy zamieszkałego w RP i nie działają za pośrednictwem konsula </a:t>
            </a:r>
          </a:p>
          <a:p>
            <a:pPr marL="114300" indent="0" algn="just">
              <a:buNone/>
            </a:pPr>
            <a:r>
              <a:rPr lang="pl-PL" sz="1600" dirty="0"/>
              <a:t>strony takie zobowiązane są wskazać w RP pełnomocnika do doręczeń, chyba że doręczenie następuje środkami komunikacji elektronicznej; brak wskazania pełnomocnika do doręczeń – pozostawienie pisma w aktach sprawy ze skutkiem doręczenia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dla osób nieznanych z miejsca pobytu </a:t>
            </a:r>
          </a:p>
          <a:p>
            <a:pPr marL="114300" indent="0" algn="just">
              <a:buNone/>
            </a:pPr>
            <a:r>
              <a:rPr lang="pl-PL" sz="1600" dirty="0"/>
              <a:t>organ zwraca się do sądu z wnioskiem o wyznaczenie przedstawiciela dla osoby nieobecnej; do przedstawiciela wyznaczonego przez sąd będą adresowane pisma</a:t>
            </a:r>
          </a:p>
        </p:txBody>
      </p:sp>
    </p:spTree>
    <p:extLst>
      <p:ext uri="{BB962C8B-B14F-4D97-AF65-F5344CB8AC3E}">
        <p14:creationId xmlns:p14="http://schemas.microsoft.com/office/powerpoint/2010/main" val="378258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Doręczenia c.d.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formie obwieszczenia publicznego</a:t>
            </a:r>
            <a:r>
              <a:rPr lang="pl-PL" sz="1600" dirty="0"/>
              <a:t>, innej formie publicznego ogłoszenia zwyczajowo przyjętej w danej miejscowości lub poprzez udostępnienie pisma w Biuletynie Informacji Publicznej na stronie podmiotowej organu administracji publicznej </a:t>
            </a:r>
          </a:p>
          <a:p>
            <a:pPr marL="114300" indent="0" algn="just">
              <a:buNone/>
            </a:pPr>
            <a:r>
              <a:rPr lang="pl-PL" sz="1600" dirty="0"/>
              <a:t>doręczenie uważa się za skuteczne po upływie 14 dni od upublicznienia informacji (data upublicznienia informacji podawana jest w obwieszczeniu)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gdy w sprawie jest więcej niż 20 stron </a:t>
            </a:r>
          </a:p>
          <a:p>
            <a:pPr marL="114300" indent="0" algn="just">
              <a:buNone/>
            </a:pPr>
            <a:r>
              <a:rPr lang="pl-PL" sz="1600" dirty="0"/>
              <a:t>organ może dokonywać doręczenia w formie publicznego obwieszczenia; na wniosek strony – organ udostępnia odpis pisma lub decyzji w ciągu 3 dni od otrzymania wniosku</a:t>
            </a:r>
          </a:p>
        </p:txBody>
      </p:sp>
    </p:spTree>
    <p:extLst>
      <p:ext uri="{BB962C8B-B14F-4D97-AF65-F5344CB8AC3E}">
        <p14:creationId xmlns:p14="http://schemas.microsoft.com/office/powerpoint/2010/main" val="216989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Wezwania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może wzywać osoby do udziału w podejmowanych czynnościach i do złożenia wyjaśnień lub zeznań osobiście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osobiste stawiennictwo 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obrębie gminy lub miasta, w którym wzywany zamieszkuje, jednak nie dalej niż sąsiednia gmina lub miasto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osoby, które nie mogą się stawić z powodu choroby, kalectwa lub innej niedającej się pokonać przeszkody 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czynność z udziałem tych osób może być dokonana w miejscu ich pobytu, jeżeli pozwalają na to okoliczności, w których osoba ta się znajduje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pomoc prawna </a:t>
            </a:r>
          </a:p>
          <a:p>
            <a:pPr marL="114300" indent="0" algn="just">
              <a:buNone/>
            </a:pPr>
            <a:r>
              <a:rPr lang="pl-PL" sz="1600" dirty="0"/>
              <a:t>organ prowadzący postępowanie może zwrócić się do właściwego terenowego organu administracji rządowej lub organu samorządu terytorialnego o wezwanie osoby zamieszkałej lub przebywającej w danej gminie lub mieście do złożenia wyjaśnień lub zeznań albo dokonania innej czynności z udziałem tej osoby</a:t>
            </a:r>
            <a:r>
              <a:rPr lang="pl-PL" sz="1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697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721A35-F36C-49B8-9A05-FE779EA8B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Narodowy bank polski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FDE843-2128-4A07-8492-AD594BE48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8398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Organy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Prezes NBP </a:t>
            </a: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uprawnienia: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przewodniczy Radzie Polityki Pieniężnej i Zarządowi NBP,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reprezentuje NBP na zewnątrz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378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Elementy wezwania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nazwa i adres organu wzywającego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imię i nazwisko wzywanego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w jakiej sprawie oraz w jakim charakterze i w jakim celu zostaje wezwany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czy wezwany powinien stawić się osobiście lub przez pełnomocnika, czy też może złożyć wyjaśnienia lub zeznania na piśmie lub w formie dokumentu elektronicznego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termin, do którego żądanie powinno być spełnione, albo dzień, godzinę i miejsce stawienia się wezwanego lub jego pełnomocnika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skutki prawne niezastosowania się do wezwania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informacje w sprawie RODO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podpis pracownika organu wzywającego</a:t>
            </a:r>
          </a:p>
        </p:txBody>
      </p:sp>
    </p:spTree>
    <p:extLst>
      <p:ext uri="{BB962C8B-B14F-4D97-AF65-F5344CB8AC3E}">
        <p14:creationId xmlns:p14="http://schemas.microsoft.com/office/powerpoint/2010/main" val="35432422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Wezwanie w sprawach niecierpiących zwłoki – telefonicznie lub przy pomocy innych środków łączności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Zwrot kosztów stawienia się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zwrot kosztów podróży, zakwaterowania, utraconego zarobku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żądanie przyznania zwrotu kosztów stawienia się należy zgłosić organowi przed wydaniem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strona może żądać zwrotu kosztów stawienia się, gdy postępowanie zostało wszczęte z urzędu lub w przypadku błędnego wezwania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Kara za niestawiennictwo – tylko w przypadku prawidłowego wezwania</a:t>
            </a:r>
          </a:p>
        </p:txBody>
      </p:sp>
    </p:spTree>
    <p:extLst>
      <p:ext uri="{BB962C8B-B14F-4D97-AF65-F5344CB8AC3E}">
        <p14:creationId xmlns:p14="http://schemas.microsoft.com/office/powerpoint/2010/main" val="18911062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Terminy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dynamizują postępowanie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porządkują postępowanie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decydują o skutkach podejmowanych czynności procesowych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stabilizują rozstrzygnięcie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075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6815" y="1752600"/>
            <a:ext cx="10213570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Klasyfikacja terminów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względnie oznaczone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bezwzględnie oznaczone</a:t>
            </a:r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terminy ustawowe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terminy wyznaczone</a:t>
            </a:r>
          </a:p>
          <a:p>
            <a:pPr marL="114300" indent="0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zwykłe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zawite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terminy przedawniające 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Przywrócenie terminu </a:t>
            </a:r>
          </a:p>
          <a:p>
            <a:pPr marL="114300" indent="0" algn="just">
              <a:buNone/>
            </a:pPr>
            <a:r>
              <a:rPr lang="pl-PL" sz="1600" dirty="0"/>
              <a:t>wniosek o przywrócenie terminu należy wnieść w terminie 7 dni od dnia ustania przyczyny uchybienia terminu. Należy uprawdopodobnić, że uchybienie terminu nastąpiło bez winy zainteresowanego. Jednocześnie należy dopełnić czynności, dla której przewidziany był termin. O przywróceniu terminu postanawia organ właściwy w sprawie. Na postanowienie o odmowie przywrócenia terminu służy zażalenie. </a:t>
            </a:r>
          </a:p>
        </p:txBody>
      </p:sp>
    </p:spTree>
    <p:extLst>
      <p:ext uri="{BB962C8B-B14F-4D97-AF65-F5344CB8AC3E}">
        <p14:creationId xmlns:p14="http://schemas.microsoft.com/office/powerpoint/2010/main" val="206955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8171" y="1752600"/>
            <a:ext cx="10936644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Zachowanie terminu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wysłanie dokumentu w formie elektronicznej i otrzymanie przez nadawcę urzędowego poświadczenia odbioru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nadanie pisma w polskiej placówce pocztowej operatora wyznaczonego albo w placówce pocztowej operatora świadczącego pocztowe usługi powszechne w innym państwie członkowskim UE, Konfederacji Szwajcarskiej albo państwie członkowskim Europejskiego Porozumienia o Wolnym Handlu (EFTA) – stronie umowy o Europejskim Obszarze Gospodarczym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w polskim urzędzie konsularnym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żołnierza w dowództwie jednostki wojskowej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członka załogi statku morskiego kapitanowi statku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złożenie pisma przez osobę pozbawioną wolności w administracji zakładu karnego </a:t>
            </a:r>
          </a:p>
        </p:txBody>
      </p:sp>
    </p:spTree>
    <p:extLst>
      <p:ext uri="{BB962C8B-B14F-4D97-AF65-F5344CB8AC3E}">
        <p14:creationId xmlns:p14="http://schemas.microsoft.com/office/powerpoint/2010/main" val="39964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6567" y="1752600"/>
            <a:ext cx="10390909" cy="4916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Liczenie terminów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dniach </a:t>
            </a:r>
            <a:r>
              <a:rPr lang="pl-PL" sz="1600" dirty="0"/>
              <a:t>– termin upływa ostatniego dnia z wyznaczonej liczby dni, przy czym dnia, w którym nastąpiło zdarzenie, nie wlicza się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tygodniach </a:t>
            </a:r>
            <a:r>
              <a:rPr lang="pl-PL" sz="1600" dirty="0"/>
              <a:t>– termin kończy się z upływem tego dnia w ostatnim tygodniu, który nazwą odpowiada początkowemu dniowi terminu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miesiącach </a:t>
            </a:r>
            <a:r>
              <a:rPr lang="pl-PL" sz="1600" dirty="0"/>
              <a:t>– termin kończy się z upływem tego dnia w ostatnim miesiącu, który odpowiada początkowemu dniowi terminu, a gdyby takiego dnia w ostatnim miesiącu nie było – w ostatnim dniu tego miesiąca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latach </a:t>
            </a:r>
            <a:r>
              <a:rPr lang="pl-PL" sz="1600" dirty="0"/>
              <a:t>– termin kończy się z upływem tego dnia w ostatnim roku, który odpowiada początkowemu dniowi terminu, a gdyby takiego dnia w ostatnim roku nie było – w dniu poprzedzającym bezpośrednio ten dzień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koniec terminu przypada na dzień ustawowo wolny od pracy lub na sobotę – </a:t>
            </a:r>
            <a:r>
              <a:rPr lang="pl-PL" sz="1600" dirty="0"/>
              <a:t>termin upływa następnego dnia, który nie jest dniem wolnym od pracy ani sobotą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837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7ED257-E84B-F0D0-3877-CDB92D345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36C011-53F0-0FBC-66FD-A79F35DDF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41497"/>
          </a:xfrm>
        </p:spPr>
        <p:txBody>
          <a:bodyPr>
            <a:normAutofit fontScale="85000" lnSpcReduction="20000"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Liczenie terminów: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3 dni, zdarzenie nastąpiło 3 czerwca 2024r. – termin upłynie …..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6 czerwca 2024 r.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miesiąc, zdarzenie nastąpiło 3 czerwca 2024r. – termin upłynie ……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3 lipca</a:t>
            </a:r>
            <a:r>
              <a:rPr lang="pl-PL" sz="1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2024 r.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14 dni, zdarzenie nastąpiło 3 czerwca 2024r. – termin upłynie …</a:t>
            </a:r>
            <a:r>
              <a:rPr lang="pl-PL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..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17 czerwca 2024 r.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tydzień, zdarzenie nastąpiło 3 czerwca 2024r. – termin upłynie …</a:t>
            </a:r>
            <a:r>
              <a:rPr lang="pl-PL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10 czerwca 2024 r.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6 miesięcy, zdarzenie nastąpiło 3 czerwca 2024r. – termin upłynie …</a:t>
            </a:r>
            <a:r>
              <a:rPr lang="pl-PL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….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3 grudnia 2024 r.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1 rok, zdarzenie nastąpiło 3 czerwca 2024r. – termin upłynie …</a:t>
            </a:r>
            <a:r>
              <a:rPr lang="pl-PL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….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3 czerwca 2025 r.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2 lata, zdarzenie nastąpiło 10 listopada 2023r. – termin upłynie …</a:t>
            </a:r>
            <a:r>
              <a:rPr lang="pl-PL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pl-PL" sz="1200" dirty="0">
                <a:ea typeface="Calibri" panose="020F0502020204030204" pitchFamily="34" charset="0"/>
                <a:cs typeface="Times New Roman" panose="02020603050405020304" pitchFamily="18" charset="0"/>
              </a:rPr>
              <a:t>10 listopada</a:t>
            </a: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2025 r.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2 miesiące, zdarzenie nastąpiło 3 czerwca 2024 r. – termin upłynie …</a:t>
            </a:r>
            <a:r>
              <a:rPr lang="pl-PL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pl-PL" sz="1200" dirty="0">
                <a:ea typeface="Calibri" panose="020F0502020204030204" pitchFamily="34" charset="0"/>
                <a:cs typeface="Times New Roman" panose="02020603050405020304" pitchFamily="18" charset="0"/>
              </a:rPr>
              <a:t>5 sierpnia</a:t>
            </a: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2024 r.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30 dni, zdarzenie nastąpiło 28 maja 2024 r. – termin upłyn</a:t>
            </a:r>
            <a:r>
              <a:rPr lang="pl-PL" sz="1400" dirty="0">
                <a:ea typeface="Calibri" panose="020F0502020204030204" pitchFamily="34" charset="0"/>
                <a:cs typeface="Times New Roman" panose="02020603050405020304" pitchFamily="18" charset="0"/>
              </a:rPr>
              <a:t>ie</a:t>
            </a: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r>
              <a:rPr lang="pl-PL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27 czerwca 2024 r.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1 rok, zdarzenie nastąpiło 29 lutego 2024r. – termin upłynie …</a:t>
            </a:r>
            <a:r>
              <a:rPr lang="pl-PL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….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pl-PL" sz="1200" dirty="0">
                <a:ea typeface="Calibri" panose="020F0502020204030204" pitchFamily="34" charset="0"/>
                <a:cs typeface="Times New Roman" panose="02020603050405020304" pitchFamily="18" charset="0"/>
              </a:rPr>
              <a:t>28 lutego</a:t>
            </a: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2025 r.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6 miesięcy, zdarzenie nastąpiło 2 maja 2024r. – termin upłynie …</a:t>
            </a:r>
            <a:r>
              <a:rPr lang="pl-PL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1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4 listopada 2024 r.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termin wynosi 10 miesięcy, zdarzenie nastąpiło 4 marca 2024 r. – termin upłynie……</a:t>
            </a:r>
          </a:p>
          <a:p>
            <a:pPr marL="11430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1400" dirty="0">
                <a:ea typeface="Calibri" panose="020F0502020204030204" pitchFamily="34" charset="0"/>
                <a:cs typeface="Times New Roman" panose="02020603050405020304" pitchFamily="18" charset="0"/>
              </a:rPr>
              <a:t>      7 stycznia</a:t>
            </a:r>
            <a:r>
              <a:rPr lang="pl-PL" sz="1200" dirty="0">
                <a:ea typeface="Calibri" panose="020F0502020204030204" pitchFamily="34" charset="0"/>
                <a:cs typeface="Times New Roman" panose="02020603050405020304" pitchFamily="18" charset="0"/>
              </a:rPr>
              <a:t> 2025 r.</a:t>
            </a:r>
            <a:endParaRPr lang="pl-PL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124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Terminy załatwienia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niezwłocznie </a:t>
            </a:r>
          </a:p>
          <a:p>
            <a:pPr marL="114300" indent="0" algn="just">
              <a:buNone/>
            </a:pPr>
            <a:r>
              <a:rPr lang="pl-PL" sz="1600" dirty="0"/>
              <a:t>jeżeli strona z żądaniem wszczęcia postępowania dostarczyła dowody lub w oparciu o fakty i dowody powszechnie znane lub znane organowi z urzędu; postępowanie uproszczone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ciągu miesiąca </a:t>
            </a:r>
          </a:p>
          <a:p>
            <a:pPr marL="114300" indent="0" algn="just">
              <a:buNone/>
            </a:pPr>
            <a:r>
              <a:rPr lang="pl-PL" sz="1600" dirty="0"/>
              <a:t>gdy potrzebne jest postępowanie wyjaśniające, postępowanie odwoławcze, maksymalny termin rozpoznania sprawy w postępowaniu uproszczonym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ciągu dwóch miesięcy </a:t>
            </a:r>
          </a:p>
          <a:p>
            <a:pPr marL="114300" indent="0" algn="just">
              <a:buNone/>
            </a:pPr>
            <a:r>
              <a:rPr lang="pl-PL" sz="1600" dirty="0"/>
              <a:t>sprawa szczególnie skomplikowana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421722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63552" y="1556792"/>
            <a:ext cx="8229600" cy="530120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organ nie może załatwić sprawy w terminie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sygnalizacja</a:t>
            </a:r>
          </a:p>
          <a:p>
            <a:pPr marL="114300" indent="0" algn="ctr">
              <a:buNone/>
            </a:pPr>
            <a:r>
              <a:rPr lang="pl-PL" sz="1600" dirty="0"/>
              <a:t>Organ informuje stronę o niemożności załatwienia sprawy w terminie i wskazuje termin, w którym załatwi sprawę. Organ informuje stronę o możliwości wniesienia ponaglenia.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ponaglenie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przysługuje do organu wyższego stopnia nad organem załatwiającym sprawę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przysługuje do tego samego organu, jeżeli nie ma organu wyższego stopnia  </a:t>
            </a:r>
          </a:p>
          <a:p>
            <a:pPr marL="114300" indent="0" algn="ctr">
              <a:buNone/>
            </a:pPr>
            <a:r>
              <a:rPr lang="pl-PL" sz="1600" dirty="0"/>
              <a:t>Przysługuje na niezałatwienie sprawy w terminie lub gdy postępowanie jest prowadzone w sposób przewlekły (dłużej niż jest to niezbędne do załatwienia sprawy). Ponaglenie musi zawierać uzasadnienie.</a:t>
            </a:r>
          </a:p>
          <a:p>
            <a:pPr marL="114300" indent="0" algn="ctr">
              <a:buNone/>
            </a:pPr>
            <a:r>
              <a:rPr lang="pl-PL" sz="1600" dirty="0"/>
              <a:t>Wnoszone jest za pośrednictwem organu, którego dotyczy.  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przekazanie ponaglenia do organu wyższego stopnia w ciągu 7 dni od jego otrzymania wraz z aktami sprawy  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194039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37640" y="328498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 w dół 5"/>
          <p:cNvSpPr/>
          <p:nvPr/>
        </p:nvSpPr>
        <p:spPr>
          <a:xfrm>
            <a:off x="6023992" y="5544348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 w dół 6"/>
          <p:cNvSpPr/>
          <p:nvPr/>
        </p:nvSpPr>
        <p:spPr>
          <a:xfrm>
            <a:off x="6059997" y="630932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93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organ uprawniony do rozpatrzenia ponaglenia w ciągu 7 dni od jego otrzymania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rozpatruje ponaglenie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wydaje postanowienie, w którym wskazuje, czy organ rozpoznający sprawę dopuścił się bezczynności lub przewlekłego prowadzenia postępowania</a:t>
            </a:r>
          </a:p>
          <a:p>
            <a:pPr algn="ctr">
              <a:buFont typeface="Wingdings" pitchFamily="2" charset="2"/>
              <a:buChar char="§"/>
            </a:pPr>
            <a:r>
              <a:rPr lang="pl-PL" sz="1600" dirty="0"/>
              <a:t>w przypadku stwierdzenia bezczynności lub przewlekłości – zobowiązuje organ do załatwienia sprawy i wyznacza termin jej załatwienia oraz zarządza wyjaśnienie przyczyn i ustalenie osób winnych bezczynności lub przewlekłości, a także podjęcie środków zapobiegających tego typu zjawiskom</a:t>
            </a:r>
          </a:p>
          <a:p>
            <a:pPr algn="ctr">
              <a:buFont typeface="Wingdings" pitchFamily="2" charset="2"/>
              <a:buChar char="§"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brak załatwienia sprawy przez organ rozpoznający sprawę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skarga na bezczynność do Wojewódzkiego Sądu Administracyjnego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3831370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23992" y="435180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22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6558BD-09ED-4408-8722-5DE885CF8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Narodowy bank polski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E55517-5D0B-41B5-9AAC-5C6225E4B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Rada Polityki Pieniężnej </a:t>
            </a:r>
          </a:p>
          <a:p>
            <a:pPr marL="114300" indent="0">
              <a:buNone/>
            </a:pPr>
            <a:r>
              <a:rPr lang="pl-PL" sz="1600" dirty="0"/>
              <a:t>skład: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Prezes NBP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3 członków powoływanych przez Prezydenta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3 członków wybieranych przez Sejm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3 członków wybieranych przez Senat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uprawnienia: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ustalanie corocznie założeń polityki pieniężnej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ustalanie wysokości stóp procentowych NBP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ustalanie stopy rezerwy obowiązkowej banków oraz spółdzielczych kas oszczędnościowo-kredytowych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ustalanie górnych granic zobowiązań wynikających z zaciągania przez NBP pożyczek i kredytów w zagranicznych instytucjach finansowych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 ustalanie zasad operacji otwartego rynku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przyjmowanie rocznych sprawozdań NBP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0180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CC16FB-7990-019D-8218-B0B00FE23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5354AA-2496-4CE2-15D7-3BE7A9F7C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Fakty powszechnie znane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(fakty notoryczne, fakty notoryjne)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okoliczności, zdarzenia, czynności lub stany, które powinny być znane każdemu rozsądnemu   i posiadającemu doświadczenie życiowe mieszkańcowi danej miejscowości.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Fakty znane z urzędu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fakty, z którymi pracownik organu zapoznał się w toku swego urzędowania i w związku z urzędowaniem, a nie prywatnie.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Dowód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wszystko co może przyczynić się do wyjaśnienia sprawy, a nie jest sprzeczne z prawem.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Uprawdopodobnienie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środek zastępczy dowodu, niedający pewności, a tylko prawdopodobieństwo twierdzenia o jakimś fakcie. Może być stosowane tylko wtedy, gdy przepisy na to pozwalają. 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879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F4923A-1C68-A355-8DF6-1F1C9B0CF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327782-135B-F5F7-D8B6-5B5F2AB9F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Domniemanie faktyczne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wnioskowanie na podstawie znanego faktu o istnieniu faktu poszukiwanego.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Domniemanie prawne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przepis prawny nakazuje przyjęcie faktu poszukiwanego na podstawie innego wskazanego faktu.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domniemania wzruszalne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domniemania niewzruszalne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786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E2EA04-0C08-AC59-0B32-EEB71BC09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A5DF37-2D3D-FA97-B480-18D898E25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Klasyfikacja dowodów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dowody bezpośrednie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dowody pośrednie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dowody podstawowe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dowody posiłkowe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dowody nazwane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dowody nienazwane</a:t>
            </a:r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396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3AA662-8355-8508-E65C-1858B6623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692242-B9FC-6A69-73AB-12808F9E3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Dowód z dokumentów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Dokumenty prywatne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wystawione przez osoby prywatne; stanowią dowód tego, że osoba, która sporządziła dokument, złożyła oświadczenie w nim zawarte.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Dokumenty urzędowe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sporządzone w przepisanej prawem formie przez upoważniony do tego organ państwowy stanowią dowód tego, co zostało w nich oświadczone.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Jest to dowód: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nazwany, pośredni, podstawowy.</a:t>
            </a:r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1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E4ED2E-DD2E-7957-0D5A-A959652A7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E0AB6A-73B6-24EF-9EB4-628DD4EE5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Dowód z zeznań świadków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Brak możliwości bycia świadkiem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osoby niezdolne do spostrzegania lub komunikowania swych spostrzeżeń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osoby obowiązane do zachowania tajemnicy prawnie chronionej, jeżeli nie zostały zwolnione z obowiązku jej zachowania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duchowni co do faktów objętych tajemnicą spowiedzi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Prawo odmowy składania zeznań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małżonek strony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wstępni, zstępni i rodzeństwo strony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powinowaci pierwszego stopnia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osoby pozostające ze stroną w stosunku przysposobienia, opieki lub kurateli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mediatorzy co do faktów, o których dowiedzieli się w związku z prowadzeniem mediacji, chyba że uczestnicy mediacji zwolnią ich z obowiązku zachowania tajemnicy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pl-PL" sz="15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Odmowa odpowiedzi na pytanie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jeżeli odpowiedź na pytanie mogłaby narazić świadka lub osobę mu bliską na odpowiedzialność karną, hańbę, bezpośrednią szkodę majątkową albo spowodować ujawnienie tajemnicy prawnie chronionej.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5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Jest to dowód: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nazwany, pośredni, podstawowy.</a:t>
            </a:r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847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8F3C59-4389-8283-AA8E-583E688E6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5A7EC7-9409-55D5-1984-463806DA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fontScale="92500" lnSpcReduction="10000"/>
          </a:bodyPr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Dowód z opinii biegłego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Gdy do wyjaśnienia sprawy potrzebne są wiadomości specjalne. Biegły – podlega wyłączeniu na takich samych zasadach jak pracownik organu i może odmówić zeznań lub odpowiedzi na pytanie na takich zasadach jak świadek.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5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Jest to dowód: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nazwany, pośredni, podstawowy.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5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Oględziny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Polegają na bezpośrednim zbadaniu przedmiotu, miejsca lub osoby przez organ, w celu dokonania bezpośrednich spostrzeżeń za pomocą wzroku, słuchu, dotyku, węchu, smaku, co do właściwości lub stanu badanej rzeczy lub miejsca.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5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Jest to dowód: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nazwany, bezpośredni, podstawowy.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5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Przesłuchanie stron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Dowód posiłkowy – może być stosowany, gdy wyczerpano inne środki dowodowe, a nadal pozostały niewyjaśnione fakty istotne dla rozstrzygnięcia sprawy.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5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Jest to dowód: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nazwany, pośredni, posiłkowy.</a:t>
            </a:r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482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397172-0CC1-CF5C-0895-7D7BB8B8B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C94A2F-09ED-358C-4D76-0984CAD95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32229"/>
          </a:xfrm>
        </p:spPr>
        <p:txBody>
          <a:bodyPr>
            <a:normAutofit fontScale="92500" lnSpcReduction="10000"/>
          </a:bodyPr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Przerwanie toku postępowania - czasowe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Zawieszenie postępowania: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obligatoryjne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fakultatywne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Zawieszenie postępowania – w drodze postanowienia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Zagadnienie wstępne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kwestia prejudycjalna – pewien problem pojawiający się w toku załatwiania sprawy administracyjnej, bez rozstrzygnięcia którego nie można załatwić sprawy, który jednocześnie nie należy do właściwości organu załatwiającego sprawę administracyjną.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Postępowanie: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zawieszenie postępowania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 zwrócenie się o załatwienie zagadnienia wstępnego przez właściwy organ lub sąd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rozstrzygnięcie zagadnienia wstępnego przez organ prowadzący postępowanie – wyjątkowo –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jeżeli zawieszenie postępowania mogłoby spowodować niebezpieczeństwo dla zdrowia lub życia ludzkiego albo poważną szkodę dla interesu społecznego, a także wówczas, gdy strona mimo wezwania przez organ nie wystąpiła w oznaczonym czasie o rozstrzygnięcie zagadnienia wstępnego; rozstrzygnięcie następuje w drodze tzw. decyzji tymczasowej (prowizorycznej)</a:t>
            </a: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969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DB45D7-5D5B-A3E8-2D6D-B80019CBF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7B8AC0-AA90-A568-1100-BA539FFDF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Przerwanie toku postępowania - trwałe</a:t>
            </a: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Umorzenie postępowania:</a:t>
            </a: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obligatoryjne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42900" marR="0" lvl="0" indent="-228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fakultatywne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Umorzenie postępowania – w drodze decyzji administracyjnej</a:t>
            </a:r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09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4F98B5-6FEB-55F2-B7E1-7C019C12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AA3E90-00B9-1A31-41F5-FA6759851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83988"/>
          </a:xfrm>
        </p:spPr>
        <p:txBody>
          <a:bodyPr>
            <a:normAutofit fontScale="92500" lnSpcReduction="20000"/>
          </a:bodyPr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Środki prawne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zwykłe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przysługują w stosunku do rozstrzygnięć nieostatecznych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odwołanie, wniosek o ponowne rozpatrzenie sprawy, zażalenie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nadzwyczajne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przysługują w stosunku do rozstrzygnięć ostatecznych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wniosek o wznowienie postępowania, wniosek o stwierdzenie nieważności decyzji administracyjnej, zmiana decyzji, poprzez którą strona nie nabyła uprawnień, zmiana decyzji, poprzez którą strona nabyła uprawnienia, stwierdzenie wygaśnięcia decyzji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Podział środków prawnych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samoistne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niesamoistne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dewolutywne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niedewolutywne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suspensywne</a:t>
            </a:r>
          </a:p>
          <a:p>
            <a:pPr marL="3429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niesuspensywne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018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54696"/>
            <a:ext cx="8229600" cy="4988768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odwołanie</a:t>
            </a:r>
          </a:p>
          <a:p>
            <a:pPr marL="114300" indent="0" algn="ctr">
              <a:buNone/>
            </a:pPr>
            <a:r>
              <a:rPr lang="pl-PL" sz="1600" dirty="0"/>
              <a:t>wnoszone, co do zasady, w ciągu 14 dni od doręczenia decyzji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organ, który wydał decyzję w I instancji</a:t>
            </a:r>
          </a:p>
          <a:p>
            <a:pPr marL="114300" indent="0" algn="ctr">
              <a:buNone/>
            </a:pPr>
            <a:r>
              <a:rPr lang="pl-PL" sz="1600" b="1" dirty="0"/>
              <a:t>samokontrola </a:t>
            </a:r>
          </a:p>
          <a:p>
            <a:pPr marL="114300" indent="0" algn="ctr">
              <a:buNone/>
            </a:pPr>
            <a:r>
              <a:rPr lang="pl-PL" sz="1600" dirty="0"/>
              <a:t>organ, który wydał decyzję administracyjną, w ciągu 7 dni od otrzymania odwołania, może zmienić zaskarżoną decyzję, jeżeli w całości uwzględnia odwołanie strony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zmiana decyzji w trybie samokontroli                 brak zmiany decyzji</a:t>
            </a:r>
          </a:p>
          <a:p>
            <a:pPr marL="114300" indent="0" algn="just">
              <a:buNone/>
            </a:pPr>
            <a:r>
              <a:rPr lang="pl-PL" sz="1200" dirty="0"/>
              <a:t>tylko, gdy organ w całości uwzględnia żądanie strony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strona                                              organ wyższego stopnia</a:t>
            </a:r>
          </a:p>
          <a:p>
            <a:pPr marL="114300" indent="0" algn="just">
              <a:buNone/>
            </a:pPr>
            <a:r>
              <a:rPr lang="pl-PL" sz="1600" b="1" dirty="0"/>
              <a:t>może odwołać się od „nowej” decyzji</a:t>
            </a:r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rozpatrzenie odwołania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decyzja organu II instancji</a:t>
            </a:r>
          </a:p>
          <a:p>
            <a:pPr marL="114300" indent="0" algn="just">
              <a:buNone/>
            </a:pPr>
            <a:r>
              <a:rPr lang="pl-PL" sz="1400" dirty="0"/>
              <a:t>środek samoistny, </a:t>
            </a:r>
            <a:r>
              <a:rPr lang="pl-PL" sz="1400" dirty="0" err="1"/>
              <a:t>dewolutywny</a:t>
            </a:r>
            <a:r>
              <a:rPr lang="pl-PL" sz="1400" dirty="0"/>
              <a:t> (względnie </a:t>
            </a:r>
            <a:r>
              <a:rPr lang="pl-PL" sz="1400" dirty="0" err="1"/>
              <a:t>dewolutywny</a:t>
            </a:r>
            <a:r>
              <a:rPr lang="pl-PL" sz="1400" dirty="0"/>
              <a:t>), suspensywny</a:t>
            </a:r>
          </a:p>
          <a:p>
            <a:pPr marL="114300" indent="0" algn="ctr">
              <a:buNone/>
            </a:pPr>
            <a:r>
              <a:rPr lang="pl-PL" sz="1600" dirty="0"/>
              <a:t> </a:t>
            </a:r>
          </a:p>
        </p:txBody>
      </p:sp>
      <p:sp>
        <p:nvSpPr>
          <p:cNvPr id="5" name="Strzałka w dół 4"/>
          <p:cNvSpPr/>
          <p:nvPr/>
        </p:nvSpPr>
        <p:spPr>
          <a:xfrm>
            <a:off x="6023992" y="2271363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5087888" y="3717032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888088" y="3745525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załka w dół 9"/>
          <p:cNvSpPr/>
          <p:nvPr/>
        </p:nvSpPr>
        <p:spPr>
          <a:xfrm>
            <a:off x="3863753" y="4581128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7968209" y="439100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Strzałka w dół 12"/>
          <p:cNvSpPr/>
          <p:nvPr/>
        </p:nvSpPr>
        <p:spPr>
          <a:xfrm>
            <a:off x="7968209" y="5001797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7970235" y="5582743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34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F6C952-6A2C-49BE-99BE-BDF60F854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Narodowy bank polski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559007-72B9-4A69-B159-3AD160E89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Zarząd NBP </a:t>
            </a:r>
          </a:p>
          <a:p>
            <a:pPr marL="114300" indent="0">
              <a:buNone/>
            </a:pPr>
            <a:r>
              <a:rPr lang="pl-PL" sz="1600" dirty="0"/>
              <a:t>skład: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Prezes NPB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2 wiceprezesów NBP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4-6 członków zarządu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uprawnienia: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realizowanie uchwał RPP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dokonywanie okresowej oceny obiegu pieniężnego i rozliczeń pieniężnych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nadzorowanie operacji otwartego rynku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analizowanie stabilności krajowego systemu finansowego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uchwalanie prowizji i opłat stosowanych przez NBP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uchwalanie zasad polityki kadrowej w NBP.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14471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wniosek o ponowne rozpatrzenie sprawy</a:t>
            </a:r>
          </a:p>
          <a:p>
            <a:pPr marL="114300" indent="0" algn="ctr">
              <a:buNone/>
            </a:pPr>
            <a:r>
              <a:rPr lang="pl-PL" sz="1600" dirty="0"/>
              <a:t>wnoszony, co do zasady, w ciągu 14 dni od doręczenia decyzji wydanej przez ministra lub samorządowe kolegium odwoławcze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I instancji </a:t>
            </a:r>
          </a:p>
          <a:p>
            <a:pPr marL="114300" indent="0" algn="ctr">
              <a:buNone/>
            </a:pPr>
            <a:r>
              <a:rPr lang="pl-PL" sz="1600" dirty="0"/>
              <a:t>rozpatrzenie wniosku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decyzja administracyjna uwzględniająca/nieuwzględniająca żądania strony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Jeżeli decyzja w I instancji została wydana przez ministra lub SKO, strona może wnieść od decyzji wydanej po raz pierwszy </a:t>
            </a:r>
            <a:r>
              <a:rPr lang="pl-PL" sz="1600" b="1" dirty="0"/>
              <a:t>skargę do wojewódzkiego sądu administracyjnego</a:t>
            </a:r>
            <a:r>
              <a:rPr lang="pl-PL" sz="1600" dirty="0"/>
              <a:t> w terminie 30 dni od doręczenia decyzji administracyjnej – bez konieczności uprzedniego wniesienia wniosku o ponowne rozpatrzenie sprawy.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400" dirty="0"/>
              <a:t>środek samoistny, </a:t>
            </a:r>
            <a:r>
              <a:rPr lang="pl-PL" sz="1400" dirty="0" err="1"/>
              <a:t>niedewolutywny</a:t>
            </a:r>
            <a:r>
              <a:rPr lang="pl-PL" sz="1400" dirty="0"/>
              <a:t>, suspensywny</a:t>
            </a:r>
          </a:p>
        </p:txBody>
      </p:sp>
      <p:sp>
        <p:nvSpPr>
          <p:cNvPr id="6" name="Strzałka w dół 5"/>
          <p:cNvSpPr/>
          <p:nvPr/>
        </p:nvSpPr>
        <p:spPr>
          <a:xfrm>
            <a:off x="6023992" y="2636912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6023992" y="3501008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941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pl-PL" sz="1600" b="1" dirty="0"/>
              <a:t>zażalenie</a:t>
            </a:r>
          </a:p>
          <a:p>
            <a:pPr marL="114300" indent="0" algn="ctr">
              <a:buNone/>
            </a:pPr>
            <a:r>
              <a:rPr lang="pl-PL" sz="1600" dirty="0"/>
              <a:t>wnoszone, co do zasady, w ciągu 7 dni od doręczenia postanowienia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organ, który wydał postanowienie w I instancji</a:t>
            </a:r>
          </a:p>
          <a:p>
            <a:pPr marL="114300" indent="0" algn="ctr">
              <a:buNone/>
            </a:pPr>
            <a:r>
              <a:rPr lang="pl-PL" sz="1600" b="1" dirty="0"/>
              <a:t>samokontrola </a:t>
            </a:r>
          </a:p>
          <a:p>
            <a:pPr marL="114300" indent="0" algn="ctr">
              <a:buNone/>
            </a:pPr>
            <a:r>
              <a:rPr lang="pl-PL" sz="1600" dirty="0"/>
              <a:t>organ, który wydał postanowienie, w ciągu 7 dni od otrzymania zażalenia, może zmienić zaskarżone postanowienie, jeżeli w całości uwzględnia zażalenie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zmiana postanowienia w trybie samokontroli                 brak zmiany postanowienia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adresat                                                              organ wyższego stopnia</a:t>
            </a:r>
          </a:p>
          <a:p>
            <a:pPr marL="114300" indent="0" algn="just">
              <a:buNone/>
            </a:pPr>
            <a:r>
              <a:rPr lang="pl-PL" sz="1600" b="1" dirty="0"/>
              <a:t>może wnieść zażalenie na „nowe” postanowienie</a:t>
            </a:r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                rozpatrzenie zażalenia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                                                                                          postanowienie organu II instancji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dirty="0"/>
              <a:t> </a:t>
            </a:r>
          </a:p>
          <a:p>
            <a:pPr marL="114300" indent="0">
              <a:buNone/>
            </a:pPr>
            <a:r>
              <a:rPr lang="pl-PL" sz="1600" dirty="0"/>
              <a:t>środek samoistny, </a:t>
            </a:r>
            <a:r>
              <a:rPr lang="pl-PL" sz="1600" dirty="0" err="1"/>
              <a:t>dewolutywny</a:t>
            </a:r>
            <a:r>
              <a:rPr lang="pl-PL" sz="1600" dirty="0"/>
              <a:t> (względnie </a:t>
            </a:r>
            <a:r>
              <a:rPr lang="pl-PL" sz="1600" dirty="0" err="1"/>
              <a:t>dewolutywny</a:t>
            </a:r>
            <a:r>
              <a:rPr lang="pl-PL" sz="1600" dirty="0"/>
              <a:t>), niesuspensywny (względnie suspensywny)</a:t>
            </a:r>
          </a:p>
        </p:txBody>
      </p:sp>
      <p:sp>
        <p:nvSpPr>
          <p:cNvPr id="5" name="Strzałka w dół 4"/>
          <p:cNvSpPr/>
          <p:nvPr/>
        </p:nvSpPr>
        <p:spPr>
          <a:xfrm>
            <a:off x="6096000" y="2276872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4583832" y="350100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960096" y="350100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załka w dół 9"/>
          <p:cNvSpPr/>
          <p:nvPr/>
        </p:nvSpPr>
        <p:spPr>
          <a:xfrm>
            <a:off x="2269877" y="399212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7248128" y="399212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3" name="Strzałka w dół 12"/>
          <p:cNvSpPr/>
          <p:nvPr/>
        </p:nvSpPr>
        <p:spPr>
          <a:xfrm>
            <a:off x="7248128" y="4483240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7248128" y="5052980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30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0095" y="1752600"/>
            <a:ext cx="11333018" cy="491676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Przesłanki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dowody, na podstawie których ustalono istotne dla sprawy okoliczności, okazały się fałszywe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w wyniku przestępstwa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przez pracownika lub organ podlegający wyłączeniu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strona bez własnej winy nie brała udziału w postępowaniu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wyjdą na jaw istotne dla sprawy nowe okoliczności faktyczne lub nowe dowody istniejące w dniu wydania decyzji, nieznane organowi, który wydał decyzję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wydana została bez wymaganego prawem stanowiska innego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zagadnienie wstępne zostało rozstrzygnięte przez właściwy organ lub sąd odmiennie od oceny przyjętej przez organ przy wydaniu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w oparciu o inną decyzję lub orzeczenie sądu, które zostało następnie uchylone lub zmienione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Trybunał Konstytucyjny stwierdził niezgodność z Konstytucją lub innym aktem hierarchicznie wyższym aktu normatywnego, który był podstawą wydania decyzji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Trybunał Sprawiedliwości UE wydał orzeczenie, które ma wpływ na treść wydanej decyzji administracyjnej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sąd stwierdził naruszenie zasady równego traktowania, które miało wpływ na wynik rozstrzygnięcia sprawy</a:t>
            </a:r>
          </a:p>
        </p:txBody>
      </p:sp>
    </p:spTree>
    <p:extLst>
      <p:ext uri="{BB962C8B-B14F-4D97-AF65-F5344CB8AC3E}">
        <p14:creationId xmlns:p14="http://schemas.microsoft.com/office/powerpoint/2010/main" val="419874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Ograniczenia czasowe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przypadku żądania wznowienia ze względu na fałszywe dowody lub popełnienie przestępstwa przy wydaniu decyzji – 10 lat od doręczenia lub ogłoszenia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pozostałe przesłanki – 5 lat od doręczenia lub ogłoszenia decyzji</a:t>
            </a:r>
          </a:p>
        </p:txBody>
      </p:sp>
    </p:spTree>
    <p:extLst>
      <p:ext uri="{BB962C8B-B14F-4D97-AF65-F5344CB8AC3E}">
        <p14:creationId xmlns:p14="http://schemas.microsoft.com/office/powerpoint/2010/main" val="204288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wznowienie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98876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podanie o wznowienie postępowania</a:t>
            </a:r>
          </a:p>
          <a:p>
            <a:pPr marL="114300" indent="0" algn="ctr">
              <a:buNone/>
            </a:pPr>
            <a:r>
              <a:rPr lang="pl-PL" sz="1600" dirty="0"/>
              <a:t>wnoszone w terminie miesiąca od dnia, w którym strona dowiedziała się o przesłance wznowienia postępowania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I instancji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organ, który wydał decyzję w ostatniej instancji, a jeżeli jego działanie jest przyczyną wznowienie – organ wyższej instancji</a:t>
            </a:r>
          </a:p>
          <a:p>
            <a:pPr marL="114300" indent="0" algn="ctr">
              <a:buNone/>
            </a:pPr>
            <a:r>
              <a:rPr lang="pl-PL" sz="1600" dirty="0"/>
              <a:t>w przypadku decyzji wydanych przez ministra lub SKO – ten sam organ</a:t>
            </a:r>
          </a:p>
          <a:p>
            <a:pPr marL="114300" indent="0" algn="ctr">
              <a:buNone/>
            </a:pPr>
            <a:r>
              <a:rPr lang="pl-PL" sz="1600" b="1" dirty="0"/>
              <a:t>organ prowadzi postępowanie co do przyczyn wznowienia i co do rozstrzygnięcia istoty sprawy</a:t>
            </a:r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decyzja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o odmowie uchylenia decyzji z powodu braku podstaw wznowienia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o uchyleniu decyzji dotychczasowej i wydanie nowej decyzji w sprawie</a:t>
            </a:r>
          </a:p>
          <a:p>
            <a:pPr algn="ctr">
              <a:buFont typeface="Wingdings" pitchFamily="2" charset="2"/>
              <a:buChar char="Ø"/>
            </a:pPr>
            <a:r>
              <a:rPr lang="pl-PL" sz="1600" dirty="0"/>
              <a:t>o wydaniu decyzji z naruszeniem przepisów prawa – gdy nie można z powodu upływu czasu uchylić decyzji 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6023992" y="2636912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6023992" y="3212976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 w dół 5"/>
          <p:cNvSpPr/>
          <p:nvPr/>
        </p:nvSpPr>
        <p:spPr>
          <a:xfrm>
            <a:off x="6059997" y="4869160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043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lub zmiana decyzji, przez którą strona nie nabyła uprawnień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Decyzja ostateczna, przez którą strona nie nabyła uprawnień, może być w każdym czasie uchylona lub zmieniona przez organ </a:t>
            </a:r>
            <a:r>
              <a:rPr lang="pl-PL" sz="1600" b="1" dirty="0"/>
              <a:t>bez zgody strony</a:t>
            </a:r>
            <a:r>
              <a:rPr lang="pl-PL" sz="1600" dirty="0"/>
              <a:t>, jeżeli przemawia za tym interes społeczny lub słuszny interes strony.</a:t>
            </a:r>
          </a:p>
        </p:txBody>
      </p:sp>
    </p:spTree>
    <p:extLst>
      <p:ext uri="{BB962C8B-B14F-4D97-AF65-F5344CB8AC3E}">
        <p14:creationId xmlns:p14="http://schemas.microsoft.com/office/powerpoint/2010/main" val="289754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lub zmiana decyzji, przez którą strona nabyła uprawnienia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Decyzja ostateczna, przez którą strona nabyła uprawnienia, może być w każdym czasie zmieniona lub uchylona </a:t>
            </a:r>
            <a:r>
              <a:rPr lang="pl-PL" sz="1600" b="1" dirty="0"/>
              <a:t>za zgodą strony </a:t>
            </a:r>
            <a:r>
              <a:rPr lang="pl-PL" sz="1600" dirty="0"/>
              <a:t>przez organ, który ją wydał, jeżeli przepisy szczególne nie sprzeciwiają się temu i przemawia za tym interes społeczny lub słuszny interes strony. </a:t>
            </a:r>
          </a:p>
        </p:txBody>
      </p:sp>
    </p:spTree>
    <p:extLst>
      <p:ext uri="{BB962C8B-B14F-4D97-AF65-F5344CB8AC3E}">
        <p14:creationId xmlns:p14="http://schemas.microsoft.com/office/powerpoint/2010/main" val="275648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stwierdzenie nieważności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Przesłanki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przez organ niewłaściwy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bez podstawy prawnej lub z rażącym naruszeniem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dotyczy sprawy już poprzednio załatwionej inną decyzją ostateczną albo sprawy załatwionej milcząco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skierowana do osoby niebędącej stroną w sprawie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była niewykonalna w dniu jej wydania i niewykonalność ma charakter trwały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w razie wykonania wywoła czyn zagrożony karą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zawiera wadę powodującą jej nieważność z mocy prawa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503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stwierdzenie nieważności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Ograniczenie czasowe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brak możliwości stwierdzenia nieważności decyzji, jeżeli upłynęło 10 lat od doręczenia lub ogłoszenia decyzji lub gdy decyzja wywołała nieodwracalne skutki prawne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można wszcząć postępowania w sprawie stwierdzenia nieważności decyzji, jeżeli od dnia doręczenia lub ogłoszenia decyzji upłynęło trzydzieści lat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Organ właściwy do rozpatrzenia wniosku – </a:t>
            </a:r>
            <a:r>
              <a:rPr lang="pl-PL" sz="1600" b="1" dirty="0"/>
              <a:t>organ wyższego stopnia nad tym, którego decyzja jest dotknięta wadą. </a:t>
            </a:r>
            <a:r>
              <a:rPr lang="pl-PL" sz="1600" dirty="0"/>
              <a:t>W przypadku decyzji wydanej przez ministra lub SKO – </a:t>
            </a:r>
            <a:r>
              <a:rPr lang="pl-PL" sz="1600" b="1" dirty="0"/>
              <a:t>ten sam organ.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Rozstrzygnięcie: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stwierdzeniu nieważności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o odmowie stwierdzenia nieważności decyzji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stwierdzająca wydanie decyzji w sprawie z naruszeniem przepisów prawa</a:t>
            </a:r>
          </a:p>
        </p:txBody>
      </p:sp>
    </p:spTree>
    <p:extLst>
      <p:ext uri="{BB962C8B-B14F-4D97-AF65-F5344CB8AC3E}">
        <p14:creationId xmlns:p14="http://schemas.microsoft.com/office/powerpoint/2010/main" val="256459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332657"/>
            <a:ext cx="8260672" cy="1115143"/>
          </a:xfrm>
        </p:spPr>
        <p:txBody>
          <a:bodyPr>
            <a:normAutofit fontScale="90000"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lub zmiana decyzji, przez którą strona nabyła uprawnienia bez zgody strony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Minister lub wojewoda (w stosunku do decyzji wydanych przez organy samorządu terytorialnego w sprawach należących do zadań z zakresu administracji rządowej) może uchylić lub zmienić w niezbędnym zakresie każdą decyzję ostateczną, bez zgody strony, jeżeli </a:t>
            </a:r>
            <a:r>
              <a:rPr lang="pl-PL" sz="1600" b="1" dirty="0"/>
              <a:t>w inny sposób nie można usunąć zagrożenia dla życia lub zdrowia ludzkiego albo zapobiec poważnym szkodom dla gospodarki narodowej lub dla ważnych interesów Państwa.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Stronie, która poniosła szkodę, na skutek uchylenia lub zmiany decyzji, przysługuje odszkodowanie.</a:t>
            </a:r>
          </a:p>
        </p:txBody>
      </p:sp>
    </p:spTree>
    <p:extLst>
      <p:ext uri="{BB962C8B-B14F-4D97-AF65-F5344CB8AC3E}">
        <p14:creationId xmlns:p14="http://schemas.microsoft.com/office/powerpoint/2010/main" val="133096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F6C952-6A2C-49BE-99BE-BDF60F854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Narodowy bank polski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A5502BB-63DA-AD76-3DC1-CFBC22379F2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752600"/>
          <a:ext cx="1097280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5971">
                  <a:extLst>
                    <a:ext uri="{9D8B030D-6E8A-4147-A177-3AD203B41FA5}">
                      <a16:colId xmlns:a16="http://schemas.microsoft.com/office/drawing/2014/main" val="4025716721"/>
                    </a:ext>
                  </a:extLst>
                </a:gridCol>
                <a:gridCol w="1457498">
                  <a:extLst>
                    <a:ext uri="{9D8B030D-6E8A-4147-A177-3AD203B41FA5}">
                      <a16:colId xmlns:a16="http://schemas.microsoft.com/office/drawing/2014/main" val="3389847794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1028527499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882685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uprawnienie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Prezes NBP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Zarząd NBP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RPP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67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/>
                        <a:t>ustalanie stopy rezerwy obowiązkowej banków oraz spółdzielczych kas oszczędnościowo-kredytowych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956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analizowanie stabilności krajowego systemu finansowego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953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reprezentowanie NBP na zewnątrz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791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/>
                        <a:t>uchwalanie prowizji i opłat stosowanych przez NBP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092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/>
                        <a:t>ustalanie zasad operacji otwartego rynku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230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/>
                        <a:t>ustalanie corocznie założeń polityki pieniężnej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10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przewodniczenie Radzie Polityki Pieniężnej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774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/>
                        <a:t>dokonywanie okresowej oceny obiegu pieniężnego i rozliczeń pieniężnych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046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ustalanie stóp procentowych banków komercyjnych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40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8223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wygaśnięcie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dirty="0"/>
              <a:t>Organ administracji publicznej, który wydał decyzję w I instancji, stwierdza wygaśnięcie decyzji, jeżeli: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stała się bezprzedmiotowa, a stwierdzenie wygaśnięcia takiej decyzji nakazuje przepis prawa albo gdy leży to w interesie społecznym lub w interesie strony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decyzja została wydana z zastrzeżeniem dopełnienia przez stronę określonego warunku, a strona nie dopełniła tego warunku.</a:t>
            </a:r>
          </a:p>
        </p:txBody>
      </p:sp>
    </p:spTree>
    <p:extLst>
      <p:ext uri="{BB962C8B-B14F-4D97-AF65-F5344CB8AC3E}">
        <p14:creationId xmlns:p14="http://schemas.microsoft.com/office/powerpoint/2010/main" val="280252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Środki prawne nadzwyczajne – uchylenie decyzji ostatecznej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1600" dirty="0"/>
              <a:t>Organ administracji publicznej, który wydał decyzję w I instancji, uchyla decyzję, jeżeli została ona wydana z zastrzeżeniem dopełnienia określonych czynności, a strona nie dopełniła tych czynności w wyznaczonym terminie.</a:t>
            </a:r>
          </a:p>
        </p:txBody>
      </p:sp>
    </p:spTree>
    <p:extLst>
      <p:ext uri="{BB962C8B-B14F-4D97-AF65-F5344CB8AC3E}">
        <p14:creationId xmlns:p14="http://schemas.microsoft.com/office/powerpoint/2010/main" val="148510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uproszczone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700736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dirty="0"/>
              <a:t>Organ może załatwić sprawę w postępowaniu uproszczonym, jeżeli przepisy szczególne na to zezwalają.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Postępowanie uproszczone może dotyczyć interesu prawnego lub obowiązku wyłącznie jednej strony (wyjątki muszą wynikać z przepisów szczególnych).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postępowaniu uproszczonym stosowane są przepisy o milczącym załatwieniu sprawy.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Podanie w postępowaniu uproszczonym może być wniesione za pomocą urzędowego formularza, w którym wskazuje się okoliczności istotne dla sprawy oraz przedstawia dowody.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Postępowanie dowodowe jest ograniczone do dowodów zgłoszonych przez stronę.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Termin do załatwienia sprawy – nie później niż w ciągu miesiąca.</a:t>
            </a:r>
          </a:p>
        </p:txBody>
      </p:sp>
    </p:spTree>
    <p:extLst>
      <p:ext uri="{BB962C8B-B14F-4D97-AF65-F5344CB8AC3E}">
        <p14:creationId xmlns:p14="http://schemas.microsoft.com/office/powerpoint/2010/main" val="24828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zaświadczenia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Wydawanie zaświadczeń jest czynnością materialno-techniczną.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Zaświadczenie jest urzędowym potwierdzeniem określonych faktów lub stanu prawnego.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Zaświadczenie: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wydawane jest na żądanie osoby ubiegającej się o zaświadczenie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wydawane jest, gdy przepisy prawa wymagają urzędowego potwierdzenia określonych faktów lub stanu prawnego albo gdy osoba ubiega się o zaświadczenie ze względu na swój interes prawny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wydawane jest bez zbędnej zwłoki, maksymalnie w ciągu 7 dni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odmowa wydania zaświadczenia lub odmowa wydania zaświadczenia o treści żądanej przez osobę ubiegającą się o nie następuje w drodze postanowienia, zaskarżalnego w drodze zażalenia</a:t>
            </a:r>
          </a:p>
        </p:txBody>
      </p:sp>
    </p:spTree>
    <p:extLst>
      <p:ext uri="{BB962C8B-B14F-4D97-AF65-F5344CB8AC3E}">
        <p14:creationId xmlns:p14="http://schemas.microsoft.com/office/powerpoint/2010/main" val="248654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zaświadczenia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Różnice pomiędzy zaświadczeniem a decyzją administracyjną: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zaświadczenie nie zawiera normy postępowania – decyzja zawiera normę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 wydania zaświadczenia nie jest wymagana szczególna podstawa prawna – decyzja wydawana jest zawsze na podstawie przepisów prawa powszechnie obowiązującego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można wydać wiele zaświadczeń, a fakt wydania jednego nie wyklucza wydania kolejnych – jeżeli sprawa została zakończona decyzją ostateczną, wyklucza to możliwość wydawania kolejnych decyzji w sprawie</a:t>
            </a:r>
          </a:p>
        </p:txBody>
      </p:sp>
    </p:spTree>
    <p:extLst>
      <p:ext uri="{BB962C8B-B14F-4D97-AF65-F5344CB8AC3E}">
        <p14:creationId xmlns:p14="http://schemas.microsoft.com/office/powerpoint/2010/main" val="186946376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Skarga </a:t>
            </a:r>
          </a:p>
          <a:p>
            <a:pPr marL="114300" indent="0" algn="just">
              <a:buNone/>
            </a:pPr>
            <a:r>
              <a:rPr lang="pl-PL" sz="1600" dirty="0"/>
              <a:t>wyraz niezadowolenia. Przedmiotem skargi może być w szczególności zaniedbanie lub nienależyte wykonywanie zadań przez właściwe organy państwowe, przez ich pracowników, naruszenie praworządności lub interesów skarżących, przewlekłe lub biurokratyczne załatwianie spraw.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Wniosek</a:t>
            </a:r>
            <a:r>
              <a:rPr lang="pl-PL" sz="1600" dirty="0"/>
              <a:t> </a:t>
            </a:r>
          </a:p>
          <a:p>
            <a:pPr marL="114300" indent="0" algn="just">
              <a:buNone/>
            </a:pPr>
            <a:r>
              <a:rPr lang="pl-PL" sz="1600" dirty="0"/>
              <a:t>propozycja ulepszenia pracy organu. Przedmiotem wniosku mogą być w szczególności sprawy ulepszenia organizacji, wzmocnienia praworządności, usprawnienia pracy lub zapobiegania nadużyciom, ochrony własności, lepszego zaspokajania potrzeb ludności. </a:t>
            </a:r>
          </a:p>
        </p:txBody>
      </p:sp>
    </p:spTree>
    <p:extLst>
      <p:ext uri="{BB962C8B-B14F-4D97-AF65-F5344CB8AC3E}">
        <p14:creationId xmlns:p14="http://schemas.microsoft.com/office/powerpoint/2010/main" val="331830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mają ograniczenia przedmiotowego – mogą dotyczyć każdej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są ograniczone podmiotowo – może z nimi wystąpić każdy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są ograniczone czasowo – można z nimi wystąpić w każdym czasie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są ograniczone ilościowo</a:t>
            </a:r>
          </a:p>
        </p:txBody>
      </p:sp>
    </p:spTree>
    <p:extLst>
      <p:ext uri="{BB962C8B-B14F-4D97-AF65-F5344CB8AC3E}">
        <p14:creationId xmlns:p14="http://schemas.microsoft.com/office/powerpoint/2010/main" val="276982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Skarga: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 reguły składana do organu wyższego stopnia nad tym, którego działalności dotyczy, lub do organu sprawującego nadzór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jeżeli skargę otrzymał organ, który nie jest właściwy do jej rozpatrzenia, obowiązany jest niezwłocznie, nie później niż w terminie 7 dni, przekazać ją właściwemu organowi i zawiadomić o tym fakcie skarżącego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właściwy do załatwienia skargi powinien ją załatwić bez zbędnej zwłoki, maksymalnie w ciągu miesiąca, a jeżeli ze skargą wystąpił poseł, senator lub radny – w ciągu 14 dni.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76179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Wniosek: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składany do organu, którego działalności dotyczy,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jeżeli wniosek otrzymał organ, który nie jest właściwy do jego rozpatrzenia, obowiązany jest niezwłocznie, nie później niż w terminie 7 dni, przekazać go właściwemu organowi i zawiadomić o tym fakcie wnioskodawcę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właściwy do załatwienia wniosku powinien go załatwić bez zbędnej zwłoki, maksymalnie w ciągu miesiąca, a jeżeli z wnioskiem wystąpił poseł, senator lub radny – w ciągu 14 dni.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00045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Naczelny Sąd Administracyjny i wojewódzkie sądy administracyjne sprawują wymiar sprawiedliwości poprzez kontrolę działalności administracji publicznej.</a:t>
            </a:r>
          </a:p>
        </p:txBody>
      </p:sp>
    </p:spTree>
    <p:extLst>
      <p:ext uri="{BB962C8B-B14F-4D97-AF65-F5344CB8AC3E}">
        <p14:creationId xmlns:p14="http://schemas.microsoft.com/office/powerpoint/2010/main" val="422063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FE3E5C-924A-4517-ABF6-3C76E8CBA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Samorząd terytorialny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A4E1CF-1901-49A3-94E4-85F2D6A8C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Jednostki podziału terytorialnego państwa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Województwo – organy: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sejmik województwa – organ uchwałodawczy (stanowiący)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zarząd województwa – organ wykonawczy; na czele zarządu stoi marszałek województwa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Powiat – organy: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rada powiatu – organ uchwałodawczy (stanowiący)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zarząd powiatu – organ wykonawczy; na czele zarządu stoi starosta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Gmina – organy: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rada gminy – organ uchwałodawczy (stanowiący)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wójt/burmistrz/prezydent miasta – organ wykonawczy</a:t>
            </a:r>
          </a:p>
        </p:txBody>
      </p:sp>
    </p:spTree>
    <p:extLst>
      <p:ext uri="{BB962C8B-B14F-4D97-AF65-F5344CB8AC3E}">
        <p14:creationId xmlns:p14="http://schemas.microsoft.com/office/powerpoint/2010/main" val="324185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772744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Zakres właściwości </a:t>
            </a:r>
            <a:r>
              <a:rPr lang="pl-PL" sz="1600" b="1" dirty="0"/>
              <a:t>wojewódzkich sądów administracyjnych 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orzekanie w sprawach skarg na: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decyzje administracyjne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postanowienia wydane w ogólnym postępowaniu administracyjnym, jeżeli służy na nie zażalenie lub kończą postępowanie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postanowienia wydane w postępowaniu egzekucyjnym i zabezpieczającym, jeżeli przysługuje na nie zażalenie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inne niż wymienione akty lub czynności z zakresu administracji publicznej dotyczące uprawnień lub obowiązków wynikających z przepisów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pisemne interpretacje przepisów prawa podatkowego wydane w indywidualnych sprawach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akty prawa miejscowego jednostek samorządu terytorialnego i ich związków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akty nadzoru nad działalnością organów jednostek samorządu terytorialnego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bezczynność lub przewlekłe prowadzenie postępowania 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orzekanie w sprawach sprzeciwów od decyzji organów odwoławczych uchylających decyzję organu I instancji i przekazujących sprawę do ponownego rozpoznania</a:t>
            </a:r>
          </a:p>
        </p:txBody>
      </p:sp>
    </p:spTree>
    <p:extLst>
      <p:ext uri="{BB962C8B-B14F-4D97-AF65-F5344CB8AC3E}">
        <p14:creationId xmlns:p14="http://schemas.microsoft.com/office/powerpoint/2010/main" val="350516702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Zakres właściwości </a:t>
            </a:r>
            <a:r>
              <a:rPr lang="pl-PL" sz="1600" b="1" dirty="0"/>
              <a:t>Naczelnego Sądu Administracyjnego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rozstrzyganie sporów o właściwość między organami samorządu terytorialnego i między samorządowymi kolegiami odwoławczymi oraz sporów kompetencyjnych między organami samorządu terytorialnego i organami administracji rządowej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rozpoznawanie środków odwoławczych od orzeczeń wojewódzkich sądów administracyjnych (skargi kasacyjnej, zażalenia i skargi o wznowienie postępowania)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podejmowanie uchwał mających na celu wyjaśnienie przepisów prawnych, których stosowanie wywołało rozbieżności w orzecznictwie sądów administracyjnych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podejmowanie uchwał zawierających rozstrzygnięcie zagadnień prawnych budzących poważne wątpliwości w konkretnej sprawie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rozstrzyganie innych spraw przekazanych w drodze przepisów szczególnych</a:t>
            </a:r>
          </a:p>
        </p:txBody>
      </p:sp>
    </p:spTree>
    <p:extLst>
      <p:ext uri="{BB962C8B-B14F-4D97-AF65-F5344CB8AC3E}">
        <p14:creationId xmlns:p14="http://schemas.microsoft.com/office/powerpoint/2010/main" val="22899269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Właściwość sądów administracyjnych: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domniemanie właściwości wojewódzkich sądów administracyjnych – sprawy, które nie zostały zastrzeżone do właściwości Naczelnego Sądu Administracyjnego należą do wojewódzkich sądów administracyjnych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właściwość miejscowa – właściwy miejscowo jest ten wojewódzki sąd administracyjny, na obszarze działania którego ma siedzibę organ, którego działalność została zaskarżona </a:t>
            </a:r>
          </a:p>
        </p:txBody>
      </p:sp>
    </p:spTree>
    <p:extLst>
      <p:ext uri="{BB962C8B-B14F-4D97-AF65-F5344CB8AC3E}">
        <p14:creationId xmlns:p14="http://schemas.microsoft.com/office/powerpoint/2010/main" val="112854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Skład sądu</a:t>
            </a:r>
          </a:p>
          <a:p>
            <a:pPr marL="114300" indent="0">
              <a:buNone/>
            </a:pPr>
            <a:r>
              <a:rPr lang="pl-PL" sz="1600" dirty="0"/>
              <a:t> sądy administracyjne orzekają w składzie trzech sędziów, chyba że ustawa stanowi inaczej.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Strony postępowania: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skarżący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 organ, którego działalności dotyczy skarga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Podmioty uprawnione do wniesienia skargi: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każdy, kto ma w tym interes prawny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prokurator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Rzecznik Praw Obywatelskich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Rzecznik Praw Dziecka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Rzecznik Małych i Średnich Przedsiębiorców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organizacja społeczna w zakresie swojej statutowej działalności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inny podmiot, któremu prawo wniesienia skargi przyznają przepisy prawa</a:t>
            </a:r>
          </a:p>
        </p:txBody>
      </p:sp>
    </p:spTree>
    <p:extLst>
      <p:ext uri="{BB962C8B-B14F-4D97-AF65-F5344CB8AC3E}">
        <p14:creationId xmlns:p14="http://schemas.microsoft.com/office/powerpoint/2010/main" val="402123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Zdolność sądowa </a:t>
            </a:r>
          </a:p>
          <a:p>
            <a:pPr marL="114300" indent="0" algn="just">
              <a:buNone/>
            </a:pPr>
            <a:r>
              <a:rPr lang="pl-PL" sz="1600" dirty="0"/>
              <a:t>odpowiada zdolności prawnej – zdolność do bycia stroną postępowania </a:t>
            </a:r>
            <a:r>
              <a:rPr lang="pl-PL" sz="1600" dirty="0" err="1"/>
              <a:t>sądowoadministracyjnego</a:t>
            </a: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Zdolność procesowa </a:t>
            </a:r>
          </a:p>
          <a:p>
            <a:pPr marL="114300" indent="0" algn="just">
              <a:buNone/>
            </a:pPr>
            <a:r>
              <a:rPr lang="pl-PL" sz="1600" dirty="0"/>
              <a:t>odpowiada zdolności do czynności prawnych – zdolność do podejmowania czynności w postępowaniu </a:t>
            </a:r>
            <a:r>
              <a:rPr lang="pl-PL" sz="1600" dirty="0" err="1"/>
              <a:t>sądowoadministracyjnym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21789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dirty="0"/>
              <a:t>Warunki wniesienia </a:t>
            </a:r>
            <a:r>
              <a:rPr lang="pl-PL" sz="1600" b="1" dirty="0"/>
              <a:t>skargi do sądu administracyjnego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legitymacja skargowa</a:t>
            </a:r>
            <a:r>
              <a:rPr lang="pl-PL" sz="1600" dirty="0"/>
              <a:t> </a:t>
            </a:r>
          </a:p>
          <a:p>
            <a:pPr marL="114300" indent="0" algn="just">
              <a:buNone/>
            </a:pPr>
            <a:r>
              <a:rPr lang="pl-PL" sz="1600" dirty="0"/>
              <a:t>uprawnienie do wniesienia skargi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wyczerpanie środków zaskarżenia</a:t>
            </a:r>
            <a:r>
              <a:rPr lang="pl-PL" sz="1600" dirty="0"/>
              <a:t> </a:t>
            </a:r>
          </a:p>
          <a:p>
            <a:pPr marL="114300" indent="0" algn="just">
              <a:buNone/>
            </a:pPr>
            <a:r>
              <a:rPr lang="pl-PL" sz="1600" dirty="0"/>
              <a:t>skarżący skorzystał z odwołania/zażalenia/ponaglenia do organu wyższego stopnia; wymóg ten nie dotyczy prokuratora, RPO i RPD</a:t>
            </a:r>
          </a:p>
          <a:p>
            <a:pPr marL="114300" indent="0" algn="just">
              <a:buNone/>
            </a:pPr>
            <a:r>
              <a:rPr lang="pl-PL" sz="1600" dirty="0"/>
              <a:t>* skorzystanie z wniosku o ponowne rozpatrzenie sprawy przez ten sam organ nie jest konieczne dla skorzystania ze skargi do sądu administracyjnego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 do wniesienia skargi</a:t>
            </a:r>
            <a:r>
              <a:rPr lang="pl-PL" sz="1600" dirty="0"/>
              <a:t> </a:t>
            </a:r>
          </a:p>
          <a:p>
            <a:pPr marL="114300" indent="0" algn="just">
              <a:buNone/>
            </a:pPr>
            <a:r>
              <a:rPr lang="pl-PL" sz="1600" dirty="0"/>
              <a:t>30 dni od dnia doręczenia skarżącemu rozstrzygnięcia w sprawie; dla prokuratora, RPO i RPD – 6 miesięcy od dnia doręczenia stronie rozstrzygnięcia w sprawie indywidualnej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tryb wniesienia</a:t>
            </a:r>
            <a:r>
              <a:rPr lang="pl-PL" sz="1600" dirty="0"/>
              <a:t> </a:t>
            </a:r>
          </a:p>
          <a:p>
            <a:pPr marL="114300" indent="0" algn="just">
              <a:buNone/>
            </a:pPr>
            <a:r>
              <a:rPr lang="pl-PL" sz="1600" dirty="0"/>
              <a:t>skarga jest wnoszona za pośrednictwem organu, którego działalności dotyczy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uiszczenie wpisu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Wniesienie skargi do sądu administracyjnego nie wstrzymuje wykonania rozstrzygnięcia organu administracji.</a:t>
            </a:r>
          </a:p>
        </p:txBody>
      </p:sp>
    </p:spTree>
    <p:extLst>
      <p:ext uri="{BB962C8B-B14F-4D97-AF65-F5344CB8AC3E}">
        <p14:creationId xmlns:p14="http://schemas.microsoft.com/office/powerpoint/2010/main" val="65540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Sąd administracyjny może: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odrzucić skargę – bez oceny merytorycznej działalności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oddalić skargę – jeżeli działalność organu była poprawna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uwzględnić skargę – jeżeli działalność organu była niepoprawna</a:t>
            </a:r>
          </a:p>
        </p:txBody>
      </p:sp>
    </p:spTree>
    <p:extLst>
      <p:ext uri="{BB962C8B-B14F-4D97-AF65-F5344CB8AC3E}">
        <p14:creationId xmlns:p14="http://schemas.microsoft.com/office/powerpoint/2010/main" val="141291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978B4F-8643-4A18-BB54-95C8D05FF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8873EE-5F98-45F2-902A-7CB4D4B87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Warunki wniesienia </a:t>
            </a:r>
            <a:r>
              <a:rPr lang="pl-PL" sz="1600" b="1" dirty="0"/>
              <a:t>sprzeciwu od decyzji: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przysługuje na decyzję organu odwoławczego uchylającą w całości decyzję organu I </a:t>
            </a:r>
            <a:r>
              <a:rPr lang="pl-PL" sz="1600" dirty="0" err="1"/>
              <a:t>instacji</a:t>
            </a:r>
            <a:r>
              <a:rPr lang="pl-PL" sz="1600" dirty="0"/>
              <a:t> i zwracającą sprawę do ponownego rozpoznania (gdy decyzja została wydana z naruszeniem przepisów postępowania i konieczne jest wyjaśnienie istotnego dla rozstrzygnięcia zakresu sprawy)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wnoszony przez stronę niezadowoloną z treści decyzji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sprzeciw powinien zawierać żądanie uchylenia zaskarżonej decyzji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termin do wniesienia sprzeciwu - </a:t>
            </a:r>
            <a:r>
              <a:rPr lang="pl-PL" sz="1600" dirty="0"/>
              <a:t>14 dni od dnia doręczenia decyzji</a:t>
            </a:r>
            <a:r>
              <a:rPr lang="pl-PL" sz="1600" b="1" dirty="0"/>
              <a:t> </a:t>
            </a:r>
            <a:r>
              <a:rPr lang="pl-PL" sz="1600" dirty="0"/>
              <a:t>skarżącemu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tryb wniesienia – </a:t>
            </a:r>
            <a:r>
              <a:rPr lang="pl-PL" sz="1600" dirty="0"/>
              <a:t>sprzeciw wnoszony jest za pośrednictwem organu, którego decyzji dotyczy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Rozstrzygnięcie sądu – </a:t>
            </a:r>
            <a:r>
              <a:rPr lang="pl-PL" sz="1600" dirty="0"/>
              <a:t>w ciągu 30 dni od dnia wpływu sprzeciwu</a:t>
            </a:r>
            <a:r>
              <a:rPr lang="pl-PL" sz="1600" b="1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uchylenie decyzji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odmowa uchylenia zaskarżonej decyzji</a:t>
            </a:r>
          </a:p>
        </p:txBody>
      </p:sp>
    </p:spTree>
    <p:extLst>
      <p:ext uri="{BB962C8B-B14F-4D97-AF65-F5344CB8AC3E}">
        <p14:creationId xmlns:p14="http://schemas.microsoft.com/office/powerpoint/2010/main" val="411456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Środki odwoławcze w postępowaniu </a:t>
            </a:r>
            <a:r>
              <a:rPr lang="pl-PL" sz="1600" dirty="0" err="1"/>
              <a:t>sądowoadministracyjnym</a:t>
            </a:r>
            <a:r>
              <a:rPr lang="pl-PL" sz="1600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skarga kasacyjna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zażalenie</a:t>
            </a:r>
          </a:p>
        </p:txBody>
      </p:sp>
    </p:spTree>
    <p:extLst>
      <p:ext uri="{BB962C8B-B14F-4D97-AF65-F5344CB8AC3E}">
        <p14:creationId xmlns:p14="http://schemas.microsoft.com/office/powerpoint/2010/main" val="397163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91676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Skarga kasacyjna </a:t>
            </a:r>
            <a:r>
              <a:rPr lang="pl-PL" sz="1600" dirty="0"/>
              <a:t>– warunki wniesienia</a:t>
            </a:r>
            <a:r>
              <a:rPr lang="pl-PL" sz="1600" b="1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naruszenie prawa materialnego przez jego błędną wykładnię lub niewłaściwe zastosowanie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naruszenie przepisów postępowania, jeżeli uchybienie to mogło mieć istotny wpływ na wynik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przymus adwokacko-radcowski – skargę może sporządzić adwokat, radca prawny, rzecznik patentowy (w sprawach własności przemysłowej), doradca podatkowy (w sprawach obowiązków podatkowych i celnych)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termin – 30 dni od dnia doręczenia stronie odpisu orzeczenia z uzasadnieniem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 wniesienia – za pośrednictwem wojewódzkiego sądu administracyjnego, którego orzeczenia dotyczy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Skarga kasacyjna powinna zawierać: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zaskarżonego orzeczenia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przytoczenie podstaw kasacyjnych i ich uzasadnienie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wniosek o uchylenie lub zmianę orzeczenia sądu z oznaczeniem zakresu żądanego uchylenia lub zmiany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Naczelny Sąd Administracyjny może: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oddalić skargę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uwzględnić skargę</a:t>
            </a:r>
          </a:p>
        </p:txBody>
      </p:sp>
    </p:spTree>
    <p:extLst>
      <p:ext uri="{BB962C8B-B14F-4D97-AF65-F5344CB8AC3E}">
        <p14:creationId xmlns:p14="http://schemas.microsoft.com/office/powerpoint/2010/main" val="228209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1D6C27-EAFF-42F6-8987-95C2A2374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jednostki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4191BA-4397-4C86-A5C7-70953CFAF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Klasyfikacja wolności i praw na gruncie Konstytucji RP: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wolności i prawa osobiste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wolności i prawa polityczne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wolności i prawa ekonomiczne, socjalne i kulturalne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7935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Zażalenie </a:t>
            </a:r>
            <a:r>
              <a:rPr lang="pl-PL" sz="1600" dirty="0"/>
              <a:t>– przysługuje na postanowienia wojewódzkiego sądu administracyjnego.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Zażalenie – </a:t>
            </a:r>
            <a:r>
              <a:rPr lang="pl-PL" sz="1600" dirty="0"/>
              <a:t>warunki wniesienia: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termin – 7 dni od doręczenia postanowienia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powinno zawierać wskazanie zaskarżonego postanowienia i wniosek o jego zmianę lub uchylenie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zażalenie na postanowienie o odrzuceniu skargi kasacyjnej podlega przymusowi adwokacko-radcowskiemu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 wniesienia – za pośrednictwem wojewódzkiego sądu administracyjnego</a:t>
            </a:r>
          </a:p>
        </p:txBody>
      </p:sp>
    </p:spTree>
    <p:extLst>
      <p:ext uri="{BB962C8B-B14F-4D97-AF65-F5344CB8AC3E}">
        <p14:creationId xmlns:p14="http://schemas.microsoft.com/office/powerpoint/2010/main" val="220375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B2F54C-0FEE-4CD6-ACA2-EBF2944D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jednostki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1B8168-FC8E-4B67-BA0B-4FDEC5A36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Zasada poszanowania godności człowieka</a:t>
            </a:r>
            <a:r>
              <a:rPr lang="pl-PL" sz="1600" dirty="0"/>
              <a:t> – art. 30 Konstytucji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otwiera Konstytucję na porządek </a:t>
            </a:r>
            <a:r>
              <a:rPr lang="pl-PL" sz="1600" dirty="0" err="1"/>
              <a:t>prawnonaturalny</a:t>
            </a: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wskazuje wartość podstawową, determinującą proces wykładni i stosowania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wyznacza system i zakres poszczególnych wolności i praw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ustanawia prawo podmiotowe do poszanowania godności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Zasada wolności </a:t>
            </a:r>
            <a:r>
              <a:rPr lang="pl-PL" sz="1600" dirty="0"/>
              <a:t>– art. 31 ust. 1 i ust. 2 Konstytucji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ustrojowa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systemu wolności i praw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samoistne prawo podmiotowe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95670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6284</Words>
  <Application>Microsoft Office PowerPoint</Application>
  <PresentationFormat>Panoramiczny</PresentationFormat>
  <Paragraphs>857</Paragraphs>
  <Slides>80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80</vt:i4>
      </vt:variant>
    </vt:vector>
  </HeadingPairs>
  <TitlesOfParts>
    <vt:vector size="87" baseType="lpstr">
      <vt:lpstr>Arial</vt:lpstr>
      <vt:lpstr>Book Antiqua</vt:lpstr>
      <vt:lpstr>Calibri</vt:lpstr>
      <vt:lpstr>Century Gothic</vt:lpstr>
      <vt:lpstr>Wingdings</vt:lpstr>
      <vt:lpstr>Apteka</vt:lpstr>
      <vt:lpstr>1_Apteka</vt:lpstr>
      <vt:lpstr>Podstawy prawa</vt:lpstr>
      <vt:lpstr>Narodowy bank polski</vt:lpstr>
      <vt:lpstr>Narodowy bank polski</vt:lpstr>
      <vt:lpstr>Narodowy bank polski</vt:lpstr>
      <vt:lpstr>Narodowy bank polski</vt:lpstr>
      <vt:lpstr>Narodowy bank polski</vt:lpstr>
      <vt:lpstr>Samorząd terytorialny</vt:lpstr>
      <vt:lpstr>Status jednostki</vt:lpstr>
      <vt:lpstr>Status jednostki</vt:lpstr>
      <vt:lpstr>Status jednostki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Prawo i 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</vt:lpstr>
      <vt:lpstr>Postępowanie administracyjne Środki prawne nadzwyczajne – wznowienie postępowania</vt:lpstr>
      <vt:lpstr>Postępowanie administracyjne Środki prawne nadzwyczajne – wznowienie postępowania</vt:lpstr>
      <vt:lpstr>Postępowanie administracyjne Środki prawne nadzwyczajne – wznowienie postępowania</vt:lpstr>
      <vt:lpstr>Postępowanie administracyjne Środki prawne nadzwyczajne – uchylenie lub zmiana decyzji, przez którą strona nie nabyła uprawnień</vt:lpstr>
      <vt:lpstr>Postępowanie administracyjne Środki prawne nadzwyczajne – uchylenie lub zmiana decyzji, przez którą strona nabyła uprawnienia</vt:lpstr>
      <vt:lpstr>Postępowanie administracyjne Środki prawne nadzwyczajne – stwierdzenie nieważności decyzji</vt:lpstr>
      <vt:lpstr>Postępowanie administracyjne Środki prawne nadzwyczajne – stwierdzenie nieważności decyzji</vt:lpstr>
      <vt:lpstr>Postępowanie administracyjne Środki prawne nadzwyczajne – uchylenie lub zmiana decyzji, przez którą strona nabyła uprawnienia bez zgody strony</vt:lpstr>
      <vt:lpstr>Postępowanie administracyjne Środki prawne nadzwyczajne – wygaśnięcie decyzji</vt:lpstr>
      <vt:lpstr>Postępowanie administracyjne Środki prawne nadzwyczajne – uchylenie decyzji ostatecznej</vt:lpstr>
      <vt:lpstr>Postępowanie administracyjne postępowanie uproszczone</vt:lpstr>
      <vt:lpstr>Postępowanie administracyjne zaświadczenia</vt:lpstr>
      <vt:lpstr>Postępowanie administracyjne zaświadczenia</vt:lpstr>
      <vt:lpstr>Postępowanie administracyjne skargi i wnioski</vt:lpstr>
      <vt:lpstr>Postępowanie administracyjne Skargi i wnioski</vt:lpstr>
      <vt:lpstr>Postępowanie administracyjne Skargi i wnioski</vt:lpstr>
      <vt:lpstr>Postępowanie administracyjne Skargi i wnioski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2024-06-09T13:51:45Z</dcterms:created>
  <dcterms:modified xsi:type="dcterms:W3CDTF">2024-06-09T13:54:33Z</dcterms:modified>
</cp:coreProperties>
</file>