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</p:sldMasterIdLst>
  <p:notesMasterIdLst>
    <p:notesMasterId r:id="rId37"/>
  </p:notesMasterIdLst>
  <p:sldIdLst>
    <p:sldId id="256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90" r:id="rId14"/>
    <p:sldId id="291" r:id="rId15"/>
    <p:sldId id="292" r:id="rId16"/>
    <p:sldId id="293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6" r:id="rId27"/>
    <p:sldId id="277" r:id="rId28"/>
    <p:sldId id="278" r:id="rId29"/>
    <p:sldId id="280" r:id="rId30"/>
    <p:sldId id="283" r:id="rId31"/>
    <p:sldId id="284" r:id="rId32"/>
    <p:sldId id="286" r:id="rId33"/>
    <p:sldId id="287" r:id="rId34"/>
    <p:sldId id="288" r:id="rId35"/>
    <p:sldId id="289" r:id="rId3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notatek</a:t>
            </a:r>
          </a:p>
        </p:txBody>
      </p:sp>
      <p:sp>
        <p:nvSpPr>
          <p:cNvPr id="191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&lt;główka&gt;</a:t>
            </a:r>
          </a:p>
        </p:txBody>
      </p:sp>
      <p:sp>
        <p:nvSpPr>
          <p:cNvPr id="192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&lt;data/godzina&gt;</a:t>
            </a:r>
          </a:p>
        </p:txBody>
      </p:sp>
      <p:sp>
        <p:nvSpPr>
          <p:cNvPr id="193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&lt;stopka&gt;</a:t>
            </a:r>
          </a:p>
        </p:txBody>
      </p:sp>
      <p:sp>
        <p:nvSpPr>
          <p:cNvPr id="194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20208C27-9A62-4D45-A637-28B8B80D49A9}" type="slidenum"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‹#›</a:t>
            </a:fld>
            <a:endParaRPr lang="pl-PL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Jest to schemat obiegu dóbr i pieniądza w gospodarce.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20208C27-9A62-4D45-A637-28B8B80D49A9}" type="slidenum">
              <a:rPr lang="pl-PL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1</a:t>
            </a:fld>
            <a:endParaRPr lang="pl-PL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CustomShape 1"/>
          <p:cNvSpPr/>
          <p:nvPr/>
        </p:nvSpPr>
        <p:spPr>
          <a:xfrm>
            <a:off x="2143080" y="695160"/>
            <a:ext cx="2570760" cy="34279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56880" cy="4113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CustomShape 1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F038687F-3B81-4B8D-A9D0-E0339632FB00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pPr algn="r">
                <a:lnSpc>
                  <a:spcPct val="100000"/>
                </a:lnSpc>
              </a:pPr>
              <a:t>26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4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120" cy="4113720"/>
          </a:xfrm>
          <a:prstGeom prst="rect">
            <a:avLst/>
          </a:prstGeom>
        </p:spPr>
        <p:txBody>
          <a:bodyPr lIns="92160" tIns="46080" rIns="92160" bIns="46080"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CustomShape 1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63F5A0D-A287-48AB-A249-CD939524BD63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pPr algn="r">
                <a:lnSpc>
                  <a:spcPct val="100000"/>
                </a:lnSpc>
              </a:pPr>
              <a:t>27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6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120" cy="4113720"/>
          </a:xfrm>
          <a:prstGeom prst="rect">
            <a:avLst/>
          </a:prstGeom>
        </p:spPr>
        <p:txBody>
          <a:bodyPr lIns="92160" tIns="46080" rIns="92160" bIns="46080"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CustomShape 1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A935D0AE-D9F1-4478-BE09-624A9C71F522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pPr algn="r">
                <a:lnSpc>
                  <a:spcPct val="100000"/>
                </a:lnSpc>
              </a:pPr>
              <a:t>30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120" cy="4113720"/>
          </a:xfrm>
          <a:prstGeom prst="rect">
            <a:avLst/>
          </a:prstGeom>
        </p:spPr>
        <p:txBody>
          <a:bodyPr lIns="92160" tIns="46080" rIns="92160" bIns="46080"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CustomShape 1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5FCB1DC1-79F5-46B7-9706-B23CC1027E84}" type="slidenum"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pPr algn="r">
                <a:lnSpc>
                  <a:spcPct val="100000"/>
                </a:lnSpc>
              </a:pPr>
              <a:t>31</a:t>
            </a:fld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0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120" cy="4113720"/>
          </a:xfrm>
          <a:prstGeom prst="rect">
            <a:avLst/>
          </a:prstGeom>
        </p:spPr>
        <p:txBody>
          <a:bodyPr lIns="92160" tIns="46080" rIns="92160" bIns="46080"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CustomShape 1"/>
          <p:cNvSpPr/>
          <p:nvPr/>
        </p:nvSpPr>
        <p:spPr>
          <a:xfrm>
            <a:off x="2143080" y="695160"/>
            <a:ext cx="2570760" cy="34279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56880" cy="4113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CustomShape 1"/>
          <p:cNvSpPr/>
          <p:nvPr/>
        </p:nvSpPr>
        <p:spPr>
          <a:xfrm>
            <a:off x="0" y="-7167600"/>
            <a:ext cx="360" cy="157215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56880" cy="4113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CustomShape 1"/>
          <p:cNvSpPr/>
          <p:nvPr/>
        </p:nvSpPr>
        <p:spPr>
          <a:xfrm>
            <a:off x="0" y="-7167600"/>
            <a:ext cx="360" cy="157215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56880" cy="411372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l-PL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 tym, co produkować decydują nabywcy.</a:t>
            </a:r>
            <a:r>
              <a:rPr lang="pl-PL" sz="2000" b="0" strike="noStrike" spc="-1" baseline="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O tym jak produkować decyduje konkurencja między producentami, polegająca na obniżaniu kosztów produkcji poprzez poszukiwanie technologii nowszych, efektywniejszych. Natomiast dla kogo produkować – o tym decyduje podział dochodu w społeczeństwie.</a:t>
            </a:r>
            <a:endParaRPr lang="pl-PL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20208C27-9A62-4D45-A637-28B8B80D49A9}" type="slidenum">
              <a:rPr lang="pl-PL" sz="14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pPr algn="r"/>
              <a:t>8</a:t>
            </a:fld>
            <a:endParaRPr lang="pl-PL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CustomShape 1"/>
          <p:cNvSpPr/>
          <p:nvPr/>
        </p:nvSpPr>
        <p:spPr>
          <a:xfrm>
            <a:off x="2143080" y="695160"/>
            <a:ext cx="2570760" cy="34279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56880" cy="4113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CustomShape 1"/>
          <p:cNvSpPr/>
          <p:nvPr/>
        </p:nvSpPr>
        <p:spPr>
          <a:xfrm>
            <a:off x="2143080" y="695160"/>
            <a:ext cx="2570760" cy="34279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56880" cy="4113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CustomShape 1"/>
          <p:cNvSpPr/>
          <p:nvPr/>
        </p:nvSpPr>
        <p:spPr>
          <a:xfrm>
            <a:off x="0" y="-7167600"/>
            <a:ext cx="360" cy="157215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8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56880" cy="4113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CustomShape 1"/>
          <p:cNvSpPr/>
          <p:nvPr/>
        </p:nvSpPr>
        <p:spPr>
          <a:xfrm>
            <a:off x="2143080" y="695160"/>
            <a:ext cx="2570760" cy="34279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56880" cy="41137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7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9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tytułu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l-PL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tytułu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l-PL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tytułu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l-PL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tytułu</a:t>
            </a: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tytułu</a:t>
            </a: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539640" y="188640"/>
            <a:ext cx="7771320" cy="776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Rynek i jego prawa</a:t>
            </a:r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96" name="Picture 2"/>
          <p:cNvPicPr/>
          <p:nvPr/>
        </p:nvPicPr>
        <p:blipFill>
          <a:blip r:embed="rId3" cstate="print"/>
          <a:stretch/>
        </p:blipFill>
        <p:spPr>
          <a:xfrm>
            <a:off x="971640" y="1247760"/>
            <a:ext cx="7619400" cy="53488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/>
              <a:t>Monopol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r>
              <a:rPr lang="pl-PL" dirty="0"/>
              <a:t>-</a:t>
            </a:r>
            <a:r>
              <a:rPr lang="pl-PL" dirty="0" smtClean="0"/>
              <a:t>Jeden producent bądź sprzedawca</a:t>
            </a:r>
          </a:p>
          <a:p>
            <a:r>
              <a:rPr lang="pl-PL" dirty="0" smtClean="0"/>
              <a:t>-Monopolista jest </a:t>
            </a:r>
            <a:r>
              <a:rPr lang="pl-PL" dirty="0" err="1" smtClean="0"/>
              <a:t>cenodawcą</a:t>
            </a:r>
            <a:r>
              <a:rPr lang="pl-PL" dirty="0" smtClean="0"/>
              <a:t> (jedynym ograniczeniem jest popyt na jego produkty)</a:t>
            </a:r>
          </a:p>
          <a:p>
            <a:r>
              <a:rPr lang="pl-PL" dirty="0" smtClean="0"/>
              <a:t>-Brak konkurencji </a:t>
            </a:r>
            <a:r>
              <a:rPr lang="pl-PL" dirty="0" err="1" smtClean="0"/>
              <a:t>pozacenowej</a:t>
            </a:r>
            <a:endParaRPr lang="pl-PL" dirty="0" smtClean="0"/>
          </a:p>
          <a:p>
            <a:r>
              <a:rPr lang="pl-PL" dirty="0" smtClean="0"/>
              <a:t>-Bardzo silne bariery wejścia na rynek (nieprzekraczalne)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/>
              <a:t>Konkurencja Monopolistyczna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r>
              <a:rPr lang="pl-PL" dirty="0" smtClean="0"/>
              <a:t>-Wiele podmiotów</a:t>
            </a:r>
          </a:p>
          <a:p>
            <a:r>
              <a:rPr lang="pl-PL" dirty="0" smtClean="0"/>
              <a:t>-Produkty różnych producentów są bliskimi substytutami, ale w pewnym stopniu są zróżnicowane</a:t>
            </a:r>
          </a:p>
          <a:p>
            <a:r>
              <a:rPr lang="pl-PL" dirty="0" smtClean="0"/>
              <a:t>-Wpływ producentów na cenę jest powiązany ze stopniem zróżnicowania produktu</a:t>
            </a:r>
          </a:p>
          <a:p>
            <a:r>
              <a:rPr lang="pl-PL" dirty="0" smtClean="0"/>
              <a:t>-Występuje konkurencja </a:t>
            </a:r>
            <a:r>
              <a:rPr lang="pl-PL" dirty="0" err="1" smtClean="0"/>
              <a:t>pozacenowa</a:t>
            </a:r>
            <a:r>
              <a:rPr lang="pl-PL" dirty="0" smtClean="0"/>
              <a:t> (reklama, promocja)</a:t>
            </a:r>
          </a:p>
          <a:p>
            <a:r>
              <a:rPr lang="pl-PL" dirty="0" smtClean="0"/>
              <a:t>-Bariery wejścia są </a:t>
            </a:r>
            <a:r>
              <a:rPr lang="pl-PL" dirty="0" err="1" smtClean="0"/>
              <a:t>nieiwlkie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/>
              <a:t>Oligopol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r>
              <a:rPr lang="pl-PL" dirty="0" smtClean="0"/>
              <a:t>-Może być bez porozumienia, albo z porozumieniem</a:t>
            </a:r>
          </a:p>
          <a:p>
            <a:r>
              <a:rPr lang="pl-PL" dirty="0" smtClean="0"/>
              <a:t>-Występuje kilku silnych producentów</a:t>
            </a:r>
          </a:p>
          <a:p>
            <a:r>
              <a:rPr lang="pl-PL" dirty="0" smtClean="0"/>
              <a:t>-Występuje współzależność cenowa</a:t>
            </a:r>
          </a:p>
          <a:p>
            <a:r>
              <a:rPr lang="pl-PL" dirty="0" smtClean="0"/>
              <a:t>-Występuje „pochód nowości” i jest on źródłem przewagi konkurencyjnej</a:t>
            </a:r>
          </a:p>
          <a:p>
            <a:r>
              <a:rPr lang="pl-PL" dirty="0" smtClean="0"/>
              <a:t>-Bariery wejścia są duże, głównie o charakterze kosztowym.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stomShape 2"/>
          <p:cNvSpPr/>
          <p:nvPr/>
        </p:nvSpPr>
        <p:spPr>
          <a:xfrm>
            <a:off x="323528" y="764704"/>
            <a:ext cx="8568360" cy="4966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0000"/>
              </a:lnSpc>
            </a:pPr>
            <a:r>
              <a:rPr lang="pl-PL" sz="3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 </a:t>
            </a:r>
            <a:r>
              <a:rPr lang="pl-PL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podmiotów rynku zalicza się kupujących, sprzedających i państwo. </a:t>
            </a:r>
            <a:endParaRPr lang="pl-PL" sz="32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Kupujący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(konsumenci) reprezentują popytową stronę rynku - głównie gospodarstwa domowe, które starają się na rynku dokonać zakupu najbardziej je satysfakcjonującego koszyka (zestawu) dóbr.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Drugą grupę podmiotów stanowią sprzedawcy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(producenci), którzy kierując się chęcią uzyskania zysków zajmują się produkcją i sprzedażą dóbr nabywanych przez konsumentów. 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Trzecim ważnym podmiotem rynkowym jest państwo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które za pomocą różnych instrumentów działających bezpośrednio lub pośrednich wpływa na rynek w celu poprawy ogólnej sytuacji gospodarczej i społecznej. 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CustomShape 1"/>
          <p:cNvSpPr/>
          <p:nvPr/>
        </p:nvSpPr>
        <p:spPr>
          <a:xfrm>
            <a:off x="457200" y="692280"/>
            <a:ext cx="8228520" cy="5432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Przedmiotem rynku są dobra czyli produkty i usługi, które są oferowane i kupowane na rynku.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Elementami rynku są natomiast 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popyt, 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podaż,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cena. 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>
            <a:off x="539640" y="638280"/>
            <a:ext cx="8190360" cy="703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pl-PL" sz="2400" b="1" strike="noStrike" spc="-1" dirty="0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Popyt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to odwrotna relacja między ceną a ilością dóbr, którą konsumenci są skłonni nabyć, przy założeniu </a:t>
            </a:r>
            <a:r>
              <a:rPr lang="pl-PL" sz="2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ceteris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pl-PL" sz="2400" b="1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paribus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5" name="CustomShape 2"/>
          <p:cNvSpPr/>
          <p:nvPr/>
        </p:nvSpPr>
        <p:spPr>
          <a:xfrm>
            <a:off x="250920" y="4625640"/>
            <a:ext cx="8712720" cy="222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just">
              <a:lnSpc>
                <a:spcPct val="100000"/>
              </a:lnSpc>
            </a:pPr>
            <a:r>
              <a:rPr lang="pl-PL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Rozróżniamy: </a:t>
            </a:r>
            <a:endParaRPr lang="pl-PL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Font typeface="Arial"/>
              <a:buAutoNum type="alphaLcParenR"/>
            </a:pPr>
            <a:r>
              <a:rPr lang="pl-PL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indywidualną krzywą </a:t>
            </a:r>
            <a:r>
              <a:rPr lang="pl-PL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popytu,</a:t>
            </a:r>
            <a:endParaRPr lang="pl-PL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Font typeface="Arial"/>
              <a:buAutoNum type="alphaLcParenR"/>
            </a:pPr>
            <a:r>
              <a:rPr lang="pl-PL" sz="20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rynkową krzywą </a:t>
            </a:r>
            <a:r>
              <a:rPr lang="pl-PL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popytu.</a:t>
            </a:r>
            <a:endParaRPr lang="pl-PL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6" name="Line 3"/>
          <p:cNvSpPr/>
          <p:nvPr/>
        </p:nvSpPr>
        <p:spPr>
          <a:xfrm flipV="1">
            <a:off x="900000" y="1596960"/>
            <a:ext cx="1440" cy="256680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7" name="Line 4"/>
          <p:cNvSpPr/>
          <p:nvPr/>
        </p:nvSpPr>
        <p:spPr>
          <a:xfrm>
            <a:off x="900000" y="4140000"/>
            <a:ext cx="3959280" cy="144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8" name="Line 5"/>
          <p:cNvSpPr/>
          <p:nvPr/>
        </p:nvSpPr>
        <p:spPr>
          <a:xfrm>
            <a:off x="900000" y="2160360"/>
            <a:ext cx="1979640" cy="197964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19" name="CustomShape 6"/>
          <p:cNvSpPr/>
          <p:nvPr/>
        </p:nvSpPr>
        <p:spPr>
          <a:xfrm>
            <a:off x="539640" y="1800360"/>
            <a:ext cx="502200" cy="3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89000"/>
              </a:lnSpc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0" name="CustomShape 7"/>
          <p:cNvSpPr/>
          <p:nvPr/>
        </p:nvSpPr>
        <p:spPr>
          <a:xfrm>
            <a:off x="4675320" y="4140360"/>
            <a:ext cx="321120" cy="3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89000"/>
              </a:lnSpc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q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1" name="CustomShape 8"/>
          <p:cNvSpPr/>
          <p:nvPr/>
        </p:nvSpPr>
        <p:spPr>
          <a:xfrm>
            <a:off x="720720" y="4299120"/>
            <a:ext cx="322920" cy="3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89000"/>
              </a:lnSpc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0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2" name="CustomShape 9"/>
          <p:cNvSpPr/>
          <p:nvPr/>
        </p:nvSpPr>
        <p:spPr>
          <a:xfrm>
            <a:off x="2879640" y="3780000"/>
            <a:ext cx="321120" cy="3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89000"/>
              </a:lnSpc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>
            <a:off x="251520" y="908720"/>
            <a:ext cx="8711280" cy="365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pl-PL" sz="32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Wielkość popytu </a:t>
            </a:r>
            <a:r>
              <a:rPr lang="pl-PL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to jedna relacja między ceną i ilością, jeden punkt na krzywej.</a:t>
            </a: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Popyt to wszystkie relacje między cenami i ilościami dobra, jest to zatem cała krzywa popytu.</a:t>
            </a: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CustomShape 1"/>
          <p:cNvSpPr/>
          <p:nvPr/>
        </p:nvSpPr>
        <p:spPr>
          <a:xfrm>
            <a:off x="304920" y="720720"/>
            <a:ext cx="8634960" cy="568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8000"/>
              </a:lnSpc>
            </a:pPr>
            <a:r>
              <a:rPr lang="pl-PL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Zmiana położenia samej krzywej</a:t>
            </a:r>
            <a:r>
              <a:rPr lang="pl-PL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ilustruje reakcję na zmiany czynników pozacenowych. </a:t>
            </a:r>
            <a:endParaRPr lang="pl-PL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8000"/>
              </a:lnSpc>
            </a:pPr>
            <a:r>
              <a:rPr lang="pl-PL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Determinanty popytu, czyli czynniki powodujące </a:t>
            </a:r>
            <a:endParaRPr lang="pl-PL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7000"/>
              </a:lnSpc>
            </a:pPr>
            <a:r>
              <a:rPr lang="pl-PL" sz="2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przesunięcie całej krzywej popytu:</a:t>
            </a:r>
            <a:endParaRPr lang="pl-PL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7000"/>
              </a:lnSpc>
            </a:pPr>
            <a:r>
              <a:rPr lang="pl-PL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zmiana cen dóbr komplementarnych </a:t>
            </a:r>
            <a:endParaRPr lang="pl-PL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7000"/>
              </a:lnSpc>
            </a:pPr>
            <a:r>
              <a:rPr lang="pl-PL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zmiany cen substytutów</a:t>
            </a:r>
            <a:endParaRPr lang="pl-PL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7000"/>
              </a:lnSpc>
            </a:pPr>
            <a:r>
              <a:rPr lang="pl-PL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zmiana dochodów konsumentów</a:t>
            </a:r>
            <a:endParaRPr lang="pl-PL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7000"/>
              </a:lnSpc>
            </a:pPr>
            <a:r>
              <a:rPr lang="pl-PL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zmiana gustów</a:t>
            </a:r>
            <a:endParaRPr lang="pl-PL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7000"/>
              </a:lnSpc>
            </a:pPr>
            <a:r>
              <a:rPr lang="pl-PL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przewidywania co do kształtowania się cen w przyszłości</a:t>
            </a:r>
            <a:endParaRPr lang="pl-PL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7000"/>
              </a:lnSpc>
            </a:pPr>
            <a:r>
              <a:rPr lang="pl-PL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wypadki losowe (powódź, długotrwały upał itp.)</a:t>
            </a:r>
            <a:endParaRPr lang="pl-PL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7000"/>
              </a:lnSpc>
            </a:pPr>
            <a:r>
              <a:rPr lang="pl-PL" sz="2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liczba konsumentów na rynku</a:t>
            </a:r>
            <a:endParaRPr lang="pl-PL" sz="2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CustomShape 1"/>
          <p:cNvSpPr/>
          <p:nvPr/>
        </p:nvSpPr>
        <p:spPr>
          <a:xfrm>
            <a:off x="0" y="209520"/>
            <a:ext cx="8963640" cy="109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pl-PL" sz="2400" b="1" strike="noStrike" spc="-1" dirty="0">
                <a:solidFill>
                  <a:schemeClr val="accent1">
                    <a:lumMod val="75000"/>
                  </a:schemeClr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Podaż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dobra to dodatnia relacja między ceną i ilością dóbr, które producenci są skłonni wytwarzać i sprzedawać, przy założeniu </a:t>
            </a:r>
            <a:r>
              <a:rPr lang="pl-PL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ceteris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pl-PL" sz="2400" b="0" strike="noStrike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paribus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179280" y="4487760"/>
            <a:ext cx="8816040" cy="2226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 algn="just">
              <a:lnSpc>
                <a:spcPct val="100000"/>
              </a:lnSpc>
            </a:pPr>
            <a:r>
              <a:rPr lang="pl-PL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Rozróżniamy: </a:t>
            </a:r>
            <a:endParaRPr lang="pl-PL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Font typeface="Arial"/>
              <a:buAutoNum type="alphaLcParenR"/>
            </a:pPr>
            <a:r>
              <a:rPr lang="pl-PL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indywidualną </a:t>
            </a:r>
            <a:r>
              <a:rPr lang="pl-PL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krzywą, </a:t>
            </a:r>
            <a:endParaRPr lang="pl-PL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 algn="just">
              <a:lnSpc>
                <a:spcPct val="100000"/>
              </a:lnSpc>
              <a:buClr>
                <a:srgbClr val="000000"/>
              </a:buClr>
              <a:buFont typeface="Arial"/>
              <a:buAutoNum type="alphaLcParenR"/>
            </a:pPr>
            <a:r>
              <a:rPr lang="pl-PL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rynkową krzywą </a:t>
            </a:r>
            <a:r>
              <a:rPr lang="pl-PL" sz="20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podaży.</a:t>
            </a:r>
            <a:endParaRPr lang="pl-PL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7" name="Line 3"/>
          <p:cNvSpPr/>
          <p:nvPr/>
        </p:nvSpPr>
        <p:spPr>
          <a:xfrm flipV="1">
            <a:off x="1079280" y="1591920"/>
            <a:ext cx="1800" cy="221472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8" name="Line 4"/>
          <p:cNvSpPr/>
          <p:nvPr/>
        </p:nvSpPr>
        <p:spPr>
          <a:xfrm>
            <a:off x="1079280" y="3779640"/>
            <a:ext cx="2519280" cy="1440"/>
          </a:xfrm>
          <a:prstGeom prst="line">
            <a:avLst/>
          </a:prstGeom>
          <a:ln w="9360">
            <a:solidFill>
              <a:srgbClr val="000000"/>
            </a:solidFill>
            <a:miter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9" name="Line 5"/>
          <p:cNvSpPr/>
          <p:nvPr/>
        </p:nvSpPr>
        <p:spPr>
          <a:xfrm flipV="1">
            <a:off x="1079280" y="1591920"/>
            <a:ext cx="1979640" cy="2214720"/>
          </a:xfrm>
          <a:prstGeom prst="line">
            <a:avLst/>
          </a:prstGeom>
          <a:ln w="9360">
            <a:solidFill>
              <a:srgbClr val="00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0" name="CustomShape 6"/>
          <p:cNvSpPr/>
          <p:nvPr/>
        </p:nvSpPr>
        <p:spPr>
          <a:xfrm>
            <a:off x="3780000" y="3959280"/>
            <a:ext cx="356040" cy="3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93000"/>
              </a:lnSpc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Q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1" name="CustomShape 7"/>
          <p:cNvSpPr/>
          <p:nvPr/>
        </p:nvSpPr>
        <p:spPr>
          <a:xfrm>
            <a:off x="720720" y="1800360"/>
            <a:ext cx="316440" cy="3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93000"/>
              </a:lnSpc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2" name="CustomShape 8"/>
          <p:cNvSpPr/>
          <p:nvPr/>
        </p:nvSpPr>
        <p:spPr>
          <a:xfrm>
            <a:off x="900000" y="3780000"/>
            <a:ext cx="322920" cy="3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93000"/>
              </a:lnSpc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0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3" name="CustomShape 9"/>
          <p:cNvSpPr/>
          <p:nvPr/>
        </p:nvSpPr>
        <p:spPr>
          <a:xfrm>
            <a:off x="3060720" y="1619280"/>
            <a:ext cx="321120" cy="35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93000"/>
              </a:lnSpc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395280" y="1509480"/>
            <a:ext cx="8071200" cy="448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pl-PL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Wielkość podaży</a:t>
            </a: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to jedna konkretna relacja między ceną i odpowiadającą jej ilością dobra. Jej zmiana odbywa się pod wpływem zmiany ceny i oznacza ruch wzdłuż tej samem krzywej.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32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Podaż</a:t>
            </a: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to wszystkie kombinacje między cenami i ilościami, czyli cała krzywa, jej zmiana to przesunięcie całej krzywej.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CustomShape 1"/>
          <p:cNvSpPr/>
          <p:nvPr/>
        </p:nvSpPr>
        <p:spPr>
          <a:xfrm>
            <a:off x="539640" y="1454040"/>
            <a:ext cx="8460360" cy="435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/>
          <a:lstStyle/>
          <a:p>
            <a:pPr>
              <a:lnSpc>
                <a:spcPct val="100000"/>
              </a:lnSpc>
            </a:pPr>
            <a:r>
              <a:rPr lang="pl-PL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Rynek </a:t>
            </a: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– system współzależnych transakcji kupna i sprzedaży dobra oraz warunki, w których te transakcje się odbywają.</a:t>
            </a:r>
            <a:endParaRPr lang="pl-P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Rynek koordynuje działalność podmiotów gospodarczych za pomocą </a:t>
            </a:r>
            <a:r>
              <a:rPr lang="pl-PL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mechanizmu rynkowego ( samoregulującego )</a:t>
            </a:r>
            <a:endParaRPr lang="pl-P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Mechanizm rynkowy za pośrednictwem </a:t>
            </a:r>
            <a:r>
              <a:rPr lang="pl-PL" sz="2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systemu cen </a:t>
            </a: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dostarcza podmiotom gospodarczym informacje o stopniu rzadkości dóbr. </a:t>
            </a:r>
            <a:endParaRPr lang="pl-P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CustomShape 1"/>
          <p:cNvSpPr/>
          <p:nvPr/>
        </p:nvSpPr>
        <p:spPr>
          <a:xfrm>
            <a:off x="339840" y="1260360"/>
            <a:ext cx="8573040" cy="50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8000"/>
              </a:lnSpc>
            </a:pPr>
            <a:r>
              <a:rPr lang="pl-PL" sz="26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Determinanty podaży</a:t>
            </a:r>
            <a:r>
              <a:rPr lang="pl-PL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czyli czynniki powodujące przesunięcie całej krzywej podaży:</a:t>
            </a:r>
            <a:endParaRPr lang="pl-PL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7000"/>
              </a:lnSpc>
            </a:pPr>
            <a:r>
              <a:rPr lang="pl-PL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zmiana technologii </a:t>
            </a:r>
            <a:r>
              <a:rPr lang="pl-PL" sz="2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produkcji </a:t>
            </a:r>
            <a:r>
              <a:rPr lang="pl-PL" sz="2600" b="0" strike="noStrike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na efektywniejszą</a:t>
            </a:r>
            <a:endParaRPr lang="pl-PL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7000"/>
              </a:lnSpc>
            </a:pPr>
            <a:r>
              <a:rPr lang="pl-PL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zmiana cen czynników </a:t>
            </a:r>
            <a:r>
              <a:rPr lang="pl-PL" sz="26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produkcji</a:t>
            </a:r>
            <a:endParaRPr lang="pl-PL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97000"/>
              </a:lnSpc>
              <a:buClr>
                <a:srgbClr val="000000"/>
              </a:buClr>
              <a:buFont typeface="Arial"/>
              <a:buChar char="-"/>
            </a:pPr>
            <a:r>
              <a:rPr lang="pl-PL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polityka państwa (podatki, subwencje)</a:t>
            </a:r>
            <a:endParaRPr lang="pl-PL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97000"/>
              </a:lnSpc>
              <a:buClr>
                <a:srgbClr val="000000"/>
              </a:buClr>
              <a:buFont typeface="Arial"/>
              <a:buChar char="-"/>
            </a:pPr>
            <a:r>
              <a:rPr lang="pl-PL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import, eksport</a:t>
            </a:r>
            <a:endParaRPr lang="pl-PL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97000"/>
              </a:lnSpc>
              <a:buClr>
                <a:srgbClr val="000000"/>
              </a:buClr>
              <a:buFont typeface="Arial"/>
              <a:buChar char="-"/>
            </a:pPr>
            <a:r>
              <a:rPr lang="pl-PL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przewidywania, co do kształtowania się cen w przyszłości</a:t>
            </a:r>
            <a:endParaRPr lang="pl-PL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97000"/>
              </a:lnSpc>
              <a:buClr>
                <a:srgbClr val="000000"/>
              </a:buClr>
              <a:buFont typeface="Arial"/>
              <a:buChar char="-"/>
            </a:pPr>
            <a:r>
              <a:rPr lang="pl-PL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liczba producentów na rynku</a:t>
            </a:r>
            <a:endParaRPr lang="pl-PL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97000"/>
              </a:lnSpc>
              <a:buClr>
                <a:srgbClr val="000000"/>
              </a:buClr>
              <a:buFont typeface="Arial"/>
              <a:buChar char="-"/>
            </a:pPr>
            <a:r>
              <a:rPr lang="pl-PL" sz="26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czynniki losowe</a:t>
            </a:r>
            <a:endParaRPr lang="pl-PL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7000"/>
              </a:lnSpc>
            </a:pPr>
            <a:endParaRPr lang="pl-PL" sz="2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CustomShape 1"/>
          <p:cNvSpPr/>
          <p:nvPr/>
        </p:nvSpPr>
        <p:spPr>
          <a:xfrm>
            <a:off x="457200" y="274680"/>
            <a:ext cx="8228520" cy="416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Cena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7" name="CustomShape 2"/>
          <p:cNvSpPr/>
          <p:nvPr/>
        </p:nvSpPr>
        <p:spPr>
          <a:xfrm>
            <a:off x="250920" y="836640"/>
            <a:ext cx="8641440" cy="5686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Cena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jest elementem rynku, który łączy obie jego strony. 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Cena produktu lub usługi, odzwierciedla wartość, za którą 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jednostka produktu lub usługi jest sprzedawana lub kupowana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na rynku. 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 ekonomii stosuje się dwie interpretacje rozumienia ceny: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9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Pierwszym i częściej stosowanym rodzajem ceny jest 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cena nominalna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(absolutna, bezwzględna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), którą będziemy rozumieć jako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liczbę jednostek pieniężnych, które kupujący musi zapłacić sprzedającemu za jednostkę danego produktu lub usługi. 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9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Drugim rodzajem ceny jest 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cena realna (relatywna, względna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), która uwzględnia dokonujące się zmiany ogólnego poziomu cen lub cen niektórych dóbr. 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CustomShape 1"/>
          <p:cNvSpPr/>
          <p:nvPr/>
        </p:nvSpPr>
        <p:spPr>
          <a:xfrm>
            <a:off x="2209680" y="430200"/>
            <a:ext cx="4448520" cy="577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l-PL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WIELKOŚĆ</a:t>
            </a:r>
            <a:r>
              <a:rPr lang="pl-PL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pl-PL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POPYTU</a:t>
            </a: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5" name="CustomShape 2"/>
          <p:cNvSpPr/>
          <p:nvPr/>
        </p:nvSpPr>
        <p:spPr>
          <a:xfrm>
            <a:off x="770400" y="1447920"/>
            <a:ext cx="1142280" cy="4554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CENA 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6" name="Line 3"/>
          <p:cNvSpPr/>
          <p:nvPr/>
        </p:nvSpPr>
        <p:spPr>
          <a:xfrm flipV="1">
            <a:off x="1828800" y="1600200"/>
            <a:ext cx="360" cy="228600"/>
          </a:xfrm>
          <a:prstGeom prst="line">
            <a:avLst/>
          </a:prstGeom>
          <a:ln w="9360">
            <a:solidFill>
              <a:srgbClr val="11111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7" name="CustomShape 4"/>
          <p:cNvSpPr/>
          <p:nvPr/>
        </p:nvSpPr>
        <p:spPr>
          <a:xfrm>
            <a:off x="1911240" y="1447920"/>
            <a:ext cx="1213560" cy="4554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POPYT 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8" name="Line 5"/>
          <p:cNvSpPr/>
          <p:nvPr/>
        </p:nvSpPr>
        <p:spPr>
          <a:xfrm>
            <a:off x="3124080" y="1600200"/>
            <a:ext cx="360" cy="228600"/>
          </a:xfrm>
          <a:prstGeom prst="line">
            <a:avLst/>
          </a:prstGeom>
          <a:ln w="9360">
            <a:solidFill>
              <a:srgbClr val="11111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9" name="Line 6"/>
          <p:cNvSpPr/>
          <p:nvPr/>
        </p:nvSpPr>
        <p:spPr>
          <a:xfrm flipV="1">
            <a:off x="914400" y="1981080"/>
            <a:ext cx="360" cy="1676520"/>
          </a:xfrm>
          <a:prstGeom prst="line">
            <a:avLst/>
          </a:prstGeom>
          <a:ln w="38160">
            <a:solidFill>
              <a:srgbClr val="0000FF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0" name="Line 7"/>
          <p:cNvSpPr/>
          <p:nvPr/>
        </p:nvSpPr>
        <p:spPr>
          <a:xfrm>
            <a:off x="914400" y="3657600"/>
            <a:ext cx="2057400" cy="360"/>
          </a:xfrm>
          <a:prstGeom prst="line">
            <a:avLst/>
          </a:prstGeom>
          <a:ln w="38160">
            <a:solidFill>
              <a:srgbClr val="0000FF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Ctr="1"/>
          <a:lstStyle/>
          <a:p>
            <a:pPr>
              <a:lnSpc>
                <a:spcPct val="100000"/>
              </a:lnSpc>
            </a:pPr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                             						 q                                                         q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1" name="Line 8"/>
          <p:cNvSpPr/>
          <p:nvPr/>
        </p:nvSpPr>
        <p:spPr>
          <a:xfrm>
            <a:off x="1218960" y="2286000"/>
            <a:ext cx="1295640" cy="1295280"/>
          </a:xfrm>
          <a:prstGeom prst="line">
            <a:avLst/>
          </a:prstGeom>
          <a:ln w="57240">
            <a:solidFill>
              <a:srgbClr val="00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2" name="Line 9"/>
          <p:cNvSpPr/>
          <p:nvPr/>
        </p:nvSpPr>
        <p:spPr>
          <a:xfrm flipH="1" flipV="1">
            <a:off x="1447560" y="2514600"/>
            <a:ext cx="381240" cy="380880"/>
          </a:xfrm>
          <a:prstGeom prst="line">
            <a:avLst/>
          </a:prstGeom>
          <a:ln w="57240">
            <a:solidFill>
              <a:srgbClr val="11111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3" name="CustomShape 10"/>
          <p:cNvSpPr/>
          <p:nvPr/>
        </p:nvSpPr>
        <p:spPr>
          <a:xfrm>
            <a:off x="4431600" y="1447920"/>
            <a:ext cx="1141920" cy="4554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CENA  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4" name="Line 11"/>
          <p:cNvSpPr/>
          <p:nvPr/>
        </p:nvSpPr>
        <p:spPr>
          <a:xfrm>
            <a:off x="5486400" y="1600200"/>
            <a:ext cx="360" cy="228600"/>
          </a:xfrm>
          <a:prstGeom prst="line">
            <a:avLst/>
          </a:prstGeom>
          <a:ln w="9360">
            <a:solidFill>
              <a:srgbClr val="11111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5" name="CustomShape 12"/>
          <p:cNvSpPr/>
          <p:nvPr/>
        </p:nvSpPr>
        <p:spPr>
          <a:xfrm>
            <a:off x="5644800" y="1447920"/>
            <a:ext cx="1289880" cy="4554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POPYT  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6" name="Line 13"/>
          <p:cNvSpPr/>
          <p:nvPr/>
        </p:nvSpPr>
        <p:spPr>
          <a:xfrm flipV="1">
            <a:off x="6933960" y="1600200"/>
            <a:ext cx="360" cy="228600"/>
          </a:xfrm>
          <a:prstGeom prst="line">
            <a:avLst/>
          </a:prstGeom>
          <a:ln w="9360">
            <a:solidFill>
              <a:srgbClr val="11111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7" name="Line 14"/>
          <p:cNvSpPr/>
          <p:nvPr/>
        </p:nvSpPr>
        <p:spPr>
          <a:xfrm flipV="1">
            <a:off x="4572000" y="1981080"/>
            <a:ext cx="360" cy="1676520"/>
          </a:xfrm>
          <a:prstGeom prst="line">
            <a:avLst/>
          </a:prstGeom>
          <a:ln w="38160">
            <a:solidFill>
              <a:srgbClr val="0000FF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8" name="Line 15"/>
          <p:cNvSpPr/>
          <p:nvPr/>
        </p:nvSpPr>
        <p:spPr>
          <a:xfrm>
            <a:off x="4572000" y="3657600"/>
            <a:ext cx="2057400" cy="360"/>
          </a:xfrm>
          <a:prstGeom prst="line">
            <a:avLst/>
          </a:prstGeom>
          <a:ln w="38160">
            <a:solidFill>
              <a:srgbClr val="0000FF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9" name="Line 16"/>
          <p:cNvSpPr/>
          <p:nvPr/>
        </p:nvSpPr>
        <p:spPr>
          <a:xfrm>
            <a:off x="4952880" y="2209680"/>
            <a:ext cx="1295280" cy="1295280"/>
          </a:xfrm>
          <a:prstGeom prst="line">
            <a:avLst/>
          </a:prstGeom>
          <a:ln w="38160">
            <a:solidFill>
              <a:srgbClr val="00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0" name="Line 17"/>
          <p:cNvSpPr/>
          <p:nvPr/>
        </p:nvSpPr>
        <p:spPr>
          <a:xfrm>
            <a:off x="5486400" y="2743200"/>
            <a:ext cx="457200" cy="457200"/>
          </a:xfrm>
          <a:prstGeom prst="line">
            <a:avLst/>
          </a:prstGeom>
          <a:ln w="57240">
            <a:solidFill>
              <a:srgbClr val="11111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1" name="CustomShape 18"/>
          <p:cNvSpPr/>
          <p:nvPr/>
        </p:nvSpPr>
        <p:spPr>
          <a:xfrm>
            <a:off x="1058040" y="3809880"/>
            <a:ext cx="7699680" cy="4554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111111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INNE CZYNNIKI WPŁYWAJĄCE NA KRZYWA POPYTU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2" name="Line 19"/>
          <p:cNvSpPr/>
          <p:nvPr/>
        </p:nvSpPr>
        <p:spPr>
          <a:xfrm flipV="1">
            <a:off x="838080" y="4647960"/>
            <a:ext cx="360" cy="1676520"/>
          </a:xfrm>
          <a:prstGeom prst="line">
            <a:avLst/>
          </a:prstGeom>
          <a:ln w="38160">
            <a:solidFill>
              <a:srgbClr val="0000FF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3" name="Line 20"/>
          <p:cNvSpPr/>
          <p:nvPr/>
        </p:nvSpPr>
        <p:spPr>
          <a:xfrm>
            <a:off x="838080" y="6324480"/>
            <a:ext cx="2057400" cy="360"/>
          </a:xfrm>
          <a:prstGeom prst="line">
            <a:avLst/>
          </a:prstGeom>
          <a:ln w="38160">
            <a:solidFill>
              <a:srgbClr val="0000FF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4" name="Line 21"/>
          <p:cNvSpPr/>
          <p:nvPr/>
        </p:nvSpPr>
        <p:spPr>
          <a:xfrm>
            <a:off x="990360" y="4952880"/>
            <a:ext cx="1295640" cy="1295280"/>
          </a:xfrm>
          <a:prstGeom prst="line">
            <a:avLst/>
          </a:prstGeom>
          <a:ln w="57240">
            <a:solidFill>
              <a:srgbClr val="00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5" name="Line 22"/>
          <p:cNvSpPr/>
          <p:nvPr/>
        </p:nvSpPr>
        <p:spPr>
          <a:xfrm>
            <a:off x="1828800" y="5562360"/>
            <a:ext cx="228600" cy="360"/>
          </a:xfrm>
          <a:prstGeom prst="line">
            <a:avLst/>
          </a:prstGeom>
          <a:ln w="28440">
            <a:solidFill>
              <a:srgbClr val="11111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6" name="Line 23"/>
          <p:cNvSpPr/>
          <p:nvPr/>
        </p:nvSpPr>
        <p:spPr>
          <a:xfrm>
            <a:off x="1447560" y="4800600"/>
            <a:ext cx="1295640" cy="1295280"/>
          </a:xfrm>
          <a:prstGeom prst="line">
            <a:avLst/>
          </a:prstGeom>
          <a:ln w="38160">
            <a:solidFill>
              <a:srgbClr val="99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7" name="Line 24"/>
          <p:cNvSpPr/>
          <p:nvPr/>
        </p:nvSpPr>
        <p:spPr>
          <a:xfrm>
            <a:off x="914400" y="5562360"/>
            <a:ext cx="685800" cy="685800"/>
          </a:xfrm>
          <a:prstGeom prst="line">
            <a:avLst/>
          </a:prstGeom>
          <a:ln w="57240">
            <a:solidFill>
              <a:srgbClr val="0066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8" name="Line 25"/>
          <p:cNvSpPr/>
          <p:nvPr/>
        </p:nvSpPr>
        <p:spPr>
          <a:xfrm flipH="1">
            <a:off x="1295280" y="5790960"/>
            <a:ext cx="228600" cy="360"/>
          </a:xfrm>
          <a:prstGeom prst="line">
            <a:avLst/>
          </a:prstGeom>
          <a:ln w="28440">
            <a:solidFill>
              <a:srgbClr val="11111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9" name="CustomShape 26"/>
          <p:cNvSpPr/>
          <p:nvPr/>
        </p:nvSpPr>
        <p:spPr>
          <a:xfrm>
            <a:off x="3733920" y="4876920"/>
            <a:ext cx="1980000" cy="821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16000" indent="-215640">
              <a:lnSpc>
                <a:spcPct val="100000"/>
              </a:lnSpc>
              <a:buClr>
                <a:srgbClr val="9900FF"/>
              </a:buClr>
              <a:buFont typeface="Wingdings" charset="2"/>
              <a:buChar char=""/>
            </a:pPr>
            <a:r>
              <a:rPr lang="pl-PL" sz="2400" b="0" strike="noStrike" spc="-1">
                <a:solidFill>
                  <a:srgbClr val="9900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Popyt rośnie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0" name="CustomShape 27"/>
          <p:cNvSpPr/>
          <p:nvPr/>
        </p:nvSpPr>
        <p:spPr>
          <a:xfrm>
            <a:off x="3680280" y="5638680"/>
            <a:ext cx="1877760" cy="4554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216000" indent="-215640">
              <a:lnSpc>
                <a:spcPct val="100000"/>
              </a:lnSpc>
              <a:buClr>
                <a:srgbClr val="006600"/>
              </a:buClr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66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Popyt spada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1" name="CustomShape 28"/>
          <p:cNvSpPr/>
          <p:nvPr/>
        </p:nvSpPr>
        <p:spPr>
          <a:xfrm>
            <a:off x="504000" y="2304000"/>
            <a:ext cx="306720" cy="34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</a:t>
            </a:r>
          </a:p>
        </p:txBody>
      </p:sp>
      <p:sp>
        <p:nvSpPr>
          <p:cNvPr id="272" name="CustomShape 29"/>
          <p:cNvSpPr/>
          <p:nvPr/>
        </p:nvSpPr>
        <p:spPr>
          <a:xfrm>
            <a:off x="4176000" y="2088000"/>
            <a:ext cx="450720" cy="55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</a:t>
            </a:r>
          </a:p>
        </p:txBody>
      </p:sp>
      <p:sp>
        <p:nvSpPr>
          <p:cNvPr id="273" name="CustomShape 30"/>
          <p:cNvSpPr/>
          <p:nvPr/>
        </p:nvSpPr>
        <p:spPr>
          <a:xfrm>
            <a:off x="576000" y="4752000"/>
            <a:ext cx="306720" cy="34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</a:t>
            </a:r>
          </a:p>
        </p:txBody>
      </p:sp>
      <p:sp>
        <p:nvSpPr>
          <p:cNvPr id="274" name="CustomShape 31"/>
          <p:cNvSpPr/>
          <p:nvPr/>
        </p:nvSpPr>
        <p:spPr>
          <a:xfrm>
            <a:off x="3024000" y="6408000"/>
            <a:ext cx="306720" cy="34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ox(in)">
                                      <p:cBhvr additive="repl">
                                        <p:cTn id="12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ox(in)">
                                      <p:cBhvr additive="repl">
                                        <p:cTn id="17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ox(in)">
                                      <p:cBhvr additive="repl">
                                        <p:cTn id="22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ox(in)">
                                      <p:cBhvr additive="repl">
                                        <p:cTn id="27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32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ox(in)">
                                      <p:cBhvr additive="repl">
                                        <p:cTn id="37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ox(in)">
                                      <p:cBhvr additive="repl">
                                        <p:cTn id="42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ox(in)">
                                      <p:cBhvr additive="repl">
                                        <p:cTn id="47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ox(in)">
                                      <p:cBhvr additive="repl">
                                        <p:cTn id="52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57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62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7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ox(in)">
                                      <p:cBhvr additive="repl">
                                        <p:cTn id="73" dur="3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8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9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out" filter="box(in)">
                                      <p:cBhvr additive="repl">
                                        <p:cTn id="84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ustomShape 1"/>
          <p:cNvSpPr/>
          <p:nvPr/>
        </p:nvSpPr>
        <p:spPr>
          <a:xfrm>
            <a:off x="1800" y="1930320"/>
            <a:ext cx="552240" cy="3330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cena</a:t>
            </a:r>
            <a:endParaRPr lang="pl-PL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6" name="Line 2"/>
          <p:cNvSpPr/>
          <p:nvPr/>
        </p:nvSpPr>
        <p:spPr>
          <a:xfrm>
            <a:off x="5364000" y="6524280"/>
            <a:ext cx="2057400" cy="360"/>
          </a:xfrm>
          <a:prstGeom prst="line">
            <a:avLst/>
          </a:prstGeom>
          <a:ln w="38160">
            <a:solidFill>
              <a:srgbClr val="9900FF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7" name="CustomShape 3"/>
          <p:cNvSpPr/>
          <p:nvPr/>
        </p:nvSpPr>
        <p:spPr>
          <a:xfrm>
            <a:off x="630360" y="333360"/>
            <a:ext cx="2008440" cy="4554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urier New"/>
                <a:ea typeface="DejaVu Sans"/>
              </a:rPr>
              <a:t>PRZYKLADY: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8" name="CustomShape 4"/>
          <p:cNvSpPr/>
          <p:nvPr/>
        </p:nvSpPr>
        <p:spPr>
          <a:xfrm>
            <a:off x="486720" y="969120"/>
            <a:ext cx="2715840" cy="45504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spadły ceny soków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9" name="Line 5"/>
          <p:cNvSpPr/>
          <p:nvPr/>
        </p:nvSpPr>
        <p:spPr>
          <a:xfrm flipV="1">
            <a:off x="5534640" y="1587240"/>
            <a:ext cx="360" cy="1824480"/>
          </a:xfrm>
          <a:prstGeom prst="line">
            <a:avLst/>
          </a:prstGeom>
          <a:ln w="38160">
            <a:solidFill>
              <a:srgbClr val="9900FF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0" name="Line 6"/>
          <p:cNvSpPr/>
          <p:nvPr/>
        </p:nvSpPr>
        <p:spPr>
          <a:xfrm>
            <a:off x="5534640" y="3411720"/>
            <a:ext cx="2442960" cy="360"/>
          </a:xfrm>
          <a:prstGeom prst="line">
            <a:avLst/>
          </a:prstGeom>
          <a:ln w="38160">
            <a:solidFill>
              <a:srgbClr val="9900FF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1" name="Line 7"/>
          <p:cNvSpPr/>
          <p:nvPr/>
        </p:nvSpPr>
        <p:spPr>
          <a:xfrm>
            <a:off x="5896800" y="1919160"/>
            <a:ext cx="1537920" cy="1409400"/>
          </a:xfrm>
          <a:prstGeom prst="line">
            <a:avLst/>
          </a:prstGeom>
          <a:ln w="28440">
            <a:solidFill>
              <a:srgbClr val="99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2" name="Line 8"/>
          <p:cNvSpPr/>
          <p:nvPr/>
        </p:nvSpPr>
        <p:spPr>
          <a:xfrm flipH="1" flipV="1">
            <a:off x="6168240" y="2167920"/>
            <a:ext cx="452160" cy="414360"/>
          </a:xfrm>
          <a:prstGeom prst="line">
            <a:avLst/>
          </a:prstGeom>
          <a:ln w="57240">
            <a:solidFill>
              <a:srgbClr val="111111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3" name="CustomShape 9"/>
          <p:cNvSpPr/>
          <p:nvPr/>
        </p:nvSpPr>
        <p:spPr>
          <a:xfrm>
            <a:off x="4938840" y="1006920"/>
            <a:ext cx="2961360" cy="45504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wzrosły ceny soków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4" name="CustomShape 10"/>
          <p:cNvSpPr/>
          <p:nvPr/>
        </p:nvSpPr>
        <p:spPr>
          <a:xfrm>
            <a:off x="591840" y="3660480"/>
            <a:ext cx="3566520" cy="8211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zmniejszyły się dochody 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obywateli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5" name="Line 11"/>
          <p:cNvSpPr/>
          <p:nvPr/>
        </p:nvSpPr>
        <p:spPr>
          <a:xfrm flipV="1">
            <a:off x="920160" y="1587240"/>
            <a:ext cx="360" cy="1824480"/>
          </a:xfrm>
          <a:prstGeom prst="line">
            <a:avLst/>
          </a:prstGeom>
          <a:ln w="38160">
            <a:solidFill>
              <a:srgbClr val="9900FF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6" name="Line 12"/>
          <p:cNvSpPr/>
          <p:nvPr/>
        </p:nvSpPr>
        <p:spPr>
          <a:xfrm>
            <a:off x="920160" y="3411720"/>
            <a:ext cx="2442960" cy="360"/>
          </a:xfrm>
          <a:prstGeom prst="line">
            <a:avLst/>
          </a:prstGeom>
          <a:ln w="38160">
            <a:solidFill>
              <a:srgbClr val="9900FF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7" name="Line 13"/>
          <p:cNvSpPr/>
          <p:nvPr/>
        </p:nvSpPr>
        <p:spPr>
          <a:xfrm>
            <a:off x="1282320" y="1919160"/>
            <a:ext cx="1537920" cy="1409400"/>
          </a:xfrm>
          <a:prstGeom prst="line">
            <a:avLst/>
          </a:prstGeom>
          <a:ln w="28440">
            <a:solidFill>
              <a:srgbClr val="99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8" name="Line 14"/>
          <p:cNvSpPr/>
          <p:nvPr/>
        </p:nvSpPr>
        <p:spPr>
          <a:xfrm>
            <a:off x="1644120" y="2250720"/>
            <a:ext cx="633240" cy="580320"/>
          </a:xfrm>
          <a:prstGeom prst="line">
            <a:avLst/>
          </a:prstGeom>
          <a:ln w="57240">
            <a:solidFill>
              <a:srgbClr val="111111"/>
            </a:solidFill>
            <a:round/>
            <a:tailEnd type="triangle" w="sm" len="sm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9" name="Line 15"/>
          <p:cNvSpPr/>
          <p:nvPr/>
        </p:nvSpPr>
        <p:spPr>
          <a:xfrm flipH="1">
            <a:off x="920160" y="2250720"/>
            <a:ext cx="633600" cy="36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0" name="Line 16"/>
          <p:cNvSpPr/>
          <p:nvPr/>
        </p:nvSpPr>
        <p:spPr>
          <a:xfrm>
            <a:off x="1553760" y="2250720"/>
            <a:ext cx="360" cy="116100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1" name="Line 17"/>
          <p:cNvSpPr/>
          <p:nvPr/>
        </p:nvSpPr>
        <p:spPr>
          <a:xfrm>
            <a:off x="920160" y="2748240"/>
            <a:ext cx="1266840" cy="360"/>
          </a:xfrm>
          <a:prstGeom prst="line">
            <a:avLst/>
          </a:prstGeom>
          <a:ln w="38160" cap="rnd">
            <a:solidFill>
              <a:srgbClr val="66FF33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2" name="Line 18"/>
          <p:cNvSpPr/>
          <p:nvPr/>
        </p:nvSpPr>
        <p:spPr>
          <a:xfrm>
            <a:off x="2096640" y="2748240"/>
            <a:ext cx="360" cy="663480"/>
          </a:xfrm>
          <a:prstGeom prst="line">
            <a:avLst/>
          </a:prstGeom>
          <a:ln w="38160" cap="rnd">
            <a:solidFill>
              <a:srgbClr val="66FF33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3" name="Line 19"/>
          <p:cNvSpPr/>
          <p:nvPr/>
        </p:nvSpPr>
        <p:spPr>
          <a:xfrm>
            <a:off x="5534640" y="2665440"/>
            <a:ext cx="1176120" cy="36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4" name="Line 20"/>
          <p:cNvSpPr/>
          <p:nvPr/>
        </p:nvSpPr>
        <p:spPr>
          <a:xfrm>
            <a:off x="6710760" y="2665440"/>
            <a:ext cx="360" cy="74628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5" name="Line 21"/>
          <p:cNvSpPr/>
          <p:nvPr/>
        </p:nvSpPr>
        <p:spPr>
          <a:xfrm flipH="1">
            <a:off x="5444280" y="2084760"/>
            <a:ext cx="723960" cy="360"/>
          </a:xfrm>
          <a:prstGeom prst="line">
            <a:avLst/>
          </a:prstGeom>
          <a:ln w="38160" cap="rnd">
            <a:solidFill>
              <a:srgbClr val="66FF33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6" name="Line 22"/>
          <p:cNvSpPr/>
          <p:nvPr/>
        </p:nvSpPr>
        <p:spPr>
          <a:xfrm>
            <a:off x="6077520" y="2084760"/>
            <a:ext cx="360" cy="1326960"/>
          </a:xfrm>
          <a:prstGeom prst="line">
            <a:avLst/>
          </a:prstGeom>
          <a:ln w="38160" cap="rnd">
            <a:solidFill>
              <a:srgbClr val="66FF33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97" name="CustomShape 23"/>
          <p:cNvSpPr/>
          <p:nvPr/>
        </p:nvSpPr>
        <p:spPr>
          <a:xfrm>
            <a:off x="7686720" y="3508560"/>
            <a:ext cx="588960" cy="3027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popyt</a:t>
            </a:r>
            <a:endParaRPr lang="pl-PL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8" name="CustomShape 24"/>
          <p:cNvSpPr/>
          <p:nvPr/>
        </p:nvSpPr>
        <p:spPr>
          <a:xfrm>
            <a:off x="4932000" y="1845000"/>
            <a:ext cx="507960" cy="3027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cena</a:t>
            </a:r>
            <a:endParaRPr lang="pl-PL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9" name="CustomShape 25"/>
          <p:cNvSpPr/>
          <p:nvPr/>
        </p:nvSpPr>
        <p:spPr>
          <a:xfrm>
            <a:off x="3092040" y="3385800"/>
            <a:ext cx="588960" cy="3027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popyt</a:t>
            </a:r>
            <a:endParaRPr lang="pl-PL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0" name="CustomShape 26"/>
          <p:cNvSpPr/>
          <p:nvPr/>
        </p:nvSpPr>
        <p:spPr>
          <a:xfrm>
            <a:off x="4860000" y="5013000"/>
            <a:ext cx="507960" cy="3027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cena</a:t>
            </a:r>
            <a:endParaRPr lang="pl-PL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1" name="Line 27"/>
          <p:cNvSpPr/>
          <p:nvPr/>
        </p:nvSpPr>
        <p:spPr>
          <a:xfrm flipV="1">
            <a:off x="739440" y="4655520"/>
            <a:ext cx="360" cy="1824120"/>
          </a:xfrm>
          <a:prstGeom prst="line">
            <a:avLst/>
          </a:prstGeom>
          <a:ln w="38160">
            <a:solidFill>
              <a:srgbClr val="9900FF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2" name="Line 28"/>
          <p:cNvSpPr/>
          <p:nvPr/>
        </p:nvSpPr>
        <p:spPr>
          <a:xfrm>
            <a:off x="739440" y="6479640"/>
            <a:ext cx="2442960" cy="360"/>
          </a:xfrm>
          <a:prstGeom prst="line">
            <a:avLst/>
          </a:prstGeom>
          <a:ln w="38160">
            <a:solidFill>
              <a:srgbClr val="9900FF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3" name="Line 29"/>
          <p:cNvSpPr/>
          <p:nvPr/>
        </p:nvSpPr>
        <p:spPr>
          <a:xfrm>
            <a:off x="1644120" y="5069880"/>
            <a:ext cx="904680" cy="829440"/>
          </a:xfrm>
          <a:prstGeom prst="line">
            <a:avLst/>
          </a:prstGeom>
          <a:ln w="57240">
            <a:solidFill>
              <a:srgbClr val="99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4" name="Line 30"/>
          <p:cNvSpPr/>
          <p:nvPr/>
        </p:nvSpPr>
        <p:spPr>
          <a:xfrm flipH="1">
            <a:off x="1644120" y="5733360"/>
            <a:ext cx="361800" cy="360"/>
          </a:xfrm>
          <a:prstGeom prst="line">
            <a:avLst/>
          </a:prstGeom>
          <a:ln w="38160">
            <a:solidFill>
              <a:srgbClr val="111111"/>
            </a:solidFill>
            <a:round/>
            <a:tailEnd type="triangle" w="sm" len="sm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5" name="Line 31"/>
          <p:cNvSpPr/>
          <p:nvPr/>
        </p:nvSpPr>
        <p:spPr>
          <a:xfrm>
            <a:off x="920160" y="5484600"/>
            <a:ext cx="905040" cy="829080"/>
          </a:xfrm>
          <a:prstGeom prst="line">
            <a:avLst/>
          </a:prstGeom>
          <a:ln w="57240">
            <a:solidFill>
              <a:srgbClr val="FFCC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6" name="Line 32"/>
          <p:cNvSpPr/>
          <p:nvPr/>
        </p:nvSpPr>
        <p:spPr>
          <a:xfrm>
            <a:off x="1825200" y="5235840"/>
            <a:ext cx="904680" cy="829080"/>
          </a:xfrm>
          <a:prstGeom prst="line">
            <a:avLst/>
          </a:prstGeom>
          <a:ln w="57240">
            <a:solidFill>
              <a:srgbClr val="99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7" name="CustomShape 33"/>
          <p:cNvSpPr/>
          <p:nvPr/>
        </p:nvSpPr>
        <p:spPr>
          <a:xfrm>
            <a:off x="5118120" y="3743280"/>
            <a:ext cx="2496600" cy="4554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promocja soków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8" name="Line 34"/>
          <p:cNvSpPr/>
          <p:nvPr/>
        </p:nvSpPr>
        <p:spPr>
          <a:xfrm flipV="1">
            <a:off x="5353920" y="4738320"/>
            <a:ext cx="360" cy="1824120"/>
          </a:xfrm>
          <a:prstGeom prst="line">
            <a:avLst/>
          </a:prstGeom>
          <a:ln w="38160">
            <a:solidFill>
              <a:srgbClr val="9900FF"/>
            </a:solidFill>
            <a:round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09" name="Line 35"/>
          <p:cNvSpPr/>
          <p:nvPr/>
        </p:nvSpPr>
        <p:spPr>
          <a:xfrm>
            <a:off x="6258600" y="5733360"/>
            <a:ext cx="542880" cy="360"/>
          </a:xfrm>
          <a:prstGeom prst="line">
            <a:avLst/>
          </a:prstGeom>
          <a:ln w="38160">
            <a:solidFill>
              <a:srgbClr val="111111"/>
            </a:solidFill>
            <a:round/>
            <a:tailEnd type="triangle" w="sm" len="sm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0" name="Line 36"/>
          <p:cNvSpPr/>
          <p:nvPr/>
        </p:nvSpPr>
        <p:spPr>
          <a:xfrm>
            <a:off x="5715720" y="5401800"/>
            <a:ext cx="904680" cy="829080"/>
          </a:xfrm>
          <a:prstGeom prst="line">
            <a:avLst/>
          </a:prstGeom>
          <a:ln w="57240">
            <a:solidFill>
              <a:srgbClr val="99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1" name="Line 37"/>
          <p:cNvSpPr/>
          <p:nvPr/>
        </p:nvSpPr>
        <p:spPr>
          <a:xfrm>
            <a:off x="6620400" y="5235840"/>
            <a:ext cx="904680" cy="829080"/>
          </a:xfrm>
          <a:prstGeom prst="line">
            <a:avLst/>
          </a:prstGeom>
          <a:ln w="57240">
            <a:solidFill>
              <a:srgbClr val="FFCC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2" name="CustomShape 38"/>
          <p:cNvSpPr/>
          <p:nvPr/>
        </p:nvSpPr>
        <p:spPr>
          <a:xfrm>
            <a:off x="0" y="4824000"/>
            <a:ext cx="863640" cy="596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Cena</a:t>
            </a:r>
          </a:p>
        </p:txBody>
      </p:sp>
      <p:sp>
        <p:nvSpPr>
          <p:cNvPr id="313" name="CustomShape 39"/>
          <p:cNvSpPr/>
          <p:nvPr/>
        </p:nvSpPr>
        <p:spPr>
          <a:xfrm>
            <a:off x="2880000" y="6408000"/>
            <a:ext cx="827904" cy="559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l-PL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Ilość</a:t>
            </a:r>
          </a:p>
        </p:txBody>
      </p:sp>
      <p:sp>
        <p:nvSpPr>
          <p:cNvPr id="314" name="CustomShape 40"/>
          <p:cNvSpPr/>
          <p:nvPr/>
        </p:nvSpPr>
        <p:spPr>
          <a:xfrm>
            <a:off x="7560000" y="6309320"/>
            <a:ext cx="900432" cy="585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l-PL" sz="1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Ilość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CustomShape 1"/>
          <p:cNvSpPr/>
          <p:nvPr/>
        </p:nvSpPr>
        <p:spPr>
          <a:xfrm>
            <a:off x="250920" y="260280"/>
            <a:ext cx="8641440" cy="6336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0000"/>
              </a:lnSpc>
            </a:pPr>
            <a:r>
              <a:rPr lang="pl-PL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Analizując krzywą popytu trzeba pamiętać </a:t>
            </a:r>
            <a:r>
              <a:rPr lang="pl-PL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 założeniu, że </a:t>
            </a: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pl-PL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cena i wielkość popytu pozostają w ujemnej relacji, to </a:t>
            </a: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pl-PL" sz="32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znaczy reagują one odwrotnie na zmiany.</a:t>
            </a:r>
            <a:r>
              <a:rPr lang="pl-PL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pl-PL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Skutkiem tego jest występowanie:</a:t>
            </a: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8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</a:t>
            </a:r>
            <a:r>
              <a:rPr lang="pl-PL" sz="3200" b="0" strike="noStrike" spc="-1" dirty="0" smtClean="0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efektu dochodowego</a:t>
            </a:r>
            <a:r>
              <a:rPr lang="pl-PL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;</a:t>
            </a: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8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32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 </a:t>
            </a:r>
            <a:r>
              <a:rPr lang="pl-PL" sz="3200" b="0" strike="noStrike" spc="-1" dirty="0" smtClean="0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efektu substytucyjnego</a:t>
            </a:r>
            <a:r>
              <a:rPr lang="pl-PL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CustomShape 1"/>
          <p:cNvSpPr/>
          <p:nvPr/>
        </p:nvSpPr>
        <p:spPr>
          <a:xfrm>
            <a:off x="250920" y="274680"/>
            <a:ext cx="8434800" cy="1713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Wśród czynników wpływających na popyt są również, w pewnych grupach konsumentów, zauważalne zachowania nietypowe znane jako </a:t>
            </a:r>
            <a:r>
              <a:rPr lang="pl-PL" sz="2800" b="0" strike="noStrike" spc="-1" dirty="0" smtClean="0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paradoksy – powodują one dodatnią relację między ceną i ilością dóbr, czyli rosnącą krzywą popytu.</a:t>
            </a:r>
            <a:endParaRPr lang="pl-PL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8" name="CustomShape 2"/>
          <p:cNvSpPr/>
          <p:nvPr/>
        </p:nvSpPr>
        <p:spPr>
          <a:xfrm>
            <a:off x="250920" y="2276640"/>
            <a:ext cx="8641440" cy="417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0000"/>
              </a:lnSpc>
            </a:pPr>
            <a:r>
              <a:rPr lang="pl-PL" sz="28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	</a:t>
            </a:r>
            <a:r>
              <a:rPr lang="pl-PL" sz="2800" b="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Paradoksy to: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pl-PL" sz="2800" b="0" strike="noStrike" spc="-1" dirty="0" smtClean="0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paradoks spekulacyjny,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pl-PL" sz="2800" b="1" spc="-1" dirty="0" smtClean="0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</a:rPr>
              <a:t>paradoks </a:t>
            </a:r>
            <a:r>
              <a:rPr lang="pl-PL" sz="2800" b="1" spc="-1" dirty="0" err="1" smtClean="0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</a:rPr>
              <a:t>Giffena</a:t>
            </a:r>
            <a:r>
              <a:rPr lang="pl-PL" sz="2800" b="1" spc="-1" dirty="0" smtClean="0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</a:rPr>
              <a:t>,</a:t>
            </a:r>
            <a:endParaRPr lang="pl-PL" sz="2800" b="0" strike="noStrike" spc="-1" dirty="0" smtClean="0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pl-PL" sz="2800" b="1" spc="-1" dirty="0" smtClean="0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</a:rPr>
              <a:t>paradoks </a:t>
            </a:r>
            <a:r>
              <a:rPr lang="pl-PL" sz="2800" b="1" spc="-1" dirty="0" err="1" smtClean="0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</a:rPr>
              <a:t>Veblena</a:t>
            </a:r>
            <a:r>
              <a:rPr lang="pl-PL" sz="2800" b="1" spc="-1" dirty="0" smtClean="0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</a:rPr>
              <a:t>.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pl-PL" sz="2800" b="1" strike="noStrike" spc="-1" dirty="0" smtClean="0">
              <a:solidFill>
                <a:srgbClr val="333399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pl-PL" sz="2800" b="1" spc="-1" dirty="0" smtClean="0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Dodatni przebieg krzywej popytu mogą powodować też np. efekt naśladownictwa lub efekt snoba.</a:t>
            </a:r>
            <a:endParaRPr lang="pl-PL" sz="2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CustomShape 1"/>
          <p:cNvSpPr/>
          <p:nvPr/>
        </p:nvSpPr>
        <p:spPr>
          <a:xfrm>
            <a:off x="750960" y="152280"/>
            <a:ext cx="770616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/>
          <a:lstStyle/>
          <a:p>
            <a:r>
              <a:rPr lang="pl-PL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Krzywa popytu:</a:t>
            </a:r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l-PL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22" name="Obraz 315"/>
          <p:cNvPicPr/>
          <p:nvPr/>
        </p:nvPicPr>
        <p:blipFill>
          <a:blip r:embed="rId3" cstate="print"/>
          <a:stretch/>
        </p:blipFill>
        <p:spPr>
          <a:xfrm>
            <a:off x="533520" y="1003320"/>
            <a:ext cx="8228880" cy="5409360"/>
          </a:xfrm>
          <a:prstGeom prst="rect">
            <a:avLst/>
          </a:prstGeom>
          <a:ln>
            <a:solidFill>
              <a:srgbClr val="3465A4"/>
            </a:solidFill>
          </a:ln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CustomShape 1"/>
          <p:cNvSpPr/>
          <p:nvPr/>
        </p:nvSpPr>
        <p:spPr>
          <a:xfrm>
            <a:off x="3124080" y="6245280"/>
            <a:ext cx="2894400" cy="475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fig</a:t>
            </a:r>
            <a:endParaRPr lang="pl-PL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4" name="CustomShape 2"/>
          <p:cNvSpPr/>
          <p:nvPr/>
        </p:nvSpPr>
        <p:spPr>
          <a:xfrm>
            <a:off x="1066680" y="609480"/>
            <a:ext cx="7009200" cy="5333040"/>
          </a:xfrm>
          <a:prstGeom prst="rect">
            <a:avLst/>
          </a:prstGeom>
          <a:solidFill>
            <a:srgbClr val="FFFFFF"/>
          </a:soli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5" name="CustomShape 3"/>
          <p:cNvSpPr/>
          <p:nvPr/>
        </p:nvSpPr>
        <p:spPr>
          <a:xfrm>
            <a:off x="4849920" y="579600"/>
            <a:ext cx="4285080" cy="2791440"/>
          </a:xfrm>
          <a:prstGeom prst="roundRect">
            <a:avLst>
              <a:gd name="adj" fmla="val 12495"/>
            </a:avLst>
          </a:prstGeom>
          <a:solidFill>
            <a:srgbClr val="FFFFFF"/>
          </a:solidFill>
          <a:ln w="12600">
            <a:solidFill>
              <a:srgbClr val="00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6" name="CustomShape 4"/>
          <p:cNvSpPr/>
          <p:nvPr/>
        </p:nvSpPr>
        <p:spPr>
          <a:xfrm>
            <a:off x="685800" y="6248520"/>
            <a:ext cx="1904040" cy="456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7" name="CustomShape 5"/>
          <p:cNvSpPr/>
          <p:nvPr/>
        </p:nvSpPr>
        <p:spPr>
          <a:xfrm>
            <a:off x="3124080" y="6248520"/>
            <a:ext cx="2894400" cy="456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8" name="Line 6"/>
          <p:cNvSpPr/>
          <p:nvPr/>
        </p:nvSpPr>
        <p:spPr>
          <a:xfrm flipH="1" flipV="1">
            <a:off x="1850760" y="1004760"/>
            <a:ext cx="136440" cy="169920"/>
          </a:xfrm>
          <a:prstGeom prst="line">
            <a:avLst/>
          </a:prstGeom>
          <a:ln w="25560">
            <a:solidFill>
              <a:srgbClr val="33339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29" name="Line 7"/>
          <p:cNvSpPr/>
          <p:nvPr/>
        </p:nvSpPr>
        <p:spPr>
          <a:xfrm>
            <a:off x="7148160" y="4976640"/>
            <a:ext cx="230400" cy="127080"/>
          </a:xfrm>
          <a:prstGeom prst="line">
            <a:avLst/>
          </a:prstGeom>
          <a:ln w="25560">
            <a:solidFill>
              <a:srgbClr val="33339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0" name="CustomShape 8"/>
          <p:cNvSpPr/>
          <p:nvPr/>
        </p:nvSpPr>
        <p:spPr>
          <a:xfrm>
            <a:off x="3902040" y="6459480"/>
            <a:ext cx="1429920" cy="396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2160" tIns="46080" rIns="92160" bIns="46080"/>
          <a:lstStyle/>
          <a:p>
            <a:pPr algn="ctr">
              <a:lnSpc>
                <a:spcPct val="100000"/>
              </a:lnSpc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Ilość (tony)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1" name="CustomShape 9"/>
          <p:cNvSpPr/>
          <p:nvPr/>
        </p:nvSpPr>
        <p:spPr>
          <a:xfrm rot="16200000">
            <a:off x="-332640" y="2817360"/>
            <a:ext cx="1466640" cy="488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46080" tIns="92160" rIns="46080" bIns="92160"/>
          <a:lstStyle/>
          <a:p>
            <a:pPr algn="ctr">
              <a:lnSpc>
                <a:spcPct val="100000"/>
              </a:lnSpc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Cena (zł/kg)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2" name="CustomShape 10"/>
          <p:cNvSpPr/>
          <p:nvPr/>
        </p:nvSpPr>
        <p:spPr>
          <a:xfrm>
            <a:off x="7543080" y="4957920"/>
            <a:ext cx="834120" cy="396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2160" tIns="46080" rIns="92160" bIns="46080"/>
          <a:lstStyle/>
          <a:p>
            <a:pPr algn="ctr">
              <a:lnSpc>
                <a:spcPct val="100000"/>
              </a:lnSpc>
            </a:pPr>
            <a:r>
              <a:rPr lang="pl-PL" sz="2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Popyt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3" name="CustomShape 11"/>
          <p:cNvSpPr/>
          <p:nvPr/>
        </p:nvSpPr>
        <p:spPr>
          <a:xfrm>
            <a:off x="5941440" y="690480"/>
            <a:ext cx="878040" cy="26517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2160" tIns="46080" rIns="92160" bIns="46080"/>
          <a:lstStyle/>
          <a:p>
            <a:pPr algn="ctr">
              <a:lnSpc>
                <a:spcPct val="100000"/>
              </a:lnSpc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Cena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(zł/kg)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60000"/>
              </a:lnSpc>
            </a:pPr>
            <a:r>
              <a:rPr lang="pl-PL" sz="2000" b="0" strike="noStrike" spc="-1">
                <a:solidFill>
                  <a:srgbClr val="99CC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20000"/>
              </a:lnSpc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20000"/>
              </a:lnSpc>
            </a:pPr>
            <a:r>
              <a:rPr lang="pl-PL" sz="2000" b="0" strike="noStrike" spc="-1">
                <a:solidFill>
                  <a:srgbClr val="BBE0E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12  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20000"/>
              </a:lnSpc>
            </a:pPr>
            <a:r>
              <a:rPr lang="pl-PL" sz="2000" b="0" strike="noStrike" spc="-1">
                <a:solidFill>
                  <a:srgbClr val="0099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16  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20000"/>
              </a:lnSpc>
            </a:pPr>
            <a:r>
              <a:rPr lang="pl-PL" sz="2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20  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4" name="CustomShape 12"/>
          <p:cNvSpPr/>
          <p:nvPr/>
        </p:nvSpPr>
        <p:spPr>
          <a:xfrm>
            <a:off x="7176600" y="666720"/>
            <a:ext cx="1841400" cy="26218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2160" tIns="46080" rIns="92160" bIns="46080"/>
          <a:lstStyle/>
          <a:p>
            <a:pPr algn="ctr">
              <a:lnSpc>
                <a:spcPct val="110000"/>
              </a:lnSpc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Popyt rynkowy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(tony)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60000"/>
              </a:lnSpc>
            </a:pPr>
            <a:r>
              <a:rPr lang="pl-PL" sz="2000" b="0" strike="noStrike" spc="-1">
                <a:solidFill>
                  <a:srgbClr val="99CC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700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20000"/>
              </a:lnSpc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500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20000"/>
              </a:lnSpc>
            </a:pPr>
            <a:r>
              <a:rPr lang="pl-PL" sz="2000" b="0" strike="noStrike" spc="-1">
                <a:solidFill>
                  <a:srgbClr val="BBE0E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350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20000"/>
              </a:lnSpc>
            </a:pPr>
            <a:r>
              <a:rPr lang="pl-PL" sz="2000" b="0" strike="noStrike" spc="-1">
                <a:solidFill>
                  <a:srgbClr val="0099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200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10000"/>
              </a:lnSpc>
            </a:pPr>
            <a:r>
              <a:rPr lang="pl-PL" sz="2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100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5" name="CustomShape 13"/>
          <p:cNvSpPr/>
          <p:nvPr/>
        </p:nvSpPr>
        <p:spPr>
          <a:xfrm>
            <a:off x="5154480" y="1276200"/>
            <a:ext cx="367560" cy="18597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2160" tIns="46080" rIns="92160" bIns="46080"/>
          <a:lstStyle/>
          <a:p>
            <a:pPr algn="ctr">
              <a:lnSpc>
                <a:spcPct val="170000"/>
              </a:lnSpc>
            </a:pPr>
            <a:r>
              <a:rPr lang="pl-PL" sz="2000" b="0" strike="noStrike" spc="-1">
                <a:solidFill>
                  <a:srgbClr val="99CC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20000"/>
              </a:lnSpc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20000"/>
              </a:lnSpc>
            </a:pPr>
            <a:r>
              <a:rPr lang="pl-PL" sz="2000" b="0" strike="noStrike" spc="-1">
                <a:solidFill>
                  <a:srgbClr val="BBE0E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20000"/>
              </a:lnSpc>
            </a:pPr>
            <a:r>
              <a:rPr lang="pl-PL" sz="2000" b="0" strike="noStrike" spc="-1">
                <a:solidFill>
                  <a:srgbClr val="0099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20000"/>
              </a:lnSpc>
            </a:pPr>
            <a:r>
              <a:rPr lang="pl-PL" sz="2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6" name="Line 14"/>
          <p:cNvSpPr/>
          <p:nvPr/>
        </p:nvSpPr>
        <p:spPr>
          <a:xfrm>
            <a:off x="4997160" y="1388880"/>
            <a:ext cx="4081680" cy="360"/>
          </a:xfrm>
          <a:prstGeom prst="line">
            <a:avLst/>
          </a:prstGeom>
          <a:ln w="12600">
            <a:solidFill>
              <a:srgbClr val="00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37" name="CustomShape 15"/>
          <p:cNvSpPr/>
          <p:nvPr/>
        </p:nvSpPr>
        <p:spPr>
          <a:xfrm>
            <a:off x="4892040" y="689040"/>
            <a:ext cx="834120" cy="396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2160" tIns="46080" rIns="92160" bIns="46080"/>
          <a:lstStyle/>
          <a:p>
            <a:pPr algn="ctr">
              <a:lnSpc>
                <a:spcPct val="100000"/>
              </a:lnSpc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Punkt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8" name="CustomShape 16"/>
          <p:cNvSpPr/>
          <p:nvPr/>
        </p:nvSpPr>
        <p:spPr>
          <a:xfrm>
            <a:off x="7083360" y="4532400"/>
            <a:ext cx="352800" cy="396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2160" tIns="46080" rIns="92160" bIns="46080"/>
          <a:lstStyle/>
          <a:p>
            <a:pPr algn="ctr">
              <a:lnSpc>
                <a:spcPct val="100000"/>
              </a:lnSpc>
            </a:pPr>
            <a:r>
              <a:rPr lang="pl-PL" sz="2000" b="0" strike="noStrike" spc="-1">
                <a:solidFill>
                  <a:srgbClr val="99CC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9" name="CustomShape 17"/>
          <p:cNvSpPr/>
          <p:nvPr/>
        </p:nvSpPr>
        <p:spPr>
          <a:xfrm>
            <a:off x="5365800" y="3613320"/>
            <a:ext cx="352800" cy="396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2160" tIns="46080" rIns="92160" bIns="46080"/>
          <a:lstStyle/>
          <a:p>
            <a:pPr algn="ctr">
              <a:lnSpc>
                <a:spcPct val="100000"/>
              </a:lnSpc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0" name="CustomShape 18"/>
          <p:cNvSpPr/>
          <p:nvPr/>
        </p:nvSpPr>
        <p:spPr>
          <a:xfrm>
            <a:off x="4064040" y="2644920"/>
            <a:ext cx="367560" cy="396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2160" tIns="46080" rIns="92160" bIns="46080"/>
          <a:lstStyle/>
          <a:p>
            <a:pPr algn="ctr">
              <a:lnSpc>
                <a:spcPct val="100000"/>
              </a:lnSpc>
            </a:pPr>
            <a:r>
              <a:rPr lang="pl-PL" sz="2000" b="0" strike="noStrike" spc="-1">
                <a:solidFill>
                  <a:srgbClr val="BBE0E3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1" name="CustomShape 19"/>
          <p:cNvSpPr/>
          <p:nvPr/>
        </p:nvSpPr>
        <p:spPr>
          <a:xfrm>
            <a:off x="2738520" y="1692360"/>
            <a:ext cx="367560" cy="396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2160" tIns="46080" rIns="92160" bIns="46080"/>
          <a:lstStyle/>
          <a:p>
            <a:pPr algn="ctr">
              <a:lnSpc>
                <a:spcPct val="100000"/>
              </a:lnSpc>
            </a:pPr>
            <a:r>
              <a:rPr lang="pl-PL" sz="2000" b="0" strike="noStrike" spc="-1">
                <a:solidFill>
                  <a:srgbClr val="0099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2" name="CustomShape 20"/>
          <p:cNvSpPr/>
          <p:nvPr/>
        </p:nvSpPr>
        <p:spPr>
          <a:xfrm>
            <a:off x="1930320" y="739800"/>
            <a:ext cx="352800" cy="396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2160" tIns="46080" rIns="92160" bIns="46080"/>
          <a:lstStyle/>
          <a:p>
            <a:pPr algn="ctr">
              <a:lnSpc>
                <a:spcPct val="100000"/>
              </a:lnSpc>
            </a:pPr>
            <a:r>
              <a:rPr lang="pl-PL" sz="20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3" name="Line 21"/>
          <p:cNvSpPr/>
          <p:nvPr/>
        </p:nvSpPr>
        <p:spPr>
          <a:xfrm>
            <a:off x="9142200" y="6284880"/>
            <a:ext cx="360" cy="1728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4" name="Line 22"/>
          <p:cNvSpPr/>
          <p:nvPr/>
        </p:nvSpPr>
        <p:spPr>
          <a:xfrm flipH="1">
            <a:off x="1068120" y="5027400"/>
            <a:ext cx="6072120" cy="360"/>
          </a:xfrm>
          <a:prstGeom prst="line">
            <a:avLst/>
          </a:prstGeom>
          <a:ln w="12600" cap="rnd">
            <a:solidFill>
              <a:srgbClr val="99CC00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5" name="Line 23"/>
          <p:cNvSpPr/>
          <p:nvPr/>
        </p:nvSpPr>
        <p:spPr>
          <a:xfrm>
            <a:off x="1068120" y="4041720"/>
            <a:ext cx="4303800" cy="36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6" name="Line 24"/>
          <p:cNvSpPr/>
          <p:nvPr/>
        </p:nvSpPr>
        <p:spPr>
          <a:xfrm flipV="1">
            <a:off x="5456160" y="4057560"/>
            <a:ext cx="360" cy="1904760"/>
          </a:xfrm>
          <a:prstGeom prst="line">
            <a:avLst/>
          </a:prstGeom>
          <a:ln w="12600" cap="rnd">
            <a:solidFill>
              <a:srgbClr val="000000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7" name="Line 25"/>
          <p:cNvSpPr/>
          <p:nvPr/>
        </p:nvSpPr>
        <p:spPr>
          <a:xfrm>
            <a:off x="1068120" y="3071520"/>
            <a:ext cx="3027600" cy="360"/>
          </a:xfrm>
          <a:prstGeom prst="line">
            <a:avLst/>
          </a:prstGeom>
          <a:ln w="12600" cap="rnd">
            <a:solidFill>
              <a:srgbClr val="BBE0E3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8" name="Line 26"/>
          <p:cNvSpPr/>
          <p:nvPr/>
        </p:nvSpPr>
        <p:spPr>
          <a:xfrm>
            <a:off x="4128840" y="3122280"/>
            <a:ext cx="360" cy="2822760"/>
          </a:xfrm>
          <a:prstGeom prst="line">
            <a:avLst/>
          </a:prstGeom>
          <a:ln w="12600" cap="rnd">
            <a:solidFill>
              <a:srgbClr val="BBE0E3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49" name="Line 27"/>
          <p:cNvSpPr/>
          <p:nvPr/>
        </p:nvSpPr>
        <p:spPr>
          <a:xfrm>
            <a:off x="1068120" y="2103120"/>
            <a:ext cx="1717920" cy="360"/>
          </a:xfrm>
          <a:prstGeom prst="line">
            <a:avLst/>
          </a:prstGeom>
          <a:ln w="12600" cap="rnd">
            <a:solidFill>
              <a:srgbClr val="009999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0" name="Line 28"/>
          <p:cNvSpPr/>
          <p:nvPr/>
        </p:nvSpPr>
        <p:spPr>
          <a:xfrm flipV="1">
            <a:off x="2820960" y="2170080"/>
            <a:ext cx="360" cy="3792240"/>
          </a:xfrm>
          <a:prstGeom prst="line">
            <a:avLst/>
          </a:prstGeom>
          <a:ln w="12600" cap="rnd">
            <a:solidFill>
              <a:srgbClr val="009999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1" name="Line 29"/>
          <p:cNvSpPr/>
          <p:nvPr/>
        </p:nvSpPr>
        <p:spPr>
          <a:xfrm>
            <a:off x="1068120" y="1133280"/>
            <a:ext cx="851040" cy="360"/>
          </a:xfrm>
          <a:prstGeom prst="line">
            <a:avLst/>
          </a:prstGeom>
          <a:ln w="12600" cap="rnd">
            <a:solidFill>
              <a:srgbClr val="333399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2" name="Line 30"/>
          <p:cNvSpPr/>
          <p:nvPr/>
        </p:nvSpPr>
        <p:spPr>
          <a:xfrm flipV="1">
            <a:off x="1952280" y="1166760"/>
            <a:ext cx="360" cy="4760640"/>
          </a:xfrm>
          <a:prstGeom prst="line">
            <a:avLst/>
          </a:prstGeom>
          <a:ln w="12600" cap="rnd">
            <a:solidFill>
              <a:srgbClr val="333399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3" name="Line 31"/>
          <p:cNvSpPr/>
          <p:nvPr/>
        </p:nvSpPr>
        <p:spPr>
          <a:xfrm>
            <a:off x="1066680" y="652320"/>
            <a:ext cx="1440" cy="5295960"/>
          </a:xfrm>
          <a:prstGeom prst="line">
            <a:avLst/>
          </a:prstGeom>
          <a:ln w="1908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4" name="Line 32"/>
          <p:cNvSpPr/>
          <p:nvPr/>
        </p:nvSpPr>
        <p:spPr>
          <a:xfrm>
            <a:off x="1008000" y="5948280"/>
            <a:ext cx="58680" cy="1440"/>
          </a:xfrm>
          <a:prstGeom prst="line">
            <a:avLst/>
          </a:prstGeom>
          <a:ln w="1908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5" name="Line 33"/>
          <p:cNvSpPr/>
          <p:nvPr/>
        </p:nvSpPr>
        <p:spPr>
          <a:xfrm>
            <a:off x="1008000" y="4979880"/>
            <a:ext cx="58680" cy="1440"/>
          </a:xfrm>
          <a:prstGeom prst="line">
            <a:avLst/>
          </a:prstGeom>
          <a:ln w="1908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6" name="Line 34"/>
          <p:cNvSpPr/>
          <p:nvPr/>
        </p:nvSpPr>
        <p:spPr>
          <a:xfrm>
            <a:off x="1008000" y="4024080"/>
            <a:ext cx="58680" cy="1800"/>
          </a:xfrm>
          <a:prstGeom prst="line">
            <a:avLst/>
          </a:prstGeom>
          <a:ln w="1908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7" name="Line 35"/>
          <p:cNvSpPr/>
          <p:nvPr/>
        </p:nvSpPr>
        <p:spPr>
          <a:xfrm>
            <a:off x="1008000" y="3055680"/>
            <a:ext cx="58680" cy="1800"/>
          </a:xfrm>
          <a:prstGeom prst="line">
            <a:avLst/>
          </a:prstGeom>
          <a:ln w="1908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8" name="Line 36"/>
          <p:cNvSpPr/>
          <p:nvPr/>
        </p:nvSpPr>
        <p:spPr>
          <a:xfrm>
            <a:off x="1008000" y="2098440"/>
            <a:ext cx="58680" cy="1800"/>
          </a:xfrm>
          <a:prstGeom prst="line">
            <a:avLst/>
          </a:prstGeom>
          <a:ln w="1908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59" name="Line 37"/>
          <p:cNvSpPr/>
          <p:nvPr/>
        </p:nvSpPr>
        <p:spPr>
          <a:xfrm>
            <a:off x="1008000" y="1130040"/>
            <a:ext cx="58680" cy="1800"/>
          </a:xfrm>
          <a:prstGeom prst="line">
            <a:avLst/>
          </a:prstGeom>
          <a:ln w="1908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0" name="Line 38"/>
          <p:cNvSpPr/>
          <p:nvPr/>
        </p:nvSpPr>
        <p:spPr>
          <a:xfrm>
            <a:off x="1066680" y="5948280"/>
            <a:ext cx="6991200" cy="1440"/>
          </a:xfrm>
          <a:prstGeom prst="line">
            <a:avLst/>
          </a:prstGeom>
          <a:ln w="1908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1" name="Line 39"/>
          <p:cNvSpPr/>
          <p:nvPr/>
        </p:nvSpPr>
        <p:spPr>
          <a:xfrm flipV="1">
            <a:off x="1066680" y="5948280"/>
            <a:ext cx="1440" cy="68040"/>
          </a:xfrm>
          <a:prstGeom prst="line">
            <a:avLst/>
          </a:prstGeom>
          <a:ln w="1908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2" name="Line 40"/>
          <p:cNvSpPr/>
          <p:nvPr/>
        </p:nvSpPr>
        <p:spPr>
          <a:xfrm flipV="1">
            <a:off x="1941480" y="5948280"/>
            <a:ext cx="1440" cy="68040"/>
          </a:xfrm>
          <a:prstGeom prst="line">
            <a:avLst/>
          </a:prstGeom>
          <a:ln w="1908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3" name="Line 41"/>
          <p:cNvSpPr/>
          <p:nvPr/>
        </p:nvSpPr>
        <p:spPr>
          <a:xfrm flipV="1">
            <a:off x="2817720" y="5948280"/>
            <a:ext cx="1440" cy="68040"/>
          </a:xfrm>
          <a:prstGeom prst="line">
            <a:avLst/>
          </a:prstGeom>
          <a:ln w="1908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4" name="Line 42"/>
          <p:cNvSpPr/>
          <p:nvPr/>
        </p:nvSpPr>
        <p:spPr>
          <a:xfrm flipV="1">
            <a:off x="3692520" y="5948280"/>
            <a:ext cx="1440" cy="68040"/>
          </a:xfrm>
          <a:prstGeom prst="line">
            <a:avLst/>
          </a:prstGeom>
          <a:ln w="1908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5" name="Line 43"/>
          <p:cNvSpPr/>
          <p:nvPr/>
        </p:nvSpPr>
        <p:spPr>
          <a:xfrm flipV="1">
            <a:off x="4566960" y="5948280"/>
            <a:ext cx="1800" cy="68040"/>
          </a:xfrm>
          <a:prstGeom prst="line">
            <a:avLst/>
          </a:prstGeom>
          <a:ln w="1908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6" name="Line 44"/>
          <p:cNvSpPr/>
          <p:nvPr/>
        </p:nvSpPr>
        <p:spPr>
          <a:xfrm flipV="1">
            <a:off x="5432400" y="5948280"/>
            <a:ext cx="1440" cy="68040"/>
          </a:xfrm>
          <a:prstGeom prst="line">
            <a:avLst/>
          </a:prstGeom>
          <a:ln w="1908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7" name="Line 45"/>
          <p:cNvSpPr/>
          <p:nvPr/>
        </p:nvSpPr>
        <p:spPr>
          <a:xfrm flipV="1">
            <a:off x="6306840" y="5948280"/>
            <a:ext cx="1800" cy="68040"/>
          </a:xfrm>
          <a:prstGeom prst="line">
            <a:avLst/>
          </a:prstGeom>
          <a:ln w="1908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8" name="Line 46"/>
          <p:cNvSpPr/>
          <p:nvPr/>
        </p:nvSpPr>
        <p:spPr>
          <a:xfrm flipV="1">
            <a:off x="7183080" y="5948280"/>
            <a:ext cx="1800" cy="68040"/>
          </a:xfrm>
          <a:prstGeom prst="line">
            <a:avLst/>
          </a:prstGeom>
          <a:ln w="1908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69" name="Line 47"/>
          <p:cNvSpPr/>
          <p:nvPr/>
        </p:nvSpPr>
        <p:spPr>
          <a:xfrm flipV="1">
            <a:off x="8057880" y="5948280"/>
            <a:ext cx="1800" cy="68040"/>
          </a:xfrm>
          <a:prstGeom prst="line">
            <a:avLst/>
          </a:prstGeom>
          <a:ln w="1908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70" name="Line 48"/>
          <p:cNvSpPr/>
          <p:nvPr/>
        </p:nvSpPr>
        <p:spPr>
          <a:xfrm>
            <a:off x="1941480" y="1130040"/>
            <a:ext cx="876240" cy="968400"/>
          </a:xfrm>
          <a:prstGeom prst="line">
            <a:avLst/>
          </a:prstGeom>
          <a:ln w="1908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71" name="Line 49"/>
          <p:cNvSpPr/>
          <p:nvPr/>
        </p:nvSpPr>
        <p:spPr>
          <a:xfrm>
            <a:off x="2817720" y="2098440"/>
            <a:ext cx="1306440" cy="957240"/>
          </a:xfrm>
          <a:prstGeom prst="line">
            <a:avLst/>
          </a:prstGeom>
          <a:ln w="1908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72" name="Line 50"/>
          <p:cNvSpPr/>
          <p:nvPr/>
        </p:nvSpPr>
        <p:spPr>
          <a:xfrm>
            <a:off x="4124160" y="3055680"/>
            <a:ext cx="1308240" cy="968400"/>
          </a:xfrm>
          <a:prstGeom prst="line">
            <a:avLst/>
          </a:prstGeom>
          <a:ln w="1908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73" name="Line 51"/>
          <p:cNvSpPr/>
          <p:nvPr/>
        </p:nvSpPr>
        <p:spPr>
          <a:xfrm>
            <a:off x="5432400" y="4024080"/>
            <a:ext cx="1750680" cy="955800"/>
          </a:xfrm>
          <a:prstGeom prst="line">
            <a:avLst/>
          </a:prstGeom>
          <a:ln w="1908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74" name="CustomShape 52"/>
          <p:cNvSpPr/>
          <p:nvPr/>
        </p:nvSpPr>
        <p:spPr>
          <a:xfrm>
            <a:off x="852120" y="5811840"/>
            <a:ext cx="134640" cy="289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pl-PL" sz="1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0</a:t>
            </a:r>
            <a:endParaRPr lang="pl-PL" sz="1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5" name="CustomShape 53"/>
          <p:cNvSpPr/>
          <p:nvPr/>
        </p:nvSpPr>
        <p:spPr>
          <a:xfrm>
            <a:off x="852120" y="4843440"/>
            <a:ext cx="134640" cy="289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pl-PL" sz="1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</a:t>
            </a:r>
            <a:endParaRPr lang="pl-PL" sz="1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6" name="CustomShape 54"/>
          <p:cNvSpPr/>
          <p:nvPr/>
        </p:nvSpPr>
        <p:spPr>
          <a:xfrm>
            <a:off x="852120" y="3886200"/>
            <a:ext cx="134640" cy="289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pl-PL" sz="1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</a:t>
            </a:r>
            <a:endParaRPr lang="pl-PL" sz="1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7" name="CustomShape 55"/>
          <p:cNvSpPr/>
          <p:nvPr/>
        </p:nvSpPr>
        <p:spPr>
          <a:xfrm>
            <a:off x="735840" y="2919240"/>
            <a:ext cx="268560" cy="289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pl-PL" sz="1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12</a:t>
            </a:r>
            <a:endParaRPr lang="pl-PL" sz="1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8" name="CustomShape 56"/>
          <p:cNvSpPr/>
          <p:nvPr/>
        </p:nvSpPr>
        <p:spPr>
          <a:xfrm>
            <a:off x="735840" y="1962000"/>
            <a:ext cx="268560" cy="289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pl-PL" sz="1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16</a:t>
            </a:r>
            <a:endParaRPr lang="pl-PL" sz="1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9" name="CustomShape 57"/>
          <p:cNvSpPr/>
          <p:nvPr/>
        </p:nvSpPr>
        <p:spPr>
          <a:xfrm>
            <a:off x="735840" y="993600"/>
            <a:ext cx="268560" cy="289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pl-PL" sz="1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20</a:t>
            </a:r>
            <a:endParaRPr lang="pl-PL" sz="1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0" name="CustomShape 58"/>
          <p:cNvSpPr/>
          <p:nvPr/>
        </p:nvSpPr>
        <p:spPr>
          <a:xfrm>
            <a:off x="1058400" y="6153120"/>
            <a:ext cx="134640" cy="289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pl-PL" sz="1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0</a:t>
            </a:r>
            <a:endParaRPr lang="pl-PL" sz="1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1" name="CustomShape 59"/>
          <p:cNvSpPr/>
          <p:nvPr/>
        </p:nvSpPr>
        <p:spPr>
          <a:xfrm>
            <a:off x="1814040" y="6153120"/>
            <a:ext cx="402840" cy="289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pl-PL" sz="1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100</a:t>
            </a:r>
            <a:endParaRPr lang="pl-PL" sz="1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2" name="CustomShape 60"/>
          <p:cNvSpPr/>
          <p:nvPr/>
        </p:nvSpPr>
        <p:spPr>
          <a:xfrm>
            <a:off x="2688480" y="6153120"/>
            <a:ext cx="402840" cy="289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pl-PL" sz="1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200</a:t>
            </a:r>
            <a:endParaRPr lang="pl-PL" sz="1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3" name="CustomShape 61"/>
          <p:cNvSpPr/>
          <p:nvPr/>
        </p:nvSpPr>
        <p:spPr>
          <a:xfrm>
            <a:off x="3563280" y="6153120"/>
            <a:ext cx="402840" cy="289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pl-PL" sz="1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300</a:t>
            </a:r>
            <a:endParaRPr lang="pl-PL" sz="1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4" name="CustomShape 62"/>
          <p:cNvSpPr/>
          <p:nvPr/>
        </p:nvSpPr>
        <p:spPr>
          <a:xfrm>
            <a:off x="4439520" y="6153120"/>
            <a:ext cx="402840" cy="289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pl-PL" sz="1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400</a:t>
            </a:r>
            <a:endParaRPr lang="pl-PL" sz="1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5" name="CustomShape 63"/>
          <p:cNvSpPr/>
          <p:nvPr/>
        </p:nvSpPr>
        <p:spPr>
          <a:xfrm>
            <a:off x="5304960" y="6153120"/>
            <a:ext cx="402840" cy="289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pl-PL" sz="1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500</a:t>
            </a:r>
            <a:endParaRPr lang="pl-PL" sz="1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6" name="CustomShape 64"/>
          <p:cNvSpPr/>
          <p:nvPr/>
        </p:nvSpPr>
        <p:spPr>
          <a:xfrm>
            <a:off x="6179400" y="6153120"/>
            <a:ext cx="402840" cy="289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pl-PL" sz="1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600</a:t>
            </a:r>
            <a:endParaRPr lang="pl-PL" sz="1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7" name="CustomShape 65"/>
          <p:cNvSpPr/>
          <p:nvPr/>
        </p:nvSpPr>
        <p:spPr>
          <a:xfrm>
            <a:off x="7054200" y="6153120"/>
            <a:ext cx="402840" cy="289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pl-PL" sz="1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700</a:t>
            </a:r>
            <a:endParaRPr lang="pl-PL" sz="1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8" name="CustomShape 66"/>
          <p:cNvSpPr/>
          <p:nvPr/>
        </p:nvSpPr>
        <p:spPr>
          <a:xfrm>
            <a:off x="7929000" y="6153120"/>
            <a:ext cx="402840" cy="2890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0" tIns="0" rIns="0" bIns="0"/>
          <a:lstStyle/>
          <a:p>
            <a:pPr algn="ctr">
              <a:lnSpc>
                <a:spcPct val="100000"/>
              </a:lnSpc>
            </a:pPr>
            <a:r>
              <a:rPr lang="pl-PL" sz="19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800</a:t>
            </a:r>
            <a:endParaRPr lang="pl-PL" sz="19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9" name="Line 67"/>
          <p:cNvSpPr/>
          <p:nvPr/>
        </p:nvSpPr>
        <p:spPr>
          <a:xfrm flipV="1">
            <a:off x="7173720" y="5045040"/>
            <a:ext cx="360" cy="917280"/>
          </a:xfrm>
          <a:prstGeom prst="line">
            <a:avLst/>
          </a:prstGeom>
          <a:ln w="12600" cap="rnd">
            <a:solidFill>
              <a:srgbClr val="99CC00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0" name="CustomShape 68"/>
          <p:cNvSpPr/>
          <p:nvPr/>
        </p:nvSpPr>
        <p:spPr>
          <a:xfrm>
            <a:off x="1897200" y="1085760"/>
            <a:ext cx="110160" cy="110160"/>
          </a:xfrm>
          <a:prstGeom prst="ellipse">
            <a:avLst/>
          </a:prstGeom>
          <a:solidFill>
            <a:srgbClr val="333399"/>
          </a:solidFill>
          <a:ln w="25560">
            <a:solidFill>
              <a:srgbClr val="80808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1" name="CustomShape 69"/>
          <p:cNvSpPr/>
          <p:nvPr/>
        </p:nvSpPr>
        <p:spPr>
          <a:xfrm>
            <a:off x="2763720" y="2046240"/>
            <a:ext cx="110160" cy="110160"/>
          </a:xfrm>
          <a:prstGeom prst="ellipse">
            <a:avLst/>
          </a:prstGeom>
          <a:solidFill>
            <a:srgbClr val="009999"/>
          </a:solidFill>
          <a:ln w="25560">
            <a:solidFill>
              <a:srgbClr val="80808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2" name="CustomShape 70"/>
          <p:cNvSpPr/>
          <p:nvPr/>
        </p:nvSpPr>
        <p:spPr>
          <a:xfrm>
            <a:off x="4081320" y="3024360"/>
            <a:ext cx="110160" cy="110160"/>
          </a:xfrm>
          <a:prstGeom prst="ellipse">
            <a:avLst/>
          </a:prstGeom>
          <a:solidFill>
            <a:srgbClr val="BBE0E3"/>
          </a:solidFill>
          <a:ln w="25560">
            <a:solidFill>
              <a:srgbClr val="80808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3" name="CustomShape 71"/>
          <p:cNvSpPr/>
          <p:nvPr/>
        </p:nvSpPr>
        <p:spPr>
          <a:xfrm>
            <a:off x="5381640" y="3976560"/>
            <a:ext cx="110160" cy="110160"/>
          </a:xfrm>
          <a:prstGeom prst="ellipse">
            <a:avLst/>
          </a:prstGeom>
          <a:solidFill>
            <a:srgbClr val="000000"/>
          </a:solidFill>
          <a:ln w="25560">
            <a:solidFill>
              <a:srgbClr val="80808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4" name="CustomShape 72"/>
          <p:cNvSpPr/>
          <p:nvPr/>
        </p:nvSpPr>
        <p:spPr>
          <a:xfrm>
            <a:off x="7126200" y="4946760"/>
            <a:ext cx="110160" cy="110160"/>
          </a:xfrm>
          <a:prstGeom prst="ellipse">
            <a:avLst/>
          </a:prstGeom>
          <a:solidFill>
            <a:srgbClr val="99CC00"/>
          </a:solidFill>
          <a:ln w="25560">
            <a:solidFill>
              <a:srgbClr val="80808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95" name="CustomShape 73"/>
          <p:cNvSpPr/>
          <p:nvPr/>
        </p:nvSpPr>
        <p:spPr>
          <a:xfrm>
            <a:off x="685800" y="0"/>
            <a:ext cx="7771320" cy="6894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pl-PL" sz="3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Popyt rynkowy</a:t>
            </a:r>
            <a:endParaRPr lang="pl-PL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CustomShape 1"/>
          <p:cNvSpPr/>
          <p:nvPr/>
        </p:nvSpPr>
        <p:spPr>
          <a:xfrm>
            <a:off x="1600200" y="452520"/>
            <a:ext cx="5058360" cy="5770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l-PL" sz="3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WIELKOŚĆ </a:t>
            </a:r>
            <a:r>
              <a:rPr lang="pl-PL" sz="3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PODAŻY</a:t>
            </a: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9" name="CustomShape 2"/>
          <p:cNvSpPr/>
          <p:nvPr/>
        </p:nvSpPr>
        <p:spPr>
          <a:xfrm>
            <a:off x="300600" y="1336680"/>
            <a:ext cx="1065960" cy="4554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CENA 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0" name="Line 3"/>
          <p:cNvSpPr/>
          <p:nvPr/>
        </p:nvSpPr>
        <p:spPr>
          <a:xfrm flipV="1">
            <a:off x="1295280" y="1447560"/>
            <a:ext cx="360" cy="228600"/>
          </a:xfrm>
          <a:prstGeom prst="line">
            <a:avLst/>
          </a:prstGeom>
          <a:ln w="38160">
            <a:solidFill>
              <a:srgbClr val="000000"/>
            </a:solidFill>
            <a:round/>
            <a:tailEnd type="triangle" w="sm" len="sm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1" name="CustomShape 4"/>
          <p:cNvSpPr/>
          <p:nvPr/>
        </p:nvSpPr>
        <p:spPr>
          <a:xfrm>
            <a:off x="1451160" y="1371600"/>
            <a:ext cx="1346400" cy="4554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PODAŻ  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2" name="Line 5"/>
          <p:cNvSpPr/>
          <p:nvPr/>
        </p:nvSpPr>
        <p:spPr>
          <a:xfrm flipV="1">
            <a:off x="2743200" y="1447560"/>
            <a:ext cx="360" cy="228600"/>
          </a:xfrm>
          <a:prstGeom prst="line">
            <a:avLst/>
          </a:prstGeom>
          <a:ln w="38160">
            <a:solidFill>
              <a:srgbClr val="000000"/>
            </a:solidFill>
            <a:round/>
            <a:tailEnd type="triangle" w="sm" len="sm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3" name="Line 6"/>
          <p:cNvSpPr/>
          <p:nvPr/>
        </p:nvSpPr>
        <p:spPr>
          <a:xfrm>
            <a:off x="533160" y="1828800"/>
            <a:ext cx="360" cy="1752480"/>
          </a:xfrm>
          <a:prstGeom prst="line">
            <a:avLst/>
          </a:prstGeom>
          <a:ln w="57240">
            <a:solidFill>
              <a:srgbClr val="000000"/>
            </a:solidFill>
            <a:round/>
            <a:head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4" name="Line 7"/>
          <p:cNvSpPr/>
          <p:nvPr/>
        </p:nvSpPr>
        <p:spPr>
          <a:xfrm>
            <a:off x="533160" y="3581280"/>
            <a:ext cx="1752840" cy="360"/>
          </a:xfrm>
          <a:prstGeom prst="line">
            <a:avLst/>
          </a:prstGeom>
          <a:ln w="57240">
            <a:solidFill>
              <a:srgbClr val="000000"/>
            </a:solidFill>
            <a:round/>
            <a:tailEnd type="triangle" w="sm" len="sm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5" name="Line 8"/>
          <p:cNvSpPr/>
          <p:nvPr/>
        </p:nvSpPr>
        <p:spPr>
          <a:xfrm flipV="1">
            <a:off x="1066680" y="1981080"/>
            <a:ext cx="1295280" cy="129528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6" name="Line 9"/>
          <p:cNvSpPr/>
          <p:nvPr/>
        </p:nvSpPr>
        <p:spPr>
          <a:xfrm flipV="1">
            <a:off x="1371600" y="2666880"/>
            <a:ext cx="304560" cy="304560"/>
          </a:xfrm>
          <a:prstGeom prst="line">
            <a:avLst/>
          </a:prstGeom>
          <a:ln w="57240">
            <a:solidFill>
              <a:srgbClr val="99CC00"/>
            </a:solidFill>
            <a:round/>
            <a:tailEnd type="triangle" w="sm" len="sm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7" name="Line 10"/>
          <p:cNvSpPr/>
          <p:nvPr/>
        </p:nvSpPr>
        <p:spPr>
          <a:xfrm>
            <a:off x="3733560" y="1904760"/>
            <a:ext cx="360" cy="1752840"/>
          </a:xfrm>
          <a:prstGeom prst="line">
            <a:avLst/>
          </a:prstGeom>
          <a:ln w="57240">
            <a:solidFill>
              <a:srgbClr val="000000"/>
            </a:solidFill>
            <a:round/>
            <a:head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8" name="Line 11"/>
          <p:cNvSpPr/>
          <p:nvPr/>
        </p:nvSpPr>
        <p:spPr>
          <a:xfrm>
            <a:off x="3733560" y="3657600"/>
            <a:ext cx="1752840" cy="360"/>
          </a:xfrm>
          <a:prstGeom prst="line">
            <a:avLst/>
          </a:prstGeom>
          <a:ln w="57240">
            <a:solidFill>
              <a:srgbClr val="000000"/>
            </a:solidFill>
            <a:round/>
            <a:tailEnd type="triangle" w="sm" len="sm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09" name="Line 12"/>
          <p:cNvSpPr/>
          <p:nvPr/>
        </p:nvSpPr>
        <p:spPr>
          <a:xfrm flipV="1">
            <a:off x="4211280" y="2060280"/>
            <a:ext cx="1351080" cy="122724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0" name="Line 13"/>
          <p:cNvSpPr/>
          <p:nvPr/>
        </p:nvSpPr>
        <p:spPr>
          <a:xfrm flipH="1">
            <a:off x="4500360" y="2707920"/>
            <a:ext cx="358920" cy="289080"/>
          </a:xfrm>
          <a:prstGeom prst="line">
            <a:avLst/>
          </a:prstGeom>
          <a:ln w="57240">
            <a:solidFill>
              <a:srgbClr val="99CC00"/>
            </a:solidFill>
            <a:round/>
            <a:tailEnd type="triangle" w="sm" len="sm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1" name="CustomShape 14"/>
          <p:cNvSpPr/>
          <p:nvPr/>
        </p:nvSpPr>
        <p:spPr>
          <a:xfrm>
            <a:off x="3583800" y="1371600"/>
            <a:ext cx="1008000" cy="4554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CENA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2" name="Line 15"/>
          <p:cNvSpPr/>
          <p:nvPr/>
        </p:nvSpPr>
        <p:spPr>
          <a:xfrm>
            <a:off x="4647960" y="1523880"/>
            <a:ext cx="360" cy="228600"/>
          </a:xfrm>
          <a:prstGeom prst="line">
            <a:avLst/>
          </a:prstGeom>
          <a:ln w="38160">
            <a:solidFill>
              <a:srgbClr val="000000"/>
            </a:solidFill>
            <a:round/>
            <a:tailEnd type="triangle" w="sm" len="sm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3" name="CustomShape 16"/>
          <p:cNvSpPr/>
          <p:nvPr/>
        </p:nvSpPr>
        <p:spPr>
          <a:xfrm>
            <a:off x="4803840" y="1371600"/>
            <a:ext cx="1193760" cy="4554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PODAŻ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4" name="Line 17"/>
          <p:cNvSpPr/>
          <p:nvPr/>
        </p:nvSpPr>
        <p:spPr>
          <a:xfrm>
            <a:off x="6019560" y="1523880"/>
            <a:ext cx="360" cy="228600"/>
          </a:xfrm>
          <a:prstGeom prst="line">
            <a:avLst/>
          </a:prstGeom>
          <a:ln w="38160">
            <a:solidFill>
              <a:srgbClr val="000000"/>
            </a:solidFill>
            <a:round/>
            <a:tailEnd type="triangle" w="sm" len="sm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5" name="CustomShape 18"/>
          <p:cNvSpPr/>
          <p:nvPr/>
        </p:nvSpPr>
        <p:spPr>
          <a:xfrm>
            <a:off x="601200" y="3962520"/>
            <a:ext cx="7750080" cy="4554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INNE CZYNNIKI WPŁYWAJĄCE NA KRZYWA PODAŻY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6" name="Line 19"/>
          <p:cNvSpPr/>
          <p:nvPr/>
        </p:nvSpPr>
        <p:spPr>
          <a:xfrm>
            <a:off x="533160" y="4571640"/>
            <a:ext cx="360" cy="1752840"/>
          </a:xfrm>
          <a:prstGeom prst="line">
            <a:avLst/>
          </a:prstGeom>
          <a:ln w="57240">
            <a:solidFill>
              <a:srgbClr val="000000"/>
            </a:solidFill>
            <a:round/>
            <a:head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7" name="Line 20"/>
          <p:cNvSpPr/>
          <p:nvPr/>
        </p:nvSpPr>
        <p:spPr>
          <a:xfrm>
            <a:off x="533160" y="6324480"/>
            <a:ext cx="1752840" cy="360"/>
          </a:xfrm>
          <a:prstGeom prst="line">
            <a:avLst/>
          </a:prstGeom>
          <a:ln w="57240">
            <a:solidFill>
              <a:srgbClr val="000000"/>
            </a:solidFill>
            <a:round/>
            <a:tailEnd type="triangle" w="sm" len="sm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8" name="Line 21"/>
          <p:cNvSpPr/>
          <p:nvPr/>
        </p:nvSpPr>
        <p:spPr>
          <a:xfrm flipV="1">
            <a:off x="914400" y="4876560"/>
            <a:ext cx="1295280" cy="129528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19" name="Line 22"/>
          <p:cNvSpPr/>
          <p:nvPr/>
        </p:nvSpPr>
        <p:spPr>
          <a:xfrm>
            <a:off x="1752480" y="5562360"/>
            <a:ext cx="304920" cy="360"/>
          </a:xfrm>
          <a:prstGeom prst="line">
            <a:avLst/>
          </a:prstGeom>
          <a:ln w="38160">
            <a:solidFill>
              <a:srgbClr val="111111"/>
            </a:solidFill>
            <a:round/>
            <a:tailEnd type="triangle" w="sm" len="sm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0" name="Line 23"/>
          <p:cNvSpPr/>
          <p:nvPr/>
        </p:nvSpPr>
        <p:spPr>
          <a:xfrm flipH="1">
            <a:off x="1143000" y="5486040"/>
            <a:ext cx="228600" cy="360"/>
          </a:xfrm>
          <a:prstGeom prst="line">
            <a:avLst/>
          </a:prstGeom>
          <a:ln w="38160">
            <a:solidFill>
              <a:srgbClr val="111111"/>
            </a:solidFill>
            <a:round/>
            <a:tailEnd type="triangle" w="sm" len="sm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1" name="Line 24"/>
          <p:cNvSpPr/>
          <p:nvPr/>
        </p:nvSpPr>
        <p:spPr>
          <a:xfrm flipV="1">
            <a:off x="1600200" y="5029200"/>
            <a:ext cx="1066680" cy="1066680"/>
          </a:xfrm>
          <a:prstGeom prst="line">
            <a:avLst/>
          </a:prstGeom>
          <a:ln w="38160">
            <a:solidFill>
              <a:srgbClr val="66FF33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2" name="Line 25"/>
          <p:cNvSpPr/>
          <p:nvPr/>
        </p:nvSpPr>
        <p:spPr>
          <a:xfrm flipV="1">
            <a:off x="761760" y="4724280"/>
            <a:ext cx="1067040" cy="1066680"/>
          </a:xfrm>
          <a:prstGeom prst="line">
            <a:avLst/>
          </a:prstGeom>
          <a:ln w="38160">
            <a:solidFill>
              <a:srgbClr val="00999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23" name="CustomShape 26"/>
          <p:cNvSpPr/>
          <p:nvPr/>
        </p:nvSpPr>
        <p:spPr>
          <a:xfrm>
            <a:off x="3527640" y="5257800"/>
            <a:ext cx="1987560" cy="4554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216000" indent="-215640">
              <a:lnSpc>
                <a:spcPct val="100000"/>
              </a:lnSpc>
              <a:buClr>
                <a:srgbClr val="009999"/>
              </a:buClr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9999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Podaż spada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4" name="CustomShape 27"/>
          <p:cNvSpPr/>
          <p:nvPr/>
        </p:nvSpPr>
        <p:spPr>
          <a:xfrm>
            <a:off x="3451320" y="4572000"/>
            <a:ext cx="2039400" cy="4554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216000" indent="-215640">
              <a:lnSpc>
                <a:spcPct val="100000"/>
              </a:lnSpc>
              <a:buClr>
                <a:srgbClr val="66FF33"/>
              </a:buClr>
              <a:buFont typeface="Wingdings" charset="2"/>
              <a:buChar char=""/>
            </a:pPr>
            <a:r>
              <a:rPr lang="pl-PL" sz="2400" b="0" strike="noStrike" spc="-1">
                <a:solidFill>
                  <a:srgbClr val="66FF33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Podaż rośnie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5" name="CustomShape 28"/>
          <p:cNvSpPr/>
          <p:nvPr/>
        </p:nvSpPr>
        <p:spPr>
          <a:xfrm>
            <a:off x="144000" y="2016000"/>
            <a:ext cx="306720" cy="34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</a:t>
            </a:r>
          </a:p>
        </p:txBody>
      </p:sp>
      <p:sp>
        <p:nvSpPr>
          <p:cNvPr id="426" name="CustomShape 29"/>
          <p:cNvSpPr/>
          <p:nvPr/>
        </p:nvSpPr>
        <p:spPr>
          <a:xfrm>
            <a:off x="3456000" y="2088000"/>
            <a:ext cx="306720" cy="34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</a:t>
            </a:r>
          </a:p>
        </p:txBody>
      </p:sp>
      <p:sp>
        <p:nvSpPr>
          <p:cNvPr id="427" name="CustomShape 30"/>
          <p:cNvSpPr/>
          <p:nvPr/>
        </p:nvSpPr>
        <p:spPr>
          <a:xfrm>
            <a:off x="2376000" y="3600000"/>
            <a:ext cx="306720" cy="34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</a:t>
            </a:r>
          </a:p>
        </p:txBody>
      </p:sp>
      <p:sp>
        <p:nvSpPr>
          <p:cNvPr id="428" name="CustomShape 31"/>
          <p:cNvSpPr/>
          <p:nvPr/>
        </p:nvSpPr>
        <p:spPr>
          <a:xfrm>
            <a:off x="5616000" y="3744000"/>
            <a:ext cx="306720" cy="34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</a:t>
            </a:r>
          </a:p>
        </p:txBody>
      </p:sp>
      <p:sp>
        <p:nvSpPr>
          <p:cNvPr id="429" name="CustomShape 32"/>
          <p:cNvSpPr/>
          <p:nvPr/>
        </p:nvSpPr>
        <p:spPr>
          <a:xfrm>
            <a:off x="216000" y="4680000"/>
            <a:ext cx="306720" cy="34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</a:t>
            </a:r>
          </a:p>
        </p:txBody>
      </p:sp>
      <p:sp>
        <p:nvSpPr>
          <p:cNvPr id="430" name="CustomShape 33"/>
          <p:cNvSpPr/>
          <p:nvPr/>
        </p:nvSpPr>
        <p:spPr>
          <a:xfrm>
            <a:off x="2376000" y="6480000"/>
            <a:ext cx="306720" cy="34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 additive="repl">
                                        <p:cTn id="7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CustomShape 1"/>
          <p:cNvSpPr/>
          <p:nvPr/>
        </p:nvSpPr>
        <p:spPr>
          <a:xfrm>
            <a:off x="250920" y="1981080"/>
            <a:ext cx="575280" cy="3027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cena</a:t>
            </a:r>
            <a:endParaRPr lang="pl-PL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2" name="CustomShape 2"/>
          <p:cNvSpPr/>
          <p:nvPr/>
        </p:nvSpPr>
        <p:spPr>
          <a:xfrm>
            <a:off x="1198080" y="907920"/>
            <a:ext cx="2077920" cy="4554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PRZYKŁADY: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3" name="Line 3"/>
          <p:cNvSpPr/>
          <p:nvPr/>
        </p:nvSpPr>
        <p:spPr>
          <a:xfrm>
            <a:off x="1264320" y="2004120"/>
            <a:ext cx="360" cy="1743840"/>
          </a:xfrm>
          <a:prstGeom prst="line">
            <a:avLst/>
          </a:prstGeom>
          <a:ln w="57240">
            <a:solidFill>
              <a:srgbClr val="99FF66"/>
            </a:solidFill>
            <a:round/>
            <a:head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4" name="Line 4"/>
          <p:cNvSpPr/>
          <p:nvPr/>
        </p:nvSpPr>
        <p:spPr>
          <a:xfrm>
            <a:off x="1264320" y="3747960"/>
            <a:ext cx="1608480" cy="360"/>
          </a:xfrm>
          <a:prstGeom prst="line">
            <a:avLst/>
          </a:prstGeom>
          <a:ln w="57240">
            <a:solidFill>
              <a:srgbClr val="99FF66"/>
            </a:solidFill>
            <a:round/>
            <a:tailEnd type="triangle" w="sm" len="sm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5" name="Line 5"/>
          <p:cNvSpPr/>
          <p:nvPr/>
        </p:nvSpPr>
        <p:spPr>
          <a:xfrm flipV="1">
            <a:off x="1474200" y="2383200"/>
            <a:ext cx="1188720" cy="1288800"/>
          </a:xfrm>
          <a:prstGeom prst="line">
            <a:avLst/>
          </a:prstGeom>
          <a:ln w="38160">
            <a:solidFill>
              <a:srgbClr val="99FF6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6" name="Line 6"/>
          <p:cNvSpPr/>
          <p:nvPr/>
        </p:nvSpPr>
        <p:spPr>
          <a:xfrm flipV="1">
            <a:off x="1963440" y="2837880"/>
            <a:ext cx="280080" cy="303480"/>
          </a:xfrm>
          <a:prstGeom prst="line">
            <a:avLst/>
          </a:prstGeom>
          <a:ln w="57240">
            <a:solidFill>
              <a:srgbClr val="111111"/>
            </a:solidFill>
            <a:round/>
            <a:tailEnd type="triangle" w="sm" len="sm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7" name="CustomShape 7"/>
          <p:cNvSpPr/>
          <p:nvPr/>
        </p:nvSpPr>
        <p:spPr>
          <a:xfrm>
            <a:off x="843480" y="1287000"/>
            <a:ext cx="3539160" cy="8211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wzrosły ceny czekoladek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„Wedel”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8" name="Line 8"/>
          <p:cNvSpPr/>
          <p:nvPr/>
        </p:nvSpPr>
        <p:spPr>
          <a:xfrm>
            <a:off x="1264320" y="3141360"/>
            <a:ext cx="699120" cy="360"/>
          </a:xfrm>
          <a:prstGeom prst="line">
            <a:avLst/>
          </a:prstGeom>
          <a:ln w="28440" cap="rnd">
            <a:solidFill>
              <a:srgbClr val="99FF66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9" name="Line 9"/>
          <p:cNvSpPr/>
          <p:nvPr/>
        </p:nvSpPr>
        <p:spPr>
          <a:xfrm>
            <a:off x="1963440" y="3141360"/>
            <a:ext cx="360" cy="606600"/>
          </a:xfrm>
          <a:prstGeom prst="line">
            <a:avLst/>
          </a:prstGeom>
          <a:ln w="28440" cap="rnd">
            <a:solidFill>
              <a:srgbClr val="99FF66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0" name="Line 10"/>
          <p:cNvSpPr/>
          <p:nvPr/>
        </p:nvSpPr>
        <p:spPr>
          <a:xfrm flipH="1">
            <a:off x="1264320" y="2837880"/>
            <a:ext cx="979200" cy="360"/>
          </a:xfrm>
          <a:prstGeom prst="line">
            <a:avLst/>
          </a:prstGeom>
          <a:ln w="76320" cap="rnd">
            <a:solidFill>
              <a:srgbClr val="9900FF"/>
            </a:solidFill>
            <a:custDash>
              <a:ds d="200000" sp="2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1" name="Line 11"/>
          <p:cNvSpPr/>
          <p:nvPr/>
        </p:nvSpPr>
        <p:spPr>
          <a:xfrm>
            <a:off x="2243520" y="2837880"/>
            <a:ext cx="360" cy="910080"/>
          </a:xfrm>
          <a:prstGeom prst="line">
            <a:avLst/>
          </a:prstGeom>
          <a:ln w="76320" cap="rnd">
            <a:solidFill>
              <a:srgbClr val="9900FF"/>
            </a:solidFill>
            <a:custDash>
              <a:ds d="200000" sp="2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2" name="CustomShape 12"/>
          <p:cNvSpPr/>
          <p:nvPr/>
        </p:nvSpPr>
        <p:spPr>
          <a:xfrm>
            <a:off x="2665800" y="3747960"/>
            <a:ext cx="543240" cy="2721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podaż</a:t>
            </a:r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3" name="Line 13"/>
          <p:cNvSpPr/>
          <p:nvPr/>
        </p:nvSpPr>
        <p:spPr>
          <a:xfrm>
            <a:off x="4831200" y="1928160"/>
            <a:ext cx="360" cy="1743840"/>
          </a:xfrm>
          <a:prstGeom prst="line">
            <a:avLst/>
          </a:prstGeom>
          <a:ln w="57240">
            <a:solidFill>
              <a:srgbClr val="99FF66"/>
            </a:solidFill>
            <a:round/>
            <a:head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4" name="Line 14"/>
          <p:cNvSpPr/>
          <p:nvPr/>
        </p:nvSpPr>
        <p:spPr>
          <a:xfrm>
            <a:off x="4831200" y="3672000"/>
            <a:ext cx="1608480" cy="360"/>
          </a:xfrm>
          <a:prstGeom prst="line">
            <a:avLst/>
          </a:prstGeom>
          <a:ln w="57240">
            <a:solidFill>
              <a:srgbClr val="99FF66"/>
            </a:solidFill>
            <a:round/>
            <a:tailEnd type="triangle" w="sm" len="sm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5" name="Line 15"/>
          <p:cNvSpPr/>
          <p:nvPr/>
        </p:nvSpPr>
        <p:spPr>
          <a:xfrm flipV="1">
            <a:off x="4970880" y="2231640"/>
            <a:ext cx="1189080" cy="1288800"/>
          </a:xfrm>
          <a:prstGeom prst="line">
            <a:avLst/>
          </a:prstGeom>
          <a:ln w="38160">
            <a:solidFill>
              <a:srgbClr val="99FF6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6" name="Line 16"/>
          <p:cNvSpPr/>
          <p:nvPr/>
        </p:nvSpPr>
        <p:spPr>
          <a:xfrm flipH="1">
            <a:off x="5250600" y="2913840"/>
            <a:ext cx="280080" cy="303120"/>
          </a:xfrm>
          <a:prstGeom prst="line">
            <a:avLst/>
          </a:prstGeom>
          <a:ln w="57240">
            <a:solidFill>
              <a:srgbClr val="111111"/>
            </a:solidFill>
            <a:round/>
            <a:tailEnd type="triangle" w="sm" len="sm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7" name="CustomShape 17"/>
          <p:cNvSpPr/>
          <p:nvPr/>
        </p:nvSpPr>
        <p:spPr>
          <a:xfrm>
            <a:off x="4491000" y="1287000"/>
            <a:ext cx="4488480" cy="4554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spadły ceny czekoladek „Wedel”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8" name="Line 18"/>
          <p:cNvSpPr/>
          <p:nvPr/>
        </p:nvSpPr>
        <p:spPr>
          <a:xfrm flipH="1">
            <a:off x="4831200" y="2913840"/>
            <a:ext cx="699480" cy="360"/>
          </a:xfrm>
          <a:prstGeom prst="line">
            <a:avLst/>
          </a:prstGeom>
          <a:ln w="28440" cap="rnd">
            <a:solidFill>
              <a:srgbClr val="99FF66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49" name="Line 19"/>
          <p:cNvSpPr/>
          <p:nvPr/>
        </p:nvSpPr>
        <p:spPr>
          <a:xfrm>
            <a:off x="5530680" y="2913840"/>
            <a:ext cx="360" cy="758160"/>
          </a:xfrm>
          <a:prstGeom prst="line">
            <a:avLst/>
          </a:prstGeom>
          <a:ln w="38160" cap="rnd">
            <a:solidFill>
              <a:srgbClr val="99FF66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0" name="Line 20"/>
          <p:cNvSpPr/>
          <p:nvPr/>
        </p:nvSpPr>
        <p:spPr>
          <a:xfrm flipH="1">
            <a:off x="4831200" y="3216960"/>
            <a:ext cx="419400" cy="360"/>
          </a:xfrm>
          <a:prstGeom prst="line">
            <a:avLst/>
          </a:prstGeom>
          <a:ln w="76320" cap="rnd">
            <a:solidFill>
              <a:srgbClr val="9900FF"/>
            </a:solidFill>
            <a:custDash>
              <a:ds d="200000" sp="2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1" name="Line 21"/>
          <p:cNvSpPr/>
          <p:nvPr/>
        </p:nvSpPr>
        <p:spPr>
          <a:xfrm>
            <a:off x="5250600" y="3216960"/>
            <a:ext cx="360" cy="455040"/>
          </a:xfrm>
          <a:prstGeom prst="line">
            <a:avLst/>
          </a:prstGeom>
          <a:ln w="76320" cap="rnd">
            <a:solidFill>
              <a:srgbClr val="9900FF"/>
            </a:solidFill>
            <a:custDash>
              <a:ds d="200000" sp="2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2" name="CustomShape 22"/>
          <p:cNvSpPr/>
          <p:nvPr/>
        </p:nvSpPr>
        <p:spPr>
          <a:xfrm>
            <a:off x="4272840" y="1827360"/>
            <a:ext cx="507960" cy="3027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cena</a:t>
            </a:r>
            <a:endParaRPr lang="pl-PL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3" name="CustomShape 23"/>
          <p:cNvSpPr/>
          <p:nvPr/>
        </p:nvSpPr>
        <p:spPr>
          <a:xfrm>
            <a:off x="6372360" y="3747960"/>
            <a:ext cx="543240" cy="2721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podaż</a:t>
            </a:r>
            <a:endParaRPr lang="pl-PL" sz="1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4" name="Line 24"/>
          <p:cNvSpPr/>
          <p:nvPr/>
        </p:nvSpPr>
        <p:spPr>
          <a:xfrm>
            <a:off x="1194120" y="4809240"/>
            <a:ext cx="360" cy="1743840"/>
          </a:xfrm>
          <a:prstGeom prst="line">
            <a:avLst/>
          </a:prstGeom>
          <a:ln w="57240">
            <a:solidFill>
              <a:srgbClr val="99FF66"/>
            </a:solidFill>
            <a:round/>
            <a:head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5" name="Line 25"/>
          <p:cNvSpPr/>
          <p:nvPr/>
        </p:nvSpPr>
        <p:spPr>
          <a:xfrm>
            <a:off x="1194120" y="6553080"/>
            <a:ext cx="1608840" cy="360"/>
          </a:xfrm>
          <a:prstGeom prst="line">
            <a:avLst/>
          </a:prstGeom>
          <a:ln w="57240">
            <a:solidFill>
              <a:srgbClr val="99FF66"/>
            </a:solidFill>
            <a:round/>
            <a:tailEnd type="triangle" w="sm" len="sm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6" name="Line 26"/>
          <p:cNvSpPr/>
          <p:nvPr/>
        </p:nvSpPr>
        <p:spPr>
          <a:xfrm flipV="1">
            <a:off x="1544040" y="5112360"/>
            <a:ext cx="1188720" cy="1289160"/>
          </a:xfrm>
          <a:prstGeom prst="line">
            <a:avLst/>
          </a:prstGeom>
          <a:ln w="38160">
            <a:solidFill>
              <a:srgbClr val="99FF6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7" name="Line 27"/>
          <p:cNvSpPr/>
          <p:nvPr/>
        </p:nvSpPr>
        <p:spPr>
          <a:xfrm flipH="1">
            <a:off x="1753920" y="5718960"/>
            <a:ext cx="209520" cy="360"/>
          </a:xfrm>
          <a:prstGeom prst="line">
            <a:avLst/>
          </a:prstGeom>
          <a:ln w="38160">
            <a:solidFill>
              <a:srgbClr val="111111"/>
            </a:solidFill>
            <a:round/>
            <a:tailEnd type="triangle" w="sm" len="sm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8" name="Line 28"/>
          <p:cNvSpPr/>
          <p:nvPr/>
        </p:nvSpPr>
        <p:spPr>
          <a:xfrm flipV="1">
            <a:off x="1404000" y="4960800"/>
            <a:ext cx="979200" cy="1061640"/>
          </a:xfrm>
          <a:prstGeom prst="line">
            <a:avLst/>
          </a:prstGeom>
          <a:ln w="38160">
            <a:solidFill>
              <a:srgbClr val="99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59" name="Line 29"/>
          <p:cNvSpPr/>
          <p:nvPr/>
        </p:nvSpPr>
        <p:spPr>
          <a:xfrm>
            <a:off x="4901040" y="4809240"/>
            <a:ext cx="360" cy="1743840"/>
          </a:xfrm>
          <a:prstGeom prst="line">
            <a:avLst/>
          </a:prstGeom>
          <a:ln w="57240">
            <a:solidFill>
              <a:srgbClr val="99FF66"/>
            </a:solidFill>
            <a:round/>
            <a:head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0" name="Line 30"/>
          <p:cNvSpPr/>
          <p:nvPr/>
        </p:nvSpPr>
        <p:spPr>
          <a:xfrm>
            <a:off x="4901040" y="6553080"/>
            <a:ext cx="1608480" cy="360"/>
          </a:xfrm>
          <a:prstGeom prst="line">
            <a:avLst/>
          </a:prstGeom>
          <a:ln w="57240">
            <a:solidFill>
              <a:srgbClr val="99FF66"/>
            </a:solidFill>
            <a:round/>
            <a:tailEnd type="triangle" w="sm" len="sm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1" name="Line 31"/>
          <p:cNvSpPr/>
          <p:nvPr/>
        </p:nvSpPr>
        <p:spPr>
          <a:xfrm flipV="1">
            <a:off x="5250600" y="5112360"/>
            <a:ext cx="1189080" cy="1289160"/>
          </a:xfrm>
          <a:prstGeom prst="line">
            <a:avLst/>
          </a:prstGeom>
          <a:ln w="38160">
            <a:solidFill>
              <a:srgbClr val="99FF66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2" name="Line 32"/>
          <p:cNvSpPr/>
          <p:nvPr/>
        </p:nvSpPr>
        <p:spPr>
          <a:xfrm>
            <a:off x="6020280" y="5794920"/>
            <a:ext cx="279720" cy="360"/>
          </a:xfrm>
          <a:prstGeom prst="line">
            <a:avLst/>
          </a:prstGeom>
          <a:ln w="38160">
            <a:solidFill>
              <a:srgbClr val="111111"/>
            </a:solidFill>
            <a:round/>
            <a:tailEnd type="triangle" w="sm" len="sm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3" name="Line 33"/>
          <p:cNvSpPr/>
          <p:nvPr/>
        </p:nvSpPr>
        <p:spPr>
          <a:xfrm flipV="1">
            <a:off x="5880240" y="5264280"/>
            <a:ext cx="979200" cy="1061280"/>
          </a:xfrm>
          <a:prstGeom prst="line">
            <a:avLst/>
          </a:prstGeom>
          <a:ln w="38160">
            <a:solidFill>
              <a:srgbClr val="99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64" name="CustomShape 34"/>
          <p:cNvSpPr/>
          <p:nvPr/>
        </p:nvSpPr>
        <p:spPr>
          <a:xfrm>
            <a:off x="856440" y="3975480"/>
            <a:ext cx="4014720" cy="82044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zamknięto jeden z zakładów 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„Wedla”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5" name="CustomShape 35"/>
          <p:cNvSpPr/>
          <p:nvPr/>
        </p:nvSpPr>
        <p:spPr>
          <a:xfrm>
            <a:off x="4551840" y="4016520"/>
            <a:ext cx="4003920" cy="82116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zakupione nowe maszyny do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produkcji czekoladek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6" name="CustomShape 36"/>
          <p:cNvSpPr/>
          <p:nvPr/>
        </p:nvSpPr>
        <p:spPr>
          <a:xfrm>
            <a:off x="792000" y="5112000"/>
            <a:ext cx="306720" cy="34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</a:t>
            </a:r>
          </a:p>
        </p:txBody>
      </p:sp>
      <p:sp>
        <p:nvSpPr>
          <p:cNvPr id="467" name="CustomShape 37"/>
          <p:cNvSpPr/>
          <p:nvPr/>
        </p:nvSpPr>
        <p:spPr>
          <a:xfrm>
            <a:off x="2952000" y="6480000"/>
            <a:ext cx="306720" cy="34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</a:t>
            </a:r>
          </a:p>
        </p:txBody>
      </p:sp>
      <p:sp>
        <p:nvSpPr>
          <p:cNvPr id="468" name="CustomShape 38"/>
          <p:cNvSpPr/>
          <p:nvPr/>
        </p:nvSpPr>
        <p:spPr>
          <a:xfrm>
            <a:off x="4608000" y="5040000"/>
            <a:ext cx="306720" cy="34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</a:t>
            </a:r>
          </a:p>
        </p:txBody>
      </p:sp>
      <p:sp>
        <p:nvSpPr>
          <p:cNvPr id="469" name="CustomShape 39"/>
          <p:cNvSpPr/>
          <p:nvPr/>
        </p:nvSpPr>
        <p:spPr>
          <a:xfrm>
            <a:off x="6768000" y="6480000"/>
            <a:ext cx="306720" cy="34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483120" y="260640"/>
            <a:ext cx="8660160" cy="3805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8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Informacje te podmioty ekonomiczne przetwarzają wg 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zasady racjonalności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 kierując się własnymi korzyściami podejmują decyzje o przeprowadzeniu transakcji. 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7000"/>
              </a:lnSpc>
            </a:pP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Jeżeli wymiana pomiędzy dwoma podmiotami jest całkowicie swobodna i odbywa się bez przymusu, to nigdy do niej nie dojdzie, jeśli obie strony nie zyskają na niej.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00" name="Picture 2"/>
          <p:cNvPicPr/>
          <p:nvPr/>
        </p:nvPicPr>
        <p:blipFill>
          <a:blip r:embed="rId3" cstate="print"/>
          <a:stretch/>
        </p:blipFill>
        <p:spPr>
          <a:xfrm>
            <a:off x="971640" y="2952000"/>
            <a:ext cx="7533000" cy="3543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CustomShape 1"/>
          <p:cNvSpPr/>
          <p:nvPr/>
        </p:nvSpPr>
        <p:spPr>
          <a:xfrm>
            <a:off x="750960" y="76320"/>
            <a:ext cx="770616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pl-PL" sz="4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Krzywa podaży</a:t>
            </a:r>
            <a:endParaRPr lang="pl-PL" sz="4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71" name="Obraz 565"/>
          <p:cNvPicPr/>
          <p:nvPr/>
        </p:nvPicPr>
        <p:blipFill>
          <a:blip r:embed="rId3" cstate="print"/>
          <a:stretch/>
        </p:blipFill>
        <p:spPr>
          <a:xfrm>
            <a:off x="571680" y="1244520"/>
            <a:ext cx="9473400" cy="5206320"/>
          </a:xfrm>
          <a:prstGeom prst="rect">
            <a:avLst/>
          </a:prstGeom>
          <a:ln>
            <a:solidFill>
              <a:srgbClr val="3465A4"/>
            </a:solidFill>
          </a:ln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CustomShape 1"/>
          <p:cNvSpPr/>
          <p:nvPr/>
        </p:nvSpPr>
        <p:spPr>
          <a:xfrm>
            <a:off x="1066680" y="609480"/>
            <a:ext cx="7009200" cy="5333040"/>
          </a:xfrm>
          <a:prstGeom prst="rect">
            <a:avLst/>
          </a:prstGeom>
          <a:gradFill>
            <a:gsLst>
              <a:gs pos="0">
                <a:srgbClr val="000080"/>
              </a:gs>
              <a:gs pos="100000">
                <a:srgbClr val="000000"/>
              </a:gs>
            </a:gsLst>
            <a:lin ang="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3" name="CustomShape 2"/>
          <p:cNvSpPr/>
          <p:nvPr/>
        </p:nvSpPr>
        <p:spPr>
          <a:xfrm>
            <a:off x="685800" y="6248520"/>
            <a:ext cx="1904040" cy="456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4" name="CustomShape 3"/>
          <p:cNvSpPr/>
          <p:nvPr/>
        </p:nvSpPr>
        <p:spPr>
          <a:xfrm>
            <a:off x="3124080" y="6248520"/>
            <a:ext cx="2894400" cy="456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5" name="Line 4"/>
          <p:cNvSpPr/>
          <p:nvPr/>
        </p:nvSpPr>
        <p:spPr>
          <a:xfrm flipV="1">
            <a:off x="1066680" y="1684080"/>
            <a:ext cx="4619520" cy="7920"/>
          </a:xfrm>
          <a:prstGeom prst="line">
            <a:avLst/>
          </a:prstGeom>
          <a:ln w="12600" cap="rnd">
            <a:solidFill>
              <a:srgbClr val="FFFF00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6" name="Line 5"/>
          <p:cNvSpPr/>
          <p:nvPr/>
        </p:nvSpPr>
        <p:spPr>
          <a:xfrm flipH="1">
            <a:off x="5661000" y="1701720"/>
            <a:ext cx="2880" cy="4252680"/>
          </a:xfrm>
          <a:prstGeom prst="line">
            <a:avLst/>
          </a:prstGeom>
          <a:ln w="12600" cap="rnd">
            <a:solidFill>
              <a:srgbClr val="FFFF00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7" name="Line 6"/>
          <p:cNvSpPr/>
          <p:nvPr/>
        </p:nvSpPr>
        <p:spPr>
          <a:xfrm>
            <a:off x="1066680" y="2765160"/>
            <a:ext cx="3048120" cy="360"/>
          </a:xfrm>
          <a:prstGeom prst="line">
            <a:avLst/>
          </a:prstGeom>
          <a:ln w="12600" cap="rnd">
            <a:solidFill>
              <a:srgbClr val="00FFFF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8" name="Line 7"/>
          <p:cNvSpPr/>
          <p:nvPr/>
        </p:nvSpPr>
        <p:spPr>
          <a:xfrm>
            <a:off x="4140000" y="2781000"/>
            <a:ext cx="360" cy="3173400"/>
          </a:xfrm>
          <a:prstGeom prst="line">
            <a:avLst/>
          </a:prstGeom>
          <a:ln w="12600" cap="rnd">
            <a:solidFill>
              <a:srgbClr val="00FFFF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79" name="Line 8"/>
          <p:cNvSpPr/>
          <p:nvPr/>
        </p:nvSpPr>
        <p:spPr>
          <a:xfrm>
            <a:off x="1066680" y="3830400"/>
            <a:ext cx="1765080" cy="360"/>
          </a:xfrm>
          <a:prstGeom prst="line">
            <a:avLst/>
          </a:prstGeom>
          <a:ln w="12600" cap="rnd">
            <a:solidFill>
              <a:srgbClr val="00FF00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0" name="Line 9"/>
          <p:cNvSpPr/>
          <p:nvPr/>
        </p:nvSpPr>
        <p:spPr>
          <a:xfrm>
            <a:off x="2831760" y="3848040"/>
            <a:ext cx="360" cy="2120760"/>
          </a:xfrm>
          <a:prstGeom prst="line">
            <a:avLst/>
          </a:prstGeom>
          <a:ln w="12600" cap="rnd">
            <a:solidFill>
              <a:srgbClr val="00FF00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1" name="Line 10"/>
          <p:cNvSpPr/>
          <p:nvPr/>
        </p:nvSpPr>
        <p:spPr>
          <a:xfrm flipV="1">
            <a:off x="1955520" y="4889160"/>
            <a:ext cx="360" cy="1079640"/>
          </a:xfrm>
          <a:prstGeom prst="line">
            <a:avLst/>
          </a:prstGeom>
          <a:ln w="12600" cap="rnd">
            <a:solidFill>
              <a:srgbClr val="FF00FF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2" name="Line 11"/>
          <p:cNvSpPr/>
          <p:nvPr/>
        </p:nvSpPr>
        <p:spPr>
          <a:xfrm>
            <a:off x="1066680" y="4892400"/>
            <a:ext cx="888840" cy="360"/>
          </a:xfrm>
          <a:prstGeom prst="line">
            <a:avLst/>
          </a:prstGeom>
          <a:ln w="12600" cap="rnd">
            <a:solidFill>
              <a:srgbClr val="FF00FF"/>
            </a:solidFill>
            <a:custDash>
              <a:ds d="100000" sp="100000"/>
            </a:custDash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3" name="Line 12"/>
          <p:cNvSpPr/>
          <p:nvPr/>
        </p:nvSpPr>
        <p:spPr>
          <a:xfrm flipH="1">
            <a:off x="1854000" y="4902120"/>
            <a:ext cx="101520" cy="164880"/>
          </a:xfrm>
          <a:prstGeom prst="line">
            <a:avLst/>
          </a:prstGeom>
          <a:ln w="255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4" name="Line 13"/>
          <p:cNvSpPr/>
          <p:nvPr/>
        </p:nvSpPr>
        <p:spPr>
          <a:xfrm flipV="1">
            <a:off x="7213320" y="533160"/>
            <a:ext cx="177840" cy="114480"/>
          </a:xfrm>
          <a:prstGeom prst="line">
            <a:avLst/>
          </a:prstGeom>
          <a:ln w="255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85" name="CustomShape 14"/>
          <p:cNvSpPr/>
          <p:nvPr/>
        </p:nvSpPr>
        <p:spPr>
          <a:xfrm rot="16200000">
            <a:off x="-255240" y="3539880"/>
            <a:ext cx="1296000" cy="488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46080" tIns="92160" rIns="46080" bIns="92160"/>
          <a:lstStyle/>
          <a:p>
            <a:pPr>
              <a:lnSpc>
                <a:spcPct val="100000"/>
              </a:lnSpc>
            </a:pPr>
            <a:r>
              <a:rPr lang="pl-PL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Cena zł/kg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6" name="CustomShape 15"/>
          <p:cNvSpPr/>
          <p:nvPr/>
        </p:nvSpPr>
        <p:spPr>
          <a:xfrm>
            <a:off x="3193920" y="6459480"/>
            <a:ext cx="1429920" cy="396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2160" tIns="46080" rIns="92160" bIns="46080"/>
          <a:lstStyle/>
          <a:p>
            <a:pPr>
              <a:lnSpc>
                <a:spcPct val="100000"/>
              </a:lnSpc>
            </a:pPr>
            <a:r>
              <a:rPr lang="pl-PL" sz="20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Ilość (tony)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7" name="CustomShape 16"/>
          <p:cNvSpPr/>
          <p:nvPr/>
        </p:nvSpPr>
        <p:spPr>
          <a:xfrm>
            <a:off x="1747800" y="4452840"/>
            <a:ext cx="338760" cy="4262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2160" tIns="46080" rIns="92160" bIns="46080"/>
          <a:lstStyle/>
          <a:p>
            <a:pPr algn="ctr">
              <a:lnSpc>
                <a:spcPct val="100000"/>
              </a:lnSpc>
            </a:pPr>
            <a:r>
              <a:rPr lang="pl-PL" sz="2200" b="0" strike="noStrike" spc="-1">
                <a:solidFill>
                  <a:srgbClr val="FF00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</a:t>
            </a:r>
            <a:endParaRPr lang="pl-PL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8" name="CustomShape 17"/>
          <p:cNvSpPr/>
          <p:nvPr/>
        </p:nvSpPr>
        <p:spPr>
          <a:xfrm>
            <a:off x="2585880" y="3386160"/>
            <a:ext cx="338760" cy="4262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2160" tIns="46080" rIns="92160" bIns="46080"/>
          <a:lstStyle/>
          <a:p>
            <a:pPr algn="ctr">
              <a:lnSpc>
                <a:spcPct val="100000"/>
              </a:lnSpc>
            </a:pPr>
            <a:r>
              <a:rPr lang="pl-PL" sz="2200" b="0" strike="noStrike" spc="-1">
                <a:solidFill>
                  <a:srgbClr val="00FF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</a:t>
            </a:r>
            <a:endParaRPr lang="pl-PL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9" name="CustomShape 18"/>
          <p:cNvSpPr/>
          <p:nvPr/>
        </p:nvSpPr>
        <p:spPr>
          <a:xfrm>
            <a:off x="3902040" y="2319480"/>
            <a:ext cx="323280" cy="4262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2160" tIns="46080" rIns="92160" bIns="46080"/>
          <a:lstStyle/>
          <a:p>
            <a:pPr algn="ctr">
              <a:lnSpc>
                <a:spcPct val="100000"/>
              </a:lnSpc>
            </a:pPr>
            <a:r>
              <a:rPr lang="pl-PL" sz="2200" b="0" strike="noStrike" spc="-1">
                <a:solidFill>
                  <a:srgbClr val="00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</a:t>
            </a:r>
            <a:endParaRPr lang="pl-PL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0" name="CustomShape 19"/>
          <p:cNvSpPr/>
          <p:nvPr/>
        </p:nvSpPr>
        <p:spPr>
          <a:xfrm>
            <a:off x="5430960" y="1239840"/>
            <a:ext cx="338760" cy="4262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2160" tIns="46080" rIns="92160" bIns="46080"/>
          <a:lstStyle/>
          <a:p>
            <a:pPr algn="ctr">
              <a:lnSpc>
                <a:spcPct val="100000"/>
              </a:lnSpc>
            </a:pPr>
            <a:r>
              <a:rPr lang="pl-PL" sz="2200" b="0" strike="noStrike" spc="-1">
                <a:solidFill>
                  <a:srgbClr val="FFFF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</a:t>
            </a:r>
            <a:endParaRPr lang="pl-PL" sz="2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1" name="CustomShape 20"/>
          <p:cNvSpPr/>
          <p:nvPr/>
        </p:nvSpPr>
        <p:spPr>
          <a:xfrm>
            <a:off x="1876320" y="4834080"/>
            <a:ext cx="113400" cy="113400"/>
          </a:xfrm>
          <a:prstGeom prst="ellipse">
            <a:avLst/>
          </a:prstGeom>
          <a:solidFill>
            <a:srgbClr val="FF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2" name="CustomShape 21"/>
          <p:cNvSpPr/>
          <p:nvPr/>
        </p:nvSpPr>
        <p:spPr>
          <a:xfrm>
            <a:off x="2739960" y="3792600"/>
            <a:ext cx="113400" cy="113400"/>
          </a:xfrm>
          <a:prstGeom prst="ellipse">
            <a:avLst/>
          </a:prstGeom>
          <a:solidFill>
            <a:srgbClr val="FF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3" name="CustomShape 22"/>
          <p:cNvSpPr/>
          <p:nvPr/>
        </p:nvSpPr>
        <p:spPr>
          <a:xfrm>
            <a:off x="4060800" y="2712960"/>
            <a:ext cx="113400" cy="113400"/>
          </a:xfrm>
          <a:prstGeom prst="ellipse">
            <a:avLst/>
          </a:prstGeom>
          <a:solidFill>
            <a:srgbClr val="FF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4" name="CustomShape 23"/>
          <p:cNvSpPr/>
          <p:nvPr/>
        </p:nvSpPr>
        <p:spPr>
          <a:xfrm>
            <a:off x="5584680" y="1646280"/>
            <a:ext cx="113400" cy="113400"/>
          </a:xfrm>
          <a:prstGeom prst="ellipse">
            <a:avLst/>
          </a:prstGeom>
          <a:solidFill>
            <a:srgbClr val="FF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5" name="CustomShape 24"/>
          <p:cNvSpPr/>
          <p:nvPr/>
        </p:nvSpPr>
        <p:spPr>
          <a:xfrm>
            <a:off x="7121520" y="592200"/>
            <a:ext cx="113400" cy="113400"/>
          </a:xfrm>
          <a:prstGeom prst="ellipse">
            <a:avLst/>
          </a:prstGeom>
          <a:solidFill>
            <a:srgbClr val="FF0000"/>
          </a:solidFill>
          <a:ln w="2556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96" name="CustomShape 25"/>
          <p:cNvSpPr/>
          <p:nvPr/>
        </p:nvSpPr>
        <p:spPr>
          <a:xfrm>
            <a:off x="0" y="0"/>
            <a:ext cx="9141480" cy="5180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/>
          <a:lstStyle/>
          <a:p>
            <a:pPr algn="ctr">
              <a:lnSpc>
                <a:spcPct val="100000"/>
              </a:lnSpc>
            </a:pPr>
            <a:r>
              <a:rPr lang="pl-PL" sz="2800" b="1" strike="noStrike" spc="-1">
                <a:solidFill>
                  <a:srgbClr val="FF8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Podaż rynkowa</a:t>
            </a:r>
            <a:endParaRPr lang="pl-P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7" name="CustomShape 26"/>
          <p:cNvSpPr/>
          <p:nvPr/>
        </p:nvSpPr>
        <p:spPr>
          <a:xfrm rot="16200000">
            <a:off x="-332640" y="2817360"/>
            <a:ext cx="1466640" cy="4881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46080" tIns="92160" rIns="46080" bIns="92160"/>
          <a:lstStyle/>
          <a:p>
            <a:pPr algn="ctr">
              <a:lnSpc>
                <a:spcPct val="100000"/>
              </a:lnSpc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Cena (zł/kg)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8" name="CustomShape 27"/>
          <p:cNvSpPr/>
          <p:nvPr/>
        </p:nvSpPr>
        <p:spPr>
          <a:xfrm>
            <a:off x="3902040" y="6459480"/>
            <a:ext cx="1429920" cy="396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2160" tIns="46080" rIns="92160" bIns="46080"/>
          <a:lstStyle/>
          <a:p>
            <a:pPr algn="ctr">
              <a:lnSpc>
                <a:spcPct val="100000"/>
              </a:lnSpc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Ilość (tony)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9" name="CustomShape 28"/>
          <p:cNvSpPr/>
          <p:nvPr/>
        </p:nvSpPr>
        <p:spPr>
          <a:xfrm>
            <a:off x="6076800" y="1512720"/>
            <a:ext cx="3066120" cy="2981880"/>
          </a:xfrm>
          <a:prstGeom prst="roundRect">
            <a:avLst>
              <a:gd name="adj" fmla="val 12486"/>
            </a:avLst>
          </a:prstGeom>
          <a:solidFill>
            <a:srgbClr val="FFFFFF"/>
          </a:solidFill>
          <a:ln w="12600">
            <a:solidFill>
              <a:srgbClr val="0000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0" name="CustomShape 29"/>
          <p:cNvSpPr/>
          <p:nvPr/>
        </p:nvSpPr>
        <p:spPr>
          <a:xfrm>
            <a:off x="7104960" y="1623960"/>
            <a:ext cx="878040" cy="2652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2160" tIns="46080" rIns="92160" bIns="46080"/>
          <a:lstStyle/>
          <a:p>
            <a:pPr algn="ctr">
              <a:lnSpc>
                <a:spcPct val="100000"/>
              </a:lnSpc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Cena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(zł/kg)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60000"/>
              </a:lnSpc>
            </a:pPr>
            <a:r>
              <a:rPr lang="pl-PL" sz="2000" b="0" strike="noStrike" spc="-1">
                <a:solidFill>
                  <a:srgbClr val="FF33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4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60000"/>
              </a:lnSpc>
            </a:pPr>
            <a:r>
              <a:rPr lang="pl-PL" sz="2000" b="0" strike="noStrike" spc="-1">
                <a:solidFill>
                  <a:srgbClr val="66FF66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8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60000"/>
              </a:lnSpc>
            </a:pPr>
            <a:r>
              <a:rPr lang="pl-PL" sz="2000" b="0" strike="noStrike" spc="-1">
                <a:solidFill>
                  <a:srgbClr val="66CC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12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60000"/>
              </a:lnSpc>
            </a:pPr>
            <a:r>
              <a:rPr lang="pl-PL" sz="2000" b="0" strike="noStrike" spc="-1">
                <a:solidFill>
                  <a:srgbClr val="CCCC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16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1" name="CustomShape 30"/>
          <p:cNvSpPr/>
          <p:nvPr/>
        </p:nvSpPr>
        <p:spPr>
          <a:xfrm>
            <a:off x="8143200" y="1600200"/>
            <a:ext cx="905760" cy="2652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2160" tIns="46080" rIns="92160" bIns="46080"/>
          <a:lstStyle/>
          <a:p>
            <a:pPr algn="ctr">
              <a:lnSpc>
                <a:spcPct val="110000"/>
              </a:lnSpc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Podaż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(tony)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60000"/>
              </a:lnSpc>
            </a:pPr>
            <a:r>
              <a:rPr lang="pl-PL" sz="2000" b="0" strike="noStrike" spc="-1">
                <a:solidFill>
                  <a:srgbClr val="FF33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100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60000"/>
              </a:lnSpc>
            </a:pPr>
            <a:r>
              <a:rPr lang="pl-PL" sz="2000" b="0" strike="noStrike" spc="-1">
                <a:solidFill>
                  <a:srgbClr val="66FF66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200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60000"/>
              </a:lnSpc>
            </a:pPr>
            <a:r>
              <a:rPr lang="pl-PL" sz="2000" b="0" strike="noStrike" spc="-1">
                <a:solidFill>
                  <a:srgbClr val="66CC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350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60000"/>
              </a:lnSpc>
            </a:pPr>
            <a:r>
              <a:rPr lang="pl-PL" sz="2000" b="0" strike="noStrike" spc="-1">
                <a:solidFill>
                  <a:srgbClr val="CCCC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530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2" name="CustomShape 31"/>
          <p:cNvSpPr/>
          <p:nvPr/>
        </p:nvSpPr>
        <p:spPr>
          <a:xfrm>
            <a:off x="6589440" y="2133720"/>
            <a:ext cx="325080" cy="19508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2160" tIns="46080" rIns="92160" bIns="46080"/>
          <a:lstStyle/>
          <a:p>
            <a:pPr algn="ctr">
              <a:lnSpc>
                <a:spcPct val="170000"/>
              </a:lnSpc>
            </a:pPr>
            <a:r>
              <a:rPr lang="pl-PL" sz="2000" b="0" strike="noStrike" spc="-1">
                <a:solidFill>
                  <a:srgbClr val="FF33CC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70000"/>
              </a:lnSpc>
            </a:pPr>
            <a:r>
              <a:rPr lang="pl-PL" sz="2000" b="0" strike="noStrike" spc="-1">
                <a:solidFill>
                  <a:srgbClr val="66FF66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70000"/>
              </a:lnSpc>
            </a:pPr>
            <a:r>
              <a:rPr lang="pl-PL" sz="2000" b="0" strike="noStrike" spc="-1">
                <a:solidFill>
                  <a:srgbClr val="66CC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70000"/>
              </a:lnSpc>
            </a:pPr>
            <a:r>
              <a:rPr lang="pl-PL" sz="2000" b="0" strike="noStrike" spc="-1">
                <a:solidFill>
                  <a:srgbClr val="CCCC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3" name="CustomShape 32"/>
          <p:cNvSpPr/>
          <p:nvPr/>
        </p:nvSpPr>
        <p:spPr>
          <a:xfrm>
            <a:off x="6157080" y="1622520"/>
            <a:ext cx="834120" cy="396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2160" tIns="46080" rIns="92160" bIns="46080"/>
          <a:lstStyle/>
          <a:p>
            <a:pPr algn="ctr">
              <a:lnSpc>
                <a:spcPct val="100000"/>
              </a:lnSpc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Punkt</a:t>
            </a:r>
            <a:endParaRPr lang="pl-PL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4" name="Line 33"/>
          <p:cNvSpPr/>
          <p:nvPr/>
        </p:nvSpPr>
        <p:spPr>
          <a:xfrm>
            <a:off x="7570440" y="2350800"/>
            <a:ext cx="1463760" cy="360"/>
          </a:xfrm>
          <a:prstGeom prst="line">
            <a:avLst/>
          </a:prstGeom>
          <a:ln w="25560">
            <a:solidFill>
              <a:srgbClr val="33339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5" name="Line 34"/>
          <p:cNvSpPr/>
          <p:nvPr/>
        </p:nvSpPr>
        <p:spPr>
          <a:xfrm>
            <a:off x="6229080" y="2350800"/>
            <a:ext cx="1463760" cy="360"/>
          </a:xfrm>
          <a:prstGeom prst="line">
            <a:avLst/>
          </a:prstGeom>
          <a:ln w="25560">
            <a:solidFill>
              <a:srgbClr val="333399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06" name="Obraz 703"/>
          <p:cNvPicPr/>
          <p:nvPr/>
        </p:nvPicPr>
        <p:blipFill>
          <a:blip r:embed="rId3" cstate="print"/>
          <a:stretch/>
        </p:blipFill>
        <p:spPr>
          <a:xfrm>
            <a:off x="609480" y="254160"/>
            <a:ext cx="7720920" cy="6412680"/>
          </a:xfrm>
          <a:prstGeom prst="rect">
            <a:avLst/>
          </a:prstGeom>
          <a:ln>
            <a:solidFill>
              <a:srgbClr val="3465A4"/>
            </a:solidFill>
          </a:ln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CustomShape 1"/>
          <p:cNvSpPr/>
          <p:nvPr/>
        </p:nvSpPr>
        <p:spPr>
          <a:xfrm>
            <a:off x="467544" y="620688"/>
            <a:ext cx="8209440" cy="1246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75000"/>
              </a:lnSpc>
            </a:pPr>
            <a:r>
              <a:rPr lang="pl-PL" sz="4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Mechanizm rynkowy</a:t>
            </a:r>
            <a:endParaRPr lang="pl-PL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2" name="CustomShape 2"/>
          <p:cNvSpPr/>
          <p:nvPr/>
        </p:nvSpPr>
        <p:spPr>
          <a:xfrm>
            <a:off x="251520" y="2708920"/>
            <a:ext cx="8209440" cy="2303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75000"/>
              </a:lnSpc>
            </a:pPr>
            <a:endParaRPr lang="pl-PL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75000"/>
              </a:lnSpc>
            </a:pPr>
            <a:r>
              <a:rPr lang="pl-PL" sz="20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</a:t>
            </a:r>
            <a:r>
              <a:rPr lang="pl-PL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Odpowiada na 3 pytania:</a:t>
            </a: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75000"/>
              </a:lnSpc>
            </a:pP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75000"/>
              </a:lnSpc>
            </a:pPr>
            <a:r>
              <a:rPr lang="pl-PL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-Co produkować?</a:t>
            </a: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75000"/>
              </a:lnSpc>
            </a:pP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75000"/>
              </a:lnSpc>
            </a:pPr>
            <a:r>
              <a:rPr lang="pl-PL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-Jak produkować?</a:t>
            </a: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75000"/>
              </a:lnSpc>
            </a:pP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75000"/>
              </a:lnSpc>
            </a:pPr>
            <a:r>
              <a:rPr lang="pl-PL" sz="3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-Dla kogo produkować?</a:t>
            </a:r>
            <a:endParaRPr lang="pl-PL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ustomShape 1"/>
          <p:cNvSpPr/>
          <p:nvPr/>
        </p:nvSpPr>
        <p:spPr>
          <a:xfrm>
            <a:off x="457200" y="274680"/>
            <a:ext cx="8228520" cy="489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Kryteria podziału rynku:</a:t>
            </a:r>
            <a:endParaRPr lang="pl-P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" name="CustomShape 2"/>
          <p:cNvSpPr/>
          <p:nvPr/>
        </p:nvSpPr>
        <p:spPr>
          <a:xfrm>
            <a:off x="457200" y="981000"/>
            <a:ext cx="8228520" cy="561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0000"/>
              </a:lnSpc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 najważniejszych kryteriów podziału rynku zalicza się: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1. 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przedmiot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którego dotyczy wymiana rynkowa,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2. 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przestrzenny zasięg 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dokonywanych transakcji,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3. 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stopień legalności 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transakcji rynkowych,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Ze względu na 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przedmiot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wymiany wyróżnia się: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80000"/>
              </a:lnSpc>
              <a:buClr>
                <a:srgbClr val="333399"/>
              </a:buClr>
              <a:buFont typeface="Wingdings" charset="2"/>
              <a:buChar char=""/>
            </a:pPr>
            <a:r>
              <a:rPr lang="pl-PL" sz="2400" b="0" strike="noStrike" spc="-1" dirty="0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-rynek produktów i usług konsumpcyjnych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wśród których wyróżnia się rynki wszystkich dóbr konsumpcyjnych m.in. 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rynek owoców, rynek samochodów, rynek usług fryzjerskich, rynek długopisów itd. 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80000"/>
              </a:lnSpc>
              <a:buClr>
                <a:srgbClr val="333399"/>
              </a:buClr>
              <a:buFont typeface="Wingdings" charset="2"/>
              <a:buChar char=""/>
            </a:pPr>
            <a:r>
              <a:rPr lang="pl-PL" sz="2400" b="0" strike="noStrike" spc="-1" dirty="0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-rynek produktów i usług produkcyjnych, inwestycyjnych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a na nim np. 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rynek obrabiarek, rynek kombajnów rolniczych itd.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80000"/>
              </a:lnSpc>
              <a:buClr>
                <a:srgbClr val="333399"/>
              </a:buClr>
              <a:buFont typeface="Wingdings" charset="2"/>
              <a:buChar char=""/>
            </a:pPr>
            <a:r>
              <a:rPr lang="pl-PL" sz="2400" b="0" strike="noStrike" spc="-1" dirty="0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-rynek czynników produkcji</a:t>
            </a:r>
            <a:r>
              <a:rPr lang="pl-PL" sz="24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dzielący się na </a:t>
            </a:r>
            <a:r>
              <a:rPr lang="pl-PL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rynek pracy, rynek kapitału, rynek ziemi, rynek surowcowy, rynek technologii itd.,</a:t>
            </a:r>
            <a:endParaRPr lang="pl-PL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457200" y="620640"/>
            <a:ext cx="8228520" cy="583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8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Ze względu na kryterium 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przestrzenne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czyli rozpatrywany 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obszar transakcji wymiany rynki dzielimy na: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8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lokalne,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8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regionalne,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8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krajowe,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8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międzynarodowe,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8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światowe.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Ze względu na 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stopień legalności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możemy wyróżnić 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8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następujące kategorie rynków: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80000"/>
              </a:lnSpc>
              <a:buClr>
                <a:srgbClr val="333399"/>
              </a:buClr>
              <a:buFont typeface="Wingdings" charset="2"/>
              <a:buChar char=""/>
            </a:pPr>
            <a:r>
              <a:rPr lang="pl-PL" sz="24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rynek legalny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inaczej zwany 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białym rynkiem,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80000"/>
              </a:lnSpc>
              <a:buClr>
                <a:srgbClr val="333399"/>
              </a:buClr>
              <a:buFont typeface="Wingdings" charset="2"/>
              <a:buChar char=""/>
            </a:pPr>
            <a:r>
              <a:rPr lang="pl-PL" sz="24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rynek półlegalny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zwany 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szarym rynkiem,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80000"/>
              </a:lnSpc>
              <a:buClr>
                <a:srgbClr val="333399"/>
              </a:buClr>
              <a:buFont typeface="Wingdings" charset="2"/>
              <a:buChar char=""/>
            </a:pPr>
            <a:r>
              <a:rPr lang="pl-PL" sz="2400" b="0" strike="noStrike" spc="-1">
                <a:solidFill>
                  <a:srgbClr val="333399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rynek nielegalny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zwany popularnie 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czarnym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rynkiem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CustomShape 1"/>
          <p:cNvSpPr/>
          <p:nvPr/>
        </p:nvSpPr>
        <p:spPr>
          <a:xfrm>
            <a:off x="457200" y="1989000"/>
            <a:ext cx="8228520" cy="4136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Rynek 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czarny od szarego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różni się tym, że 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rynek czarny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dotyczy produktów co do których 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występuje prawny zakaz transakcji lub konsumpcji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. 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	Z kolei 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rynek szary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obejmuje produkty i usługi, którymi </a:t>
            </a:r>
            <a:r>
              <a:rPr lang="pl-PL" sz="2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obrót dokonuje się poza legalną formą handlu</a:t>
            </a: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dotyczy to zwłaszcza obrotu podlegający opodatkowaniu, od którego nie odprowadzono podatku. </a:t>
            </a:r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Struktury rynku (od strony podaży) według stopnia konkurencji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Konkurencja doskonała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Konkurencja monopolistyczna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Oligopol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Wingdings" charset="2"/>
              <a:buChar char="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Monopol</a:t>
            </a:r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10" name="Picture 2"/>
          <p:cNvPicPr/>
          <p:nvPr/>
        </p:nvPicPr>
        <p:blipFill>
          <a:blip r:embed="rId3" cstate="print"/>
          <a:stretch/>
        </p:blipFill>
        <p:spPr>
          <a:xfrm>
            <a:off x="2483640" y="3501000"/>
            <a:ext cx="6447600" cy="30092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800" dirty="0" smtClean="0"/>
              <a:t>Konkurencja doskonała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/>
              <a:t>Występuje nieskończona liczba podmiotów</a:t>
            </a:r>
          </a:p>
          <a:p>
            <a:pPr>
              <a:buFontTx/>
              <a:buChar char="-"/>
            </a:pPr>
            <a:r>
              <a:rPr lang="pl-PL" dirty="0" smtClean="0"/>
              <a:t>-Są oni </a:t>
            </a:r>
            <a:r>
              <a:rPr lang="pl-PL" dirty="0" err="1" smtClean="0"/>
              <a:t>cenobiorcami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-Nie ma konkurencji </a:t>
            </a:r>
            <a:r>
              <a:rPr lang="pl-PL" dirty="0" err="1" smtClean="0"/>
              <a:t>pozacenowej</a:t>
            </a: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-Nie ma barier wejścia na taki rynek</a:t>
            </a:r>
          </a:p>
          <a:p>
            <a:pPr>
              <a:buFontTx/>
              <a:buChar char="-"/>
            </a:pPr>
            <a:r>
              <a:rPr lang="pl-PL" dirty="0" smtClean="0"/>
              <a:t>Produkt jest jednorodny, czyli homogeniczny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1181</Words>
  <Application>Microsoft Office PowerPoint</Application>
  <PresentationFormat>Pokaz na ekranie (4:3)</PresentationFormat>
  <Paragraphs>280</Paragraphs>
  <Slides>31</Slides>
  <Notes>14</Notes>
  <HiddenSlides>0</HiddenSlides>
  <MMClips>0</MMClips>
  <ScaleCrop>false</ScaleCrop>
  <HeadingPairs>
    <vt:vector size="4" baseType="variant">
      <vt:variant>
        <vt:lpstr>Motyw</vt:lpstr>
      </vt:variant>
      <vt:variant>
        <vt:i4>5</vt:i4>
      </vt:variant>
      <vt:variant>
        <vt:lpstr>Tytuły slajdów</vt:lpstr>
      </vt:variant>
      <vt:variant>
        <vt:i4>31</vt:i4>
      </vt:variant>
    </vt:vector>
  </HeadingPairs>
  <TitlesOfParts>
    <vt:vector size="36" baseType="lpstr">
      <vt:lpstr>Office Theme</vt:lpstr>
      <vt:lpstr>Office Theme</vt:lpstr>
      <vt:lpstr>Office Theme</vt:lpstr>
      <vt:lpstr>Office Theme</vt:lpstr>
      <vt:lpstr>Office Theme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Konkurencja doskonała</vt:lpstr>
      <vt:lpstr>Monopol</vt:lpstr>
      <vt:lpstr>Konkurencja Monopolistyczna</vt:lpstr>
      <vt:lpstr>Oligopol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Slajd 29</vt:lpstr>
      <vt:lpstr>Slajd 30</vt:lpstr>
      <vt:lpstr>Slajd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subject/>
  <dc:creator/>
  <dc:description/>
  <cp:lastModifiedBy>HP</cp:lastModifiedBy>
  <cp:revision>16</cp:revision>
  <dcterms:modified xsi:type="dcterms:W3CDTF">2020-07-08T15:08:20Z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21</vt:i4>
  </property>
  <property fmtid="{D5CDD505-2E9C-101B-9397-08002B2CF9AE}" pid="8" name="PresentationFormat">
    <vt:lpwstr>Pokaz na ekranie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43</vt:i4>
  </property>
</Properties>
</file>